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
  </p:notesMasterIdLst>
  <p:sldIdLst>
    <p:sldId id="256" r:id="rId2"/>
    <p:sldId id="262" r:id="rId3"/>
    <p:sldId id="263" r:id="rId4"/>
    <p:sldId id="264" r:id="rId5"/>
    <p:sldId id="265" r:id="rId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86" d="100"/>
          <a:sy n="86" d="100"/>
        </p:scale>
        <p:origin x="61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4B5F1-346D-45CA-992C-CE5FBAB9ADED}" type="datetimeFigureOut">
              <a:rPr lang="fi-FI" smtClean="0"/>
              <a:pPr/>
              <a:t>20.9.2021</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0555B-D5C6-41B3-AB62-DB9549EBF9F2}" type="slidenum">
              <a:rPr lang="fi-FI" smtClean="0"/>
              <a:pPr/>
              <a:t>‹#›</a:t>
            </a:fld>
            <a:endParaRPr lang="fi-FI"/>
          </a:p>
        </p:txBody>
      </p:sp>
    </p:spTree>
    <p:extLst>
      <p:ext uri="{BB962C8B-B14F-4D97-AF65-F5344CB8AC3E}">
        <p14:creationId xmlns:p14="http://schemas.microsoft.com/office/powerpoint/2010/main" val="111059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VIDEO 1: Yksi hetki voi auttaa selviytymään kiusaamisesta: Sanni</a:t>
            </a:r>
            <a:endParaRPr b="1">
              <a:solidFill>
                <a:schemeClr val="dk1"/>
              </a:solidFill>
              <a:latin typeface="Calibri"/>
              <a:ea typeface="Calibri"/>
              <a:cs typeface="Calibri"/>
              <a:sym typeface="Calibri"/>
            </a:endParaRPr>
          </a:p>
          <a:p>
            <a:pPr marL="457200" lvl="0" indent="-298450" algn="l" rtl="0">
              <a:lnSpc>
                <a:spcPct val="115000"/>
              </a:lnSpc>
              <a:spcBef>
                <a:spcPts val="80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mitä tunteita ja ajatuksia herätti?</a:t>
            </a:r>
            <a:endParaRPr>
              <a:solidFill>
                <a:schemeClr val="dk1"/>
              </a:solidFill>
              <a:latin typeface="Calibri"/>
              <a:ea typeface="Calibri"/>
              <a:cs typeface="Calibri"/>
              <a:sym typeface="Calibri"/>
            </a:endParaRPr>
          </a:p>
          <a:p>
            <a:pPr marL="457200" lvl="0" indent="-298450" algn="l" rtl="0">
              <a:lnSpc>
                <a:spcPct val="115000"/>
              </a:lnSpc>
              <a:spcBef>
                <a:spcPts val="800"/>
              </a:spcBef>
              <a:spcAft>
                <a:spcPts val="0"/>
              </a:spcAft>
              <a:buClr>
                <a:schemeClr val="dk1"/>
              </a:buClr>
              <a:buSzPts val="1100"/>
              <a:buFont typeface="Calibri"/>
              <a:buChar char="-"/>
            </a:pPr>
            <a:r>
              <a:rPr lang="en-US">
                <a:solidFill>
                  <a:schemeClr val="dk1"/>
                </a:solidFill>
                <a:latin typeface="Calibri"/>
                <a:ea typeface="Calibri"/>
                <a:cs typeface="Calibri"/>
                <a:sym typeface="Calibri"/>
              </a:rPr>
              <a:t>jäikö joku tietty kohta mieleen?</a:t>
            </a:r>
            <a:endParaRPr>
              <a:solidFill>
                <a:schemeClr val="dk1"/>
              </a:solidFill>
              <a:latin typeface="Calibri"/>
              <a:ea typeface="Calibri"/>
              <a:cs typeface="Calibri"/>
              <a:sym typeface="Calibri"/>
            </a:endParaRPr>
          </a:p>
          <a:p>
            <a:pPr marL="457200" lvl="0" indent="-298450" algn="l" rtl="0">
              <a:lnSpc>
                <a:spcPct val="115000"/>
              </a:lnSpc>
              <a:spcBef>
                <a:spcPts val="80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miten Sannia kiusattiin?</a:t>
            </a:r>
            <a:endParaRPr>
              <a:solidFill>
                <a:schemeClr val="dk1"/>
              </a:solidFill>
              <a:latin typeface="Calibri"/>
              <a:ea typeface="Calibri"/>
              <a:cs typeface="Calibri"/>
              <a:sym typeface="Calibri"/>
            </a:endParaRPr>
          </a:p>
          <a:p>
            <a:pPr marL="457200" lvl="0" indent="-298450" algn="l" rtl="0">
              <a:lnSpc>
                <a:spcPct val="115000"/>
              </a:lnSpc>
              <a:spcBef>
                <a:spcPts val="80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mitä kiusaaminen tarkoittaa, mitä on kiusaaminen? </a:t>
            </a:r>
            <a:endParaRPr>
              <a:solidFill>
                <a:schemeClr val="dk1"/>
              </a:solidFill>
              <a:latin typeface="Calibri"/>
              <a:ea typeface="Calibri"/>
              <a:cs typeface="Calibri"/>
              <a:sym typeface="Calibri"/>
            </a:endParaRPr>
          </a:p>
          <a:p>
            <a:pPr marL="457200" lvl="0" indent="-298450" algn="l" rtl="0">
              <a:lnSpc>
                <a:spcPct val="115000"/>
              </a:lnSpc>
              <a:spcBef>
                <a:spcPts val="800"/>
              </a:spcBef>
              <a:spcAft>
                <a:spcPts val="0"/>
              </a:spcAft>
              <a:buClr>
                <a:schemeClr val="dk1"/>
              </a:buClr>
              <a:buSzPts val="1100"/>
              <a:buFont typeface="Calibri"/>
              <a:buChar char="-"/>
            </a:pPr>
            <a:r>
              <a:rPr lang="en-US">
                <a:solidFill>
                  <a:schemeClr val="dk1"/>
                </a:solidFill>
                <a:latin typeface="Calibri"/>
                <a:ea typeface="Calibri"/>
                <a:cs typeface="Calibri"/>
                <a:sym typeface="Calibri"/>
              </a:rPr>
              <a:t>onko läppä kiusaamista?</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miten eroaa kiusaaminen ja erimielisyydet?</a:t>
            </a:r>
            <a:endParaRPr>
              <a:solidFill>
                <a:schemeClr val="dk1"/>
              </a:solidFill>
              <a:latin typeface="Calibri"/>
              <a:ea typeface="Calibri"/>
              <a:cs typeface="Calibri"/>
              <a:sym typeface="Calibri"/>
            </a:endParaRPr>
          </a:p>
          <a:p>
            <a:pPr marL="457200" lvl="0" indent="-298450" algn="l" rtl="0">
              <a:lnSpc>
                <a:spcPct val="115000"/>
              </a:lnSpc>
              <a:spcBef>
                <a:spcPts val="80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miten kiusaaminen vaikutti Sanniin?</a:t>
            </a:r>
            <a:endParaRPr>
              <a:solidFill>
                <a:schemeClr val="dk1"/>
              </a:solidFill>
              <a:latin typeface="Calibri"/>
              <a:ea typeface="Calibri"/>
              <a:cs typeface="Calibri"/>
              <a:sym typeface="Calibri"/>
            </a:endParaRPr>
          </a:p>
          <a:p>
            <a:pPr marL="457200" lvl="0" indent="-298450" algn="l" rtl="0">
              <a:lnSpc>
                <a:spcPct val="115000"/>
              </a:lnSpc>
              <a:spcBef>
                <a:spcPts val="80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miten puututtiin kiusaamiseen?</a:t>
            </a:r>
            <a:endParaRPr>
              <a:solidFill>
                <a:schemeClr val="dk1"/>
              </a:solidFill>
              <a:latin typeface="Calibri"/>
              <a:ea typeface="Calibri"/>
              <a:cs typeface="Calibri"/>
              <a:sym typeface="Calibri"/>
            </a:endParaRPr>
          </a:p>
          <a:p>
            <a:pPr marL="457200" lvl="0" indent="-298450" algn="l" rtl="0">
              <a:lnSpc>
                <a:spcPct val="115000"/>
              </a:lnSpc>
              <a:spcBef>
                <a:spcPts val="800"/>
              </a:spcBef>
              <a:spcAft>
                <a:spcPts val="0"/>
              </a:spcAft>
              <a:buClr>
                <a:schemeClr val="dk1"/>
              </a:buClr>
              <a:buSzPts val="1100"/>
              <a:buFont typeface="Calibri"/>
              <a:buChar char="-"/>
            </a:pPr>
            <a:r>
              <a:rPr lang="en-US">
                <a:solidFill>
                  <a:schemeClr val="dk1"/>
                </a:solidFill>
                <a:latin typeface="Calibri"/>
                <a:ea typeface="Calibri"/>
                <a:cs typeface="Calibri"/>
                <a:sym typeface="Calibri"/>
              </a:rPr>
              <a:t>pitääkö kiusaamiseen puuttujan olla aina aikuinen? Voiko vertainen puuttua?</a:t>
            </a:r>
            <a:endParaRPr>
              <a:solidFill>
                <a:schemeClr val="dk1"/>
              </a:solidFill>
              <a:latin typeface="Calibri"/>
              <a:ea typeface="Calibri"/>
              <a:cs typeface="Calibri"/>
              <a:sym typeface="Calibri"/>
            </a:endParaRPr>
          </a:p>
          <a:p>
            <a:pPr marL="457200" lvl="0" indent="-298450" algn="l" rtl="0">
              <a:lnSpc>
                <a:spcPct val="115000"/>
              </a:lnSpc>
              <a:spcBef>
                <a:spcPts val="80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miksi Sanni ei kertonut kiusaamisesta kenellekään? Miten kiusaamisesta voisi kertoa, kenelle? Mitä apua kertomisesta on?</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800"/>
              </a:spcAft>
              <a:buClr>
                <a:schemeClr val="dk1"/>
              </a:buClr>
              <a:buSzPts val="1100"/>
              <a:buFont typeface="Calibri"/>
              <a:buChar char="-"/>
            </a:pPr>
            <a:r>
              <a:rPr lang="en-US">
                <a:solidFill>
                  <a:schemeClr val="dk1"/>
                </a:solidFill>
                <a:latin typeface="Calibri"/>
                <a:ea typeface="Calibri"/>
                <a:cs typeface="Calibri"/>
                <a:sym typeface="Calibri"/>
              </a:rPr>
              <a:t>millaista apua voi saada, jos joutuu kiusatuksi?</a:t>
            </a:r>
            <a:endParaRPr/>
          </a:p>
        </p:txBody>
      </p:sp>
      <p:sp>
        <p:nvSpPr>
          <p:cNvPr id="107" name="Google Shape;10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861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VIDEO 2: Yksi Hetki voi lopettaa kiusaamisen: Aapeli</a:t>
            </a:r>
            <a:endParaRPr b="1">
              <a:solidFill>
                <a:schemeClr val="dk1"/>
              </a:solidFill>
              <a:latin typeface="Calibri"/>
              <a:ea typeface="Calibri"/>
              <a:cs typeface="Calibri"/>
              <a:sym typeface="Calibri"/>
            </a:endParaRPr>
          </a:p>
          <a:p>
            <a:pPr marL="457200" lvl="0" indent="-298450" algn="l" rtl="0">
              <a:lnSpc>
                <a:spcPct val="150000"/>
              </a:lnSpc>
              <a:spcBef>
                <a:spcPts val="80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mitä tunteita ja ajatuksia herätti?</a:t>
            </a:r>
            <a:endParaRPr>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jäikö joku tietty kohta mieleen?</a:t>
            </a:r>
            <a:endParaRPr>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miksi Aapeli kiusasi? Mitä syitä on kiusaamiselle?</a:t>
            </a:r>
            <a:endParaRPr>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miksi Aapeli lopetti kiusaamisen? </a:t>
            </a:r>
            <a:endParaRPr>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miten kiusaamisen saa loppumaan?</a:t>
            </a:r>
            <a:endParaRPr>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mikä kiusaamiseen puuttuminen auttaa? Mikä ei auta?</a:t>
            </a:r>
            <a:endParaRPr>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mitä apua/tukea kiusaaja tarvitsee? Mikä olisi auttanut Aapelia?</a:t>
            </a:r>
            <a:endParaRPr>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miten paljon kaverit vaikuttaa vai vaikuttaako? Voiko yksin kiusata?</a:t>
            </a:r>
            <a:endParaRPr>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tietääkö kiusaaja aina kiusaavansa?</a:t>
            </a:r>
            <a:endParaRPr/>
          </a:p>
        </p:txBody>
      </p:sp>
      <p:sp>
        <p:nvSpPr>
          <p:cNvPr id="126" name="Google Shape;12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98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VIDEO 3: Yksi hetki - Kiusaaminen on rikos: Ankkuriryhmä</a:t>
            </a:r>
            <a:endParaRPr b="1">
              <a:solidFill>
                <a:schemeClr val="dk1"/>
              </a:solidFill>
              <a:latin typeface="Calibri"/>
              <a:ea typeface="Calibri"/>
              <a:cs typeface="Calibri"/>
              <a:sym typeface="Calibri"/>
            </a:endParaRPr>
          </a:p>
          <a:p>
            <a:pPr marL="457200" lvl="0" indent="-298450" algn="l" rtl="0">
              <a:lnSpc>
                <a:spcPct val="150000"/>
              </a:lnSpc>
              <a:spcBef>
                <a:spcPts val="80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mitä tunteita ja ajatuksia herätti?</a:t>
            </a:r>
            <a:endParaRPr>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jäikö joku tietty kohta mieleen?</a:t>
            </a:r>
            <a:endParaRPr>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miksi somessa kiusataan?</a:t>
            </a:r>
            <a:endParaRPr>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milloin kiusaaminen on rikos? </a:t>
            </a:r>
            <a:endParaRPr>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a:t>
            </a:r>
            <a:r>
              <a:rPr lang="en-US" i="1">
                <a:solidFill>
                  <a:schemeClr val="dk1"/>
                </a:solidFill>
                <a:latin typeface="Calibri"/>
                <a:ea typeface="Calibri"/>
                <a:cs typeface="Calibri"/>
                <a:sym typeface="Calibri"/>
              </a:rPr>
              <a:t>     -&gt; Rikosnimikkeitä;</a:t>
            </a:r>
            <a:endParaRPr i="1">
              <a:solidFill>
                <a:schemeClr val="dk1"/>
              </a:solidFill>
              <a:latin typeface="Calibri"/>
              <a:ea typeface="Calibri"/>
              <a:cs typeface="Calibri"/>
              <a:sym typeface="Calibri"/>
            </a:endParaRPr>
          </a:p>
          <a:p>
            <a:pPr marL="457200" lvl="0" indent="0" algn="l" rtl="0">
              <a:lnSpc>
                <a:spcPct val="150000"/>
              </a:lnSpc>
              <a:spcBef>
                <a:spcPts val="0"/>
              </a:spcBef>
              <a:spcAft>
                <a:spcPts val="0"/>
              </a:spcAft>
              <a:buClr>
                <a:schemeClr val="dk1"/>
              </a:buClr>
              <a:buSzPts val="1100"/>
              <a:buFont typeface="Arial"/>
              <a:buNone/>
            </a:pPr>
            <a:r>
              <a:rPr lang="en-US" i="1">
                <a:solidFill>
                  <a:schemeClr val="dk1"/>
                </a:solidFill>
                <a:latin typeface="Calibri"/>
                <a:ea typeface="Calibri"/>
                <a:cs typeface="Calibri"/>
                <a:sym typeface="Calibri"/>
              </a:rPr>
              <a:t>pahoinpitely, laiton uhkaus, vahingonteko, yksityiselämää loukkaavan tiedon levittäminen, kunnianloukkaus</a:t>
            </a:r>
            <a:endParaRPr i="1">
              <a:solidFill>
                <a:schemeClr val="dk1"/>
              </a:solidFill>
              <a:latin typeface="Calibri"/>
              <a:ea typeface="Calibri"/>
              <a:cs typeface="Calibri"/>
              <a:sym typeface="Calibri"/>
            </a:endParaRPr>
          </a:p>
          <a:p>
            <a:pPr marL="457200" lvl="0" indent="0" algn="l" rtl="0">
              <a:lnSpc>
                <a:spcPct val="150000"/>
              </a:lnSpc>
              <a:spcBef>
                <a:spcPts val="0"/>
              </a:spcBef>
              <a:spcAft>
                <a:spcPts val="0"/>
              </a:spcAft>
              <a:buClr>
                <a:schemeClr val="dk1"/>
              </a:buClr>
              <a:buSzPts val="1100"/>
              <a:buFont typeface="Arial"/>
              <a:buNone/>
            </a:pPr>
            <a:r>
              <a:rPr lang="en-US" i="1">
                <a:solidFill>
                  <a:schemeClr val="dk1"/>
                </a:solidFill>
                <a:latin typeface="Calibri"/>
                <a:ea typeface="Calibri"/>
                <a:cs typeface="Calibri"/>
                <a:sym typeface="Calibri"/>
              </a:rPr>
              <a:t>Vahingonkorvausvelvollisuus on kaikilla, rikosoikeudellinen vastuu 15v</a:t>
            </a:r>
            <a:endParaRPr i="1">
              <a:solidFill>
                <a:schemeClr val="dk1"/>
              </a:solidFill>
              <a:latin typeface="Calibri"/>
              <a:ea typeface="Calibri"/>
              <a:cs typeface="Calibri"/>
              <a:sym typeface="Calibri"/>
            </a:endParaRPr>
          </a:p>
          <a:p>
            <a:pPr marL="457200" lvl="0" indent="0" algn="l" rtl="0">
              <a:lnSpc>
                <a:spcPct val="150000"/>
              </a:lnSpc>
              <a:spcBef>
                <a:spcPts val="800"/>
              </a:spcBef>
              <a:spcAft>
                <a:spcPts val="0"/>
              </a:spcAft>
              <a:buClr>
                <a:schemeClr val="dk1"/>
              </a:buClr>
              <a:buSzPts val="1100"/>
              <a:buFont typeface="Arial"/>
              <a:buNone/>
            </a:pPr>
            <a:r>
              <a:rPr lang="en-US" i="1">
                <a:solidFill>
                  <a:schemeClr val="dk1"/>
                </a:solidFill>
                <a:latin typeface="Calibri"/>
                <a:ea typeface="Calibri"/>
                <a:cs typeface="Calibri"/>
                <a:sym typeface="Calibri"/>
              </a:rPr>
              <a:t>Kiusaamiseksi mielletään lisäksi runsas joukko tekoja, jotka eivät täytä rikoksen tunnusmerkistöä, eivätkä ne sinällään ole lainvastaisia. Teot ovat kuitenkin vakavia ja julmia, eikä niitä saa väheksyä. Niihin tulee reagoida heti ja ne tulee keskeyttää välittömästi.</a:t>
            </a:r>
            <a:endParaRPr i="1">
              <a:solidFill>
                <a:schemeClr val="dk1"/>
              </a:solidFill>
              <a:latin typeface="Calibri"/>
              <a:ea typeface="Calibri"/>
              <a:cs typeface="Calibri"/>
              <a:sym typeface="Calibri"/>
            </a:endParaRPr>
          </a:p>
          <a:p>
            <a:pPr marL="0" lvl="0" indent="457200" algn="l" rtl="0">
              <a:lnSpc>
                <a:spcPct val="150000"/>
              </a:lnSpc>
              <a:spcBef>
                <a:spcPts val="0"/>
              </a:spcBef>
              <a:spcAft>
                <a:spcPts val="0"/>
              </a:spcAft>
              <a:buClr>
                <a:schemeClr val="dk1"/>
              </a:buClr>
              <a:buSzPts val="1100"/>
              <a:buFont typeface="Arial"/>
              <a:buNone/>
            </a:pPr>
            <a:r>
              <a:rPr lang="en-US" i="1">
                <a:solidFill>
                  <a:schemeClr val="dk1"/>
                </a:solidFill>
                <a:latin typeface="Calibri"/>
                <a:ea typeface="Calibri"/>
                <a:cs typeface="Calibri"/>
                <a:sym typeface="Calibri"/>
              </a:rPr>
              <a:t>Henkinen väkivalta voi joissain tapauksissa täyttää RL 21§ pahoinpitelyn tunnusmerkistön.</a:t>
            </a:r>
            <a:endParaRPr/>
          </a:p>
        </p:txBody>
      </p:sp>
      <p:sp>
        <p:nvSpPr>
          <p:cNvPr id="145" name="Google Shape;14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72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28b815c88_1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28b815c88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7234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gradFill>
          <a:gsLst>
            <a:gs pos="0">
              <a:srgbClr val="808080"/>
            </a:gs>
            <a:gs pos="100000">
              <a:srgbClr val="EAEAEA"/>
            </a:gs>
          </a:gsLst>
          <a:lin ang="0" scaled="0"/>
        </a:gradFill>
        <a:effectLst/>
      </p:bgPr>
    </p:bg>
    <p:spTree>
      <p:nvGrpSpPr>
        <p:cNvPr id="1" name=""/>
        <p:cNvGrpSpPr/>
        <p:nvPr/>
      </p:nvGrpSpPr>
      <p:grpSpPr>
        <a:xfrm>
          <a:off x="0" y="0"/>
          <a:ext cx="0" cy="0"/>
          <a:chOff x="0" y="0"/>
          <a:chExt cx="0" cy="0"/>
        </a:xfrm>
      </p:grpSpPr>
      <p:sp>
        <p:nvSpPr>
          <p:cNvPr id="10" name="Line 11"/>
          <p:cNvSpPr>
            <a:spLocks noChangeShapeType="1"/>
          </p:cNvSpPr>
          <p:nvPr/>
        </p:nvSpPr>
        <p:spPr bwMode="auto">
          <a:xfrm>
            <a:off x="0" y="6746875"/>
            <a:ext cx="4932363" cy="0"/>
          </a:xfrm>
          <a:prstGeom prst="line">
            <a:avLst/>
          </a:prstGeom>
          <a:noFill/>
          <a:ln w="254000">
            <a:solidFill>
              <a:srgbClr val="4D4D4D"/>
            </a:solidFill>
            <a:round/>
            <a:headEnd/>
            <a:tailEnd/>
          </a:ln>
          <a:effectLst/>
        </p:spPr>
        <p:txBody>
          <a:bodyPr/>
          <a:lstStyle/>
          <a:p>
            <a:endParaRPr lang="fi-FI"/>
          </a:p>
        </p:txBody>
      </p:sp>
      <p:pic>
        <p:nvPicPr>
          <p:cNvPr id="12" name="Picture 9" descr="kaarikuvio"/>
          <p:cNvPicPr>
            <a:picLocks noChangeAspect="1" noChangeArrowheads="1"/>
          </p:cNvPicPr>
          <p:nvPr/>
        </p:nvPicPr>
        <p:blipFill>
          <a:blip r:embed="rId2" cstate="print"/>
          <a:srcRect/>
          <a:stretch>
            <a:fillRect/>
          </a:stretch>
        </p:blipFill>
        <p:spPr bwMode="auto">
          <a:xfrm>
            <a:off x="4572000" y="5218113"/>
            <a:ext cx="4572000" cy="1649412"/>
          </a:xfrm>
          <a:prstGeom prst="rect">
            <a:avLst/>
          </a:prstGeom>
          <a:noFill/>
        </p:spPr>
      </p:pic>
      <p:pic>
        <p:nvPicPr>
          <p:cNvPr id="11" name="Picture 8" descr="liikemerkki"/>
          <p:cNvPicPr>
            <a:picLocks noChangeAspect="1" noChangeArrowheads="1"/>
          </p:cNvPicPr>
          <p:nvPr/>
        </p:nvPicPr>
        <p:blipFill>
          <a:blip r:embed="rId3" cstate="print"/>
          <a:srcRect/>
          <a:stretch>
            <a:fillRect/>
          </a:stretch>
        </p:blipFill>
        <p:spPr bwMode="auto">
          <a:xfrm>
            <a:off x="757238" y="677863"/>
            <a:ext cx="3238500" cy="1527175"/>
          </a:xfrm>
          <a:prstGeom prst="rect">
            <a:avLst/>
          </a:prstGeom>
          <a:noFill/>
        </p:spPr>
      </p:pic>
      <p:sp>
        <p:nvSpPr>
          <p:cNvPr id="2" name="Otsikko 1"/>
          <p:cNvSpPr>
            <a:spLocks noGrp="1"/>
          </p:cNvSpPr>
          <p:nvPr>
            <p:ph type="ctrTitle"/>
          </p:nvPr>
        </p:nvSpPr>
        <p:spPr>
          <a:xfrm>
            <a:off x="685800" y="2130425"/>
            <a:ext cx="7772400" cy="1470025"/>
          </a:xfrm>
        </p:spPr>
        <p:txBody>
          <a:bodyPr/>
          <a:lstStyle>
            <a:lvl1pPr algn="ctr">
              <a:defRPr/>
            </a:lvl1pPr>
          </a:lstStyle>
          <a:p>
            <a:r>
              <a:rPr lang="fi-FI"/>
              <a:t>Muokkaa perustyyl. napsautt.</a:t>
            </a:r>
            <a:endParaRPr lang="fi-FI" dirty="0"/>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5" name="Alatunnisteen paikkamerkki 4"/>
          <p:cNvSpPr>
            <a:spLocks noGrp="1"/>
          </p:cNvSpPr>
          <p:nvPr>
            <p:ph type="ftr" sz="quarter" idx="11"/>
          </p:nvPr>
        </p:nvSpPr>
        <p:spPr>
          <a:xfrm>
            <a:off x="785786" y="6215082"/>
            <a:ext cx="2895600" cy="365125"/>
          </a:xfrm>
        </p:spPr>
        <p:txBody>
          <a:bodyPr/>
          <a:lstStyle>
            <a:lvl1pPr>
              <a:defRPr sz="1400"/>
            </a:lvl1pPr>
          </a:lstStyle>
          <a:p>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220753A-390B-47F2-AC9D-5D23E8D8B3F7}"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1071546"/>
            <a:ext cx="2057400" cy="5054617"/>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1071546"/>
            <a:ext cx="6019800" cy="505461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220753A-390B-47F2-AC9D-5D23E8D8B3F7}" type="slidenum">
              <a:rPr lang="fi-FI" smtClean="0"/>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uvatekstillinen kuva" type="picTx">
  <p:cSld name="Kuvatekstillinen kuva">
    <p:spTree>
      <p:nvGrpSpPr>
        <p:cNvPr id="1" name="Shape 21"/>
        <p:cNvGrpSpPr/>
        <p:nvPr/>
      </p:nvGrpSpPr>
      <p:grpSpPr>
        <a:xfrm>
          <a:off x="0" y="0"/>
          <a:ext cx="0" cy="0"/>
          <a:chOff x="0" y="0"/>
          <a:chExt cx="0" cy="0"/>
        </a:xfrm>
      </p:grpSpPr>
      <p:grpSp>
        <p:nvGrpSpPr>
          <p:cNvPr id="22" name="Google Shape;22;p6"/>
          <p:cNvGrpSpPr/>
          <p:nvPr/>
        </p:nvGrpSpPr>
        <p:grpSpPr>
          <a:xfrm>
            <a:off x="5608041" y="482171"/>
            <a:ext cx="3055900" cy="5149101"/>
            <a:chOff x="7477387" y="482170"/>
            <a:chExt cx="4074533" cy="5149101"/>
          </a:xfrm>
        </p:grpSpPr>
        <p:sp>
          <p:nvSpPr>
            <p:cNvPr id="23" name="Google Shape;23;p6"/>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 name="Google Shape;24;p6"/>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5" name="Google Shape;25;p6"/>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6"/>
          <p:cNvSpPr>
            <a:spLocks noGrp="1"/>
          </p:cNvSpPr>
          <p:nvPr>
            <p:ph type="pic" idx="2"/>
          </p:nvPr>
        </p:nvSpPr>
        <p:spPr>
          <a:xfrm>
            <a:off x="6093292" y="1122543"/>
            <a:ext cx="2093378" cy="3866327"/>
          </a:xfrm>
          <a:prstGeom prst="rect">
            <a:avLst/>
          </a:prstGeom>
          <a:solidFill>
            <a:srgbClr val="D8D8D8"/>
          </a:solidFill>
          <a:ln>
            <a:noFill/>
          </a:ln>
        </p:spPr>
        <p:txBody>
          <a:bodyPr spcFirstLastPara="1" wrap="square" lIns="91425" tIns="45700" rIns="91425" bIns="45700" anchor="t" anchorCtr="0">
            <a:normAutofit/>
          </a:bodyPr>
          <a:lstStyle>
            <a:lvl1pPr marR="0" lvl="0" algn="ctr" rtl="0">
              <a:lnSpc>
                <a:spcPct val="120000"/>
              </a:lnSpc>
              <a:spcBef>
                <a:spcPts val="750"/>
              </a:spcBef>
              <a:spcAft>
                <a:spcPts val="0"/>
              </a:spcAft>
              <a:buClr>
                <a:schemeClr val="accent1"/>
              </a:buClr>
              <a:buSzPts val="3200"/>
              <a:buFont typeface="Arial"/>
              <a:buNone/>
              <a:defRPr sz="2400" b="0" i="0" u="none" strike="noStrike" cap="none">
                <a:solidFill>
                  <a:schemeClr val="dk1"/>
                </a:solidFill>
                <a:latin typeface="Gill Sans"/>
                <a:ea typeface="Gill Sans"/>
                <a:cs typeface="Gill Sans"/>
                <a:sym typeface="Gill Sans"/>
              </a:defRPr>
            </a:lvl1pPr>
            <a:lvl2pPr marR="0" lvl="1" algn="l" rtl="0">
              <a:lnSpc>
                <a:spcPct val="120000"/>
              </a:lnSpc>
              <a:spcBef>
                <a:spcPts val="375"/>
              </a:spcBef>
              <a:spcAft>
                <a:spcPts val="0"/>
              </a:spcAft>
              <a:buClr>
                <a:schemeClr val="accent1"/>
              </a:buClr>
              <a:buSzPts val="2800"/>
              <a:buFont typeface="Arial"/>
              <a:buNone/>
              <a:defRPr sz="2100" b="0" i="0" u="none" strike="noStrike" cap="none">
                <a:solidFill>
                  <a:schemeClr val="dk1"/>
                </a:solidFill>
                <a:latin typeface="Gill Sans"/>
                <a:ea typeface="Gill Sans"/>
                <a:cs typeface="Gill Sans"/>
                <a:sym typeface="Gill Sans"/>
              </a:defRPr>
            </a:lvl2pPr>
            <a:lvl3pPr marR="0" lvl="2" algn="l" rtl="0">
              <a:lnSpc>
                <a:spcPct val="120000"/>
              </a:lnSpc>
              <a:spcBef>
                <a:spcPts val="375"/>
              </a:spcBef>
              <a:spcAft>
                <a:spcPts val="0"/>
              </a:spcAft>
              <a:buClr>
                <a:schemeClr val="accent1"/>
              </a:buClr>
              <a:buSzPts val="2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20000"/>
              </a:lnSpc>
              <a:spcBef>
                <a:spcPts val="375"/>
              </a:spcBef>
              <a:spcAft>
                <a:spcPts val="0"/>
              </a:spcAft>
              <a:buClr>
                <a:schemeClr val="accent1"/>
              </a:buClr>
              <a:buSzPts val="2000"/>
              <a:buFont typeface="Arial"/>
              <a:buNone/>
              <a:defRPr sz="1500" b="0" i="0" u="none" strike="noStrike" cap="none">
                <a:solidFill>
                  <a:schemeClr val="dk1"/>
                </a:solidFill>
                <a:latin typeface="Gill Sans"/>
                <a:ea typeface="Gill Sans"/>
                <a:cs typeface="Gill Sans"/>
                <a:sym typeface="Gill Sans"/>
              </a:defRPr>
            </a:lvl4pPr>
            <a:lvl5pPr marR="0" lvl="4" algn="l" rtl="0">
              <a:lnSpc>
                <a:spcPct val="120000"/>
              </a:lnSpc>
              <a:spcBef>
                <a:spcPts val="375"/>
              </a:spcBef>
              <a:spcAft>
                <a:spcPts val="0"/>
              </a:spcAft>
              <a:buClr>
                <a:schemeClr val="accent1"/>
              </a:buClr>
              <a:buSzPts val="2000"/>
              <a:buFont typeface="Arial"/>
              <a:buNone/>
              <a:defRPr sz="1500" b="0" i="0" u="none" strike="noStrike" cap="none">
                <a:solidFill>
                  <a:schemeClr val="dk1"/>
                </a:solidFill>
                <a:latin typeface="Gill Sans"/>
                <a:ea typeface="Gill Sans"/>
                <a:cs typeface="Gill Sans"/>
                <a:sym typeface="Gill Sans"/>
              </a:defRPr>
            </a:lvl5pPr>
            <a:lvl6pPr marR="0" lvl="5" algn="l" rtl="0">
              <a:lnSpc>
                <a:spcPct val="120000"/>
              </a:lnSpc>
              <a:spcBef>
                <a:spcPts val="375"/>
              </a:spcBef>
              <a:spcAft>
                <a:spcPts val="0"/>
              </a:spcAft>
              <a:buClr>
                <a:schemeClr val="accent1"/>
              </a:buClr>
              <a:buSzPts val="2000"/>
              <a:buFont typeface="Arial"/>
              <a:buNone/>
              <a:defRPr sz="1500" b="0" i="0" u="none" strike="noStrike" cap="none">
                <a:solidFill>
                  <a:schemeClr val="dk1"/>
                </a:solidFill>
                <a:latin typeface="Gill Sans"/>
                <a:ea typeface="Gill Sans"/>
                <a:cs typeface="Gill Sans"/>
                <a:sym typeface="Gill Sans"/>
              </a:defRPr>
            </a:lvl6pPr>
            <a:lvl7pPr marR="0" lvl="6" algn="l" rtl="0">
              <a:lnSpc>
                <a:spcPct val="120000"/>
              </a:lnSpc>
              <a:spcBef>
                <a:spcPts val="375"/>
              </a:spcBef>
              <a:spcAft>
                <a:spcPts val="0"/>
              </a:spcAft>
              <a:buClr>
                <a:schemeClr val="accent1"/>
              </a:buClr>
              <a:buSzPts val="2000"/>
              <a:buFont typeface="Arial"/>
              <a:buNone/>
              <a:defRPr sz="1500" b="0" i="0" u="none" strike="noStrike" cap="none">
                <a:solidFill>
                  <a:schemeClr val="dk1"/>
                </a:solidFill>
                <a:latin typeface="Gill Sans"/>
                <a:ea typeface="Gill Sans"/>
                <a:cs typeface="Gill Sans"/>
                <a:sym typeface="Gill Sans"/>
              </a:defRPr>
            </a:lvl7pPr>
            <a:lvl8pPr marR="0" lvl="7" algn="l" rtl="0">
              <a:lnSpc>
                <a:spcPct val="120000"/>
              </a:lnSpc>
              <a:spcBef>
                <a:spcPts val="375"/>
              </a:spcBef>
              <a:spcAft>
                <a:spcPts val="0"/>
              </a:spcAft>
              <a:buClr>
                <a:schemeClr val="accent1"/>
              </a:buClr>
              <a:buSzPts val="2000"/>
              <a:buFont typeface="Arial"/>
              <a:buNone/>
              <a:defRPr sz="1500" b="0" i="0" u="none" strike="noStrike" cap="none">
                <a:solidFill>
                  <a:schemeClr val="dk1"/>
                </a:solidFill>
                <a:latin typeface="Gill Sans"/>
                <a:ea typeface="Gill Sans"/>
                <a:cs typeface="Gill Sans"/>
                <a:sym typeface="Gill Sans"/>
              </a:defRPr>
            </a:lvl8pPr>
            <a:lvl9pPr marR="0" lvl="8" algn="l" rtl="0">
              <a:lnSpc>
                <a:spcPct val="120000"/>
              </a:lnSpc>
              <a:spcBef>
                <a:spcPts val="375"/>
              </a:spcBef>
              <a:spcAft>
                <a:spcPts val="0"/>
              </a:spcAft>
              <a:buClr>
                <a:schemeClr val="accent1"/>
              </a:buClr>
              <a:buSzPts val="2000"/>
              <a:buFont typeface="Arial"/>
              <a:buNone/>
              <a:defRPr sz="1500" b="0" i="0" u="none" strike="noStrike" cap="none">
                <a:solidFill>
                  <a:schemeClr val="dk1"/>
                </a:solidFill>
                <a:latin typeface="Gill Sans"/>
                <a:ea typeface="Gill Sans"/>
                <a:cs typeface="Gill Sans"/>
                <a:sym typeface="Gill Sans"/>
              </a:defRPr>
            </a:lvl9pPr>
          </a:lstStyle>
          <a:p>
            <a:endParaRPr/>
          </a:p>
        </p:txBody>
      </p:sp>
      <p:sp>
        <p:nvSpPr>
          <p:cNvPr id="27" name="Google Shape;27;p6"/>
          <p:cNvSpPr txBox="1">
            <a:spLocks noGrp="1"/>
          </p:cNvSpPr>
          <p:nvPr>
            <p:ph type="body" idx="1"/>
          </p:nvPr>
        </p:nvSpPr>
        <p:spPr>
          <a:xfrm>
            <a:off x="1087747" y="3145992"/>
            <a:ext cx="4143303" cy="2003742"/>
          </a:xfrm>
          <a:prstGeom prst="rect">
            <a:avLst/>
          </a:prstGeom>
          <a:noFill/>
          <a:ln>
            <a:noFill/>
          </a:ln>
        </p:spPr>
        <p:txBody>
          <a:bodyPr spcFirstLastPara="1" wrap="square" lIns="91425" tIns="45700" rIns="91425" bIns="45700" anchor="t" anchorCtr="0">
            <a:normAutofit/>
          </a:bodyPr>
          <a:lstStyle>
            <a:lvl1pPr marL="342900" lvl="0" indent="-171450" algn="l">
              <a:lnSpc>
                <a:spcPct val="120000"/>
              </a:lnSpc>
              <a:spcBef>
                <a:spcPts val="750"/>
              </a:spcBef>
              <a:spcAft>
                <a:spcPts val="0"/>
              </a:spcAft>
              <a:buSzPts val="1800"/>
              <a:buNone/>
              <a:defRPr sz="1350"/>
            </a:lvl1pPr>
            <a:lvl2pPr marL="685800" lvl="1" indent="-171450" algn="l">
              <a:lnSpc>
                <a:spcPct val="120000"/>
              </a:lnSpc>
              <a:spcBef>
                <a:spcPts val="375"/>
              </a:spcBef>
              <a:spcAft>
                <a:spcPts val="0"/>
              </a:spcAft>
              <a:buSzPts val="1400"/>
              <a:buNone/>
              <a:defRPr sz="1050"/>
            </a:lvl2pPr>
            <a:lvl3pPr marL="1028700" lvl="2" indent="-171450" algn="l">
              <a:lnSpc>
                <a:spcPct val="120000"/>
              </a:lnSpc>
              <a:spcBef>
                <a:spcPts val="375"/>
              </a:spcBef>
              <a:spcAft>
                <a:spcPts val="0"/>
              </a:spcAft>
              <a:buSzPts val="1200"/>
              <a:buNone/>
              <a:defRPr sz="900"/>
            </a:lvl3pPr>
            <a:lvl4pPr marL="1371600" lvl="3" indent="-171450" algn="l">
              <a:lnSpc>
                <a:spcPct val="120000"/>
              </a:lnSpc>
              <a:spcBef>
                <a:spcPts val="375"/>
              </a:spcBef>
              <a:spcAft>
                <a:spcPts val="0"/>
              </a:spcAft>
              <a:buSzPts val="1000"/>
              <a:buNone/>
              <a:defRPr sz="750"/>
            </a:lvl4pPr>
            <a:lvl5pPr marL="1714500" lvl="4" indent="-171450" algn="l">
              <a:lnSpc>
                <a:spcPct val="120000"/>
              </a:lnSpc>
              <a:spcBef>
                <a:spcPts val="375"/>
              </a:spcBef>
              <a:spcAft>
                <a:spcPts val="0"/>
              </a:spcAft>
              <a:buSzPts val="1000"/>
              <a:buNone/>
              <a:defRPr sz="750"/>
            </a:lvl5pPr>
            <a:lvl6pPr marL="2057400" lvl="5" indent="-171450" algn="l">
              <a:lnSpc>
                <a:spcPct val="120000"/>
              </a:lnSpc>
              <a:spcBef>
                <a:spcPts val="375"/>
              </a:spcBef>
              <a:spcAft>
                <a:spcPts val="0"/>
              </a:spcAft>
              <a:buSzPts val="1000"/>
              <a:buNone/>
              <a:defRPr sz="750"/>
            </a:lvl6pPr>
            <a:lvl7pPr marL="2400300" lvl="6" indent="-171450" algn="l">
              <a:lnSpc>
                <a:spcPct val="120000"/>
              </a:lnSpc>
              <a:spcBef>
                <a:spcPts val="375"/>
              </a:spcBef>
              <a:spcAft>
                <a:spcPts val="0"/>
              </a:spcAft>
              <a:buSzPts val="1000"/>
              <a:buNone/>
              <a:defRPr sz="750"/>
            </a:lvl7pPr>
            <a:lvl8pPr marL="2743200" lvl="7" indent="-171450" algn="l">
              <a:lnSpc>
                <a:spcPct val="120000"/>
              </a:lnSpc>
              <a:spcBef>
                <a:spcPts val="375"/>
              </a:spcBef>
              <a:spcAft>
                <a:spcPts val="0"/>
              </a:spcAft>
              <a:buSzPts val="1000"/>
              <a:buNone/>
              <a:defRPr sz="750"/>
            </a:lvl8pPr>
            <a:lvl9pPr marL="3086100" lvl="8" indent="-171450" algn="l">
              <a:lnSpc>
                <a:spcPct val="120000"/>
              </a:lnSpc>
              <a:spcBef>
                <a:spcPts val="375"/>
              </a:spcBef>
              <a:spcAft>
                <a:spcPts val="0"/>
              </a:spcAft>
              <a:buSzPts val="1000"/>
              <a:buNone/>
              <a:defRPr sz="750"/>
            </a:lvl9pPr>
          </a:lstStyle>
          <a:p>
            <a:endParaRPr/>
          </a:p>
        </p:txBody>
      </p:sp>
      <p:sp>
        <p:nvSpPr>
          <p:cNvPr id="28" name="Google Shape;28;p6"/>
          <p:cNvSpPr txBox="1">
            <a:spLocks noGrp="1"/>
          </p:cNvSpPr>
          <p:nvPr>
            <p:ph type="dt" idx="10"/>
          </p:nvPr>
        </p:nvSpPr>
        <p:spPr>
          <a:xfrm>
            <a:off x="1085537" y="5469857"/>
            <a:ext cx="4145513"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1085537" y="318641"/>
            <a:ext cx="41557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360046" y="798973"/>
            <a:ext cx="608264"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1" name="Google Shape;31;p6"/>
          <p:cNvCxnSpPr/>
          <p:nvPr/>
        </p:nvCxnSpPr>
        <p:spPr>
          <a:xfrm>
            <a:off x="1085537" y="3143605"/>
            <a:ext cx="4145513"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59739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857356" y="274638"/>
            <a:ext cx="6829444" cy="796908"/>
          </a:xfrm>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220753A-390B-47F2-AC9D-5D23E8D8B3F7}"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220753A-390B-47F2-AC9D-5D23E8D8B3F7}"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220753A-390B-47F2-AC9D-5D23E8D8B3F7}"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9220753A-390B-47F2-AC9D-5D23E8D8B3F7}"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9220753A-390B-47F2-AC9D-5D23E8D8B3F7}"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9220753A-390B-47F2-AC9D-5D23E8D8B3F7}"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220753A-390B-47F2-AC9D-5D23E8D8B3F7}"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220753A-390B-47F2-AC9D-5D23E8D8B3F7}"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14" cstate="print"/>
          <a:srcRect/>
          <a:stretch>
            <a:fillRect/>
          </a:stretch>
        </p:blipFill>
        <p:spPr bwMode="auto">
          <a:xfrm>
            <a:off x="0" y="0"/>
            <a:ext cx="9144000" cy="1076325"/>
          </a:xfrm>
          <a:prstGeom prst="rect">
            <a:avLst/>
          </a:prstGeom>
          <a:noFill/>
          <a:ln w="9525">
            <a:noFill/>
            <a:miter lim="800000"/>
            <a:headEnd/>
            <a:tailEnd/>
          </a:ln>
          <a:effectLst/>
        </p:spPr>
      </p:pic>
      <p:pic>
        <p:nvPicPr>
          <p:cNvPr id="7" name="Picture 7" descr="kaarikuvio"/>
          <p:cNvPicPr>
            <a:picLocks noChangeAspect="1" noChangeArrowheads="1"/>
          </p:cNvPicPr>
          <p:nvPr/>
        </p:nvPicPr>
        <p:blipFill>
          <a:blip r:embed="rId15" cstate="print"/>
          <a:srcRect/>
          <a:stretch>
            <a:fillRect/>
          </a:stretch>
        </p:blipFill>
        <p:spPr bwMode="auto">
          <a:xfrm>
            <a:off x="5867400" y="5624513"/>
            <a:ext cx="3419475" cy="1233487"/>
          </a:xfrm>
          <a:prstGeom prst="rect">
            <a:avLst/>
          </a:prstGeom>
          <a:noFill/>
        </p:spPr>
      </p:pic>
      <p:sp>
        <p:nvSpPr>
          <p:cNvPr id="2" name="Otsikon paikkamerkki 1"/>
          <p:cNvSpPr>
            <a:spLocks noGrp="1"/>
          </p:cNvSpPr>
          <p:nvPr>
            <p:ph type="title"/>
          </p:nvPr>
        </p:nvSpPr>
        <p:spPr>
          <a:xfrm>
            <a:off x="2643174" y="274638"/>
            <a:ext cx="6043626" cy="796908"/>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Perpetua" pitchFamily="18" charset="0"/>
              </a:defRPr>
            </a:lvl1pPr>
          </a:lstStyle>
          <a:p>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Perpetua" pitchFamily="18" charset="0"/>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Perpetua" pitchFamily="18" charset="0"/>
              </a:defRPr>
            </a:lvl1pPr>
          </a:lstStyle>
          <a:p>
            <a:fld id="{9220753A-390B-47F2-AC9D-5D23E8D8B3F7}" type="slidenum">
              <a:rPr lang="fi-FI" smtClean="0"/>
              <a:pPr/>
              <a:t>‹#›</a:t>
            </a:fld>
            <a:endParaRPr lang="fi-FI"/>
          </a:p>
        </p:txBody>
      </p:sp>
      <p:pic>
        <p:nvPicPr>
          <p:cNvPr id="9" name="Picture 8" descr="liikemerkki"/>
          <p:cNvPicPr>
            <a:picLocks noChangeAspect="1" noChangeArrowheads="1"/>
          </p:cNvPicPr>
          <p:nvPr/>
        </p:nvPicPr>
        <p:blipFill>
          <a:blip r:embed="rId16" cstate="print"/>
          <a:srcRect/>
          <a:stretch>
            <a:fillRect/>
          </a:stretch>
        </p:blipFill>
        <p:spPr bwMode="auto">
          <a:xfrm>
            <a:off x="179388" y="188913"/>
            <a:ext cx="1525587" cy="719137"/>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gOsdiP68y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youtube.com/watch?v=vgOsdiP68y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KWvmsZ4tt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http://www.youtube.com/watch?v=IKWvmsZ4tt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sXBdgmX0g8"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hyperlink" Target="http://www.youtube.com/watch?v=FsXBdgmX0g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195736" y="404666"/>
            <a:ext cx="6768752" cy="1312768"/>
          </a:xfrm>
        </p:spPr>
        <p:txBody>
          <a:bodyPr>
            <a:normAutofit/>
          </a:bodyPr>
          <a:lstStyle/>
          <a:p>
            <a:pPr>
              <a:spcBef>
                <a:spcPts val="0"/>
              </a:spcBef>
            </a:pPr>
            <a:r>
              <a:rPr lang="fi-FI" sz="3200" b="1" dirty="0"/>
              <a:t>Puhu, kysy, puutu</a:t>
            </a:r>
            <a:br>
              <a:rPr lang="fi-FI" sz="3200" b="1" dirty="0"/>
            </a:br>
            <a:r>
              <a:rPr lang="fi-FI" sz="3200" b="1" dirty="0"/>
              <a:t>Yksi hetki -videot</a:t>
            </a:r>
          </a:p>
        </p:txBody>
      </p:sp>
      <p:sp>
        <p:nvSpPr>
          <p:cNvPr id="3" name="Alaotsikko 2"/>
          <p:cNvSpPr>
            <a:spLocks noGrp="1"/>
          </p:cNvSpPr>
          <p:nvPr>
            <p:ph type="subTitle" idx="1"/>
          </p:nvPr>
        </p:nvSpPr>
        <p:spPr>
          <a:xfrm>
            <a:off x="355356" y="5085184"/>
            <a:ext cx="4422072" cy="1502071"/>
          </a:xfrm>
        </p:spPr>
        <p:txBody>
          <a:bodyPr>
            <a:normAutofit fontScale="92500" lnSpcReduction="20000"/>
          </a:bodyPr>
          <a:lstStyle/>
          <a:p>
            <a:r>
              <a:rPr lang="fi-FI" dirty="0">
                <a:latin typeface="Calibri"/>
                <a:ea typeface="Calibri"/>
                <a:cs typeface="Calibri"/>
                <a:sym typeface="Calibri"/>
              </a:rPr>
              <a:t>Koulukuraattorit</a:t>
            </a:r>
            <a:r>
              <a:rPr lang="fi-FI" b="1" dirty="0">
                <a:latin typeface="Calibri"/>
                <a:ea typeface="Calibri"/>
                <a:cs typeface="Calibri"/>
                <a:sym typeface="Calibri"/>
              </a:rPr>
              <a:t> </a:t>
            </a:r>
          </a:p>
          <a:p>
            <a:r>
              <a:rPr lang="fi-FI" b="1" dirty="0">
                <a:latin typeface="Calibri"/>
                <a:ea typeface="Calibri"/>
                <a:cs typeface="Calibri"/>
                <a:sym typeface="Calibri"/>
              </a:rPr>
              <a:t>Annaleena Kauppinen,</a:t>
            </a:r>
          </a:p>
          <a:p>
            <a:r>
              <a:rPr lang="fi-FI" b="1" dirty="0">
                <a:latin typeface="Calibri"/>
                <a:ea typeface="Calibri"/>
                <a:cs typeface="Calibri"/>
                <a:sym typeface="Calibri"/>
              </a:rPr>
              <a:t> Anna-Maria Niskanen ja </a:t>
            </a:r>
          </a:p>
          <a:p>
            <a:r>
              <a:rPr lang="fi-FI" b="1" dirty="0">
                <a:latin typeface="Calibri"/>
                <a:ea typeface="Calibri"/>
                <a:cs typeface="Calibri"/>
                <a:sym typeface="Calibri"/>
              </a:rPr>
              <a:t>Saara Pellinen</a:t>
            </a:r>
            <a:r>
              <a:rPr lang="fi-FI" dirty="0">
                <a:latin typeface="Calibri"/>
                <a:ea typeface="Calibri"/>
                <a:cs typeface="Calibri"/>
                <a:sym typeface="Calibri"/>
              </a:rPr>
              <a:t>, </a:t>
            </a:r>
          </a:p>
          <a:p>
            <a:r>
              <a:rPr lang="fi-FI" dirty="0">
                <a:latin typeface="Calibri"/>
                <a:ea typeface="Calibri"/>
                <a:cs typeface="Calibri"/>
                <a:sym typeface="Calibri"/>
              </a:rPr>
              <a:t>Siilinjärvi 2021</a:t>
            </a:r>
          </a:p>
          <a:p>
            <a:endParaRPr lang="fi-FI" dirty="0"/>
          </a:p>
        </p:txBody>
      </p:sp>
      <p:pic>
        <p:nvPicPr>
          <p:cNvPr id="4" name="Google Shape;103;ge28b815c88_2_2">
            <a:extLst>
              <a:ext uri="{FF2B5EF4-FFF2-40B4-BE49-F238E27FC236}">
                <a16:creationId xmlns:a16="http://schemas.microsoft.com/office/drawing/2014/main" id="{DD03160E-0CC2-4966-9525-BE611F88AD4E}"/>
              </a:ext>
            </a:extLst>
          </p:cNvPr>
          <p:cNvPicPr preferRelativeResize="0"/>
          <p:nvPr/>
        </p:nvPicPr>
        <p:blipFill>
          <a:blip r:embed="rId2">
            <a:alphaModFix/>
          </a:blip>
          <a:stretch>
            <a:fillRect/>
          </a:stretch>
        </p:blipFill>
        <p:spPr>
          <a:xfrm>
            <a:off x="603691" y="2366280"/>
            <a:ext cx="4237876" cy="2574113"/>
          </a:xfrm>
          <a:prstGeom prst="rect">
            <a:avLst/>
          </a:prstGeom>
          <a:noFill/>
          <a:ln>
            <a:noFill/>
          </a:ln>
        </p:spPr>
      </p:pic>
      <p:pic>
        <p:nvPicPr>
          <p:cNvPr id="5" name="Google Shape;102;ge28b815c88_2_2">
            <a:extLst>
              <a:ext uri="{FF2B5EF4-FFF2-40B4-BE49-F238E27FC236}">
                <a16:creationId xmlns:a16="http://schemas.microsoft.com/office/drawing/2014/main" id="{504B3FD8-52B5-4FE3-A8DB-3D1C22EBD07F}"/>
              </a:ext>
            </a:extLst>
          </p:cNvPr>
          <p:cNvPicPr preferRelativeResize="0"/>
          <p:nvPr/>
        </p:nvPicPr>
        <p:blipFill>
          <a:blip r:embed="rId3">
            <a:alphaModFix/>
          </a:blip>
          <a:stretch>
            <a:fillRect/>
          </a:stretch>
        </p:blipFill>
        <p:spPr>
          <a:xfrm>
            <a:off x="4952206" y="1889140"/>
            <a:ext cx="3836438" cy="2320613"/>
          </a:xfrm>
          <a:prstGeom prst="rect">
            <a:avLst/>
          </a:prstGeom>
          <a:noFill/>
          <a:ln>
            <a:noFill/>
          </a:ln>
        </p:spPr>
      </p:pic>
      <p:pic>
        <p:nvPicPr>
          <p:cNvPr id="6" name="Google Shape;101;ge28b815c88_2_2">
            <a:extLst>
              <a:ext uri="{FF2B5EF4-FFF2-40B4-BE49-F238E27FC236}">
                <a16:creationId xmlns:a16="http://schemas.microsoft.com/office/drawing/2014/main" id="{98E10A45-6997-4310-8436-A5A64A95853F}"/>
              </a:ext>
            </a:extLst>
          </p:cNvPr>
          <p:cNvPicPr preferRelativeResize="0"/>
          <p:nvPr/>
        </p:nvPicPr>
        <p:blipFill>
          <a:blip r:embed="rId4">
            <a:alphaModFix/>
          </a:blip>
          <a:stretch>
            <a:fillRect/>
          </a:stretch>
        </p:blipFill>
        <p:spPr>
          <a:xfrm>
            <a:off x="4998706" y="4381460"/>
            <a:ext cx="3789938" cy="21158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p:nvPr/>
        </p:nvSpPr>
        <p:spPr>
          <a:xfrm>
            <a:off x="0" y="2371857"/>
            <a:ext cx="9144000" cy="3079350"/>
          </a:xfrm>
          <a:prstGeom prst="rect">
            <a:avLst/>
          </a:prstGeom>
          <a:gradFill>
            <a:gsLst>
              <a:gs pos="0">
                <a:srgbClr val="DFDBD5">
                  <a:alpha val="0"/>
                </a:srgbClr>
              </a:gs>
              <a:gs pos="100000">
                <a:schemeClr val="lt2"/>
              </a:gs>
            </a:gsLst>
            <a:lin ang="5400012" scaled="0"/>
          </a:gradFill>
          <a:ln>
            <a:noFill/>
          </a:ln>
        </p:spPr>
        <p:txBody>
          <a:bodyPr spcFirstLastPara="1" wrap="square" lIns="68569" tIns="68569" rIns="68569" bIns="68569" anchor="ctr" anchorCtr="0">
            <a:noAutofit/>
          </a:bodyPr>
          <a:lstStyle/>
          <a:p>
            <a:endParaRPr sz="1350"/>
          </a:p>
        </p:txBody>
      </p:sp>
      <p:cxnSp>
        <p:nvCxnSpPr>
          <p:cNvPr id="111" name="Google Shape;111;p1"/>
          <p:cNvCxnSpPr/>
          <p:nvPr/>
        </p:nvCxnSpPr>
        <p:spPr>
          <a:xfrm>
            <a:off x="0" y="5453560"/>
            <a:ext cx="9144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112" name="Google Shape;112;p1"/>
          <p:cNvCxnSpPr/>
          <p:nvPr/>
        </p:nvCxnSpPr>
        <p:spPr>
          <a:xfrm>
            <a:off x="1813335" y="3503657"/>
            <a:ext cx="6477750" cy="0"/>
          </a:xfrm>
          <a:prstGeom prst="straightConnector1">
            <a:avLst/>
          </a:prstGeom>
          <a:noFill/>
          <a:ln w="31750" cap="flat" cmpd="sng">
            <a:solidFill>
              <a:schemeClr val="accent1"/>
            </a:solidFill>
            <a:prstDash val="solid"/>
            <a:round/>
            <a:headEnd type="none" w="sm" len="sm"/>
            <a:tailEnd type="none" w="sm" len="sm"/>
          </a:ln>
        </p:spPr>
      </p:cxnSp>
      <p:sp>
        <p:nvSpPr>
          <p:cNvPr id="113" name="Google Shape;113;p1"/>
          <p:cNvSpPr/>
          <p:nvPr/>
        </p:nvSpPr>
        <p:spPr>
          <a:xfrm>
            <a:off x="1" y="1052738"/>
            <a:ext cx="9144000" cy="4398470"/>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68569" tIns="34275" rIns="68569" bIns="34275" anchor="ctr" anchorCtr="0">
            <a:noAutofit/>
          </a:bodyPr>
          <a:lstStyle/>
          <a:p>
            <a:pPr algn="ctr"/>
            <a:endParaRPr sz="1350">
              <a:solidFill>
                <a:schemeClr val="lt1"/>
              </a:solidFill>
              <a:latin typeface="Gill Sans"/>
              <a:ea typeface="Gill Sans"/>
              <a:cs typeface="Gill Sans"/>
              <a:sym typeface="Gill Sans"/>
            </a:endParaRPr>
          </a:p>
        </p:txBody>
      </p:sp>
      <p:sp>
        <p:nvSpPr>
          <p:cNvPr id="114" name="Google Shape;114;p1"/>
          <p:cNvSpPr/>
          <p:nvPr/>
        </p:nvSpPr>
        <p:spPr>
          <a:xfrm>
            <a:off x="0" y="2371857"/>
            <a:ext cx="9144000" cy="3079350"/>
          </a:xfrm>
          <a:prstGeom prst="rect">
            <a:avLst/>
          </a:prstGeom>
          <a:gradFill>
            <a:gsLst>
              <a:gs pos="0">
                <a:srgbClr val="DFDBD5">
                  <a:alpha val="0"/>
                </a:srgbClr>
              </a:gs>
              <a:gs pos="100000">
                <a:schemeClr val="lt2"/>
              </a:gs>
            </a:gsLst>
            <a:lin ang="5400012" scaled="0"/>
          </a:gradFill>
          <a:ln>
            <a:noFill/>
          </a:ln>
        </p:spPr>
        <p:txBody>
          <a:bodyPr spcFirstLastPara="1" wrap="square" lIns="68569" tIns="34275" rIns="68569" bIns="34275" anchor="ctr" anchorCtr="0">
            <a:noAutofit/>
          </a:bodyPr>
          <a:lstStyle/>
          <a:p>
            <a:pPr algn="ctr"/>
            <a:endParaRPr sz="1350">
              <a:solidFill>
                <a:schemeClr val="lt1"/>
              </a:solidFill>
              <a:latin typeface="Gill Sans"/>
              <a:ea typeface="Gill Sans"/>
              <a:cs typeface="Gill Sans"/>
              <a:sym typeface="Gill Sans"/>
            </a:endParaRPr>
          </a:p>
        </p:txBody>
      </p:sp>
      <p:sp>
        <p:nvSpPr>
          <p:cNvPr id="115" name="Google Shape;115;p1"/>
          <p:cNvSpPr txBox="1">
            <a:spLocks noGrp="1"/>
          </p:cNvSpPr>
          <p:nvPr>
            <p:ph type="title"/>
          </p:nvPr>
        </p:nvSpPr>
        <p:spPr>
          <a:xfrm>
            <a:off x="494476" y="1963477"/>
            <a:ext cx="2117925" cy="1401525"/>
          </a:xfrm>
          <a:prstGeom prst="rect">
            <a:avLst/>
          </a:prstGeom>
          <a:noFill/>
          <a:ln>
            <a:noFill/>
          </a:ln>
        </p:spPr>
        <p:txBody>
          <a:bodyPr spcFirstLastPara="1" vert="horz" wrap="square" lIns="68569" tIns="34275" rIns="68569" bIns="0" rtlCol="0" anchor="b" anchorCtr="0">
            <a:noAutofit/>
          </a:bodyPr>
          <a:lstStyle/>
          <a:p>
            <a:pPr>
              <a:lnSpc>
                <a:spcPct val="90000"/>
              </a:lnSpc>
              <a:spcBef>
                <a:spcPts val="0"/>
              </a:spcBef>
              <a:buClr>
                <a:schemeClr val="dk1"/>
              </a:buClr>
              <a:buSzPts val="2400"/>
            </a:pPr>
            <a:endParaRPr sz="1800"/>
          </a:p>
          <a:p>
            <a:pPr>
              <a:lnSpc>
                <a:spcPct val="90000"/>
              </a:lnSpc>
              <a:spcBef>
                <a:spcPts val="0"/>
              </a:spcBef>
              <a:buClr>
                <a:schemeClr val="dk1"/>
              </a:buClr>
              <a:buSzPts val="2400"/>
            </a:pPr>
            <a:endParaRPr sz="1800"/>
          </a:p>
        </p:txBody>
      </p:sp>
      <p:cxnSp>
        <p:nvCxnSpPr>
          <p:cNvPr id="116" name="Google Shape;116;p1"/>
          <p:cNvCxnSpPr/>
          <p:nvPr/>
        </p:nvCxnSpPr>
        <p:spPr>
          <a:xfrm>
            <a:off x="494476" y="3503657"/>
            <a:ext cx="2117925" cy="0"/>
          </a:xfrm>
          <a:prstGeom prst="straightConnector1">
            <a:avLst/>
          </a:prstGeom>
          <a:noFill/>
          <a:ln w="31750" cap="flat" cmpd="sng">
            <a:solidFill>
              <a:schemeClr val="accent1"/>
            </a:solidFill>
            <a:prstDash val="solid"/>
            <a:round/>
            <a:headEnd type="none" w="sm" len="sm"/>
            <a:tailEnd type="none" w="sm" len="sm"/>
          </a:ln>
        </p:spPr>
      </p:cxnSp>
      <p:grpSp>
        <p:nvGrpSpPr>
          <p:cNvPr id="117" name="Google Shape;117;p1"/>
          <p:cNvGrpSpPr/>
          <p:nvPr/>
        </p:nvGrpSpPr>
        <p:grpSpPr>
          <a:xfrm>
            <a:off x="2924279" y="1218893"/>
            <a:ext cx="5670000" cy="3861941"/>
            <a:chOff x="7463258" y="583365"/>
            <a:chExt cx="7560000" cy="5181900"/>
          </a:xfrm>
        </p:grpSpPr>
        <p:sp>
          <p:nvSpPr>
            <p:cNvPr id="118" name="Google Shape;118;p1"/>
            <p:cNvSpPr/>
            <p:nvPr/>
          </p:nvSpPr>
          <p:spPr>
            <a:xfrm>
              <a:off x="7463258" y="583365"/>
              <a:ext cx="7560000" cy="5181900"/>
            </a:xfrm>
            <a:prstGeom prst="rect">
              <a:avLst/>
            </a:prstGeom>
            <a:gradFill>
              <a:gsLst>
                <a:gs pos="0">
                  <a:srgbClr val="000001"/>
                </a:gs>
                <a:gs pos="100000">
                  <a:srgbClr val="191919"/>
                </a:gs>
              </a:gsLst>
              <a:lin ang="5400012" scaled="0"/>
            </a:gradFill>
            <a:ln>
              <a:noFill/>
            </a:ln>
            <a:effectLst>
              <a:outerShdw blurRad="127000" dist="228600" dir="4740000" sx="98000" sy="98000" algn="tl" rotWithShape="0">
                <a:srgbClr val="000000">
                  <a:alpha val="33730"/>
                </a:srgbClr>
              </a:outerShdw>
            </a:effectLst>
          </p:spPr>
          <p:txBody>
            <a:bodyPr spcFirstLastPara="1" wrap="square" lIns="68569" tIns="34275" rIns="68569" bIns="34275" anchor="ctr" anchorCtr="0">
              <a:noAutofit/>
            </a:bodyPr>
            <a:lstStyle/>
            <a:p>
              <a:pPr algn="ctr"/>
              <a:endParaRPr sz="1350">
                <a:solidFill>
                  <a:schemeClr val="lt1"/>
                </a:solidFill>
                <a:latin typeface="Gill Sans"/>
                <a:ea typeface="Gill Sans"/>
                <a:cs typeface="Gill Sans"/>
                <a:sym typeface="Gill Sans"/>
              </a:endParaRPr>
            </a:p>
          </p:txBody>
        </p:sp>
        <p:sp>
          <p:nvSpPr>
            <p:cNvPr id="119" name="Google Shape;119;p1"/>
            <p:cNvSpPr/>
            <p:nvPr/>
          </p:nvSpPr>
          <p:spPr>
            <a:xfrm>
              <a:off x="7776317" y="915807"/>
              <a:ext cx="6928200" cy="4494900"/>
            </a:xfrm>
            <a:prstGeom prst="rect">
              <a:avLst/>
            </a:prstGeom>
            <a:gradFill>
              <a:gsLst>
                <a:gs pos="0">
                  <a:srgbClr val="DADADA"/>
                </a:gs>
                <a:gs pos="100000">
                  <a:srgbClr val="FFFFFE"/>
                </a:gs>
              </a:gsLst>
              <a:lin ang="16200038" scaled="0"/>
            </a:gradFill>
            <a:ln w="50800" cap="flat" cmpd="sng">
              <a:solidFill>
                <a:srgbClr val="191919"/>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ill Sans"/>
                <a:ea typeface="Gill Sans"/>
                <a:cs typeface="Gill Sans"/>
                <a:sym typeface="Gill Sans"/>
              </a:endParaRPr>
            </a:p>
          </p:txBody>
        </p:sp>
      </p:grpSp>
      <p:cxnSp>
        <p:nvCxnSpPr>
          <p:cNvPr id="121" name="Google Shape;121;p1"/>
          <p:cNvCxnSpPr/>
          <p:nvPr/>
        </p:nvCxnSpPr>
        <p:spPr>
          <a:xfrm>
            <a:off x="0" y="5453560"/>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22" name="Google Shape;122;p1"/>
          <p:cNvSpPr txBox="1"/>
          <p:nvPr/>
        </p:nvSpPr>
        <p:spPr>
          <a:xfrm>
            <a:off x="0" y="1933144"/>
            <a:ext cx="2864025" cy="3347048"/>
          </a:xfrm>
          <a:prstGeom prst="rect">
            <a:avLst/>
          </a:prstGeom>
          <a:noFill/>
          <a:ln>
            <a:noFill/>
          </a:ln>
        </p:spPr>
        <p:txBody>
          <a:bodyPr spcFirstLastPara="1" wrap="square" lIns="68569" tIns="68569" rIns="68569" bIns="68569" anchor="t" anchorCtr="0">
            <a:spAutoFit/>
          </a:bodyPr>
          <a:lstStyle/>
          <a:p>
            <a:r>
              <a:rPr lang="en-US" sz="1425" u="sng" dirty="0">
                <a:solidFill>
                  <a:schemeClr val="hlink"/>
                </a:solidFill>
                <a:hlinkClick r:id="rId3"/>
              </a:rPr>
              <a:t>Yksi </a:t>
            </a:r>
            <a:r>
              <a:rPr lang="en-US" sz="1425" u="sng" dirty="0" err="1">
                <a:solidFill>
                  <a:schemeClr val="hlink"/>
                </a:solidFill>
                <a:hlinkClick r:id="rId3"/>
              </a:rPr>
              <a:t>hetki</a:t>
            </a:r>
            <a:r>
              <a:rPr lang="en-US" sz="1425" u="sng" dirty="0">
                <a:solidFill>
                  <a:schemeClr val="hlink"/>
                </a:solidFill>
                <a:hlinkClick r:id="rId3"/>
              </a:rPr>
              <a:t> </a:t>
            </a:r>
            <a:r>
              <a:rPr lang="en-US" sz="1425" u="sng" dirty="0" err="1">
                <a:solidFill>
                  <a:schemeClr val="hlink"/>
                </a:solidFill>
                <a:hlinkClick r:id="rId3"/>
              </a:rPr>
              <a:t>voi</a:t>
            </a:r>
            <a:r>
              <a:rPr lang="en-US" sz="1425" u="sng" dirty="0">
                <a:solidFill>
                  <a:schemeClr val="hlink"/>
                </a:solidFill>
                <a:hlinkClick r:id="rId3"/>
              </a:rPr>
              <a:t> </a:t>
            </a:r>
            <a:r>
              <a:rPr lang="en-US" sz="1425" u="sng" dirty="0" err="1">
                <a:solidFill>
                  <a:schemeClr val="hlink"/>
                </a:solidFill>
                <a:hlinkClick r:id="rId3"/>
              </a:rPr>
              <a:t>auttaa</a:t>
            </a:r>
            <a:r>
              <a:rPr lang="en-US" sz="1425" u="sng" dirty="0">
                <a:solidFill>
                  <a:schemeClr val="hlink"/>
                </a:solidFill>
                <a:hlinkClick r:id="rId3"/>
              </a:rPr>
              <a:t> </a:t>
            </a:r>
            <a:r>
              <a:rPr lang="en-US" sz="1425" u="sng" dirty="0" err="1">
                <a:solidFill>
                  <a:schemeClr val="hlink"/>
                </a:solidFill>
                <a:hlinkClick r:id="rId3"/>
              </a:rPr>
              <a:t>selviytymään</a:t>
            </a:r>
            <a:r>
              <a:rPr lang="en-US" sz="1425" u="sng" dirty="0">
                <a:solidFill>
                  <a:schemeClr val="hlink"/>
                </a:solidFill>
                <a:hlinkClick r:id="rId3"/>
              </a:rPr>
              <a:t> </a:t>
            </a:r>
            <a:r>
              <a:rPr lang="en-US" sz="1425" u="sng" dirty="0" err="1">
                <a:solidFill>
                  <a:schemeClr val="hlink"/>
                </a:solidFill>
                <a:hlinkClick r:id="rId3"/>
              </a:rPr>
              <a:t>kiusaamisesta</a:t>
            </a:r>
            <a:r>
              <a:rPr lang="en-US" sz="1425" u="sng" dirty="0">
                <a:solidFill>
                  <a:schemeClr val="hlink"/>
                </a:solidFill>
                <a:hlinkClick r:id="rId3"/>
              </a:rPr>
              <a:t> - YouTube</a:t>
            </a:r>
            <a:endParaRPr sz="1425" dirty="0">
              <a:latin typeface="Gill Sans"/>
              <a:ea typeface="Gill Sans"/>
              <a:cs typeface="Gill Sans"/>
              <a:sym typeface="Gill Sans"/>
            </a:endParaRPr>
          </a:p>
          <a:p>
            <a:endParaRPr sz="1500" dirty="0">
              <a:latin typeface="Gill Sans"/>
              <a:ea typeface="Gill Sans"/>
              <a:cs typeface="Gill Sans"/>
              <a:sym typeface="Gill Sans"/>
            </a:endParaRPr>
          </a:p>
          <a:p>
            <a:endParaRPr sz="1500" dirty="0">
              <a:latin typeface="Gill Sans"/>
              <a:ea typeface="Gill Sans"/>
              <a:cs typeface="Gill Sans"/>
              <a:sym typeface="Gill Sans"/>
            </a:endParaRPr>
          </a:p>
          <a:p>
            <a:endParaRPr sz="1500" dirty="0">
              <a:latin typeface="Gill Sans"/>
              <a:ea typeface="Gill Sans"/>
              <a:cs typeface="Gill Sans"/>
              <a:sym typeface="Gill Sans"/>
            </a:endParaRPr>
          </a:p>
          <a:p>
            <a:endParaRPr sz="1500" dirty="0">
              <a:latin typeface="Gill Sans"/>
              <a:ea typeface="Gill Sans"/>
              <a:cs typeface="Gill Sans"/>
              <a:sym typeface="Gill Sans"/>
            </a:endParaRPr>
          </a:p>
          <a:p>
            <a:endParaRPr sz="1500" dirty="0">
              <a:latin typeface="Gill Sans"/>
              <a:ea typeface="Gill Sans"/>
              <a:cs typeface="Gill Sans"/>
              <a:sym typeface="Gill Sans"/>
            </a:endParaRPr>
          </a:p>
          <a:p>
            <a:endParaRPr sz="1500" dirty="0">
              <a:latin typeface="Gill Sans"/>
              <a:ea typeface="Gill Sans"/>
              <a:cs typeface="Gill Sans"/>
              <a:sym typeface="Gill Sans"/>
            </a:endParaRPr>
          </a:p>
          <a:p>
            <a:endParaRPr sz="1500" dirty="0">
              <a:latin typeface="Gill Sans"/>
              <a:ea typeface="Gill Sans"/>
              <a:cs typeface="Gill Sans"/>
              <a:sym typeface="Gill Sans"/>
            </a:endParaRPr>
          </a:p>
          <a:p>
            <a:r>
              <a:rPr lang="en-US" sz="1500" dirty="0" err="1">
                <a:latin typeface="Gill Sans"/>
                <a:ea typeface="Gill Sans"/>
                <a:cs typeface="Gill Sans"/>
                <a:sym typeface="Gill Sans"/>
              </a:rPr>
              <a:t>Mitä</a:t>
            </a:r>
            <a:r>
              <a:rPr lang="en-US" sz="1500" dirty="0">
                <a:latin typeface="Gill Sans"/>
                <a:ea typeface="Gill Sans"/>
                <a:cs typeface="Gill Sans"/>
                <a:sym typeface="Gill Sans"/>
              </a:rPr>
              <a:t> </a:t>
            </a:r>
            <a:r>
              <a:rPr lang="en-US" sz="1500" dirty="0" err="1">
                <a:latin typeface="Gill Sans"/>
                <a:ea typeface="Gill Sans"/>
                <a:cs typeface="Gill Sans"/>
                <a:sym typeface="Gill Sans"/>
              </a:rPr>
              <a:t>tunteita</a:t>
            </a:r>
            <a:r>
              <a:rPr lang="en-US" sz="1500" dirty="0">
                <a:latin typeface="Gill Sans"/>
                <a:ea typeface="Gill Sans"/>
                <a:cs typeface="Gill Sans"/>
                <a:sym typeface="Gill Sans"/>
              </a:rPr>
              <a:t> ja </a:t>
            </a:r>
            <a:r>
              <a:rPr lang="en-US" sz="1500" dirty="0" err="1">
                <a:latin typeface="Gill Sans"/>
                <a:ea typeface="Gill Sans"/>
                <a:cs typeface="Gill Sans"/>
                <a:sym typeface="Gill Sans"/>
              </a:rPr>
              <a:t>ajatuksia</a:t>
            </a:r>
            <a:r>
              <a:rPr lang="en-US" sz="1500" dirty="0">
                <a:latin typeface="Gill Sans"/>
                <a:ea typeface="Gill Sans"/>
                <a:cs typeface="Gill Sans"/>
                <a:sym typeface="Gill Sans"/>
              </a:rPr>
              <a:t> video </a:t>
            </a:r>
            <a:r>
              <a:rPr lang="en-US" sz="1500" dirty="0" err="1">
                <a:latin typeface="Gill Sans"/>
                <a:ea typeface="Gill Sans"/>
                <a:cs typeface="Gill Sans"/>
                <a:sym typeface="Gill Sans"/>
              </a:rPr>
              <a:t>herätti</a:t>
            </a:r>
            <a:r>
              <a:rPr lang="en-US" sz="1500" dirty="0">
                <a:latin typeface="Gill Sans"/>
                <a:ea typeface="Gill Sans"/>
                <a:cs typeface="Gill Sans"/>
                <a:sym typeface="Gill Sans"/>
              </a:rPr>
              <a:t>?</a:t>
            </a:r>
            <a:endParaRPr sz="1500" dirty="0">
              <a:latin typeface="Gill Sans"/>
              <a:ea typeface="Gill Sans"/>
              <a:cs typeface="Gill Sans"/>
              <a:sym typeface="Gill Sans"/>
            </a:endParaRPr>
          </a:p>
          <a:p>
            <a:endParaRPr sz="1500" dirty="0">
              <a:latin typeface="Gill Sans"/>
              <a:ea typeface="Gill Sans"/>
              <a:cs typeface="Gill Sans"/>
              <a:sym typeface="Gill Sans"/>
            </a:endParaRPr>
          </a:p>
          <a:p>
            <a:r>
              <a:rPr lang="en-US" sz="1500" dirty="0" err="1">
                <a:latin typeface="Gill Sans"/>
                <a:ea typeface="Gill Sans"/>
                <a:cs typeface="Gill Sans"/>
                <a:sym typeface="Gill Sans"/>
              </a:rPr>
              <a:t>Jäikö</a:t>
            </a:r>
            <a:r>
              <a:rPr lang="en-US" sz="1500" dirty="0">
                <a:latin typeface="Gill Sans"/>
                <a:ea typeface="Gill Sans"/>
                <a:cs typeface="Gill Sans"/>
                <a:sym typeface="Gill Sans"/>
              </a:rPr>
              <a:t> </a:t>
            </a:r>
            <a:r>
              <a:rPr lang="en-US" sz="1500" dirty="0" err="1">
                <a:latin typeface="Gill Sans"/>
                <a:ea typeface="Gill Sans"/>
                <a:cs typeface="Gill Sans"/>
                <a:sym typeface="Gill Sans"/>
              </a:rPr>
              <a:t>jokin</a:t>
            </a:r>
            <a:r>
              <a:rPr lang="en-US" sz="1500" dirty="0">
                <a:latin typeface="Gill Sans"/>
                <a:ea typeface="Gill Sans"/>
                <a:cs typeface="Gill Sans"/>
                <a:sym typeface="Gill Sans"/>
              </a:rPr>
              <a:t> </a:t>
            </a:r>
            <a:r>
              <a:rPr lang="en-US" sz="1500" dirty="0" err="1">
                <a:latin typeface="Gill Sans"/>
                <a:ea typeface="Gill Sans"/>
                <a:cs typeface="Gill Sans"/>
                <a:sym typeface="Gill Sans"/>
              </a:rPr>
              <a:t>tietty</a:t>
            </a:r>
            <a:r>
              <a:rPr lang="en-US" sz="1500" dirty="0">
                <a:latin typeface="Gill Sans"/>
                <a:ea typeface="Gill Sans"/>
                <a:cs typeface="Gill Sans"/>
                <a:sym typeface="Gill Sans"/>
              </a:rPr>
              <a:t> </a:t>
            </a:r>
            <a:r>
              <a:rPr lang="en-US" sz="1500" dirty="0" err="1">
                <a:latin typeface="Gill Sans"/>
                <a:ea typeface="Gill Sans"/>
                <a:cs typeface="Gill Sans"/>
                <a:sym typeface="Gill Sans"/>
              </a:rPr>
              <a:t>kohta</a:t>
            </a:r>
            <a:r>
              <a:rPr lang="en-US" sz="1500" dirty="0">
                <a:latin typeface="Gill Sans"/>
                <a:ea typeface="Gill Sans"/>
                <a:cs typeface="Gill Sans"/>
                <a:sym typeface="Gill Sans"/>
              </a:rPr>
              <a:t> </a:t>
            </a:r>
            <a:r>
              <a:rPr lang="en-US" sz="1500" dirty="0" err="1">
                <a:latin typeface="Gill Sans"/>
                <a:ea typeface="Gill Sans"/>
                <a:cs typeface="Gill Sans"/>
                <a:sym typeface="Gill Sans"/>
              </a:rPr>
              <a:t>videosta</a:t>
            </a:r>
            <a:r>
              <a:rPr lang="en-US" sz="1500" dirty="0">
                <a:latin typeface="Gill Sans"/>
                <a:ea typeface="Gill Sans"/>
                <a:cs typeface="Gill Sans"/>
                <a:sym typeface="Gill Sans"/>
              </a:rPr>
              <a:t> </a:t>
            </a:r>
            <a:r>
              <a:rPr lang="en-US" sz="1500" dirty="0" err="1">
                <a:latin typeface="Gill Sans"/>
                <a:ea typeface="Gill Sans"/>
                <a:cs typeface="Gill Sans"/>
                <a:sym typeface="Gill Sans"/>
              </a:rPr>
              <a:t>mieleen</a:t>
            </a:r>
            <a:r>
              <a:rPr lang="en-US" sz="1500" dirty="0">
                <a:latin typeface="Gill Sans"/>
                <a:ea typeface="Gill Sans"/>
                <a:cs typeface="Gill Sans"/>
                <a:sym typeface="Gill Sans"/>
              </a:rPr>
              <a:t>?</a:t>
            </a:r>
            <a:endParaRPr sz="1500" dirty="0">
              <a:latin typeface="Gill Sans"/>
              <a:ea typeface="Gill Sans"/>
              <a:cs typeface="Gill Sans"/>
              <a:sym typeface="Gill Sans"/>
            </a:endParaRPr>
          </a:p>
        </p:txBody>
      </p:sp>
      <p:pic>
        <p:nvPicPr>
          <p:cNvPr id="123" name="Google Shape;123;p1" descr="Pohjois-Savossa toimii kiusaamisen ehkäisyn työryhmä, johon on koottuna yhteen alueen eri toimijoita. Tarkoituksena on lisätä avointa keskustelua kiusaamisesta. &#10;&#10;Työryhmän puheenjohtaja Säde Rytkönen&#10;Puh: 044 7176370&#10;E-mail: sade.rytkonen@kuh.fi&#10;&#10;Toivomme, että teillä olisi aikaa pysähtyä tärkeän asian, kiusaamisen ehkäisyn äärelle; katsoa oheinen video ja keskustella siitä. &#10;Toivomme, että muistutatte lapsia ja nuoria siitä, että kiusaamisella voi olla pitkäaikaiset vaikutukset.&#10;Mikäli hän kokee tulleensa kiusatuksi missä tahansa ympäristössä, on tärkeää, että hän puhuu asiasta jollekin luotettavalle aikuiselle. &#10;Jokaista aikuista me haluamme muistuttaa siitä, että puhu, puutu ja keskustele. Älä oleta, että joku muu puuttuu, vaan puutu SINÄ. &#10;&#10;Tutustukaa myös videon lopussa oleviin auttaviin tahoihin. Haluamme erityisesti muistuttaa siitä, että puhu, kysy ja puutu, sinä voit olla se joka lopettaa kiusaamisen. &#10;&#10;Tehdään yhdessä Pohjois-Savosta paikka, jossa kukaan ei jää yksin, jossa &#10;kiusaamiselle ei suljeta silmiä tai sitä vähätellä. Yksi hetki voi olla merkityksellinen ja muuttaa asioita parempaan suuntaan. Sinä voit vaikuttaa.&#10;&#10;Muistathan myös entisen kiusaajan tarinan:  &#10;”Yksi hetki voi lopettaa kiusaamisen” videon linkki:&#10;https://www.youtube.com/watch?v=IKWvmsZ4tt0&#10;&#10;Video&#10;AnnaLouise Company&#10;&#10;Music&#10;Kai Engel - September&#10;Josh Woodward - The Nest (Instrumental Version)" title="Yksi hetki voi auttaa selviytymään kiusaamisesta">
            <a:hlinkClick r:id="rId4"/>
          </p:cNvPr>
          <p:cNvPicPr preferRelativeResize="0"/>
          <p:nvPr/>
        </p:nvPicPr>
        <p:blipFill>
          <a:blip r:embed="rId5">
            <a:alphaModFix/>
          </a:blip>
          <a:stretch>
            <a:fillRect/>
          </a:stretch>
        </p:blipFill>
        <p:spPr>
          <a:xfrm>
            <a:off x="3159072" y="1460007"/>
            <a:ext cx="5239297" cy="33553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p:nvPr/>
        </p:nvSpPr>
        <p:spPr>
          <a:xfrm>
            <a:off x="0" y="2371857"/>
            <a:ext cx="9144000" cy="3079456"/>
          </a:xfrm>
          <a:prstGeom prst="rect">
            <a:avLst/>
          </a:prstGeom>
          <a:gradFill>
            <a:gsLst>
              <a:gs pos="0">
                <a:srgbClr val="DFDBD5">
                  <a:alpha val="0"/>
                </a:srgbClr>
              </a:gs>
              <a:gs pos="100000">
                <a:schemeClr val="lt2"/>
              </a:gs>
            </a:gsLst>
            <a:lin ang="5400000" scaled="0"/>
          </a:gradFill>
          <a:ln>
            <a:noFill/>
          </a:ln>
        </p:spPr>
        <p:txBody>
          <a:bodyPr spcFirstLastPara="1" wrap="square" lIns="68569" tIns="68569" rIns="68569" bIns="68569" anchor="ctr" anchorCtr="0">
            <a:noAutofit/>
          </a:bodyPr>
          <a:lstStyle/>
          <a:p>
            <a:endParaRPr sz="1350"/>
          </a:p>
        </p:txBody>
      </p:sp>
      <p:cxnSp>
        <p:nvCxnSpPr>
          <p:cNvPr id="130" name="Google Shape;130;p2"/>
          <p:cNvCxnSpPr/>
          <p:nvPr/>
        </p:nvCxnSpPr>
        <p:spPr>
          <a:xfrm>
            <a:off x="0" y="5453560"/>
            <a:ext cx="9144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131" name="Google Shape;131;p2"/>
          <p:cNvCxnSpPr/>
          <p:nvPr/>
        </p:nvCxnSpPr>
        <p:spPr>
          <a:xfrm>
            <a:off x="1090422" y="2242566"/>
            <a:ext cx="7205642" cy="0"/>
          </a:xfrm>
          <a:prstGeom prst="straightConnector1">
            <a:avLst/>
          </a:prstGeom>
          <a:noFill/>
          <a:ln w="31750" cap="flat" cmpd="sng">
            <a:solidFill>
              <a:schemeClr val="accent1"/>
            </a:solidFill>
            <a:prstDash val="solid"/>
            <a:round/>
            <a:headEnd type="none" w="sm" len="sm"/>
            <a:tailEnd type="none" w="sm" len="sm"/>
          </a:ln>
        </p:spPr>
      </p:cxnSp>
      <p:sp>
        <p:nvSpPr>
          <p:cNvPr id="132" name="Google Shape;132;p2"/>
          <p:cNvSpPr/>
          <p:nvPr/>
        </p:nvSpPr>
        <p:spPr>
          <a:xfrm>
            <a:off x="-72" y="1052736"/>
            <a:ext cx="9143772" cy="4536501"/>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68569" tIns="34275" rIns="68569" bIns="34275" anchor="ctr" anchorCtr="0">
            <a:noAutofit/>
          </a:bodyPr>
          <a:lstStyle/>
          <a:p>
            <a:pPr algn="ctr"/>
            <a:endParaRPr sz="1350">
              <a:solidFill>
                <a:schemeClr val="lt1"/>
              </a:solidFill>
              <a:latin typeface="Gill Sans"/>
              <a:ea typeface="Gill Sans"/>
              <a:cs typeface="Gill Sans"/>
              <a:sym typeface="Gill Sans"/>
            </a:endParaRPr>
          </a:p>
        </p:txBody>
      </p:sp>
      <p:sp>
        <p:nvSpPr>
          <p:cNvPr id="133" name="Google Shape;133;p2"/>
          <p:cNvSpPr/>
          <p:nvPr/>
        </p:nvSpPr>
        <p:spPr>
          <a:xfrm>
            <a:off x="-72" y="3056926"/>
            <a:ext cx="9144072" cy="2530065"/>
          </a:xfrm>
          <a:prstGeom prst="rect">
            <a:avLst/>
          </a:prstGeom>
          <a:gradFill>
            <a:gsLst>
              <a:gs pos="0">
                <a:srgbClr val="DFDBD5">
                  <a:alpha val="0"/>
                </a:srgbClr>
              </a:gs>
              <a:gs pos="100000">
                <a:schemeClr val="lt2"/>
              </a:gs>
            </a:gsLst>
            <a:lin ang="5400000" scaled="0"/>
          </a:gradFill>
          <a:ln>
            <a:noFill/>
          </a:ln>
        </p:spPr>
        <p:txBody>
          <a:bodyPr spcFirstLastPara="1" wrap="square" lIns="68569" tIns="34275" rIns="68569" bIns="34275" anchor="ctr" anchorCtr="0">
            <a:noAutofit/>
          </a:bodyPr>
          <a:lstStyle/>
          <a:p>
            <a:pPr algn="ctr"/>
            <a:endParaRPr sz="1350" dirty="0">
              <a:solidFill>
                <a:schemeClr val="lt1"/>
              </a:solidFill>
              <a:latin typeface="Gill Sans"/>
              <a:ea typeface="Gill Sans"/>
              <a:cs typeface="Gill Sans"/>
              <a:sym typeface="Gill Sans"/>
            </a:endParaRPr>
          </a:p>
        </p:txBody>
      </p:sp>
      <p:grpSp>
        <p:nvGrpSpPr>
          <p:cNvPr id="134" name="Google Shape;134;p2"/>
          <p:cNvGrpSpPr/>
          <p:nvPr/>
        </p:nvGrpSpPr>
        <p:grpSpPr>
          <a:xfrm>
            <a:off x="474178" y="1218879"/>
            <a:ext cx="4578248" cy="3861826"/>
            <a:chOff x="632237" y="482171"/>
            <a:chExt cx="6104331" cy="5149101"/>
          </a:xfrm>
        </p:grpSpPr>
        <p:sp>
          <p:nvSpPr>
            <p:cNvPr id="135" name="Google Shape;135;p2"/>
            <p:cNvSpPr/>
            <p:nvPr/>
          </p:nvSpPr>
          <p:spPr>
            <a:xfrm>
              <a:off x="632237" y="482171"/>
              <a:ext cx="6104331"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68569" tIns="34275" rIns="68569" bIns="34275" anchor="ctr" anchorCtr="0">
              <a:noAutofit/>
            </a:bodyPr>
            <a:lstStyle/>
            <a:p>
              <a:pPr algn="ctr"/>
              <a:endParaRPr sz="1350">
                <a:solidFill>
                  <a:schemeClr val="lt1"/>
                </a:solidFill>
                <a:latin typeface="Gill Sans"/>
                <a:ea typeface="Gill Sans"/>
                <a:cs typeface="Gill Sans"/>
                <a:sym typeface="Gill Sans"/>
              </a:endParaRPr>
            </a:p>
          </p:txBody>
        </p:sp>
        <p:sp>
          <p:nvSpPr>
            <p:cNvPr id="136" name="Google Shape;136;p2"/>
            <p:cNvSpPr/>
            <p:nvPr/>
          </p:nvSpPr>
          <p:spPr>
            <a:xfrm>
              <a:off x="945296" y="812507"/>
              <a:ext cx="5471355"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ill Sans"/>
                <a:ea typeface="Gill Sans"/>
                <a:cs typeface="Gill Sans"/>
                <a:sym typeface="Gill Sans"/>
              </a:endParaRPr>
            </a:p>
          </p:txBody>
        </p:sp>
      </p:grpSp>
      <p:sp>
        <p:nvSpPr>
          <p:cNvPr id="137" name="Google Shape;137;p2"/>
          <p:cNvSpPr/>
          <p:nvPr/>
        </p:nvSpPr>
        <p:spPr>
          <a:xfrm>
            <a:off x="830282" y="1595588"/>
            <a:ext cx="3859185" cy="3101504"/>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ill Sans"/>
              <a:ea typeface="Gill Sans"/>
              <a:cs typeface="Gill Sans"/>
              <a:sym typeface="Gill Sans"/>
            </a:endParaRPr>
          </a:p>
        </p:txBody>
      </p:sp>
      <p:cxnSp>
        <p:nvCxnSpPr>
          <p:cNvPr id="138" name="Google Shape;138;p2"/>
          <p:cNvCxnSpPr/>
          <p:nvPr/>
        </p:nvCxnSpPr>
        <p:spPr>
          <a:xfrm>
            <a:off x="5413522" y="2242566"/>
            <a:ext cx="2640276" cy="0"/>
          </a:xfrm>
          <a:prstGeom prst="straightConnector1">
            <a:avLst/>
          </a:prstGeom>
          <a:noFill/>
          <a:ln w="31750" cap="flat" cmpd="sng">
            <a:solidFill>
              <a:schemeClr val="accent1"/>
            </a:solidFill>
            <a:prstDash val="solid"/>
            <a:round/>
            <a:headEnd type="none" w="sm" len="sm"/>
            <a:tailEnd type="none" w="sm" len="sm"/>
          </a:ln>
        </p:spPr>
      </p:cxnSp>
      <p:cxnSp>
        <p:nvCxnSpPr>
          <p:cNvPr id="140" name="Google Shape;140;p2"/>
          <p:cNvCxnSpPr/>
          <p:nvPr/>
        </p:nvCxnSpPr>
        <p:spPr>
          <a:xfrm>
            <a:off x="0" y="5589240"/>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41" name="Google Shape;141;p2"/>
          <p:cNvSpPr txBox="1"/>
          <p:nvPr/>
        </p:nvSpPr>
        <p:spPr>
          <a:xfrm>
            <a:off x="5324325" y="1435894"/>
            <a:ext cx="3819375" cy="2896925"/>
          </a:xfrm>
          <a:prstGeom prst="rect">
            <a:avLst/>
          </a:prstGeom>
          <a:noFill/>
          <a:ln>
            <a:noFill/>
          </a:ln>
        </p:spPr>
        <p:txBody>
          <a:bodyPr spcFirstLastPara="1" wrap="square" lIns="68569" tIns="68569" rIns="68569" bIns="68569" anchor="t" anchorCtr="0">
            <a:spAutoFit/>
          </a:bodyPr>
          <a:lstStyle/>
          <a:p>
            <a:pPr>
              <a:buClr>
                <a:schemeClr val="dk1"/>
              </a:buClr>
              <a:buSzPts val="1100"/>
            </a:pPr>
            <a:r>
              <a:rPr lang="en-US" sz="1425" u="sng" dirty="0">
                <a:solidFill>
                  <a:schemeClr val="hlink"/>
                </a:solidFill>
                <a:hlinkClick r:id="rId3"/>
              </a:rPr>
              <a:t>Yksi </a:t>
            </a:r>
            <a:r>
              <a:rPr lang="en-US" sz="1425" u="sng" dirty="0" err="1">
                <a:solidFill>
                  <a:schemeClr val="hlink"/>
                </a:solidFill>
                <a:hlinkClick r:id="rId3"/>
              </a:rPr>
              <a:t>hetki</a:t>
            </a:r>
            <a:r>
              <a:rPr lang="en-US" sz="1425" u="sng" dirty="0">
                <a:solidFill>
                  <a:schemeClr val="hlink"/>
                </a:solidFill>
                <a:hlinkClick r:id="rId3"/>
              </a:rPr>
              <a:t> </a:t>
            </a:r>
            <a:r>
              <a:rPr lang="en-US" sz="1425" u="sng" dirty="0" err="1">
                <a:solidFill>
                  <a:schemeClr val="hlink"/>
                </a:solidFill>
                <a:hlinkClick r:id="rId3"/>
              </a:rPr>
              <a:t>voi</a:t>
            </a:r>
            <a:r>
              <a:rPr lang="en-US" sz="1425" u="sng" dirty="0">
                <a:solidFill>
                  <a:schemeClr val="hlink"/>
                </a:solidFill>
                <a:hlinkClick r:id="rId3"/>
              </a:rPr>
              <a:t> </a:t>
            </a:r>
            <a:r>
              <a:rPr lang="en-US" sz="1425" u="sng" dirty="0" err="1">
                <a:solidFill>
                  <a:schemeClr val="hlink"/>
                </a:solidFill>
                <a:hlinkClick r:id="rId3"/>
              </a:rPr>
              <a:t>lopettaa</a:t>
            </a:r>
            <a:r>
              <a:rPr lang="en-US" sz="1425" u="sng" dirty="0">
                <a:solidFill>
                  <a:schemeClr val="hlink"/>
                </a:solidFill>
                <a:hlinkClick r:id="rId3"/>
              </a:rPr>
              <a:t> </a:t>
            </a:r>
            <a:r>
              <a:rPr lang="en-US" sz="1425" u="sng" dirty="0" err="1">
                <a:solidFill>
                  <a:schemeClr val="hlink"/>
                </a:solidFill>
                <a:hlinkClick r:id="rId3"/>
              </a:rPr>
              <a:t>kiusaamisen</a:t>
            </a:r>
            <a:r>
              <a:rPr lang="en-US" sz="1425" u="sng" dirty="0">
                <a:solidFill>
                  <a:schemeClr val="hlink"/>
                </a:solidFill>
                <a:hlinkClick r:id="rId3"/>
              </a:rPr>
              <a:t> - YouTube</a:t>
            </a:r>
            <a:endParaRPr sz="2250" dirty="0">
              <a:solidFill>
                <a:schemeClr val="dk1"/>
              </a:solidFill>
              <a:latin typeface="Gill Sans"/>
              <a:ea typeface="Gill Sans"/>
              <a:cs typeface="Gill Sans"/>
              <a:sym typeface="Gill Sans"/>
            </a:endParaRPr>
          </a:p>
          <a:p>
            <a:pPr>
              <a:buClr>
                <a:schemeClr val="dk1"/>
              </a:buClr>
              <a:buSzPts val="1100"/>
            </a:pPr>
            <a:endParaRPr sz="1650" dirty="0">
              <a:solidFill>
                <a:schemeClr val="dk1"/>
              </a:solidFill>
              <a:latin typeface="Gill Sans"/>
              <a:ea typeface="Gill Sans"/>
              <a:cs typeface="Gill Sans"/>
              <a:sym typeface="Gill Sans"/>
            </a:endParaRPr>
          </a:p>
          <a:p>
            <a:pPr>
              <a:buClr>
                <a:schemeClr val="dk1"/>
              </a:buClr>
              <a:buSzPts val="1100"/>
            </a:pPr>
            <a:endParaRPr sz="1650" dirty="0">
              <a:solidFill>
                <a:schemeClr val="dk1"/>
              </a:solidFill>
              <a:latin typeface="Gill Sans"/>
              <a:ea typeface="Gill Sans"/>
              <a:cs typeface="Gill Sans"/>
              <a:sym typeface="Gill Sans"/>
            </a:endParaRPr>
          </a:p>
          <a:p>
            <a:pPr>
              <a:buClr>
                <a:schemeClr val="dk1"/>
              </a:buClr>
              <a:buSzPts val="1100"/>
            </a:pPr>
            <a:endParaRPr sz="1650" dirty="0">
              <a:solidFill>
                <a:schemeClr val="dk1"/>
              </a:solidFill>
              <a:latin typeface="Gill Sans"/>
              <a:ea typeface="Gill Sans"/>
              <a:cs typeface="Gill Sans"/>
              <a:sym typeface="Gill Sans"/>
            </a:endParaRPr>
          </a:p>
          <a:p>
            <a:pPr>
              <a:buClr>
                <a:schemeClr val="dk1"/>
              </a:buClr>
              <a:buSzPts val="1100"/>
            </a:pPr>
            <a:endParaRPr sz="1650" dirty="0">
              <a:solidFill>
                <a:schemeClr val="dk1"/>
              </a:solidFill>
              <a:latin typeface="Gill Sans"/>
              <a:ea typeface="Gill Sans"/>
              <a:cs typeface="Gill Sans"/>
              <a:sym typeface="Gill Sans"/>
            </a:endParaRPr>
          </a:p>
          <a:p>
            <a:pPr>
              <a:buClr>
                <a:schemeClr val="dk1"/>
              </a:buClr>
              <a:buSzPts val="1100"/>
            </a:pPr>
            <a:endParaRPr sz="1650" dirty="0">
              <a:solidFill>
                <a:schemeClr val="dk1"/>
              </a:solidFill>
              <a:latin typeface="Gill Sans"/>
              <a:ea typeface="Gill Sans"/>
              <a:cs typeface="Gill Sans"/>
              <a:sym typeface="Gill Sans"/>
            </a:endParaRPr>
          </a:p>
          <a:p>
            <a:pPr>
              <a:buClr>
                <a:schemeClr val="dk1"/>
              </a:buClr>
              <a:buSzPts val="1100"/>
            </a:pPr>
            <a:endParaRPr sz="1650" dirty="0">
              <a:solidFill>
                <a:schemeClr val="dk1"/>
              </a:solidFill>
              <a:latin typeface="Gill Sans"/>
              <a:ea typeface="Gill Sans"/>
              <a:cs typeface="Gill Sans"/>
              <a:sym typeface="Gill Sans"/>
            </a:endParaRPr>
          </a:p>
          <a:p>
            <a:pPr>
              <a:buClr>
                <a:schemeClr val="dk1"/>
              </a:buClr>
              <a:buSzPts val="1100"/>
            </a:pPr>
            <a:r>
              <a:rPr lang="en-US" sz="1650" dirty="0" err="1">
                <a:solidFill>
                  <a:schemeClr val="dk1"/>
                </a:solidFill>
                <a:latin typeface="Gill Sans"/>
                <a:ea typeface="Gill Sans"/>
                <a:cs typeface="Gill Sans"/>
                <a:sym typeface="Gill Sans"/>
              </a:rPr>
              <a:t>Mitä</a:t>
            </a:r>
            <a:r>
              <a:rPr lang="en-US" sz="1650" dirty="0">
                <a:solidFill>
                  <a:schemeClr val="dk1"/>
                </a:solidFill>
                <a:latin typeface="Gill Sans"/>
                <a:ea typeface="Gill Sans"/>
                <a:cs typeface="Gill Sans"/>
                <a:sym typeface="Gill Sans"/>
              </a:rPr>
              <a:t> </a:t>
            </a:r>
            <a:r>
              <a:rPr lang="en-US" sz="1650" dirty="0" err="1">
                <a:solidFill>
                  <a:schemeClr val="dk1"/>
                </a:solidFill>
                <a:latin typeface="Gill Sans"/>
                <a:ea typeface="Gill Sans"/>
                <a:cs typeface="Gill Sans"/>
                <a:sym typeface="Gill Sans"/>
              </a:rPr>
              <a:t>tunteita</a:t>
            </a:r>
            <a:r>
              <a:rPr lang="en-US" sz="1650" dirty="0">
                <a:solidFill>
                  <a:schemeClr val="dk1"/>
                </a:solidFill>
                <a:latin typeface="Gill Sans"/>
                <a:ea typeface="Gill Sans"/>
                <a:cs typeface="Gill Sans"/>
                <a:sym typeface="Gill Sans"/>
              </a:rPr>
              <a:t> ja </a:t>
            </a:r>
            <a:r>
              <a:rPr lang="en-US" sz="1650" dirty="0" err="1">
                <a:solidFill>
                  <a:schemeClr val="dk1"/>
                </a:solidFill>
                <a:latin typeface="Gill Sans"/>
                <a:ea typeface="Gill Sans"/>
                <a:cs typeface="Gill Sans"/>
                <a:sym typeface="Gill Sans"/>
              </a:rPr>
              <a:t>ajatuksia</a:t>
            </a:r>
            <a:r>
              <a:rPr lang="en-US" sz="1650" dirty="0">
                <a:solidFill>
                  <a:schemeClr val="dk1"/>
                </a:solidFill>
                <a:latin typeface="Gill Sans"/>
                <a:ea typeface="Gill Sans"/>
                <a:cs typeface="Gill Sans"/>
                <a:sym typeface="Gill Sans"/>
              </a:rPr>
              <a:t> video </a:t>
            </a:r>
            <a:r>
              <a:rPr lang="en-US" sz="1650" dirty="0" err="1">
                <a:solidFill>
                  <a:schemeClr val="dk1"/>
                </a:solidFill>
                <a:latin typeface="Gill Sans"/>
                <a:ea typeface="Gill Sans"/>
                <a:cs typeface="Gill Sans"/>
                <a:sym typeface="Gill Sans"/>
              </a:rPr>
              <a:t>herätti</a:t>
            </a:r>
            <a:r>
              <a:rPr lang="en-US" sz="1650" dirty="0">
                <a:solidFill>
                  <a:schemeClr val="dk1"/>
                </a:solidFill>
                <a:latin typeface="Gill Sans"/>
                <a:ea typeface="Gill Sans"/>
                <a:cs typeface="Gill Sans"/>
                <a:sym typeface="Gill Sans"/>
              </a:rPr>
              <a:t>?</a:t>
            </a:r>
            <a:endParaRPr sz="1650" dirty="0">
              <a:solidFill>
                <a:schemeClr val="dk1"/>
              </a:solidFill>
              <a:latin typeface="Gill Sans"/>
              <a:ea typeface="Gill Sans"/>
              <a:cs typeface="Gill Sans"/>
              <a:sym typeface="Gill Sans"/>
            </a:endParaRPr>
          </a:p>
          <a:p>
            <a:pPr>
              <a:buClr>
                <a:schemeClr val="dk1"/>
              </a:buClr>
              <a:buSzPts val="1100"/>
            </a:pPr>
            <a:endParaRPr sz="1650" dirty="0">
              <a:solidFill>
                <a:schemeClr val="dk1"/>
              </a:solidFill>
              <a:latin typeface="Gill Sans"/>
              <a:ea typeface="Gill Sans"/>
              <a:cs typeface="Gill Sans"/>
              <a:sym typeface="Gill Sans"/>
            </a:endParaRPr>
          </a:p>
          <a:p>
            <a:pPr>
              <a:buClr>
                <a:schemeClr val="dk1"/>
              </a:buClr>
              <a:buSzPts val="1100"/>
            </a:pPr>
            <a:r>
              <a:rPr lang="en-US" sz="1650" dirty="0" err="1">
                <a:solidFill>
                  <a:schemeClr val="dk1"/>
                </a:solidFill>
                <a:latin typeface="Gill Sans"/>
                <a:ea typeface="Gill Sans"/>
                <a:cs typeface="Gill Sans"/>
                <a:sym typeface="Gill Sans"/>
              </a:rPr>
              <a:t>Jäikö</a:t>
            </a:r>
            <a:r>
              <a:rPr lang="en-US" sz="1650" dirty="0">
                <a:solidFill>
                  <a:schemeClr val="dk1"/>
                </a:solidFill>
                <a:latin typeface="Gill Sans"/>
                <a:ea typeface="Gill Sans"/>
                <a:cs typeface="Gill Sans"/>
                <a:sym typeface="Gill Sans"/>
              </a:rPr>
              <a:t> </a:t>
            </a:r>
            <a:r>
              <a:rPr lang="en-US" sz="1650" dirty="0" err="1">
                <a:solidFill>
                  <a:schemeClr val="dk1"/>
                </a:solidFill>
                <a:latin typeface="Gill Sans"/>
                <a:ea typeface="Gill Sans"/>
                <a:cs typeface="Gill Sans"/>
                <a:sym typeface="Gill Sans"/>
              </a:rPr>
              <a:t>jokin</a:t>
            </a:r>
            <a:r>
              <a:rPr lang="en-US" sz="1650" dirty="0">
                <a:solidFill>
                  <a:schemeClr val="dk1"/>
                </a:solidFill>
                <a:latin typeface="Gill Sans"/>
                <a:ea typeface="Gill Sans"/>
                <a:cs typeface="Gill Sans"/>
                <a:sym typeface="Gill Sans"/>
              </a:rPr>
              <a:t> </a:t>
            </a:r>
            <a:r>
              <a:rPr lang="en-US" sz="1650" dirty="0" err="1">
                <a:solidFill>
                  <a:schemeClr val="dk1"/>
                </a:solidFill>
                <a:latin typeface="Gill Sans"/>
                <a:ea typeface="Gill Sans"/>
                <a:cs typeface="Gill Sans"/>
                <a:sym typeface="Gill Sans"/>
              </a:rPr>
              <a:t>tietty</a:t>
            </a:r>
            <a:r>
              <a:rPr lang="en-US" sz="1650" dirty="0">
                <a:solidFill>
                  <a:schemeClr val="dk1"/>
                </a:solidFill>
                <a:latin typeface="Gill Sans"/>
                <a:ea typeface="Gill Sans"/>
                <a:cs typeface="Gill Sans"/>
                <a:sym typeface="Gill Sans"/>
              </a:rPr>
              <a:t> </a:t>
            </a:r>
            <a:r>
              <a:rPr lang="en-US" sz="1650" dirty="0" err="1">
                <a:solidFill>
                  <a:schemeClr val="dk1"/>
                </a:solidFill>
                <a:latin typeface="Gill Sans"/>
                <a:ea typeface="Gill Sans"/>
                <a:cs typeface="Gill Sans"/>
                <a:sym typeface="Gill Sans"/>
              </a:rPr>
              <a:t>kohta</a:t>
            </a:r>
            <a:r>
              <a:rPr lang="en-US" sz="1650" dirty="0">
                <a:solidFill>
                  <a:schemeClr val="dk1"/>
                </a:solidFill>
                <a:latin typeface="Gill Sans"/>
                <a:ea typeface="Gill Sans"/>
                <a:cs typeface="Gill Sans"/>
                <a:sym typeface="Gill Sans"/>
              </a:rPr>
              <a:t> </a:t>
            </a:r>
            <a:r>
              <a:rPr lang="en-US" sz="1650" dirty="0" err="1">
                <a:solidFill>
                  <a:schemeClr val="dk1"/>
                </a:solidFill>
                <a:latin typeface="Gill Sans"/>
                <a:ea typeface="Gill Sans"/>
                <a:cs typeface="Gill Sans"/>
                <a:sym typeface="Gill Sans"/>
              </a:rPr>
              <a:t>videosta</a:t>
            </a:r>
            <a:r>
              <a:rPr lang="en-US" sz="1650" dirty="0">
                <a:solidFill>
                  <a:schemeClr val="dk1"/>
                </a:solidFill>
                <a:latin typeface="Gill Sans"/>
                <a:ea typeface="Gill Sans"/>
                <a:cs typeface="Gill Sans"/>
                <a:sym typeface="Gill Sans"/>
              </a:rPr>
              <a:t> </a:t>
            </a:r>
            <a:r>
              <a:rPr lang="en-US" sz="1650" dirty="0" err="1">
                <a:solidFill>
                  <a:schemeClr val="dk1"/>
                </a:solidFill>
                <a:latin typeface="Gill Sans"/>
                <a:ea typeface="Gill Sans"/>
                <a:cs typeface="Gill Sans"/>
                <a:sym typeface="Gill Sans"/>
              </a:rPr>
              <a:t>mieleen</a:t>
            </a:r>
            <a:r>
              <a:rPr lang="en-US" sz="1650" dirty="0">
                <a:solidFill>
                  <a:schemeClr val="dk1"/>
                </a:solidFill>
                <a:latin typeface="Gill Sans"/>
                <a:ea typeface="Gill Sans"/>
                <a:cs typeface="Gill Sans"/>
                <a:sym typeface="Gill Sans"/>
              </a:rPr>
              <a:t>?</a:t>
            </a:r>
            <a:endParaRPr sz="1350" dirty="0">
              <a:latin typeface="Gill Sans"/>
              <a:ea typeface="Gill Sans"/>
              <a:cs typeface="Gill Sans"/>
              <a:sym typeface="Gill Sans"/>
            </a:endParaRPr>
          </a:p>
        </p:txBody>
      </p:sp>
      <p:pic>
        <p:nvPicPr>
          <p:cNvPr id="142" name="Google Shape;142;p2" descr="Pohjois-Savossa toimii kiusaamisen ehkäisyn työryhmä, johon on koottuna&#10;yhteen alueen eri toimijoita. Tarkoituksena on lisätä avointa keskustelua&#10;kiusaamisesta. Tehdään yhdessä Pohjois-Savosta paikka, jossa kukaan ei jää yksin, jossa kiusaamiselle ei suljeta silmiä tai sitä vähätellä. &#10;&#10;Työryhmän puheenjohtaja Säde Rytkönen&#10;Puh: 044 7176370&#10;E-mail: sade.rytkonen@kuh.fi&#10;&#10;Puhu, kysy ja puutu. Sinä voit olla se, joka lopettaa kiusaamiseen. &#10;Yksi hetki voi olla merkityksellinen ja muuttaa asioita parempaan suuntaan. &#10;Sinä voit vaikuttaa.&#10;&#10;&#10;Music&#10;Daniel Birch - Trees in the wind&#10;Josh Woodward - The Nest Instrumental Version" title="Yksi hetki voi lopettaa kiusaamisen">
            <a:hlinkClick r:id="rId4"/>
          </p:cNvPr>
          <p:cNvPicPr preferRelativeResize="0"/>
          <p:nvPr/>
        </p:nvPicPr>
        <p:blipFill>
          <a:blip r:embed="rId5">
            <a:alphaModFix/>
          </a:blip>
          <a:stretch>
            <a:fillRect/>
          </a:stretch>
        </p:blipFill>
        <p:spPr>
          <a:xfrm>
            <a:off x="723299" y="1333201"/>
            <a:ext cx="4088397" cy="3679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p:nvPr/>
        </p:nvSpPr>
        <p:spPr>
          <a:xfrm>
            <a:off x="0" y="2371857"/>
            <a:ext cx="9144000" cy="3079456"/>
          </a:xfrm>
          <a:prstGeom prst="rect">
            <a:avLst/>
          </a:prstGeom>
          <a:gradFill>
            <a:gsLst>
              <a:gs pos="0">
                <a:srgbClr val="DFDBD5">
                  <a:alpha val="0"/>
                </a:srgbClr>
              </a:gs>
              <a:gs pos="100000">
                <a:schemeClr val="lt2"/>
              </a:gs>
            </a:gsLst>
            <a:lin ang="5400000" scaled="0"/>
          </a:gradFill>
          <a:ln>
            <a:noFill/>
          </a:ln>
        </p:spPr>
        <p:txBody>
          <a:bodyPr spcFirstLastPara="1" wrap="square" lIns="68569" tIns="68569" rIns="68569" bIns="68569" anchor="ctr" anchorCtr="0">
            <a:noAutofit/>
          </a:bodyPr>
          <a:lstStyle/>
          <a:p>
            <a:endParaRPr sz="1350"/>
          </a:p>
        </p:txBody>
      </p:sp>
      <p:cxnSp>
        <p:nvCxnSpPr>
          <p:cNvPr id="149" name="Google Shape;149;p3"/>
          <p:cNvCxnSpPr/>
          <p:nvPr/>
        </p:nvCxnSpPr>
        <p:spPr>
          <a:xfrm>
            <a:off x="0" y="5453560"/>
            <a:ext cx="9144000" cy="0"/>
          </a:xfrm>
          <a:prstGeom prst="straightConnector1">
            <a:avLst/>
          </a:prstGeom>
          <a:noFill/>
          <a:ln w="12700" cap="flat" cmpd="sng">
            <a:solidFill>
              <a:srgbClr val="000001">
                <a:alpha val="20000"/>
              </a:srgbClr>
            </a:solidFill>
            <a:prstDash val="solid"/>
            <a:round/>
            <a:headEnd type="none" w="sm" len="sm"/>
            <a:tailEnd type="none" w="sm" len="sm"/>
          </a:ln>
        </p:spPr>
      </p:cxnSp>
      <p:cxnSp>
        <p:nvCxnSpPr>
          <p:cNvPr id="150" name="Google Shape;150;p3"/>
          <p:cNvCxnSpPr/>
          <p:nvPr/>
        </p:nvCxnSpPr>
        <p:spPr>
          <a:xfrm>
            <a:off x="1090422" y="2242566"/>
            <a:ext cx="7205642" cy="0"/>
          </a:xfrm>
          <a:prstGeom prst="straightConnector1">
            <a:avLst/>
          </a:prstGeom>
          <a:noFill/>
          <a:ln w="31750" cap="flat" cmpd="sng">
            <a:solidFill>
              <a:schemeClr val="accent1"/>
            </a:solidFill>
            <a:prstDash val="solid"/>
            <a:round/>
            <a:headEnd type="none" w="sm" len="sm"/>
            <a:tailEnd type="none" w="sm" len="sm"/>
          </a:ln>
        </p:spPr>
      </p:cxnSp>
      <p:sp>
        <p:nvSpPr>
          <p:cNvPr id="151" name="Google Shape;151;p3"/>
          <p:cNvSpPr/>
          <p:nvPr/>
        </p:nvSpPr>
        <p:spPr>
          <a:xfrm>
            <a:off x="0" y="1052736"/>
            <a:ext cx="9143772" cy="4398577"/>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68569" tIns="34275" rIns="68569" bIns="34275" anchor="ctr" anchorCtr="0">
            <a:noAutofit/>
          </a:bodyPr>
          <a:lstStyle/>
          <a:p>
            <a:pPr algn="ctr"/>
            <a:endParaRPr sz="1350">
              <a:solidFill>
                <a:schemeClr val="lt1"/>
              </a:solidFill>
              <a:latin typeface="Gill Sans"/>
              <a:ea typeface="Gill Sans"/>
              <a:cs typeface="Gill Sans"/>
              <a:sym typeface="Gill Sans"/>
            </a:endParaRPr>
          </a:p>
        </p:txBody>
      </p:sp>
      <p:cxnSp>
        <p:nvCxnSpPr>
          <p:cNvPr id="152" name="Google Shape;152;p3"/>
          <p:cNvCxnSpPr/>
          <p:nvPr/>
        </p:nvCxnSpPr>
        <p:spPr>
          <a:xfrm>
            <a:off x="1090422" y="2242566"/>
            <a:ext cx="2648164" cy="0"/>
          </a:xfrm>
          <a:prstGeom prst="straightConnector1">
            <a:avLst/>
          </a:prstGeom>
          <a:noFill/>
          <a:ln w="31750" cap="flat" cmpd="sng">
            <a:solidFill>
              <a:schemeClr val="accent1"/>
            </a:solidFill>
            <a:prstDash val="solid"/>
            <a:round/>
            <a:headEnd type="none" w="sm" len="sm"/>
            <a:tailEnd type="none" w="sm" len="sm"/>
          </a:ln>
        </p:spPr>
      </p:cxnSp>
      <p:sp>
        <p:nvSpPr>
          <p:cNvPr id="153" name="Google Shape;153;p3"/>
          <p:cNvSpPr/>
          <p:nvPr/>
        </p:nvSpPr>
        <p:spPr>
          <a:xfrm>
            <a:off x="-1" y="-243408"/>
            <a:ext cx="9144001" cy="5684263"/>
          </a:xfrm>
          <a:prstGeom prst="rect">
            <a:avLst/>
          </a:prstGeom>
          <a:gradFill>
            <a:gsLst>
              <a:gs pos="0">
                <a:srgbClr val="DFDBD5">
                  <a:alpha val="0"/>
                </a:srgbClr>
              </a:gs>
              <a:gs pos="100000">
                <a:schemeClr val="lt2"/>
              </a:gs>
            </a:gsLst>
            <a:lin ang="5400000" scaled="0"/>
          </a:gradFill>
          <a:ln>
            <a:noFill/>
          </a:ln>
        </p:spPr>
        <p:txBody>
          <a:bodyPr spcFirstLastPara="1" wrap="square" lIns="68569" tIns="34275" rIns="68569" bIns="34275" anchor="ctr" anchorCtr="0">
            <a:noAutofit/>
          </a:bodyPr>
          <a:lstStyle/>
          <a:p>
            <a:pPr>
              <a:buClr>
                <a:schemeClr val="dk1"/>
              </a:buClr>
              <a:buSzPts val="1100"/>
            </a:pPr>
            <a:r>
              <a:rPr lang="fi-FI" sz="1425" dirty="0">
                <a:solidFill>
                  <a:schemeClr val="dk1"/>
                </a:solidFill>
                <a:latin typeface="Gill Sans"/>
                <a:ea typeface="Gill Sans"/>
                <a:cs typeface="Gill Sans"/>
                <a:sym typeface="Gill Sans"/>
              </a:rPr>
              <a:t>       </a:t>
            </a:r>
            <a:r>
              <a:rPr lang="fi-FI" sz="1425" u="sng" dirty="0">
                <a:solidFill>
                  <a:schemeClr val="hlink"/>
                </a:solidFill>
                <a:hlinkClick r:id="rId3"/>
              </a:rPr>
              <a:t>Yksi hetki - Kiusaaminen on rikos - YouTube</a:t>
            </a:r>
            <a:endParaRPr lang="fi-FI" sz="1425" dirty="0">
              <a:solidFill>
                <a:schemeClr val="dk1"/>
              </a:solidFill>
              <a:latin typeface="Gill Sans"/>
              <a:ea typeface="Gill Sans"/>
              <a:cs typeface="Gill Sans"/>
              <a:sym typeface="Gill Sans"/>
            </a:endParaRPr>
          </a:p>
          <a:p>
            <a:pPr>
              <a:buClr>
                <a:schemeClr val="dk1"/>
              </a:buClr>
              <a:buSzPts val="1100"/>
            </a:pPr>
            <a:endParaRPr sz="1425" dirty="0">
              <a:solidFill>
                <a:schemeClr val="dk1"/>
              </a:solidFill>
              <a:latin typeface="Gill Sans"/>
              <a:ea typeface="Gill Sans"/>
              <a:cs typeface="Gill Sans"/>
              <a:sym typeface="Gill Sans"/>
            </a:endParaRPr>
          </a:p>
          <a:p>
            <a:pPr>
              <a:buClr>
                <a:schemeClr val="dk1"/>
              </a:buClr>
              <a:buSzPts val="1100"/>
            </a:pPr>
            <a:endParaRPr sz="1425" dirty="0">
              <a:solidFill>
                <a:schemeClr val="dk1"/>
              </a:solidFill>
              <a:latin typeface="Gill Sans"/>
              <a:ea typeface="Gill Sans"/>
              <a:cs typeface="Gill Sans"/>
              <a:sym typeface="Gill Sans"/>
            </a:endParaRPr>
          </a:p>
          <a:p>
            <a:pPr>
              <a:buClr>
                <a:schemeClr val="dk1"/>
              </a:buClr>
              <a:buSzPts val="1100"/>
            </a:pPr>
            <a:endParaRPr sz="1425" dirty="0">
              <a:solidFill>
                <a:schemeClr val="dk1"/>
              </a:solidFill>
              <a:latin typeface="Gill Sans"/>
              <a:ea typeface="Gill Sans"/>
              <a:cs typeface="Gill Sans"/>
              <a:sym typeface="Gill Sans"/>
            </a:endParaRPr>
          </a:p>
          <a:p>
            <a:pPr>
              <a:buClr>
                <a:schemeClr val="dk1"/>
              </a:buClr>
              <a:buSzPts val="1100"/>
            </a:pPr>
            <a:r>
              <a:rPr lang="en-US" sz="1425" dirty="0">
                <a:solidFill>
                  <a:schemeClr val="dk1"/>
                </a:solidFill>
                <a:latin typeface="Gill Sans"/>
                <a:ea typeface="Gill Sans"/>
                <a:cs typeface="Gill Sans"/>
                <a:sym typeface="Gill Sans"/>
              </a:rPr>
              <a:t>    </a:t>
            </a:r>
            <a:r>
              <a:rPr lang="en-US" sz="1425" dirty="0" err="1">
                <a:solidFill>
                  <a:schemeClr val="dk1"/>
                </a:solidFill>
                <a:latin typeface="Gill Sans"/>
                <a:ea typeface="Gill Sans"/>
                <a:cs typeface="Gill Sans"/>
                <a:sym typeface="Gill Sans"/>
              </a:rPr>
              <a:t>Mitä</a:t>
            </a:r>
            <a:r>
              <a:rPr lang="en-US" sz="1425" dirty="0">
                <a:solidFill>
                  <a:schemeClr val="dk1"/>
                </a:solidFill>
                <a:latin typeface="Gill Sans"/>
                <a:ea typeface="Gill Sans"/>
                <a:cs typeface="Gill Sans"/>
                <a:sym typeface="Gill Sans"/>
              </a:rPr>
              <a:t> </a:t>
            </a:r>
            <a:r>
              <a:rPr lang="en-US" sz="1425" dirty="0" err="1">
                <a:solidFill>
                  <a:schemeClr val="dk1"/>
                </a:solidFill>
                <a:latin typeface="Gill Sans"/>
                <a:ea typeface="Gill Sans"/>
                <a:cs typeface="Gill Sans"/>
                <a:sym typeface="Gill Sans"/>
              </a:rPr>
              <a:t>tunteita</a:t>
            </a:r>
            <a:r>
              <a:rPr lang="en-US" sz="1425" dirty="0">
                <a:solidFill>
                  <a:schemeClr val="dk1"/>
                </a:solidFill>
                <a:latin typeface="Gill Sans"/>
                <a:ea typeface="Gill Sans"/>
                <a:cs typeface="Gill Sans"/>
                <a:sym typeface="Gill Sans"/>
              </a:rPr>
              <a:t> ja </a:t>
            </a:r>
            <a:r>
              <a:rPr lang="en-US" sz="1425" dirty="0" err="1">
                <a:solidFill>
                  <a:schemeClr val="dk1"/>
                </a:solidFill>
                <a:latin typeface="Gill Sans"/>
                <a:ea typeface="Gill Sans"/>
                <a:cs typeface="Gill Sans"/>
                <a:sym typeface="Gill Sans"/>
              </a:rPr>
              <a:t>ajatuksia</a:t>
            </a:r>
            <a:r>
              <a:rPr lang="en-US" sz="1425" dirty="0">
                <a:solidFill>
                  <a:schemeClr val="dk1"/>
                </a:solidFill>
                <a:latin typeface="Gill Sans"/>
                <a:ea typeface="Gill Sans"/>
                <a:cs typeface="Gill Sans"/>
                <a:sym typeface="Gill Sans"/>
              </a:rPr>
              <a:t> video </a:t>
            </a:r>
            <a:r>
              <a:rPr lang="en-US" sz="1425" dirty="0" err="1">
                <a:solidFill>
                  <a:schemeClr val="dk1"/>
                </a:solidFill>
                <a:latin typeface="Gill Sans"/>
                <a:ea typeface="Gill Sans"/>
                <a:cs typeface="Gill Sans"/>
                <a:sym typeface="Gill Sans"/>
              </a:rPr>
              <a:t>herätti</a:t>
            </a:r>
            <a:r>
              <a:rPr lang="en-US" sz="1425" dirty="0">
                <a:solidFill>
                  <a:schemeClr val="dk1"/>
                </a:solidFill>
                <a:latin typeface="Gill Sans"/>
                <a:ea typeface="Gill Sans"/>
                <a:cs typeface="Gill Sans"/>
                <a:sym typeface="Gill Sans"/>
              </a:rPr>
              <a:t>?</a:t>
            </a:r>
            <a:endParaRPr sz="1425" dirty="0">
              <a:solidFill>
                <a:schemeClr val="dk1"/>
              </a:solidFill>
              <a:latin typeface="Gill Sans"/>
              <a:ea typeface="Gill Sans"/>
              <a:cs typeface="Gill Sans"/>
              <a:sym typeface="Gill Sans"/>
            </a:endParaRPr>
          </a:p>
          <a:p>
            <a:pPr>
              <a:buClr>
                <a:schemeClr val="dk1"/>
              </a:buClr>
              <a:buSzPts val="1100"/>
            </a:pPr>
            <a:endParaRPr sz="1425" dirty="0">
              <a:solidFill>
                <a:schemeClr val="dk1"/>
              </a:solidFill>
              <a:latin typeface="Gill Sans"/>
              <a:ea typeface="Gill Sans"/>
              <a:cs typeface="Gill Sans"/>
              <a:sym typeface="Gill Sans"/>
            </a:endParaRPr>
          </a:p>
          <a:p>
            <a:pPr>
              <a:buClr>
                <a:schemeClr val="dk1"/>
              </a:buClr>
              <a:buSzPts val="1100"/>
            </a:pPr>
            <a:r>
              <a:rPr lang="en-US" sz="1425" dirty="0">
                <a:solidFill>
                  <a:schemeClr val="dk1"/>
                </a:solidFill>
                <a:latin typeface="Gill Sans"/>
                <a:ea typeface="Gill Sans"/>
                <a:cs typeface="Gill Sans"/>
                <a:sym typeface="Gill Sans"/>
              </a:rPr>
              <a:t>    </a:t>
            </a:r>
            <a:r>
              <a:rPr lang="en-US" sz="1425" dirty="0" err="1">
                <a:solidFill>
                  <a:schemeClr val="dk1"/>
                </a:solidFill>
                <a:latin typeface="Gill Sans"/>
                <a:ea typeface="Gill Sans"/>
                <a:cs typeface="Gill Sans"/>
                <a:sym typeface="Gill Sans"/>
              </a:rPr>
              <a:t>Jäikö</a:t>
            </a:r>
            <a:r>
              <a:rPr lang="en-US" sz="1425" dirty="0">
                <a:solidFill>
                  <a:schemeClr val="dk1"/>
                </a:solidFill>
                <a:latin typeface="Gill Sans"/>
                <a:ea typeface="Gill Sans"/>
                <a:cs typeface="Gill Sans"/>
                <a:sym typeface="Gill Sans"/>
              </a:rPr>
              <a:t> </a:t>
            </a:r>
            <a:r>
              <a:rPr lang="en-US" sz="1425" dirty="0" err="1">
                <a:solidFill>
                  <a:schemeClr val="dk1"/>
                </a:solidFill>
                <a:latin typeface="Gill Sans"/>
                <a:ea typeface="Gill Sans"/>
                <a:cs typeface="Gill Sans"/>
                <a:sym typeface="Gill Sans"/>
              </a:rPr>
              <a:t>jokin</a:t>
            </a:r>
            <a:r>
              <a:rPr lang="en-US" sz="1425" dirty="0">
                <a:solidFill>
                  <a:schemeClr val="dk1"/>
                </a:solidFill>
                <a:latin typeface="Gill Sans"/>
                <a:ea typeface="Gill Sans"/>
                <a:cs typeface="Gill Sans"/>
                <a:sym typeface="Gill Sans"/>
              </a:rPr>
              <a:t> </a:t>
            </a:r>
            <a:r>
              <a:rPr lang="en-US" sz="1425" dirty="0" err="1">
                <a:solidFill>
                  <a:schemeClr val="dk1"/>
                </a:solidFill>
                <a:latin typeface="Gill Sans"/>
                <a:ea typeface="Gill Sans"/>
                <a:cs typeface="Gill Sans"/>
                <a:sym typeface="Gill Sans"/>
              </a:rPr>
              <a:t>tietty</a:t>
            </a:r>
            <a:r>
              <a:rPr lang="en-US" sz="1425" dirty="0">
                <a:solidFill>
                  <a:schemeClr val="dk1"/>
                </a:solidFill>
                <a:latin typeface="Gill Sans"/>
                <a:ea typeface="Gill Sans"/>
                <a:cs typeface="Gill Sans"/>
                <a:sym typeface="Gill Sans"/>
              </a:rPr>
              <a:t> </a:t>
            </a:r>
            <a:r>
              <a:rPr lang="en-US" sz="1425" dirty="0" err="1">
                <a:solidFill>
                  <a:schemeClr val="dk1"/>
                </a:solidFill>
                <a:latin typeface="Gill Sans"/>
                <a:ea typeface="Gill Sans"/>
                <a:cs typeface="Gill Sans"/>
                <a:sym typeface="Gill Sans"/>
              </a:rPr>
              <a:t>kohta</a:t>
            </a:r>
            <a:r>
              <a:rPr lang="en-US" sz="1425" dirty="0">
                <a:solidFill>
                  <a:schemeClr val="dk1"/>
                </a:solidFill>
                <a:latin typeface="Gill Sans"/>
                <a:ea typeface="Gill Sans"/>
                <a:cs typeface="Gill Sans"/>
                <a:sym typeface="Gill Sans"/>
              </a:rPr>
              <a:t> </a:t>
            </a:r>
            <a:r>
              <a:rPr lang="en-US" sz="1425" dirty="0" err="1">
                <a:solidFill>
                  <a:schemeClr val="dk1"/>
                </a:solidFill>
                <a:latin typeface="Gill Sans"/>
                <a:ea typeface="Gill Sans"/>
                <a:cs typeface="Gill Sans"/>
                <a:sym typeface="Gill Sans"/>
              </a:rPr>
              <a:t>videosta</a:t>
            </a:r>
            <a:r>
              <a:rPr lang="en-US" sz="1425" dirty="0">
                <a:solidFill>
                  <a:schemeClr val="dk1"/>
                </a:solidFill>
                <a:latin typeface="Gill Sans"/>
                <a:ea typeface="Gill Sans"/>
                <a:cs typeface="Gill Sans"/>
                <a:sym typeface="Gill Sans"/>
              </a:rPr>
              <a:t> </a:t>
            </a:r>
            <a:r>
              <a:rPr lang="en-US" sz="1425" dirty="0" err="1">
                <a:solidFill>
                  <a:schemeClr val="dk1"/>
                </a:solidFill>
                <a:latin typeface="Gill Sans"/>
                <a:ea typeface="Gill Sans"/>
                <a:cs typeface="Gill Sans"/>
                <a:sym typeface="Gill Sans"/>
              </a:rPr>
              <a:t>mieleen</a:t>
            </a:r>
            <a:r>
              <a:rPr lang="en-US" sz="1425" dirty="0">
                <a:solidFill>
                  <a:schemeClr val="dk1"/>
                </a:solidFill>
                <a:latin typeface="Gill Sans"/>
                <a:ea typeface="Gill Sans"/>
                <a:cs typeface="Gill Sans"/>
                <a:sym typeface="Gill Sans"/>
              </a:rPr>
              <a:t>?</a:t>
            </a:r>
            <a:endParaRPr sz="1425" dirty="0">
              <a:solidFill>
                <a:schemeClr val="lt1"/>
              </a:solidFill>
              <a:latin typeface="Gill Sans"/>
              <a:ea typeface="Gill Sans"/>
              <a:cs typeface="Gill Sans"/>
              <a:sym typeface="Gill Sans"/>
            </a:endParaRPr>
          </a:p>
        </p:txBody>
      </p:sp>
      <p:grpSp>
        <p:nvGrpSpPr>
          <p:cNvPr id="154" name="Google Shape;154;p3"/>
          <p:cNvGrpSpPr/>
          <p:nvPr/>
        </p:nvGrpSpPr>
        <p:grpSpPr>
          <a:xfrm>
            <a:off x="4095099" y="1218879"/>
            <a:ext cx="4568843" cy="3861826"/>
            <a:chOff x="5446003" y="583365"/>
            <a:chExt cx="6091790" cy="5181928"/>
          </a:xfrm>
        </p:grpSpPr>
        <p:sp>
          <p:nvSpPr>
            <p:cNvPr id="155" name="Google Shape;155;p3"/>
            <p:cNvSpPr/>
            <p:nvPr/>
          </p:nvSpPr>
          <p:spPr>
            <a:xfrm>
              <a:off x="5446003" y="583365"/>
              <a:ext cx="6091790"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68569" tIns="34275" rIns="68569" bIns="34275" anchor="ctr" anchorCtr="0">
              <a:noAutofit/>
            </a:bodyPr>
            <a:lstStyle/>
            <a:p>
              <a:pPr algn="ctr"/>
              <a:endParaRPr sz="1350">
                <a:solidFill>
                  <a:schemeClr val="lt1"/>
                </a:solidFill>
                <a:latin typeface="Gill Sans"/>
                <a:ea typeface="Gill Sans"/>
                <a:cs typeface="Gill Sans"/>
                <a:sym typeface="Gill Sans"/>
              </a:endParaRPr>
            </a:p>
          </p:txBody>
        </p:sp>
        <p:sp>
          <p:nvSpPr>
            <p:cNvPr id="156" name="Google Shape;156;p3"/>
            <p:cNvSpPr/>
            <p:nvPr/>
          </p:nvSpPr>
          <p:spPr>
            <a:xfrm>
              <a:off x="5764828" y="915807"/>
              <a:ext cx="5461779" cy="4494927"/>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ill Sans"/>
                <a:ea typeface="Gill Sans"/>
                <a:cs typeface="Gill Sans"/>
                <a:sym typeface="Gill Sans"/>
              </a:endParaRPr>
            </a:p>
          </p:txBody>
        </p:sp>
      </p:grpSp>
      <p:cxnSp>
        <p:nvCxnSpPr>
          <p:cNvPr id="158" name="Google Shape;158;p3"/>
          <p:cNvCxnSpPr/>
          <p:nvPr/>
        </p:nvCxnSpPr>
        <p:spPr>
          <a:xfrm>
            <a:off x="0" y="5453560"/>
            <a:ext cx="9144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59" name="Google Shape;159;p3" descr="Yksi hetki -videot ovat osa Pohjois-Savon kiusaamisen ehkäisyn työryhmän toimintaa.&#10;&#10;Työryhmän puheenjohtaja&#10;Säde Rytkönen&#10;044 7176370&#10;sade.rytkonen@kuh.fi&#10;&#10;Haluamme muistuttaa jokaista siitä, että ole läsnä, puhu, kysy ja puutu.&#10;Älä oleta, että joku muu puuttuu, vaan puutu SINÄ kiusaamiseen.&#10;&#10;Tutustukaa myös videon lopussa oleviin maksuttomiin auttaviin tahoihin:&#10;- Pohjois-Savon koulut ja oppilaitokset – opettajat, ohjaajat,&#10;oppilashuollon väki&#10;- Ankkuri – Poliisin moniammatillinen ennalta estävä ryhmä&#10;- Pohjois-Savon sovittelutoimisto&#10;- MLL:n Järvi-Suomen piiri&#10;- Setlementti Puijola; Aggredi ja Tyttöjen Talo&#10;&#10;Tehdään yhdessä Pohjois-Savosta paikka, jossa kukaan ei jää yksin, jossa&#10;kiusaamiselle ei suljeta silmiä tai sitä vähätellä. Yksi hetki voi olla&#10;merkityksellinen ja muuttaa asioita parempaan suuntaan. Sinä voit vaikuttaa.&#10;&#10;Video&#10;AnnaLouiseCompany&#10;Annukka Roth ja Loviisa Linjama&#10;&#10;Music&#10;Peter Rudenko - Night Palette&#10;Josh Woodward - The Nest (Instrumental Version)" title="Yksi hetki - Kiusaaminen on rikos">
            <a:hlinkClick r:id="rId4"/>
          </p:cNvPr>
          <p:cNvPicPr preferRelativeResize="0"/>
          <p:nvPr/>
        </p:nvPicPr>
        <p:blipFill>
          <a:blip r:embed="rId5">
            <a:alphaModFix/>
          </a:blip>
          <a:stretch>
            <a:fillRect/>
          </a:stretch>
        </p:blipFill>
        <p:spPr>
          <a:xfrm>
            <a:off x="4319738" y="1417144"/>
            <a:ext cx="4169044" cy="3438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e28b815c88_10_0"/>
          <p:cNvSpPr txBox="1">
            <a:spLocks noGrp="1"/>
          </p:cNvSpPr>
          <p:nvPr>
            <p:ph type="title"/>
          </p:nvPr>
        </p:nvSpPr>
        <p:spPr>
          <a:xfrm>
            <a:off x="1857356" y="274638"/>
            <a:ext cx="6829444" cy="796908"/>
          </a:xfrm>
        </p:spPr>
        <p:txBody>
          <a:bodyPr spcFirstLastPara="1" vert="horz" lIns="68569" tIns="34275" rIns="68569" bIns="34275" rtlCol="0" anchor="ctr" anchorCtr="0">
            <a:noAutofit/>
          </a:bodyPr>
          <a:lstStyle/>
          <a:p>
            <a:pPr>
              <a:lnSpc>
                <a:spcPct val="90000"/>
              </a:lnSpc>
            </a:pPr>
            <a:r>
              <a:rPr lang="fi-FI" sz="3200" b="1" dirty="0"/>
              <a:t>Miten meidän koulussa toimitaan kiusaamisen suhteen?</a:t>
            </a:r>
          </a:p>
        </p:txBody>
      </p:sp>
      <p:pic>
        <p:nvPicPr>
          <p:cNvPr id="165" name="Google Shape;165;ge28b815c88_10_0"/>
          <p:cNvPicPr preferRelativeResize="0"/>
          <p:nvPr/>
        </p:nvPicPr>
        <p:blipFill rotWithShape="1">
          <a:blip r:embed="rId3"/>
          <a:srcRect t="28387" r="-2" b="34903"/>
          <a:stretch/>
        </p:blipFill>
        <p:spPr>
          <a:xfrm>
            <a:off x="611560" y="1268760"/>
            <a:ext cx="8229600" cy="4328749"/>
          </a:xfrm>
          <a:prstGeom prst="rect">
            <a:avLst/>
          </a:prstGeom>
          <a:noFill/>
          <a:ln>
            <a:noFill/>
          </a:ln>
          <a:effectLst>
            <a:softEdge rad="152400"/>
          </a:effectLst>
        </p:spPr>
      </p:pic>
    </p:spTree>
  </p:cSld>
  <p:clrMapOvr>
    <a:masterClrMapping/>
  </p:clrMapOvr>
</p:sld>
</file>

<file path=ppt/theme/theme1.xml><?xml version="1.0" encoding="utf-8"?>
<a:theme xmlns:a="http://schemas.openxmlformats.org/drawingml/2006/main" name="_Siilinjärvi_2010">
  <a:themeElements>
    <a:clrScheme name="Siilinjärvi">
      <a:dk1>
        <a:sysClr val="windowText" lastClr="000000"/>
      </a:dk1>
      <a:lt1>
        <a:srgbClr val="FFFFFF"/>
      </a:lt1>
      <a:dk2>
        <a:srgbClr val="595959"/>
      </a:dk2>
      <a:lt2>
        <a:srgbClr val="DDDDDD"/>
      </a:lt2>
      <a:accent1>
        <a:srgbClr val="AAAAAA"/>
      </a:accent1>
      <a:accent2>
        <a:srgbClr val="787878"/>
      </a:accent2>
      <a:accent3>
        <a:srgbClr val="FDDD16"/>
      </a:accent3>
      <a:accent4>
        <a:srgbClr val="555555"/>
      </a:accent4>
      <a:accent5>
        <a:srgbClr val="D9D9D9"/>
      </a:accent5>
      <a:accent6>
        <a:srgbClr val="FF99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Siilinjärven_kunta_vaaka</Template>
  <TotalTime>73</TotalTime>
  <Words>378</Words>
  <Application>Microsoft Office PowerPoint</Application>
  <PresentationFormat>Näytössä katseltava diaesitys (4:3)</PresentationFormat>
  <Paragraphs>67</Paragraphs>
  <Slides>5</Slides>
  <Notes>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5</vt:i4>
      </vt:variant>
    </vt:vector>
  </HeadingPairs>
  <TitlesOfParts>
    <vt:vector size="10" baseType="lpstr">
      <vt:lpstr>Arial</vt:lpstr>
      <vt:lpstr>Calibri</vt:lpstr>
      <vt:lpstr>Gill Sans</vt:lpstr>
      <vt:lpstr>Perpetua</vt:lpstr>
      <vt:lpstr>_Siilinjärvi_2010</vt:lpstr>
      <vt:lpstr>Puhu, kysy, puutu Yksi hetki -videot</vt:lpstr>
      <vt:lpstr> </vt:lpstr>
      <vt:lpstr>PowerPoint-esitys</vt:lpstr>
      <vt:lpstr>PowerPoint-esitys</vt:lpstr>
      <vt:lpstr>Miten meidän koulussa toimitaan kiusaamisen suhteen?</vt:lpstr>
    </vt:vector>
  </TitlesOfParts>
  <Company>Siilinjärven kunta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Niskanen, Anna-Maria</dc:creator>
  <cp:lastModifiedBy>Niskanen, Anna-Maria</cp:lastModifiedBy>
  <cp:revision>9</cp:revision>
  <dcterms:created xsi:type="dcterms:W3CDTF">2021-08-31T07:43:34Z</dcterms:created>
  <dcterms:modified xsi:type="dcterms:W3CDTF">2021-09-20T10:15:15Z</dcterms:modified>
</cp:coreProperties>
</file>