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  <p:sldMasterId id="2147483682" r:id="rId6"/>
    <p:sldMasterId id="2147483694" r:id="rId7"/>
    <p:sldMasterId id="2147483711" r:id="rId8"/>
    <p:sldMasterId id="2147483727" r:id="rId9"/>
    <p:sldMasterId id="2147483739" r:id="rId10"/>
    <p:sldMasterId id="2147483747" r:id="rId11"/>
  </p:sldMasterIdLst>
  <p:notesMasterIdLst>
    <p:notesMasterId r:id="rId57"/>
  </p:notesMasterIdLst>
  <p:handoutMasterIdLst>
    <p:handoutMasterId r:id="rId58"/>
  </p:handoutMasterIdLst>
  <p:sldIdLst>
    <p:sldId id="271" r:id="rId12"/>
    <p:sldId id="272" r:id="rId13"/>
    <p:sldId id="284" r:id="rId14"/>
    <p:sldId id="664" r:id="rId15"/>
    <p:sldId id="665" r:id="rId16"/>
    <p:sldId id="662" r:id="rId17"/>
    <p:sldId id="634" r:id="rId18"/>
    <p:sldId id="635" r:id="rId19"/>
    <p:sldId id="647" r:id="rId20"/>
    <p:sldId id="650" r:id="rId21"/>
    <p:sldId id="447" r:id="rId22"/>
    <p:sldId id="356" r:id="rId23"/>
    <p:sldId id="346" r:id="rId24"/>
    <p:sldId id="671" r:id="rId25"/>
    <p:sldId id="672" r:id="rId26"/>
    <p:sldId id="347" r:id="rId27"/>
    <p:sldId id="348" r:id="rId28"/>
    <p:sldId id="357" r:id="rId29"/>
    <p:sldId id="256" r:id="rId30"/>
    <p:sldId id="257" r:id="rId31"/>
    <p:sldId id="669" r:id="rId32"/>
    <p:sldId id="386" r:id="rId33"/>
    <p:sldId id="387" r:id="rId34"/>
    <p:sldId id="388" r:id="rId35"/>
    <p:sldId id="670" r:id="rId36"/>
    <p:sldId id="668" r:id="rId37"/>
    <p:sldId id="389" r:id="rId38"/>
    <p:sldId id="390" r:id="rId39"/>
    <p:sldId id="667" r:id="rId40"/>
    <p:sldId id="363" r:id="rId41"/>
    <p:sldId id="393" r:id="rId42"/>
    <p:sldId id="395" r:id="rId43"/>
    <p:sldId id="394" r:id="rId44"/>
    <p:sldId id="396" r:id="rId45"/>
    <p:sldId id="397" r:id="rId46"/>
    <p:sldId id="398" r:id="rId47"/>
    <p:sldId id="400" r:id="rId48"/>
    <p:sldId id="401" r:id="rId49"/>
    <p:sldId id="402" r:id="rId50"/>
    <p:sldId id="404" r:id="rId51"/>
    <p:sldId id="405" r:id="rId52"/>
    <p:sldId id="406" r:id="rId53"/>
    <p:sldId id="349" r:id="rId54"/>
    <p:sldId id="407" r:id="rId55"/>
    <p:sldId id="408" r:id="rId56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tkönen Säde" initials="RS" lastIdx="1" clrIdx="0">
    <p:extLst>
      <p:ext uri="{19B8F6BF-5375-455C-9EA6-DF929625EA0E}">
        <p15:presenceInfo xmlns:p15="http://schemas.microsoft.com/office/powerpoint/2012/main" userId="S::sade.rytkonen@kuh.fi::f202550f-b24b-4024-b006-1ad803985f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8A6"/>
    <a:srgbClr val="ABD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6B5F3-00D8-417B-AEB1-59BBC88A30D2}" v="10" dt="2022-02-03T10:34:30.232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994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tkönen Säde" userId="f202550f-b24b-4024-b006-1ad803985f3c" providerId="ADAL" clId="{8FF6B5F3-00D8-417B-AEB1-59BBC88A30D2}"/>
    <pc:docChg chg="undo custSel modSld">
      <pc:chgData name="Rytkönen Säde" userId="f202550f-b24b-4024-b006-1ad803985f3c" providerId="ADAL" clId="{8FF6B5F3-00D8-417B-AEB1-59BBC88A30D2}" dt="2022-02-03T10:35:44.746" v="249" actId="20577"/>
      <pc:docMkLst>
        <pc:docMk/>
      </pc:docMkLst>
      <pc:sldChg chg="modSp mod">
        <pc:chgData name="Rytkönen Säde" userId="f202550f-b24b-4024-b006-1ad803985f3c" providerId="ADAL" clId="{8FF6B5F3-00D8-417B-AEB1-59BBC88A30D2}" dt="2022-02-03T10:35:44.746" v="249" actId="20577"/>
        <pc:sldMkLst>
          <pc:docMk/>
          <pc:sldMk cId="2780231986" sldId="271"/>
        </pc:sldMkLst>
        <pc:spChg chg="mod">
          <ac:chgData name="Rytkönen Säde" userId="f202550f-b24b-4024-b006-1ad803985f3c" providerId="ADAL" clId="{8FF6B5F3-00D8-417B-AEB1-59BBC88A30D2}" dt="2022-02-03T10:35:44.746" v="249" actId="20577"/>
          <ac:spMkLst>
            <pc:docMk/>
            <pc:sldMk cId="2780231986" sldId="271"/>
            <ac:spMk id="3" creationId="{00000000-0000-0000-0000-000000000000}"/>
          </ac:spMkLst>
        </pc:spChg>
      </pc:sldChg>
      <pc:sldChg chg="modSp mod">
        <pc:chgData name="Rytkönen Säde" userId="f202550f-b24b-4024-b006-1ad803985f3c" providerId="ADAL" clId="{8FF6B5F3-00D8-417B-AEB1-59BBC88A30D2}" dt="2022-02-03T10:01:02.102" v="4" actId="3626"/>
        <pc:sldMkLst>
          <pc:docMk/>
          <pc:sldMk cId="3651748376" sldId="357"/>
        </pc:sldMkLst>
        <pc:spChg chg="mod">
          <ac:chgData name="Rytkönen Säde" userId="f202550f-b24b-4024-b006-1ad803985f3c" providerId="ADAL" clId="{8FF6B5F3-00D8-417B-AEB1-59BBC88A30D2}" dt="2022-02-03T10:01:02.102" v="4" actId="3626"/>
          <ac:spMkLst>
            <pc:docMk/>
            <pc:sldMk cId="3651748376" sldId="357"/>
            <ac:spMk id="3" creationId="{00000000-0000-0000-0000-000000000000}"/>
          </ac:spMkLst>
        </pc:spChg>
      </pc:sldChg>
      <pc:sldChg chg="modSp mod">
        <pc:chgData name="Rytkönen Säde" userId="f202550f-b24b-4024-b006-1ad803985f3c" providerId="ADAL" clId="{8FF6B5F3-00D8-417B-AEB1-59BBC88A30D2}" dt="2022-02-03T10:00:41.480" v="3" actId="3626"/>
        <pc:sldMkLst>
          <pc:docMk/>
          <pc:sldMk cId="3817705887" sldId="363"/>
        </pc:sldMkLst>
        <pc:spChg chg="mod">
          <ac:chgData name="Rytkönen Säde" userId="f202550f-b24b-4024-b006-1ad803985f3c" providerId="ADAL" clId="{8FF6B5F3-00D8-417B-AEB1-59BBC88A30D2}" dt="2022-02-03T10:00:41.480" v="3" actId="3626"/>
          <ac:spMkLst>
            <pc:docMk/>
            <pc:sldMk cId="3817705887" sldId="363"/>
            <ac:spMk id="2" creationId="{00000000-0000-0000-0000-000000000000}"/>
          </ac:spMkLst>
        </pc:spChg>
      </pc:sldChg>
      <pc:sldChg chg="modSp mod">
        <pc:chgData name="Rytkönen Säde" userId="f202550f-b24b-4024-b006-1ad803985f3c" providerId="ADAL" clId="{8FF6B5F3-00D8-417B-AEB1-59BBC88A30D2}" dt="2022-02-03T10:25:12.326" v="28" actId="20577"/>
        <pc:sldMkLst>
          <pc:docMk/>
          <pc:sldMk cId="0" sldId="393"/>
        </pc:sldMkLst>
        <pc:graphicFrameChg chg="modGraphic">
          <ac:chgData name="Rytkönen Säde" userId="f202550f-b24b-4024-b006-1ad803985f3c" providerId="ADAL" clId="{8FF6B5F3-00D8-417B-AEB1-59BBC88A30D2}" dt="2022-02-03T10:25:12.326" v="28" actId="20577"/>
          <ac:graphicFrameMkLst>
            <pc:docMk/>
            <pc:sldMk cId="0" sldId="393"/>
            <ac:graphicFrameMk id="3" creationId="{00000000-0000-0000-0000-000000000000}"/>
          </ac:graphicFrameMkLst>
        </pc:graphicFrameChg>
      </pc:sldChg>
      <pc:sldChg chg="modSp mod">
        <pc:chgData name="Rytkönen Säde" userId="f202550f-b24b-4024-b006-1ad803985f3c" providerId="ADAL" clId="{8FF6B5F3-00D8-417B-AEB1-59BBC88A30D2}" dt="2022-02-03T10:27:49.311" v="64"/>
        <pc:sldMkLst>
          <pc:docMk/>
          <pc:sldMk cId="0" sldId="394"/>
        </pc:sldMkLst>
        <pc:graphicFrameChg chg="mod modGraphic">
          <ac:chgData name="Rytkönen Säde" userId="f202550f-b24b-4024-b006-1ad803985f3c" providerId="ADAL" clId="{8FF6B5F3-00D8-417B-AEB1-59BBC88A30D2}" dt="2022-02-03T10:27:49.311" v="64"/>
          <ac:graphicFrameMkLst>
            <pc:docMk/>
            <pc:sldMk cId="0" sldId="394"/>
            <ac:graphicFrameMk id="3" creationId="{00000000-0000-0000-0000-000000000000}"/>
          </ac:graphicFrameMkLst>
        </pc:graphicFrameChg>
      </pc:sldChg>
      <pc:sldChg chg="modSp mod">
        <pc:chgData name="Rytkönen Säde" userId="f202550f-b24b-4024-b006-1ad803985f3c" providerId="ADAL" clId="{8FF6B5F3-00D8-417B-AEB1-59BBC88A30D2}" dt="2022-02-03T10:27:12.572" v="51" actId="207"/>
        <pc:sldMkLst>
          <pc:docMk/>
          <pc:sldMk cId="2916393026" sldId="395"/>
        </pc:sldMkLst>
        <pc:graphicFrameChg chg="mod modGraphic">
          <ac:chgData name="Rytkönen Säde" userId="f202550f-b24b-4024-b006-1ad803985f3c" providerId="ADAL" clId="{8FF6B5F3-00D8-417B-AEB1-59BBC88A30D2}" dt="2022-02-03T10:27:12.572" v="51" actId="207"/>
          <ac:graphicFrameMkLst>
            <pc:docMk/>
            <pc:sldMk cId="2916393026" sldId="395"/>
            <ac:graphicFrameMk id="3" creationId="{00000000-0000-0000-0000-000000000000}"/>
          </ac:graphicFrameMkLst>
        </pc:graphicFrameChg>
      </pc:sldChg>
      <pc:sldChg chg="modSp mod">
        <pc:chgData name="Rytkönen Säde" userId="f202550f-b24b-4024-b006-1ad803985f3c" providerId="ADAL" clId="{8FF6B5F3-00D8-417B-AEB1-59BBC88A30D2}" dt="2022-02-03T10:28:49.944" v="94" actId="14100"/>
        <pc:sldMkLst>
          <pc:docMk/>
          <pc:sldMk cId="0" sldId="396"/>
        </pc:sldMkLst>
        <pc:graphicFrameChg chg="mod modGraphic">
          <ac:chgData name="Rytkönen Säde" userId="f202550f-b24b-4024-b006-1ad803985f3c" providerId="ADAL" clId="{8FF6B5F3-00D8-417B-AEB1-59BBC88A30D2}" dt="2022-02-03T10:28:49.944" v="94" actId="14100"/>
          <ac:graphicFrameMkLst>
            <pc:docMk/>
            <pc:sldMk cId="0" sldId="396"/>
            <ac:graphicFrameMk id="3" creationId="{00000000-0000-0000-0000-000000000000}"/>
          </ac:graphicFrameMkLst>
        </pc:graphicFrameChg>
      </pc:sldChg>
      <pc:sldChg chg="modSp mod">
        <pc:chgData name="Rytkönen Säde" userId="f202550f-b24b-4024-b006-1ad803985f3c" providerId="ADAL" clId="{8FF6B5F3-00D8-417B-AEB1-59BBC88A30D2}" dt="2022-02-03T10:29:25.777" v="100" actId="1076"/>
        <pc:sldMkLst>
          <pc:docMk/>
          <pc:sldMk cId="2346724655" sldId="397"/>
        </pc:sldMkLst>
        <pc:spChg chg="mod">
          <ac:chgData name="Rytkönen Säde" userId="f202550f-b24b-4024-b006-1ad803985f3c" providerId="ADAL" clId="{8FF6B5F3-00D8-417B-AEB1-59BBC88A30D2}" dt="2022-02-03T10:29:17.710" v="98" actId="1076"/>
          <ac:spMkLst>
            <pc:docMk/>
            <pc:sldMk cId="2346724655" sldId="397"/>
            <ac:spMk id="6" creationId="{23FF9037-AF37-4A43-B628-C873EC3EFDE7}"/>
          </ac:spMkLst>
        </pc:spChg>
        <pc:graphicFrameChg chg="mod modGraphic">
          <ac:chgData name="Rytkönen Säde" userId="f202550f-b24b-4024-b006-1ad803985f3c" providerId="ADAL" clId="{8FF6B5F3-00D8-417B-AEB1-59BBC88A30D2}" dt="2022-02-03T10:29:14.427" v="97" actId="14100"/>
          <ac:graphicFrameMkLst>
            <pc:docMk/>
            <pc:sldMk cId="2346724655" sldId="397"/>
            <ac:graphicFrameMk id="3" creationId="{00000000-0000-0000-0000-000000000000}"/>
          </ac:graphicFrameMkLst>
        </pc:graphicFrameChg>
        <pc:picChg chg="mod">
          <ac:chgData name="Rytkönen Säde" userId="f202550f-b24b-4024-b006-1ad803985f3c" providerId="ADAL" clId="{8FF6B5F3-00D8-417B-AEB1-59BBC88A30D2}" dt="2022-02-03T10:29:19.512" v="99" actId="1076"/>
          <ac:picMkLst>
            <pc:docMk/>
            <pc:sldMk cId="2346724655" sldId="397"/>
            <ac:picMk id="5" creationId="{5DB84BEA-E2C8-4C5A-9292-F25D4511EA99}"/>
          </ac:picMkLst>
        </pc:picChg>
        <pc:picChg chg="mod">
          <ac:chgData name="Rytkönen Säde" userId="f202550f-b24b-4024-b006-1ad803985f3c" providerId="ADAL" clId="{8FF6B5F3-00D8-417B-AEB1-59BBC88A30D2}" dt="2022-02-03T10:29:25.777" v="100" actId="1076"/>
          <ac:picMkLst>
            <pc:docMk/>
            <pc:sldMk cId="2346724655" sldId="397"/>
            <ac:picMk id="10" creationId="{3BFA923D-FC31-4055-8E7C-386CE8089F5A}"/>
          </ac:picMkLst>
        </pc:picChg>
      </pc:sldChg>
      <pc:sldChg chg="modSp mod">
        <pc:chgData name="Rytkönen Säde" userId="f202550f-b24b-4024-b006-1ad803985f3c" providerId="ADAL" clId="{8FF6B5F3-00D8-417B-AEB1-59BBC88A30D2}" dt="2022-02-03T10:30:37.170" v="130" actId="20577"/>
        <pc:sldMkLst>
          <pc:docMk/>
          <pc:sldMk cId="0" sldId="398"/>
        </pc:sldMkLst>
        <pc:graphicFrameChg chg="modGraphic">
          <ac:chgData name="Rytkönen Säde" userId="f202550f-b24b-4024-b006-1ad803985f3c" providerId="ADAL" clId="{8FF6B5F3-00D8-417B-AEB1-59BBC88A30D2}" dt="2022-02-03T10:30:37.170" v="130" actId="20577"/>
          <ac:graphicFrameMkLst>
            <pc:docMk/>
            <pc:sldMk cId="0" sldId="398"/>
            <ac:graphicFrameMk id="3" creationId="{00000000-0000-0000-0000-000000000000}"/>
          </ac:graphicFrameMkLst>
        </pc:graphicFrameChg>
      </pc:sldChg>
      <pc:sldChg chg="modSp mod">
        <pc:chgData name="Rytkönen Säde" userId="f202550f-b24b-4024-b006-1ad803985f3c" providerId="ADAL" clId="{8FF6B5F3-00D8-417B-AEB1-59BBC88A30D2}" dt="2022-02-03T10:31:13.618" v="135" actId="1076"/>
        <pc:sldMkLst>
          <pc:docMk/>
          <pc:sldMk cId="2898408476" sldId="400"/>
        </pc:sldMkLst>
        <pc:spChg chg="mod">
          <ac:chgData name="Rytkönen Säde" userId="f202550f-b24b-4024-b006-1ad803985f3c" providerId="ADAL" clId="{8FF6B5F3-00D8-417B-AEB1-59BBC88A30D2}" dt="2022-02-03T10:31:05.277" v="133" actId="1076"/>
          <ac:spMkLst>
            <pc:docMk/>
            <pc:sldMk cId="2898408476" sldId="400"/>
            <ac:spMk id="6" creationId="{D9CA85B5-DB08-40FF-82F7-411549411847}"/>
          </ac:spMkLst>
        </pc:spChg>
        <pc:graphicFrameChg chg="mod modGraphic">
          <ac:chgData name="Rytkönen Säde" userId="f202550f-b24b-4024-b006-1ad803985f3c" providerId="ADAL" clId="{8FF6B5F3-00D8-417B-AEB1-59BBC88A30D2}" dt="2022-02-03T10:30:58.934" v="132"/>
          <ac:graphicFrameMkLst>
            <pc:docMk/>
            <pc:sldMk cId="2898408476" sldId="400"/>
            <ac:graphicFrameMk id="3" creationId="{00000000-0000-0000-0000-000000000000}"/>
          </ac:graphicFrameMkLst>
        </pc:graphicFrameChg>
        <pc:picChg chg="mod">
          <ac:chgData name="Rytkönen Säde" userId="f202550f-b24b-4024-b006-1ad803985f3c" providerId="ADAL" clId="{8FF6B5F3-00D8-417B-AEB1-59BBC88A30D2}" dt="2022-02-03T10:31:07.244" v="134" actId="1076"/>
          <ac:picMkLst>
            <pc:docMk/>
            <pc:sldMk cId="2898408476" sldId="400"/>
            <ac:picMk id="5" creationId="{48A6862D-B126-4BA0-98E8-A3E185682D1A}"/>
          </ac:picMkLst>
        </pc:picChg>
        <pc:picChg chg="mod">
          <ac:chgData name="Rytkönen Säde" userId="f202550f-b24b-4024-b006-1ad803985f3c" providerId="ADAL" clId="{8FF6B5F3-00D8-417B-AEB1-59BBC88A30D2}" dt="2022-02-03T10:31:13.618" v="135" actId="1076"/>
          <ac:picMkLst>
            <pc:docMk/>
            <pc:sldMk cId="2898408476" sldId="400"/>
            <ac:picMk id="8" creationId="{55C2BAA4-90B8-4F55-978F-E88646A1D747}"/>
          </ac:picMkLst>
        </pc:picChg>
      </pc:sldChg>
      <pc:sldChg chg="modSp mod">
        <pc:chgData name="Rytkönen Säde" userId="f202550f-b24b-4024-b006-1ad803985f3c" providerId="ADAL" clId="{8FF6B5F3-00D8-417B-AEB1-59BBC88A30D2}" dt="2022-02-03T10:32:46.671" v="172" actId="1076"/>
        <pc:sldMkLst>
          <pc:docMk/>
          <pc:sldMk cId="0" sldId="401"/>
        </pc:sldMkLst>
        <pc:graphicFrameChg chg="mod modGraphic">
          <ac:chgData name="Rytkönen Säde" userId="f202550f-b24b-4024-b006-1ad803985f3c" providerId="ADAL" clId="{8FF6B5F3-00D8-417B-AEB1-59BBC88A30D2}" dt="2022-02-03T10:32:24.918" v="165" actId="1076"/>
          <ac:graphicFrameMkLst>
            <pc:docMk/>
            <pc:sldMk cId="0" sldId="401"/>
            <ac:graphicFrameMk id="3" creationId="{00000000-0000-0000-0000-000000000000}"/>
          </ac:graphicFrameMkLst>
        </pc:graphicFrameChg>
        <pc:picChg chg="mod">
          <ac:chgData name="Rytkönen Säde" userId="f202550f-b24b-4024-b006-1ad803985f3c" providerId="ADAL" clId="{8FF6B5F3-00D8-417B-AEB1-59BBC88A30D2}" dt="2022-02-03T10:32:39.594" v="170" actId="1076"/>
          <ac:picMkLst>
            <pc:docMk/>
            <pc:sldMk cId="0" sldId="401"/>
            <ac:picMk id="5" creationId="{724424E7-85B3-4C0F-A5CE-0C2A7D42AF53}"/>
          </ac:picMkLst>
        </pc:picChg>
        <pc:picChg chg="mod">
          <ac:chgData name="Rytkönen Säde" userId="f202550f-b24b-4024-b006-1ad803985f3c" providerId="ADAL" clId="{8FF6B5F3-00D8-417B-AEB1-59BBC88A30D2}" dt="2022-02-03T10:32:46.671" v="172" actId="1076"/>
          <ac:picMkLst>
            <pc:docMk/>
            <pc:sldMk cId="0" sldId="401"/>
            <ac:picMk id="6" creationId="{805EFD4E-3CDA-4971-9FFD-2272326FAB49}"/>
          </ac:picMkLst>
        </pc:picChg>
      </pc:sldChg>
      <pc:sldChg chg="modSp mod">
        <pc:chgData name="Rytkönen Säde" userId="f202550f-b24b-4024-b006-1ad803985f3c" providerId="ADAL" clId="{8FF6B5F3-00D8-417B-AEB1-59BBC88A30D2}" dt="2022-02-03T10:33:14.255" v="191" actId="20577"/>
        <pc:sldMkLst>
          <pc:docMk/>
          <pc:sldMk cId="0" sldId="402"/>
        </pc:sldMkLst>
        <pc:graphicFrameChg chg="modGraphic">
          <ac:chgData name="Rytkönen Säde" userId="f202550f-b24b-4024-b006-1ad803985f3c" providerId="ADAL" clId="{8FF6B5F3-00D8-417B-AEB1-59BBC88A30D2}" dt="2022-02-03T10:33:14.255" v="191" actId="20577"/>
          <ac:graphicFrameMkLst>
            <pc:docMk/>
            <pc:sldMk cId="0" sldId="402"/>
            <ac:graphicFrameMk id="3" creationId="{00000000-0000-0000-0000-000000000000}"/>
          </ac:graphicFrameMkLst>
        </pc:graphicFrameChg>
      </pc:sldChg>
      <pc:sldChg chg="modSp mod">
        <pc:chgData name="Rytkönen Säde" userId="f202550f-b24b-4024-b006-1ad803985f3c" providerId="ADAL" clId="{8FF6B5F3-00D8-417B-AEB1-59BBC88A30D2}" dt="2022-02-03T10:33:33.023" v="196"/>
        <pc:sldMkLst>
          <pc:docMk/>
          <pc:sldMk cId="2356485967" sldId="404"/>
        </pc:sldMkLst>
        <pc:graphicFrameChg chg="mod modGraphic">
          <ac:chgData name="Rytkönen Säde" userId="f202550f-b24b-4024-b006-1ad803985f3c" providerId="ADAL" clId="{8FF6B5F3-00D8-417B-AEB1-59BBC88A30D2}" dt="2022-02-03T10:33:33.023" v="196"/>
          <ac:graphicFrameMkLst>
            <pc:docMk/>
            <pc:sldMk cId="2356485967" sldId="404"/>
            <ac:graphicFrameMk id="3" creationId="{00000000-0000-0000-0000-000000000000}"/>
          </ac:graphicFrameMkLst>
        </pc:graphicFrameChg>
      </pc:sldChg>
      <pc:sldChg chg="modSp mod">
        <pc:chgData name="Rytkönen Säde" userId="f202550f-b24b-4024-b006-1ad803985f3c" providerId="ADAL" clId="{8FF6B5F3-00D8-417B-AEB1-59BBC88A30D2}" dt="2022-02-03T10:34:14.621" v="216" actId="20577"/>
        <pc:sldMkLst>
          <pc:docMk/>
          <pc:sldMk cId="0" sldId="405"/>
        </pc:sldMkLst>
        <pc:graphicFrameChg chg="modGraphic">
          <ac:chgData name="Rytkönen Säde" userId="f202550f-b24b-4024-b006-1ad803985f3c" providerId="ADAL" clId="{8FF6B5F3-00D8-417B-AEB1-59BBC88A30D2}" dt="2022-02-03T10:34:14.621" v="216" actId="20577"/>
          <ac:graphicFrameMkLst>
            <pc:docMk/>
            <pc:sldMk cId="0" sldId="405"/>
            <ac:graphicFrameMk id="3" creationId="{00000000-0000-0000-0000-000000000000}"/>
          </ac:graphicFrameMkLst>
        </pc:graphicFrameChg>
      </pc:sldChg>
      <pc:sldChg chg="modSp mod">
        <pc:chgData name="Rytkönen Säde" userId="f202550f-b24b-4024-b006-1ad803985f3c" providerId="ADAL" clId="{8FF6B5F3-00D8-417B-AEB1-59BBC88A30D2}" dt="2022-02-03T10:34:30.232" v="218"/>
        <pc:sldMkLst>
          <pc:docMk/>
          <pc:sldMk cId="3427117343" sldId="406"/>
        </pc:sldMkLst>
        <pc:graphicFrameChg chg="mod modGraphic">
          <ac:chgData name="Rytkönen Säde" userId="f202550f-b24b-4024-b006-1ad803985f3c" providerId="ADAL" clId="{8FF6B5F3-00D8-417B-AEB1-59BBC88A30D2}" dt="2022-02-03T10:34:30.232" v="218"/>
          <ac:graphicFrameMkLst>
            <pc:docMk/>
            <pc:sldMk cId="3427117343" sldId="406"/>
            <ac:graphicFrameMk id="3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829784C-03AF-440F-838A-6EEA57C7C420}" type="datetime1">
              <a:rPr lang="fi-FI" smtClean="0"/>
              <a:t>3.2.2022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7981F4-AE33-44A9-9288-00D7C2705E34}" type="datetime1">
              <a:rPr lang="fi-FI" noProof="0" smtClean="0"/>
              <a:pPr/>
              <a:t>3.2.2022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6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97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11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25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D0444B-EB85-4FAD-8845-0CB4CC5F9BB5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73E37-A134-47CA-9F31-4F0BD2D2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25D449-8848-4AA4-8A59-E58906B79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02704C1-E2BF-4057-A67D-2019006FC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07B217-4833-473E-AC80-4F4101AA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2D2-043D-4008-AAD4-E9C72AAC69B6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70E76E-260A-4BAD-B21D-284C1D13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C658D7-A965-43AD-95DA-34E1531A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B79D-4E7F-46B8-9C79-0B9BEC685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59497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03E9C7-45A4-42CB-BE24-C118F26E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1FD2734-7066-4A7A-BE10-968CA1BF1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9547BE-44BC-4CBA-8935-594A13BD0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BCD4F2-41AB-450B-BA61-AB953E1E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2D2-043D-4008-AAD4-E9C72AAC69B6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C2E5235-1A73-46CC-81DC-1B8C81F7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366328-36E5-4811-A003-D35B6F9E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B79D-4E7F-46B8-9C79-0B9BEC685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4494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519C0B-D109-472E-92AA-3F0A3827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FB12BD7-08DA-4A47-86B3-2E9732CC8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622257-AB10-45DD-92A5-11798E90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2D2-043D-4008-AAD4-E9C72AAC69B6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1526D9-6D6F-4687-8528-F6738FE7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95B862-82A8-44C6-8DFC-0EC1A30B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B79D-4E7F-46B8-9C79-0B9BEC685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1485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90D6622-5C0D-47BC-8D10-0CFB1B087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89D1032-5F6C-4CFA-8CB1-1583A003F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AC2AB4-0CAF-4327-9C58-20A99872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2D2-043D-4008-AAD4-E9C72AAC69B6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411019-BCDF-4045-83EF-20345948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F71735-B7A9-4195-8E03-80B0FBF0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B79D-4E7F-46B8-9C79-0B9BEC685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37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33BD53A4-20B6-433D-8091-2C1A63B119C1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F8024B-1119-4419-A43B-FB2AD6DBC55F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B9A712-496A-40F1-AF85-77889767A1D5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2638A8-FB37-43FB-AF87-3CDC66DFCA83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olikas_sivu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0199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661" y="5971690"/>
            <a:ext cx="1698331" cy="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29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29136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84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71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629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9A076F-0DC0-4B64-A4CC-2924A41E404B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9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38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98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58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grpSp>
        <p:nvGrpSpPr>
          <p:cNvPr id="9" name="Ryhmä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6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22" name="Ryhmä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7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44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9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84" name="Ryhmä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8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97" name="Ryhmä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9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80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9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97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11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25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97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8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17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53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6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olikas_sivu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0199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661" y="5971690"/>
            <a:ext cx="1698331" cy="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57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7745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07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9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3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82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07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30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7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5CC406-E951-42A6-9C15-4379C22099C3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4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7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3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4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317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3166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382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8159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196035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04362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C3691C-0F2C-4359-875F-1C25E5CDA16D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11362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9" name="Ryhmä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36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2" name="Ryhmä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37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20184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79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84" name="Ryhmä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78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97" name="Ryhmä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9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0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1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2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3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4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5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6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7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8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9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80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6406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97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111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125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26444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23770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11191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8330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5990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olikas_sivu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0199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661" y="5971690"/>
            <a:ext cx="1698331" cy="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801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96767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81D6B0-2246-4992-9EF4-8D97A7ED30DF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88682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F61392-EB7E-434C-9234-EA2984AFA269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1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404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B54A51-EFF8-42FB-A8F1-BEF57C3A3C65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89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6794F6-7400-40B6-8613-000027FA6CF8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6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1E754D5-AA29-4DC9-9344-FBC6A2F79728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11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23D899-F8F0-4A63-862B-AD3963C878BC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9" name="Ryhmä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36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2" name="Ryhmä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37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C4A905-0874-4279-83B3-E1BBD0837FA0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21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79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84" name="Ryhmä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78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97" name="Ryhmä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9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0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1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2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3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4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5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6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7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8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9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80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3801AB-3FFD-48D4-BB9E-C0139B1E5F3E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359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97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111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125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E1C972-A820-403C-8948-2A6E4968BEE0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4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DD5F87-E2B0-4177-AF0C-ACAC545D920A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3CD39FC1-4605-4792-A87A-6D9075B2DC72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4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D8EDB3-1C24-46D3-9D07-C42A420F3A95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14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1BBD8D-6D54-4ABC-8ED1-78E7CBAFB7AD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9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4D8055-9457-474E-901B-B296A9096CFD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46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038164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5" y="0"/>
            <a:ext cx="12221809" cy="51380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1425" y="1604808"/>
            <a:ext cx="5856651" cy="240026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11425" y="4101083"/>
            <a:ext cx="5856651" cy="1440161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 tähän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57" y="5973459"/>
            <a:ext cx="1017131" cy="7200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7" y="6069384"/>
            <a:ext cx="742820" cy="768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36" y="6069384"/>
            <a:ext cx="167818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291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4797"/>
            <a:ext cx="10972800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223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usdia -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4797"/>
            <a:ext cx="7790656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0" hasCustomPrompt="1"/>
          </p:nvPr>
        </p:nvSpPr>
        <p:spPr>
          <a:xfrm>
            <a:off x="8496267" y="1604797"/>
            <a:ext cx="3456384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Kuva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47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usdia -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61995" y="1604797"/>
            <a:ext cx="7790656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0" hasCustomPrompt="1"/>
          </p:nvPr>
        </p:nvSpPr>
        <p:spPr>
          <a:xfrm>
            <a:off x="609600" y="1604797"/>
            <a:ext cx="3456384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Kuva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999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4797"/>
            <a:ext cx="10972800" cy="3888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99" y="5093617"/>
            <a:ext cx="1801080" cy="172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835" y="4916797"/>
            <a:ext cx="2191308" cy="20160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51" y="5133243"/>
            <a:ext cx="1346196" cy="12480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68" y="5178784"/>
            <a:ext cx="3466733" cy="168000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109373"/>
            <a:ext cx="1622669" cy="1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grpSp>
        <p:nvGrpSpPr>
          <p:cNvPr id="9" name="Ryhmä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6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22" name="Ryhmä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7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DA35A8-9FDF-48B8-B0F1-5A8920332A1F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4797"/>
            <a:ext cx="10972800" cy="3888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3" y="5061181"/>
            <a:ext cx="1701020" cy="1632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5" y="5157192"/>
            <a:ext cx="1812417" cy="1680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5157341"/>
            <a:ext cx="1848349" cy="134400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5157341"/>
            <a:ext cx="2004436" cy="1344000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11" y="5157363"/>
            <a:ext cx="1826092" cy="1680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88" y="5205352"/>
            <a:ext cx="1241337" cy="1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89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4797"/>
            <a:ext cx="10972800" cy="3888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37" y="5253203"/>
            <a:ext cx="1915987" cy="1776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12" y="5061181"/>
            <a:ext cx="1437225" cy="1488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31" y="5349213"/>
            <a:ext cx="1915983" cy="17760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03" y="5253203"/>
            <a:ext cx="1483584" cy="153600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89" y="5157192"/>
            <a:ext cx="1298136" cy="13440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12" y="5781213"/>
            <a:ext cx="107448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053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2154975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0" hasCustomPrompt="1"/>
          </p:nvPr>
        </p:nvSpPr>
        <p:spPr>
          <a:xfrm>
            <a:off x="0" y="11"/>
            <a:ext cx="12192000" cy="6854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Kuva/kaavio tähän</a:t>
            </a:r>
          </a:p>
        </p:txBody>
      </p:sp>
    </p:spTree>
    <p:extLst>
      <p:ext uri="{BB962C8B-B14F-4D97-AF65-F5344CB8AC3E}">
        <p14:creationId xmlns:p14="http://schemas.microsoft.com/office/powerpoint/2010/main" val="9707084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dia - kiitos ja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10"/>
            <a:ext cx="12192000" cy="5925277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3" name="Otsikko 1"/>
          <p:cNvSpPr>
            <a:spLocks noGrp="1"/>
          </p:cNvSpPr>
          <p:nvPr>
            <p:ph type="ctrTitle" hasCustomPrompt="1"/>
          </p:nvPr>
        </p:nvSpPr>
        <p:spPr>
          <a:xfrm>
            <a:off x="623392" y="2084851"/>
            <a:ext cx="10945216" cy="2016224"/>
          </a:xfrm>
        </p:spPr>
        <p:txBody>
          <a:bodyPr anchor="b">
            <a:normAutofit/>
          </a:bodyPr>
          <a:lstStyle>
            <a:lvl1pPr algn="ctr">
              <a:defRPr sz="11733" b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Kiitosteksti!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23392" y="4293106"/>
            <a:ext cx="10945216" cy="1153683"/>
          </a:xfrm>
        </p:spPr>
        <p:txBody>
          <a:bodyPr>
            <a:normAutofit/>
          </a:bodyPr>
          <a:lstStyle>
            <a:lvl1pPr marL="0" indent="0" algn="ctr">
              <a:buNone/>
              <a:defRPr sz="2133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www-osoite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6" y="260658"/>
            <a:ext cx="1920213" cy="210919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831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olikas_sivu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0199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661" y="5971690"/>
            <a:ext cx="1698331" cy="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359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5" y="0"/>
            <a:ext cx="12221809" cy="51380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19405" y="1028746"/>
            <a:ext cx="5280587" cy="2400265"/>
          </a:xfrm>
        </p:spPr>
        <p:txBody>
          <a:bodyPr anchor="b">
            <a:normAutofit/>
          </a:bodyPr>
          <a:lstStyle>
            <a:lvl1pPr algn="l">
              <a:defRPr sz="5333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719405" y="3525020"/>
            <a:ext cx="5280587" cy="1440161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 tähän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57" y="5973459"/>
            <a:ext cx="1017131" cy="7200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7" y="6069384"/>
            <a:ext cx="742820" cy="768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36" y="6069384"/>
            <a:ext cx="167818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5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4797"/>
            <a:ext cx="10972800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uorakulmio 5"/>
          <p:cNvSpPr/>
          <p:nvPr userDrawn="1"/>
        </p:nvSpPr>
        <p:spPr>
          <a:xfrm>
            <a:off x="811" y="5925278"/>
            <a:ext cx="12191189" cy="928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113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-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4797"/>
            <a:ext cx="7790656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0" hasCustomPrompt="1"/>
          </p:nvPr>
        </p:nvSpPr>
        <p:spPr>
          <a:xfrm>
            <a:off x="8496267" y="1604797"/>
            <a:ext cx="3456384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Kuva tähän</a:t>
            </a:r>
          </a:p>
        </p:txBody>
      </p:sp>
      <p:sp>
        <p:nvSpPr>
          <p:cNvPr id="7" name="Suorakulmio 6"/>
          <p:cNvSpPr/>
          <p:nvPr userDrawn="1"/>
        </p:nvSpPr>
        <p:spPr>
          <a:xfrm>
            <a:off x="811" y="5925278"/>
            <a:ext cx="12191189" cy="928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463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-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61995" y="1604797"/>
            <a:ext cx="7790656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0" hasCustomPrompt="1"/>
          </p:nvPr>
        </p:nvSpPr>
        <p:spPr>
          <a:xfrm>
            <a:off x="609600" y="1604797"/>
            <a:ext cx="3456384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Kuva tähän</a:t>
            </a:r>
          </a:p>
        </p:txBody>
      </p:sp>
      <p:sp>
        <p:nvSpPr>
          <p:cNvPr id="7" name="Suorakulmio 6"/>
          <p:cNvSpPr/>
          <p:nvPr userDrawn="1"/>
        </p:nvSpPr>
        <p:spPr>
          <a:xfrm>
            <a:off x="811" y="5925278"/>
            <a:ext cx="12191189" cy="928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9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 dirty="0"/>
          </a:p>
        </p:txBody>
      </p: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9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84" name="Ryhmä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8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97" name="Ryhmä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9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80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003B63-59BD-49AA-8D3C-29DCA973E2D9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4411734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811" y="5733267"/>
            <a:ext cx="12191189" cy="112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 hasCustomPrompt="1"/>
          </p:nvPr>
        </p:nvSpPr>
        <p:spPr>
          <a:xfrm>
            <a:off x="0" y="11"/>
            <a:ext cx="12192000" cy="6854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Kuva/kaavio tähän</a:t>
            </a:r>
          </a:p>
        </p:txBody>
      </p:sp>
    </p:spTree>
    <p:extLst>
      <p:ext uri="{BB962C8B-B14F-4D97-AF65-F5344CB8AC3E}">
        <p14:creationId xmlns:p14="http://schemas.microsoft.com/office/powerpoint/2010/main" val="7204739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- kiitos ja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10"/>
            <a:ext cx="12192000" cy="5925277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3" name="Otsikko 1"/>
          <p:cNvSpPr>
            <a:spLocks noGrp="1"/>
          </p:cNvSpPr>
          <p:nvPr>
            <p:ph type="ctrTitle" hasCustomPrompt="1"/>
          </p:nvPr>
        </p:nvSpPr>
        <p:spPr>
          <a:xfrm>
            <a:off x="623392" y="2084851"/>
            <a:ext cx="10945216" cy="2016224"/>
          </a:xfrm>
        </p:spPr>
        <p:txBody>
          <a:bodyPr anchor="b">
            <a:normAutofit/>
          </a:bodyPr>
          <a:lstStyle>
            <a:lvl1pPr algn="ctr">
              <a:defRPr sz="11733" b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Kiitosteksti!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23392" y="4293106"/>
            <a:ext cx="10945216" cy="1153683"/>
          </a:xfrm>
        </p:spPr>
        <p:txBody>
          <a:bodyPr>
            <a:normAutofit/>
          </a:bodyPr>
          <a:lstStyle>
            <a:lvl1pPr marL="0" indent="0" algn="ctr">
              <a:buNone/>
              <a:defRPr sz="2133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www-osoite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6" y="260658"/>
            <a:ext cx="1920213" cy="210919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805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6DCA7B-5F13-4E7A-9538-53913CAD1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A67A024-C770-4B57-960C-1F2779BD7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3BB2CB-4B1F-4A48-AC68-C82BEEF5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2D2-043D-4008-AAD4-E9C72AAC69B6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7669C3-43A2-4C0C-8A05-4341BC14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7EA268-A273-4163-958C-AB43A1C1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B79D-4E7F-46B8-9C79-0B9BEC685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7943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B3BFB-6F20-4F6A-A44E-29B5CD28C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6F699A-0D7A-4C8E-8B2A-93E16E48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85B5DA-0D27-4F5E-BF19-F95CF83FD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2D2-043D-4008-AAD4-E9C72AAC69B6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F04963-BBE0-45FE-AD58-EF67A3AF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E4D507-976A-4C79-A72E-429A3E25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B79D-4E7F-46B8-9C79-0B9BEC685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0204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E88CD6-7D49-48ED-AAB0-268B0273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73C5A8-0D63-487D-9D4C-89BD0351A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2B77FF-C3A0-4713-A62F-2696E0BC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2D2-043D-4008-AAD4-E9C72AAC69B6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AF9EA3-AA7A-486C-A326-7AE9AFB3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AE3F9D-9095-4029-B451-FCCB71B8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B79D-4E7F-46B8-9C79-0B9BEC685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1308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76D1B0-510C-4CF6-BFF1-5D767D31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0459F6-3261-4824-8343-8D92DF9BB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7B0ADAE-8214-4D99-B9C6-42A383826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66D28E-FFE9-43DA-B5AE-BA6D3B7F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2D2-043D-4008-AAD4-E9C72AAC69B6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8CCBDED-95B6-4A44-9D0F-052C0788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8CE4F0C-B59E-433E-96B8-807E8489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B79D-4E7F-46B8-9C79-0B9BEC685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7346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06E7D4-0140-46BD-963A-BE2B967C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2FE6FE-DE75-45AF-A0B1-7649E556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EDC6B7B-D36C-422B-8ACC-D8EAF9CD9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352FC40-15BA-4A3F-9986-0159EF7DF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95FB98A-7DF2-453C-8284-227A5CFA3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3620FAE-3483-4953-B768-1FA87A6E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2D2-043D-4008-AAD4-E9C72AAC69B6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526B4ED-5DA3-434D-B11D-F5AED9EF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2CB9D35-30EA-4C00-B5A2-5493FB89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B79D-4E7F-46B8-9C79-0B9BEC685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71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52B9BB-B0DB-43BD-B592-B6A95FB6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8901D24-7F7B-4A99-9BF9-BB2541FF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2D2-043D-4008-AAD4-E9C72AAC69B6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52AA3CE-B345-4F79-88CE-7F3ADF9C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A87091-A774-46BB-B3E9-4115C0F9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B79D-4E7F-46B8-9C79-0B9BEC685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69355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EAE284A-EC51-4E7D-940D-840CEEEC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2D2-043D-4008-AAD4-E9C72AAC69B6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BDCAC9D-38DA-4337-B60B-A33AC5FF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4FFAA6-5ECA-410F-8B23-D1999C5D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B79D-4E7F-46B8-9C79-0B9BEC685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052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EED0ECB-2EBA-4F51-B1B0-657227FFF803}" type="datetime1">
              <a:rPr lang="fi-FI" smtClean="0"/>
              <a:pPr/>
              <a:t>3.2.2022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sade.rytkonen(at)kuh.fi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352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5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i-FI" noProof="0" smtClean="0"/>
              <a:pPr rtl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23.4.2021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11816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i-FI" noProof="0" smtClean="0"/>
              <a:pPr rtl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sade.rytkonen(at)kuh.fi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DFC486C1-ED65-4144-9A08-9A4BAF7375D7}" type="datetime1">
              <a:rPr lang="fi-FI" smtClean="0"/>
              <a:t>3.2.2022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8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2.6.2021 sade.rytkonen@kuh.fi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23.4.2021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D597-55F4-4E0F-BCFE-6F23E5B82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433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/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906B3-D495-4590-8D8C-5D2454A501DA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D597-55F4-4E0F-BCFE-6F23E5B82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96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069E36A-B7EA-4785-B55E-20E3F9D9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3B7730-34FB-4253-B5AB-C602DA772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C9F2C0-7E0E-4139-B245-21BEE92EB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DE2D2-043D-4008-AAD4-E9C72AAC69B6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08C8F5-638F-42CB-A33A-E56FAF2B8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B555B5-750D-496F-A96B-DD9A7DAFF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7B79D-4E7F-46B8-9C79-0B9BEC685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34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de.rytkonen@kuh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psshp.fi/web/hyte/blogi/-/asset_publisher/QrTEMByaqLYA/blog/kulttuuritoiminta-on-hyvinvoinnin-ja-terveyden-edistamisessa-vahva-vaikuttava-tekija-pohjois-savossa?inheritRedirect=false&amp;redirect=https%3A%2F%2Fwww.psshp.fi%3A443%2Fweb%2Fhyte%2Fblogi%3Fp_p_id%3D101_INSTANCE_QrTEMByaqLYA%26p_p_lifecycle%3D0%26p_p_state%3Dnormal%26p_p_mode%3Dview%26p_p_col_id%3Dcolumn-1%26p_p_col_count%3D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viisari.fi/teaviisari/fi/tulokset?view=KUL&amp;r=SOTETILAAJA09&amp;r=KOKOMAA&amp;r=KUNTA140&amp;r=KUNTA171&amp;r=KUNTA204&amp;r=KUNTA239&amp;r=KUNTA297&amp;r=KUNTA402&amp;r=KUNTA420&amp;r=KUNTA595&amp;r=KUNTA686&amp;r=KUNTA687&amp;r=KUNTA749&amp;r=KUNTA762&amp;r=KUNTA778&amp;r=KUNTA844&amp;r=KUNTA857&amp;r=KUNTA915&amp;r=KUNTA921&amp;r=KUNTA925&amp;r=KUNTA263&amp;y=2021&amp;y=2019&amp;chartType=pointer&amp;cmp=r" TargetMode="External"/><Relationship Id="rId2" Type="http://schemas.openxmlformats.org/officeDocument/2006/relationships/hyperlink" Target="https://teaviisari.fi/teaviisari/fi/tulokset?view=KUL&amp;r=SOTETILAAJA09&amp;r=KOKOMAA&amp;r=SOTETILAAJA10&amp;r=SOTETILAAJA04&amp;r=SOTETILAAJA15&amp;r=SOTETILAAJA11&amp;r=SOTETILAAJA08&amp;y=2021&amp;y=2019&amp;chartType=pointer&amp;cmp=r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hyperlink" Target="https://teaviisari.fi/teaviisari/fi/tulokset?view=KULJoh&amp;y=2021&amp;y=2019&amp;r=SOTETILAAJA09&amp;r=SOTETILAAJA10&amp;r=SOTETILAAJA04&amp;r=SOTETILAAJA15&amp;r=SOTETILAAJA11&amp;r=SOTETILAAJA08&amp;r=KOKOMAA&amp;chartType=pointer&amp;cmp=r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0.PNG"/><Relationship Id="rId5" Type="http://schemas.openxmlformats.org/officeDocument/2006/relationships/hyperlink" Target="https://teaviisari.fi/teaviisari/fi/tulokset?view=KULSeu&amp;y=2021&amp;y=2019&amp;r=SOTETILAAJA09&amp;r=SOTETILAAJA10&amp;r=SOTETILAAJA04&amp;r=SOTETILAAJA15&amp;r=SOTETILAAJA11&amp;r=SOTETILAAJA08&amp;r=KOKOMAA&amp;chartType=pointer&amp;cmp=r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viisari.fi/teaviisari/fi/tulokset?view=KULJoh&amp;y=2021&amp;y=2019&amp;r=SOTETILAAJA09&amp;r=SOTETILAAJA10&amp;r=SOTETILAAJA04&amp;r=SOTETILAAJA15&amp;r=SOTETILAAJA11&amp;r=SOTETILAAJA08&amp;r=KOKOMAA&amp;chartType=pointer&amp;cmp=r" TargetMode="External"/><Relationship Id="rId2" Type="http://schemas.openxmlformats.org/officeDocument/2006/relationships/hyperlink" Target="https://teaviisari.fi/teaviisari/fi/tulokset?view=KUL&amp;y=2021&amp;y=2019&amp;r=SOTETILAAJA09&amp;r=SOTETILAAJA10&amp;r=SOTETILAAJA04&amp;r=SOTETILAAJA15&amp;r=SOTETILAAJA11&amp;r=SOTETILAAJA08&amp;r=KOKOMAA&amp;chartType=pointer&amp;cmp=r" TargetMode="Externa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4.png"/><Relationship Id="rId4" Type="http://schemas.openxmlformats.org/officeDocument/2006/relationships/hyperlink" Target="https://teaviisari.fi/teaviisari/fi/tulokset?view=KULSeu&amp;y=2021&amp;y=2019&amp;r=SOTETILAAJA09&amp;r=SOTETILAAJA10&amp;r=SOTETILAAJA04&amp;r=SOTETILAAJA15&amp;r=SOTETILAAJA11&amp;r=SOTETILAAJA08&amp;r=KOKOMAA&amp;chartType=pointer&amp;cmp=r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hyperlink" Target="https://teaviisari.fi/teaviisari/fi/tulokset?view=KULJoh&amp;y=2021&amp;y=2019&amp;r=SOTETILAAJA09&amp;r=SOTETILAAJA10&amp;r=SOTETILAAJA04&amp;r=SOTETILAAJA15&amp;r=SOTETILAAJA11&amp;r=SOTETILAAJA08&amp;r=KOKOMAA&amp;chartType=pointer&amp;cmp=r" TargetMode="Externa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teaviisari.fi/teaviisari/fi/tulokset?view=KULJoh&amp;y=2021&amp;y=2019&amp;r=SOTETILAAJA09&amp;r=SOTETILAAJA10&amp;r=SOTETILAAJA04&amp;r=SOTETILAAJA15&amp;r=SOTETILAAJA11&amp;r=SOTETILAAJA08&amp;r=KOKOMAA&amp;chartType=pointer&amp;cmp=r" TargetMode="Externa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teaviisari.fi/teaviisari/fi/tulokset?view=KULJoh&amp;y=2021&amp;y=2019&amp;r=SOTETILAAJA09&amp;r=SOTETILAAJA10&amp;r=SOTETILAAJA04&amp;r=SOTETILAAJA15&amp;r=SOTETILAAJA11&amp;r=SOTETILAAJA08&amp;r=KOKOMAA&amp;chartType=pointer&amp;cmp=r" TargetMode="Externa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5.png"/><Relationship Id="rId4" Type="http://schemas.openxmlformats.org/officeDocument/2006/relationships/hyperlink" Target="https://teaviisari.fi/teaviisari/fi/tulokset?view=KULSeu&amp;y=2021&amp;y=2019&amp;r=SOTETILAAJA09&amp;r=SOTETILAAJA10&amp;r=SOTETILAAJA04&amp;r=SOTETILAAJA15&amp;r=SOTETILAAJA11&amp;r=SOTETILAAJA08&amp;r=KOKOMAA&amp;chartType=pointer&amp;cmp=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hyperlink" Target="https://teaviisari.fi/teaviisari/fi/tulokset?view=KULSeu&amp;y=2021&amp;y=2019&amp;r=SOTETILAAJA09&amp;r=SOTETILAAJA10&amp;r=SOTETILAAJA04&amp;r=SOTETILAAJA15&amp;r=SOTETILAAJA11&amp;r=SOTETILAAJA08&amp;r=KOKOMAA&amp;chartType=pointer&amp;cmp=r" TargetMode="Externa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eaviisari.fi/teaviisari/fi/tulokset?view=KUL&amp;r=SOTETILAAJA09&amp;r=KOKOMAA&amp;r=KUNTA140&amp;r=KUNTA171&amp;r=KUNTA204&amp;r=KUNTA239&amp;r=KUNTA297&amp;r=KUNTA402&amp;r=KUNTA420&amp;r=KUNTA595&amp;r=KUNTA686&amp;r=KUNTA687&amp;r=KUNTA749&amp;r=KUNTA762&amp;r=KUNTA778&amp;r=KUNTA844&amp;r=KUNTA857&amp;r=KUNTA915&amp;r=KUNTA921&amp;r=KUNTA925&amp;r=KUNTA263&amp;y=2021&amp;y=2019&amp;chartType=pointer&amp;cmp=r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teaviisari.fi/teaviisari/fi/tulokset?view=KULSit&amp;y=2021&amp;y=2019&amp;r=SOTETILAAJA09&amp;r=KUNTA140&amp;r=KUNTA171&amp;r=KUNTA204&amp;r=KUNTA239&amp;r=KUNTA297&amp;r=KUNTA402&amp;r=KUNTA420&amp;r=KUNTA595&amp;r=KUNTA686&amp;r=KUNTA687&amp;r=KUNTA749&amp;r=KUNTA762&amp;r=KUNTA778&amp;r=KUNTA844&amp;r=KUNTA857&amp;r=KUNTA915&amp;r=KUNTA921&amp;r=KUNTA925&amp;r=KOKOMAA&amp;chartType=pointer&amp;cmp=r" TargetMode="Externa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viisari.fi/teaviisari/fi/tulokset?view=KULSit&amp;y=2021&amp;y=2019&amp;r=SOTETILAAJA09&amp;r=KUNTA140&amp;r=KUNTA171&amp;r=KUNTA204&amp;r=KUNTA239&amp;r=KUNTA297&amp;r=KUNTA402&amp;r=KUNTA420&amp;r=KUNTA595&amp;r=KUNTA686&amp;r=KUNTA687&amp;r=KUNTA749&amp;r=KUNTA762&amp;r=KUNTA778&amp;r=KUNTA844&amp;r=KUNTA857&amp;r=KUNTA915&amp;r=KUNTA921&amp;r=KUNTA925&amp;r=KOKOMAA&amp;chartType=pointer&amp;cmp=r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teaviisari.fi/teaviisari/fi/tulokset?view=KULJoh&amp;y=2021&amp;y=2019&amp;r=SOTETILAAJA09&amp;r=KUNTA140&amp;r=KUNTA171&amp;r=KUNTA204&amp;r=KUNTA239&amp;r=KUNTA297&amp;r=KUNTA402&amp;r=KUNTA420&amp;r=KUNTA595&amp;r=KUNTA686&amp;r=KUNTA687&amp;r=KUNTA749&amp;r=KUNTA762&amp;r=KUNTA778&amp;r=KUNTA844&amp;r=KUNTA857&amp;r=KUNTA915&amp;r=KUNTA921&amp;r=KUNTA925&amp;r=KOKOMAA&amp;chartType=pointer&amp;cmp=r" TargetMode="Externa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teaviisari.fi/teaviisari/fi/tulokset?view=KULJoh&amp;y=2021&amp;y=2019&amp;r=SOTETILAAJA09&amp;r=KUNTA140&amp;r=KUNTA171&amp;r=KUNTA204&amp;r=KUNTA239&amp;r=KUNTA297&amp;r=KUNTA402&amp;r=KUNTA420&amp;r=KUNTA595&amp;r=KUNTA686&amp;r=KUNTA687&amp;r=KUNTA749&amp;r=KUNTA762&amp;r=KUNTA778&amp;r=KUNTA844&amp;r=KUNTA857&amp;r=KUNTA915&amp;r=KUNTA921&amp;r=KUNTA925&amp;r=KOKOMAA&amp;chartType=pointer&amp;cmp=r" TargetMode="Externa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teaviisari.fi/teaviisari/fi/tulokset?view=KULSeu&amp;y=2021&amp;y=2019&amp;r=SOTETILAAJA09&amp;r=KUNTA140&amp;r=KUNTA171&amp;r=KUNTA204&amp;r=KUNTA239&amp;r=KUNTA297&amp;r=KUNTA402&amp;r=KUNTA420&amp;r=KUNTA595&amp;r=KUNTA686&amp;r=KUNTA687&amp;r=KUNTA749&amp;r=KUNTA762&amp;r=KUNTA778&amp;r=KUNTA844&amp;r=KUNTA857&amp;r=KUNTA915&amp;r=KUNTA921&amp;r=KUNTA925&amp;r=KOKOMAA&amp;chartType=pointer&amp;cmp=r" TargetMode="Externa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teaviisari.fi/teaviisari/fi/tulokset?view=KULSeu&amp;y=2021&amp;y=2019&amp;r=SOTETILAAJA09&amp;r=KUNTA140&amp;r=KUNTA171&amp;r=KUNTA204&amp;r=KUNTA239&amp;r=KUNTA297&amp;r=KUNTA402&amp;r=KUNTA420&amp;r=KUNTA595&amp;r=KUNTA686&amp;r=KUNTA687&amp;r=KUNTA749&amp;r=KUNTA762&amp;r=KUNTA778&amp;r=KUNTA844&amp;r=KUNTA857&amp;r=KUNTA915&amp;r=KUNTA921&amp;r=KUNTA925&amp;r=KOKOMAA&amp;chartType=pointer&amp;cmp=r" TargetMode="Externa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teaviisari.fi/teaviisari/fi/tulokset?view=KULVoi&amp;y=2021&amp;y=2019&amp;r=SOTETILAAJA09&amp;r=KUNTA140&amp;r=KUNTA171&amp;r=KUNTA204&amp;r=KUNTA239&amp;r=KUNTA297&amp;r=KUNTA402&amp;r=KUNTA420&amp;r=KUNTA595&amp;r=KUNTA686&amp;r=KUNTA687&amp;r=KUNTA749&amp;r=KUNTA762&amp;r=KUNTA778&amp;r=KUNTA844&amp;r=KUNTA857&amp;r=KUNTA915&amp;r=KUNTA921&amp;r=KUNTA925&amp;r=KOKOMAA&amp;chartType=pointer&amp;cmp=r" TargetMode="Externa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teaviisari.fi/teaviisari/fi/tulokset?view=KULOsa&amp;y=2021&amp;y=2019&amp;r=SOTETILAAJA09&amp;r=KUNTA140&amp;r=KUNTA171&amp;r=KUNTA204&amp;r=KUNTA239&amp;r=KUNTA297&amp;r=KUNTA402&amp;r=KUNTA420&amp;r=KUNTA595&amp;r=KUNTA686&amp;r=KUNTA687&amp;r=KUNTA749&amp;r=KUNTA762&amp;r=KUNTA778&amp;r=KUNTA844&amp;r=KUNTA857&amp;r=KUNTA915&amp;r=KUNTA921&amp;r=KUNTA925&amp;r=KOKOMAA&amp;chartType=pointer&amp;cmp=r" TargetMode="Externa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hyperlink" Target="https://teaviisari.fi/teaviisari/fi/tulokset?view=KULOsa&amp;y=2021&amp;y=2019&amp;r=SOTETILAAJA09&amp;r=KUNTA140&amp;r=KUNTA171&amp;r=KUNTA204&amp;r=KUNTA239&amp;r=KUNTA297&amp;r=KUNTA402&amp;r=KUNTA420&amp;r=KUNTA595&amp;r=KUNTA686&amp;r=KUNTA687&amp;r=KUNTA749&amp;r=KUNTA762&amp;r=KUNTA778&amp;r=KUNTA844&amp;r=KUNTA857&amp;r=KUNTA915&amp;r=KUNTA921&amp;r=KUNTA925&amp;r=KOKOMAA&amp;chartType=pointer&amp;cmp=r" TargetMode="Externa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viisari.fi/teaviisari/fi/tulokset?view=KULYdi&amp;y=2021&amp;y=2019&amp;r=SOTETILAAJA09&amp;r=KUNTA140&amp;r=KUNTA171&amp;r=KUNTA204&amp;r=KUNTA239&amp;r=KUNTA297&amp;r=KUNTA402&amp;r=KUNTA420&amp;r=KUNTA595&amp;r=KUNTA686&amp;r=KUNTA687&amp;r=KUNTA749&amp;r=KUNTA762&amp;r=KUNTA778&amp;r=KUNTA844&amp;r=KUNTA857&amp;r=KUNTA915&amp;r=KUNTA921&amp;r=KUNTA925&amp;r=KOKOMAA&amp;chartType=pointer&amp;cmp=r" TargetMode="External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teaviisari.fi/teaviisari/fi/tulokset?view=KULYdi&amp;y=2021&amp;y=2019&amp;r=SOTETILAAJA09&amp;r=KUNTA140&amp;r=KUNTA171&amp;r=KUNTA204&amp;r=KUNTA239&amp;r=KUNTA297&amp;r=KUNTA402&amp;r=KUNTA420&amp;r=KUNTA595&amp;r=KUNTA686&amp;r=KUNTA687&amp;r=KUNTA749&amp;r=KUNTA762&amp;r=KUNTA778&amp;r=KUNTA844&amp;r=KUNTA857&amp;r=KUNTA915&amp;r=KUNTA921&amp;r=KUNTA925&amp;r=KOKOMAA&amp;chartType=pointer&amp;cmp=r" TargetMode="Externa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inlex.fi/fi/laki/ajantasa/2010/20101326#a1326-2010" TargetMode="Externa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31984" y="693875"/>
            <a:ext cx="105324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 err="1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TEAkulttuuri</a:t>
            </a:r>
            <a:endParaRPr lang="fi-FI" sz="44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i-FI" sz="44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</a:p>
          <a:p>
            <a:pPr algn="ctr"/>
            <a:r>
              <a:rPr lang="fi-FI" sz="44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Kunnan terveyden edistämisaktiivisuus kulttuuritoiminnassa</a:t>
            </a:r>
          </a:p>
          <a:p>
            <a:pPr algn="ctr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i-FI" sz="4400" dirty="0"/>
          </a:p>
        </p:txBody>
      </p:sp>
      <p:sp>
        <p:nvSpPr>
          <p:cNvPr id="3" name="Tekstiruutu 2"/>
          <p:cNvSpPr txBox="1"/>
          <p:nvPr/>
        </p:nvSpPr>
        <p:spPr>
          <a:xfrm>
            <a:off x="1800519" y="4656716"/>
            <a:ext cx="97864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Säde Rytkönen</a:t>
            </a:r>
          </a:p>
          <a:p>
            <a:pPr algn="ctr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sade.rytkonen@kuh.fi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PSSHP, HYTE-tiimi</a:t>
            </a:r>
          </a:p>
          <a:p>
            <a:pPr algn="ctr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3.2.2022 </a:t>
            </a:r>
          </a:p>
          <a:p>
            <a:pPr algn="ctr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Blogi 12.1.2022: </a:t>
            </a:r>
            <a:r>
              <a:rPr lang="fi-FI" dirty="0">
                <a:hlinkClick r:id="rId4"/>
              </a:rPr>
              <a:t>Kulttuuritoiminnan keinoin tapahtuva hyvinvoinnin ja terveydenedistämistyö on yhä vahvempaa Pohjois-Savossa </a:t>
            </a:r>
            <a:endParaRPr lang="fi-FI" dirty="0"/>
          </a:p>
          <a:p>
            <a:pPr algn="ctr"/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3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8811316" y="5449778"/>
            <a:ext cx="990970" cy="68401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Työterveys-huolto / apteekit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8ACCDBB9-0950-4D1F-9ED5-1E010BDA0D61}"/>
              </a:ext>
            </a:extLst>
          </p:cNvPr>
          <p:cNvSpPr/>
          <p:nvPr/>
        </p:nvSpPr>
        <p:spPr>
          <a:xfrm>
            <a:off x="412683" y="721177"/>
            <a:ext cx="11472571" cy="8006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Maakunnan poikkihallinnollinen HYTE-ryhmä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Kuntien edustus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Sairaanhoitopiirin ja maakuntaliiton edustus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Työterveyshuollon, järjestörakenteen ja apteekkien edustus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63392" y="2224350"/>
            <a:ext cx="1836000" cy="5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Ehkäisevän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mt-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 päihdetyön verkosto</a:t>
            </a:r>
          </a:p>
        </p:txBody>
      </p:sp>
      <p:cxnSp>
        <p:nvCxnSpPr>
          <p:cNvPr id="98" name="Yhdistin: Kulma 97">
            <a:extLst>
              <a:ext uri="{FF2B5EF4-FFF2-40B4-BE49-F238E27FC236}">
                <a16:creationId xmlns:a16="http://schemas.microsoft.com/office/drawing/2014/main" id="{8378AE02-733A-4A7F-A59B-2CABC65038B8}"/>
              </a:ext>
            </a:extLst>
          </p:cNvPr>
          <p:cNvCxnSpPr>
            <a:cxnSpLocks/>
          </p:cNvCxnSpPr>
          <p:nvPr/>
        </p:nvCxnSpPr>
        <p:spPr>
          <a:xfrm rot="5400000">
            <a:off x="4977318" y="2847519"/>
            <a:ext cx="4" cy="1693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6284519" y="1630673"/>
            <a:ext cx="5600736" cy="25559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33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412683" y="1630671"/>
            <a:ext cx="3424211" cy="33824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33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547399" y="2257116"/>
            <a:ext cx="3092824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Mielenhyvinvointi ja riippuvuuksien ehkäisy</a:t>
            </a:r>
            <a:endParaRPr kumimoji="0" lang="fi-FI" sz="133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650095" y="1673908"/>
            <a:ext cx="2949388" cy="57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PSSHP:n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HYTE-tiimi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Hyvinvointitiedolla johtaminen</a:t>
            </a:r>
          </a:p>
        </p:txBody>
      </p:sp>
      <p:sp>
        <p:nvSpPr>
          <p:cNvPr id="118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555807" y="2710211"/>
            <a:ext cx="3076008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Vanhemmuus vahvistuu</a:t>
            </a:r>
          </a:p>
        </p:txBody>
      </p:sp>
      <p:sp>
        <p:nvSpPr>
          <p:cNvPr id="143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598696" y="4045718"/>
            <a:ext cx="3076010" cy="39504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Tapaturmien ja väkivallan ehkäiseminen</a:t>
            </a:r>
          </a:p>
        </p:txBody>
      </p:sp>
      <p:sp>
        <p:nvSpPr>
          <p:cNvPr id="146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568067" y="3614318"/>
            <a:ext cx="3076012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Osallisuuden vahvistuminen ja yksinäisyyden vähentäminen</a:t>
            </a:r>
          </a:p>
        </p:txBody>
      </p:sp>
      <p:sp>
        <p:nvSpPr>
          <p:cNvPr id="156" name="Tekstiruutu 155"/>
          <p:cNvSpPr txBox="1"/>
          <p:nvPr/>
        </p:nvSpPr>
        <p:spPr>
          <a:xfrm>
            <a:off x="7951957" y="1612610"/>
            <a:ext cx="232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Kunta</a:t>
            </a:r>
          </a:p>
        </p:txBody>
      </p:sp>
      <p:sp>
        <p:nvSpPr>
          <p:cNvPr id="166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1981685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Varhaiskasvatus ja opetus</a:t>
            </a:r>
          </a:p>
        </p:txBody>
      </p:sp>
      <p:sp>
        <p:nvSpPr>
          <p:cNvPr id="168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2399871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Tekninen toimi</a:t>
            </a:r>
          </a:p>
        </p:txBody>
      </p:sp>
      <p:sp>
        <p:nvSpPr>
          <p:cNvPr id="169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2812151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Liikunta- ja kulttuuri</a:t>
            </a:r>
          </a:p>
        </p:txBody>
      </p:sp>
      <p:sp>
        <p:nvSpPr>
          <p:cNvPr id="170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3225002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Nuorisotoimi </a:t>
            </a:r>
          </a:p>
        </p:txBody>
      </p:sp>
      <p:sp>
        <p:nvSpPr>
          <p:cNvPr id="171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8135219" y="1971585"/>
            <a:ext cx="1530890" cy="204107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Kunnan </a:t>
            </a:r>
            <a:r>
              <a:rPr kumimoji="0" lang="fi-FI" sz="1333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HYTE-ryhmä</a:t>
            </a:r>
            <a:endParaRPr kumimoji="0" lang="fi-FI" sz="1333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6433200" y="1979125"/>
            <a:ext cx="1404000" cy="80743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Ehkäisevän mielenterveys- ja päihdetyön koordinaattori</a:t>
            </a:r>
          </a:p>
        </p:txBody>
      </p:sp>
      <p:sp>
        <p:nvSpPr>
          <p:cNvPr id="173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6433990" y="3071752"/>
            <a:ext cx="1404000" cy="797761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Kunnan HYTE- ja järjestö-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koordinaattori(t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74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3639382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Jne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175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66933" y="2898340"/>
            <a:ext cx="1836000" cy="5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HYTE-koordinaattorien verkosto</a:t>
            </a:r>
          </a:p>
        </p:txBody>
      </p:sp>
      <p:cxnSp>
        <p:nvCxnSpPr>
          <p:cNvPr id="61" name="Suora nuoliyhdysviiva 60"/>
          <p:cNvCxnSpPr/>
          <p:nvPr/>
        </p:nvCxnSpPr>
        <p:spPr>
          <a:xfrm>
            <a:off x="6023959" y="3882077"/>
            <a:ext cx="288000" cy="9348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nuoliyhdysviiva 67"/>
          <p:cNvCxnSpPr>
            <a:stCxn id="173" idx="3"/>
          </p:cNvCxnSpPr>
          <p:nvPr/>
        </p:nvCxnSpPr>
        <p:spPr>
          <a:xfrm>
            <a:off x="7837990" y="3470633"/>
            <a:ext cx="296439" cy="10329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nuoliyhdysviiva 70"/>
          <p:cNvCxnSpPr>
            <a:stCxn id="172" idx="3"/>
          </p:cNvCxnSpPr>
          <p:nvPr/>
        </p:nvCxnSpPr>
        <p:spPr>
          <a:xfrm flipV="1">
            <a:off x="7837200" y="2380823"/>
            <a:ext cx="297229" cy="2022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uora nuoliyhdysviiva 72"/>
          <p:cNvCxnSpPr>
            <a:stCxn id="166" idx="1"/>
          </p:cNvCxnSpPr>
          <p:nvPr/>
        </p:nvCxnSpPr>
        <p:spPr>
          <a:xfrm flipH="1">
            <a:off x="9646525" y="2161685"/>
            <a:ext cx="347017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uora nuoliyhdysviiva 74"/>
          <p:cNvCxnSpPr>
            <a:stCxn id="168" idx="1"/>
          </p:cNvCxnSpPr>
          <p:nvPr/>
        </p:nvCxnSpPr>
        <p:spPr>
          <a:xfrm flipH="1">
            <a:off x="9666108" y="2579871"/>
            <a:ext cx="327434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uora nuoliyhdysviiva 78"/>
          <p:cNvCxnSpPr>
            <a:stCxn id="169" idx="1"/>
            <a:endCxn id="171" idx="3"/>
          </p:cNvCxnSpPr>
          <p:nvPr/>
        </p:nvCxnSpPr>
        <p:spPr>
          <a:xfrm flipH="1" flipV="1">
            <a:off x="9666109" y="2992124"/>
            <a:ext cx="327433" cy="27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uora nuoliyhdysviiva 80"/>
          <p:cNvCxnSpPr>
            <a:stCxn id="170" idx="1"/>
          </p:cNvCxnSpPr>
          <p:nvPr/>
        </p:nvCxnSpPr>
        <p:spPr>
          <a:xfrm flipH="1">
            <a:off x="9666108" y="3405002"/>
            <a:ext cx="327434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uora nuoliyhdysviiva 83"/>
          <p:cNvCxnSpPr>
            <a:stCxn id="174" idx="1"/>
          </p:cNvCxnSpPr>
          <p:nvPr/>
        </p:nvCxnSpPr>
        <p:spPr>
          <a:xfrm flipH="1">
            <a:off x="9646525" y="3819382"/>
            <a:ext cx="347017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uora nuoliyhdysviiva 85"/>
          <p:cNvCxnSpPr>
            <a:endCxn id="12" idx="3"/>
          </p:cNvCxnSpPr>
          <p:nvPr/>
        </p:nvCxnSpPr>
        <p:spPr>
          <a:xfrm flipH="1">
            <a:off x="5999392" y="2494350"/>
            <a:ext cx="432000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uora nuoliyhdysviiva 87"/>
          <p:cNvCxnSpPr>
            <a:stCxn id="12" idx="1"/>
          </p:cNvCxnSpPr>
          <p:nvPr/>
        </p:nvCxnSpPr>
        <p:spPr>
          <a:xfrm flipH="1" flipV="1">
            <a:off x="3836894" y="2488365"/>
            <a:ext cx="326498" cy="5985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834816" y="1694586"/>
            <a:ext cx="1969061" cy="2408512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33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Tekstiruutu 103"/>
          <p:cNvSpPr txBox="1"/>
          <p:nvPr/>
        </p:nvSpPr>
        <p:spPr>
          <a:xfrm>
            <a:off x="9666108" y="1694586"/>
            <a:ext cx="2321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Kunnan hyvinvointitoimijat</a:t>
            </a:r>
          </a:p>
        </p:txBody>
      </p:sp>
      <p:cxnSp>
        <p:nvCxnSpPr>
          <p:cNvPr id="89" name="Suora nuoliyhdysviiva 88"/>
          <p:cNvCxnSpPr>
            <a:cxnSpLocks/>
            <a:endCxn id="96" idx="0"/>
          </p:cNvCxnSpPr>
          <p:nvPr/>
        </p:nvCxnSpPr>
        <p:spPr>
          <a:xfrm>
            <a:off x="2089854" y="5040338"/>
            <a:ext cx="0" cy="250757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8563171" y="3639382"/>
            <a:ext cx="666000" cy="72761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LAPE-ryhmä</a:t>
            </a: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8184693" y="2102571"/>
            <a:ext cx="684000" cy="5880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EPT-ryhmä </a:t>
            </a:r>
          </a:p>
        </p:txBody>
      </p:sp>
      <p:cxnSp>
        <p:nvCxnSpPr>
          <p:cNvPr id="72" name="Suora nuoliyhdysviiva 71"/>
          <p:cNvCxnSpPr>
            <a:stCxn id="173" idx="0"/>
            <a:endCxn id="172" idx="2"/>
          </p:cNvCxnSpPr>
          <p:nvPr/>
        </p:nvCxnSpPr>
        <p:spPr>
          <a:xfrm flipH="1" flipV="1">
            <a:off x="7135200" y="2786564"/>
            <a:ext cx="790" cy="285188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8912737" y="2111626"/>
            <a:ext cx="717306" cy="57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Muut alaryhmät</a:t>
            </a:r>
          </a:p>
        </p:txBody>
      </p:sp>
      <p:sp>
        <p:nvSpPr>
          <p:cNvPr id="78" name="Otsikko 1"/>
          <p:cNvSpPr>
            <a:spLocks noGrp="1"/>
          </p:cNvSpPr>
          <p:nvPr>
            <p:ph type="title"/>
          </p:nvPr>
        </p:nvSpPr>
        <p:spPr>
          <a:xfrm>
            <a:off x="610783" y="12669"/>
            <a:ext cx="10972800" cy="685028"/>
          </a:xfrm>
        </p:spPr>
        <p:txBody>
          <a:bodyPr>
            <a:normAutofit/>
          </a:bodyPr>
          <a:lstStyle/>
          <a:p>
            <a:r>
              <a:rPr lang="fi-FI" err="1">
                <a:solidFill>
                  <a:schemeClr val="tx1"/>
                </a:solidFill>
              </a:rPr>
              <a:t>Pohjois</a:t>
            </a:r>
            <a:r>
              <a:rPr lang="fi-FI">
                <a:solidFill>
                  <a:schemeClr val="tx1"/>
                </a:solidFill>
              </a:rPr>
              <a:t>-Savon HYTE-rakenne</a:t>
            </a:r>
          </a:p>
        </p:txBody>
      </p:sp>
      <p:sp>
        <p:nvSpPr>
          <p:cNvPr id="85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70969" y="3532414"/>
            <a:ext cx="1836000" cy="5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Teemaverkostot</a:t>
            </a:r>
          </a:p>
        </p:txBody>
      </p:sp>
      <p:cxnSp>
        <p:nvCxnSpPr>
          <p:cNvPr id="91" name="Suora nuoliyhdysviiva 90"/>
          <p:cNvCxnSpPr/>
          <p:nvPr/>
        </p:nvCxnSpPr>
        <p:spPr>
          <a:xfrm flipH="1" flipV="1">
            <a:off x="3856907" y="3163306"/>
            <a:ext cx="326498" cy="5985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uora nuoliyhdysviiva 91"/>
          <p:cNvCxnSpPr/>
          <p:nvPr/>
        </p:nvCxnSpPr>
        <p:spPr>
          <a:xfrm flipH="1" flipV="1">
            <a:off x="3844471" y="3796986"/>
            <a:ext cx="326498" cy="5985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uora nuoliyhdysviiva 92"/>
          <p:cNvCxnSpPr/>
          <p:nvPr/>
        </p:nvCxnSpPr>
        <p:spPr>
          <a:xfrm flipH="1">
            <a:off x="5999392" y="3236966"/>
            <a:ext cx="432000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377749" y="5291095"/>
            <a:ext cx="3424209" cy="622652"/>
          </a:xfrm>
          <a:prstGeom prst="roundRect">
            <a:avLst/>
          </a:prstGeom>
          <a:solidFill>
            <a:srgbClr val="FF66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Sairaanhoitopiirin terveydenedistämisryhmä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438512" y="6226684"/>
            <a:ext cx="3418395" cy="488143"/>
          </a:xfrm>
          <a:prstGeom prst="roundRect">
            <a:avLst/>
          </a:prstGeom>
          <a:solidFill>
            <a:srgbClr val="FF66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Sairaanhoitopiirin palvelutuotanto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0" name="Suora nuoliyhdysviiva 99"/>
          <p:cNvCxnSpPr>
            <a:stCxn id="4" idx="0"/>
          </p:cNvCxnSpPr>
          <p:nvPr/>
        </p:nvCxnSpPr>
        <p:spPr>
          <a:xfrm flipV="1">
            <a:off x="9306801" y="3999382"/>
            <a:ext cx="7865" cy="1450396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kstiruutu 100"/>
          <p:cNvSpPr txBox="1"/>
          <p:nvPr/>
        </p:nvSpPr>
        <p:spPr>
          <a:xfrm rot="5400000">
            <a:off x="8879210" y="4732381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Alueellinen edustus</a:t>
            </a:r>
          </a:p>
        </p:txBody>
      </p:sp>
      <p:sp>
        <p:nvSpPr>
          <p:cNvPr id="102" name="Tekstiruutu 101"/>
          <p:cNvSpPr txBox="1"/>
          <p:nvPr/>
        </p:nvSpPr>
        <p:spPr>
          <a:xfrm rot="1895058">
            <a:off x="9461634" y="4340558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Alueellinen edustus</a:t>
            </a:r>
          </a:p>
        </p:txBody>
      </p:sp>
      <p:sp>
        <p:nvSpPr>
          <p:cNvPr id="103" name="Ellipsi 102"/>
          <p:cNvSpPr/>
          <p:nvPr/>
        </p:nvSpPr>
        <p:spPr>
          <a:xfrm>
            <a:off x="6283541" y="4712445"/>
            <a:ext cx="2304655" cy="68975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5" name="Suora nuoliyhdysviiva 104"/>
          <p:cNvCxnSpPr/>
          <p:nvPr/>
        </p:nvCxnSpPr>
        <p:spPr>
          <a:xfrm flipV="1">
            <a:off x="6745069" y="4654312"/>
            <a:ext cx="0" cy="265406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uora nuoliyhdysviiva 105"/>
          <p:cNvCxnSpPr/>
          <p:nvPr/>
        </p:nvCxnSpPr>
        <p:spPr>
          <a:xfrm flipV="1">
            <a:off x="7435868" y="4642329"/>
            <a:ext cx="0" cy="27739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uora nuoliyhdysviiva 106"/>
          <p:cNvCxnSpPr/>
          <p:nvPr/>
        </p:nvCxnSpPr>
        <p:spPr>
          <a:xfrm flipH="1" flipV="1">
            <a:off x="8122002" y="4663200"/>
            <a:ext cx="6882" cy="265406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6423197" y="4272033"/>
            <a:ext cx="2029686" cy="3702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Kunnassa toimiva järjestöfoorumi</a:t>
            </a:r>
          </a:p>
        </p:txBody>
      </p:sp>
      <p:sp>
        <p:nvSpPr>
          <p:cNvPr id="109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6423197" y="4937494"/>
            <a:ext cx="648000" cy="2363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Järjestö</a:t>
            </a:r>
          </a:p>
        </p:txBody>
      </p:sp>
      <p:sp>
        <p:nvSpPr>
          <p:cNvPr id="111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7111868" y="4937494"/>
            <a:ext cx="648000" cy="2363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Järjestö</a:t>
            </a:r>
          </a:p>
        </p:txBody>
      </p:sp>
      <p:sp>
        <p:nvSpPr>
          <p:cNvPr id="113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7804884" y="4937494"/>
            <a:ext cx="648000" cy="2363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Järjestö</a:t>
            </a:r>
          </a:p>
        </p:txBody>
      </p:sp>
      <p:cxnSp>
        <p:nvCxnSpPr>
          <p:cNvPr id="114" name="Suora nuoliyhdysviiva 113"/>
          <p:cNvCxnSpPr>
            <a:stCxn id="173" idx="2"/>
          </p:cNvCxnSpPr>
          <p:nvPr/>
        </p:nvCxnSpPr>
        <p:spPr>
          <a:xfrm flipH="1">
            <a:off x="7135200" y="3869513"/>
            <a:ext cx="790" cy="40252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63392" y="4277181"/>
            <a:ext cx="1836000" cy="3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Maakunnan järjestöneuvosto</a:t>
            </a:r>
          </a:p>
        </p:txBody>
      </p:sp>
      <p:sp>
        <p:nvSpPr>
          <p:cNvPr id="116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61261" y="4825547"/>
            <a:ext cx="1838131" cy="457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Maakunnan järjestöfoorumi </a:t>
            </a:r>
          </a:p>
        </p:txBody>
      </p:sp>
      <p:cxnSp>
        <p:nvCxnSpPr>
          <p:cNvPr id="119" name="Suora nuoliyhdysviiva 118"/>
          <p:cNvCxnSpPr>
            <a:stCxn id="116" idx="0"/>
            <a:endCxn id="115" idx="2"/>
          </p:cNvCxnSpPr>
          <p:nvPr/>
        </p:nvCxnSpPr>
        <p:spPr>
          <a:xfrm flipV="1">
            <a:off x="5080327" y="4637181"/>
            <a:ext cx="1065" cy="188366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uora nuoliyhdysviiva 119"/>
          <p:cNvCxnSpPr>
            <a:endCxn id="115" idx="3"/>
          </p:cNvCxnSpPr>
          <p:nvPr/>
        </p:nvCxnSpPr>
        <p:spPr>
          <a:xfrm flipH="1">
            <a:off x="5999392" y="4457181"/>
            <a:ext cx="423806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uora nuoliyhdysviiva 120"/>
          <p:cNvCxnSpPr>
            <a:endCxn id="116" idx="3"/>
          </p:cNvCxnSpPr>
          <p:nvPr/>
        </p:nvCxnSpPr>
        <p:spPr>
          <a:xfrm flipH="1" flipV="1">
            <a:off x="5999392" y="5054242"/>
            <a:ext cx="284150" cy="308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uora nuoliyhdysviiva 121"/>
          <p:cNvCxnSpPr>
            <a:endCxn id="115" idx="1"/>
          </p:cNvCxnSpPr>
          <p:nvPr/>
        </p:nvCxnSpPr>
        <p:spPr>
          <a:xfrm>
            <a:off x="3730028" y="4072414"/>
            <a:ext cx="433364" cy="384767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uora nuoliyhdysviiva 122"/>
          <p:cNvCxnSpPr>
            <a:stCxn id="116" idx="1"/>
          </p:cNvCxnSpPr>
          <p:nvPr/>
        </p:nvCxnSpPr>
        <p:spPr>
          <a:xfrm flipH="1" flipV="1">
            <a:off x="3640223" y="4140913"/>
            <a:ext cx="521038" cy="913329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uora nuoliyhdysviiva 124"/>
          <p:cNvCxnSpPr>
            <a:cxnSpLocks/>
          </p:cNvCxnSpPr>
          <p:nvPr/>
        </p:nvCxnSpPr>
        <p:spPr>
          <a:xfrm>
            <a:off x="2093811" y="5977265"/>
            <a:ext cx="0" cy="246196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uora nuoliyhdysviiva 81"/>
          <p:cNvCxnSpPr>
            <a:stCxn id="83" idx="0"/>
          </p:cNvCxnSpPr>
          <p:nvPr/>
        </p:nvCxnSpPr>
        <p:spPr>
          <a:xfrm flipH="1" flipV="1">
            <a:off x="9543507" y="4006003"/>
            <a:ext cx="1273887" cy="78310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9989635" y="4789103"/>
            <a:ext cx="1655518" cy="684015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Mahdollinen perustason SOTE-kuntayhtymä</a:t>
            </a: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159BB99-4DDF-4954-9B7B-B186F3804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5" y="3070211"/>
            <a:ext cx="3176291" cy="646232"/>
          </a:xfrm>
          <a:prstGeom prst="rect">
            <a:avLst/>
          </a:prstGeom>
        </p:spPr>
      </p:pic>
      <p:sp>
        <p:nvSpPr>
          <p:cNvPr id="76" name="Suorakulmio: Pyöristetyt kulmat 123">
            <a:extLst>
              <a:ext uri="{FF2B5EF4-FFF2-40B4-BE49-F238E27FC236}">
                <a16:creationId xmlns:a16="http://schemas.microsoft.com/office/drawing/2014/main" id="{00668917-2A59-47B8-A36F-0FA688CAB947}"/>
              </a:ext>
            </a:extLst>
          </p:cNvPr>
          <p:cNvSpPr/>
          <p:nvPr/>
        </p:nvSpPr>
        <p:spPr>
          <a:xfrm>
            <a:off x="571505" y="4500202"/>
            <a:ext cx="3076010" cy="39504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Hyte</a:t>
            </a:r>
            <a:r>
              <a:rPr kumimoji="0" lang="fi-FI" sz="133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-resurssien, rakenteiden ja prosessien vahvistaminen</a:t>
            </a:r>
          </a:p>
        </p:txBody>
      </p:sp>
    </p:spTree>
    <p:extLst>
      <p:ext uri="{BB962C8B-B14F-4D97-AF65-F5344CB8AC3E}">
        <p14:creationId xmlns:p14="http://schemas.microsoft.com/office/powerpoint/2010/main" val="262411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10339840" y="5091365"/>
            <a:ext cx="990970" cy="68401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Työterveys-huolto / apteekit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8ACCDBB9-0950-4D1F-9ED5-1E010BDA0D61}"/>
              </a:ext>
            </a:extLst>
          </p:cNvPr>
          <p:cNvSpPr/>
          <p:nvPr/>
        </p:nvSpPr>
        <p:spPr>
          <a:xfrm>
            <a:off x="412683" y="721177"/>
            <a:ext cx="11472571" cy="8006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Maakunnan poikkihallinnollinen HYTE-ryhmä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Kuntien edustus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Hyvinvointialueen ja maakuntaliiton edustus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Työterveyshuollon, järjestörakenteen ja apteekkien edustus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63392" y="2224350"/>
            <a:ext cx="1836000" cy="5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Ehkäisevän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mt-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 päihdetyön verkosto</a:t>
            </a:r>
          </a:p>
        </p:txBody>
      </p:sp>
      <p:cxnSp>
        <p:nvCxnSpPr>
          <p:cNvPr id="98" name="Yhdistin: Kulma 97">
            <a:extLst>
              <a:ext uri="{FF2B5EF4-FFF2-40B4-BE49-F238E27FC236}">
                <a16:creationId xmlns:a16="http://schemas.microsoft.com/office/drawing/2014/main" id="{8378AE02-733A-4A7F-A59B-2CABC65038B8}"/>
              </a:ext>
            </a:extLst>
          </p:cNvPr>
          <p:cNvCxnSpPr>
            <a:cxnSpLocks/>
          </p:cNvCxnSpPr>
          <p:nvPr/>
        </p:nvCxnSpPr>
        <p:spPr>
          <a:xfrm rot="5400000">
            <a:off x="4977318" y="2847519"/>
            <a:ext cx="4" cy="1693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6284519" y="1630673"/>
            <a:ext cx="5600736" cy="25559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33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412683" y="1630673"/>
            <a:ext cx="3424211" cy="25710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33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547399" y="2257116"/>
            <a:ext cx="3092824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Ehkäisevä mielenterveys- ja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päihdetyön koordinaattori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650095" y="1673908"/>
            <a:ext cx="2949388" cy="57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Hyvinvointialueen HYTE-tiimi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Hyvinvointitiedolla johtaminen</a:t>
            </a:r>
          </a:p>
        </p:txBody>
      </p:sp>
      <p:sp>
        <p:nvSpPr>
          <p:cNvPr id="118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555807" y="2887041"/>
            <a:ext cx="3076008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Hyvinvointikoordinaattori</a:t>
            </a:r>
          </a:p>
        </p:txBody>
      </p:sp>
      <p:sp>
        <p:nvSpPr>
          <p:cNvPr id="143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564213" y="3522077"/>
            <a:ext cx="3076010" cy="360000"/>
          </a:xfrm>
          <a:prstGeom prst="roundRect">
            <a:avLst/>
          </a:prstGeom>
          <a:solidFill>
            <a:srgbClr val="FFC000"/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Osallisuus- ja järjestökoordinaattori</a:t>
            </a:r>
          </a:p>
        </p:txBody>
      </p:sp>
      <p:sp>
        <p:nvSpPr>
          <p:cNvPr id="156" name="Tekstiruutu 155"/>
          <p:cNvSpPr txBox="1"/>
          <p:nvPr/>
        </p:nvSpPr>
        <p:spPr>
          <a:xfrm>
            <a:off x="7951957" y="1612610"/>
            <a:ext cx="232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Kunta</a:t>
            </a:r>
          </a:p>
        </p:txBody>
      </p:sp>
      <p:sp>
        <p:nvSpPr>
          <p:cNvPr id="166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1981685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Varhaiskasvatus ja opetus</a:t>
            </a:r>
          </a:p>
        </p:txBody>
      </p:sp>
      <p:sp>
        <p:nvSpPr>
          <p:cNvPr id="168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2399871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Tekninen toimi</a:t>
            </a:r>
          </a:p>
        </p:txBody>
      </p:sp>
      <p:sp>
        <p:nvSpPr>
          <p:cNvPr id="169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2812151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Liikunta- ja kulttuuri</a:t>
            </a:r>
          </a:p>
        </p:txBody>
      </p:sp>
      <p:sp>
        <p:nvSpPr>
          <p:cNvPr id="170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3225002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Nuorisotoimi </a:t>
            </a:r>
          </a:p>
        </p:txBody>
      </p:sp>
      <p:sp>
        <p:nvSpPr>
          <p:cNvPr id="171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8135219" y="1971585"/>
            <a:ext cx="1530890" cy="204107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Kunnan </a:t>
            </a:r>
            <a:r>
              <a:rPr kumimoji="0" lang="fi-FI" sz="1333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HYTE-ryhmä</a:t>
            </a:r>
            <a:endParaRPr kumimoji="0" lang="fi-FI" sz="1333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6433200" y="1979125"/>
            <a:ext cx="1404000" cy="80743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Ehkäisevän mielenterveys- ja päihdetyön koordinaattori</a:t>
            </a:r>
          </a:p>
        </p:txBody>
      </p:sp>
      <p:sp>
        <p:nvSpPr>
          <p:cNvPr id="173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6433990" y="3071752"/>
            <a:ext cx="1404000" cy="797761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Kunnan HYTE- koordinaattori</a:t>
            </a:r>
          </a:p>
        </p:txBody>
      </p:sp>
      <p:sp>
        <p:nvSpPr>
          <p:cNvPr id="174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3639382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Jne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175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66933" y="2898340"/>
            <a:ext cx="1836000" cy="5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HYTE-koordinaattorien verkosto</a:t>
            </a:r>
          </a:p>
        </p:txBody>
      </p:sp>
      <p:cxnSp>
        <p:nvCxnSpPr>
          <p:cNvPr id="61" name="Suora nuoliyhdysviiva 60"/>
          <p:cNvCxnSpPr/>
          <p:nvPr/>
        </p:nvCxnSpPr>
        <p:spPr>
          <a:xfrm>
            <a:off x="6023959" y="3882077"/>
            <a:ext cx="288000" cy="9348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nuoliyhdysviiva 67"/>
          <p:cNvCxnSpPr>
            <a:stCxn id="173" idx="3"/>
          </p:cNvCxnSpPr>
          <p:nvPr/>
        </p:nvCxnSpPr>
        <p:spPr>
          <a:xfrm>
            <a:off x="7837990" y="3470633"/>
            <a:ext cx="296439" cy="10329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nuoliyhdysviiva 70"/>
          <p:cNvCxnSpPr>
            <a:stCxn id="172" idx="3"/>
          </p:cNvCxnSpPr>
          <p:nvPr/>
        </p:nvCxnSpPr>
        <p:spPr>
          <a:xfrm flipV="1">
            <a:off x="7837200" y="2380823"/>
            <a:ext cx="297229" cy="2022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uora nuoliyhdysviiva 72"/>
          <p:cNvCxnSpPr>
            <a:stCxn id="166" idx="1"/>
          </p:cNvCxnSpPr>
          <p:nvPr/>
        </p:nvCxnSpPr>
        <p:spPr>
          <a:xfrm flipH="1">
            <a:off x="9646525" y="2161685"/>
            <a:ext cx="347017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uora nuoliyhdysviiva 74"/>
          <p:cNvCxnSpPr>
            <a:stCxn id="168" idx="1"/>
          </p:cNvCxnSpPr>
          <p:nvPr/>
        </p:nvCxnSpPr>
        <p:spPr>
          <a:xfrm flipH="1">
            <a:off x="9666108" y="2579871"/>
            <a:ext cx="327434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uora nuoliyhdysviiva 78"/>
          <p:cNvCxnSpPr>
            <a:stCxn id="169" idx="1"/>
            <a:endCxn id="171" idx="3"/>
          </p:cNvCxnSpPr>
          <p:nvPr/>
        </p:nvCxnSpPr>
        <p:spPr>
          <a:xfrm flipH="1" flipV="1">
            <a:off x="9666109" y="2992124"/>
            <a:ext cx="327433" cy="27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uora nuoliyhdysviiva 80"/>
          <p:cNvCxnSpPr>
            <a:stCxn id="170" idx="1"/>
          </p:cNvCxnSpPr>
          <p:nvPr/>
        </p:nvCxnSpPr>
        <p:spPr>
          <a:xfrm flipH="1">
            <a:off x="9666108" y="3405002"/>
            <a:ext cx="327434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uora nuoliyhdysviiva 83"/>
          <p:cNvCxnSpPr>
            <a:stCxn id="174" idx="1"/>
          </p:cNvCxnSpPr>
          <p:nvPr/>
        </p:nvCxnSpPr>
        <p:spPr>
          <a:xfrm flipH="1">
            <a:off x="9646525" y="3819382"/>
            <a:ext cx="347017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uora nuoliyhdysviiva 85"/>
          <p:cNvCxnSpPr>
            <a:endCxn id="12" idx="3"/>
          </p:cNvCxnSpPr>
          <p:nvPr/>
        </p:nvCxnSpPr>
        <p:spPr>
          <a:xfrm flipH="1">
            <a:off x="5999392" y="2494350"/>
            <a:ext cx="432000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uora nuoliyhdysviiva 87"/>
          <p:cNvCxnSpPr>
            <a:stCxn id="12" idx="1"/>
          </p:cNvCxnSpPr>
          <p:nvPr/>
        </p:nvCxnSpPr>
        <p:spPr>
          <a:xfrm flipH="1" flipV="1">
            <a:off x="3836894" y="2488365"/>
            <a:ext cx="326498" cy="5985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834816" y="1694586"/>
            <a:ext cx="1969061" cy="2408512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33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Tekstiruutu 103"/>
          <p:cNvSpPr txBox="1"/>
          <p:nvPr/>
        </p:nvSpPr>
        <p:spPr>
          <a:xfrm>
            <a:off x="9666108" y="1694586"/>
            <a:ext cx="2321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Kunnan hyvinvointitoimijat</a:t>
            </a:r>
          </a:p>
        </p:txBody>
      </p:sp>
      <p:cxnSp>
        <p:nvCxnSpPr>
          <p:cNvPr id="89" name="Suora nuoliyhdysviiva 88"/>
          <p:cNvCxnSpPr>
            <a:stCxn id="124" idx="2"/>
            <a:endCxn id="96" idx="0"/>
          </p:cNvCxnSpPr>
          <p:nvPr/>
        </p:nvCxnSpPr>
        <p:spPr>
          <a:xfrm flipH="1">
            <a:off x="2124788" y="4201730"/>
            <a:ext cx="1" cy="687026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8184693" y="2102571"/>
            <a:ext cx="684000" cy="5880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EPT-ryhmä </a:t>
            </a:r>
          </a:p>
        </p:txBody>
      </p:sp>
      <p:cxnSp>
        <p:nvCxnSpPr>
          <p:cNvPr id="72" name="Suora nuoliyhdysviiva 71"/>
          <p:cNvCxnSpPr>
            <a:stCxn id="173" idx="0"/>
            <a:endCxn id="172" idx="2"/>
          </p:cNvCxnSpPr>
          <p:nvPr/>
        </p:nvCxnSpPr>
        <p:spPr>
          <a:xfrm flipH="1" flipV="1">
            <a:off x="7135200" y="2786564"/>
            <a:ext cx="790" cy="285188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8912737" y="2111626"/>
            <a:ext cx="717306" cy="57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Muut alaryhmät</a:t>
            </a:r>
          </a:p>
        </p:txBody>
      </p:sp>
      <p:sp>
        <p:nvSpPr>
          <p:cNvPr id="78" name="Otsikko 1"/>
          <p:cNvSpPr>
            <a:spLocks noGrp="1"/>
          </p:cNvSpPr>
          <p:nvPr>
            <p:ph type="title"/>
          </p:nvPr>
        </p:nvSpPr>
        <p:spPr>
          <a:xfrm>
            <a:off x="610783" y="12669"/>
            <a:ext cx="10972800" cy="685028"/>
          </a:xfrm>
        </p:spPr>
        <p:txBody>
          <a:bodyPr>
            <a:normAutofit/>
          </a:bodyPr>
          <a:lstStyle/>
          <a:p>
            <a:r>
              <a:rPr lang="fi-FI" err="1">
                <a:solidFill>
                  <a:schemeClr val="tx1"/>
                </a:solidFill>
              </a:rPr>
              <a:t>Pohjois</a:t>
            </a:r>
            <a:r>
              <a:rPr lang="fi-FI">
                <a:solidFill>
                  <a:schemeClr val="tx1"/>
                </a:solidFill>
              </a:rPr>
              <a:t>-Savon HYTE-rakenne 2023</a:t>
            </a:r>
          </a:p>
        </p:txBody>
      </p:sp>
      <p:cxnSp>
        <p:nvCxnSpPr>
          <p:cNvPr id="384" name="Suora nuoliyhdysviiva 383"/>
          <p:cNvCxnSpPr>
            <a:stCxn id="4" idx="0"/>
          </p:cNvCxnSpPr>
          <p:nvPr/>
        </p:nvCxnSpPr>
        <p:spPr>
          <a:xfrm flipH="1" flipV="1">
            <a:off x="9553540" y="3987996"/>
            <a:ext cx="1281785" cy="1103369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70969" y="3532414"/>
            <a:ext cx="1836000" cy="5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Teemaverkostot</a:t>
            </a:r>
          </a:p>
        </p:txBody>
      </p:sp>
      <p:cxnSp>
        <p:nvCxnSpPr>
          <p:cNvPr id="91" name="Suora nuoliyhdysviiva 90"/>
          <p:cNvCxnSpPr/>
          <p:nvPr/>
        </p:nvCxnSpPr>
        <p:spPr>
          <a:xfrm flipH="1" flipV="1">
            <a:off x="3856907" y="3163306"/>
            <a:ext cx="326498" cy="5985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uora nuoliyhdysviiva 91"/>
          <p:cNvCxnSpPr/>
          <p:nvPr/>
        </p:nvCxnSpPr>
        <p:spPr>
          <a:xfrm flipH="1" flipV="1">
            <a:off x="3844471" y="3796986"/>
            <a:ext cx="326498" cy="5985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uora nuoliyhdysviiva 92"/>
          <p:cNvCxnSpPr/>
          <p:nvPr/>
        </p:nvCxnSpPr>
        <p:spPr>
          <a:xfrm flipH="1">
            <a:off x="5999392" y="3236966"/>
            <a:ext cx="432000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412683" y="4888756"/>
            <a:ext cx="3424209" cy="488143"/>
          </a:xfrm>
          <a:prstGeom prst="roundRect">
            <a:avLst/>
          </a:prstGeom>
          <a:solidFill>
            <a:srgbClr val="FF66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Hyvinvointialueen linja-organisaation HYTE-ryhmä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418497" y="5742544"/>
            <a:ext cx="9580857" cy="488143"/>
          </a:xfrm>
          <a:prstGeom prst="roundRect">
            <a:avLst/>
          </a:prstGeom>
          <a:solidFill>
            <a:srgbClr val="FF66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Hyvinvointialueen palvelutuotanto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0" name="Suora nuoliyhdysviiva 99"/>
          <p:cNvCxnSpPr/>
          <p:nvPr/>
        </p:nvCxnSpPr>
        <p:spPr>
          <a:xfrm flipV="1">
            <a:off x="9363567" y="4012664"/>
            <a:ext cx="21266" cy="172988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kstiruutu 100"/>
          <p:cNvSpPr txBox="1"/>
          <p:nvPr/>
        </p:nvSpPr>
        <p:spPr>
          <a:xfrm rot="5400000">
            <a:off x="8888169" y="4846371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Alueellinen edustus</a:t>
            </a:r>
          </a:p>
        </p:txBody>
      </p:sp>
      <p:sp>
        <p:nvSpPr>
          <p:cNvPr id="102" name="Tekstiruutu 101"/>
          <p:cNvSpPr txBox="1"/>
          <p:nvPr/>
        </p:nvSpPr>
        <p:spPr>
          <a:xfrm rot="2370820">
            <a:off x="9516483" y="4496375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Alueellinen edustus</a:t>
            </a:r>
          </a:p>
        </p:txBody>
      </p:sp>
      <p:sp>
        <p:nvSpPr>
          <p:cNvPr id="103" name="Ellipsi 102"/>
          <p:cNvSpPr/>
          <p:nvPr/>
        </p:nvSpPr>
        <p:spPr>
          <a:xfrm>
            <a:off x="6283541" y="4712445"/>
            <a:ext cx="2304655" cy="68975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5" name="Suora nuoliyhdysviiva 104"/>
          <p:cNvCxnSpPr/>
          <p:nvPr/>
        </p:nvCxnSpPr>
        <p:spPr>
          <a:xfrm flipV="1">
            <a:off x="6745069" y="4654312"/>
            <a:ext cx="0" cy="265406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uora nuoliyhdysviiva 105"/>
          <p:cNvCxnSpPr/>
          <p:nvPr/>
        </p:nvCxnSpPr>
        <p:spPr>
          <a:xfrm flipV="1">
            <a:off x="7435868" y="4642329"/>
            <a:ext cx="0" cy="27739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uora nuoliyhdysviiva 106"/>
          <p:cNvCxnSpPr/>
          <p:nvPr/>
        </p:nvCxnSpPr>
        <p:spPr>
          <a:xfrm flipH="1" flipV="1">
            <a:off x="8122002" y="4663200"/>
            <a:ext cx="6882" cy="265406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6423197" y="4272033"/>
            <a:ext cx="2029686" cy="3702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Kunnassa toimiva järjestöfoorumi</a:t>
            </a:r>
          </a:p>
        </p:txBody>
      </p:sp>
      <p:sp>
        <p:nvSpPr>
          <p:cNvPr id="109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6423197" y="4937494"/>
            <a:ext cx="648000" cy="2363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Järjestö</a:t>
            </a:r>
          </a:p>
        </p:txBody>
      </p:sp>
      <p:sp>
        <p:nvSpPr>
          <p:cNvPr id="111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7111868" y="4937494"/>
            <a:ext cx="648000" cy="2363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Järjestö</a:t>
            </a:r>
          </a:p>
        </p:txBody>
      </p:sp>
      <p:sp>
        <p:nvSpPr>
          <p:cNvPr id="113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7804884" y="4937494"/>
            <a:ext cx="648000" cy="2363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Järjestö</a:t>
            </a:r>
          </a:p>
        </p:txBody>
      </p:sp>
      <p:cxnSp>
        <p:nvCxnSpPr>
          <p:cNvPr id="114" name="Suora nuoliyhdysviiva 113"/>
          <p:cNvCxnSpPr>
            <a:stCxn id="173" idx="2"/>
          </p:cNvCxnSpPr>
          <p:nvPr/>
        </p:nvCxnSpPr>
        <p:spPr>
          <a:xfrm flipH="1">
            <a:off x="7135200" y="3869513"/>
            <a:ext cx="790" cy="40252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63392" y="4277181"/>
            <a:ext cx="1836000" cy="3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Pohjois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-Savon järjestöneuvosto</a:t>
            </a:r>
          </a:p>
        </p:txBody>
      </p:sp>
      <p:sp>
        <p:nvSpPr>
          <p:cNvPr id="116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61261" y="4825547"/>
            <a:ext cx="1838131" cy="457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Pohjois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-Savon järjestöfoorumi </a:t>
            </a:r>
          </a:p>
        </p:txBody>
      </p:sp>
      <p:cxnSp>
        <p:nvCxnSpPr>
          <p:cNvPr id="119" name="Suora nuoliyhdysviiva 118"/>
          <p:cNvCxnSpPr>
            <a:stCxn id="116" idx="0"/>
            <a:endCxn id="115" idx="2"/>
          </p:cNvCxnSpPr>
          <p:nvPr/>
        </p:nvCxnSpPr>
        <p:spPr>
          <a:xfrm flipV="1">
            <a:off x="5080327" y="4637181"/>
            <a:ext cx="1065" cy="188366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uora nuoliyhdysviiva 119"/>
          <p:cNvCxnSpPr>
            <a:endCxn id="115" idx="3"/>
          </p:cNvCxnSpPr>
          <p:nvPr/>
        </p:nvCxnSpPr>
        <p:spPr>
          <a:xfrm flipH="1">
            <a:off x="5999392" y="4457181"/>
            <a:ext cx="423806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uora nuoliyhdysviiva 120"/>
          <p:cNvCxnSpPr>
            <a:endCxn id="116" idx="3"/>
          </p:cNvCxnSpPr>
          <p:nvPr/>
        </p:nvCxnSpPr>
        <p:spPr>
          <a:xfrm flipH="1" flipV="1">
            <a:off x="5999392" y="5054242"/>
            <a:ext cx="284150" cy="308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uora nuoliyhdysviiva 121"/>
          <p:cNvCxnSpPr>
            <a:endCxn id="115" idx="1"/>
          </p:cNvCxnSpPr>
          <p:nvPr/>
        </p:nvCxnSpPr>
        <p:spPr>
          <a:xfrm>
            <a:off x="3730028" y="4072414"/>
            <a:ext cx="433364" cy="384767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uora nuoliyhdysviiva 122"/>
          <p:cNvCxnSpPr>
            <a:stCxn id="116" idx="1"/>
          </p:cNvCxnSpPr>
          <p:nvPr/>
        </p:nvCxnSpPr>
        <p:spPr>
          <a:xfrm flipH="1" flipV="1">
            <a:off x="3640223" y="4140913"/>
            <a:ext cx="521038" cy="913329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uora nuoliyhdysviiva 124"/>
          <p:cNvCxnSpPr>
            <a:stCxn id="96" idx="2"/>
          </p:cNvCxnSpPr>
          <p:nvPr/>
        </p:nvCxnSpPr>
        <p:spPr>
          <a:xfrm flipH="1">
            <a:off x="2124787" y="5376899"/>
            <a:ext cx="1" cy="380705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TEA-viisari kulttuurin tuloksia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V.2021 </a:t>
            </a:r>
          </a:p>
        </p:txBody>
      </p:sp>
    </p:spTree>
    <p:extLst>
      <p:ext uri="{BB962C8B-B14F-4D97-AF65-F5344CB8AC3E}">
        <p14:creationId xmlns:p14="http://schemas.microsoft.com/office/powerpoint/2010/main" val="25384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16" y="314478"/>
            <a:ext cx="11329293" cy="57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>
                <a:solidFill>
                  <a:srgbClr val="303030"/>
                </a:solidFill>
                <a:latin typeface="Arial"/>
              </a:rPr>
              <a:t>Kaikki sektorit : Pohjois-Savon hyvinvointialue 2021</a:t>
            </a:r>
          </a:p>
          <a:p>
            <a:r>
              <a:rPr lang="en-US" sz="200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3000" y="12065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Kuntajohto</a:t>
            </a:r>
          </a:p>
        </p:txBody>
      </p:sp>
      <p:sp>
        <p:nvSpPr>
          <p:cNvPr id="4" name="AutoShape 3"/>
          <p:cNvSpPr/>
          <p:nvPr/>
        </p:nvSpPr>
        <p:spPr>
          <a:xfrm>
            <a:off x="7048500" y="1308100"/>
            <a:ext cx="203200" cy="203200"/>
          </a:xfrm>
          <a:prstGeom prst="ellipse">
            <a:avLst/>
          </a:prstGeom>
          <a:solidFill>
            <a:srgbClr val="6B8CB8"/>
          </a:solidFill>
        </p:spPr>
      </p:sp>
      <p:sp>
        <p:nvSpPr>
          <p:cNvPr id="5" name="TextBox 4"/>
          <p:cNvSpPr txBox="1"/>
          <p:nvPr/>
        </p:nvSpPr>
        <p:spPr>
          <a:xfrm>
            <a:off x="7493000" y="15113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Perusopetus</a:t>
            </a:r>
          </a:p>
        </p:txBody>
      </p:sp>
      <p:sp>
        <p:nvSpPr>
          <p:cNvPr id="6" name="AutoShape 5"/>
          <p:cNvSpPr/>
          <p:nvPr/>
        </p:nvSpPr>
        <p:spPr>
          <a:xfrm>
            <a:off x="7048500" y="1612900"/>
            <a:ext cx="203200" cy="203200"/>
          </a:xfrm>
          <a:prstGeom prst="ellipse">
            <a:avLst/>
          </a:prstGeom>
          <a:solidFill>
            <a:srgbClr val="BA6E38"/>
          </a:solidFill>
        </p:spPr>
      </p:sp>
      <p:sp>
        <p:nvSpPr>
          <p:cNvPr id="7" name="TextBox 6"/>
          <p:cNvSpPr txBox="1"/>
          <p:nvPr/>
        </p:nvSpPr>
        <p:spPr>
          <a:xfrm>
            <a:off x="7493000" y="18161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Lukiokoulutus</a:t>
            </a:r>
          </a:p>
        </p:txBody>
      </p:sp>
      <p:sp>
        <p:nvSpPr>
          <p:cNvPr id="8" name="AutoShape 7"/>
          <p:cNvSpPr/>
          <p:nvPr/>
        </p:nvSpPr>
        <p:spPr>
          <a:xfrm>
            <a:off x="7048500" y="1917700"/>
            <a:ext cx="203200" cy="203200"/>
          </a:xfrm>
          <a:prstGeom prst="ellipse">
            <a:avLst/>
          </a:prstGeom>
          <a:solidFill>
            <a:srgbClr val="432249"/>
          </a:solidFill>
        </p:spPr>
      </p:sp>
      <p:sp>
        <p:nvSpPr>
          <p:cNvPr id="9" name="TextBox 8"/>
          <p:cNvSpPr txBox="1"/>
          <p:nvPr/>
        </p:nvSpPr>
        <p:spPr>
          <a:xfrm>
            <a:off x="7493000" y="21209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Ammatillinen koulutus</a:t>
            </a:r>
          </a:p>
        </p:txBody>
      </p:sp>
      <p:sp>
        <p:nvSpPr>
          <p:cNvPr id="10" name="AutoShape 9"/>
          <p:cNvSpPr/>
          <p:nvPr/>
        </p:nvSpPr>
        <p:spPr>
          <a:xfrm>
            <a:off x="7048500" y="2222500"/>
            <a:ext cx="203200" cy="203200"/>
          </a:xfrm>
          <a:prstGeom prst="ellipse">
            <a:avLst/>
          </a:prstGeom>
          <a:solidFill>
            <a:srgbClr val="BBC279"/>
          </a:solidFill>
        </p:spPr>
      </p:sp>
      <p:sp>
        <p:nvSpPr>
          <p:cNvPr id="11" name="TextBox 10"/>
          <p:cNvSpPr txBox="1"/>
          <p:nvPr/>
        </p:nvSpPr>
        <p:spPr>
          <a:xfrm>
            <a:off x="7493000" y="24257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Liikunta</a:t>
            </a:r>
          </a:p>
        </p:txBody>
      </p:sp>
      <p:sp>
        <p:nvSpPr>
          <p:cNvPr id="12" name="AutoShape 11"/>
          <p:cNvSpPr/>
          <p:nvPr/>
        </p:nvSpPr>
        <p:spPr>
          <a:xfrm>
            <a:off x="7048500" y="2527300"/>
            <a:ext cx="203200" cy="203200"/>
          </a:xfrm>
          <a:prstGeom prst="ellipse">
            <a:avLst/>
          </a:prstGeom>
          <a:solidFill>
            <a:srgbClr val="524687"/>
          </a:solidFill>
        </p:spPr>
      </p:sp>
      <p:sp>
        <p:nvSpPr>
          <p:cNvPr id="13" name="TextBox 12"/>
          <p:cNvSpPr txBox="1"/>
          <p:nvPr/>
        </p:nvSpPr>
        <p:spPr>
          <a:xfrm>
            <a:off x="7493000" y="27305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Perusterveydenhuolto</a:t>
            </a:r>
          </a:p>
        </p:txBody>
      </p:sp>
      <p:sp>
        <p:nvSpPr>
          <p:cNvPr id="14" name="AutoShape 13"/>
          <p:cNvSpPr/>
          <p:nvPr/>
        </p:nvSpPr>
        <p:spPr>
          <a:xfrm>
            <a:off x="7048500" y="2832100"/>
            <a:ext cx="203200" cy="203200"/>
          </a:xfrm>
          <a:prstGeom prst="ellipse">
            <a:avLst/>
          </a:prstGeom>
          <a:solidFill>
            <a:srgbClr val="185731"/>
          </a:solidFill>
        </p:spPr>
      </p:sp>
      <p:sp>
        <p:nvSpPr>
          <p:cNvPr id="15" name="TextBox 14"/>
          <p:cNvSpPr txBox="1"/>
          <p:nvPr/>
        </p:nvSpPr>
        <p:spPr>
          <a:xfrm>
            <a:off x="7493000" y="30353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Kulttuuri</a:t>
            </a:r>
          </a:p>
        </p:txBody>
      </p:sp>
      <p:sp>
        <p:nvSpPr>
          <p:cNvPr id="16" name="AutoShape 15"/>
          <p:cNvSpPr/>
          <p:nvPr/>
        </p:nvSpPr>
        <p:spPr>
          <a:xfrm>
            <a:off x="7048500" y="3136900"/>
            <a:ext cx="203200" cy="203200"/>
          </a:xfrm>
          <a:prstGeom prst="ellipse">
            <a:avLst/>
          </a:prstGeom>
          <a:solidFill>
            <a:srgbClr val="75C4C3"/>
          </a:solid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206500"/>
            <a:ext cx="5080000" cy="5080000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36EA9115-0161-41FD-81B2-ABBC59B09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4" y="2114550"/>
            <a:ext cx="342604" cy="388052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23E2A5FF-6EF6-4BB6-817D-0793CE2E6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54" y="1107305"/>
            <a:ext cx="397091" cy="419613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836FF03A-08BC-4C2E-9453-5A6100541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41" y="1456623"/>
            <a:ext cx="342604" cy="3880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</a:rPr>
              <a:t>Kaikki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sektorit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07718"/>
              </p:ext>
            </p:extLst>
          </p:nvPr>
        </p:nvGraphicFramePr>
        <p:xfrm>
          <a:off x="1127127" y="1638301"/>
          <a:ext cx="10502897" cy="3964299"/>
        </p:xfrm>
        <a:graphic>
          <a:graphicData uri="http://schemas.openxmlformats.org/drawingml/2006/table">
            <a:tbl>
              <a:tblPr/>
              <a:tblGrid>
                <a:gridCol w="1312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643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2494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42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Kaikki sektorit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6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Kuntajohto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44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Perusopetus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44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Lukiokoulutus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44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Ammatillinen koulutus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86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Liikunta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44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Perusterveydenhuolto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86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Kulttuuri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81" y="618836"/>
            <a:ext cx="10266238" cy="51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TEA tiedonkeruu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F0F0F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88716" y="1600202"/>
            <a:ext cx="10972799" cy="4408712"/>
          </a:xfrm>
        </p:spPr>
        <p:txBody>
          <a:bodyPr>
            <a:normAutofit fontScale="85000" lnSpcReduction="20000"/>
          </a:bodyPr>
          <a:lstStyle/>
          <a:p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Tiedot kerätään säännöllisesti kahden vuoden välein.</a:t>
            </a:r>
          </a:p>
          <a:p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Tiedonkeruulomakkeet lähetetään joko huhtikuussa tai lokakuussa.</a:t>
            </a:r>
          </a:p>
          <a:p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Parillisina vuosina: 2022</a:t>
            </a:r>
          </a:p>
          <a:p>
            <a:pPr lvl="1"/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Perusterveydenhuollon, </a:t>
            </a:r>
          </a:p>
          <a:p>
            <a:pPr lvl="1"/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liikunnan, (keväisin)</a:t>
            </a:r>
          </a:p>
          <a:p>
            <a:pPr lvl="1"/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ammatillisten oppilaitosten ja </a:t>
            </a:r>
          </a:p>
          <a:p>
            <a:pPr lvl="1"/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lukioiden tiedonkeruut </a:t>
            </a:r>
          </a:p>
          <a:p>
            <a:pPr marL="400050"/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Parittomina vuosina: 2023</a:t>
            </a:r>
          </a:p>
          <a:p>
            <a:pPr lvl="1"/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peruskoulujen (syksy)</a:t>
            </a:r>
          </a:p>
          <a:p>
            <a:pPr lvl="1"/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Kuntajohto (kevät)</a:t>
            </a:r>
          </a:p>
          <a:p>
            <a:pPr lvl="1"/>
            <a:r>
              <a:rPr lang="fi-F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Kulttuuri (kevät)</a:t>
            </a:r>
          </a:p>
        </p:txBody>
      </p:sp>
      <p:sp>
        <p:nvSpPr>
          <p:cNvPr id="7" name="Tekstiruutu 6"/>
          <p:cNvSpPr txBox="1"/>
          <p:nvPr/>
        </p:nvSpPr>
        <p:spPr>
          <a:xfrm rot="573104">
            <a:off x="8397765" y="3364139"/>
            <a:ext cx="2660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sitoutuminen,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johtaminen,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E961A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terveysseuranta ja tarveanalyysi,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voimavarat,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yhteiset käytännöt,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osallisuus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muut ydintoiminnat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9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TEAviisari</a:t>
            </a:r>
            <a:r>
              <a:rPr lang="fi-FI" dirty="0"/>
              <a:t> </a:t>
            </a:r>
            <a:r>
              <a:rPr lang="fi-FI" dirty="0" err="1"/>
              <a:t>Pohjois</a:t>
            </a:r>
            <a:r>
              <a:rPr lang="fi-FI" dirty="0"/>
              <a:t>-Savo ja </a:t>
            </a:r>
            <a:r>
              <a:rPr lang="fi-FI" dirty="0" err="1"/>
              <a:t>Pohjois</a:t>
            </a:r>
            <a:r>
              <a:rPr lang="fi-FI" dirty="0"/>
              <a:t>-Savon kunnat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5214" y="1752600"/>
            <a:ext cx="3181471" cy="4229100"/>
          </a:xfrm>
        </p:spPr>
        <p:txBody>
          <a:bodyPr/>
          <a:lstStyle/>
          <a:p>
            <a:r>
              <a:rPr lang="fi-FI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Pohjois-Savo ja vertailuhyvinvointialueet: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Tulokset -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TEAviisari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- Terveyden edistämisen vertailutietojärjestelmä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Pohjois-Savon kuntien vertailu: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Tulokset -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TEAviisari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- Terveyden edistämisen vertailutietojärjestelmä</a:t>
            </a:r>
            <a:endParaRPr lang="fi-FI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600" dirty="0"/>
          </a:p>
          <a:p>
            <a:endParaRPr lang="fi-FI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7" name="Kuva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31DFF474-312A-44DE-B1F5-EB43533BC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65" y="1591408"/>
            <a:ext cx="2422869" cy="4327477"/>
          </a:xfrm>
          <a:prstGeom prst="rect">
            <a:avLst/>
          </a:prstGeom>
        </p:spPr>
      </p:pic>
      <p:pic>
        <p:nvPicPr>
          <p:cNvPr id="9" name="Kuva 8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CB8B6EC6-B1DA-4CCB-955F-BE749327C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2" y="1591408"/>
            <a:ext cx="2892869" cy="42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775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</a:rPr>
              <a:t>Kulttuuri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1381" y="3429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 dirty="0" err="1">
                <a:solidFill>
                  <a:srgbClr val="303030"/>
                </a:solidFill>
                <a:latin typeface="Arial"/>
              </a:rPr>
              <a:t>Sitoutuminen</a:t>
            </a:r>
            <a:endParaRPr lang="en-US" sz="1600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4" name="AutoShape 3"/>
          <p:cNvSpPr/>
          <p:nvPr/>
        </p:nvSpPr>
        <p:spPr>
          <a:xfrm>
            <a:off x="8880943" y="394916"/>
            <a:ext cx="203200" cy="203200"/>
          </a:xfrm>
          <a:prstGeom prst="ellipse">
            <a:avLst/>
          </a:prstGeom>
          <a:solidFill>
            <a:srgbClr val="6B8CB8"/>
          </a:solidFill>
        </p:spPr>
      </p:sp>
      <p:sp>
        <p:nvSpPr>
          <p:cNvPr id="5" name="TextBox 4"/>
          <p:cNvSpPr txBox="1"/>
          <p:nvPr/>
        </p:nvSpPr>
        <p:spPr>
          <a:xfrm>
            <a:off x="9281381" y="6477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 dirty="0" err="1">
                <a:solidFill>
                  <a:srgbClr val="00B050"/>
                </a:solidFill>
                <a:latin typeface="Arial"/>
              </a:rPr>
              <a:t>Johtaminen</a:t>
            </a:r>
            <a:endParaRPr lang="en-US" sz="160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6" name="AutoShape 5"/>
          <p:cNvSpPr/>
          <p:nvPr/>
        </p:nvSpPr>
        <p:spPr>
          <a:xfrm>
            <a:off x="8891288" y="741779"/>
            <a:ext cx="203200" cy="203200"/>
          </a:xfrm>
          <a:prstGeom prst="ellipse">
            <a:avLst/>
          </a:prstGeom>
          <a:solidFill>
            <a:srgbClr val="BA6E38"/>
          </a:solidFill>
        </p:spPr>
      </p:sp>
      <p:sp>
        <p:nvSpPr>
          <p:cNvPr id="7" name="TextBox 6"/>
          <p:cNvSpPr txBox="1"/>
          <p:nvPr/>
        </p:nvSpPr>
        <p:spPr>
          <a:xfrm>
            <a:off x="9281381" y="9525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 dirty="0" err="1">
                <a:solidFill>
                  <a:srgbClr val="FF0000"/>
                </a:solidFill>
                <a:latin typeface="Arial"/>
              </a:rPr>
              <a:t>Seuranta</a:t>
            </a:r>
            <a:r>
              <a:rPr lang="en-US" sz="1600" dirty="0">
                <a:solidFill>
                  <a:srgbClr val="FF0000"/>
                </a:solidFill>
                <a:latin typeface="Arial"/>
              </a:rPr>
              <a:t> ja </a:t>
            </a:r>
            <a:r>
              <a:rPr lang="en-US" sz="1600" dirty="0" err="1">
                <a:solidFill>
                  <a:srgbClr val="FF0000"/>
                </a:solidFill>
                <a:latin typeface="Arial"/>
              </a:rPr>
              <a:t>tarveanalyysi</a:t>
            </a:r>
            <a:endParaRPr lang="en-US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AutoShape 7"/>
          <p:cNvSpPr/>
          <p:nvPr/>
        </p:nvSpPr>
        <p:spPr>
          <a:xfrm>
            <a:off x="8880943" y="1068860"/>
            <a:ext cx="203200" cy="203200"/>
          </a:xfrm>
          <a:prstGeom prst="ellipse">
            <a:avLst/>
          </a:prstGeom>
          <a:solidFill>
            <a:srgbClr val="432249"/>
          </a:solidFill>
        </p:spPr>
      </p:sp>
      <p:sp>
        <p:nvSpPr>
          <p:cNvPr id="9" name="TextBox 8"/>
          <p:cNvSpPr txBox="1"/>
          <p:nvPr/>
        </p:nvSpPr>
        <p:spPr>
          <a:xfrm>
            <a:off x="9281381" y="12573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Voimavarat</a:t>
            </a:r>
          </a:p>
        </p:txBody>
      </p:sp>
      <p:sp>
        <p:nvSpPr>
          <p:cNvPr id="10" name="AutoShape 9"/>
          <p:cNvSpPr/>
          <p:nvPr/>
        </p:nvSpPr>
        <p:spPr>
          <a:xfrm>
            <a:off x="8891288" y="1381203"/>
            <a:ext cx="203200" cy="203200"/>
          </a:xfrm>
          <a:prstGeom prst="ellipse">
            <a:avLst/>
          </a:prstGeom>
          <a:solidFill>
            <a:srgbClr val="BBC279"/>
          </a:solidFill>
        </p:spPr>
      </p:sp>
      <p:sp>
        <p:nvSpPr>
          <p:cNvPr id="11" name="TextBox 10"/>
          <p:cNvSpPr txBox="1"/>
          <p:nvPr/>
        </p:nvSpPr>
        <p:spPr>
          <a:xfrm>
            <a:off x="9281381" y="15621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Osallisuus</a:t>
            </a:r>
          </a:p>
        </p:txBody>
      </p:sp>
      <p:sp>
        <p:nvSpPr>
          <p:cNvPr id="12" name="AutoShape 11"/>
          <p:cNvSpPr/>
          <p:nvPr/>
        </p:nvSpPr>
        <p:spPr>
          <a:xfrm>
            <a:off x="8873479" y="1700763"/>
            <a:ext cx="203200" cy="203200"/>
          </a:xfrm>
          <a:prstGeom prst="ellipse">
            <a:avLst/>
          </a:prstGeom>
          <a:solidFill>
            <a:srgbClr val="524687"/>
          </a:solidFill>
        </p:spPr>
      </p:sp>
      <p:sp>
        <p:nvSpPr>
          <p:cNvPr id="13" name="TextBox 12"/>
          <p:cNvSpPr txBox="1"/>
          <p:nvPr/>
        </p:nvSpPr>
        <p:spPr>
          <a:xfrm>
            <a:off x="9281381" y="18669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Muut ydintoiminnat</a:t>
            </a:r>
          </a:p>
        </p:txBody>
      </p:sp>
      <p:sp>
        <p:nvSpPr>
          <p:cNvPr id="14" name="AutoShape 13"/>
          <p:cNvSpPr/>
          <p:nvPr/>
        </p:nvSpPr>
        <p:spPr>
          <a:xfrm>
            <a:off x="7048500" y="2832100"/>
            <a:ext cx="203200" cy="203200"/>
          </a:xfrm>
          <a:prstGeom prst="ellipse">
            <a:avLst/>
          </a:prstGeom>
          <a:solidFill>
            <a:srgbClr val="185731"/>
          </a:solid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394" y="1231900"/>
            <a:ext cx="3556000" cy="355600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DFCCAB78-DEDC-4E0E-B006-1044808AE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47" y="1347247"/>
            <a:ext cx="3556000" cy="355600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822C7368-2993-4DC1-8C83-D67AF13D8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288" y="2020396"/>
            <a:ext cx="207282" cy="201185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31A93280-A24E-4BA7-9ECE-ABCAAF6A249C}"/>
              </a:ext>
            </a:extLst>
          </p:cNvPr>
          <p:cNvSpPr txBox="1"/>
          <p:nvPr/>
        </p:nvSpPr>
        <p:spPr>
          <a:xfrm>
            <a:off x="1537146" y="995807"/>
            <a:ext cx="1429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Vuonna 2019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278752F-AB20-4586-912B-1B41817FFB9F}"/>
              </a:ext>
            </a:extLst>
          </p:cNvPr>
          <p:cNvSpPr txBox="1"/>
          <p:nvPr/>
        </p:nvSpPr>
        <p:spPr>
          <a:xfrm>
            <a:off x="5720734" y="944979"/>
            <a:ext cx="1429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Vuonna 2021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9F30A87A-4FA9-460E-8127-CEE18A35FA23}"/>
              </a:ext>
            </a:extLst>
          </p:cNvPr>
          <p:cNvSpPr txBox="1"/>
          <p:nvPr/>
        </p:nvSpPr>
        <p:spPr>
          <a:xfrm>
            <a:off x="7251700" y="4624887"/>
            <a:ext cx="184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9A5315"/>
                </a:solidFill>
                <a:latin typeface="Segoe Print"/>
                <a:hlinkClick r:id="rId5"/>
              </a:rPr>
              <a:t>Eniten kehitettävää</a:t>
            </a:r>
            <a:endParaRPr lang="fi-FI" dirty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21" name="Nuoli oikealle 18">
            <a:extLst>
              <a:ext uri="{FF2B5EF4-FFF2-40B4-BE49-F238E27FC236}">
                <a16:creationId xmlns:a16="http://schemas.microsoft.com/office/drawing/2014/main" id="{3A8F1295-5192-4329-BE83-B24138D8CB12}"/>
              </a:ext>
            </a:extLst>
          </p:cNvPr>
          <p:cNvSpPr/>
          <p:nvPr/>
        </p:nvSpPr>
        <p:spPr>
          <a:xfrm rot="9441548">
            <a:off x="11754234" y="876231"/>
            <a:ext cx="441940" cy="255033"/>
          </a:xfrm>
          <a:prstGeom prst="rightArrow">
            <a:avLst/>
          </a:prstGeom>
          <a:solidFill>
            <a:srgbClr val="F3771A"/>
          </a:solidFill>
          <a:ln w="12700" cap="flat" cmpd="sng" algn="ctr">
            <a:solidFill>
              <a:srgbClr val="F3771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0000"/>
              </a:highlight>
              <a:uLnTx/>
              <a:uFillTx/>
              <a:latin typeface="Segoe Print"/>
              <a:ea typeface="+mn-ea"/>
              <a:cs typeface="+mn-cs"/>
            </a:endParaRP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0FF72AB2-8FFA-4C45-838A-397463ED37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65" y="5226078"/>
            <a:ext cx="2734893" cy="1393645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C9C5FD81-14D5-45FC-B818-0B16D0EA33C2}"/>
              </a:ext>
            </a:extLst>
          </p:cNvPr>
          <p:cNvSpPr txBox="1"/>
          <p:nvPr/>
        </p:nvSpPr>
        <p:spPr>
          <a:xfrm>
            <a:off x="10032986" y="4482991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00B050"/>
                </a:solidFill>
                <a:latin typeface="Segoe Prin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Hyvä tulos </a:t>
            </a:r>
            <a:endParaRPr lang="fi-FI" dirty="0">
              <a:solidFill>
                <a:srgbClr val="00B050"/>
              </a:solidFill>
              <a:latin typeface="Segoe Print"/>
            </a:endParaRPr>
          </a:p>
        </p:txBody>
      </p:sp>
      <p:sp>
        <p:nvSpPr>
          <p:cNvPr id="24" name="Nuoli oikealle 19">
            <a:extLst>
              <a:ext uri="{FF2B5EF4-FFF2-40B4-BE49-F238E27FC236}">
                <a16:creationId xmlns:a16="http://schemas.microsoft.com/office/drawing/2014/main" id="{D6A429CF-E2C8-495E-B3C0-67B0DC688A88}"/>
              </a:ext>
            </a:extLst>
          </p:cNvPr>
          <p:cNvSpPr/>
          <p:nvPr/>
        </p:nvSpPr>
        <p:spPr>
          <a:xfrm rot="10088406">
            <a:off x="10634202" y="621640"/>
            <a:ext cx="521175" cy="285249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F3771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DBEAEA61-D3C7-4D6D-A85A-0AA0171451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1733" y="4886497"/>
            <a:ext cx="1661634" cy="1932133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79FE38BA-ABF1-4E44-B065-BE43932174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7" y="4612560"/>
            <a:ext cx="615443" cy="697084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4178EE8E-AF7A-4B70-8B83-C56E96095C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94" y="4360102"/>
            <a:ext cx="657992" cy="695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Laki kuntien kulttuuritoiminnasta (166/2019)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09600" y="1787719"/>
            <a:ext cx="5181600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Kunnan </a:t>
            </a:r>
            <a:r>
              <a:rPr lang="fi-FI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kulttuuritoiminnalla</a:t>
            </a:r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tarkoitetaan toimintaa, jolla kunta edistää 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kulttuurin ja taiteen tekemistä, 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harrastamista, 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saatavuutta ja käyttöä sekä 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taide- ja kulttuurikasvatusta ja 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kulttuuriperintöä</a:t>
            </a:r>
          </a:p>
          <a:p>
            <a:endParaRPr lang="fi-FI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2§</a:t>
            </a:r>
          </a:p>
          <a:p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 tavoitteena on…</a:t>
            </a:r>
          </a:p>
          <a:p>
            <a:r>
              <a:rPr lang="fi-FI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vahvistaa väestön hyvinvointia ja terveyttä </a:t>
            </a:r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sekä osallisuutta ja yhteisöllisyyttä kulttuurin ja taiteen keinoin;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250117" y="5943451"/>
            <a:ext cx="735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Lähde: https://www.finlex.fi/fi/laki/alkup/2019/20190166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096000" y="1787719"/>
            <a:ext cx="5820229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3§</a:t>
            </a:r>
          </a:p>
          <a:p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Kunnan tehtävä on järjestää kulttuuritoimintaa. Tämän tehtävän toteuttamiseksi kunnan tulee…</a:t>
            </a:r>
          </a:p>
          <a:p>
            <a:endParaRPr lang="fi-FI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6) edistää kulttuuria ja taidetta </a:t>
            </a:r>
            <a:r>
              <a:rPr lang="fi-FI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osana 	asukkaiden hyvinvointia ja terveyttä</a:t>
            </a:r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osallisuutta ja yhteisöllisyyttä sekä paikallista 	ja alueellista elinvoimaa;</a:t>
            </a:r>
          </a:p>
          <a:p>
            <a:endParaRPr lang="fi-FI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Kunnan tulee tehtäviä ja niihin liittyviä palveluita järjestäessään ottaa huomioon paikalliset </a:t>
            </a:r>
            <a:r>
              <a:rPr lang="fi-FI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olosuhteet</a:t>
            </a:r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voimavarat sekä </a:t>
            </a:r>
            <a:r>
              <a:rPr lang="fi-FI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</a:t>
            </a:r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väestöryhmien tarpeet.</a:t>
            </a:r>
          </a:p>
          <a:p>
            <a:endParaRPr lang="fi-FI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uora yhdysviiva 7"/>
          <p:cNvCxnSpPr/>
          <p:nvPr/>
        </p:nvCxnSpPr>
        <p:spPr>
          <a:xfrm flipV="1">
            <a:off x="8361802" y="5144877"/>
            <a:ext cx="2666082" cy="11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 flipV="1">
            <a:off x="7264136" y="3460790"/>
            <a:ext cx="3859135" cy="110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 flipV="1">
            <a:off x="759164" y="4872942"/>
            <a:ext cx="4646213" cy="18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81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499" y="444500"/>
            <a:ext cx="9364785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</a:rPr>
              <a:t>Kulttuurin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kokonaistulos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ja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eri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ulottuvuudet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: </a:t>
            </a:r>
            <a:r>
              <a:rPr lang="en-US" sz="2000" dirty="0" err="1">
                <a:solidFill>
                  <a:srgbClr val="0000FF"/>
                </a:solidFill>
                <a:latin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Pohjois</a:t>
            </a:r>
            <a:r>
              <a:rPr lang="en-US" sz="2000" dirty="0">
                <a:solidFill>
                  <a:srgbClr val="0000FF"/>
                </a:solidFill>
                <a:latin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-Savon </a:t>
            </a:r>
            <a:r>
              <a:rPr lang="en-US" sz="2000" dirty="0" err="1">
                <a:solidFill>
                  <a:srgbClr val="0000FF"/>
                </a:solidFill>
                <a:latin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hyvinvointialue</a:t>
            </a:r>
            <a:r>
              <a:rPr lang="en-US" sz="2000" dirty="0">
                <a:latin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2021</a:t>
            </a:r>
            <a:endParaRPr lang="en-US" sz="2000" dirty="0">
              <a:latin typeface="Arial"/>
            </a:endParaRP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48990"/>
              </p:ext>
            </p:extLst>
          </p:nvPr>
        </p:nvGraphicFramePr>
        <p:xfrm>
          <a:off x="2253006" y="1593130"/>
          <a:ext cx="9436224" cy="4348557"/>
        </p:xfrm>
        <a:graphic>
          <a:graphicData uri="http://schemas.openxmlformats.org/drawingml/2006/table">
            <a:tbl>
              <a:tblPr/>
              <a:tblGrid>
                <a:gridCol w="2096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84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06631"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400" b="1" dirty="0">
                          <a:solidFill>
                            <a:srgbClr val="404040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4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4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Pohjois-Karjalan</a:t>
                      </a:r>
                      <a:r>
                        <a:rPr lang="en-US" sz="14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4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Pirkan-maan</a:t>
                      </a:r>
                      <a:r>
                        <a:rPr lang="en-US" sz="14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4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Pohjois-Pohjanmaan</a:t>
                      </a:r>
                      <a:r>
                        <a:rPr lang="en-US" sz="14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4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Keski-Suomen</a:t>
                      </a:r>
                      <a:r>
                        <a:rPr lang="en-US" sz="14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4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Etelä</a:t>
                      </a:r>
                      <a:r>
                        <a:rPr lang="en-US" sz="1400" b="1" dirty="0">
                          <a:solidFill>
                            <a:srgbClr val="404040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4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4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04040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2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303030"/>
                          </a:solidFill>
                          <a:latin typeface="Arial"/>
                        </a:rPr>
                        <a:t>Kulttuuri</a:t>
                      </a:r>
                      <a:endParaRPr lang="en-US" sz="1400" b="1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30303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4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Sitoutuminen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42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303030"/>
                          </a:solidFill>
                          <a:latin typeface="Arial"/>
                          <a:hlinkClick r:id="rId3"/>
                        </a:rPr>
                        <a:t>Johtaminen</a:t>
                      </a:r>
                      <a:endParaRPr lang="en-US" sz="14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674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303030"/>
                          </a:solidFill>
                          <a:latin typeface="Arial"/>
                          <a:hlinkClick r:id="rId4"/>
                        </a:rPr>
                        <a:t>Seuranta</a:t>
                      </a:r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  <a:hlinkClick r:id="rId4"/>
                        </a:rPr>
                        <a:t> ja </a:t>
                      </a:r>
                      <a:r>
                        <a:rPr lang="en-US" sz="1400" dirty="0" err="1">
                          <a:solidFill>
                            <a:srgbClr val="303030"/>
                          </a:solidFill>
                          <a:latin typeface="Arial"/>
                          <a:hlinkClick r:id="rId4"/>
                        </a:rPr>
                        <a:t>tarveanalyysi</a:t>
                      </a:r>
                      <a:endParaRPr lang="en-US" sz="14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42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303030"/>
                          </a:solidFill>
                          <a:latin typeface="Arial"/>
                        </a:rPr>
                        <a:t>Voimavarat</a:t>
                      </a:r>
                      <a:endParaRPr lang="en-US" sz="14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04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Osallisuus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4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</a:rPr>
                        <a:t>Muut </a:t>
                      </a:r>
                      <a:r>
                        <a:rPr lang="en-US" sz="1400" dirty="0" err="1">
                          <a:solidFill>
                            <a:srgbClr val="303030"/>
                          </a:solidFill>
                          <a:latin typeface="Arial"/>
                        </a:rPr>
                        <a:t>ydintoiminnat</a:t>
                      </a:r>
                      <a:endParaRPr lang="en-US" sz="14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Kuva 3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87D5B8B0-58D2-4280-8AA6-42EF79149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0" y="444500"/>
            <a:ext cx="1029762" cy="18392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182855-1DB2-4278-BB32-A8F83301E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Paras tulos johtamisen alueella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51DD90-8FF0-4045-B400-544EC9AC7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</a:rPr>
              <a:t>Kulttuuri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&gt; </a:t>
            </a:r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Johtaminen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3000" y="12065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Työnjako ja yhteistyö</a:t>
            </a:r>
          </a:p>
        </p:txBody>
      </p:sp>
      <p:sp>
        <p:nvSpPr>
          <p:cNvPr id="4" name="AutoShape 3"/>
          <p:cNvSpPr/>
          <p:nvPr/>
        </p:nvSpPr>
        <p:spPr>
          <a:xfrm>
            <a:off x="7048500" y="1308100"/>
            <a:ext cx="203200" cy="203200"/>
          </a:xfrm>
          <a:prstGeom prst="ellipse">
            <a:avLst/>
          </a:prstGeom>
          <a:solidFill>
            <a:srgbClr val="6B8CB8"/>
          </a:solidFill>
        </p:spPr>
      </p:sp>
      <p:sp>
        <p:nvSpPr>
          <p:cNvPr id="5" name="TextBox 4"/>
          <p:cNvSpPr txBox="1"/>
          <p:nvPr/>
        </p:nvSpPr>
        <p:spPr>
          <a:xfrm>
            <a:off x="7493000" y="15113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Tavoitteet toiminta- ja taloussuunnitelmassa</a:t>
            </a:r>
          </a:p>
        </p:txBody>
      </p:sp>
      <p:sp>
        <p:nvSpPr>
          <p:cNvPr id="6" name="AutoShape 5"/>
          <p:cNvSpPr/>
          <p:nvPr/>
        </p:nvSpPr>
        <p:spPr>
          <a:xfrm>
            <a:off x="7048500" y="1612900"/>
            <a:ext cx="203200" cy="203200"/>
          </a:xfrm>
          <a:prstGeom prst="ellipse">
            <a:avLst/>
          </a:prstGeom>
          <a:solidFill>
            <a:srgbClr val="BA6E38"/>
          </a:solidFill>
        </p:spPr>
      </p:sp>
      <p:sp>
        <p:nvSpPr>
          <p:cNvPr id="7" name="TextBox 6"/>
          <p:cNvSpPr txBox="1"/>
          <p:nvPr/>
        </p:nvSpPr>
        <p:spPr>
          <a:xfrm>
            <a:off x="7493000" y="18161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Resurssit toiminta- ja taloussuunnitelmassa</a:t>
            </a:r>
          </a:p>
        </p:txBody>
      </p:sp>
      <p:sp>
        <p:nvSpPr>
          <p:cNvPr id="8" name="AutoShape 7"/>
          <p:cNvSpPr/>
          <p:nvPr/>
        </p:nvSpPr>
        <p:spPr>
          <a:xfrm>
            <a:off x="7048500" y="1917700"/>
            <a:ext cx="203200" cy="203200"/>
          </a:xfrm>
          <a:prstGeom prst="ellipse">
            <a:avLst/>
          </a:prstGeom>
          <a:solidFill>
            <a:srgbClr val="432249"/>
          </a:solidFill>
        </p:spPr>
      </p:sp>
      <p:sp>
        <p:nvSpPr>
          <p:cNvPr id="9" name="TextBox 8"/>
          <p:cNvSpPr txBox="1"/>
          <p:nvPr/>
        </p:nvSpPr>
        <p:spPr>
          <a:xfrm>
            <a:off x="7493000" y="21209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Prosenttiperiaate</a:t>
            </a:r>
          </a:p>
        </p:txBody>
      </p:sp>
      <p:sp>
        <p:nvSpPr>
          <p:cNvPr id="10" name="AutoShape 9"/>
          <p:cNvSpPr/>
          <p:nvPr/>
        </p:nvSpPr>
        <p:spPr>
          <a:xfrm>
            <a:off x="7048500" y="2222500"/>
            <a:ext cx="203200" cy="203200"/>
          </a:xfrm>
          <a:prstGeom prst="ellipse">
            <a:avLst/>
          </a:prstGeom>
          <a:solidFill>
            <a:srgbClr val="BBC279"/>
          </a:solidFill>
        </p:spPr>
      </p:sp>
      <p:sp>
        <p:nvSpPr>
          <p:cNvPr id="11" name="TextBox 10"/>
          <p:cNvSpPr txBox="1"/>
          <p:nvPr/>
        </p:nvSpPr>
        <p:spPr>
          <a:xfrm>
            <a:off x="7493000" y="24257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Kulttuuriympäristö</a:t>
            </a:r>
          </a:p>
        </p:txBody>
      </p:sp>
      <p:sp>
        <p:nvSpPr>
          <p:cNvPr id="12" name="AutoShape 11"/>
          <p:cNvSpPr/>
          <p:nvPr/>
        </p:nvSpPr>
        <p:spPr>
          <a:xfrm>
            <a:off x="7048500" y="2527300"/>
            <a:ext cx="203200" cy="203200"/>
          </a:xfrm>
          <a:prstGeom prst="ellipse">
            <a:avLst/>
          </a:prstGeom>
          <a:solidFill>
            <a:srgbClr val="524687"/>
          </a:solidFill>
        </p:spPr>
      </p:sp>
      <p:sp>
        <p:nvSpPr>
          <p:cNvPr id="13" name="TextBox 12"/>
          <p:cNvSpPr txBox="1"/>
          <p:nvPr/>
        </p:nvSpPr>
        <p:spPr>
          <a:xfrm>
            <a:off x="7493000" y="27305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Tilojen käyttövuorot</a:t>
            </a:r>
          </a:p>
        </p:txBody>
      </p:sp>
      <p:sp>
        <p:nvSpPr>
          <p:cNvPr id="14" name="AutoShape 13"/>
          <p:cNvSpPr/>
          <p:nvPr/>
        </p:nvSpPr>
        <p:spPr>
          <a:xfrm>
            <a:off x="7048500" y="2832100"/>
            <a:ext cx="203200" cy="203200"/>
          </a:xfrm>
          <a:prstGeom prst="ellipse">
            <a:avLst/>
          </a:prstGeom>
          <a:solidFill>
            <a:srgbClr val="185731"/>
          </a:solid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45" y="1511300"/>
            <a:ext cx="4470400" cy="447040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32CB876-E377-452D-800B-B8F8F5A19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66" y="931149"/>
            <a:ext cx="1099234" cy="1160302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B34CA605-81F3-494F-8025-8B01ECD13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745" y="3338650"/>
            <a:ext cx="3083143" cy="1824038"/>
          </a:xfrm>
          <a:prstGeom prst="rect">
            <a:avLst/>
          </a:prstGeom>
        </p:spPr>
      </p:pic>
      <p:sp>
        <p:nvSpPr>
          <p:cNvPr id="25" name="Nuoli: Oikea 24">
            <a:extLst>
              <a:ext uri="{FF2B5EF4-FFF2-40B4-BE49-F238E27FC236}">
                <a16:creationId xmlns:a16="http://schemas.microsoft.com/office/drawing/2014/main" id="{656097A1-434C-4464-B023-00913BFF1498}"/>
              </a:ext>
            </a:extLst>
          </p:cNvPr>
          <p:cNvSpPr/>
          <p:nvPr/>
        </p:nvSpPr>
        <p:spPr>
          <a:xfrm rot="17085602">
            <a:off x="7758476" y="3209346"/>
            <a:ext cx="195537" cy="5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CF838973-7251-44DC-A19D-2B178F2E1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4196" y="784457"/>
            <a:ext cx="1993533" cy="590086"/>
          </a:xfrm>
          <a:prstGeom prst="rect">
            <a:avLst/>
          </a:prstGeom>
        </p:spPr>
      </p:pic>
      <p:sp>
        <p:nvSpPr>
          <p:cNvPr id="28" name="Nuoli: Oikea 27">
            <a:extLst>
              <a:ext uri="{FF2B5EF4-FFF2-40B4-BE49-F238E27FC236}">
                <a16:creationId xmlns:a16="http://schemas.microsoft.com/office/drawing/2014/main" id="{BBC31E22-DBD9-4D7A-8DCA-9B3B89AD37FB}"/>
              </a:ext>
            </a:extLst>
          </p:cNvPr>
          <p:cNvSpPr/>
          <p:nvPr/>
        </p:nvSpPr>
        <p:spPr>
          <a:xfrm rot="7452593">
            <a:off x="9480970" y="1197210"/>
            <a:ext cx="229844" cy="54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B10A361E-C18C-412F-870E-1748155E9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1127" y="2322649"/>
            <a:ext cx="2786571" cy="1398050"/>
          </a:xfrm>
          <a:prstGeom prst="rect">
            <a:avLst/>
          </a:prstGeom>
        </p:spPr>
      </p:pic>
      <p:sp>
        <p:nvSpPr>
          <p:cNvPr id="31" name="Nuoli: Oikea 30">
            <a:extLst>
              <a:ext uri="{FF2B5EF4-FFF2-40B4-BE49-F238E27FC236}">
                <a16:creationId xmlns:a16="http://schemas.microsoft.com/office/drawing/2014/main" id="{8866C577-203C-43FB-868E-C3796FE067AB}"/>
              </a:ext>
            </a:extLst>
          </p:cNvPr>
          <p:cNvSpPr/>
          <p:nvPr/>
        </p:nvSpPr>
        <p:spPr>
          <a:xfrm rot="10610516">
            <a:off x="9281641" y="2568000"/>
            <a:ext cx="89320" cy="61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28110DAC-E013-4634-AB6E-9C5B187D87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756" y="5211045"/>
            <a:ext cx="3222169" cy="15778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Johtaminen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27006"/>
              </p:ext>
            </p:extLst>
          </p:nvPr>
        </p:nvGraphicFramePr>
        <p:xfrm>
          <a:off x="1225483" y="1442693"/>
          <a:ext cx="10275220" cy="4430267"/>
        </p:xfrm>
        <a:graphic>
          <a:graphicData uri="http://schemas.openxmlformats.org/drawingml/2006/table">
            <a:tbl>
              <a:tblPr/>
              <a:tblGrid>
                <a:gridCol w="2283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3056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Pohjois-Karjalan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Pirkanmaan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Pohjois-Pohjanmaan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Keski-Suomen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Etelä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65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303030"/>
                          </a:solidFill>
                          <a:latin typeface="Arial"/>
                        </a:rPr>
                        <a:t>Johtaminen</a:t>
                      </a:r>
                      <a:endParaRPr lang="en-US" sz="1400" b="1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Työnjako ja yhteistyö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44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Tavoitteet toiminta- ja taloussuunnitelmassa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44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Resurssit toiminta- ja taloussuunnitelmassa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8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Prosenttiperiaate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8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Kulttuuriympäristö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8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Tilojen käyttövuorot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7EFD8323-2528-466C-9B85-95FB7D49A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68" y="1237847"/>
            <a:ext cx="1097375" cy="11583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Johtaminen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5483" y="1442693"/>
          <a:ext cx="10275220" cy="4430267"/>
        </p:xfrm>
        <a:graphic>
          <a:graphicData uri="http://schemas.openxmlformats.org/drawingml/2006/table">
            <a:tbl>
              <a:tblPr/>
              <a:tblGrid>
                <a:gridCol w="2283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1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3056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Pohjois-Karjalan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Pirkanmaan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Pohjois-Pohjanmaan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Keski-Suomen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Etelä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65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303030"/>
                          </a:solidFill>
                          <a:latin typeface="Arial"/>
                        </a:rPr>
                        <a:t>Johtaminen</a:t>
                      </a:r>
                      <a:endParaRPr lang="en-US" sz="1400" b="1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Työnjako ja yhteistyö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44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Tavoitteet toiminta- ja taloussuunnitelmassa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44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Resurssit toiminta- ja taloussuunnitelmassa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8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Prosenttiperiaate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8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Kulttuuriympäristö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8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Tilojen käyttövuorot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AAED4944-8CE1-40E2-92E7-57E116DCC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49" y="2872693"/>
            <a:ext cx="5084454" cy="2632560"/>
          </a:xfrm>
          <a:prstGeom prst="rect">
            <a:avLst/>
          </a:prstGeom>
        </p:spPr>
      </p:pic>
      <p:sp>
        <p:nvSpPr>
          <p:cNvPr id="5" name="Nuoli: Oikea 4">
            <a:extLst>
              <a:ext uri="{FF2B5EF4-FFF2-40B4-BE49-F238E27FC236}">
                <a16:creationId xmlns:a16="http://schemas.microsoft.com/office/drawing/2014/main" id="{F7FFE10A-3292-4B8F-ABB3-6E6CBAE09FAE}"/>
              </a:ext>
            </a:extLst>
          </p:cNvPr>
          <p:cNvSpPr/>
          <p:nvPr/>
        </p:nvSpPr>
        <p:spPr>
          <a:xfrm rot="7829170">
            <a:off x="4288975" y="4610748"/>
            <a:ext cx="641023" cy="207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576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>
                <a:solidFill>
                  <a:srgbClr val="303030"/>
                </a:solidFill>
                <a:latin typeface="Arial"/>
              </a:rPr>
              <a:t>Johtaminen : Pohjois-Savon hyvinvointialue 2021</a:t>
            </a:r>
          </a:p>
          <a:p>
            <a:r>
              <a:rPr lang="en-US" sz="200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835"/>
              </p:ext>
            </p:extLst>
          </p:nvPr>
        </p:nvGraphicFramePr>
        <p:xfrm>
          <a:off x="1479549" y="1750416"/>
          <a:ext cx="8451851" cy="2543175"/>
        </p:xfrm>
        <a:graphic>
          <a:graphicData uri="http://schemas.openxmlformats.org/drawingml/2006/table">
            <a:tbl>
              <a:tblPr/>
              <a:tblGrid>
                <a:gridCol w="422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908">
                <a:tc>
                  <a:txBody>
                    <a:bodyPr/>
                    <a:lstStyle/>
                    <a:p>
                      <a:r>
                        <a:rPr lang="fi-FI" dirty="0"/>
                        <a:t>Pohjois-Savon hyvinvointialue </a:t>
                      </a:r>
                      <a:endParaRPr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rgbClr val="303030"/>
                          </a:solidFill>
                          <a:latin typeface="Arial"/>
                        </a:rPr>
                        <a:t>Johtaminen</a:t>
                      </a:r>
                      <a:endParaRPr lang="en-US" sz="1200" b="1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Työnjako ja yhteistyö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Tavoitteet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toiminta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- ja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taloussuunnitelmassa</a:t>
                      </a:r>
                      <a:endParaRPr lang="en-US" sz="12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Resurssit toiminta- ja taloussuunnitelmassa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Prosenttiperiaate</a:t>
                      </a:r>
                      <a:endParaRPr lang="en-US" sz="12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Kulttuuriympäristö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Tilojen käyttövuorot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AD03BCD0-B3BB-41D3-8BDA-3E82815086E3}"/>
              </a:ext>
            </a:extLst>
          </p:cNvPr>
          <p:cNvSpPr txBox="1"/>
          <p:nvPr/>
        </p:nvSpPr>
        <p:spPr>
          <a:xfrm>
            <a:off x="1068917" y="5077614"/>
            <a:ext cx="2676525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Johtamisen osio parantunut vuodesta 2019. Erityisesti tilojen käyttövuorot.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F1C2756-C69D-4E1A-8B33-642FF89D1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271" y="4943475"/>
            <a:ext cx="3739310" cy="1750561"/>
          </a:xfrm>
          <a:prstGeom prst="rect">
            <a:avLst/>
          </a:prstGeom>
        </p:spPr>
      </p:pic>
      <p:sp>
        <p:nvSpPr>
          <p:cNvPr id="6" name="Nuoli: Oikea 5">
            <a:extLst>
              <a:ext uri="{FF2B5EF4-FFF2-40B4-BE49-F238E27FC236}">
                <a16:creationId xmlns:a16="http://schemas.microsoft.com/office/drawing/2014/main" id="{4A222CA0-A5C3-4E6F-859C-F494CD32E7C8}"/>
              </a:ext>
            </a:extLst>
          </p:cNvPr>
          <p:cNvSpPr/>
          <p:nvPr/>
        </p:nvSpPr>
        <p:spPr>
          <a:xfrm rot="15844407">
            <a:off x="4317494" y="4543442"/>
            <a:ext cx="295275" cy="150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55138F-F501-49CC-BC4E-FAA2536DA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Eniten kehitettävää Seuranta- ja tarveanalyysissä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E20633-5B00-4404-AA57-D76836ADA9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90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8898792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</a:rPr>
              <a:t>Kulttuuri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&gt;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Seuranta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ja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tarveanalyysi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3000" y="12065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Säännöllinen seuranta</a:t>
            </a:r>
          </a:p>
        </p:txBody>
      </p:sp>
      <p:sp>
        <p:nvSpPr>
          <p:cNvPr id="4" name="AutoShape 3"/>
          <p:cNvSpPr/>
          <p:nvPr/>
        </p:nvSpPr>
        <p:spPr>
          <a:xfrm>
            <a:off x="7048500" y="1308100"/>
            <a:ext cx="203200" cy="203200"/>
          </a:xfrm>
          <a:prstGeom prst="ellipse">
            <a:avLst/>
          </a:prstGeom>
          <a:solidFill>
            <a:srgbClr val="6B8CB8"/>
          </a:solidFill>
        </p:spPr>
      </p:sp>
      <p:sp>
        <p:nvSpPr>
          <p:cNvPr id="5" name="TextBox 4"/>
          <p:cNvSpPr txBox="1"/>
          <p:nvPr/>
        </p:nvSpPr>
        <p:spPr>
          <a:xfrm>
            <a:off x="7493000" y="15113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Saavutettavuuden arviointi</a:t>
            </a:r>
          </a:p>
        </p:txBody>
      </p:sp>
      <p:sp>
        <p:nvSpPr>
          <p:cNvPr id="6" name="AutoShape 5"/>
          <p:cNvSpPr/>
          <p:nvPr/>
        </p:nvSpPr>
        <p:spPr>
          <a:xfrm>
            <a:off x="7048500" y="1612900"/>
            <a:ext cx="203200" cy="203200"/>
          </a:xfrm>
          <a:prstGeom prst="ellipse">
            <a:avLst/>
          </a:prstGeom>
          <a:solidFill>
            <a:srgbClr val="BA6E38"/>
          </a:solidFill>
        </p:spPr>
      </p:sp>
      <p:sp>
        <p:nvSpPr>
          <p:cNvPr id="7" name="TextBox 6"/>
          <p:cNvSpPr txBox="1"/>
          <p:nvPr/>
        </p:nvSpPr>
        <p:spPr>
          <a:xfrm>
            <a:off x="7493000" y="18161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Yhteenveto hyvinvointikertomuksessa</a:t>
            </a:r>
          </a:p>
        </p:txBody>
      </p:sp>
      <p:sp>
        <p:nvSpPr>
          <p:cNvPr id="8" name="AutoShape 7"/>
          <p:cNvSpPr/>
          <p:nvPr/>
        </p:nvSpPr>
        <p:spPr>
          <a:xfrm>
            <a:off x="7048500" y="1917700"/>
            <a:ext cx="203200" cy="203200"/>
          </a:xfrm>
          <a:prstGeom prst="ellipse">
            <a:avLst/>
          </a:prstGeom>
          <a:solidFill>
            <a:srgbClr val="432249"/>
          </a:solidFill>
        </p:spPr>
      </p:sp>
      <p:sp>
        <p:nvSpPr>
          <p:cNvPr id="9" name="TextBox 8"/>
          <p:cNvSpPr txBox="1"/>
          <p:nvPr/>
        </p:nvSpPr>
        <p:spPr>
          <a:xfrm>
            <a:off x="7493000" y="21209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Esittely luottamushenkilöille</a:t>
            </a:r>
          </a:p>
        </p:txBody>
      </p:sp>
      <p:sp>
        <p:nvSpPr>
          <p:cNvPr id="10" name="AutoShape 9"/>
          <p:cNvSpPr/>
          <p:nvPr/>
        </p:nvSpPr>
        <p:spPr>
          <a:xfrm>
            <a:off x="7048500" y="2222500"/>
            <a:ext cx="203200" cy="203200"/>
          </a:xfrm>
          <a:prstGeom prst="ellipse">
            <a:avLst/>
          </a:prstGeom>
          <a:solidFill>
            <a:srgbClr val="BBC279"/>
          </a:solidFill>
        </p:spPr>
      </p:sp>
      <p:sp>
        <p:nvSpPr>
          <p:cNvPr id="11" name="TextBox 10"/>
          <p:cNvSpPr txBox="1"/>
          <p:nvPr/>
        </p:nvSpPr>
        <p:spPr>
          <a:xfrm>
            <a:off x="7493000" y="2425700"/>
            <a:ext cx="2540000" cy="203200"/>
          </a:xfrm>
          <a:prstGeom prst="rect">
            <a:avLst/>
          </a:prstGeom>
        </p:spPr>
        <p:txBody>
          <a:bodyPr wrap="none"/>
          <a:lstStyle/>
          <a:p>
            <a:r>
              <a:rPr lang="en-US" sz="1600">
                <a:solidFill>
                  <a:srgbClr val="303030"/>
                </a:solidFill>
                <a:latin typeface="Arial"/>
              </a:rPr>
              <a:t>Esittely johtoryhmälle</a:t>
            </a:r>
          </a:p>
        </p:txBody>
      </p:sp>
      <p:sp>
        <p:nvSpPr>
          <p:cNvPr id="12" name="AutoShape 11"/>
          <p:cNvSpPr/>
          <p:nvPr/>
        </p:nvSpPr>
        <p:spPr>
          <a:xfrm>
            <a:off x="7048500" y="2527300"/>
            <a:ext cx="203200" cy="203200"/>
          </a:xfrm>
          <a:prstGeom prst="ellipse">
            <a:avLst/>
          </a:prstGeom>
          <a:solidFill>
            <a:srgbClr val="524687"/>
          </a:solid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206500"/>
            <a:ext cx="5080000" cy="50800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6A7E63A-9B26-47E6-A8BE-85169EB0E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97" y="777056"/>
            <a:ext cx="1048403" cy="1183346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4E78B0CC-C99A-4735-90D5-2DADE1F62CF0}"/>
              </a:ext>
            </a:extLst>
          </p:cNvPr>
          <p:cNvSpPr txBox="1"/>
          <p:nvPr/>
        </p:nvSpPr>
        <p:spPr>
          <a:xfrm>
            <a:off x="190664" y="2120900"/>
            <a:ext cx="2024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  <a:hlinkClick r:id="rId4"/>
              </a:rPr>
              <a:t>Eniten kehitettävää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pic>
        <p:nvPicPr>
          <p:cNvPr id="19" name="Kuva 1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54CC658-525B-4948-8DE3-7D47D8214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4064000"/>
            <a:ext cx="2540000" cy="169333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8045938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Seuranta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ja </a:t>
            </a:r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tarveanalyysi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992471"/>
              </p:ext>
            </p:extLst>
          </p:nvPr>
        </p:nvGraphicFramePr>
        <p:xfrm>
          <a:off x="2622616" y="1679331"/>
          <a:ext cx="9344707" cy="4664402"/>
        </p:xfrm>
        <a:graphic>
          <a:graphicData uri="http://schemas.openxmlformats.org/drawingml/2006/table">
            <a:tbl>
              <a:tblPr/>
              <a:tblGrid>
                <a:gridCol w="20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68802"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Pohjois-Karjalan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Pirkanmaan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Pohjois-Pohjanmaan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Keski-Suomen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Etelä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600" b="1" dirty="0" err="1">
                          <a:solidFill>
                            <a:srgbClr val="404040"/>
                          </a:solidFill>
                          <a:latin typeface="Arial"/>
                        </a:rPr>
                        <a:t>hyvin-vointialue</a:t>
                      </a: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398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303030"/>
                          </a:solidFill>
                          <a:latin typeface="Arial"/>
                        </a:rPr>
                        <a:t>Seuranta</a:t>
                      </a:r>
                      <a:r>
                        <a:rPr lang="en-US" sz="1400" b="1" dirty="0">
                          <a:solidFill>
                            <a:srgbClr val="303030"/>
                          </a:solidFill>
                          <a:latin typeface="Arial"/>
                        </a:rPr>
                        <a:t> ja </a:t>
                      </a:r>
                      <a:r>
                        <a:rPr lang="en-US" sz="1400" b="1" dirty="0" err="1">
                          <a:solidFill>
                            <a:srgbClr val="303030"/>
                          </a:solidFill>
                          <a:latin typeface="Arial"/>
                        </a:rPr>
                        <a:t>tarveanalyysi</a:t>
                      </a:r>
                      <a:endParaRPr lang="en-US" sz="1400" b="1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30303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30303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30303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30303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Säännöllinen seuranta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398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303030"/>
                          </a:solidFill>
                          <a:latin typeface="Arial"/>
                        </a:rPr>
                        <a:t>Saavutettavuuden</a:t>
                      </a:r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03030"/>
                          </a:solidFill>
                          <a:latin typeface="Arial"/>
                        </a:rPr>
                        <a:t>arviointi</a:t>
                      </a:r>
                      <a:endParaRPr lang="en-US" sz="14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44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Yhteenveto hyvinvointikertomuksessa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39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Esittely luottamushenkilöille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Esittely johtoryhmälle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0303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0303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962AAD39-D4F9-4F82-8BD0-D1F61BFE2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78" y="4321226"/>
            <a:ext cx="1919434" cy="2092274"/>
          </a:xfrm>
          <a:prstGeom prst="rect">
            <a:avLst/>
          </a:prstGeom>
        </p:spPr>
      </p:pic>
      <p:sp>
        <p:nvSpPr>
          <p:cNvPr id="7" name="Nuoli: Oikea 6">
            <a:extLst>
              <a:ext uri="{FF2B5EF4-FFF2-40B4-BE49-F238E27FC236}">
                <a16:creationId xmlns:a16="http://schemas.microsoft.com/office/drawing/2014/main" id="{1FE2168F-7314-4D29-9BAE-035BE2CABE98}"/>
              </a:ext>
            </a:extLst>
          </p:cNvPr>
          <p:cNvSpPr/>
          <p:nvPr/>
        </p:nvSpPr>
        <p:spPr>
          <a:xfrm rot="1757465">
            <a:off x="1950567" y="5580001"/>
            <a:ext cx="458176" cy="4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9AAA10E-9259-4912-A95A-B3D4690E4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60" y="4008554"/>
            <a:ext cx="1128952" cy="19951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68C81CA-3FE7-4F23-99D8-01DC44784936}"/>
              </a:ext>
            </a:extLst>
          </p:cNvPr>
          <p:cNvSpPr txBox="1"/>
          <p:nvPr/>
        </p:nvSpPr>
        <p:spPr>
          <a:xfrm>
            <a:off x="1199142" y="389531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+</a:t>
            </a:r>
            <a:r>
              <a:rPr lang="fi-FI" dirty="0"/>
              <a:t> </a:t>
            </a:r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3E6F6594-9B32-42D8-A32E-7B804FAC7E89}"/>
              </a:ext>
            </a:extLst>
          </p:cNvPr>
          <p:cNvSpPr/>
          <p:nvPr/>
        </p:nvSpPr>
        <p:spPr>
          <a:xfrm rot="1757465">
            <a:off x="2024473" y="6091242"/>
            <a:ext cx="4581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09FBB744-A135-449E-8174-0AB794712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47" y="3833005"/>
            <a:ext cx="1752432" cy="181947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E651C485-4A86-45EB-A8DD-450291E44487}"/>
              </a:ext>
            </a:extLst>
          </p:cNvPr>
          <p:cNvSpPr txBox="1"/>
          <p:nvPr/>
        </p:nvSpPr>
        <p:spPr>
          <a:xfrm>
            <a:off x="1910879" y="371064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+</a:t>
            </a:r>
            <a:r>
              <a:rPr lang="fi-FI" dirty="0"/>
              <a:t> </a:t>
            </a:r>
          </a:p>
        </p:txBody>
      </p:sp>
      <p:sp>
        <p:nvSpPr>
          <p:cNvPr id="15" name="Nuoli: Oikea 14">
            <a:extLst>
              <a:ext uri="{FF2B5EF4-FFF2-40B4-BE49-F238E27FC236}">
                <a16:creationId xmlns:a16="http://schemas.microsoft.com/office/drawing/2014/main" id="{00900209-999D-4094-BD3F-AAB644509A66}"/>
              </a:ext>
            </a:extLst>
          </p:cNvPr>
          <p:cNvSpPr/>
          <p:nvPr/>
        </p:nvSpPr>
        <p:spPr>
          <a:xfrm rot="1757465">
            <a:off x="1986434" y="4956095"/>
            <a:ext cx="458176" cy="4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CE5C519-332A-4B6B-B058-0A6CE2CFB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78" y="1551086"/>
            <a:ext cx="2938302" cy="1481601"/>
          </a:xfrm>
          <a:prstGeom prst="rect">
            <a:avLst/>
          </a:prstGeom>
        </p:spPr>
      </p:pic>
      <p:sp>
        <p:nvSpPr>
          <p:cNvPr id="18" name="Nuoli: Oikea 17">
            <a:extLst>
              <a:ext uri="{FF2B5EF4-FFF2-40B4-BE49-F238E27FC236}">
                <a16:creationId xmlns:a16="http://schemas.microsoft.com/office/drawing/2014/main" id="{066DE28B-A571-4D9D-A806-A8413497006F}"/>
              </a:ext>
            </a:extLst>
          </p:cNvPr>
          <p:cNvSpPr/>
          <p:nvPr/>
        </p:nvSpPr>
        <p:spPr>
          <a:xfrm rot="20652301">
            <a:off x="2072671" y="4258367"/>
            <a:ext cx="458176" cy="4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F79B4351-C027-484D-B285-D132B9A54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147" y="3634595"/>
            <a:ext cx="1128952" cy="151572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D1C9CDCD-B1B5-4627-8412-C1BDBF6E09F2}"/>
              </a:ext>
            </a:extLst>
          </p:cNvPr>
          <p:cNvSpPr txBox="1"/>
          <p:nvPr/>
        </p:nvSpPr>
        <p:spPr>
          <a:xfrm>
            <a:off x="1321909" y="35025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+</a:t>
            </a:r>
            <a:r>
              <a:rPr lang="fi-FI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>
                <a:solidFill>
                  <a:srgbClr val="303030"/>
                </a:solidFill>
                <a:latin typeface="Arial"/>
              </a:rPr>
              <a:t>Seuranta ja tarveanalyysi : Pohjois-Savon hyvinvointialue 2021</a:t>
            </a:r>
          </a:p>
          <a:p>
            <a:r>
              <a:rPr lang="en-US" sz="200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25181"/>
              </p:ext>
            </p:extLst>
          </p:nvPr>
        </p:nvGraphicFramePr>
        <p:xfrm>
          <a:off x="1968500" y="2561492"/>
          <a:ext cx="8924192" cy="2872151"/>
        </p:xfrm>
        <a:graphic>
          <a:graphicData uri="http://schemas.openxmlformats.org/drawingml/2006/table">
            <a:tbl>
              <a:tblPr/>
              <a:tblGrid>
                <a:gridCol w="4462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09">
                <a:tc>
                  <a:txBody>
                    <a:bodyPr/>
                    <a:lstStyle/>
                    <a:p>
                      <a:r>
                        <a:rPr lang="fi-FI" dirty="0"/>
                        <a:t>Pohjois-Savon hyvinvointialue </a:t>
                      </a:r>
                      <a:endParaRPr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2021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57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Seuranta ja tarveanalyysi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57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Säännöllinen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seuranta</a:t>
                      </a:r>
                      <a:endParaRPr lang="en-US" sz="12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57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Saavutettavuuden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arviointi</a:t>
                      </a:r>
                      <a:endParaRPr lang="en-US" sz="12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65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Yhteenveto hyvinvointikertomuksessa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65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Esittely luottamushenkilöille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657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Esittely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johtoryhmälle</a:t>
                      </a:r>
                      <a:endParaRPr lang="en-US" sz="12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A3646141-2A9B-4624-BABF-6EB23D772F54}"/>
              </a:ext>
            </a:extLst>
          </p:cNvPr>
          <p:cNvSpPr txBox="1"/>
          <p:nvPr/>
        </p:nvSpPr>
        <p:spPr>
          <a:xfrm>
            <a:off x="9196754" y="587444"/>
            <a:ext cx="2141937" cy="116955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Tilanne kuitenkin parantunut vuodesta 2019, seuranta- ja tarveanalyysi sai tällöin 44 pistettä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Laki kuntien kulttuuritoiminnasta (166/2019)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799770" y="1785256"/>
            <a:ext cx="7547429" cy="4031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8§</a:t>
            </a:r>
          </a:p>
          <a:p>
            <a:r>
              <a:rPr lang="fi-F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Tiedon tuottaminen ja toiminnan arviointi</a:t>
            </a:r>
          </a:p>
          <a:p>
            <a:endParaRPr lang="fi-F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Tämän lain tavoitteiden ja tehtävien toteuttamiseksi sekä kunnan kulttuuritoiminnan kehittämiseksi tuotetaan tietoa ja arvioidaan toimintaa.</a:t>
            </a:r>
          </a:p>
          <a:p>
            <a:endParaRPr lang="fi-F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Kunnan tulee </a:t>
            </a:r>
            <a:r>
              <a:rPr lang="fi-F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arvioida kulttuuritoiminnan toteutumista </a:t>
            </a:r>
            <a:r>
              <a:rPr lang="fi-F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osana </a:t>
            </a:r>
            <a:r>
              <a:rPr lang="fi-F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kuntastrategiansa arviointia</a:t>
            </a:r>
            <a:r>
              <a:rPr lang="fi-F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ja seurantaa kuntalain 37 §:ssä säädetyllä tavalla sekä </a:t>
            </a:r>
            <a:r>
              <a:rPr lang="fi-F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osana</a:t>
            </a:r>
            <a:r>
              <a:rPr lang="fi-F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terveydenhuoltolain (1326/2010) 12 §:ssä tarkoitettua </a:t>
            </a:r>
            <a:r>
              <a:rPr lang="fi-F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terveyden ja hyvinvoinnin edistämistä</a:t>
            </a:r>
            <a:r>
              <a:rPr lang="fi-F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dirty="0"/>
          </a:p>
          <a:p>
            <a:endParaRPr lang="fi-FI" dirty="0"/>
          </a:p>
        </p:txBody>
      </p:sp>
      <p:cxnSp>
        <p:nvCxnSpPr>
          <p:cNvPr id="4" name="Suora yhdysviiva 3"/>
          <p:cNvCxnSpPr/>
          <p:nvPr/>
        </p:nvCxnSpPr>
        <p:spPr>
          <a:xfrm flipV="1">
            <a:off x="5144040" y="4878659"/>
            <a:ext cx="2666082" cy="11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450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hlinkClick r:id="rId2"/>
              </a:rPr>
              <a:t>Pohjois</a:t>
            </a:r>
            <a:r>
              <a:rPr lang="fi-FI" dirty="0">
                <a:hlinkClick r:id="rId2"/>
              </a:rPr>
              <a:t>-Savon kuntien tilanne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3889095" y="3657600"/>
            <a:ext cx="612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tx2"/>
              </a:solidFill>
            </a:endParaRPr>
          </a:p>
          <a:p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>
                <a:solidFill>
                  <a:srgbClr val="303030"/>
                </a:solidFill>
                <a:latin typeface="Arial"/>
              </a:rPr>
              <a:t>Kulttuuri : Pohjois-Savon hyvinvointialue 2021</a:t>
            </a:r>
          </a:p>
          <a:p>
            <a:r>
              <a:rPr lang="en-US" sz="200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544702"/>
              </p:ext>
            </p:extLst>
          </p:nvPr>
        </p:nvGraphicFramePr>
        <p:xfrm>
          <a:off x="485775" y="1495424"/>
          <a:ext cx="11191881" cy="4449465"/>
        </p:xfrm>
        <a:graphic>
          <a:graphicData uri="http://schemas.openxmlformats.org/drawingml/2006/table">
            <a:tbl>
              <a:tblPr/>
              <a:tblGrid>
                <a:gridCol w="101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8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8428">
                  <a:extLst>
                    <a:ext uri="{9D8B030D-6E8A-4147-A177-3AD203B41FA5}">
                      <a16:colId xmlns:a16="http://schemas.microsoft.com/office/drawing/2014/main" val="1767283012"/>
                    </a:ext>
                  </a:extLst>
                </a:gridCol>
                <a:gridCol w="502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6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24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1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91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91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85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56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56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56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567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7567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7567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7567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7567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endParaRPr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404040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100" b="0" dirty="0">
                          <a:solidFill>
                            <a:srgbClr val="404040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100" b="0" dirty="0" err="1">
                          <a:solidFill>
                            <a:srgbClr val="404040"/>
                          </a:solidFill>
                          <a:latin typeface="Arial"/>
                        </a:rPr>
                        <a:t>hva</a:t>
                      </a:r>
                      <a:endParaRPr lang="en-US" sz="1100" b="0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404040"/>
                          </a:solidFill>
                          <a:latin typeface="Arial"/>
                        </a:rPr>
                        <a:t>Iisalmi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404040"/>
                          </a:solidFill>
                          <a:latin typeface="Arial"/>
                        </a:rPr>
                        <a:t>Joroinen</a:t>
                      </a:r>
                      <a:endParaRPr lang="en-US" sz="1100" b="0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Kaavi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404040"/>
                          </a:solidFill>
                          <a:latin typeface="Arial"/>
                        </a:rPr>
                        <a:t>Keitele</a:t>
                      </a:r>
                      <a:endParaRPr lang="en-US" sz="1100" b="0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404040"/>
                          </a:solidFill>
                          <a:latin typeface="Arial"/>
                        </a:rPr>
                        <a:t>Kiuruvesi</a:t>
                      </a:r>
                      <a:endParaRPr lang="en-US" sz="1100" b="0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404040"/>
                          </a:solidFill>
                          <a:latin typeface="Arial"/>
                        </a:rPr>
                        <a:t>Kuopio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404040"/>
                          </a:solidFill>
                          <a:latin typeface="Arial"/>
                        </a:rPr>
                        <a:t>Lapinlahti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404040"/>
                          </a:solidFill>
                          <a:latin typeface="Arial"/>
                        </a:rPr>
                        <a:t>Leppävirta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404040"/>
                          </a:solidFill>
                          <a:latin typeface="Arial"/>
                        </a:rPr>
                        <a:t>Pielavesi</a:t>
                      </a:r>
                      <a:endParaRPr lang="en-US" sz="1100" b="0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404040"/>
                          </a:solidFill>
                          <a:latin typeface="Arial"/>
                        </a:rPr>
                        <a:t>Rautalampi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404040"/>
                          </a:solidFill>
                          <a:latin typeface="Arial"/>
                        </a:rPr>
                        <a:t>Rautavaara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404040"/>
                          </a:solidFill>
                          <a:latin typeface="Arial"/>
                        </a:rPr>
                        <a:t>Siilinjärvi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404040"/>
                          </a:solidFill>
                          <a:latin typeface="Arial"/>
                        </a:rPr>
                        <a:t>Sonkajärvi</a:t>
                      </a:r>
                      <a:endParaRPr lang="en-US" sz="1100" b="0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404040"/>
                          </a:solidFill>
                          <a:latin typeface="Arial"/>
                        </a:rPr>
                        <a:t>Suonenjoki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Tervo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Tuusniemi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404040"/>
                          </a:solidFill>
                          <a:latin typeface="Arial"/>
                        </a:rPr>
                        <a:t>Varkaus</a:t>
                      </a:r>
                      <a:endParaRPr lang="en-US" sz="1100" b="0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404040"/>
                          </a:solidFill>
                          <a:latin typeface="Arial"/>
                        </a:rPr>
                        <a:t>Vesanto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Vieremä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404040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52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Kulttuuri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30303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1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Sitoutuminen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0303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1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Johtaminen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75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Seuranta ja tarveanalyysi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0303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41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Voimavarat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1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Osallisuus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58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Muut ydintoiminnat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30303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Sitoutuminen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20252"/>
              </p:ext>
            </p:extLst>
          </p:nvPr>
        </p:nvGraphicFramePr>
        <p:xfrm>
          <a:off x="1866900" y="1104899"/>
          <a:ext cx="8839199" cy="5834102"/>
        </p:xfrm>
        <a:graphic>
          <a:graphicData uri="http://schemas.openxmlformats.org/drawingml/2006/table">
            <a:tbl>
              <a:tblPr/>
              <a:tblGrid>
                <a:gridCol w="84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35157810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43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86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004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296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150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228415">
                <a:tc>
                  <a:txBody>
                    <a:bodyPr/>
                    <a:lstStyle/>
                    <a:p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hva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Iisalmi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Joroinen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Kaavi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Keitele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Kiuruvesi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Kuopio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Lapinlahti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Leppävirta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Pielavesi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FF0000"/>
                          </a:solidFill>
                          <a:latin typeface="Arial"/>
                        </a:rPr>
                        <a:t>Rautalampi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FF0000"/>
                          </a:solidFill>
                          <a:latin typeface="Arial"/>
                        </a:rPr>
                        <a:t>Rautavaara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Siilinjärvi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Sonkajärvi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Suonenjoki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Tervo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Tuusniemi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Varkaus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Vesanto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Vieremä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41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rgbClr val="303030"/>
                          </a:solidFill>
                          <a:latin typeface="Arial"/>
                        </a:rPr>
                        <a:t>Sitoutuminen</a:t>
                      </a:r>
                      <a:endParaRPr lang="en-US" sz="1200" b="1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675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Ohjelmien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käsittely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luottamushenkilöhallinnossa</a:t>
                      </a:r>
                      <a:endParaRPr lang="en-US" sz="12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978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Ohjelmien käsittely johtoryhmässä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238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Yhteistyörakenteet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6048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Kulttuurin edistäminen strategioissa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393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9903C705-73A2-45D9-B22A-D38D19443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52"/>
          <a:stretch/>
        </p:blipFill>
        <p:spPr>
          <a:xfrm>
            <a:off x="375845" y="4385819"/>
            <a:ext cx="1821318" cy="73131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9773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  <a:hlinkClick r:id="rId3"/>
              </a:rPr>
              <a:t>Sitoutuminen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900398"/>
              </p:ext>
            </p:extLst>
          </p:nvPr>
        </p:nvGraphicFramePr>
        <p:xfrm>
          <a:off x="2977300" y="1059126"/>
          <a:ext cx="8915404" cy="5902574"/>
        </p:xfrm>
        <a:graphic>
          <a:graphicData uri="http://schemas.openxmlformats.org/drawingml/2006/table">
            <a:tbl>
              <a:tblPr/>
              <a:tblGrid>
                <a:gridCol w="852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124474381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76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17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357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583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470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251526">
                <a:tc>
                  <a:txBody>
                    <a:bodyPr/>
                    <a:lstStyle/>
                    <a:p>
                      <a:endParaRPr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hva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Iisalmi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Joroinen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Kaav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Keitele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Kiuruvesi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Kuopio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Lapinlahti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Leppävirta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Pielavesi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FF0000"/>
                          </a:solidFill>
                          <a:latin typeface="Arial"/>
                        </a:rPr>
                        <a:t>Rautalampi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FF0000"/>
                          </a:solidFill>
                          <a:latin typeface="Arial"/>
                        </a:rPr>
                        <a:t>Rautavaara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Siilinjärvi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Sonkajärvi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Suonenjoki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Tervo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Tuusniemi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Varkaus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Vesanto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Vieremä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7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Sitoutuminen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87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Ohjelmien käsittely luottamushenkilöhallinnossa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07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Ohjelmien käsittely johtoryhmässä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78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Yhteistyörakenteet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233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Kulttuurin edistäminen strategioissa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72000" marR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694C67A9-CFA2-47A8-B94C-3E458DE4B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49" y="293147"/>
            <a:ext cx="1888762" cy="193388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639EB84-D45A-46E7-84E3-CCD2D6A9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45" y="2339483"/>
            <a:ext cx="1913166" cy="193388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AAC704C-39E5-47D4-8328-200FE1379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45" y="5229584"/>
            <a:ext cx="2077108" cy="154979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Johtaminen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00806"/>
              </p:ext>
            </p:extLst>
          </p:nvPr>
        </p:nvGraphicFramePr>
        <p:xfrm>
          <a:off x="1253765" y="660400"/>
          <a:ext cx="10077245" cy="6131531"/>
        </p:xfrm>
        <a:graphic>
          <a:graphicData uri="http://schemas.openxmlformats.org/drawingml/2006/table">
            <a:tbl>
              <a:tblPr/>
              <a:tblGrid>
                <a:gridCol w="91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1861882858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29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60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452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969971">
                <a:tc>
                  <a:txBody>
                    <a:bodyPr/>
                    <a:lstStyle/>
                    <a:p>
                      <a:endParaRPr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hva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Iisalmi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Joroinen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Kaavi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Keitele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Kiuruvesi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Kuopio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Lapinlahti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Leppävirta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Pielavesi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Rautalampi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Rautavaara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Siilinjärvi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Sonkajärvi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Suonenjoki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Tervo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Tuusniemi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Varkaus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Vesanto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Vieremä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55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Johtaminen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1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Työnjako ja yhteistyö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464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Tavoitteet toiminta- ja taloussuunnitelmassa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9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Resurssit toiminta- ja taloussuunnitelmassa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5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Prosenttiperiaate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81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Kulttuuriympäristö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81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Tilojen käyttövuorot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Johtaminen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04609"/>
              </p:ext>
            </p:extLst>
          </p:nvPr>
        </p:nvGraphicFramePr>
        <p:xfrm>
          <a:off x="923827" y="660400"/>
          <a:ext cx="9591781" cy="5958840"/>
        </p:xfrm>
        <a:graphic>
          <a:graphicData uri="http://schemas.openxmlformats.org/drawingml/2006/table">
            <a:tbl>
              <a:tblPr/>
              <a:tblGrid>
                <a:gridCol w="87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3673913175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0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31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endParaRPr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hva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Iisalmi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Joroinen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Kaavi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Keitele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Kiuruvesi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Kuopio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Lapinlahti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Leppävirta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Pielavesi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Rautalampi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Rautavaara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Siilinjärvi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Sonkajärvi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Suonenjoki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Tervo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Tuusniemi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Varkaus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Vesanto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Vieremä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Johtaminen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Työnjako ja yhteistyö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Tavoitteet toiminta- ja taloussuunnitelmassa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Resurssit toiminta- ja taloussuunnitelmassa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Prosenttiperiaate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Kulttuuriympäristö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Tilojen käyttövuorot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5DB84BEA-E2C8-4C5A-9292-F25D4511E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04" y="2582944"/>
            <a:ext cx="4302688" cy="2327193"/>
          </a:xfrm>
          <a:prstGeom prst="rect">
            <a:avLst/>
          </a:prstGeom>
        </p:spPr>
      </p:pic>
      <p:sp>
        <p:nvSpPr>
          <p:cNvPr id="6" name="Nuoli: Oikea 5">
            <a:extLst>
              <a:ext uri="{FF2B5EF4-FFF2-40B4-BE49-F238E27FC236}">
                <a16:creationId xmlns:a16="http://schemas.microsoft.com/office/drawing/2014/main" id="{23FF9037-AF37-4A43-B628-C873EC3EFDE7}"/>
              </a:ext>
            </a:extLst>
          </p:cNvPr>
          <p:cNvSpPr/>
          <p:nvPr/>
        </p:nvSpPr>
        <p:spPr>
          <a:xfrm rot="8174014">
            <a:off x="1655514" y="4620359"/>
            <a:ext cx="1159496" cy="405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DC57C93-38AD-4A3C-9C65-AA07C2B17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278" y="2819950"/>
            <a:ext cx="4785674" cy="229313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BFA923D-FC31-4055-8E7C-386CE8089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837" y="5494599"/>
            <a:ext cx="94496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24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Seuranta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ja </a:t>
            </a:r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tarveanalyysi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49187"/>
              </p:ext>
            </p:extLst>
          </p:nvPr>
        </p:nvGraphicFramePr>
        <p:xfrm>
          <a:off x="1714492" y="766200"/>
          <a:ext cx="8763021" cy="61984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3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4084756799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endParaRPr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hva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Iisalmi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Joroinen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Kaavi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Keitele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Kiuruvesi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Kuopio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Lapinlahti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Leppävirta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Pielavesi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Rautalampi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Rautavaara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Siilinjärvi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Sonkajärvi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Suonenjoki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Tervo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Tuusniemi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Varkaus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Vesanto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Vieremä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Seuranta ja tarveanalyysi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Säännöllinen seuranta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Saavutettavuuden arviointi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Yhteenveto hyvinvointikertomuksessa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Esittely luottamushenkilöille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Esittely johtoryhmälle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Seuranta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ja </a:t>
            </a:r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tarveanalyysi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47451"/>
              </p:ext>
            </p:extLst>
          </p:nvPr>
        </p:nvGraphicFramePr>
        <p:xfrm>
          <a:off x="1714492" y="766200"/>
          <a:ext cx="8763021" cy="61984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3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51737760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endParaRPr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hva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Iisalmi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Joroinen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Kaavi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Keitele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Kiuruvesi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Kuopio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Lapinlahti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Leppävirta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Pielavesi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Rautalampi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Rautavaara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Siilinjärvi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Sonkajärvi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Suonenjoki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Tervo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Tuusniemi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Varkaus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Vesanto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Vieremä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Seuranta ja tarveanalyysi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Säännöllinen seuranta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Saavutettavuuden arviointi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Yhteenveto hyvinvointikertomuksessa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Esittely luottamushenkilöille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72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Esittely johtoryhmälle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48A6862D-B126-4BA0-98E8-A3E185682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862" y="2179872"/>
            <a:ext cx="3829086" cy="1705961"/>
          </a:xfrm>
          <a:prstGeom prst="rect">
            <a:avLst/>
          </a:prstGeom>
        </p:spPr>
      </p:pic>
      <p:sp>
        <p:nvSpPr>
          <p:cNvPr id="6" name="Nuoli: Oikea 5">
            <a:extLst>
              <a:ext uri="{FF2B5EF4-FFF2-40B4-BE49-F238E27FC236}">
                <a16:creationId xmlns:a16="http://schemas.microsoft.com/office/drawing/2014/main" id="{D9CA85B5-DB08-40FF-82F7-411549411847}"/>
              </a:ext>
            </a:extLst>
          </p:cNvPr>
          <p:cNvSpPr/>
          <p:nvPr/>
        </p:nvSpPr>
        <p:spPr>
          <a:xfrm rot="9872500">
            <a:off x="2337117" y="3554365"/>
            <a:ext cx="978408" cy="277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5C2BAA4-90B8-4F55-978F-E88646A1D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074" y="4194763"/>
            <a:ext cx="2276331" cy="20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08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Voimavarat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44958"/>
              </p:ext>
            </p:extLst>
          </p:nvPr>
        </p:nvGraphicFramePr>
        <p:xfrm>
          <a:off x="2234153" y="1122183"/>
          <a:ext cx="9492811" cy="5460999"/>
        </p:xfrm>
        <a:graphic>
          <a:graphicData uri="http://schemas.openxmlformats.org/drawingml/2006/table">
            <a:tbl>
              <a:tblPr/>
              <a:tblGrid>
                <a:gridCol w="82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3235677210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273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267460">
                <a:tc>
                  <a:txBody>
                    <a:bodyPr/>
                    <a:lstStyle/>
                    <a:p>
                      <a:endParaRPr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hva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Iisalmi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Joroinen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Kaavi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Keitele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Kiuruvesi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Kuopio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Lapinlahti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Leppävirta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Pielavesi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Rautalampi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Rautavaara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Siilinjärvi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Sonkajärvi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Suonenjoki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Tervo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Tuusniemi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Varkaus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Vesanto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Vieremä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3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Voimavarat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300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Taloudellinen tukeminen osallistumisen mahdollistamiseksi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633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Henkilöstö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633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Kirjastotilastot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633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Taloustiedot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724424E7-85B3-4C0F-A5CE-0C2A7D42A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6" y="3105072"/>
            <a:ext cx="3015953" cy="187821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05EFD4E-3CDA-4971-9FFD-2272326FA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60910">
            <a:off x="2665215" y="4415881"/>
            <a:ext cx="999831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Osallisuus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81897"/>
              </p:ext>
            </p:extLst>
          </p:nvPr>
        </p:nvGraphicFramePr>
        <p:xfrm>
          <a:off x="1968501" y="952501"/>
          <a:ext cx="8547099" cy="4838701"/>
        </p:xfrm>
        <a:graphic>
          <a:graphicData uri="http://schemas.openxmlformats.org/drawingml/2006/table">
            <a:tbl>
              <a:tblPr/>
              <a:tblGrid>
                <a:gridCol w="743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3084988537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161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507312">
                <a:tc>
                  <a:txBody>
                    <a:bodyPr/>
                    <a:lstStyle/>
                    <a:p>
                      <a:endParaRPr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hva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Iisalmi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Joroinen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Kaavi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Keitele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Kiuruvesi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Kuopio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Lapinlahti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Leppävirta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Pielavesi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Rautalampi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Rautavaara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Siilinjärvi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Sonkajärvi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Suonenjoki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Tervo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Tuusniemi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Varkaus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Vesanto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Vieremä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134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Osallisuus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134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Yhteistoiminta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98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Vaikuttamistavat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134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Kirjastojen tilat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3"/>
          <p:cNvSpPr txBox="1">
            <a:spLocks/>
          </p:cNvSpPr>
          <p:nvPr/>
        </p:nvSpPr>
        <p:spPr>
          <a:xfrm>
            <a:off x="2676911" y="6371493"/>
            <a:ext cx="5943600" cy="22860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sade.rytkonen(at)kuh.fi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948499" y="3686019"/>
            <a:ext cx="107141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Vuosi-raportti</a:t>
            </a:r>
          </a:p>
        </p:txBody>
      </p:sp>
      <p:sp>
        <p:nvSpPr>
          <p:cNvPr id="6" name="Sisällön paikkamerkki 8"/>
          <p:cNvSpPr txBox="1">
            <a:spLocks/>
          </p:cNvSpPr>
          <p:nvPr/>
        </p:nvSpPr>
        <p:spPr>
          <a:xfrm>
            <a:off x="5618693" y="3667549"/>
            <a:ext cx="103144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Vuosi-raportti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7103306" y="3667549"/>
            <a:ext cx="107141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Vuosi-raportti</a:t>
            </a:r>
          </a:p>
        </p:txBody>
      </p:sp>
      <p:cxnSp>
        <p:nvCxnSpPr>
          <p:cNvPr id="8" name="Suora yhdysviiva 7"/>
          <p:cNvCxnSpPr/>
          <p:nvPr/>
        </p:nvCxnSpPr>
        <p:spPr>
          <a:xfrm>
            <a:off x="2335960" y="2356122"/>
            <a:ext cx="853981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iruutu 8"/>
          <p:cNvSpPr txBox="1"/>
          <p:nvPr/>
        </p:nvSpPr>
        <p:spPr>
          <a:xfrm>
            <a:off x="2335960" y="1831542"/>
            <a:ext cx="530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VALTUUSTOKAUSITTAIN TOISTUVA SYKLI</a:t>
            </a:r>
          </a:p>
        </p:txBody>
      </p:sp>
      <p:cxnSp>
        <p:nvCxnSpPr>
          <p:cNvPr id="10" name="Suora yhdysviiva 9"/>
          <p:cNvCxnSpPr/>
          <p:nvPr/>
        </p:nvCxnSpPr>
        <p:spPr>
          <a:xfrm>
            <a:off x="3199867" y="2356122"/>
            <a:ext cx="0" cy="8593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5240828" y="2356122"/>
            <a:ext cx="0" cy="8593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9005358" y="2383647"/>
            <a:ext cx="0" cy="8593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7093074" y="2383647"/>
            <a:ext cx="0" cy="8593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2226524" y="253052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4.vuosi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540757" y="257143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1. vuosi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5454328" y="257143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2. vuosi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334009" y="2579281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3. vuosi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9005358" y="257143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4. vuosi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8400327" y="3183652"/>
            <a:ext cx="1768842" cy="1077218"/>
          </a:xfrm>
          <a:prstGeom prst="rect">
            <a:avLst/>
          </a:prstGeom>
          <a:solidFill>
            <a:srgbClr val="DD93C8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Laaja hyvinvointi-kertomus- ja suunnitelma 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2046007" y="3156083"/>
            <a:ext cx="1768842" cy="1077218"/>
          </a:xfrm>
          <a:prstGeom prst="rect">
            <a:avLst/>
          </a:prstGeom>
          <a:solidFill>
            <a:srgbClr val="DD93C8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Laaja hyvinvointi-kertomus- ja suunnitelma 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1973508" y="5114797"/>
            <a:ext cx="8902263" cy="9233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Kerran vuodessa tehdään vuosiraportti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(-&gt; tilinpäätökseen) =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miten hyvinvointitavoitteissa on edetty tilastojen valossa, mitä on tehty hyvinvointitavoitteiden edistämiseksi. Tarvittaessa tarkennetaan hyvinvointitavoitteita ja toimenpiteitä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636150" y="233061"/>
            <a:ext cx="10772078" cy="1200329"/>
          </a:xfrm>
          <a:prstGeom prst="rect">
            <a:avLst/>
          </a:prstGeom>
          <a:noFill/>
          <a:ln w="28575">
            <a:solidFill>
              <a:srgbClr val="DD93C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Kerran valtuustokaudessa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tehdään laaja hyvinvointikertomus- ja suunnitelma = hyvinvointikertomus; hyvinvoinnin nykytilan kuvaus ja edellisen valtuustokauden ajalta mitä tehty </a:t>
            </a: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hyten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painopisteiden ja tavoitteiden eteen (vanha valtuusto hyväksyy) ja hyvinvointisuunnitelma; suunnitelma hyvinvointivajeiden korjaamiseksi seuraavalle valtuustokaudelle (=tavoitteet, toimenpiteet, mittarit, vastuut) jonka hyväksyy uusi valtuusto</a:t>
            </a:r>
          </a:p>
        </p:txBody>
      </p:sp>
    </p:spTree>
    <p:extLst>
      <p:ext uri="{BB962C8B-B14F-4D97-AF65-F5344CB8AC3E}">
        <p14:creationId xmlns:p14="http://schemas.microsoft.com/office/powerpoint/2010/main" val="707032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Osallisuus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84085"/>
              </p:ext>
            </p:extLst>
          </p:nvPr>
        </p:nvGraphicFramePr>
        <p:xfrm>
          <a:off x="2476500" y="1194686"/>
          <a:ext cx="7877156" cy="3439698"/>
        </p:xfrm>
        <a:graphic>
          <a:graphicData uri="http://schemas.openxmlformats.org/drawingml/2006/table">
            <a:tbl>
              <a:tblPr/>
              <a:tblGrid>
                <a:gridCol w="68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3307019905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248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105398">
                <a:tc>
                  <a:txBody>
                    <a:bodyPr/>
                    <a:lstStyle/>
                    <a:p>
                      <a:endParaRPr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hva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Iisalmi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Joroinen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Kaavi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Keitele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Kiuruvesi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Kuopio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FF0000"/>
                          </a:solidFill>
                          <a:latin typeface="Arial"/>
                        </a:rPr>
                        <a:t>Lapinlahti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Leppävirta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Pielavesi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Rautalampi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Rautavaara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Siilinjärvi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Sonkajärvi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Suonenjoki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Tervo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Tuusniemi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Varkaus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Vesanto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Vieremä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30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Osallisuus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3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Yhteistoiminta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2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Vaikuttamistavat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3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Kirjastojen tilat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6FE36A5C-8159-44AE-9AB9-D68824A1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4871967"/>
            <a:ext cx="2105025" cy="103353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8F153D0-90DF-4A30-9698-73CE784D5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354" y="4351586"/>
            <a:ext cx="4057591" cy="236868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BBF836A-325B-421E-9F28-3969E9C64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3751" y="4486145"/>
            <a:ext cx="3832848" cy="209956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FDA9ED4-91F5-4514-8C69-2BC9DD221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27" y="1292225"/>
            <a:ext cx="2011665" cy="169545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86857FB1-EEF8-4925-8ADD-9EA3C590C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2" y="3273924"/>
            <a:ext cx="2141328" cy="1128463"/>
          </a:xfrm>
          <a:prstGeom prst="rect">
            <a:avLst/>
          </a:prstGeom>
        </p:spPr>
      </p:pic>
      <p:sp>
        <p:nvSpPr>
          <p:cNvPr id="14" name="Nuoli: Oikea 13">
            <a:extLst>
              <a:ext uri="{FF2B5EF4-FFF2-40B4-BE49-F238E27FC236}">
                <a16:creationId xmlns:a16="http://schemas.microsoft.com/office/drawing/2014/main" id="{D5DE1EA5-ACDB-476B-AAED-2CF820256A5F}"/>
              </a:ext>
            </a:extLst>
          </p:cNvPr>
          <p:cNvSpPr/>
          <p:nvPr/>
        </p:nvSpPr>
        <p:spPr>
          <a:xfrm rot="1125045">
            <a:off x="2737918" y="5489879"/>
            <a:ext cx="521304" cy="92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485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Muut </a:t>
            </a:r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ydintoiminnat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634039"/>
              </p:ext>
            </p:extLst>
          </p:nvPr>
        </p:nvGraphicFramePr>
        <p:xfrm>
          <a:off x="1168925" y="952500"/>
          <a:ext cx="9194274" cy="5461000"/>
        </p:xfrm>
        <a:graphic>
          <a:graphicData uri="http://schemas.openxmlformats.org/drawingml/2006/table">
            <a:tbl>
              <a:tblPr/>
              <a:tblGrid>
                <a:gridCol w="799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1658915662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975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971496">
                <a:tc>
                  <a:txBody>
                    <a:bodyPr/>
                    <a:lstStyle/>
                    <a:p>
                      <a:endParaRPr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hva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Iisalmi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Joroinen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Kaavi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Keitele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Kiuruvesi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Kuopio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Lapinlahti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Leppävirta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Pielavesi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Rautalampi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Rautavaara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Siilinjärvi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Sonkajärvi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Suonenjoki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Tervo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Tuusniemi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Varkaus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Vesanto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Vieremä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185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Muut ydintoiminnat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38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Kulttuuritoimintaa ryhmille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96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Päätösten vaikutusten ennakkoarviointi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96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Kulttuurikasvatusta edistävät toimenpiteet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Muut </a:t>
            </a:r>
            <a:r>
              <a:rPr lang="en-US" sz="2000" dirty="0" err="1">
                <a:solidFill>
                  <a:srgbClr val="303030"/>
                </a:solidFill>
                <a:latin typeface="Arial"/>
                <a:hlinkClick r:id="rId2"/>
              </a:rPr>
              <a:t>ydintoiminnat</a:t>
            </a:r>
            <a:r>
              <a:rPr lang="en-US" sz="2000" dirty="0">
                <a:solidFill>
                  <a:srgbClr val="303030"/>
                </a:solidFill>
                <a:latin typeface="Arial"/>
                <a:hlinkClick r:id="rId2"/>
              </a:rPr>
              <a:t> 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Pohjois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-Savon </a:t>
            </a:r>
            <a:r>
              <a:rPr lang="en-US" sz="2000" dirty="0" err="1">
                <a:solidFill>
                  <a:srgbClr val="303030"/>
                </a:solidFill>
                <a:latin typeface="Arial"/>
              </a:rPr>
              <a:t>hyvinvointialue</a:t>
            </a:r>
            <a:r>
              <a:rPr lang="en-US" sz="2000" dirty="0">
                <a:solidFill>
                  <a:srgbClr val="303030"/>
                </a:solidFill>
                <a:latin typeface="Arial"/>
              </a:rPr>
              <a:t> 2021</a:t>
            </a:r>
          </a:p>
          <a:p>
            <a:r>
              <a:rPr lang="en-US" sz="2000" dirty="0">
                <a:solidFill>
                  <a:srgbClr val="303030"/>
                </a:solidFill>
                <a:latin typeface="Arial"/>
              </a:rPr>
              <a:t>
    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63524"/>
              </p:ext>
            </p:extLst>
          </p:nvPr>
        </p:nvGraphicFramePr>
        <p:xfrm>
          <a:off x="2818612" y="952500"/>
          <a:ext cx="9219852" cy="5461000"/>
        </p:xfrm>
        <a:graphic>
          <a:graphicData uri="http://schemas.openxmlformats.org/drawingml/2006/table">
            <a:tbl>
              <a:tblPr/>
              <a:tblGrid>
                <a:gridCol w="8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69828675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086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971496">
                <a:tc>
                  <a:txBody>
                    <a:bodyPr/>
                    <a:lstStyle/>
                    <a:p>
                      <a:endParaRPr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Pohjois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-Savon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hva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Iisalmi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Joroinen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Kaavi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Keitele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Kiuruvesi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Kuopio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Lapinlahti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Leppävirta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Pielavesi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Rautalampi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Rautavaara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Siilinjärvi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Sonkajärvi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</a:rPr>
                        <a:t>Suonenjoki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Tervo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Tuusniemi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Varkaus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Vesanto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Vieremä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/>
                        </a:rPr>
                        <a:t>Koko maa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185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Muut ydintoiminnat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30303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30303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38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Kulttuuritoimintaa ryhmille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969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Päätösten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vaikutusten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ennakkoarviointi</a:t>
                      </a:r>
                      <a:endParaRPr lang="en-US" sz="12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96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Kulttuurikasvatusta edistävät toimenpiteet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36000" marR="72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30DAE0B2-F665-494F-B39A-6FC53E9BA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8" y="1562100"/>
            <a:ext cx="2771775" cy="18669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F466CE-7A0A-41DC-8C27-2F1F137E7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30" y="3601038"/>
            <a:ext cx="2561390" cy="14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17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 err="1"/>
              <a:t>TEAviisari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/>
              <a:t>TOP 10</a:t>
            </a:r>
            <a:br>
              <a:rPr lang="fi-FI" sz="3200" dirty="0"/>
            </a:br>
            <a:br>
              <a:rPr lang="fi-FI" sz="3200" dirty="0"/>
            </a:b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TOP 10 kuvaa organisaation tai alueen organisaatioiden </a:t>
            </a:r>
            <a:r>
              <a:rPr lang="fi-FI" i="1" dirty="0"/>
              <a:t>keskeisimmät vahvuudet ja kehittämiskohteet</a:t>
            </a:r>
            <a:r>
              <a:rPr lang="fi-FI" dirty="0"/>
              <a:t> verrattuna koko maan tilanteeseen.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5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Kulttuuri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Pohjois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-Savon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hyvinvointialue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68500" y="952499"/>
          <a:ext cx="8513646" cy="5091461"/>
        </p:xfrm>
        <a:graphic>
          <a:graphicData uri="http://schemas.openxmlformats.org/drawingml/2006/table">
            <a:tbl>
              <a:tblPr/>
              <a:tblGrid>
                <a:gridCol w="567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803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Vahvuudet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Vastaus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5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Säännöllinen seuranta: Sosiaali- ja terveydenhuollon yksiköiden asiakkaille/asukkaille tarjotun kulttuuritoiminnan määrää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hyvin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45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Yhteenveto hyvinvointikertomuksessa: Sosiaali- ja terveydenhuollon yksiköiden asiakkaille/asukkaille tarjotun kulttuuritoiminnan määrää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vaihtelevasti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45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Esittely luottamushenkilöille: Sosiaali- ja terveydenhuollon yksiköiden asiakkaille/asukkaille tarjotun kulttuuritoiminnan määrää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vaihtelevasti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47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Päätösten vaikutusten ennakkoarviointi: Kulttuuriviranhaltijat osallistuneet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hyvin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47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Kirjastotilastot: Tapahtumiin osallistujat/1000 asukasta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hyvin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45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Esittely johtoryhmälle: Kunnan järjestämiin kulttuuripalveluihin osallistuneiden määrän kehitystä (lapset ja nuoret, työikäiset, ikääntyneet)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hyvin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45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Taloudellinen tukeminen osallistumisen mahdollistamiseksi: Vapaaoppilaspaikka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hyvin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47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Kirjastotilastot: E-aineistokulut/asukas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hyvin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45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Ohjelmien käsittely luottamushenkilöhallinnossa: Peruspalvelujen arviointi, kulttuuripalvelut ja/tai kirjastopalvelut (2017)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Toteutuu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vaihtelevasti</a:t>
                      </a:r>
                      <a:endParaRPr lang="en-US" sz="12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47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Saavutettavuuden arviointi: Kulttuuripalveluissa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Toteutuu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hyvin</a:t>
                      </a:r>
                      <a:endParaRPr lang="en-US" sz="12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042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444500"/>
            <a:ext cx="7239000" cy="508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Kulttuuri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Pohjois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-Savon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hyvinvointialue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68500" y="952499"/>
          <a:ext cx="8747822" cy="5258726"/>
        </p:xfrm>
        <a:graphic>
          <a:graphicData uri="http://schemas.openxmlformats.org/drawingml/2006/table">
            <a:tbl>
              <a:tblPr/>
              <a:tblGrid>
                <a:gridCol w="5831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228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Kehittämiskohteet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404040"/>
                          </a:solidFill>
                          <a:latin typeface="Arial"/>
                        </a:rPr>
                        <a:t>Vastaus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Esittely luottamushenkilöille: Taiteen perusopetukseen osallistuvien lasten ja nuorten suhteellinen osuus alle 18-vuotiaista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vaihtelevasti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4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Kirjastojen tilat: Yleisten kirjastojen tilojen tarjoaminen kansalaistoimintaan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vaihtelevasti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Esittely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luottamushenkilöille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: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Kuntalaisten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tyytyväisyyttä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kaikkiin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tai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joihinkin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kulttuuripalveluihin</a:t>
                      </a:r>
                      <a:endParaRPr lang="en-US" sz="12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Paljon kehitettävää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Yhteenveto hyvinvointikertomuksessa: Kuntalaisten tyytyväisyyttä kaikkiin tai joihinkin kulttuuripalveluihin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Paljon kehitettävää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4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Kirjastotilastot: Lainaajia, % asukkaista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vaihtelevasti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Resurssit toiminta- ja taloussuunnitelmassa: Vähemmistö- ja erityisryhmille suunnattu kulttuuritoiminta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vaihtelevasti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Ohjelmien käsittely johtoryhmässä: Laki kuntien kulttuuritoiminnasta (166/2019)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vaihtelevasti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Kulttuurin edistäminen strategioissa: Kulttuuripalvelujen edistämiseen liittyvät asiat kuntastrategiassa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vaihtelevasti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Taloudellinen tukeminen osallistumisen mahdollistamiseksi: Kulttuuriluotsi, kulttuurikaveri tms.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303030"/>
                          </a:solidFill>
                          <a:latin typeface="Arial"/>
                        </a:rPr>
                        <a:t>Toteutuu vaihtelevasti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Taloudellinen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tukeminen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osallistumisen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mahdollistamiseksi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: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Aikuisten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taiteen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perusopetus</a:t>
                      </a:r>
                      <a:endParaRPr lang="en-US" sz="12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Toteutuu</a:t>
                      </a:r>
                      <a:r>
                        <a:rPr lang="en-US" sz="1200" dirty="0">
                          <a:solidFill>
                            <a:srgbClr val="30303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03030"/>
                          </a:solidFill>
                          <a:latin typeface="Arial"/>
                        </a:rPr>
                        <a:t>vaihtelevasti</a:t>
                      </a:r>
                      <a:endParaRPr lang="en-US" sz="1200" dirty="0">
                        <a:solidFill>
                          <a:srgbClr val="303030"/>
                        </a:solidFill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76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E4205AC-AABC-4F53-86DB-512522626C60}"/>
              </a:ext>
            </a:extLst>
          </p:cNvPr>
          <p:cNvSpPr txBox="1">
            <a:spLocks/>
          </p:cNvSpPr>
          <p:nvPr/>
        </p:nvSpPr>
        <p:spPr>
          <a:xfrm>
            <a:off x="616449" y="720636"/>
            <a:ext cx="2976467" cy="1177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5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fi-FI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fi-FI" sz="1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146236E-3E6F-479D-BFF0-8E54DB24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27759" r="32932" b="14763"/>
          <a:stretch>
            <a:fillRect/>
          </a:stretch>
        </p:blipFill>
        <p:spPr bwMode="auto">
          <a:xfrm>
            <a:off x="4205533" y="2080199"/>
            <a:ext cx="3404745" cy="347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BDC1933-BE72-4E50-B58D-B4794AED1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741" y="1893271"/>
            <a:ext cx="2519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Talousarvion ja toimintasuunnitelman hyväksyminen</a:t>
            </a:r>
            <a:endParaRPr kumimoji="0" lang="fi-FI" alt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Tekstiruutu 10">
            <a:extLst>
              <a:ext uri="{FF2B5EF4-FFF2-40B4-BE49-F238E27FC236}">
                <a16:creationId xmlns:a16="http://schemas.microsoft.com/office/drawing/2014/main" id="{2C10A060-DBA4-4C36-8573-BB3612CF9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718" y="3711142"/>
            <a:ext cx="12777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TILINPÄÄTÖS</a:t>
            </a:r>
          </a:p>
        </p:txBody>
      </p:sp>
      <p:sp>
        <p:nvSpPr>
          <p:cNvPr id="8" name="Tekstiruutu 17">
            <a:extLst>
              <a:ext uri="{FF2B5EF4-FFF2-40B4-BE49-F238E27FC236}">
                <a16:creationId xmlns:a16="http://schemas.microsoft.com/office/drawing/2014/main" id="{556E1485-9CE7-421A-A4BB-6EE36DEFB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693" y="3306501"/>
            <a:ext cx="211149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TALOUS- JA TOIMINTA-SUUNNITELMA: toimenpide- ja resurssiesitykset</a:t>
            </a: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B2EBA7D-9C4D-42FB-893E-F82D015C7467}"/>
              </a:ext>
            </a:extLst>
          </p:cNvPr>
          <p:cNvSpPr txBox="1"/>
          <p:nvPr/>
        </p:nvSpPr>
        <p:spPr>
          <a:xfrm>
            <a:off x="8907718" y="2160053"/>
            <a:ext cx="2826855" cy="280076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Vuosittainen hyvinvointiraportti osaksi tilinpäätöstä</a:t>
            </a:r>
          </a:p>
          <a:p>
            <a:pPr marL="285750" marR="0" lvl="0" indent="-2857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Mitä hyvinvointitavoitteiden eteen on tehty? </a:t>
            </a:r>
          </a:p>
          <a:p>
            <a:pPr marL="285750" marR="0" lvl="0" indent="-2857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hyvinvointitavoitteissa on edetty tilastojen valossa? 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-&gt; Arvioinnin pohjalta tarvittaessa tavoitteiden ja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toimenpiteiden tarkennus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F08F8C6-C51B-4606-9DF9-E838F5A332D5}"/>
              </a:ext>
            </a:extLst>
          </p:cNvPr>
          <p:cNvSpPr txBox="1"/>
          <p:nvPr/>
        </p:nvSpPr>
        <p:spPr>
          <a:xfrm>
            <a:off x="223703" y="2603146"/>
            <a:ext cx="2092595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Hyvinvointikertomus ja suunnitelma osaksi talousarviota </a:t>
            </a:r>
          </a:p>
          <a:p>
            <a:pPr marL="285750" marR="0" lvl="0" indent="-2857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Mitä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huomioitava budjetissa, jotta tavoitteisiin päästään?</a:t>
            </a:r>
          </a:p>
        </p:txBody>
      </p:sp>
      <p:sp>
        <p:nvSpPr>
          <p:cNvPr id="11" name="Alanuoli 20">
            <a:extLst>
              <a:ext uri="{FF2B5EF4-FFF2-40B4-BE49-F238E27FC236}">
                <a16:creationId xmlns:a16="http://schemas.microsoft.com/office/drawing/2014/main" id="{5A4BC0B2-9785-401D-9D4A-A00C990A56ED}"/>
              </a:ext>
            </a:extLst>
          </p:cNvPr>
          <p:cNvSpPr/>
          <p:nvPr/>
        </p:nvSpPr>
        <p:spPr>
          <a:xfrm rot="16200000" flipH="1">
            <a:off x="3862178" y="3388667"/>
            <a:ext cx="285128" cy="402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Kaarinuoli vasemmalle 4">
            <a:extLst>
              <a:ext uri="{FF2B5EF4-FFF2-40B4-BE49-F238E27FC236}">
                <a16:creationId xmlns:a16="http://schemas.microsoft.com/office/drawing/2014/main" id="{754F141E-DC23-4B3A-9C87-24B09DD9A877}"/>
              </a:ext>
            </a:extLst>
          </p:cNvPr>
          <p:cNvSpPr/>
          <p:nvPr/>
        </p:nvSpPr>
        <p:spPr>
          <a:xfrm rot="5400000">
            <a:off x="5486217" y="4469059"/>
            <a:ext cx="1190652" cy="3428577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5E251A59-7B6B-4723-9FE6-E4FD04A360FF}"/>
              </a:ext>
            </a:extLst>
          </p:cNvPr>
          <p:cNvSpPr txBox="1"/>
          <p:nvPr/>
        </p:nvSpPr>
        <p:spPr>
          <a:xfrm>
            <a:off x="5388922" y="5635408"/>
            <a:ext cx="217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Toteutetaan vaikuttavia toimenpiteitä hyvinvointitavoitteiden saavuttamiseksi</a:t>
            </a:r>
          </a:p>
        </p:txBody>
      </p:sp>
      <p:sp>
        <p:nvSpPr>
          <p:cNvPr id="14" name="Kaarinuoli vasemmalle 23">
            <a:extLst>
              <a:ext uri="{FF2B5EF4-FFF2-40B4-BE49-F238E27FC236}">
                <a16:creationId xmlns:a16="http://schemas.microsoft.com/office/drawing/2014/main" id="{9DDB07F5-278B-40D0-A119-08D7848BA325}"/>
              </a:ext>
            </a:extLst>
          </p:cNvPr>
          <p:cNvSpPr/>
          <p:nvPr/>
        </p:nvSpPr>
        <p:spPr>
          <a:xfrm rot="16200000">
            <a:off x="5486217" y="-941120"/>
            <a:ext cx="1190652" cy="3428577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7389559-6DFA-4973-862B-6239DB82D751}"/>
              </a:ext>
            </a:extLst>
          </p:cNvPr>
          <p:cNvSpPr txBox="1"/>
          <p:nvPr/>
        </p:nvSpPr>
        <p:spPr>
          <a:xfrm>
            <a:off x="5186629" y="568919"/>
            <a:ext cx="217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Toteutetaan vaikuttavia toimenpiteitä hyvinvointitavoitteiden saavuttamiseksi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E3077F4-B229-4B0E-95E4-E79EB36A570C}"/>
              </a:ext>
            </a:extLst>
          </p:cNvPr>
          <p:cNvSpPr txBox="1"/>
          <p:nvPr/>
        </p:nvSpPr>
        <p:spPr>
          <a:xfrm>
            <a:off x="8234858" y="245753"/>
            <a:ext cx="3651636" cy="64633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Laaja hyvinvointikertomus ja -suunnitelma tehdään koko valtuustokaudelle: Vanha valtuusto hyväksyy kertomuksen ja uusi valtuusto hyväksyy suunnitelman</a:t>
            </a:r>
          </a:p>
        </p:txBody>
      </p:sp>
      <p:sp>
        <p:nvSpPr>
          <p:cNvPr id="18" name="Alanuoli 20">
            <a:extLst>
              <a:ext uri="{FF2B5EF4-FFF2-40B4-BE49-F238E27FC236}">
                <a16:creationId xmlns:a16="http://schemas.microsoft.com/office/drawing/2014/main" id="{9617C2AB-2924-464F-A040-02174CD85960}"/>
              </a:ext>
            </a:extLst>
          </p:cNvPr>
          <p:cNvSpPr/>
          <p:nvPr/>
        </p:nvSpPr>
        <p:spPr>
          <a:xfrm rot="5400000" flipH="1">
            <a:off x="7890877" y="3325327"/>
            <a:ext cx="285128" cy="402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75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15EE15-2C9B-45F3-992A-CBB6C335F4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HYTE-työtä ohjaa kuntalaki ja terveydenhuoltolaki – jatkossa sote-laki</a:t>
            </a:r>
          </a:p>
        </p:txBody>
      </p:sp>
    </p:spTree>
    <p:extLst>
      <p:ext uri="{BB962C8B-B14F-4D97-AF65-F5344CB8AC3E}">
        <p14:creationId xmlns:p14="http://schemas.microsoft.com/office/powerpoint/2010/main" val="27495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9119" y="0"/>
            <a:ext cx="8167868" cy="1143000"/>
          </a:xfrm>
        </p:spPr>
        <p:txBody>
          <a:bodyPr/>
          <a:lstStyle/>
          <a:p>
            <a:r>
              <a:rPr lang="fi-FI"/>
              <a:t>Terveydenhuoltolaki 12§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39119" y="1285916"/>
            <a:ext cx="896983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Linkki voimaantulosäännökseen"/>
              </a:rPr>
              <a:t>12 §</a:t>
            </a: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Terveyden ja hyvinvoinnin edistäminen kunnassa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Kunnan on 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seurattava asukkaittensa terveyttä ja hyvinvointia sekä niihin vaikuttavia tekijöitä väestöryhmittäin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sekä kunnan palveluissa 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toteutettuja toimenpiteitä,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joilla vastataan kuntalaisten hyvinvointitarpeisiin. Kuntalaisten terveydestä ja hyvinvoinnista sekä toteutetuista toimenpiteistä 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raportoitava valtuustolle vuosittain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minkä lisäksi valtuustolle on 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kerran valtuustokaudessa valmisteltava laajempi hyvinvointikertomus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Jatkuu, mutta ensin asiaa hyvinvointikertomuksesta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4932100" y="6460212"/>
            <a:ext cx="5509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Lähde: https://finlex.fi/fi/laki/ajantasa/2010/20101326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384384" y="5011837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SEURATTAVA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-&gt; asukkaiden terveyttä ja hyvinvointia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-&gt; niihin vaikuttavia tekijöitä väestöryhmittäin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-&gt; palveluissa toteutettuja toimenpiteitä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44347" y="2209246"/>
            <a:ext cx="405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KERTOMUS</a:t>
            </a:r>
          </a:p>
        </p:txBody>
      </p:sp>
      <p:sp>
        <p:nvSpPr>
          <p:cNvPr id="7" name="Oikea aaltosulje 6"/>
          <p:cNvSpPr/>
          <p:nvPr/>
        </p:nvSpPr>
        <p:spPr>
          <a:xfrm>
            <a:off x="749461" y="1899821"/>
            <a:ext cx="470704" cy="31733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73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14982"/>
            <a:ext cx="10972800" cy="1143000"/>
          </a:xfrm>
        </p:spPr>
        <p:txBody>
          <a:bodyPr/>
          <a:lstStyle/>
          <a:p>
            <a:r>
              <a:rPr lang="fi-FI"/>
              <a:t>Terveydenhuoltolaki 12§ jatkuu…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712686" y="1436914"/>
            <a:ext cx="8795657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Kunnan on 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strategisessa suunnittelussaan asetettava paikallisiin olosuhteisiin ja tarpeisiin perustuvat terveyden ja hyvinvoinnin edistämisen tavoitteet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määriteltävä niitä tukevat 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toimenpiteet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 käytettävä näiden 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perustana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kuntakohtaisia hyvinvointi- ja terveysosoittimia.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Kunnan on nimettävä terveyden ja hyvinvoinnin edistämisen vastuutahot. 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Kunnan eri toimialojen on tehtävä yhteistyötä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terveyden ja hyvinvoinnin edistämisessä. Lisäksi kunnan on tehtävä yhteistyötä muiden kunnassa toimivien julkisten tahojen sekä yksityisten yritysten ja yleishyödyllisten yhteisöjen kanssa. Jos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sosiaali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ja terveydenhuolto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järjestetty useamman kunnan yhteistoimintana, yhteistoiminta-alueen on osallistuttava asiantuntijana eri toimialojen väliseen 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yhteistyöhön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sekä sosiaalisten ja terveysvaikutusten arviointiin alueen kunnissa.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97397" y="1724626"/>
            <a:ext cx="2122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SUUNNITELMA</a:t>
            </a:r>
          </a:p>
        </p:txBody>
      </p:sp>
      <p:sp>
        <p:nvSpPr>
          <p:cNvPr id="6" name="Oikea aaltosulje 5"/>
          <p:cNvSpPr/>
          <p:nvPr/>
        </p:nvSpPr>
        <p:spPr>
          <a:xfrm>
            <a:off x="690439" y="1774222"/>
            <a:ext cx="470704" cy="33786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2835532" y="612980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Lähde: https://finlex.fi/fi/laki/ajantasa/2010/20101326</a:t>
            </a:r>
          </a:p>
        </p:txBody>
      </p:sp>
    </p:spTree>
    <p:extLst>
      <p:ext uri="{BB962C8B-B14F-4D97-AF65-F5344CB8AC3E}">
        <p14:creationId xmlns:p14="http://schemas.microsoft.com/office/powerpoint/2010/main" val="271929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4" y="58310"/>
            <a:ext cx="10058402" cy="1219200"/>
          </a:xfrm>
        </p:spPr>
        <p:txBody>
          <a:bodyPr>
            <a:normAutofit/>
          </a:bodyPr>
          <a:lstStyle/>
          <a:p>
            <a:r>
              <a:rPr lang="fi-FI" sz="2800">
                <a:latin typeface="Verdana" panose="020B0604030504040204" pitchFamily="34" charset="0"/>
                <a:ea typeface="Verdana" panose="020B0604030504040204" pitchFamily="34" charset="0"/>
              </a:rPr>
              <a:t>HYTE-</a:t>
            </a:r>
            <a:r>
              <a:rPr 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kunnassa</a:t>
            </a:r>
            <a:r>
              <a:rPr lang="fi-FI"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sz="140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i-FI" sz="1400" err="1">
                <a:latin typeface="Verdana" panose="020B0604030504040204" pitchFamily="34" charset="0"/>
                <a:ea typeface="Verdana" panose="020B0604030504040204" pitchFamily="34" charset="0"/>
              </a:rPr>
              <a:t>sote</a:t>
            </a:r>
            <a:r>
              <a:rPr lang="fi-FI" sz="1400">
                <a:latin typeface="Verdana" panose="020B0604030504040204" pitchFamily="34" charset="0"/>
                <a:ea typeface="Verdana" panose="020B0604030504040204" pitchFamily="34" charset="0"/>
              </a:rPr>
              <a:t>-järjestämislaki, 6§) </a:t>
            </a:r>
            <a:r>
              <a:rPr lang="fi-FI" sz="2800">
                <a:latin typeface="Verdana" panose="020B0604030504040204" pitchFamily="34" charset="0"/>
                <a:ea typeface="Verdana" panose="020B0604030504040204" pitchFamily="34" charset="0"/>
              </a:rPr>
              <a:t>ja </a:t>
            </a:r>
            <a:r>
              <a:rPr lang="fi-FI" sz="280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hyvinvointialueella </a:t>
            </a:r>
            <a:r>
              <a:rPr lang="fi-FI" sz="140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i-FI" sz="140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sote</a:t>
            </a:r>
            <a:r>
              <a:rPr lang="fi-FI" sz="140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-järjestämislaki 7§)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887401"/>
          </a:xfrm>
        </p:spPr>
        <p:txBody>
          <a:bodyPr>
            <a:normAutofit fontScale="62500" lnSpcReduction="20000"/>
          </a:bodyPr>
          <a:lstStyle/>
          <a:p>
            <a:r>
              <a:rPr lang="fi-FI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Kunnan 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hyvinvointialueen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edistettävä asukkaidensa hyvinvointia ja terveyttä (</a:t>
            </a:r>
            <a:r>
              <a:rPr lang="fi-FI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hyte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 Kunnalla /</a:t>
            </a:r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hyvinvointialueella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ensisijainen vastuu hyvinvoinnin ja terveyden edistämisestä siltä osin, kun tämä tehtävä kytkeytyy kunnan/ </a:t>
            </a:r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hyvinvointialueen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muihin lakisääteisiin tehtäviin</a:t>
            </a:r>
          </a:p>
          <a:p>
            <a:r>
              <a:rPr lang="fi-FI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Kunnan 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hyvinvointialueen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strategisessa suunnittelussaan asetettava </a:t>
            </a:r>
            <a:r>
              <a:rPr lang="fi-FI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hyte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tavoitteet ja määriteltävä niitä tukevat toimenpiteet…</a:t>
            </a:r>
          </a:p>
          <a:p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Nimettävä </a:t>
            </a:r>
            <a:r>
              <a:rPr lang="fi-FI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hyte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vastuutaho</a:t>
            </a:r>
          </a:p>
          <a:p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Raportoitava </a:t>
            </a:r>
            <a:r>
              <a:rPr lang="fi-FI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kuntalaisten 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asukkaidensa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hyvinvoinnista ja terveydestä vuosittain ja valmistelevat </a:t>
            </a:r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alue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valtuustolle valtuustokausittain hyvinvointikertomus ja –suunnitelma – toimitettava se hyvinvointialueelle ja julkaistava julkisessa tietoverkossa</a:t>
            </a:r>
          </a:p>
          <a:p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Hyvinvointialue laatii hyvinvointikertomuksen ja –suunnitelman yhteistyössä alueen kuntien kanssa. Sen on julkaistava hyvinvointikertomus ja –suunnitelma julkisessa tietoverkossa</a:t>
            </a:r>
          </a:p>
          <a:p>
            <a:r>
              <a:rPr lang="fi-FI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Kunnan 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hyvinvointialueen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toimittava </a:t>
            </a:r>
            <a:r>
              <a:rPr lang="fi-FI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hyte:ssä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yhteistyössä </a:t>
            </a:r>
            <a:r>
              <a:rPr lang="fi-FI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hyvinvointialueen </a:t>
            </a:r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/alueen kuntien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kanssa ….ja </a:t>
            </a:r>
            <a:r>
              <a:rPr lang="fi-FI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tehtävä yhteistyötä 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muiden julkisten toimijoiden, yksityisten yritysten ja yleishyödyllisten yhteisöjen kanssa. Sen on myös edistettävä </a:t>
            </a:r>
            <a:r>
              <a:rPr lang="fi-FI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hyte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työtä tekevien järjestöjen toimintaedellytyksiä ja vaikutusmahdollisuuksia </a:t>
            </a:r>
            <a:r>
              <a:rPr lang="fi-FI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hyte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työssä. </a:t>
            </a:r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Hyvinvointialueen on neuvoteltava </a:t>
            </a:r>
            <a:r>
              <a:rPr lang="fi-FI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väh</a:t>
            </a:r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vuosittain yhdessä alueen kuntien sekä muiden edellä mainittujen hyvinvointialueen alueella </a:t>
            </a:r>
            <a:r>
              <a:rPr lang="fi-FI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hyte</a:t>
            </a:r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-työtä tekevien toimijoiden kanssa </a:t>
            </a:r>
            <a:r>
              <a:rPr lang="fi-FI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hyte</a:t>
            </a:r>
            <a:r>
              <a:rPr lang="fi-FI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tavoitteista, toimenpiteistä, yhteistyöstä ja seurannasta</a:t>
            </a:r>
            <a:endParaRPr lang="fi-FI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0914227" y="6411401"/>
            <a:ext cx="1396260" cy="228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61392-EB7E-434C-9234-EA2984AFA269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3.2.2022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Pyöristetty suorakulmio 3"/>
          <p:cNvSpPr/>
          <p:nvPr/>
        </p:nvSpPr>
        <p:spPr>
          <a:xfrm>
            <a:off x="873457" y="3452884"/>
            <a:ext cx="10351827" cy="79839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0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uontoaiheinen piirros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4_TF03431377" id="{9A2B0FE7-A02A-4C63-861A-191406C1FEE6}" vid="{DF6041FB-8817-41F9-8BD7-7DC30C544BD4}"/>
    </a:ext>
  </a:extLst>
</a:theme>
</file>

<file path=ppt/theme/theme10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uontoaiheinen piirros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4_TF03431377" id="{9A2B0FE7-A02A-4C63-861A-191406C1FEE6}" vid="{DF6041FB-8817-41F9-8BD7-7DC30C544B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uontoaiheinen piirros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4_TF03431377" id="{9A2B0FE7-A02A-4C63-861A-191406C1FEE6}" vid="{DF6041FB-8817-41F9-8BD7-7DC30C544BD4}"/>
    </a:ext>
  </a:extLst>
</a:theme>
</file>

<file path=ppt/theme/theme5.xml><?xml version="1.0" encoding="utf-8"?>
<a:theme xmlns:a="http://schemas.openxmlformats.org/drawingml/2006/main" name="3_Luontoaiheinen piirros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4_TF03431377" id="{9A2B0FE7-A02A-4C63-861A-191406C1FEE6}" vid="{DF6041FB-8817-41F9-8BD7-7DC30C544BD4}"/>
    </a:ext>
  </a:extLst>
</a:theme>
</file>

<file path=ppt/theme/theme6.xml><?xml version="1.0" encoding="utf-8"?>
<a:theme xmlns:a="http://schemas.openxmlformats.org/drawingml/2006/main" name="2_Pohjois-Savo 2019 powerpoint (1)">
  <a:themeElements>
    <a:clrScheme name="Pohjois-Savo 2019">
      <a:dk1>
        <a:srgbClr val="000000"/>
      </a:dk1>
      <a:lt1>
        <a:srgbClr val="FFFFFF"/>
      </a:lt1>
      <a:dk2>
        <a:srgbClr val="878787"/>
      </a:dk2>
      <a:lt2>
        <a:srgbClr val="DADAD9"/>
      </a:lt2>
      <a:accent1>
        <a:srgbClr val="FFDD00"/>
      </a:accent1>
      <a:accent2>
        <a:srgbClr val="FBB900"/>
      </a:accent2>
      <a:accent3>
        <a:srgbClr val="AFCA0A"/>
      </a:accent3>
      <a:accent4>
        <a:srgbClr val="4F81BD"/>
      </a:accent4>
      <a:accent5>
        <a:srgbClr val="1F497D"/>
      </a:accent5>
      <a:accent6>
        <a:srgbClr val="000000"/>
      </a:accent6>
      <a:hlink>
        <a:srgbClr val="1F497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F163A0-1659-43C4-B23A-226237F335CB}" vid="{ECF23CE6-86C3-4B1F-937F-49B0DDD0063F}"/>
    </a:ext>
  </a:extLst>
</a:theme>
</file>

<file path=ppt/theme/theme7.xml><?xml version="1.0" encoding="utf-8"?>
<a:theme xmlns:a="http://schemas.openxmlformats.org/drawingml/2006/main" name="1_Office-teema">
  <a:themeElements>
    <a:clrScheme name="Pohjois-Savo 2019">
      <a:dk1>
        <a:srgbClr val="000000"/>
      </a:dk1>
      <a:lt1>
        <a:srgbClr val="FFFFFF"/>
      </a:lt1>
      <a:dk2>
        <a:srgbClr val="878787"/>
      </a:dk2>
      <a:lt2>
        <a:srgbClr val="DADAD9"/>
      </a:lt2>
      <a:accent1>
        <a:srgbClr val="FFDD00"/>
      </a:accent1>
      <a:accent2>
        <a:srgbClr val="FBB900"/>
      </a:accent2>
      <a:accent3>
        <a:srgbClr val="AFCA0A"/>
      </a:accent3>
      <a:accent4>
        <a:srgbClr val="4F81BD"/>
      </a:accent4>
      <a:accent5>
        <a:srgbClr val="1F497D"/>
      </a:accent5>
      <a:accent6>
        <a:srgbClr val="000000"/>
      </a:accent6>
      <a:hlink>
        <a:srgbClr val="1F497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9E02E9BA-3CE4-4544-ADAF-24013E7A810C}" vid="{42A847BD-F865-4324-8BDE-9DF4A670A574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EB21D36F08A4BA80246746ED189F0" ma:contentTypeVersion="14" ma:contentTypeDescription="Create a new document." ma:contentTypeScope="" ma:versionID="e61fe9332533e4a05caeede8b13f042d">
  <xsd:schema xmlns:xsd="http://www.w3.org/2001/XMLSchema" xmlns:xs="http://www.w3.org/2001/XMLSchema" xmlns:p="http://schemas.microsoft.com/office/2006/metadata/properties" xmlns:ns1="http://schemas.microsoft.com/sharepoint/v3" xmlns:ns3="502019fa-07ad-4047-ab1d-d30de8693389" xmlns:ns4="64e57a27-bddb-4439-9191-65f6d1aaea3a" targetNamespace="http://schemas.microsoft.com/office/2006/metadata/properties" ma:root="true" ma:fieldsID="e9b1f6dafa79e02536a434b7e7cb9fb5" ns1:_="" ns3:_="" ns4:_="">
    <xsd:import namespace="http://schemas.microsoft.com/sharepoint/v3"/>
    <xsd:import namespace="502019fa-07ad-4047-ab1d-d30de8693389"/>
    <xsd:import namespace="64e57a27-bddb-4439-9191-65f6d1aaea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019fa-07ad-4047-ab1d-d30de8693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57a27-bddb-4439-9191-65f6d1aae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A19FCE-97BB-4421-87DB-F08DD557C205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4e57a27-bddb-4439-9191-65f6d1aaea3a"/>
    <ds:schemaRef ds:uri="502019fa-07ad-4047-ab1d-d30de86933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1100FC-FD57-4C9B-9F76-9B92CC217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2019fa-07ad-4047-ab1d-d30de8693389"/>
    <ds:schemaRef ds:uri="64e57a27-bddb-4439-9191-65f6d1aae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A605B3-2ACA-4FFC-88C2-69272A020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Maisemapiirrosmallin mukainen luontoaiheinen esitys (laajakuva)</Template>
  <TotalTime>2414</TotalTime>
  <Words>3957</Words>
  <Application>Microsoft Office PowerPoint</Application>
  <PresentationFormat>Laajakuva</PresentationFormat>
  <Paragraphs>2404</Paragraphs>
  <Slides>45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45</vt:i4>
      </vt:variant>
    </vt:vector>
  </HeadingPairs>
  <TitlesOfParts>
    <vt:vector size="58" baseType="lpstr">
      <vt:lpstr>Arial</vt:lpstr>
      <vt:lpstr>Calibri</vt:lpstr>
      <vt:lpstr>Calibri Light</vt:lpstr>
      <vt:lpstr>Segoe Print</vt:lpstr>
      <vt:lpstr>Verdana</vt:lpstr>
      <vt:lpstr>Luontoaiheinen piirros 16x9</vt:lpstr>
      <vt:lpstr>1_Luontoaiheinen piirros 16x9</vt:lpstr>
      <vt:lpstr>Office Theme</vt:lpstr>
      <vt:lpstr>2_Luontoaiheinen piirros 16x9</vt:lpstr>
      <vt:lpstr>3_Luontoaiheinen piirros 16x9</vt:lpstr>
      <vt:lpstr>2_Pohjois-Savo 2019 powerpoint (1)</vt:lpstr>
      <vt:lpstr>1_Office-teema</vt:lpstr>
      <vt:lpstr>Office-teema</vt:lpstr>
      <vt:lpstr>PowerPoint-esitys</vt:lpstr>
      <vt:lpstr>Laki kuntien kulttuuritoiminnasta (166/2019)</vt:lpstr>
      <vt:lpstr>Laki kuntien kulttuuritoiminnasta (166/2019)</vt:lpstr>
      <vt:lpstr>PowerPoint-esitys</vt:lpstr>
      <vt:lpstr>PowerPoint-esitys</vt:lpstr>
      <vt:lpstr>HYTE-työtä ohjaa kuntalaki ja terveydenhuoltolaki – jatkossa sote-laki</vt:lpstr>
      <vt:lpstr>Terveydenhuoltolaki 12§</vt:lpstr>
      <vt:lpstr>Terveydenhuoltolaki 12§ jatkuu…</vt:lpstr>
      <vt:lpstr>HYTE-kunnassa  (sote-järjestämislaki, 6§) ja hyvinvointialueella (sote-järjestämislaki 7§)</vt:lpstr>
      <vt:lpstr>Pohjois-Savon HYTE-rakenne</vt:lpstr>
      <vt:lpstr>Pohjois-Savon HYTE-rakenne 2023</vt:lpstr>
      <vt:lpstr>TEA-viisari kulttuurin tuloksia</vt:lpstr>
      <vt:lpstr>PowerPoint-esitys</vt:lpstr>
      <vt:lpstr>PowerPoint-esitys</vt:lpstr>
      <vt:lpstr>PowerPoint-esitys</vt:lpstr>
      <vt:lpstr>PowerPoint-esitys</vt:lpstr>
      <vt:lpstr>TEA tiedonkeruu</vt:lpstr>
      <vt:lpstr>TEAviisari Pohjois-Savo ja Pohjois-Savon kunnat</vt:lpstr>
      <vt:lpstr>PowerPoint-esitys</vt:lpstr>
      <vt:lpstr>PowerPoint-esitys</vt:lpstr>
      <vt:lpstr>Paras tulos johtamisen alueella</vt:lpstr>
      <vt:lpstr>PowerPoint-esitys</vt:lpstr>
      <vt:lpstr>PowerPoint-esitys</vt:lpstr>
      <vt:lpstr>PowerPoint-esitys</vt:lpstr>
      <vt:lpstr>PowerPoint-esitys</vt:lpstr>
      <vt:lpstr>Eniten kehitettävää Seuranta- ja tarveanalyysissä</vt:lpstr>
      <vt:lpstr>PowerPoint-esitys</vt:lpstr>
      <vt:lpstr>PowerPoint-esitys</vt:lpstr>
      <vt:lpstr>PowerPoint-esitys</vt:lpstr>
      <vt:lpstr>Pohjois-Savon kuntien tilanne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TEAviisari  TOP 10  </vt:lpstr>
      <vt:lpstr>PowerPoint-esitys</vt:lpstr>
      <vt:lpstr>PowerPoint-esitys</vt:lpstr>
    </vt:vector>
  </TitlesOfParts>
  <Company>Istekki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Rytkönen Säde</dc:creator>
  <cp:lastModifiedBy>Rytkönen Säde</cp:lastModifiedBy>
  <cp:revision>60</cp:revision>
  <dcterms:created xsi:type="dcterms:W3CDTF">2020-11-05T03:57:16Z</dcterms:created>
  <dcterms:modified xsi:type="dcterms:W3CDTF">2022-02-03T10:35:50Z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0x010100A13EB21D36F08A4BA80246746ED189F0</vt:lpwstr>
  </property>
</Properties>
</file>