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1.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2.xml" ContentType="application/vnd.openxmlformats-officedocument.themeOverr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3.xml" ContentType="application/vnd.openxmlformats-officedocument.themeOverr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4.xml" ContentType="application/vnd.openxmlformats-officedocument.themeOverr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theme/themeOverride5.xml" ContentType="application/vnd.openxmlformats-officedocument.themeOverr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6.xml" ContentType="application/vnd.openxmlformats-officedocument.themeOverr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theme/themeOverride7.xml" ContentType="application/vnd.openxmlformats-officedocument.themeOverr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theme/themeOverride8.xml" ContentType="application/vnd.openxmlformats-officedocument.themeOverr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theme/themeOverride9.xml" ContentType="application/vnd.openxmlformats-officedocument.themeOverr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theme/themeOverride10.xml" ContentType="application/vnd.openxmlformats-officedocument.themeOverrid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theme/themeOverride11.xml" ContentType="application/vnd.openxmlformats-officedocument.themeOverrid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theme/themeOverride12.xml" ContentType="application/vnd.openxmlformats-officedocument.themeOverrid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theme/themeOverride13.xml" ContentType="application/vnd.openxmlformats-officedocument.themeOverrid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theme/themeOverride14.xml" ContentType="application/vnd.openxmlformats-officedocument.themeOverrid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theme/themeOverride15.xml" ContentType="application/vnd.openxmlformats-officedocument.themeOverride+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ppt/theme/themeOverride16.xml" ContentType="application/vnd.openxmlformats-officedocument.themeOverride+xml"/>
  <Override PartName="/ppt/charts/chart21.xml" ContentType="application/vnd.openxmlformats-officedocument.drawingml.chart+xml"/>
  <Override PartName="/ppt/charts/style21.xml" ContentType="application/vnd.ms-office.chartstyle+xml"/>
  <Override PartName="/ppt/charts/colors21.xml" ContentType="application/vnd.ms-office.chartcolorstyle+xml"/>
  <Override PartName="/ppt/charts/chart22.xml" ContentType="application/vnd.openxmlformats-officedocument.drawingml.chart+xml"/>
  <Override PartName="/ppt/charts/style22.xml" ContentType="application/vnd.ms-office.chartstyle+xml"/>
  <Override PartName="/ppt/charts/colors22.xml" ContentType="application/vnd.ms-office.chartcolorstyle+xml"/>
  <Override PartName="/ppt/theme/themeOverride17.xml" ContentType="application/vnd.openxmlformats-officedocument.themeOverride+xml"/>
  <Override PartName="/ppt/charts/chart23.xml" ContentType="application/vnd.openxmlformats-officedocument.drawingml.chart+xml"/>
  <Override PartName="/ppt/charts/style23.xml" ContentType="application/vnd.ms-office.chartstyle+xml"/>
  <Override PartName="/ppt/charts/colors23.xml" ContentType="application/vnd.ms-office.chartcolorstyle+xml"/>
  <Override PartName="/ppt/theme/themeOverride18.xml" ContentType="application/vnd.openxmlformats-officedocument.themeOverride+xml"/>
  <Override PartName="/ppt/charts/chart24.xml" ContentType="application/vnd.openxmlformats-officedocument.drawingml.chart+xml"/>
  <Override PartName="/ppt/charts/style24.xml" ContentType="application/vnd.ms-office.chartstyle+xml"/>
  <Override PartName="/ppt/charts/colors24.xml" ContentType="application/vnd.ms-office.chartcolorstyle+xml"/>
  <Override PartName="/ppt/charts/chart25.xml" ContentType="application/vnd.openxmlformats-officedocument.drawingml.chart+xml"/>
  <Override PartName="/ppt/charts/style25.xml" ContentType="application/vnd.ms-office.chartstyle+xml"/>
  <Override PartName="/ppt/charts/colors25.xml" ContentType="application/vnd.ms-office.chartcolorstyle+xml"/>
  <Override PartName="/ppt/theme/themeOverride19.xml" ContentType="application/vnd.openxmlformats-officedocument.themeOverride+xml"/>
  <Override PartName="/ppt/charts/chart26.xml" ContentType="application/vnd.openxmlformats-officedocument.drawingml.chart+xml"/>
  <Override PartName="/ppt/charts/style26.xml" ContentType="application/vnd.ms-office.chartstyle+xml"/>
  <Override PartName="/ppt/charts/colors26.xml" ContentType="application/vnd.ms-office.chartcolorstyle+xml"/>
  <Override PartName="/ppt/theme/themeOverride20.xml" ContentType="application/vnd.openxmlformats-officedocument.themeOverride+xml"/>
  <Override PartName="/ppt/charts/chart27.xml" ContentType="application/vnd.openxmlformats-officedocument.drawingml.chart+xml"/>
  <Override PartName="/ppt/charts/style27.xml" ContentType="application/vnd.ms-office.chartstyle+xml"/>
  <Override PartName="/ppt/charts/colors27.xml" ContentType="application/vnd.ms-office.chartcolorstyle+xml"/>
  <Override PartName="/ppt/charts/chart28.xml" ContentType="application/vnd.openxmlformats-officedocument.drawingml.chart+xml"/>
  <Override PartName="/ppt/charts/style28.xml" ContentType="application/vnd.ms-office.chartstyle+xml"/>
  <Override PartName="/ppt/charts/colors28.xml" ContentType="application/vnd.ms-office.chartcolorstyle+xml"/>
  <Override PartName="/ppt/theme/themeOverride21.xml" ContentType="application/vnd.openxmlformats-officedocument.themeOverride+xml"/>
  <Override PartName="/ppt/charts/chart29.xml" ContentType="application/vnd.openxmlformats-officedocument.drawingml.chart+xml"/>
  <Override PartName="/ppt/charts/style29.xml" ContentType="application/vnd.ms-office.chartstyle+xml"/>
  <Override PartName="/ppt/charts/colors29.xml" ContentType="application/vnd.ms-office.chartcolorstyle+xml"/>
  <Override PartName="/ppt/theme/themeOverride22.xml" ContentType="application/vnd.openxmlformats-officedocument.themeOverride+xml"/>
  <Override PartName="/ppt/charts/chart30.xml" ContentType="application/vnd.openxmlformats-officedocument.drawingml.chart+xml"/>
  <Override PartName="/ppt/charts/style30.xml" ContentType="application/vnd.ms-office.chartstyle+xml"/>
  <Override PartName="/ppt/charts/colors30.xml" ContentType="application/vnd.ms-office.chartcolorstyle+xml"/>
  <Override PartName="/ppt/charts/chart31.xml" ContentType="application/vnd.openxmlformats-officedocument.drawingml.chart+xml"/>
  <Override PartName="/ppt/charts/style31.xml" ContentType="application/vnd.ms-office.chartstyle+xml"/>
  <Override PartName="/ppt/charts/colors31.xml" ContentType="application/vnd.ms-office.chartcolorstyle+xml"/>
  <Override PartName="/ppt/theme/themeOverride23.xml" ContentType="application/vnd.openxmlformats-officedocument.themeOverride+xml"/>
  <Override PartName="/ppt/charts/chart32.xml" ContentType="application/vnd.openxmlformats-officedocument.drawingml.chart+xml"/>
  <Override PartName="/ppt/charts/style32.xml" ContentType="application/vnd.ms-office.chartstyle+xml"/>
  <Override PartName="/ppt/charts/colors32.xml" ContentType="application/vnd.ms-office.chartcolorstyle+xml"/>
  <Override PartName="/ppt/theme/themeOverride24.xml" ContentType="application/vnd.openxmlformats-officedocument.themeOverride+xml"/>
  <Override PartName="/ppt/charts/chart33.xml" ContentType="application/vnd.openxmlformats-officedocument.drawingml.chart+xml"/>
  <Override PartName="/ppt/charts/style33.xml" ContentType="application/vnd.ms-office.chartstyle+xml"/>
  <Override PartName="/ppt/charts/colors33.xml" ContentType="application/vnd.ms-office.chartcolorstyle+xml"/>
  <Override PartName="/ppt/theme/themeOverride25.xml" ContentType="application/vnd.openxmlformats-officedocument.themeOverride+xml"/>
  <Override PartName="/ppt/charts/chart34.xml" ContentType="application/vnd.openxmlformats-officedocument.drawingml.chart+xml"/>
  <Override PartName="/ppt/charts/style34.xml" ContentType="application/vnd.ms-office.chartstyle+xml"/>
  <Override PartName="/ppt/charts/colors34.xml" ContentType="application/vnd.ms-office.chartcolorstyle+xml"/>
  <Override PartName="/ppt/theme/themeOverride26.xml" ContentType="application/vnd.openxmlformats-officedocument.themeOverride+xml"/>
  <Override PartName="/ppt/charts/chart35.xml" ContentType="application/vnd.openxmlformats-officedocument.drawingml.chart+xml"/>
  <Override PartName="/ppt/charts/style35.xml" ContentType="application/vnd.ms-office.chartstyle+xml"/>
  <Override PartName="/ppt/charts/colors35.xml" ContentType="application/vnd.ms-office.chartcolorstyle+xml"/>
  <Override PartName="/ppt/theme/themeOverride27.xml" ContentType="application/vnd.openxmlformats-officedocument.themeOverride+xml"/>
  <Override PartName="/ppt/charts/chart36.xml" ContentType="application/vnd.openxmlformats-officedocument.drawingml.chart+xml"/>
  <Override PartName="/ppt/charts/style36.xml" ContentType="application/vnd.ms-office.chartstyle+xml"/>
  <Override PartName="/ppt/charts/colors36.xml" ContentType="application/vnd.ms-office.chartcolorstyle+xml"/>
  <Override PartName="/ppt/theme/themeOverride28.xml" ContentType="application/vnd.openxmlformats-officedocument.themeOverride+xml"/>
  <Override PartName="/ppt/charts/chart37.xml" ContentType="application/vnd.openxmlformats-officedocument.drawingml.chart+xml"/>
  <Override PartName="/ppt/charts/style37.xml" ContentType="application/vnd.ms-office.chartstyle+xml"/>
  <Override PartName="/ppt/charts/colors37.xml" ContentType="application/vnd.ms-office.chartcolorstyle+xml"/>
  <Override PartName="/ppt/theme/themeOverride29.xml" ContentType="application/vnd.openxmlformats-officedocument.themeOverride+xml"/>
  <Override PartName="/ppt/charts/chart38.xml" ContentType="application/vnd.openxmlformats-officedocument.drawingml.chart+xml"/>
  <Override PartName="/ppt/charts/style38.xml" ContentType="application/vnd.ms-office.chartstyle+xml"/>
  <Override PartName="/ppt/charts/colors38.xml" ContentType="application/vnd.ms-office.chartcolorstyle+xml"/>
  <Override PartName="/ppt/theme/themeOverride30.xml" ContentType="application/vnd.openxmlformats-officedocument.themeOverride+xml"/>
  <Override PartName="/ppt/charts/chart39.xml" ContentType="application/vnd.openxmlformats-officedocument.drawingml.chart+xml"/>
  <Override PartName="/ppt/charts/style39.xml" ContentType="application/vnd.ms-office.chartstyle+xml"/>
  <Override PartName="/ppt/charts/colors39.xml" ContentType="application/vnd.ms-office.chartcolorstyle+xml"/>
  <Override PartName="/ppt/charts/chart40.xml" ContentType="application/vnd.openxmlformats-officedocument.drawingml.chart+xml"/>
  <Override PartName="/ppt/charts/style40.xml" ContentType="application/vnd.ms-office.chartstyle+xml"/>
  <Override PartName="/ppt/charts/colors40.xml" ContentType="application/vnd.ms-office.chartcolorstyle+xml"/>
  <Override PartName="/ppt/theme/themeOverride31.xml" ContentType="application/vnd.openxmlformats-officedocument.themeOverride+xml"/>
  <Override PartName="/ppt/charts/chart41.xml" ContentType="application/vnd.openxmlformats-officedocument.drawingml.chart+xml"/>
  <Override PartName="/ppt/charts/style41.xml" ContentType="application/vnd.ms-office.chartstyle+xml"/>
  <Override PartName="/ppt/charts/colors41.xml" ContentType="application/vnd.ms-office.chartcolorstyle+xml"/>
  <Override PartName="/ppt/theme/themeOverride32.xml" ContentType="application/vnd.openxmlformats-officedocument.themeOverride+xml"/>
  <Override PartName="/ppt/charts/chart42.xml" ContentType="application/vnd.openxmlformats-officedocument.drawingml.chart+xml"/>
  <Override PartName="/ppt/charts/style42.xml" ContentType="application/vnd.ms-office.chartstyle+xml"/>
  <Override PartName="/ppt/charts/colors42.xml" ContentType="application/vnd.ms-office.chartcolorstyle+xml"/>
  <Override PartName="/ppt/theme/themeOverride33.xml" ContentType="application/vnd.openxmlformats-officedocument.themeOverride+xml"/>
  <Override PartName="/ppt/charts/chart43.xml" ContentType="application/vnd.openxmlformats-officedocument.drawingml.chart+xml"/>
  <Override PartName="/ppt/charts/style43.xml" ContentType="application/vnd.ms-office.chartstyle+xml"/>
  <Override PartName="/ppt/charts/colors43.xml" ContentType="application/vnd.ms-office.chartcolorstyle+xml"/>
  <Override PartName="/ppt/theme/themeOverride34.xml" ContentType="application/vnd.openxmlformats-officedocument.themeOverride+xml"/>
  <Override PartName="/ppt/charts/chart44.xml" ContentType="application/vnd.openxmlformats-officedocument.drawingml.chart+xml"/>
  <Override PartName="/ppt/charts/style44.xml" ContentType="application/vnd.ms-office.chartstyle+xml"/>
  <Override PartName="/ppt/charts/colors44.xml" ContentType="application/vnd.ms-office.chartcolorstyle+xml"/>
  <Override PartName="/ppt/theme/themeOverride35.xml" ContentType="application/vnd.openxmlformats-officedocument.themeOverride+xml"/>
  <Override PartName="/ppt/charts/chart45.xml" ContentType="application/vnd.openxmlformats-officedocument.drawingml.chart+xml"/>
  <Override PartName="/ppt/charts/style45.xml" ContentType="application/vnd.ms-office.chartstyle+xml"/>
  <Override PartName="/ppt/charts/colors45.xml" ContentType="application/vnd.ms-office.chartcolorstyle+xml"/>
  <Override PartName="/ppt/theme/themeOverride36.xml" ContentType="application/vnd.openxmlformats-officedocument.themeOverride+xml"/>
  <Override PartName="/ppt/charts/chart46.xml" ContentType="application/vnd.openxmlformats-officedocument.drawingml.chart+xml"/>
  <Override PartName="/ppt/charts/style46.xml" ContentType="application/vnd.ms-office.chartstyle+xml"/>
  <Override PartName="/ppt/charts/colors46.xml" ContentType="application/vnd.ms-office.chartcolorstyle+xml"/>
  <Override PartName="/ppt/theme/themeOverride37.xml" ContentType="application/vnd.openxmlformats-officedocument.themeOverride+xml"/>
  <Override PartName="/ppt/charts/chart47.xml" ContentType="application/vnd.openxmlformats-officedocument.drawingml.chart+xml"/>
  <Override PartName="/ppt/charts/style47.xml" ContentType="application/vnd.ms-office.chartstyle+xml"/>
  <Override PartName="/ppt/charts/colors47.xml" ContentType="application/vnd.ms-office.chartcolorstyle+xml"/>
  <Override PartName="/ppt/theme/themeOverride38.xml" ContentType="application/vnd.openxmlformats-officedocument.themeOverride+xml"/>
  <Override PartName="/ppt/charts/chart48.xml" ContentType="application/vnd.openxmlformats-officedocument.drawingml.chart+xml"/>
  <Override PartName="/ppt/charts/style48.xml" ContentType="application/vnd.ms-office.chartstyle+xml"/>
  <Override PartName="/ppt/charts/colors48.xml" ContentType="application/vnd.ms-office.chartcolorstyle+xml"/>
  <Override PartName="/ppt/theme/themeOverride39.xml" ContentType="application/vnd.openxmlformats-officedocument.themeOverride+xml"/>
  <Override PartName="/ppt/charts/chart49.xml" ContentType="application/vnd.openxmlformats-officedocument.drawingml.chart+xml"/>
  <Override PartName="/ppt/charts/style49.xml" ContentType="application/vnd.ms-office.chartstyle+xml"/>
  <Override PartName="/ppt/charts/colors49.xml" ContentType="application/vnd.ms-office.chartcolorstyle+xml"/>
  <Override PartName="/ppt/theme/themeOverride40.xml" ContentType="application/vnd.openxmlformats-officedocument.themeOverride+xml"/>
  <Override PartName="/ppt/charts/chart50.xml" ContentType="application/vnd.openxmlformats-officedocument.drawingml.chart+xml"/>
  <Override PartName="/ppt/charts/style50.xml" ContentType="application/vnd.ms-office.chartstyle+xml"/>
  <Override PartName="/ppt/charts/colors50.xml" ContentType="application/vnd.ms-office.chartcolorstyle+xml"/>
  <Override PartName="/ppt/theme/themeOverride41.xml" ContentType="application/vnd.openxmlformats-officedocument.themeOverride+xml"/>
  <Override PartName="/ppt/charts/chart51.xml" ContentType="application/vnd.openxmlformats-officedocument.drawingml.chart+xml"/>
  <Override PartName="/ppt/charts/style51.xml" ContentType="application/vnd.ms-office.chartstyle+xml"/>
  <Override PartName="/ppt/charts/colors51.xml" ContentType="application/vnd.ms-office.chartcolorstyle+xml"/>
  <Override PartName="/ppt/theme/themeOverride42.xml" ContentType="application/vnd.openxmlformats-officedocument.themeOverride+xml"/>
  <Override PartName="/ppt/charts/chart52.xml" ContentType="application/vnd.openxmlformats-officedocument.drawingml.chart+xml"/>
  <Override PartName="/ppt/charts/style52.xml" ContentType="application/vnd.ms-office.chartstyle+xml"/>
  <Override PartName="/ppt/charts/colors52.xml" ContentType="application/vnd.ms-office.chartcolorstyle+xml"/>
  <Override PartName="/ppt/theme/themeOverride43.xml" ContentType="application/vnd.openxmlformats-officedocument.themeOverride+xml"/>
  <Override PartName="/ppt/charts/chart53.xml" ContentType="application/vnd.openxmlformats-officedocument.drawingml.chart+xml"/>
  <Override PartName="/ppt/charts/style53.xml" ContentType="application/vnd.ms-office.chartstyle+xml"/>
  <Override PartName="/ppt/charts/colors53.xml" ContentType="application/vnd.ms-office.chartcolorstyle+xml"/>
  <Override PartName="/ppt/theme/themeOverride44.xml" ContentType="application/vnd.openxmlformats-officedocument.themeOverride+xml"/>
  <Override PartName="/ppt/charts/chart54.xml" ContentType="application/vnd.openxmlformats-officedocument.drawingml.chart+xml"/>
  <Override PartName="/ppt/charts/style54.xml" ContentType="application/vnd.ms-office.chartstyle+xml"/>
  <Override PartName="/ppt/charts/colors54.xml" ContentType="application/vnd.ms-office.chartcolorstyle+xml"/>
  <Override PartName="/ppt/theme/themeOverride45.xml" ContentType="application/vnd.openxmlformats-officedocument.themeOverride+xml"/>
  <Override PartName="/ppt/charts/chart55.xml" ContentType="application/vnd.openxmlformats-officedocument.drawingml.chart+xml"/>
  <Override PartName="/ppt/charts/style55.xml" ContentType="application/vnd.ms-office.chartstyle+xml"/>
  <Override PartName="/ppt/charts/colors55.xml" ContentType="application/vnd.ms-office.chartcolorstyle+xml"/>
  <Override PartName="/ppt/theme/themeOverride46.xml" ContentType="application/vnd.openxmlformats-officedocument.themeOverride+xml"/>
  <Override PartName="/ppt/charts/chart56.xml" ContentType="application/vnd.openxmlformats-officedocument.drawingml.chart+xml"/>
  <Override PartName="/ppt/charts/style56.xml" ContentType="application/vnd.ms-office.chartstyle+xml"/>
  <Override PartName="/ppt/charts/colors56.xml" ContentType="application/vnd.ms-office.chartcolorstyle+xml"/>
  <Override PartName="/ppt/theme/themeOverride47.xml" ContentType="application/vnd.openxmlformats-officedocument.themeOverride+xml"/>
  <Override PartName="/ppt/charts/chart57.xml" ContentType="application/vnd.openxmlformats-officedocument.drawingml.chart+xml"/>
  <Override PartName="/ppt/charts/style57.xml" ContentType="application/vnd.ms-office.chartstyle+xml"/>
  <Override PartName="/ppt/charts/colors57.xml" ContentType="application/vnd.ms-office.chartcolorstyle+xml"/>
  <Override PartName="/ppt/charts/chart58.xml" ContentType="application/vnd.openxmlformats-officedocument.drawingml.chart+xml"/>
  <Override PartName="/ppt/charts/style58.xml" ContentType="application/vnd.ms-office.chartstyle+xml"/>
  <Override PartName="/ppt/charts/colors58.xml" ContentType="application/vnd.ms-office.chartcolorstyle+xml"/>
  <Override PartName="/ppt/charts/chart59.xml" ContentType="application/vnd.openxmlformats-officedocument.drawingml.chart+xml"/>
  <Override PartName="/ppt/charts/style59.xml" ContentType="application/vnd.ms-office.chartstyle+xml"/>
  <Override PartName="/ppt/charts/colors59.xml" ContentType="application/vnd.ms-office.chartcolorstyle+xml"/>
  <Override PartName="/ppt/charts/chart60.xml" ContentType="application/vnd.openxmlformats-officedocument.drawingml.chart+xml"/>
  <Override PartName="/ppt/charts/style60.xml" ContentType="application/vnd.ms-office.chartstyle+xml"/>
  <Override PartName="/ppt/charts/colors60.xml" ContentType="application/vnd.ms-office.chartcolorstyle+xml"/>
  <Override PartName="/ppt/theme/themeOverride48.xml" ContentType="application/vnd.openxmlformats-officedocument.themeOverride+xml"/>
  <Override PartName="/ppt/charts/chart61.xml" ContentType="application/vnd.openxmlformats-officedocument.drawingml.chart+xml"/>
  <Override PartName="/ppt/charts/style61.xml" ContentType="application/vnd.ms-office.chartstyle+xml"/>
  <Override PartName="/ppt/charts/colors61.xml" ContentType="application/vnd.ms-office.chartcolorstyle+xml"/>
  <Override PartName="/ppt/theme/themeOverride49.xml" ContentType="application/vnd.openxmlformats-officedocument.themeOverride+xml"/>
  <Override PartName="/ppt/charts/chart62.xml" ContentType="application/vnd.openxmlformats-officedocument.drawingml.chart+xml"/>
  <Override PartName="/ppt/charts/style62.xml" ContentType="application/vnd.ms-office.chartstyle+xml"/>
  <Override PartName="/ppt/charts/colors62.xml" ContentType="application/vnd.ms-office.chartcolorstyle+xml"/>
  <Override PartName="/ppt/charts/chart63.xml" ContentType="application/vnd.openxmlformats-officedocument.drawingml.chart+xml"/>
  <Override PartName="/ppt/charts/style63.xml" ContentType="application/vnd.ms-office.chartstyle+xml"/>
  <Override PartName="/ppt/charts/colors63.xml" ContentType="application/vnd.ms-office.chartcolorstyle+xml"/>
  <Override PartName="/ppt/theme/themeOverride50.xml" ContentType="application/vnd.openxmlformats-officedocument.themeOverride+xml"/>
  <Override PartName="/ppt/charts/chart64.xml" ContentType="application/vnd.openxmlformats-officedocument.drawingml.chart+xml"/>
  <Override PartName="/ppt/charts/style64.xml" ContentType="application/vnd.ms-office.chartstyle+xml"/>
  <Override PartName="/ppt/charts/colors64.xml" ContentType="application/vnd.ms-office.chartcolorstyle+xml"/>
  <Override PartName="/ppt/charts/chart65.xml" ContentType="application/vnd.openxmlformats-officedocument.drawingml.chart+xml"/>
  <Override PartName="/ppt/charts/style65.xml" ContentType="application/vnd.ms-office.chartstyle+xml"/>
  <Override PartName="/ppt/charts/colors65.xml" ContentType="application/vnd.ms-office.chartcolorstyle+xml"/>
  <Override PartName="/ppt/theme/themeOverride51.xml" ContentType="application/vnd.openxmlformats-officedocument.themeOverride+xml"/>
  <Override PartName="/ppt/charts/chart66.xml" ContentType="application/vnd.openxmlformats-officedocument.drawingml.chart+xml"/>
  <Override PartName="/ppt/charts/style66.xml" ContentType="application/vnd.ms-office.chartstyle+xml"/>
  <Override PartName="/ppt/charts/colors66.xml" ContentType="application/vnd.ms-office.chartcolorstyle+xml"/>
  <Override PartName="/ppt/charts/chart67.xml" ContentType="application/vnd.openxmlformats-officedocument.drawingml.chart+xml"/>
  <Override PartName="/ppt/charts/style67.xml" ContentType="application/vnd.ms-office.chartstyle+xml"/>
  <Override PartName="/ppt/charts/colors67.xml" ContentType="application/vnd.ms-office.chartcolorstyle+xml"/>
  <Override PartName="/ppt/theme/themeOverride52.xml" ContentType="application/vnd.openxmlformats-officedocument.themeOverride+xml"/>
  <Override PartName="/ppt/charts/chart68.xml" ContentType="application/vnd.openxmlformats-officedocument.drawingml.chart+xml"/>
  <Override PartName="/ppt/charts/style68.xml" ContentType="application/vnd.ms-office.chartstyle+xml"/>
  <Override PartName="/ppt/charts/colors68.xml" ContentType="application/vnd.ms-office.chartcolorstyle+xml"/>
  <Override PartName="/ppt/theme/themeOverride53.xml" ContentType="application/vnd.openxmlformats-officedocument.themeOverride+xml"/>
  <Override PartName="/ppt/charts/chart69.xml" ContentType="application/vnd.openxmlformats-officedocument.drawingml.chart+xml"/>
  <Override PartName="/ppt/charts/style69.xml" ContentType="application/vnd.ms-office.chartstyle+xml"/>
  <Override PartName="/ppt/charts/colors69.xml" ContentType="application/vnd.ms-office.chartcolorstyle+xml"/>
  <Override PartName="/ppt/theme/themeOverride54.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75" r:id="rId7"/>
    <p:sldId id="258" r:id="rId8"/>
    <p:sldId id="276" r:id="rId9"/>
    <p:sldId id="262" r:id="rId10"/>
    <p:sldId id="277" r:id="rId11"/>
    <p:sldId id="261" r:id="rId12"/>
    <p:sldId id="278" r:id="rId13"/>
    <p:sldId id="260" r:id="rId14"/>
    <p:sldId id="263" r:id="rId15"/>
    <p:sldId id="264" r:id="rId16"/>
    <p:sldId id="259" r:id="rId17"/>
    <p:sldId id="270" r:id="rId18"/>
    <p:sldId id="279" r:id="rId19"/>
    <p:sldId id="265" r:id="rId20"/>
    <p:sldId id="281" r:id="rId21"/>
    <p:sldId id="269" r:id="rId22"/>
    <p:sldId id="282" r:id="rId23"/>
    <p:sldId id="268" r:id="rId24"/>
    <p:sldId id="283" r:id="rId25"/>
    <p:sldId id="267" r:id="rId26"/>
    <p:sldId id="284" r:id="rId27"/>
    <p:sldId id="271" r:id="rId28"/>
    <p:sldId id="285" r:id="rId29"/>
    <p:sldId id="272" r:id="rId30"/>
    <p:sldId id="286" r:id="rId31"/>
    <p:sldId id="274" r:id="rId32"/>
    <p:sldId id="287" r:id="rId33"/>
    <p:sldId id="266" r:id="rId34"/>
    <p:sldId id="288" r:id="rId35"/>
    <p:sldId id="273" r:id="rId36"/>
    <p:sldId id="298" r:id="rId37"/>
    <p:sldId id="304" r:id="rId38"/>
    <p:sldId id="301" r:id="rId39"/>
    <p:sldId id="305" r:id="rId40"/>
    <p:sldId id="300" r:id="rId41"/>
    <p:sldId id="306" r:id="rId42"/>
    <p:sldId id="299" r:id="rId43"/>
    <p:sldId id="307" r:id="rId44"/>
    <p:sldId id="302" r:id="rId45"/>
    <p:sldId id="308" r:id="rId46"/>
    <p:sldId id="303" r:id="rId47"/>
    <p:sldId id="289" r:id="rId48"/>
    <p:sldId id="280" r:id="rId49"/>
    <p:sldId id="290" r:id="rId50"/>
    <p:sldId id="291" r:id="rId51"/>
    <p:sldId id="294" r:id="rId52"/>
    <p:sldId id="293" r:id="rId53"/>
    <p:sldId id="295" r:id="rId54"/>
    <p:sldId id="292" r:id="rId55"/>
    <p:sldId id="297" r:id="rId56"/>
    <p:sldId id="296" r:id="rId57"/>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3" d="100"/>
          <a:sy n="83" d="100"/>
        </p:scale>
        <p:origin x="686" y="67"/>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slide" Target="slides/slide50.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61"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sadery\Downloads\ktk.ktk4.fact_ktk_ktk4.latest%20(6).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themeOverride" Target="../theme/themeOverride8.xml"/><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oleObject" Target="../embeddings/oleObject8.bin"/></Relationships>
</file>

<file path=ppt/charts/_rels/chart11.xml.rels><?xml version="1.0" encoding="UTF-8" standalone="yes"?>
<Relationships xmlns="http://schemas.openxmlformats.org/package/2006/relationships"><Relationship Id="rId3" Type="http://schemas.openxmlformats.org/officeDocument/2006/relationships/themeOverride" Target="../theme/themeOverride9.xml"/><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oleObject" Target="../embeddings/oleObject9.bin"/></Relationships>
</file>

<file path=ppt/charts/_rels/chart12.xml.rels><?xml version="1.0" encoding="UTF-8" standalone="yes"?>
<Relationships xmlns="http://schemas.openxmlformats.org/package/2006/relationships"><Relationship Id="rId3" Type="http://schemas.openxmlformats.org/officeDocument/2006/relationships/themeOverride" Target="../theme/themeOverride10.xml"/><Relationship Id="rId2" Type="http://schemas.microsoft.com/office/2011/relationships/chartColorStyle" Target="colors12.xml"/><Relationship Id="rId1" Type="http://schemas.microsoft.com/office/2011/relationships/chartStyle" Target="style12.xml"/><Relationship Id="rId4" Type="http://schemas.openxmlformats.org/officeDocument/2006/relationships/oleObject" Target="../embeddings/oleObject10.bin"/></Relationships>
</file>

<file path=ppt/charts/_rels/chart13.xml.rels><?xml version="1.0" encoding="UTF-8" standalone="yes"?>
<Relationships xmlns="http://schemas.openxmlformats.org/package/2006/relationships"><Relationship Id="rId3" Type="http://schemas.openxmlformats.org/officeDocument/2006/relationships/themeOverride" Target="../theme/themeOverride11.xml"/><Relationship Id="rId2" Type="http://schemas.microsoft.com/office/2011/relationships/chartColorStyle" Target="colors13.xml"/><Relationship Id="rId1" Type="http://schemas.microsoft.com/office/2011/relationships/chartStyle" Target="style13.xml"/><Relationship Id="rId4" Type="http://schemas.openxmlformats.org/officeDocument/2006/relationships/oleObject" Target="../embeddings/oleObject11.bin"/></Relationships>
</file>

<file path=ppt/charts/_rels/chart14.xml.rels><?xml version="1.0" encoding="UTF-8" standalone="yes"?>
<Relationships xmlns="http://schemas.openxmlformats.org/package/2006/relationships"><Relationship Id="rId3" Type="http://schemas.openxmlformats.org/officeDocument/2006/relationships/themeOverride" Target="../theme/themeOverride12.xml"/><Relationship Id="rId2" Type="http://schemas.microsoft.com/office/2011/relationships/chartColorStyle" Target="colors14.xml"/><Relationship Id="rId1" Type="http://schemas.microsoft.com/office/2011/relationships/chartStyle" Target="style14.xml"/><Relationship Id="rId4" Type="http://schemas.openxmlformats.org/officeDocument/2006/relationships/oleObject" Target="../embeddings/oleObject12.bin"/></Relationships>
</file>

<file path=ppt/charts/_rels/chart15.xml.rels><?xml version="1.0" encoding="UTF-8" standalone="yes"?>
<Relationships xmlns="http://schemas.openxmlformats.org/package/2006/relationships"><Relationship Id="rId3" Type="http://schemas.openxmlformats.org/officeDocument/2006/relationships/oleObject" Target="file:///C:\Users\sadery\Downloads\ktk.ktk1.fact_ktk_ktk1.latest%20(28).xlsx" TargetMode="External"/><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themeOverride" Target="../theme/themeOverride13.xml"/><Relationship Id="rId2" Type="http://schemas.microsoft.com/office/2011/relationships/chartColorStyle" Target="colors16.xml"/><Relationship Id="rId1" Type="http://schemas.microsoft.com/office/2011/relationships/chartStyle" Target="style16.xml"/><Relationship Id="rId4" Type="http://schemas.openxmlformats.org/officeDocument/2006/relationships/oleObject" Target="../embeddings/oleObject13.bin"/></Relationships>
</file>

<file path=ppt/charts/_rels/chart17.xml.rels><?xml version="1.0" encoding="UTF-8" standalone="yes"?>
<Relationships xmlns="http://schemas.openxmlformats.org/package/2006/relationships"><Relationship Id="rId3" Type="http://schemas.openxmlformats.org/officeDocument/2006/relationships/themeOverride" Target="../theme/themeOverride14.xml"/><Relationship Id="rId2" Type="http://schemas.microsoft.com/office/2011/relationships/chartColorStyle" Target="colors17.xml"/><Relationship Id="rId1" Type="http://schemas.microsoft.com/office/2011/relationships/chartStyle" Target="style17.xml"/><Relationship Id="rId4" Type="http://schemas.openxmlformats.org/officeDocument/2006/relationships/oleObject" Target="../embeddings/oleObject14.bin"/></Relationships>
</file>

<file path=ppt/charts/_rels/chart18.xml.rels><?xml version="1.0" encoding="UTF-8" standalone="yes"?>
<Relationships xmlns="http://schemas.openxmlformats.org/package/2006/relationships"><Relationship Id="rId3" Type="http://schemas.openxmlformats.org/officeDocument/2006/relationships/oleObject" Target="file:///C:\Users\sadery\Downloads\ktk.ktk1.fact_ktk_ktk1.latest%20(29).xlsx" TargetMode="External"/><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3" Type="http://schemas.openxmlformats.org/officeDocument/2006/relationships/themeOverride" Target="../theme/themeOverride15.xml"/><Relationship Id="rId2" Type="http://schemas.microsoft.com/office/2011/relationships/chartColorStyle" Target="colors19.xml"/><Relationship Id="rId1" Type="http://schemas.microsoft.com/office/2011/relationships/chartStyle" Target="style19.xml"/><Relationship Id="rId4" Type="http://schemas.openxmlformats.org/officeDocument/2006/relationships/package" Target="../embeddings/Microsoft_Excel_-laskentataulukko.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embeddings/oleObject1.bin"/></Relationships>
</file>

<file path=ppt/charts/_rels/chart20.xml.rels><?xml version="1.0" encoding="UTF-8" standalone="yes"?>
<Relationships xmlns="http://schemas.openxmlformats.org/package/2006/relationships"><Relationship Id="rId3" Type="http://schemas.openxmlformats.org/officeDocument/2006/relationships/themeOverride" Target="../theme/themeOverride16.xml"/><Relationship Id="rId2" Type="http://schemas.microsoft.com/office/2011/relationships/chartColorStyle" Target="colors20.xml"/><Relationship Id="rId1" Type="http://schemas.microsoft.com/office/2011/relationships/chartStyle" Target="style20.xml"/><Relationship Id="rId4" Type="http://schemas.openxmlformats.org/officeDocument/2006/relationships/oleObject" Target="../embeddings/oleObject15.bin"/></Relationships>
</file>

<file path=ppt/charts/_rels/chart21.xml.rels><?xml version="1.0" encoding="UTF-8" standalone="yes"?>
<Relationships xmlns="http://schemas.openxmlformats.org/package/2006/relationships"><Relationship Id="rId3" Type="http://schemas.openxmlformats.org/officeDocument/2006/relationships/oleObject" Target="file:///C:\Users\sadery\Downloads\ktk.ktk1.fact_ktk_ktk1.latest%20(30).xlsx" TargetMode="External"/><Relationship Id="rId2" Type="http://schemas.microsoft.com/office/2011/relationships/chartColorStyle" Target="colors21.xml"/><Relationship Id="rId1" Type="http://schemas.microsoft.com/office/2011/relationships/chartStyle" Target="style21.xml"/></Relationships>
</file>

<file path=ppt/charts/_rels/chart22.xml.rels><?xml version="1.0" encoding="UTF-8" standalone="yes"?>
<Relationships xmlns="http://schemas.openxmlformats.org/package/2006/relationships"><Relationship Id="rId3" Type="http://schemas.openxmlformats.org/officeDocument/2006/relationships/themeOverride" Target="../theme/themeOverride17.xml"/><Relationship Id="rId2" Type="http://schemas.microsoft.com/office/2011/relationships/chartColorStyle" Target="colors22.xml"/><Relationship Id="rId1" Type="http://schemas.microsoft.com/office/2011/relationships/chartStyle" Target="style22.xml"/><Relationship Id="rId4" Type="http://schemas.openxmlformats.org/officeDocument/2006/relationships/oleObject" Target="../embeddings/oleObject16.bin"/></Relationships>
</file>

<file path=ppt/charts/_rels/chart23.xml.rels><?xml version="1.0" encoding="UTF-8" standalone="yes"?>
<Relationships xmlns="http://schemas.openxmlformats.org/package/2006/relationships"><Relationship Id="rId3" Type="http://schemas.openxmlformats.org/officeDocument/2006/relationships/themeOverride" Target="../theme/themeOverride18.xml"/><Relationship Id="rId2" Type="http://schemas.microsoft.com/office/2011/relationships/chartColorStyle" Target="colors23.xml"/><Relationship Id="rId1" Type="http://schemas.microsoft.com/office/2011/relationships/chartStyle" Target="style23.xml"/><Relationship Id="rId4" Type="http://schemas.openxmlformats.org/officeDocument/2006/relationships/oleObject" Target="../embeddings/oleObject17.bin"/></Relationships>
</file>

<file path=ppt/charts/_rels/chart24.xml.rels><?xml version="1.0" encoding="UTF-8" standalone="yes"?>
<Relationships xmlns="http://schemas.openxmlformats.org/package/2006/relationships"><Relationship Id="rId3" Type="http://schemas.openxmlformats.org/officeDocument/2006/relationships/oleObject" Target="file:///C:\Users\sadery\Downloads\ktk.ktk1.fact_ktk_ktk1.latest%20(31).xlsx" TargetMode="External"/><Relationship Id="rId2" Type="http://schemas.microsoft.com/office/2011/relationships/chartColorStyle" Target="colors24.xml"/><Relationship Id="rId1" Type="http://schemas.microsoft.com/office/2011/relationships/chartStyle" Target="style24.xml"/></Relationships>
</file>

<file path=ppt/charts/_rels/chart25.xml.rels><?xml version="1.0" encoding="UTF-8" standalone="yes"?>
<Relationships xmlns="http://schemas.openxmlformats.org/package/2006/relationships"><Relationship Id="rId3" Type="http://schemas.openxmlformats.org/officeDocument/2006/relationships/themeOverride" Target="../theme/themeOverride19.xml"/><Relationship Id="rId2" Type="http://schemas.microsoft.com/office/2011/relationships/chartColorStyle" Target="colors25.xml"/><Relationship Id="rId1" Type="http://schemas.microsoft.com/office/2011/relationships/chartStyle" Target="style25.xml"/><Relationship Id="rId4" Type="http://schemas.openxmlformats.org/officeDocument/2006/relationships/oleObject" Target="../embeddings/oleObject18.bin"/></Relationships>
</file>

<file path=ppt/charts/_rels/chart26.xml.rels><?xml version="1.0" encoding="UTF-8" standalone="yes"?>
<Relationships xmlns="http://schemas.openxmlformats.org/package/2006/relationships"><Relationship Id="rId3" Type="http://schemas.openxmlformats.org/officeDocument/2006/relationships/themeOverride" Target="../theme/themeOverride20.xml"/><Relationship Id="rId2" Type="http://schemas.microsoft.com/office/2011/relationships/chartColorStyle" Target="colors26.xml"/><Relationship Id="rId1" Type="http://schemas.microsoft.com/office/2011/relationships/chartStyle" Target="style26.xml"/><Relationship Id="rId4" Type="http://schemas.openxmlformats.org/officeDocument/2006/relationships/oleObject" Target="../embeddings/oleObject19.bin"/></Relationships>
</file>

<file path=ppt/charts/_rels/chart27.xml.rels><?xml version="1.0" encoding="UTF-8" standalone="yes"?>
<Relationships xmlns="http://schemas.openxmlformats.org/package/2006/relationships"><Relationship Id="rId3" Type="http://schemas.openxmlformats.org/officeDocument/2006/relationships/oleObject" Target="file:///C:\Users\sadery\Downloads\ktk.ktk1.fact_ktk_ktk1.latest%20(32).xlsx" TargetMode="External"/><Relationship Id="rId2" Type="http://schemas.microsoft.com/office/2011/relationships/chartColorStyle" Target="colors27.xml"/><Relationship Id="rId1" Type="http://schemas.microsoft.com/office/2011/relationships/chartStyle" Target="style27.xml"/></Relationships>
</file>

<file path=ppt/charts/_rels/chart28.xml.rels><?xml version="1.0" encoding="UTF-8" standalone="yes"?>
<Relationships xmlns="http://schemas.openxmlformats.org/package/2006/relationships"><Relationship Id="rId3" Type="http://schemas.openxmlformats.org/officeDocument/2006/relationships/themeOverride" Target="../theme/themeOverride21.xml"/><Relationship Id="rId2" Type="http://schemas.microsoft.com/office/2011/relationships/chartColorStyle" Target="colors28.xml"/><Relationship Id="rId1" Type="http://schemas.microsoft.com/office/2011/relationships/chartStyle" Target="style28.xml"/><Relationship Id="rId4" Type="http://schemas.openxmlformats.org/officeDocument/2006/relationships/oleObject" Target="../embeddings/oleObject20.bin"/></Relationships>
</file>

<file path=ppt/charts/_rels/chart29.xml.rels><?xml version="1.0" encoding="UTF-8" standalone="yes"?>
<Relationships xmlns="http://schemas.openxmlformats.org/package/2006/relationships"><Relationship Id="rId3" Type="http://schemas.openxmlformats.org/officeDocument/2006/relationships/themeOverride" Target="../theme/themeOverride22.xml"/><Relationship Id="rId2" Type="http://schemas.microsoft.com/office/2011/relationships/chartColorStyle" Target="colors29.xml"/><Relationship Id="rId1" Type="http://schemas.microsoft.com/office/2011/relationships/chartStyle" Target="style29.xml"/><Relationship Id="rId4" Type="http://schemas.openxmlformats.org/officeDocument/2006/relationships/oleObject" Target="../embeddings/oleObject21.bin"/></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oleObject" Target="../embeddings/oleObject2.bin"/></Relationships>
</file>

<file path=ppt/charts/_rels/chart30.xml.rels><?xml version="1.0" encoding="UTF-8" standalone="yes"?>
<Relationships xmlns="http://schemas.openxmlformats.org/package/2006/relationships"><Relationship Id="rId3" Type="http://schemas.openxmlformats.org/officeDocument/2006/relationships/oleObject" Target="file:///C:\Users\sadery\Downloads\ktk.ktk1.fact_ktk_ktk1.latest%20(33).xlsx" TargetMode="External"/><Relationship Id="rId2" Type="http://schemas.microsoft.com/office/2011/relationships/chartColorStyle" Target="colors30.xml"/><Relationship Id="rId1" Type="http://schemas.microsoft.com/office/2011/relationships/chartStyle" Target="style30.xml"/></Relationships>
</file>

<file path=ppt/charts/_rels/chart31.xml.rels><?xml version="1.0" encoding="UTF-8" standalone="yes"?>
<Relationships xmlns="http://schemas.openxmlformats.org/package/2006/relationships"><Relationship Id="rId3" Type="http://schemas.openxmlformats.org/officeDocument/2006/relationships/themeOverride" Target="../theme/themeOverride23.xml"/><Relationship Id="rId2" Type="http://schemas.microsoft.com/office/2011/relationships/chartColorStyle" Target="colors31.xml"/><Relationship Id="rId1" Type="http://schemas.microsoft.com/office/2011/relationships/chartStyle" Target="style31.xml"/><Relationship Id="rId4" Type="http://schemas.openxmlformats.org/officeDocument/2006/relationships/oleObject" Target="../embeddings/oleObject22.bin"/></Relationships>
</file>

<file path=ppt/charts/_rels/chart32.xml.rels><?xml version="1.0" encoding="UTF-8" standalone="yes"?>
<Relationships xmlns="http://schemas.openxmlformats.org/package/2006/relationships"><Relationship Id="rId3" Type="http://schemas.openxmlformats.org/officeDocument/2006/relationships/themeOverride" Target="../theme/themeOverride24.xml"/><Relationship Id="rId2" Type="http://schemas.microsoft.com/office/2011/relationships/chartColorStyle" Target="colors32.xml"/><Relationship Id="rId1" Type="http://schemas.microsoft.com/office/2011/relationships/chartStyle" Target="style32.xml"/><Relationship Id="rId4" Type="http://schemas.openxmlformats.org/officeDocument/2006/relationships/oleObject" Target="../embeddings/oleObject23.bin"/></Relationships>
</file>

<file path=ppt/charts/_rels/chart33.xml.rels><?xml version="1.0" encoding="UTF-8" standalone="yes"?>
<Relationships xmlns="http://schemas.openxmlformats.org/package/2006/relationships"><Relationship Id="rId3" Type="http://schemas.openxmlformats.org/officeDocument/2006/relationships/themeOverride" Target="../theme/themeOverride25.xml"/><Relationship Id="rId2" Type="http://schemas.microsoft.com/office/2011/relationships/chartColorStyle" Target="colors33.xml"/><Relationship Id="rId1" Type="http://schemas.microsoft.com/office/2011/relationships/chartStyle" Target="style33.xml"/><Relationship Id="rId4" Type="http://schemas.openxmlformats.org/officeDocument/2006/relationships/oleObject" Target="../embeddings/oleObject24.bin"/></Relationships>
</file>

<file path=ppt/charts/_rels/chart34.xml.rels><?xml version="1.0" encoding="UTF-8" standalone="yes"?>
<Relationships xmlns="http://schemas.openxmlformats.org/package/2006/relationships"><Relationship Id="rId3" Type="http://schemas.openxmlformats.org/officeDocument/2006/relationships/themeOverride" Target="../theme/themeOverride26.xml"/><Relationship Id="rId2" Type="http://schemas.microsoft.com/office/2011/relationships/chartColorStyle" Target="colors34.xml"/><Relationship Id="rId1" Type="http://schemas.microsoft.com/office/2011/relationships/chartStyle" Target="style34.xml"/><Relationship Id="rId4" Type="http://schemas.openxmlformats.org/officeDocument/2006/relationships/oleObject" Target="../embeddings/oleObject25.bin"/></Relationships>
</file>

<file path=ppt/charts/_rels/chart35.xml.rels><?xml version="1.0" encoding="UTF-8" standalone="yes"?>
<Relationships xmlns="http://schemas.openxmlformats.org/package/2006/relationships"><Relationship Id="rId3" Type="http://schemas.openxmlformats.org/officeDocument/2006/relationships/themeOverride" Target="../theme/themeOverride27.xml"/><Relationship Id="rId2" Type="http://schemas.microsoft.com/office/2011/relationships/chartColorStyle" Target="colors35.xml"/><Relationship Id="rId1" Type="http://schemas.microsoft.com/office/2011/relationships/chartStyle" Target="style35.xml"/><Relationship Id="rId4" Type="http://schemas.openxmlformats.org/officeDocument/2006/relationships/oleObject" Target="../embeddings/oleObject26.bin"/></Relationships>
</file>

<file path=ppt/charts/_rels/chart36.xml.rels><?xml version="1.0" encoding="UTF-8" standalone="yes"?>
<Relationships xmlns="http://schemas.openxmlformats.org/package/2006/relationships"><Relationship Id="rId3" Type="http://schemas.openxmlformats.org/officeDocument/2006/relationships/themeOverride" Target="../theme/themeOverride28.xml"/><Relationship Id="rId2" Type="http://schemas.microsoft.com/office/2011/relationships/chartColorStyle" Target="colors36.xml"/><Relationship Id="rId1" Type="http://schemas.microsoft.com/office/2011/relationships/chartStyle" Target="style36.xml"/><Relationship Id="rId4" Type="http://schemas.openxmlformats.org/officeDocument/2006/relationships/oleObject" Target="../embeddings/oleObject27.bin"/></Relationships>
</file>

<file path=ppt/charts/_rels/chart37.xml.rels><?xml version="1.0" encoding="UTF-8" standalone="yes"?>
<Relationships xmlns="http://schemas.openxmlformats.org/package/2006/relationships"><Relationship Id="rId3" Type="http://schemas.openxmlformats.org/officeDocument/2006/relationships/themeOverride" Target="../theme/themeOverride29.xml"/><Relationship Id="rId2" Type="http://schemas.microsoft.com/office/2011/relationships/chartColorStyle" Target="colors37.xml"/><Relationship Id="rId1" Type="http://schemas.microsoft.com/office/2011/relationships/chartStyle" Target="style37.xml"/><Relationship Id="rId4" Type="http://schemas.openxmlformats.org/officeDocument/2006/relationships/oleObject" Target="../embeddings/oleObject28.bin"/></Relationships>
</file>

<file path=ppt/charts/_rels/chart38.xml.rels><?xml version="1.0" encoding="UTF-8" standalone="yes"?>
<Relationships xmlns="http://schemas.openxmlformats.org/package/2006/relationships"><Relationship Id="rId3" Type="http://schemas.openxmlformats.org/officeDocument/2006/relationships/themeOverride" Target="../theme/themeOverride30.xml"/><Relationship Id="rId2" Type="http://schemas.microsoft.com/office/2011/relationships/chartColorStyle" Target="colors38.xml"/><Relationship Id="rId1" Type="http://schemas.microsoft.com/office/2011/relationships/chartStyle" Target="style38.xml"/><Relationship Id="rId4" Type="http://schemas.openxmlformats.org/officeDocument/2006/relationships/oleObject" Target="../embeddings/oleObject29.bin"/></Relationships>
</file>

<file path=ppt/charts/_rels/chart39.xml.rels><?xml version="1.0" encoding="UTF-8" standalone="yes"?>
<Relationships xmlns="http://schemas.openxmlformats.org/package/2006/relationships"><Relationship Id="rId3" Type="http://schemas.openxmlformats.org/officeDocument/2006/relationships/oleObject" Target="file:///C:\Users\sadery\Downloads\ktk.ktk1.fact_ktk_ktk1.latest%20(36).xlsx" TargetMode="External"/><Relationship Id="rId2" Type="http://schemas.microsoft.com/office/2011/relationships/chartColorStyle" Target="colors39.xml"/><Relationship Id="rId1" Type="http://schemas.microsoft.com/office/2011/relationships/chartStyle" Target="style39.xm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oleObject" Target="../embeddings/oleObject3.bin"/></Relationships>
</file>

<file path=ppt/charts/_rels/chart40.xml.rels><?xml version="1.0" encoding="UTF-8" standalone="yes"?>
<Relationships xmlns="http://schemas.openxmlformats.org/package/2006/relationships"><Relationship Id="rId3" Type="http://schemas.openxmlformats.org/officeDocument/2006/relationships/themeOverride" Target="../theme/themeOverride31.xml"/><Relationship Id="rId2" Type="http://schemas.microsoft.com/office/2011/relationships/chartColorStyle" Target="colors40.xml"/><Relationship Id="rId1" Type="http://schemas.microsoft.com/office/2011/relationships/chartStyle" Target="style40.xml"/><Relationship Id="rId4" Type="http://schemas.openxmlformats.org/officeDocument/2006/relationships/oleObject" Target="../embeddings/oleObject30.bin"/></Relationships>
</file>

<file path=ppt/charts/_rels/chart41.xml.rels><?xml version="1.0" encoding="UTF-8" standalone="yes"?>
<Relationships xmlns="http://schemas.openxmlformats.org/package/2006/relationships"><Relationship Id="rId3" Type="http://schemas.openxmlformats.org/officeDocument/2006/relationships/themeOverride" Target="../theme/themeOverride32.xml"/><Relationship Id="rId2" Type="http://schemas.microsoft.com/office/2011/relationships/chartColorStyle" Target="colors41.xml"/><Relationship Id="rId1" Type="http://schemas.microsoft.com/office/2011/relationships/chartStyle" Target="style41.xml"/><Relationship Id="rId4" Type="http://schemas.openxmlformats.org/officeDocument/2006/relationships/oleObject" Target="../embeddings/oleObject31.bin"/></Relationships>
</file>

<file path=ppt/charts/_rels/chart42.xml.rels><?xml version="1.0" encoding="UTF-8" standalone="yes"?>
<Relationships xmlns="http://schemas.openxmlformats.org/package/2006/relationships"><Relationship Id="rId3" Type="http://schemas.openxmlformats.org/officeDocument/2006/relationships/themeOverride" Target="../theme/themeOverride33.xml"/><Relationship Id="rId2" Type="http://schemas.microsoft.com/office/2011/relationships/chartColorStyle" Target="colors42.xml"/><Relationship Id="rId1" Type="http://schemas.microsoft.com/office/2011/relationships/chartStyle" Target="style42.xml"/><Relationship Id="rId4" Type="http://schemas.openxmlformats.org/officeDocument/2006/relationships/oleObject" Target="../embeddings/oleObject32.bin"/></Relationships>
</file>

<file path=ppt/charts/_rels/chart43.xml.rels><?xml version="1.0" encoding="UTF-8" standalone="yes"?>
<Relationships xmlns="http://schemas.openxmlformats.org/package/2006/relationships"><Relationship Id="rId3" Type="http://schemas.openxmlformats.org/officeDocument/2006/relationships/themeOverride" Target="../theme/themeOverride34.xml"/><Relationship Id="rId2" Type="http://schemas.microsoft.com/office/2011/relationships/chartColorStyle" Target="colors43.xml"/><Relationship Id="rId1" Type="http://schemas.microsoft.com/office/2011/relationships/chartStyle" Target="style43.xml"/><Relationship Id="rId4" Type="http://schemas.openxmlformats.org/officeDocument/2006/relationships/oleObject" Target="../embeddings/oleObject33.bin"/></Relationships>
</file>

<file path=ppt/charts/_rels/chart44.xml.rels><?xml version="1.0" encoding="UTF-8" standalone="yes"?>
<Relationships xmlns="http://schemas.openxmlformats.org/package/2006/relationships"><Relationship Id="rId3" Type="http://schemas.openxmlformats.org/officeDocument/2006/relationships/themeOverride" Target="../theme/themeOverride35.xml"/><Relationship Id="rId2" Type="http://schemas.microsoft.com/office/2011/relationships/chartColorStyle" Target="colors44.xml"/><Relationship Id="rId1" Type="http://schemas.microsoft.com/office/2011/relationships/chartStyle" Target="style44.xml"/><Relationship Id="rId4" Type="http://schemas.openxmlformats.org/officeDocument/2006/relationships/oleObject" Target="../embeddings/oleObject34.bin"/></Relationships>
</file>

<file path=ppt/charts/_rels/chart45.xml.rels><?xml version="1.0" encoding="UTF-8" standalone="yes"?>
<Relationships xmlns="http://schemas.openxmlformats.org/package/2006/relationships"><Relationship Id="rId3" Type="http://schemas.openxmlformats.org/officeDocument/2006/relationships/themeOverride" Target="../theme/themeOverride36.xml"/><Relationship Id="rId2" Type="http://schemas.microsoft.com/office/2011/relationships/chartColorStyle" Target="colors45.xml"/><Relationship Id="rId1" Type="http://schemas.microsoft.com/office/2011/relationships/chartStyle" Target="style45.xml"/><Relationship Id="rId4" Type="http://schemas.openxmlformats.org/officeDocument/2006/relationships/oleObject" Target="../embeddings/oleObject35.bin"/></Relationships>
</file>

<file path=ppt/charts/_rels/chart46.xml.rels><?xml version="1.0" encoding="UTF-8" standalone="yes"?>
<Relationships xmlns="http://schemas.openxmlformats.org/package/2006/relationships"><Relationship Id="rId3" Type="http://schemas.openxmlformats.org/officeDocument/2006/relationships/themeOverride" Target="../theme/themeOverride37.xml"/><Relationship Id="rId2" Type="http://schemas.microsoft.com/office/2011/relationships/chartColorStyle" Target="colors46.xml"/><Relationship Id="rId1" Type="http://schemas.microsoft.com/office/2011/relationships/chartStyle" Target="style46.xml"/><Relationship Id="rId4" Type="http://schemas.openxmlformats.org/officeDocument/2006/relationships/oleObject" Target="../embeddings/oleObject36.bin"/></Relationships>
</file>

<file path=ppt/charts/_rels/chart47.xml.rels><?xml version="1.0" encoding="UTF-8" standalone="yes"?>
<Relationships xmlns="http://schemas.openxmlformats.org/package/2006/relationships"><Relationship Id="rId3" Type="http://schemas.openxmlformats.org/officeDocument/2006/relationships/themeOverride" Target="../theme/themeOverride38.xml"/><Relationship Id="rId2" Type="http://schemas.microsoft.com/office/2011/relationships/chartColorStyle" Target="colors47.xml"/><Relationship Id="rId1" Type="http://schemas.microsoft.com/office/2011/relationships/chartStyle" Target="style47.xml"/><Relationship Id="rId4" Type="http://schemas.openxmlformats.org/officeDocument/2006/relationships/oleObject" Target="../embeddings/oleObject37.bin"/></Relationships>
</file>

<file path=ppt/charts/_rels/chart48.xml.rels><?xml version="1.0" encoding="UTF-8" standalone="yes"?>
<Relationships xmlns="http://schemas.openxmlformats.org/package/2006/relationships"><Relationship Id="rId3" Type="http://schemas.openxmlformats.org/officeDocument/2006/relationships/themeOverride" Target="../theme/themeOverride39.xml"/><Relationship Id="rId2" Type="http://schemas.microsoft.com/office/2011/relationships/chartColorStyle" Target="colors48.xml"/><Relationship Id="rId1" Type="http://schemas.microsoft.com/office/2011/relationships/chartStyle" Target="style48.xml"/><Relationship Id="rId4" Type="http://schemas.openxmlformats.org/officeDocument/2006/relationships/oleObject" Target="../embeddings/oleObject38.bin"/></Relationships>
</file>

<file path=ppt/charts/_rels/chart49.xml.rels><?xml version="1.0" encoding="UTF-8" standalone="yes"?>
<Relationships xmlns="http://schemas.openxmlformats.org/package/2006/relationships"><Relationship Id="rId3" Type="http://schemas.openxmlformats.org/officeDocument/2006/relationships/themeOverride" Target="../theme/themeOverride40.xml"/><Relationship Id="rId2" Type="http://schemas.microsoft.com/office/2011/relationships/chartColorStyle" Target="colors49.xml"/><Relationship Id="rId1" Type="http://schemas.microsoft.com/office/2011/relationships/chartStyle" Target="style49.xml"/><Relationship Id="rId4" Type="http://schemas.openxmlformats.org/officeDocument/2006/relationships/oleObject" Target="../embeddings/oleObject39.bin"/></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oleObject" Target="../embeddings/oleObject4.bin"/></Relationships>
</file>

<file path=ppt/charts/_rels/chart50.xml.rels><?xml version="1.0" encoding="UTF-8" standalone="yes"?>
<Relationships xmlns="http://schemas.openxmlformats.org/package/2006/relationships"><Relationship Id="rId3" Type="http://schemas.openxmlformats.org/officeDocument/2006/relationships/themeOverride" Target="../theme/themeOverride41.xml"/><Relationship Id="rId2" Type="http://schemas.microsoft.com/office/2011/relationships/chartColorStyle" Target="colors50.xml"/><Relationship Id="rId1" Type="http://schemas.microsoft.com/office/2011/relationships/chartStyle" Target="style50.xml"/><Relationship Id="rId4" Type="http://schemas.openxmlformats.org/officeDocument/2006/relationships/oleObject" Target="../embeddings/oleObject40.bin"/></Relationships>
</file>

<file path=ppt/charts/_rels/chart51.xml.rels><?xml version="1.0" encoding="UTF-8" standalone="yes"?>
<Relationships xmlns="http://schemas.openxmlformats.org/package/2006/relationships"><Relationship Id="rId3" Type="http://schemas.openxmlformats.org/officeDocument/2006/relationships/themeOverride" Target="../theme/themeOverride42.xml"/><Relationship Id="rId2" Type="http://schemas.microsoft.com/office/2011/relationships/chartColorStyle" Target="colors51.xml"/><Relationship Id="rId1" Type="http://schemas.microsoft.com/office/2011/relationships/chartStyle" Target="style51.xml"/><Relationship Id="rId4" Type="http://schemas.openxmlformats.org/officeDocument/2006/relationships/oleObject" Target="../embeddings/oleObject41.bin"/></Relationships>
</file>

<file path=ppt/charts/_rels/chart52.xml.rels><?xml version="1.0" encoding="UTF-8" standalone="yes"?>
<Relationships xmlns="http://schemas.openxmlformats.org/package/2006/relationships"><Relationship Id="rId3" Type="http://schemas.openxmlformats.org/officeDocument/2006/relationships/themeOverride" Target="../theme/themeOverride43.xml"/><Relationship Id="rId2" Type="http://schemas.microsoft.com/office/2011/relationships/chartColorStyle" Target="colors52.xml"/><Relationship Id="rId1" Type="http://schemas.microsoft.com/office/2011/relationships/chartStyle" Target="style52.xml"/><Relationship Id="rId4" Type="http://schemas.openxmlformats.org/officeDocument/2006/relationships/oleObject" Target="../embeddings/oleObject42.bin"/></Relationships>
</file>

<file path=ppt/charts/_rels/chart53.xml.rels><?xml version="1.0" encoding="UTF-8" standalone="yes"?>
<Relationships xmlns="http://schemas.openxmlformats.org/package/2006/relationships"><Relationship Id="rId3" Type="http://schemas.openxmlformats.org/officeDocument/2006/relationships/themeOverride" Target="../theme/themeOverride44.xml"/><Relationship Id="rId2" Type="http://schemas.microsoft.com/office/2011/relationships/chartColorStyle" Target="colors53.xml"/><Relationship Id="rId1" Type="http://schemas.microsoft.com/office/2011/relationships/chartStyle" Target="style53.xml"/><Relationship Id="rId4" Type="http://schemas.openxmlformats.org/officeDocument/2006/relationships/oleObject" Target="../embeddings/oleObject43.bin"/></Relationships>
</file>

<file path=ppt/charts/_rels/chart54.xml.rels><?xml version="1.0" encoding="UTF-8" standalone="yes"?>
<Relationships xmlns="http://schemas.openxmlformats.org/package/2006/relationships"><Relationship Id="rId3" Type="http://schemas.openxmlformats.org/officeDocument/2006/relationships/themeOverride" Target="../theme/themeOverride45.xml"/><Relationship Id="rId2" Type="http://schemas.microsoft.com/office/2011/relationships/chartColorStyle" Target="colors54.xml"/><Relationship Id="rId1" Type="http://schemas.microsoft.com/office/2011/relationships/chartStyle" Target="style54.xml"/><Relationship Id="rId4" Type="http://schemas.openxmlformats.org/officeDocument/2006/relationships/oleObject" Target="../embeddings/oleObject44.bin"/></Relationships>
</file>

<file path=ppt/charts/_rels/chart55.xml.rels><?xml version="1.0" encoding="UTF-8" standalone="yes"?>
<Relationships xmlns="http://schemas.openxmlformats.org/package/2006/relationships"><Relationship Id="rId3" Type="http://schemas.openxmlformats.org/officeDocument/2006/relationships/themeOverride" Target="../theme/themeOverride46.xml"/><Relationship Id="rId2" Type="http://schemas.microsoft.com/office/2011/relationships/chartColorStyle" Target="colors55.xml"/><Relationship Id="rId1" Type="http://schemas.microsoft.com/office/2011/relationships/chartStyle" Target="style55.xml"/><Relationship Id="rId4" Type="http://schemas.openxmlformats.org/officeDocument/2006/relationships/oleObject" Target="../embeddings/oleObject45.bin"/></Relationships>
</file>

<file path=ppt/charts/_rels/chart56.xml.rels><?xml version="1.0" encoding="UTF-8" standalone="yes"?>
<Relationships xmlns="http://schemas.openxmlformats.org/package/2006/relationships"><Relationship Id="rId3" Type="http://schemas.openxmlformats.org/officeDocument/2006/relationships/themeOverride" Target="../theme/themeOverride47.xml"/><Relationship Id="rId2" Type="http://schemas.microsoft.com/office/2011/relationships/chartColorStyle" Target="colors56.xml"/><Relationship Id="rId1" Type="http://schemas.microsoft.com/office/2011/relationships/chartStyle" Target="style56.xml"/><Relationship Id="rId4" Type="http://schemas.openxmlformats.org/officeDocument/2006/relationships/oleObject" Target="../embeddings/oleObject46.bin"/></Relationships>
</file>

<file path=ppt/charts/_rels/chart57.xml.rels><?xml version="1.0" encoding="UTF-8" standalone="yes"?>
<Relationships xmlns="http://schemas.openxmlformats.org/package/2006/relationships"><Relationship Id="rId3" Type="http://schemas.openxmlformats.org/officeDocument/2006/relationships/oleObject" Target="file:///C:\Users\sadery\Downloads\lth.fl1bp.fact_lth_fl1bp.latest.xlsx" TargetMode="External"/><Relationship Id="rId2" Type="http://schemas.microsoft.com/office/2011/relationships/chartColorStyle" Target="colors57.xml"/><Relationship Id="rId1" Type="http://schemas.microsoft.com/office/2011/relationships/chartStyle" Target="style57.xml"/></Relationships>
</file>

<file path=ppt/charts/_rels/chart58.xml.rels><?xml version="1.0" encoding="UTF-8" standalone="yes"?>
<Relationships xmlns="http://schemas.openxmlformats.org/package/2006/relationships"><Relationship Id="rId3" Type="http://schemas.openxmlformats.org/officeDocument/2006/relationships/oleObject" Target="file:///C:\Users\sadery\Downloads\lth.fl1bp.fact_lth_fl1bp.latest%20(1).xlsx" TargetMode="External"/><Relationship Id="rId2" Type="http://schemas.microsoft.com/office/2011/relationships/chartColorStyle" Target="colors58.xml"/><Relationship Id="rId1" Type="http://schemas.microsoft.com/office/2011/relationships/chartStyle" Target="style58.xml"/></Relationships>
</file>

<file path=ppt/charts/_rels/chart59.xml.rels><?xml version="1.0" encoding="UTF-8" standalone="yes"?>
<Relationships xmlns="http://schemas.openxmlformats.org/package/2006/relationships"><Relationship Id="rId3" Type="http://schemas.openxmlformats.org/officeDocument/2006/relationships/oleObject" Target="file:///C:\Users\sadery\Downloads\lth.fl1bp.fact_lth_fl1bp.latest%20(2).xlsx" TargetMode="External"/><Relationship Id="rId2" Type="http://schemas.microsoft.com/office/2011/relationships/chartColorStyle" Target="colors59.xml"/><Relationship Id="rId1" Type="http://schemas.microsoft.com/office/2011/relationships/chartStyle" Target="style59.xml"/></Relationships>
</file>

<file path=ppt/charts/_rels/chart6.xml.rels><?xml version="1.0" encoding="UTF-8" standalone="yes"?>
<Relationships xmlns="http://schemas.openxmlformats.org/package/2006/relationships"><Relationship Id="rId3" Type="http://schemas.openxmlformats.org/officeDocument/2006/relationships/oleObject" Target="file:///C:\Users\sadery\Downloads\ktk.ktk4.fact_ktk_ktk4.latest%20(8).xlsx" TargetMode="External"/><Relationship Id="rId2" Type="http://schemas.microsoft.com/office/2011/relationships/chartColorStyle" Target="colors6.xml"/><Relationship Id="rId1" Type="http://schemas.microsoft.com/office/2011/relationships/chartStyle" Target="style6.xml"/></Relationships>
</file>

<file path=ppt/charts/_rels/chart60.xml.rels><?xml version="1.0" encoding="UTF-8" standalone="yes"?>
<Relationships xmlns="http://schemas.openxmlformats.org/package/2006/relationships"><Relationship Id="rId3" Type="http://schemas.openxmlformats.org/officeDocument/2006/relationships/themeOverride" Target="../theme/themeOverride48.xml"/><Relationship Id="rId2" Type="http://schemas.microsoft.com/office/2011/relationships/chartColorStyle" Target="colors60.xml"/><Relationship Id="rId1" Type="http://schemas.microsoft.com/office/2011/relationships/chartStyle" Target="style60.xml"/><Relationship Id="rId4" Type="http://schemas.openxmlformats.org/officeDocument/2006/relationships/oleObject" Target="../embeddings/oleObject47.bin"/></Relationships>
</file>

<file path=ppt/charts/_rels/chart61.xml.rels><?xml version="1.0" encoding="UTF-8" standalone="yes"?>
<Relationships xmlns="http://schemas.openxmlformats.org/package/2006/relationships"><Relationship Id="rId3" Type="http://schemas.openxmlformats.org/officeDocument/2006/relationships/themeOverride" Target="../theme/themeOverride49.xml"/><Relationship Id="rId2" Type="http://schemas.microsoft.com/office/2011/relationships/chartColorStyle" Target="colors61.xml"/><Relationship Id="rId1" Type="http://schemas.microsoft.com/office/2011/relationships/chartStyle" Target="style61.xml"/><Relationship Id="rId4" Type="http://schemas.openxmlformats.org/officeDocument/2006/relationships/oleObject" Target="../embeddings/oleObject48.bin"/></Relationships>
</file>

<file path=ppt/charts/_rels/chart62.xml.rels><?xml version="1.0" encoding="UTF-8" standalone="yes"?>
<Relationships xmlns="http://schemas.openxmlformats.org/package/2006/relationships"><Relationship Id="rId3" Type="http://schemas.openxmlformats.org/officeDocument/2006/relationships/oleObject" Target="file:///C:\Users\sadery\Downloads\lth.fl1bp.fact_lth_fl1bp.latest%20(6).xlsx" TargetMode="External"/><Relationship Id="rId2" Type="http://schemas.microsoft.com/office/2011/relationships/chartColorStyle" Target="colors62.xml"/><Relationship Id="rId1" Type="http://schemas.microsoft.com/office/2011/relationships/chartStyle" Target="style62.xml"/></Relationships>
</file>

<file path=ppt/charts/_rels/chart63.xml.rels><?xml version="1.0" encoding="UTF-8" standalone="yes"?>
<Relationships xmlns="http://schemas.openxmlformats.org/package/2006/relationships"><Relationship Id="rId3" Type="http://schemas.openxmlformats.org/officeDocument/2006/relationships/themeOverride" Target="../theme/themeOverride50.xml"/><Relationship Id="rId2" Type="http://schemas.microsoft.com/office/2011/relationships/chartColorStyle" Target="colors63.xml"/><Relationship Id="rId1" Type="http://schemas.microsoft.com/office/2011/relationships/chartStyle" Target="style63.xml"/><Relationship Id="rId4" Type="http://schemas.openxmlformats.org/officeDocument/2006/relationships/oleObject" Target="../embeddings/oleObject49.bin"/></Relationships>
</file>

<file path=ppt/charts/_rels/chart64.xml.rels><?xml version="1.0" encoding="UTF-8" standalone="yes"?>
<Relationships xmlns="http://schemas.openxmlformats.org/package/2006/relationships"><Relationship Id="rId3" Type="http://schemas.openxmlformats.org/officeDocument/2006/relationships/oleObject" Target="file:///C:\Users\sadery\Downloads\lth.fl1bp.fact_lth_fl1bp.latest%20(9).xlsx" TargetMode="External"/><Relationship Id="rId2" Type="http://schemas.microsoft.com/office/2011/relationships/chartColorStyle" Target="colors64.xml"/><Relationship Id="rId1" Type="http://schemas.microsoft.com/office/2011/relationships/chartStyle" Target="style64.xml"/></Relationships>
</file>

<file path=ppt/charts/_rels/chart65.xml.rels><?xml version="1.0" encoding="UTF-8" standalone="yes"?>
<Relationships xmlns="http://schemas.openxmlformats.org/package/2006/relationships"><Relationship Id="rId3" Type="http://schemas.openxmlformats.org/officeDocument/2006/relationships/themeOverride" Target="../theme/themeOverride51.xml"/><Relationship Id="rId2" Type="http://schemas.microsoft.com/office/2011/relationships/chartColorStyle" Target="colors65.xml"/><Relationship Id="rId1" Type="http://schemas.microsoft.com/office/2011/relationships/chartStyle" Target="style65.xml"/><Relationship Id="rId4" Type="http://schemas.openxmlformats.org/officeDocument/2006/relationships/oleObject" Target="../embeddings/oleObject50.bin"/></Relationships>
</file>

<file path=ppt/charts/_rels/chart66.xml.rels><?xml version="1.0" encoding="UTF-8" standalone="yes"?>
<Relationships xmlns="http://schemas.openxmlformats.org/package/2006/relationships"><Relationship Id="rId3" Type="http://schemas.openxmlformats.org/officeDocument/2006/relationships/oleObject" Target="file:///C:\Users\sadery\Downloads\lth.fl1bp.fact_lth_fl1bp.latest%20(11).xlsx" TargetMode="External"/><Relationship Id="rId2" Type="http://schemas.microsoft.com/office/2011/relationships/chartColorStyle" Target="colors66.xml"/><Relationship Id="rId1" Type="http://schemas.microsoft.com/office/2011/relationships/chartStyle" Target="style66.xml"/></Relationships>
</file>

<file path=ppt/charts/_rels/chart67.xml.rels><?xml version="1.0" encoding="UTF-8" standalone="yes"?>
<Relationships xmlns="http://schemas.openxmlformats.org/package/2006/relationships"><Relationship Id="rId3" Type="http://schemas.openxmlformats.org/officeDocument/2006/relationships/themeOverride" Target="../theme/themeOverride52.xml"/><Relationship Id="rId2" Type="http://schemas.microsoft.com/office/2011/relationships/chartColorStyle" Target="colors67.xml"/><Relationship Id="rId1" Type="http://schemas.microsoft.com/office/2011/relationships/chartStyle" Target="style67.xml"/><Relationship Id="rId4" Type="http://schemas.openxmlformats.org/officeDocument/2006/relationships/oleObject" Target="../embeddings/oleObject51.bin"/></Relationships>
</file>

<file path=ppt/charts/_rels/chart68.xml.rels><?xml version="1.0" encoding="UTF-8" standalone="yes"?>
<Relationships xmlns="http://schemas.openxmlformats.org/package/2006/relationships"><Relationship Id="rId3" Type="http://schemas.openxmlformats.org/officeDocument/2006/relationships/themeOverride" Target="../theme/themeOverride53.xml"/><Relationship Id="rId2" Type="http://schemas.microsoft.com/office/2011/relationships/chartColorStyle" Target="colors68.xml"/><Relationship Id="rId1" Type="http://schemas.microsoft.com/office/2011/relationships/chartStyle" Target="style68.xml"/><Relationship Id="rId4" Type="http://schemas.openxmlformats.org/officeDocument/2006/relationships/oleObject" Target="../embeddings/oleObject52.bin"/></Relationships>
</file>

<file path=ppt/charts/_rels/chart69.xml.rels><?xml version="1.0" encoding="UTF-8" standalone="yes"?>
<Relationships xmlns="http://schemas.openxmlformats.org/package/2006/relationships"><Relationship Id="rId3" Type="http://schemas.openxmlformats.org/officeDocument/2006/relationships/themeOverride" Target="../theme/themeOverride54.xml"/><Relationship Id="rId2" Type="http://schemas.microsoft.com/office/2011/relationships/chartColorStyle" Target="colors69.xml"/><Relationship Id="rId1" Type="http://schemas.microsoft.com/office/2011/relationships/chartStyle" Target="style69.xml"/><Relationship Id="rId4" Type="http://schemas.openxmlformats.org/officeDocument/2006/relationships/oleObject" Target="../embeddings/oleObject53.bin"/></Relationships>
</file>

<file path=ppt/charts/_rels/chart7.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oleObject" Target="../embeddings/oleObject5.bin"/></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oleObject" Target="../embeddings/oleObject6.bin"/></Relationships>
</file>

<file path=ppt/charts/_rels/chart9.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oleObject" Target="../embeddings/oleObject7.bin"/></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fi-FI"/>
              <a:t>Kokenut seksuaalista kommentointia, ehdottelua, viestittelyä tai kuvamateriaalin näyttämistä vuoden aikana, %, 4. ja 5.lk. Kouluterveyskysely 2021</a:t>
            </a:r>
          </a:p>
        </c:rich>
      </c:tx>
      <c:layout/>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barChart>
        <c:barDir val="col"/>
        <c:grouping val="clustered"/>
        <c:varyColors val="0"/>
        <c:ser>
          <c:idx val="0"/>
          <c:order val="0"/>
          <c:tx>
            <c:strRef>
              <c:f>'[ktk.ktk4.fact_ktk_ktk4.latest (6).xlsx]Kouluterveyskyselyn tulokset 20'!$B$1</c:f>
              <c:strCache>
                <c:ptCount val="1"/>
                <c:pt idx="0">
                  <c:v>2019</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'[ktk.ktk4.fact_ktk_ktk4.latest (6).xlsx]Kouluterveyskyselyn tulokset 20'!$A$2:$A$8</c:f>
              <c:strCache>
                <c:ptCount val="7"/>
                <c:pt idx="0">
                  <c:v>Pohjois-Karjalan hyvinvointialue</c:v>
                </c:pt>
                <c:pt idx="1">
                  <c:v>Etelä-Savon hyvinvointialue</c:v>
                </c:pt>
                <c:pt idx="2">
                  <c:v>Pohjois-Pohjanmaan hyvinvointialue</c:v>
                </c:pt>
                <c:pt idx="3">
                  <c:v>Keski-Suomen hyvinvointialue</c:v>
                </c:pt>
                <c:pt idx="4">
                  <c:v>Pohjois-Savon hyvinvointialue</c:v>
                </c:pt>
                <c:pt idx="5">
                  <c:v>Pirkanmaan hyvinvointialue</c:v>
                </c:pt>
                <c:pt idx="6">
                  <c:v>Koko maa</c:v>
                </c:pt>
              </c:strCache>
            </c:strRef>
          </c:cat>
          <c:val>
            <c:numRef>
              <c:f>'[ktk.ktk4.fact_ktk_ktk4.latest (6).xlsx]Kouluterveyskyselyn tulokset 20'!$B$2:$B$8</c:f>
              <c:numCache>
                <c:formatCode>#\ ##0.0</c:formatCode>
                <c:ptCount val="7"/>
                <c:pt idx="0">
                  <c:v>3.2</c:v>
                </c:pt>
                <c:pt idx="1">
                  <c:v>4.2</c:v>
                </c:pt>
                <c:pt idx="2">
                  <c:v>3.9</c:v>
                </c:pt>
                <c:pt idx="3">
                  <c:v>3.8</c:v>
                </c:pt>
                <c:pt idx="4">
                  <c:v>4</c:v>
                </c:pt>
                <c:pt idx="5">
                  <c:v>4.5</c:v>
                </c:pt>
                <c:pt idx="6">
                  <c:v>4.4000000000000004</c:v>
                </c:pt>
              </c:numCache>
            </c:numRef>
          </c:val>
          <c:extLst>
            <c:ext xmlns:c16="http://schemas.microsoft.com/office/drawing/2014/chart" uri="{C3380CC4-5D6E-409C-BE32-E72D297353CC}">
              <c16:uniqueId val="{00000000-E6E9-47AD-A6E9-5F9B560D5EC6}"/>
            </c:ext>
          </c:extLst>
        </c:ser>
        <c:ser>
          <c:idx val="1"/>
          <c:order val="1"/>
          <c:tx>
            <c:strRef>
              <c:f>'[ktk.ktk4.fact_ktk_ktk4.latest (6).xlsx]Kouluterveyskyselyn tulokset 20'!$C$1</c:f>
              <c:strCache>
                <c:ptCount val="1"/>
                <c:pt idx="0">
                  <c:v>2021</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'[ktk.ktk4.fact_ktk_ktk4.latest (6).xlsx]Kouluterveyskyselyn tulokset 20'!$A$2:$A$8</c:f>
              <c:strCache>
                <c:ptCount val="7"/>
                <c:pt idx="0">
                  <c:v>Pohjois-Karjalan hyvinvointialue</c:v>
                </c:pt>
                <c:pt idx="1">
                  <c:v>Etelä-Savon hyvinvointialue</c:v>
                </c:pt>
                <c:pt idx="2">
                  <c:v>Pohjois-Pohjanmaan hyvinvointialue</c:v>
                </c:pt>
                <c:pt idx="3">
                  <c:v>Keski-Suomen hyvinvointialue</c:v>
                </c:pt>
                <c:pt idx="4">
                  <c:v>Pohjois-Savon hyvinvointialue</c:v>
                </c:pt>
                <c:pt idx="5">
                  <c:v>Pirkanmaan hyvinvointialue</c:v>
                </c:pt>
                <c:pt idx="6">
                  <c:v>Koko maa</c:v>
                </c:pt>
              </c:strCache>
            </c:strRef>
          </c:cat>
          <c:val>
            <c:numRef>
              <c:f>'[ktk.ktk4.fact_ktk_ktk4.latest (6).xlsx]Kouluterveyskyselyn tulokset 20'!$C$2:$C$8</c:f>
              <c:numCache>
                <c:formatCode>#\ ##0.0</c:formatCode>
                <c:ptCount val="7"/>
                <c:pt idx="0">
                  <c:v>6.6</c:v>
                </c:pt>
                <c:pt idx="1">
                  <c:v>7</c:v>
                </c:pt>
                <c:pt idx="2">
                  <c:v>7.2</c:v>
                </c:pt>
                <c:pt idx="3">
                  <c:v>7.5</c:v>
                </c:pt>
                <c:pt idx="4">
                  <c:v>7.6</c:v>
                </c:pt>
                <c:pt idx="5">
                  <c:v>7.8</c:v>
                </c:pt>
                <c:pt idx="6">
                  <c:v>8.3000000000000007</c:v>
                </c:pt>
              </c:numCache>
            </c:numRef>
          </c:val>
          <c:extLst>
            <c:ext xmlns:c16="http://schemas.microsoft.com/office/drawing/2014/chart" uri="{C3380CC4-5D6E-409C-BE32-E72D297353CC}">
              <c16:uniqueId val="{00000001-E6E9-47AD-A6E9-5F9B560D5EC6}"/>
            </c:ext>
          </c:extLst>
        </c:ser>
        <c:dLbls>
          <c:dLblPos val="outEnd"/>
          <c:showLegendKey val="0"/>
          <c:showVal val="1"/>
          <c:showCatName val="0"/>
          <c:showSerName val="0"/>
          <c:showPercent val="0"/>
          <c:showBubbleSize val="0"/>
        </c:dLbls>
        <c:gapWidth val="219"/>
        <c:overlap val="-27"/>
        <c:axId val="516808000"/>
        <c:axId val="516811280"/>
      </c:barChart>
      <c:catAx>
        <c:axId val="5168080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fi-FI"/>
          </a:p>
        </c:txPr>
        <c:crossAx val="516811280"/>
        <c:crosses val="autoZero"/>
        <c:auto val="1"/>
        <c:lblAlgn val="ctr"/>
        <c:lblOffset val="100"/>
        <c:noMultiLvlLbl val="0"/>
      </c:catAx>
      <c:valAx>
        <c:axId val="516811280"/>
        <c:scaling>
          <c:orientation val="minMax"/>
        </c:scaling>
        <c:delete val="0"/>
        <c:axPos val="l"/>
        <c:majorGridlines>
          <c:spPr>
            <a:ln w="9525" cap="flat" cmpd="sng" algn="ctr">
              <a:solidFill>
                <a:schemeClr val="tx1">
                  <a:lumMod val="15000"/>
                  <a:lumOff val="85000"/>
                </a:schemeClr>
              </a:solidFill>
              <a:round/>
            </a:ln>
            <a:effectLst/>
          </c:spPr>
        </c:majorGridlines>
        <c:numFmt formatCode="#\ ##0.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fi-FI"/>
          </a:p>
        </c:txPr>
        <c:crossAx val="51680800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fi-FI"/>
        </a:p>
      </c:txPr>
    </c:legend>
    <c:plotVisOnly val="1"/>
    <c:dispBlanksAs val="gap"/>
    <c:showDLblsOverMax val="0"/>
  </c:chart>
  <c:spPr>
    <a:noFill/>
    <a:ln>
      <a:noFill/>
    </a:ln>
    <a:effectLst/>
  </c:spPr>
  <c:txPr>
    <a:bodyPr/>
    <a:lstStyle/>
    <a:p>
      <a:pPr>
        <a:defRPr sz="1100"/>
      </a:pPr>
      <a:endParaRPr lang="fi-FI"/>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fi-FI" sz="1200" dirty="0"/>
              <a:t>Sukupuoliyhdynnässä olleet, </a:t>
            </a:r>
            <a:r>
              <a:rPr lang="fi-FI" sz="1200" dirty="0" smtClean="0"/>
              <a:t>%, 8. ja 9lk.</a:t>
            </a:r>
            <a:r>
              <a:rPr lang="fi-FI" sz="1200" baseline="0" dirty="0" smtClean="0"/>
              <a:t> </a:t>
            </a:r>
            <a:r>
              <a:rPr lang="fi-FI" sz="1200" baseline="0" dirty="0"/>
              <a:t>Kouluterveyskysely</a:t>
            </a:r>
            <a:endParaRPr lang="fi-FI" sz="1200" dirty="0"/>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barChart>
        <c:barDir val="col"/>
        <c:grouping val="clustered"/>
        <c:varyColors val="0"/>
        <c:ser>
          <c:idx val="0"/>
          <c:order val="0"/>
          <c:tx>
            <c:strRef>
              <c:f>'[ktk.ktk1.fact_ktk_ktk1.latest (13).xlsx]Kouluterveyskyselyn aikasarjat '!$B$1</c:f>
              <c:strCache>
                <c:ptCount val="1"/>
                <c:pt idx="0">
                  <c:v>2019</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(13).xlsx]Kouluterveyskyselyn aikasarjat '!$A$2:$A$16</c:f>
              <c:strCache>
                <c:ptCount val="15"/>
                <c:pt idx="0">
                  <c:v>Lapinlahti</c:v>
                </c:pt>
                <c:pt idx="1">
                  <c:v>Vieremä</c:v>
                </c:pt>
                <c:pt idx="2">
                  <c:v>Sonkajärvi</c:v>
                </c:pt>
                <c:pt idx="3">
                  <c:v>Pielavesi</c:v>
                </c:pt>
                <c:pt idx="4">
                  <c:v>Iisalmi</c:v>
                </c:pt>
                <c:pt idx="5">
                  <c:v>Joroinen</c:v>
                </c:pt>
                <c:pt idx="6">
                  <c:v>Kuopio</c:v>
                </c:pt>
                <c:pt idx="7">
                  <c:v>Siilinjärvi</c:v>
                </c:pt>
                <c:pt idx="8">
                  <c:v>Kiuruvesi</c:v>
                </c:pt>
                <c:pt idx="9">
                  <c:v>Varkaus</c:v>
                </c:pt>
                <c:pt idx="10">
                  <c:v>Tuusniemi</c:v>
                </c:pt>
                <c:pt idx="11">
                  <c:v>Suonenjoki</c:v>
                </c:pt>
                <c:pt idx="12">
                  <c:v>Rautalampi</c:v>
                </c:pt>
                <c:pt idx="13">
                  <c:v>Leppävirta</c:v>
                </c:pt>
                <c:pt idx="14">
                  <c:v>Keitele</c:v>
                </c:pt>
              </c:strCache>
            </c:strRef>
          </c:cat>
          <c:val>
            <c:numRef>
              <c:f>'[ktk.ktk1.fact_ktk_ktk1.latest (13).xlsx]Kouluterveyskyselyn aikasarjat '!$B$2:$B$16</c:f>
              <c:numCache>
                <c:formatCode>#\ ##0.0</c:formatCode>
                <c:ptCount val="15"/>
                <c:pt idx="1">
                  <c:v>14.1</c:v>
                </c:pt>
                <c:pt idx="2">
                  <c:v>10.199999999999999</c:v>
                </c:pt>
                <c:pt idx="3">
                  <c:v>29.3</c:v>
                </c:pt>
                <c:pt idx="4">
                  <c:v>23.3</c:v>
                </c:pt>
                <c:pt idx="5">
                  <c:v>20.399999999999999</c:v>
                </c:pt>
                <c:pt idx="6">
                  <c:v>19.899999999999999</c:v>
                </c:pt>
                <c:pt idx="7">
                  <c:v>23.3</c:v>
                </c:pt>
                <c:pt idx="8">
                  <c:v>21.6</c:v>
                </c:pt>
                <c:pt idx="9">
                  <c:v>20.399999999999999</c:v>
                </c:pt>
                <c:pt idx="10">
                  <c:v>23.5</c:v>
                </c:pt>
                <c:pt idx="11">
                  <c:v>23.7</c:v>
                </c:pt>
                <c:pt idx="12">
                  <c:v>35.6</c:v>
                </c:pt>
                <c:pt idx="13">
                  <c:v>16.100000000000001</c:v>
                </c:pt>
                <c:pt idx="14">
                  <c:v>29.4</c:v>
                </c:pt>
              </c:numCache>
            </c:numRef>
          </c:val>
          <c:extLst>
            <c:ext xmlns:c16="http://schemas.microsoft.com/office/drawing/2014/chart" uri="{C3380CC4-5D6E-409C-BE32-E72D297353CC}">
              <c16:uniqueId val="{00000000-978D-4C61-922B-B1936D8A709E}"/>
            </c:ext>
          </c:extLst>
        </c:ser>
        <c:ser>
          <c:idx val="1"/>
          <c:order val="1"/>
          <c:tx>
            <c:strRef>
              <c:f>'[ktk.ktk1.fact_ktk_ktk1.latest (13).xlsx]Kouluterveyskyselyn aikasarjat '!$C$1</c:f>
              <c:strCache>
                <c:ptCount val="1"/>
                <c:pt idx="0">
                  <c:v>2021</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(13).xlsx]Kouluterveyskyselyn aikasarjat '!$A$2:$A$16</c:f>
              <c:strCache>
                <c:ptCount val="15"/>
                <c:pt idx="0">
                  <c:v>Lapinlahti</c:v>
                </c:pt>
                <c:pt idx="1">
                  <c:v>Vieremä</c:v>
                </c:pt>
                <c:pt idx="2">
                  <c:v>Sonkajärvi</c:v>
                </c:pt>
                <c:pt idx="3">
                  <c:v>Pielavesi</c:v>
                </c:pt>
                <c:pt idx="4">
                  <c:v>Iisalmi</c:v>
                </c:pt>
                <c:pt idx="5">
                  <c:v>Joroinen</c:v>
                </c:pt>
                <c:pt idx="6">
                  <c:v>Kuopio</c:v>
                </c:pt>
                <c:pt idx="7">
                  <c:v>Siilinjärvi</c:v>
                </c:pt>
                <c:pt idx="8">
                  <c:v>Kiuruvesi</c:v>
                </c:pt>
                <c:pt idx="9">
                  <c:v>Varkaus</c:v>
                </c:pt>
                <c:pt idx="10">
                  <c:v>Tuusniemi</c:v>
                </c:pt>
                <c:pt idx="11">
                  <c:v>Suonenjoki</c:v>
                </c:pt>
                <c:pt idx="12">
                  <c:v>Rautalampi</c:v>
                </c:pt>
                <c:pt idx="13">
                  <c:v>Leppävirta</c:v>
                </c:pt>
                <c:pt idx="14">
                  <c:v>Keitele</c:v>
                </c:pt>
              </c:strCache>
            </c:strRef>
          </c:cat>
          <c:val>
            <c:numRef>
              <c:f>'[ktk.ktk1.fact_ktk_ktk1.latest (13).xlsx]Kouluterveyskyselyn aikasarjat '!$C$2:$C$16</c:f>
              <c:numCache>
                <c:formatCode>#\ ##0.0</c:formatCode>
                <c:ptCount val="15"/>
                <c:pt idx="0">
                  <c:v>12.2</c:v>
                </c:pt>
                <c:pt idx="1">
                  <c:v>16.2</c:v>
                </c:pt>
                <c:pt idx="2">
                  <c:v>16.899999999999999</c:v>
                </c:pt>
                <c:pt idx="3">
                  <c:v>17.399999999999999</c:v>
                </c:pt>
                <c:pt idx="4">
                  <c:v>18.899999999999999</c:v>
                </c:pt>
                <c:pt idx="5">
                  <c:v>19.2</c:v>
                </c:pt>
                <c:pt idx="6">
                  <c:v>19.3</c:v>
                </c:pt>
                <c:pt idx="7">
                  <c:v>22.7</c:v>
                </c:pt>
                <c:pt idx="8">
                  <c:v>24.3</c:v>
                </c:pt>
                <c:pt idx="9">
                  <c:v>25.5</c:v>
                </c:pt>
                <c:pt idx="10">
                  <c:v>27.3</c:v>
                </c:pt>
                <c:pt idx="11">
                  <c:v>30.7</c:v>
                </c:pt>
                <c:pt idx="12">
                  <c:v>31.7</c:v>
                </c:pt>
                <c:pt idx="13">
                  <c:v>32.200000000000003</c:v>
                </c:pt>
                <c:pt idx="14" formatCode="General">
                  <c:v>0</c:v>
                </c:pt>
              </c:numCache>
            </c:numRef>
          </c:val>
          <c:extLst>
            <c:ext xmlns:c16="http://schemas.microsoft.com/office/drawing/2014/chart" uri="{C3380CC4-5D6E-409C-BE32-E72D297353CC}">
              <c16:uniqueId val="{00000001-978D-4C61-922B-B1936D8A709E}"/>
            </c:ext>
          </c:extLst>
        </c:ser>
        <c:dLbls>
          <c:dLblPos val="outEnd"/>
          <c:showLegendKey val="0"/>
          <c:showVal val="1"/>
          <c:showCatName val="0"/>
          <c:showSerName val="0"/>
          <c:showPercent val="0"/>
          <c:showBubbleSize val="0"/>
        </c:dLbls>
        <c:gapWidth val="219"/>
        <c:overlap val="-27"/>
        <c:axId val="516149184"/>
        <c:axId val="516157712"/>
      </c:barChart>
      <c:catAx>
        <c:axId val="5161491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fi-FI"/>
          </a:p>
        </c:txPr>
        <c:crossAx val="516157712"/>
        <c:crosses val="autoZero"/>
        <c:auto val="1"/>
        <c:lblAlgn val="ctr"/>
        <c:lblOffset val="100"/>
        <c:noMultiLvlLbl val="0"/>
      </c:catAx>
      <c:valAx>
        <c:axId val="516157712"/>
        <c:scaling>
          <c:orientation val="minMax"/>
        </c:scaling>
        <c:delete val="0"/>
        <c:axPos val="l"/>
        <c:majorGridlines>
          <c:spPr>
            <a:ln w="9525" cap="flat" cmpd="sng" algn="ctr">
              <a:solidFill>
                <a:schemeClr val="tx1">
                  <a:lumMod val="15000"/>
                  <a:lumOff val="85000"/>
                </a:schemeClr>
              </a:solidFill>
              <a:round/>
            </a:ln>
            <a:effectLst/>
          </c:spPr>
        </c:majorGridlines>
        <c:numFmt formatCode="#\ ##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51614918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legend>
    <c:plotVisOnly val="1"/>
    <c:dispBlanksAs val="gap"/>
    <c:showDLblsOverMax val="0"/>
  </c:chart>
  <c:spPr>
    <a:noFill/>
    <a:ln>
      <a:noFill/>
    </a:ln>
    <a:effectLst/>
  </c:spPr>
  <c:txPr>
    <a:bodyPr/>
    <a:lstStyle/>
    <a:p>
      <a:pPr>
        <a:defRPr/>
      </a:pPr>
      <a:endParaRPr lang="fi-FI"/>
    </a:p>
  </c:txPr>
  <c:externalData r:id="rId4">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fi-FI" sz="1200" dirty="0"/>
              <a:t>Ei ole käyttänyt ehkäisymenetelmää viimeisimmässä yhdynnässä, %, </a:t>
            </a:r>
            <a:r>
              <a:rPr lang="fi-FI" sz="1200" dirty="0" err="1"/>
              <a:t>Pohjois</a:t>
            </a:r>
            <a:r>
              <a:rPr lang="fi-FI" sz="1200" dirty="0"/>
              <a:t>-Savo. Kouluterveyskysely.</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lineChart>
        <c:grouping val="standard"/>
        <c:varyColors val="0"/>
        <c:ser>
          <c:idx val="0"/>
          <c:order val="0"/>
          <c:tx>
            <c:strRef>
              <c:f>'[ktk.ktk1.fact_ktk_ktk1.latest (2).xlsx]Kouluterveyskyselyn aikasarjat '!$B$1</c:f>
              <c:strCache>
                <c:ptCount val="1"/>
                <c:pt idx="0">
                  <c:v>Perusopetus 8. ja 9. lk</c:v>
                </c:pt>
              </c:strCache>
            </c:strRef>
          </c:tx>
          <c:spPr>
            <a:ln w="28575" cap="rnd">
              <a:solidFill>
                <a:schemeClr val="accent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fi-FI"/>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(2).xlsx]Kouluterveyskyselyn aikasarjat '!$A$2:$A$3</c:f>
              <c:strCache>
                <c:ptCount val="2"/>
                <c:pt idx="0">
                  <c:v>2019</c:v>
                </c:pt>
                <c:pt idx="1">
                  <c:v>2021</c:v>
                </c:pt>
              </c:strCache>
            </c:strRef>
          </c:cat>
          <c:val>
            <c:numRef>
              <c:f>'[ktk.ktk1.fact_ktk_ktk1.latest (2).xlsx]Kouluterveyskyselyn aikasarjat '!$B$2:$B$3</c:f>
              <c:numCache>
                <c:formatCode>#\ ##0.0</c:formatCode>
                <c:ptCount val="2"/>
                <c:pt idx="0">
                  <c:v>15.3</c:v>
                </c:pt>
                <c:pt idx="1">
                  <c:v>19.8</c:v>
                </c:pt>
              </c:numCache>
            </c:numRef>
          </c:val>
          <c:smooth val="0"/>
          <c:extLst>
            <c:ext xmlns:c16="http://schemas.microsoft.com/office/drawing/2014/chart" uri="{C3380CC4-5D6E-409C-BE32-E72D297353CC}">
              <c16:uniqueId val="{00000000-2DBF-4647-8A49-CD99CEDC1FF6}"/>
            </c:ext>
          </c:extLst>
        </c:ser>
        <c:ser>
          <c:idx val="1"/>
          <c:order val="1"/>
          <c:tx>
            <c:strRef>
              <c:f>'[ktk.ktk1.fact_ktk_ktk1.latest (2).xlsx]Kouluterveyskyselyn aikasarjat '!$C$1</c:f>
              <c:strCache>
                <c:ptCount val="1"/>
                <c:pt idx="0">
                  <c:v>Lukio 1. ja 2. vuosi</c:v>
                </c:pt>
              </c:strCache>
            </c:strRef>
          </c:tx>
          <c:spPr>
            <a:ln w="28575" cap="rnd">
              <a:solidFill>
                <a:schemeClr val="accent2"/>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fi-FI"/>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(2).xlsx]Kouluterveyskyselyn aikasarjat '!$A$2:$A$3</c:f>
              <c:strCache>
                <c:ptCount val="2"/>
                <c:pt idx="0">
                  <c:v>2019</c:v>
                </c:pt>
                <c:pt idx="1">
                  <c:v>2021</c:v>
                </c:pt>
              </c:strCache>
            </c:strRef>
          </c:cat>
          <c:val>
            <c:numRef>
              <c:f>'[ktk.ktk1.fact_ktk_ktk1.latest (2).xlsx]Kouluterveyskyselyn aikasarjat '!$C$2:$C$3</c:f>
              <c:numCache>
                <c:formatCode>#\ ##0.0</c:formatCode>
                <c:ptCount val="2"/>
                <c:pt idx="0">
                  <c:v>7.2</c:v>
                </c:pt>
                <c:pt idx="1">
                  <c:v>7.3</c:v>
                </c:pt>
              </c:numCache>
            </c:numRef>
          </c:val>
          <c:smooth val="0"/>
          <c:extLst>
            <c:ext xmlns:c16="http://schemas.microsoft.com/office/drawing/2014/chart" uri="{C3380CC4-5D6E-409C-BE32-E72D297353CC}">
              <c16:uniqueId val="{00000001-2DBF-4647-8A49-CD99CEDC1FF6}"/>
            </c:ext>
          </c:extLst>
        </c:ser>
        <c:ser>
          <c:idx val="2"/>
          <c:order val="2"/>
          <c:tx>
            <c:strRef>
              <c:f>'[ktk.ktk1.fact_ktk_ktk1.latest (2).xlsx]Kouluterveyskyselyn aikasarjat '!$D$1</c:f>
              <c:strCache>
                <c:ptCount val="1"/>
                <c:pt idx="0">
                  <c:v>Ammatillinen oppilaitos</c:v>
                </c:pt>
              </c:strCache>
            </c:strRef>
          </c:tx>
          <c:spPr>
            <a:ln w="28575" cap="rnd">
              <a:solidFill>
                <a:schemeClr val="accent3"/>
              </a:solidFill>
              <a:round/>
            </a:ln>
            <a:effectLst/>
          </c:spPr>
          <c:marker>
            <c:symbol val="none"/>
          </c:marker>
          <c:dLbls>
            <c:dLbl>
              <c:idx val="0"/>
              <c:layout>
                <c:manualLayout>
                  <c:x val="-9.9614427667993083E-2"/>
                  <c:y val="7.4156260086812491E-3"/>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2DBF-4647-8A49-CD99CEDC1FF6}"/>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fi-FI"/>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(2).xlsx]Kouluterveyskyselyn aikasarjat '!$A$2:$A$3</c:f>
              <c:strCache>
                <c:ptCount val="2"/>
                <c:pt idx="0">
                  <c:v>2019</c:v>
                </c:pt>
                <c:pt idx="1">
                  <c:v>2021</c:v>
                </c:pt>
              </c:strCache>
            </c:strRef>
          </c:cat>
          <c:val>
            <c:numRef>
              <c:f>'[ktk.ktk1.fact_ktk_ktk1.latest (2).xlsx]Kouluterveyskyselyn aikasarjat '!$D$2:$D$3</c:f>
              <c:numCache>
                <c:formatCode>#\ ##0.0</c:formatCode>
                <c:ptCount val="2"/>
                <c:pt idx="0">
                  <c:v>13.4</c:v>
                </c:pt>
                <c:pt idx="1">
                  <c:v>14.1</c:v>
                </c:pt>
              </c:numCache>
            </c:numRef>
          </c:val>
          <c:smooth val="0"/>
          <c:extLst>
            <c:ext xmlns:c16="http://schemas.microsoft.com/office/drawing/2014/chart" uri="{C3380CC4-5D6E-409C-BE32-E72D297353CC}">
              <c16:uniqueId val="{00000003-2DBF-4647-8A49-CD99CEDC1FF6}"/>
            </c:ext>
          </c:extLst>
        </c:ser>
        <c:dLbls>
          <c:dLblPos val="t"/>
          <c:showLegendKey val="0"/>
          <c:showVal val="1"/>
          <c:showCatName val="0"/>
          <c:showSerName val="0"/>
          <c:showPercent val="0"/>
          <c:showBubbleSize val="0"/>
        </c:dLbls>
        <c:smooth val="0"/>
        <c:axId val="474380632"/>
        <c:axId val="474381944"/>
      </c:lineChart>
      <c:catAx>
        <c:axId val="4743806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crossAx val="474381944"/>
        <c:crosses val="autoZero"/>
        <c:auto val="1"/>
        <c:lblAlgn val="ctr"/>
        <c:lblOffset val="100"/>
        <c:noMultiLvlLbl val="0"/>
      </c:catAx>
      <c:valAx>
        <c:axId val="474381944"/>
        <c:scaling>
          <c:orientation val="minMax"/>
        </c:scaling>
        <c:delete val="0"/>
        <c:axPos val="l"/>
        <c:majorGridlines>
          <c:spPr>
            <a:ln w="9525" cap="flat" cmpd="sng" algn="ctr">
              <a:solidFill>
                <a:schemeClr val="tx1">
                  <a:lumMod val="15000"/>
                  <a:lumOff val="85000"/>
                </a:schemeClr>
              </a:solidFill>
              <a:round/>
            </a:ln>
            <a:effectLst/>
          </c:spPr>
        </c:majorGridlines>
        <c:numFmt formatCode="#\ ##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47438063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fi-FI"/>
        </a:p>
      </c:txPr>
    </c:legend>
    <c:plotVisOnly val="1"/>
    <c:dispBlanksAs val="gap"/>
    <c:showDLblsOverMax val="0"/>
  </c:chart>
  <c:spPr>
    <a:noFill/>
    <a:ln>
      <a:noFill/>
    </a:ln>
    <a:effectLst/>
  </c:spPr>
  <c:txPr>
    <a:bodyPr/>
    <a:lstStyle/>
    <a:p>
      <a:pPr>
        <a:defRPr/>
      </a:pPr>
      <a:endParaRPr lang="fi-FI"/>
    </a:p>
  </c:txPr>
  <c:externalData r:id="rId4">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fi-FI" sz="1400" dirty="0"/>
              <a:t>Ei ole käyttänyt ehkäisymenetelmää viimeisimmässä yhdynnässä, </a:t>
            </a:r>
            <a:r>
              <a:rPr lang="fi-FI" sz="1400" dirty="0" smtClean="0"/>
              <a:t>%,</a:t>
            </a:r>
            <a:r>
              <a:rPr lang="fi-FI" sz="1400" baseline="0" dirty="0" smtClean="0"/>
              <a:t> 8. ja 9.lk. </a:t>
            </a:r>
            <a:r>
              <a:rPr lang="fi-FI" sz="1400" dirty="0" smtClean="0"/>
              <a:t>Kouluterveyskysely</a:t>
            </a:r>
            <a:r>
              <a:rPr lang="fi-FI" sz="1400" dirty="0"/>
              <a:t>.</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barChart>
        <c:barDir val="col"/>
        <c:grouping val="clustered"/>
        <c:varyColors val="0"/>
        <c:ser>
          <c:idx val="0"/>
          <c:order val="0"/>
          <c:tx>
            <c:strRef>
              <c:f>'[ktk.ktk1.fact_ktk_ktk1.latest (14).xlsx]Kouluterveyskyselyn aikasarjat '!$B$1</c:f>
              <c:strCache>
                <c:ptCount val="1"/>
                <c:pt idx="0">
                  <c:v>2019</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(14).xlsx]Kouluterveyskyselyn aikasarjat '!$A$2:$A$8</c:f>
              <c:strCache>
                <c:ptCount val="7"/>
                <c:pt idx="0">
                  <c:v>Iisalmi</c:v>
                </c:pt>
                <c:pt idx="1">
                  <c:v>Varkaus</c:v>
                </c:pt>
                <c:pt idx="2">
                  <c:v>Kuopio</c:v>
                </c:pt>
                <c:pt idx="3">
                  <c:v>Leppävirta</c:v>
                </c:pt>
                <c:pt idx="4">
                  <c:v>Kiuruvesi</c:v>
                </c:pt>
                <c:pt idx="5">
                  <c:v>Suonenjoki</c:v>
                </c:pt>
                <c:pt idx="6">
                  <c:v>Siilinjärvi</c:v>
                </c:pt>
              </c:strCache>
            </c:strRef>
          </c:cat>
          <c:val>
            <c:numRef>
              <c:f>'[ktk.ktk1.fact_ktk_ktk1.latest (14).xlsx]Kouluterveyskyselyn aikasarjat '!$B$2:$B$8</c:f>
              <c:numCache>
                <c:formatCode>#\ ##0.0</c:formatCode>
                <c:ptCount val="7"/>
                <c:pt idx="0">
                  <c:v>11.3</c:v>
                </c:pt>
                <c:pt idx="1">
                  <c:v>12.5</c:v>
                </c:pt>
                <c:pt idx="2">
                  <c:v>14.3</c:v>
                </c:pt>
                <c:pt idx="3" formatCode="General">
                  <c:v>0</c:v>
                </c:pt>
                <c:pt idx="4" formatCode="General">
                  <c:v>0</c:v>
                </c:pt>
                <c:pt idx="5" formatCode="General">
                  <c:v>0</c:v>
                </c:pt>
                <c:pt idx="6">
                  <c:v>18.399999999999999</c:v>
                </c:pt>
              </c:numCache>
            </c:numRef>
          </c:val>
          <c:extLst>
            <c:ext xmlns:c16="http://schemas.microsoft.com/office/drawing/2014/chart" uri="{C3380CC4-5D6E-409C-BE32-E72D297353CC}">
              <c16:uniqueId val="{00000000-2287-4829-A15A-6EE12AF51508}"/>
            </c:ext>
          </c:extLst>
        </c:ser>
        <c:ser>
          <c:idx val="1"/>
          <c:order val="1"/>
          <c:tx>
            <c:strRef>
              <c:f>'[ktk.ktk1.fact_ktk_ktk1.latest (14).xlsx]Kouluterveyskyselyn aikasarjat '!$C$1</c:f>
              <c:strCache>
                <c:ptCount val="1"/>
                <c:pt idx="0">
                  <c:v>2021</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(14).xlsx]Kouluterveyskyselyn aikasarjat '!$A$2:$A$8</c:f>
              <c:strCache>
                <c:ptCount val="7"/>
                <c:pt idx="0">
                  <c:v>Iisalmi</c:v>
                </c:pt>
                <c:pt idx="1">
                  <c:v>Varkaus</c:v>
                </c:pt>
                <c:pt idx="2">
                  <c:v>Kuopio</c:v>
                </c:pt>
                <c:pt idx="3">
                  <c:v>Leppävirta</c:v>
                </c:pt>
                <c:pt idx="4">
                  <c:v>Kiuruvesi</c:v>
                </c:pt>
                <c:pt idx="5">
                  <c:v>Suonenjoki</c:v>
                </c:pt>
                <c:pt idx="6">
                  <c:v>Siilinjärvi</c:v>
                </c:pt>
              </c:strCache>
            </c:strRef>
          </c:cat>
          <c:val>
            <c:numRef>
              <c:f>'[ktk.ktk1.fact_ktk_ktk1.latest (14).xlsx]Kouluterveyskyselyn aikasarjat '!$C$2:$C$8</c:f>
              <c:numCache>
                <c:formatCode>#\ ##0.0</c:formatCode>
                <c:ptCount val="7"/>
                <c:pt idx="0">
                  <c:v>16.100000000000001</c:v>
                </c:pt>
                <c:pt idx="1">
                  <c:v>13.2</c:v>
                </c:pt>
                <c:pt idx="2">
                  <c:v>15.9</c:v>
                </c:pt>
                <c:pt idx="3">
                  <c:v>24.5</c:v>
                </c:pt>
                <c:pt idx="4">
                  <c:v>25.7</c:v>
                </c:pt>
                <c:pt idx="5">
                  <c:v>32.299999999999997</c:v>
                </c:pt>
                <c:pt idx="6">
                  <c:v>32.6</c:v>
                </c:pt>
              </c:numCache>
            </c:numRef>
          </c:val>
          <c:extLst>
            <c:ext xmlns:c16="http://schemas.microsoft.com/office/drawing/2014/chart" uri="{C3380CC4-5D6E-409C-BE32-E72D297353CC}">
              <c16:uniqueId val="{00000001-2287-4829-A15A-6EE12AF51508}"/>
            </c:ext>
          </c:extLst>
        </c:ser>
        <c:dLbls>
          <c:dLblPos val="outEnd"/>
          <c:showLegendKey val="0"/>
          <c:showVal val="1"/>
          <c:showCatName val="0"/>
          <c:showSerName val="0"/>
          <c:showPercent val="0"/>
          <c:showBubbleSize val="0"/>
        </c:dLbls>
        <c:gapWidth val="219"/>
        <c:overlap val="-27"/>
        <c:axId val="519958352"/>
        <c:axId val="519958680"/>
      </c:barChart>
      <c:catAx>
        <c:axId val="5199583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crossAx val="519958680"/>
        <c:crosses val="autoZero"/>
        <c:auto val="1"/>
        <c:lblAlgn val="ctr"/>
        <c:lblOffset val="100"/>
        <c:noMultiLvlLbl val="0"/>
      </c:catAx>
      <c:valAx>
        <c:axId val="519958680"/>
        <c:scaling>
          <c:orientation val="minMax"/>
        </c:scaling>
        <c:delete val="0"/>
        <c:axPos val="l"/>
        <c:majorGridlines>
          <c:spPr>
            <a:ln w="9525" cap="flat" cmpd="sng" algn="ctr">
              <a:solidFill>
                <a:schemeClr val="tx1">
                  <a:lumMod val="15000"/>
                  <a:lumOff val="85000"/>
                </a:schemeClr>
              </a:solidFill>
              <a:round/>
            </a:ln>
            <a:effectLst/>
          </c:spPr>
        </c:majorGridlines>
        <c:numFmt formatCode="#\ ##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51995835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legend>
    <c:plotVisOnly val="1"/>
    <c:dispBlanksAs val="gap"/>
    <c:showDLblsOverMax val="0"/>
  </c:chart>
  <c:spPr>
    <a:noFill/>
    <a:ln>
      <a:noFill/>
    </a:ln>
    <a:effectLst/>
  </c:spPr>
  <c:txPr>
    <a:bodyPr/>
    <a:lstStyle/>
    <a:p>
      <a:pPr>
        <a:defRPr/>
      </a:pPr>
      <a:endParaRPr lang="fi-FI"/>
    </a:p>
  </c:txPr>
  <c:externalData r:id="rId4">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fi-FI" dirty="0"/>
              <a:t>Tarvitsee mahdollisuutta keskustella jonkun kanssa ihmissuhteista ja seksuaalisuudesta, %, </a:t>
            </a:r>
            <a:r>
              <a:rPr lang="fi-FI" dirty="0" err="1"/>
              <a:t>Pohjois</a:t>
            </a:r>
            <a:r>
              <a:rPr lang="fi-FI" dirty="0"/>
              <a:t>-Savo. Kouluterveyskysely</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manualLayout>
          <c:layoutTarget val="inner"/>
          <c:xMode val="edge"/>
          <c:yMode val="edge"/>
          <c:x val="9.8710742601028301E-2"/>
          <c:y val="0.24453950857535917"/>
          <c:w val="0.8825174568243308"/>
          <c:h val="0.58687142378168466"/>
        </c:manualLayout>
      </c:layout>
      <c:lineChart>
        <c:grouping val="standard"/>
        <c:varyColors val="0"/>
        <c:ser>
          <c:idx val="0"/>
          <c:order val="0"/>
          <c:tx>
            <c:strRef>
              <c:f>'[ktk.ktk1.fact_ktk_ktk1.latest (3).xlsx]Kouluterveyskyselyn aikasarjat '!$B$1</c:f>
              <c:strCache>
                <c:ptCount val="1"/>
                <c:pt idx="0">
                  <c:v>Perusopetus 8. ja 9. lk</c:v>
                </c:pt>
              </c:strCache>
            </c:strRef>
          </c:tx>
          <c:spPr>
            <a:ln w="28575" cap="rnd">
              <a:solidFill>
                <a:schemeClr val="accent1"/>
              </a:solidFill>
              <a:round/>
            </a:ln>
            <a:effectLst/>
          </c:spPr>
          <c:marker>
            <c:symbol val="none"/>
          </c:marker>
          <c:dLbls>
            <c:dLbl>
              <c:idx val="0"/>
              <c:layout>
                <c:manualLayout>
                  <c:x val="-0.12571636445881554"/>
                  <c:y val="1.8883290434016115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8080-4F2D-B168-1F81F2E98DF5}"/>
                </c:ext>
              </c:extLst>
            </c:dLbl>
            <c:dLbl>
              <c:idx val="1"/>
              <c:layout>
                <c:manualLayout>
                  <c:x val="-1.4350967560676751E-2"/>
                  <c:y val="-4.3174669203996187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8080-4F2D-B168-1F81F2E98DF5}"/>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fi-FI"/>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'[ktk.ktk1.fact_ktk_ktk1.latest (3).xlsx]Kouluterveyskyselyn aikasarjat '!$A$2:$A$3</c:f>
              <c:strCache>
                <c:ptCount val="2"/>
                <c:pt idx="0">
                  <c:v>2019</c:v>
                </c:pt>
                <c:pt idx="1">
                  <c:v>2021</c:v>
                </c:pt>
              </c:strCache>
            </c:strRef>
          </c:cat>
          <c:val>
            <c:numRef>
              <c:f>'[ktk.ktk1.fact_ktk_ktk1.latest (3).xlsx]Kouluterveyskyselyn aikasarjat '!$B$2:$B$3</c:f>
              <c:numCache>
                <c:formatCode>#\ ##0.0</c:formatCode>
                <c:ptCount val="2"/>
                <c:pt idx="0">
                  <c:v>7</c:v>
                </c:pt>
                <c:pt idx="1">
                  <c:v>6.6</c:v>
                </c:pt>
              </c:numCache>
            </c:numRef>
          </c:val>
          <c:smooth val="0"/>
          <c:extLst>
            <c:ext xmlns:c16="http://schemas.microsoft.com/office/drawing/2014/chart" uri="{C3380CC4-5D6E-409C-BE32-E72D297353CC}">
              <c16:uniqueId val="{00000002-8080-4F2D-B168-1F81F2E98DF5}"/>
            </c:ext>
          </c:extLst>
        </c:ser>
        <c:ser>
          <c:idx val="1"/>
          <c:order val="1"/>
          <c:tx>
            <c:strRef>
              <c:f>'[ktk.ktk1.fact_ktk_ktk1.latest (3).xlsx]Kouluterveyskyselyn aikasarjat '!$C$1</c:f>
              <c:strCache>
                <c:ptCount val="1"/>
                <c:pt idx="0">
                  <c:v>Lukio 1. ja 2. vuosi</c:v>
                </c:pt>
              </c:strCache>
            </c:strRef>
          </c:tx>
          <c:spPr>
            <a:ln w="28575" cap="rnd">
              <a:solidFill>
                <a:schemeClr val="accent2"/>
              </a:solidFill>
              <a:round/>
            </a:ln>
            <a:effectLst/>
          </c:spPr>
          <c:marker>
            <c:symbol val="none"/>
          </c:marker>
          <c:dLbls>
            <c:dLbl>
              <c:idx val="0"/>
              <c:layout>
                <c:manualLayout>
                  <c:x val="-9.8334016359605078E-2"/>
                  <c:y val="-3.3335241897494539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55DC-43F1-A86F-99A4E8D8DB7F}"/>
                </c:ext>
              </c:extLst>
            </c:dLbl>
            <c:dLbl>
              <c:idx val="1"/>
              <c:layout>
                <c:manualLayout>
                  <c:x val="5.5118157256939674E-3"/>
                  <c:y val="1.1142009865691712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8080-4F2D-B168-1F81F2E98DF5}"/>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fi-FI"/>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'[ktk.ktk1.fact_ktk_ktk1.latest (3).xlsx]Kouluterveyskyselyn aikasarjat '!$A$2:$A$3</c:f>
              <c:strCache>
                <c:ptCount val="2"/>
                <c:pt idx="0">
                  <c:v>2019</c:v>
                </c:pt>
                <c:pt idx="1">
                  <c:v>2021</c:v>
                </c:pt>
              </c:strCache>
            </c:strRef>
          </c:cat>
          <c:val>
            <c:numRef>
              <c:f>'[ktk.ktk1.fact_ktk_ktk1.latest (3).xlsx]Kouluterveyskyselyn aikasarjat '!$C$2:$C$3</c:f>
              <c:numCache>
                <c:formatCode>#\ ##0.0</c:formatCode>
                <c:ptCount val="2"/>
                <c:pt idx="0">
                  <c:v>7.4</c:v>
                </c:pt>
                <c:pt idx="1">
                  <c:v>6.5</c:v>
                </c:pt>
              </c:numCache>
            </c:numRef>
          </c:val>
          <c:smooth val="0"/>
          <c:extLst>
            <c:ext xmlns:c16="http://schemas.microsoft.com/office/drawing/2014/chart" uri="{C3380CC4-5D6E-409C-BE32-E72D297353CC}">
              <c16:uniqueId val="{00000004-8080-4F2D-B168-1F81F2E98DF5}"/>
            </c:ext>
          </c:extLst>
        </c:ser>
        <c:ser>
          <c:idx val="2"/>
          <c:order val="2"/>
          <c:tx>
            <c:strRef>
              <c:f>'[ktk.ktk1.fact_ktk_ktk1.latest (3).xlsx]Kouluterveyskyselyn aikasarjat '!$D$1</c:f>
              <c:strCache>
                <c:ptCount val="1"/>
                <c:pt idx="0">
                  <c:v>Ammatillinen oppilaitos</c:v>
                </c:pt>
              </c:strCache>
            </c:strRef>
          </c:tx>
          <c:spPr>
            <a:ln w="28575" cap="rnd">
              <a:solidFill>
                <a:schemeClr val="accent3"/>
              </a:solidFill>
              <a:round/>
            </a:ln>
            <a:effectLst/>
          </c:spPr>
          <c:marker>
            <c:symbol val="none"/>
          </c:marker>
          <c:dLbls>
            <c:dLbl>
              <c:idx val="0"/>
              <c:layout>
                <c:manualLayout>
                  <c:x val="-9.3718372736166247E-2"/>
                  <c:y val="4.0822281317601759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55DC-43F1-A86F-99A4E8D8DB7F}"/>
                </c:ext>
              </c:extLst>
            </c:dLbl>
            <c:dLbl>
              <c:idx val="1"/>
              <c:layout>
                <c:manualLayout>
                  <c:x val="-2.3994542030357106E-2"/>
                  <c:y val="4.425345163576317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55DC-43F1-A86F-99A4E8D8DB7F}"/>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fi-FI"/>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'[ktk.ktk1.fact_ktk_ktk1.latest (3).xlsx]Kouluterveyskyselyn aikasarjat '!$A$2:$A$3</c:f>
              <c:strCache>
                <c:ptCount val="2"/>
                <c:pt idx="0">
                  <c:v>2019</c:v>
                </c:pt>
                <c:pt idx="1">
                  <c:v>2021</c:v>
                </c:pt>
              </c:strCache>
            </c:strRef>
          </c:cat>
          <c:val>
            <c:numRef>
              <c:f>'[ktk.ktk1.fact_ktk_ktk1.latest (3).xlsx]Kouluterveyskyselyn aikasarjat '!$D$2:$D$3</c:f>
              <c:numCache>
                <c:formatCode>#\ ##0.0</c:formatCode>
                <c:ptCount val="2"/>
                <c:pt idx="0">
                  <c:v>6.2</c:v>
                </c:pt>
                <c:pt idx="1">
                  <c:v>5.6</c:v>
                </c:pt>
              </c:numCache>
            </c:numRef>
          </c:val>
          <c:smooth val="0"/>
          <c:extLst>
            <c:ext xmlns:c16="http://schemas.microsoft.com/office/drawing/2014/chart" uri="{C3380CC4-5D6E-409C-BE32-E72D297353CC}">
              <c16:uniqueId val="{00000005-8080-4F2D-B168-1F81F2E98DF5}"/>
            </c:ext>
          </c:extLst>
        </c:ser>
        <c:dLbls>
          <c:dLblPos val="t"/>
          <c:showLegendKey val="0"/>
          <c:showVal val="1"/>
          <c:showCatName val="0"/>
          <c:showSerName val="0"/>
          <c:showPercent val="0"/>
          <c:showBubbleSize val="0"/>
        </c:dLbls>
        <c:smooth val="0"/>
        <c:axId val="413376544"/>
        <c:axId val="413380152"/>
      </c:lineChart>
      <c:catAx>
        <c:axId val="4133765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fi-FI"/>
          </a:p>
        </c:txPr>
        <c:crossAx val="413380152"/>
        <c:crosses val="autoZero"/>
        <c:auto val="1"/>
        <c:lblAlgn val="ctr"/>
        <c:lblOffset val="100"/>
        <c:noMultiLvlLbl val="0"/>
      </c:catAx>
      <c:valAx>
        <c:axId val="413380152"/>
        <c:scaling>
          <c:orientation val="minMax"/>
          <c:max val="10"/>
        </c:scaling>
        <c:delete val="0"/>
        <c:axPos val="l"/>
        <c:majorGridlines>
          <c:spPr>
            <a:ln w="9525" cap="flat" cmpd="sng" algn="ctr">
              <a:solidFill>
                <a:schemeClr val="tx1">
                  <a:lumMod val="15000"/>
                  <a:lumOff val="85000"/>
                </a:schemeClr>
              </a:solidFill>
              <a:round/>
            </a:ln>
            <a:effectLst/>
          </c:spPr>
        </c:majorGridlines>
        <c:numFmt formatCode="#\ ##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41337654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fi-FI"/>
        </a:p>
      </c:txPr>
    </c:legend>
    <c:plotVisOnly val="1"/>
    <c:dispBlanksAs val="gap"/>
    <c:showDLblsOverMax val="0"/>
  </c:chart>
  <c:spPr>
    <a:noFill/>
    <a:ln>
      <a:noFill/>
    </a:ln>
    <a:effectLst/>
  </c:spPr>
  <c:txPr>
    <a:bodyPr/>
    <a:lstStyle/>
    <a:p>
      <a:pPr>
        <a:defRPr/>
      </a:pPr>
      <a:endParaRPr lang="fi-FI"/>
    </a:p>
  </c:txPr>
  <c:externalData r:id="rId4">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fi-FI"/>
              <a:t>Tarvitsee mahdollisuutta keskustella jonkun kanssa ihmissuhteista ja seksuaalisuudesta, %, 8. ja 9.lk. Kouluterveyskysely.</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barChart>
        <c:barDir val="col"/>
        <c:grouping val="clustered"/>
        <c:varyColors val="0"/>
        <c:ser>
          <c:idx val="0"/>
          <c:order val="0"/>
          <c:tx>
            <c:strRef>
              <c:f>'[ktk.ktk1.fact_ktk_ktk1.latest (15).xlsx]Kouluterveyskyselyn aikasarjat '!$B$1</c:f>
              <c:strCache>
                <c:ptCount val="1"/>
                <c:pt idx="0">
                  <c:v>2019</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(15).xlsx]Kouluterveyskyselyn aikasarjat '!$A$2:$A$16</c:f>
              <c:strCache>
                <c:ptCount val="15"/>
                <c:pt idx="0">
                  <c:v>Joroinen</c:v>
                </c:pt>
                <c:pt idx="1">
                  <c:v>Suonenjoki</c:v>
                </c:pt>
                <c:pt idx="2">
                  <c:v>Leppävirta</c:v>
                </c:pt>
                <c:pt idx="3">
                  <c:v>Rautalampi</c:v>
                </c:pt>
                <c:pt idx="4">
                  <c:v>Kuopio</c:v>
                </c:pt>
                <c:pt idx="5">
                  <c:v>Sonkajärvi</c:v>
                </c:pt>
                <c:pt idx="6">
                  <c:v>Lapinlahti</c:v>
                </c:pt>
                <c:pt idx="7">
                  <c:v>Iisalmi</c:v>
                </c:pt>
                <c:pt idx="8">
                  <c:v>Siilinjärvi</c:v>
                </c:pt>
                <c:pt idx="9">
                  <c:v>Vieremä</c:v>
                </c:pt>
                <c:pt idx="10">
                  <c:v>Tuusniemi</c:v>
                </c:pt>
                <c:pt idx="11">
                  <c:v>Varkaus</c:v>
                </c:pt>
                <c:pt idx="12">
                  <c:v>Pielavesi</c:v>
                </c:pt>
                <c:pt idx="13">
                  <c:v>Kiuruvesi</c:v>
                </c:pt>
                <c:pt idx="14">
                  <c:v>Keitele</c:v>
                </c:pt>
              </c:strCache>
            </c:strRef>
          </c:cat>
          <c:val>
            <c:numRef>
              <c:f>'[ktk.ktk1.fact_ktk_ktk1.latest (15).xlsx]Kouluterveyskyselyn aikasarjat '!$B$2:$B$16</c:f>
              <c:numCache>
                <c:formatCode>#\ ##0.0</c:formatCode>
                <c:ptCount val="15"/>
                <c:pt idx="0">
                  <c:v>6.5</c:v>
                </c:pt>
                <c:pt idx="1">
                  <c:v>1.4</c:v>
                </c:pt>
                <c:pt idx="2">
                  <c:v>3.8</c:v>
                </c:pt>
                <c:pt idx="3">
                  <c:v>8.3000000000000007</c:v>
                </c:pt>
                <c:pt idx="4">
                  <c:v>7.9</c:v>
                </c:pt>
                <c:pt idx="5" formatCode="General">
                  <c:v>0</c:v>
                </c:pt>
                <c:pt idx="7">
                  <c:v>3.4</c:v>
                </c:pt>
                <c:pt idx="8">
                  <c:v>6.6</c:v>
                </c:pt>
                <c:pt idx="9">
                  <c:v>9.6999999999999993</c:v>
                </c:pt>
                <c:pt idx="10">
                  <c:v>4.5</c:v>
                </c:pt>
                <c:pt idx="11">
                  <c:v>7.8</c:v>
                </c:pt>
                <c:pt idx="12">
                  <c:v>8.6999999999999993</c:v>
                </c:pt>
                <c:pt idx="13">
                  <c:v>9.5</c:v>
                </c:pt>
                <c:pt idx="14" formatCode="General">
                  <c:v>0</c:v>
                </c:pt>
              </c:numCache>
            </c:numRef>
          </c:val>
          <c:extLst>
            <c:ext xmlns:c16="http://schemas.microsoft.com/office/drawing/2014/chart" uri="{C3380CC4-5D6E-409C-BE32-E72D297353CC}">
              <c16:uniqueId val="{00000000-B0DD-4714-9ED4-FBAD69AA814F}"/>
            </c:ext>
          </c:extLst>
        </c:ser>
        <c:ser>
          <c:idx val="1"/>
          <c:order val="1"/>
          <c:tx>
            <c:strRef>
              <c:f>'[ktk.ktk1.fact_ktk_ktk1.latest (15).xlsx]Kouluterveyskyselyn aikasarjat '!$C$1</c:f>
              <c:strCache>
                <c:ptCount val="1"/>
                <c:pt idx="0">
                  <c:v>2021</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(15).xlsx]Kouluterveyskyselyn aikasarjat '!$A$2:$A$16</c:f>
              <c:strCache>
                <c:ptCount val="15"/>
                <c:pt idx="0">
                  <c:v>Joroinen</c:v>
                </c:pt>
                <c:pt idx="1">
                  <c:v>Suonenjoki</c:v>
                </c:pt>
                <c:pt idx="2">
                  <c:v>Leppävirta</c:v>
                </c:pt>
                <c:pt idx="3">
                  <c:v>Rautalampi</c:v>
                </c:pt>
                <c:pt idx="4">
                  <c:v>Kuopio</c:v>
                </c:pt>
                <c:pt idx="5">
                  <c:v>Sonkajärvi</c:v>
                </c:pt>
                <c:pt idx="6">
                  <c:v>Lapinlahti</c:v>
                </c:pt>
                <c:pt idx="7">
                  <c:v>Iisalmi</c:v>
                </c:pt>
                <c:pt idx="8">
                  <c:v>Siilinjärvi</c:v>
                </c:pt>
                <c:pt idx="9">
                  <c:v>Vieremä</c:v>
                </c:pt>
                <c:pt idx="10">
                  <c:v>Tuusniemi</c:v>
                </c:pt>
                <c:pt idx="11">
                  <c:v>Varkaus</c:v>
                </c:pt>
                <c:pt idx="12">
                  <c:v>Pielavesi</c:v>
                </c:pt>
                <c:pt idx="13">
                  <c:v>Kiuruvesi</c:v>
                </c:pt>
                <c:pt idx="14">
                  <c:v>Keitele</c:v>
                </c:pt>
              </c:strCache>
            </c:strRef>
          </c:cat>
          <c:val>
            <c:numRef>
              <c:f>'[ktk.ktk1.fact_ktk_ktk1.latest (15).xlsx]Kouluterveyskyselyn aikasarjat '!$C$2:$C$16</c:f>
              <c:numCache>
                <c:formatCode>#\ ##0.0</c:formatCode>
                <c:ptCount val="15"/>
                <c:pt idx="0">
                  <c:v>5</c:v>
                </c:pt>
                <c:pt idx="1">
                  <c:v>5</c:v>
                </c:pt>
                <c:pt idx="2">
                  <c:v>5.3</c:v>
                </c:pt>
                <c:pt idx="3">
                  <c:v>5.9</c:v>
                </c:pt>
                <c:pt idx="4">
                  <c:v>6.1</c:v>
                </c:pt>
                <c:pt idx="5">
                  <c:v>6.2</c:v>
                </c:pt>
                <c:pt idx="6">
                  <c:v>6.3</c:v>
                </c:pt>
                <c:pt idx="7">
                  <c:v>6.4</c:v>
                </c:pt>
                <c:pt idx="8">
                  <c:v>6.8</c:v>
                </c:pt>
                <c:pt idx="9">
                  <c:v>7.1</c:v>
                </c:pt>
                <c:pt idx="10">
                  <c:v>7.2</c:v>
                </c:pt>
                <c:pt idx="11">
                  <c:v>7.3</c:v>
                </c:pt>
                <c:pt idx="12">
                  <c:v>9.3000000000000007</c:v>
                </c:pt>
                <c:pt idx="13">
                  <c:v>11.9</c:v>
                </c:pt>
                <c:pt idx="14">
                  <c:v>16.7</c:v>
                </c:pt>
              </c:numCache>
            </c:numRef>
          </c:val>
          <c:extLst>
            <c:ext xmlns:c16="http://schemas.microsoft.com/office/drawing/2014/chart" uri="{C3380CC4-5D6E-409C-BE32-E72D297353CC}">
              <c16:uniqueId val="{00000001-B0DD-4714-9ED4-FBAD69AA814F}"/>
            </c:ext>
          </c:extLst>
        </c:ser>
        <c:dLbls>
          <c:dLblPos val="outEnd"/>
          <c:showLegendKey val="0"/>
          <c:showVal val="1"/>
          <c:showCatName val="0"/>
          <c:showSerName val="0"/>
          <c:showPercent val="0"/>
          <c:showBubbleSize val="0"/>
        </c:dLbls>
        <c:gapWidth val="219"/>
        <c:overlap val="-27"/>
        <c:axId val="517155456"/>
        <c:axId val="517155128"/>
      </c:barChart>
      <c:catAx>
        <c:axId val="5171554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fi-FI"/>
          </a:p>
        </c:txPr>
        <c:crossAx val="517155128"/>
        <c:crosses val="autoZero"/>
        <c:auto val="1"/>
        <c:lblAlgn val="ctr"/>
        <c:lblOffset val="100"/>
        <c:noMultiLvlLbl val="0"/>
      </c:catAx>
      <c:valAx>
        <c:axId val="517155128"/>
        <c:scaling>
          <c:orientation val="minMax"/>
        </c:scaling>
        <c:delete val="0"/>
        <c:axPos val="l"/>
        <c:majorGridlines>
          <c:spPr>
            <a:ln w="9525" cap="flat" cmpd="sng" algn="ctr">
              <a:solidFill>
                <a:schemeClr val="tx1">
                  <a:lumMod val="15000"/>
                  <a:lumOff val="85000"/>
                </a:schemeClr>
              </a:solidFill>
              <a:round/>
            </a:ln>
            <a:effectLst/>
          </c:spPr>
        </c:majorGridlines>
        <c:numFmt formatCode="#\ ##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51715545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legend>
    <c:plotVisOnly val="1"/>
    <c:dispBlanksAs val="gap"/>
    <c:showDLblsOverMax val="0"/>
  </c:chart>
  <c:spPr>
    <a:noFill/>
    <a:ln>
      <a:noFill/>
    </a:ln>
    <a:effectLst/>
  </c:spPr>
  <c:txPr>
    <a:bodyPr/>
    <a:lstStyle/>
    <a:p>
      <a:pPr>
        <a:defRPr/>
      </a:pPr>
      <a:endParaRPr lang="fi-FI"/>
    </a:p>
  </c:txPr>
  <c:externalData r:id="rId4">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fi-FI"/>
              <a:t>Tarvitsee mahdollisuutta keskustella jonkun kanssa ihmissuhteista ja seksuaalisuudesta, %, 8. ja 9.lk.</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barChart>
        <c:barDir val="col"/>
        <c:grouping val="clustered"/>
        <c:varyColors val="0"/>
        <c:ser>
          <c:idx val="0"/>
          <c:order val="0"/>
          <c:tx>
            <c:strRef>
              <c:f>'[ktk.ktk1.fact_ktk_ktk1.latest (28).xlsx]Kouluterveyskyselyn aikasarjat '!$B$1</c:f>
              <c:strCache>
                <c:ptCount val="1"/>
                <c:pt idx="0">
                  <c:v>2019</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(28).xlsx]Kouluterveyskyselyn aikasarjat '!$A$2:$A$8</c:f>
              <c:strCache>
                <c:ptCount val="7"/>
                <c:pt idx="0">
                  <c:v>Etelä-Savon hyvinvointialue</c:v>
                </c:pt>
                <c:pt idx="1">
                  <c:v>Pohjois-Karjalan hyvinvointialue</c:v>
                </c:pt>
                <c:pt idx="2">
                  <c:v>Pohjois-Pohjanmaan hyvinvointialue</c:v>
                </c:pt>
                <c:pt idx="3">
                  <c:v>Pohjois-Savon hyvinvointialue</c:v>
                </c:pt>
                <c:pt idx="4">
                  <c:v>Pirkanmaan hyvinvointialue</c:v>
                </c:pt>
                <c:pt idx="5">
                  <c:v>Koko maa</c:v>
                </c:pt>
                <c:pt idx="6">
                  <c:v>Keski-Suomen hyvinvointialue</c:v>
                </c:pt>
              </c:strCache>
            </c:strRef>
          </c:cat>
          <c:val>
            <c:numRef>
              <c:f>'[ktk.ktk1.fact_ktk_ktk1.latest (28).xlsx]Kouluterveyskyselyn aikasarjat '!$B$2:$B$8</c:f>
              <c:numCache>
                <c:formatCode>#\ ##0.0</c:formatCode>
                <c:ptCount val="7"/>
                <c:pt idx="0">
                  <c:v>6</c:v>
                </c:pt>
                <c:pt idx="1">
                  <c:v>6.6</c:v>
                </c:pt>
                <c:pt idx="2">
                  <c:v>6.6</c:v>
                </c:pt>
                <c:pt idx="3">
                  <c:v>7</c:v>
                </c:pt>
                <c:pt idx="4">
                  <c:v>6.2</c:v>
                </c:pt>
                <c:pt idx="5">
                  <c:v>7</c:v>
                </c:pt>
                <c:pt idx="6">
                  <c:v>8</c:v>
                </c:pt>
              </c:numCache>
            </c:numRef>
          </c:val>
          <c:extLst>
            <c:ext xmlns:c16="http://schemas.microsoft.com/office/drawing/2014/chart" uri="{C3380CC4-5D6E-409C-BE32-E72D297353CC}">
              <c16:uniqueId val="{00000000-855D-4EF4-A0D2-81E91B91CD96}"/>
            </c:ext>
          </c:extLst>
        </c:ser>
        <c:ser>
          <c:idx val="1"/>
          <c:order val="1"/>
          <c:tx>
            <c:strRef>
              <c:f>'[ktk.ktk1.fact_ktk_ktk1.latest (28).xlsx]Kouluterveyskyselyn aikasarjat '!$C$1</c:f>
              <c:strCache>
                <c:ptCount val="1"/>
                <c:pt idx="0">
                  <c:v>2021</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(28).xlsx]Kouluterveyskyselyn aikasarjat '!$A$2:$A$8</c:f>
              <c:strCache>
                <c:ptCount val="7"/>
                <c:pt idx="0">
                  <c:v>Etelä-Savon hyvinvointialue</c:v>
                </c:pt>
                <c:pt idx="1">
                  <c:v>Pohjois-Karjalan hyvinvointialue</c:v>
                </c:pt>
                <c:pt idx="2">
                  <c:v>Pohjois-Pohjanmaan hyvinvointialue</c:v>
                </c:pt>
                <c:pt idx="3">
                  <c:v>Pohjois-Savon hyvinvointialue</c:v>
                </c:pt>
                <c:pt idx="4">
                  <c:v>Pirkanmaan hyvinvointialue</c:v>
                </c:pt>
                <c:pt idx="5">
                  <c:v>Koko maa</c:v>
                </c:pt>
                <c:pt idx="6">
                  <c:v>Keski-Suomen hyvinvointialue</c:v>
                </c:pt>
              </c:strCache>
            </c:strRef>
          </c:cat>
          <c:val>
            <c:numRef>
              <c:f>'[ktk.ktk1.fact_ktk_ktk1.latest (28).xlsx]Kouluterveyskyselyn aikasarjat '!$C$2:$C$8</c:f>
              <c:numCache>
                <c:formatCode>#\ ##0.0</c:formatCode>
                <c:ptCount val="7"/>
                <c:pt idx="0">
                  <c:v>5.3</c:v>
                </c:pt>
                <c:pt idx="1">
                  <c:v>6</c:v>
                </c:pt>
                <c:pt idx="2">
                  <c:v>6.6</c:v>
                </c:pt>
                <c:pt idx="3">
                  <c:v>6.6</c:v>
                </c:pt>
                <c:pt idx="4">
                  <c:v>6.9</c:v>
                </c:pt>
                <c:pt idx="5">
                  <c:v>7</c:v>
                </c:pt>
                <c:pt idx="6">
                  <c:v>7.5</c:v>
                </c:pt>
              </c:numCache>
            </c:numRef>
          </c:val>
          <c:extLst>
            <c:ext xmlns:c16="http://schemas.microsoft.com/office/drawing/2014/chart" uri="{C3380CC4-5D6E-409C-BE32-E72D297353CC}">
              <c16:uniqueId val="{00000001-855D-4EF4-A0D2-81E91B91CD96}"/>
            </c:ext>
          </c:extLst>
        </c:ser>
        <c:dLbls>
          <c:dLblPos val="outEnd"/>
          <c:showLegendKey val="0"/>
          <c:showVal val="1"/>
          <c:showCatName val="0"/>
          <c:showSerName val="0"/>
          <c:showPercent val="0"/>
          <c:showBubbleSize val="0"/>
        </c:dLbls>
        <c:gapWidth val="219"/>
        <c:overlap val="-27"/>
        <c:axId val="515390296"/>
        <c:axId val="515383736"/>
      </c:barChart>
      <c:catAx>
        <c:axId val="5153902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fi-FI"/>
          </a:p>
        </c:txPr>
        <c:crossAx val="515383736"/>
        <c:crosses val="autoZero"/>
        <c:auto val="1"/>
        <c:lblAlgn val="ctr"/>
        <c:lblOffset val="100"/>
        <c:noMultiLvlLbl val="0"/>
      </c:catAx>
      <c:valAx>
        <c:axId val="515383736"/>
        <c:scaling>
          <c:orientation val="minMax"/>
        </c:scaling>
        <c:delete val="0"/>
        <c:axPos val="l"/>
        <c:majorGridlines>
          <c:spPr>
            <a:ln w="9525" cap="flat" cmpd="sng" algn="ctr">
              <a:solidFill>
                <a:schemeClr val="tx1">
                  <a:lumMod val="15000"/>
                  <a:lumOff val="85000"/>
                </a:schemeClr>
              </a:solidFill>
              <a:round/>
            </a:ln>
            <a:effectLst/>
          </c:spPr>
        </c:majorGridlines>
        <c:numFmt formatCode="#\ ##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51539029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legend>
    <c:plotVisOnly val="1"/>
    <c:dispBlanksAs val="gap"/>
    <c:showDLblsOverMax val="0"/>
  </c:chart>
  <c:spPr>
    <a:noFill/>
    <a:ln>
      <a:noFill/>
    </a:ln>
    <a:effectLst/>
  </c:spPr>
  <c:txPr>
    <a:bodyPr/>
    <a:lstStyle/>
    <a:p>
      <a:pPr>
        <a:defRPr/>
      </a:pPr>
      <a:endParaRPr lang="fi-FI"/>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fi-FI"/>
              <a:t>Tarvitsee enemmän tietoa kehosta, %, Pohjois-Savo. Kouluterveyskysely.</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lineChart>
        <c:grouping val="standard"/>
        <c:varyColors val="0"/>
        <c:ser>
          <c:idx val="0"/>
          <c:order val="0"/>
          <c:tx>
            <c:strRef>
              <c:f>'[ktk.ktk1.fact_ktk_ktk1.latest (4).xlsx]Kouluterveyskyselyn aikasarjat '!$B$1</c:f>
              <c:strCache>
                <c:ptCount val="1"/>
                <c:pt idx="0">
                  <c:v>Perusopetus 8. ja 9. lk</c:v>
                </c:pt>
              </c:strCache>
            </c:strRef>
          </c:tx>
          <c:spPr>
            <a:ln w="28575" cap="rnd">
              <a:solidFill>
                <a:schemeClr val="accent1"/>
              </a:solidFill>
              <a:round/>
            </a:ln>
            <a:effectLst/>
          </c:spPr>
          <c:marker>
            <c:symbol val="none"/>
          </c:marker>
          <c:dLbls>
            <c:dLbl>
              <c:idx val="0"/>
              <c:layout>
                <c:manualLayout>
                  <c:x val="-0.11599973236902551"/>
                  <c:y val="-4.1292699911021705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5BFB-4428-8328-07766FB3DAD4}"/>
                </c:ext>
              </c:extLst>
            </c:dLbl>
            <c:dLbl>
              <c:idx val="1"/>
              <c:layout>
                <c:manualLayout>
                  <c:x val="1.2796731415035443E-4"/>
                  <c:y val="1.1309426119924542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5BFB-4428-8328-07766FB3DAD4}"/>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fi-FI"/>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'[ktk.ktk1.fact_ktk_ktk1.latest (4).xlsx]Kouluterveyskyselyn aikasarjat '!$A$2:$A$3</c:f>
              <c:strCache>
                <c:ptCount val="2"/>
                <c:pt idx="0">
                  <c:v>2019</c:v>
                </c:pt>
                <c:pt idx="1">
                  <c:v>2021</c:v>
                </c:pt>
              </c:strCache>
            </c:strRef>
          </c:cat>
          <c:val>
            <c:numRef>
              <c:f>'[ktk.ktk1.fact_ktk_ktk1.latest (4).xlsx]Kouluterveyskyselyn aikasarjat '!$B$2:$B$3</c:f>
              <c:numCache>
                <c:formatCode>#\ ##0.0</c:formatCode>
                <c:ptCount val="2"/>
                <c:pt idx="0">
                  <c:v>5.8</c:v>
                </c:pt>
                <c:pt idx="1">
                  <c:v>5.3</c:v>
                </c:pt>
              </c:numCache>
            </c:numRef>
          </c:val>
          <c:smooth val="0"/>
          <c:extLst>
            <c:ext xmlns:c16="http://schemas.microsoft.com/office/drawing/2014/chart" uri="{C3380CC4-5D6E-409C-BE32-E72D297353CC}">
              <c16:uniqueId val="{00000001-5BFB-4428-8328-07766FB3DAD4}"/>
            </c:ext>
          </c:extLst>
        </c:ser>
        <c:ser>
          <c:idx val="1"/>
          <c:order val="1"/>
          <c:tx>
            <c:strRef>
              <c:f>'[ktk.ktk1.fact_ktk_ktk1.latest (4).xlsx]Kouluterveyskyselyn aikasarjat '!$C$1</c:f>
              <c:strCache>
                <c:ptCount val="1"/>
                <c:pt idx="0">
                  <c:v>Lukio 1. ja 2. vuosi</c:v>
                </c:pt>
              </c:strCache>
            </c:strRef>
          </c:tx>
          <c:spPr>
            <a:ln w="28575" cap="rnd">
              <a:solidFill>
                <a:schemeClr val="accent2"/>
              </a:solidFill>
              <a:round/>
            </a:ln>
            <a:effectLst/>
          </c:spPr>
          <c:marker>
            <c:symbol val="none"/>
          </c:marker>
          <c:dLbls>
            <c:dLbl>
              <c:idx val="0"/>
              <c:layout>
                <c:manualLayout>
                  <c:x val="-0.11378864052873844"/>
                  <c:y val="1.0326801810514851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5BFB-4428-8328-07766FB3DAD4}"/>
                </c:ext>
              </c:extLst>
            </c:dLbl>
            <c:dLbl>
              <c:idx val="1"/>
              <c:layout>
                <c:manualLayout>
                  <c:x val="-3.1451866673775615E-3"/>
                  <c:y val="-4.4704609247725034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5BFB-4428-8328-07766FB3DAD4}"/>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fi-FI"/>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'[ktk.ktk1.fact_ktk_ktk1.latest (4).xlsx]Kouluterveyskyselyn aikasarjat '!$A$2:$A$3</c:f>
              <c:strCache>
                <c:ptCount val="2"/>
                <c:pt idx="0">
                  <c:v>2019</c:v>
                </c:pt>
                <c:pt idx="1">
                  <c:v>2021</c:v>
                </c:pt>
              </c:strCache>
            </c:strRef>
          </c:cat>
          <c:val>
            <c:numRef>
              <c:f>'[ktk.ktk1.fact_ktk_ktk1.latest (4).xlsx]Kouluterveyskyselyn aikasarjat '!$C$2:$C$3</c:f>
              <c:numCache>
                <c:formatCode>#\ ##0.0</c:formatCode>
                <c:ptCount val="2"/>
                <c:pt idx="0">
                  <c:v>4.9000000000000004</c:v>
                </c:pt>
                <c:pt idx="1">
                  <c:v>5.7</c:v>
                </c:pt>
              </c:numCache>
            </c:numRef>
          </c:val>
          <c:smooth val="0"/>
          <c:extLst>
            <c:ext xmlns:c16="http://schemas.microsoft.com/office/drawing/2014/chart" uri="{C3380CC4-5D6E-409C-BE32-E72D297353CC}">
              <c16:uniqueId val="{00000003-5BFB-4428-8328-07766FB3DAD4}"/>
            </c:ext>
          </c:extLst>
        </c:ser>
        <c:ser>
          <c:idx val="2"/>
          <c:order val="2"/>
          <c:tx>
            <c:strRef>
              <c:f>'[ktk.ktk1.fact_ktk_ktk1.latest (4).xlsx]Kouluterveyskyselyn aikasarjat '!$D$1</c:f>
              <c:strCache>
                <c:ptCount val="1"/>
                <c:pt idx="0">
                  <c:v>Ammatillinen oppilaitos</c:v>
                </c:pt>
              </c:strCache>
            </c:strRef>
          </c:tx>
          <c:spPr>
            <a:ln w="28575" cap="rnd">
              <a:solidFill>
                <a:schemeClr val="accent3"/>
              </a:solidFill>
              <a:round/>
            </a:ln>
            <a:effectLst/>
          </c:spPr>
          <c:marker>
            <c:symbol val="none"/>
          </c:marker>
          <c:dLbls>
            <c:dLbl>
              <c:idx val="0"/>
              <c:layout>
                <c:manualLayout>
                  <c:x val="-0.10442155642047753"/>
                  <c:y val="3.4728669924905753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5BFB-4428-8328-07766FB3DAD4}"/>
                </c:ext>
              </c:extLst>
            </c:dLbl>
            <c:dLbl>
              <c:idx val="1"/>
              <c:layout>
                <c:manualLayout>
                  <c:x val="-8.3600702949481517E-3"/>
                  <c:y val="6.1068341349977004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5BFB-4428-8328-07766FB3DAD4}"/>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fi-FI"/>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'[ktk.ktk1.fact_ktk_ktk1.latest (4).xlsx]Kouluterveyskyselyn aikasarjat '!$A$2:$A$3</c:f>
              <c:strCache>
                <c:ptCount val="2"/>
                <c:pt idx="0">
                  <c:v>2019</c:v>
                </c:pt>
                <c:pt idx="1">
                  <c:v>2021</c:v>
                </c:pt>
              </c:strCache>
            </c:strRef>
          </c:cat>
          <c:val>
            <c:numRef>
              <c:f>'[ktk.ktk1.fact_ktk_ktk1.latest (4).xlsx]Kouluterveyskyselyn aikasarjat '!$D$2:$D$3</c:f>
              <c:numCache>
                <c:formatCode>#\ ##0.0</c:formatCode>
                <c:ptCount val="2"/>
                <c:pt idx="0">
                  <c:v>4.2</c:v>
                </c:pt>
                <c:pt idx="1">
                  <c:v>4.7</c:v>
                </c:pt>
              </c:numCache>
            </c:numRef>
          </c:val>
          <c:smooth val="0"/>
          <c:extLst>
            <c:ext xmlns:c16="http://schemas.microsoft.com/office/drawing/2014/chart" uri="{C3380CC4-5D6E-409C-BE32-E72D297353CC}">
              <c16:uniqueId val="{00000006-5BFB-4428-8328-07766FB3DAD4}"/>
            </c:ext>
          </c:extLst>
        </c:ser>
        <c:dLbls>
          <c:dLblPos val="t"/>
          <c:showLegendKey val="0"/>
          <c:showVal val="1"/>
          <c:showCatName val="0"/>
          <c:showSerName val="0"/>
          <c:showPercent val="0"/>
          <c:showBubbleSize val="0"/>
        </c:dLbls>
        <c:smooth val="0"/>
        <c:axId val="421425400"/>
        <c:axId val="421422448"/>
      </c:lineChart>
      <c:catAx>
        <c:axId val="421425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fi-FI"/>
          </a:p>
        </c:txPr>
        <c:crossAx val="421422448"/>
        <c:crosses val="autoZero"/>
        <c:auto val="1"/>
        <c:lblAlgn val="ctr"/>
        <c:lblOffset val="100"/>
        <c:noMultiLvlLbl val="0"/>
      </c:catAx>
      <c:valAx>
        <c:axId val="421422448"/>
        <c:scaling>
          <c:orientation val="minMax"/>
        </c:scaling>
        <c:delete val="0"/>
        <c:axPos val="l"/>
        <c:majorGridlines>
          <c:spPr>
            <a:ln w="9525" cap="flat" cmpd="sng" algn="ctr">
              <a:solidFill>
                <a:schemeClr val="tx1">
                  <a:lumMod val="15000"/>
                  <a:lumOff val="85000"/>
                </a:schemeClr>
              </a:solidFill>
              <a:round/>
            </a:ln>
            <a:effectLst/>
          </c:spPr>
        </c:majorGridlines>
        <c:numFmt formatCode="#\ ##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42142540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fi-FI"/>
        </a:p>
      </c:txPr>
    </c:legend>
    <c:plotVisOnly val="1"/>
    <c:dispBlanksAs val="gap"/>
    <c:showDLblsOverMax val="0"/>
  </c:chart>
  <c:spPr>
    <a:noFill/>
    <a:ln>
      <a:noFill/>
    </a:ln>
    <a:effectLst/>
  </c:spPr>
  <c:txPr>
    <a:bodyPr/>
    <a:lstStyle/>
    <a:p>
      <a:pPr>
        <a:defRPr/>
      </a:pPr>
      <a:endParaRPr lang="fi-FI"/>
    </a:p>
  </c:txPr>
  <c:externalData r:id="rId4">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fi-FI"/>
              <a:t>Tarvitsee enemmän tietoa kehosta, %, 8.</a:t>
            </a:r>
            <a:r>
              <a:rPr lang="fi-FI" baseline="0"/>
              <a:t> ja 9.lk. Kouluterveyskysely</a:t>
            </a:r>
            <a:endParaRPr lang="fi-FI"/>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barChart>
        <c:barDir val="col"/>
        <c:grouping val="clustered"/>
        <c:varyColors val="0"/>
        <c:ser>
          <c:idx val="0"/>
          <c:order val="0"/>
          <c:tx>
            <c:strRef>
              <c:f>'[ktk.ktk1.fact_ktk_ktk1.latest (16).xlsx]Kouluterveyskyselyn aikasarjat '!$B$1</c:f>
              <c:strCache>
                <c:ptCount val="1"/>
                <c:pt idx="0">
                  <c:v>2019</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(16).xlsx]Kouluterveyskyselyn aikasarjat '!$A$2:$A$16</c:f>
              <c:strCache>
                <c:ptCount val="15"/>
                <c:pt idx="0">
                  <c:v>Suonenjoki</c:v>
                </c:pt>
                <c:pt idx="1">
                  <c:v>Joroinen</c:v>
                </c:pt>
                <c:pt idx="2">
                  <c:v>Lapinlahti</c:v>
                </c:pt>
                <c:pt idx="3">
                  <c:v>Leppävirta</c:v>
                </c:pt>
                <c:pt idx="4">
                  <c:v>Vieremä</c:v>
                </c:pt>
                <c:pt idx="5">
                  <c:v>Kuopio</c:v>
                </c:pt>
                <c:pt idx="6">
                  <c:v>Varkaus</c:v>
                </c:pt>
                <c:pt idx="7">
                  <c:v>Rautalampi</c:v>
                </c:pt>
                <c:pt idx="8">
                  <c:v>Siilinjärvi</c:v>
                </c:pt>
                <c:pt idx="9">
                  <c:v>Iisalmi</c:v>
                </c:pt>
                <c:pt idx="10">
                  <c:v>Pielavesi</c:v>
                </c:pt>
                <c:pt idx="11">
                  <c:v>Tuusniemi</c:v>
                </c:pt>
                <c:pt idx="12">
                  <c:v>Sonkajärvi</c:v>
                </c:pt>
                <c:pt idx="13">
                  <c:v>Kiuruvesi</c:v>
                </c:pt>
                <c:pt idx="14">
                  <c:v>Keitele</c:v>
                </c:pt>
              </c:strCache>
            </c:strRef>
          </c:cat>
          <c:val>
            <c:numRef>
              <c:f>'[ktk.ktk1.fact_ktk_ktk1.latest (16).xlsx]Kouluterveyskyselyn aikasarjat '!$B$2:$B$16</c:f>
              <c:numCache>
                <c:formatCode>#\ ##0.0</c:formatCode>
                <c:ptCount val="15"/>
                <c:pt idx="0">
                  <c:v>2.1</c:v>
                </c:pt>
                <c:pt idx="1">
                  <c:v>2.2000000000000002</c:v>
                </c:pt>
                <c:pt idx="3">
                  <c:v>6.4</c:v>
                </c:pt>
                <c:pt idx="4">
                  <c:v>6.9</c:v>
                </c:pt>
                <c:pt idx="5">
                  <c:v>6.6</c:v>
                </c:pt>
                <c:pt idx="6">
                  <c:v>5.9</c:v>
                </c:pt>
                <c:pt idx="7">
                  <c:v>3.3</c:v>
                </c:pt>
                <c:pt idx="8">
                  <c:v>5.0999999999999996</c:v>
                </c:pt>
                <c:pt idx="9">
                  <c:v>5.4</c:v>
                </c:pt>
                <c:pt idx="10">
                  <c:v>3.3</c:v>
                </c:pt>
                <c:pt idx="11">
                  <c:v>1.5</c:v>
                </c:pt>
                <c:pt idx="12" formatCode="General">
                  <c:v>0</c:v>
                </c:pt>
                <c:pt idx="13">
                  <c:v>7.3</c:v>
                </c:pt>
                <c:pt idx="14" formatCode="General">
                  <c:v>0</c:v>
                </c:pt>
              </c:numCache>
            </c:numRef>
          </c:val>
          <c:extLst>
            <c:ext xmlns:c16="http://schemas.microsoft.com/office/drawing/2014/chart" uri="{C3380CC4-5D6E-409C-BE32-E72D297353CC}">
              <c16:uniqueId val="{00000000-01C5-45D5-AF9D-8CF630AAAD39}"/>
            </c:ext>
          </c:extLst>
        </c:ser>
        <c:ser>
          <c:idx val="1"/>
          <c:order val="1"/>
          <c:tx>
            <c:strRef>
              <c:f>'[ktk.ktk1.fact_ktk_ktk1.latest (16).xlsx]Kouluterveyskyselyn aikasarjat '!$C$1</c:f>
              <c:strCache>
                <c:ptCount val="1"/>
                <c:pt idx="0">
                  <c:v>2021</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(16).xlsx]Kouluterveyskyselyn aikasarjat '!$A$2:$A$16</c:f>
              <c:strCache>
                <c:ptCount val="15"/>
                <c:pt idx="0">
                  <c:v>Suonenjoki</c:v>
                </c:pt>
                <c:pt idx="1">
                  <c:v>Joroinen</c:v>
                </c:pt>
                <c:pt idx="2">
                  <c:v>Lapinlahti</c:v>
                </c:pt>
                <c:pt idx="3">
                  <c:v>Leppävirta</c:v>
                </c:pt>
                <c:pt idx="4">
                  <c:v>Vieremä</c:v>
                </c:pt>
                <c:pt idx="5">
                  <c:v>Kuopio</c:v>
                </c:pt>
                <c:pt idx="6">
                  <c:v>Varkaus</c:v>
                </c:pt>
                <c:pt idx="7">
                  <c:v>Rautalampi</c:v>
                </c:pt>
                <c:pt idx="8">
                  <c:v>Siilinjärvi</c:v>
                </c:pt>
                <c:pt idx="9">
                  <c:v>Iisalmi</c:v>
                </c:pt>
                <c:pt idx="10">
                  <c:v>Pielavesi</c:v>
                </c:pt>
                <c:pt idx="11">
                  <c:v>Tuusniemi</c:v>
                </c:pt>
                <c:pt idx="12">
                  <c:v>Sonkajärvi</c:v>
                </c:pt>
                <c:pt idx="13">
                  <c:v>Kiuruvesi</c:v>
                </c:pt>
                <c:pt idx="14">
                  <c:v>Keitele</c:v>
                </c:pt>
              </c:strCache>
            </c:strRef>
          </c:cat>
          <c:val>
            <c:numRef>
              <c:f>'[ktk.ktk1.fact_ktk_ktk1.latest (16).xlsx]Kouluterveyskyselyn aikasarjat '!$C$2:$C$16</c:f>
              <c:numCache>
                <c:formatCode>#\ ##0.0</c:formatCode>
                <c:ptCount val="15"/>
                <c:pt idx="0">
                  <c:v>1</c:v>
                </c:pt>
                <c:pt idx="1">
                  <c:v>2.5</c:v>
                </c:pt>
                <c:pt idx="2">
                  <c:v>3.4</c:v>
                </c:pt>
                <c:pt idx="3">
                  <c:v>3.9</c:v>
                </c:pt>
                <c:pt idx="4">
                  <c:v>4.3</c:v>
                </c:pt>
                <c:pt idx="5">
                  <c:v>4.8</c:v>
                </c:pt>
                <c:pt idx="6">
                  <c:v>5</c:v>
                </c:pt>
                <c:pt idx="7">
                  <c:v>5.9</c:v>
                </c:pt>
                <c:pt idx="8">
                  <c:v>6</c:v>
                </c:pt>
                <c:pt idx="9">
                  <c:v>6.4</c:v>
                </c:pt>
                <c:pt idx="10">
                  <c:v>8.1</c:v>
                </c:pt>
                <c:pt idx="11">
                  <c:v>8.8000000000000007</c:v>
                </c:pt>
                <c:pt idx="12">
                  <c:v>9.1</c:v>
                </c:pt>
                <c:pt idx="13">
                  <c:v>10.6</c:v>
                </c:pt>
                <c:pt idx="14">
                  <c:v>16.7</c:v>
                </c:pt>
              </c:numCache>
            </c:numRef>
          </c:val>
          <c:extLst>
            <c:ext xmlns:c16="http://schemas.microsoft.com/office/drawing/2014/chart" uri="{C3380CC4-5D6E-409C-BE32-E72D297353CC}">
              <c16:uniqueId val="{00000001-01C5-45D5-AF9D-8CF630AAAD39}"/>
            </c:ext>
          </c:extLst>
        </c:ser>
        <c:dLbls>
          <c:dLblPos val="outEnd"/>
          <c:showLegendKey val="0"/>
          <c:showVal val="1"/>
          <c:showCatName val="0"/>
          <c:showSerName val="0"/>
          <c:showPercent val="0"/>
          <c:showBubbleSize val="0"/>
        </c:dLbls>
        <c:gapWidth val="219"/>
        <c:overlap val="-27"/>
        <c:axId val="513327280"/>
        <c:axId val="513333512"/>
      </c:barChart>
      <c:catAx>
        <c:axId val="5133272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fi-FI"/>
          </a:p>
        </c:txPr>
        <c:crossAx val="513333512"/>
        <c:crosses val="autoZero"/>
        <c:auto val="1"/>
        <c:lblAlgn val="ctr"/>
        <c:lblOffset val="100"/>
        <c:noMultiLvlLbl val="0"/>
      </c:catAx>
      <c:valAx>
        <c:axId val="513333512"/>
        <c:scaling>
          <c:orientation val="minMax"/>
        </c:scaling>
        <c:delete val="0"/>
        <c:axPos val="l"/>
        <c:majorGridlines>
          <c:spPr>
            <a:ln w="9525" cap="flat" cmpd="sng" algn="ctr">
              <a:solidFill>
                <a:schemeClr val="tx1">
                  <a:lumMod val="15000"/>
                  <a:lumOff val="85000"/>
                </a:schemeClr>
              </a:solidFill>
              <a:round/>
            </a:ln>
            <a:effectLst/>
          </c:spPr>
        </c:majorGridlines>
        <c:numFmt formatCode="#\ ##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513327280"/>
        <c:crosses val="autoZero"/>
        <c:crossBetween val="between"/>
      </c:valAx>
      <c:spPr>
        <a:noFill/>
        <a:ln>
          <a:noFill/>
        </a:ln>
        <a:effectLst/>
      </c:spPr>
    </c:plotArea>
    <c:legend>
      <c:legendPos val="b"/>
      <c:layout>
        <c:manualLayout>
          <c:xMode val="edge"/>
          <c:yMode val="edge"/>
          <c:x val="0.42841749338424312"/>
          <c:y val="0.92205850475497031"/>
          <c:w val="0.14114896744544839"/>
          <c:h val="6.3851988769536946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legend>
    <c:plotVisOnly val="1"/>
    <c:dispBlanksAs val="gap"/>
    <c:showDLblsOverMax val="0"/>
  </c:chart>
  <c:spPr>
    <a:noFill/>
    <a:ln>
      <a:noFill/>
    </a:ln>
    <a:effectLst/>
  </c:spPr>
  <c:txPr>
    <a:bodyPr/>
    <a:lstStyle/>
    <a:p>
      <a:pPr>
        <a:defRPr/>
      </a:pPr>
      <a:endParaRPr lang="fi-FI"/>
    </a:p>
  </c:txPr>
  <c:externalData r:id="rId4">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fi-FI"/>
              <a:t>Tarvitsee enemmän tietoa kehosta, %, 8. ja 9.lk.</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barChart>
        <c:barDir val="col"/>
        <c:grouping val="clustered"/>
        <c:varyColors val="0"/>
        <c:ser>
          <c:idx val="0"/>
          <c:order val="0"/>
          <c:tx>
            <c:strRef>
              <c:f>'[ktk.ktk1.fact_ktk_ktk1.latest (29).xlsx]Kouluterveyskyselyn aikasarjat '!$B$1</c:f>
              <c:strCache>
                <c:ptCount val="1"/>
                <c:pt idx="0">
                  <c:v>2019</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(29).xlsx]Kouluterveyskyselyn aikasarjat '!$A$2:$A$8</c:f>
              <c:strCache>
                <c:ptCount val="7"/>
                <c:pt idx="0">
                  <c:v>Etelä-Savon hyvinvointialue</c:v>
                </c:pt>
                <c:pt idx="1">
                  <c:v>Pohjois-Savon hyvinvointialue</c:v>
                </c:pt>
                <c:pt idx="2">
                  <c:v>Pohjois-Karjalan hyvinvointialue</c:v>
                </c:pt>
                <c:pt idx="3">
                  <c:v>Pohjois-Pohjanmaan hyvinvointialue</c:v>
                </c:pt>
                <c:pt idx="4">
                  <c:v>Pirkanmaan hyvinvointialue</c:v>
                </c:pt>
                <c:pt idx="5">
                  <c:v>Koko maa</c:v>
                </c:pt>
                <c:pt idx="6">
                  <c:v>Keski-Suomen hyvinvointialue</c:v>
                </c:pt>
              </c:strCache>
            </c:strRef>
          </c:cat>
          <c:val>
            <c:numRef>
              <c:f>'[ktk.ktk1.fact_ktk_ktk1.latest (29).xlsx]Kouluterveyskyselyn aikasarjat '!$B$2:$B$8</c:f>
              <c:numCache>
                <c:formatCode>#\ ##0.0</c:formatCode>
                <c:ptCount val="7"/>
                <c:pt idx="0">
                  <c:v>5.3</c:v>
                </c:pt>
                <c:pt idx="1">
                  <c:v>5.8</c:v>
                </c:pt>
                <c:pt idx="2">
                  <c:v>4.8</c:v>
                </c:pt>
                <c:pt idx="3">
                  <c:v>4.5999999999999996</c:v>
                </c:pt>
                <c:pt idx="4">
                  <c:v>5.2</c:v>
                </c:pt>
                <c:pt idx="5">
                  <c:v>5.7</c:v>
                </c:pt>
                <c:pt idx="6">
                  <c:v>6.2</c:v>
                </c:pt>
              </c:numCache>
            </c:numRef>
          </c:val>
          <c:extLst>
            <c:ext xmlns:c16="http://schemas.microsoft.com/office/drawing/2014/chart" uri="{C3380CC4-5D6E-409C-BE32-E72D297353CC}">
              <c16:uniqueId val="{00000000-F81E-44DF-BCA9-6E07D9B0538F}"/>
            </c:ext>
          </c:extLst>
        </c:ser>
        <c:ser>
          <c:idx val="1"/>
          <c:order val="1"/>
          <c:tx>
            <c:strRef>
              <c:f>'[ktk.ktk1.fact_ktk_ktk1.latest (29).xlsx]Kouluterveyskyselyn aikasarjat '!$C$1</c:f>
              <c:strCache>
                <c:ptCount val="1"/>
                <c:pt idx="0">
                  <c:v>2021</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(29).xlsx]Kouluterveyskyselyn aikasarjat '!$A$2:$A$8</c:f>
              <c:strCache>
                <c:ptCount val="7"/>
                <c:pt idx="0">
                  <c:v>Etelä-Savon hyvinvointialue</c:v>
                </c:pt>
                <c:pt idx="1">
                  <c:v>Pohjois-Savon hyvinvointialue</c:v>
                </c:pt>
                <c:pt idx="2">
                  <c:v>Pohjois-Karjalan hyvinvointialue</c:v>
                </c:pt>
                <c:pt idx="3">
                  <c:v>Pohjois-Pohjanmaan hyvinvointialue</c:v>
                </c:pt>
                <c:pt idx="4">
                  <c:v>Pirkanmaan hyvinvointialue</c:v>
                </c:pt>
                <c:pt idx="5">
                  <c:v>Koko maa</c:v>
                </c:pt>
                <c:pt idx="6">
                  <c:v>Keski-Suomen hyvinvointialue</c:v>
                </c:pt>
              </c:strCache>
            </c:strRef>
          </c:cat>
          <c:val>
            <c:numRef>
              <c:f>'[ktk.ktk1.fact_ktk_ktk1.latest (29).xlsx]Kouluterveyskyselyn aikasarjat '!$C$2:$C$8</c:f>
              <c:numCache>
                <c:formatCode>#\ ##0.0</c:formatCode>
                <c:ptCount val="7"/>
                <c:pt idx="0">
                  <c:v>5.0999999999999996</c:v>
                </c:pt>
                <c:pt idx="1">
                  <c:v>5.3</c:v>
                </c:pt>
                <c:pt idx="2">
                  <c:v>5.5</c:v>
                </c:pt>
                <c:pt idx="3">
                  <c:v>5.6</c:v>
                </c:pt>
                <c:pt idx="4">
                  <c:v>6.2</c:v>
                </c:pt>
                <c:pt idx="5">
                  <c:v>6.3</c:v>
                </c:pt>
                <c:pt idx="6">
                  <c:v>6.5</c:v>
                </c:pt>
              </c:numCache>
            </c:numRef>
          </c:val>
          <c:extLst>
            <c:ext xmlns:c16="http://schemas.microsoft.com/office/drawing/2014/chart" uri="{C3380CC4-5D6E-409C-BE32-E72D297353CC}">
              <c16:uniqueId val="{00000001-F81E-44DF-BCA9-6E07D9B0538F}"/>
            </c:ext>
          </c:extLst>
        </c:ser>
        <c:dLbls>
          <c:dLblPos val="outEnd"/>
          <c:showLegendKey val="0"/>
          <c:showVal val="1"/>
          <c:showCatName val="0"/>
          <c:showSerName val="0"/>
          <c:showPercent val="0"/>
          <c:showBubbleSize val="0"/>
        </c:dLbls>
        <c:gapWidth val="219"/>
        <c:overlap val="-27"/>
        <c:axId val="507973168"/>
        <c:axId val="507970216"/>
      </c:barChart>
      <c:catAx>
        <c:axId val="5079731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fi-FI"/>
          </a:p>
        </c:txPr>
        <c:crossAx val="507970216"/>
        <c:crosses val="autoZero"/>
        <c:auto val="1"/>
        <c:lblAlgn val="ctr"/>
        <c:lblOffset val="100"/>
        <c:noMultiLvlLbl val="0"/>
      </c:catAx>
      <c:valAx>
        <c:axId val="507970216"/>
        <c:scaling>
          <c:orientation val="minMax"/>
        </c:scaling>
        <c:delete val="0"/>
        <c:axPos val="l"/>
        <c:majorGridlines>
          <c:spPr>
            <a:ln w="9525" cap="flat" cmpd="sng" algn="ctr">
              <a:solidFill>
                <a:schemeClr val="tx1">
                  <a:lumMod val="15000"/>
                  <a:lumOff val="85000"/>
                </a:schemeClr>
              </a:solidFill>
              <a:round/>
            </a:ln>
            <a:effectLst/>
          </c:spPr>
        </c:majorGridlines>
        <c:numFmt formatCode="#\ ##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50797316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legend>
    <c:plotVisOnly val="1"/>
    <c:dispBlanksAs val="gap"/>
    <c:showDLblsOverMax val="0"/>
  </c:chart>
  <c:spPr>
    <a:noFill/>
    <a:ln>
      <a:noFill/>
    </a:ln>
    <a:effectLst/>
  </c:spPr>
  <c:txPr>
    <a:bodyPr/>
    <a:lstStyle/>
    <a:p>
      <a:pPr>
        <a:defRPr/>
      </a:pPr>
      <a:endParaRPr lang="fi-FI"/>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fi-FI"/>
              <a:t>Tarvitsee enemmän tietoa mahdollisuudesta tulla raskaaksi, %, Pohjois-Savo.</a:t>
            </a:r>
            <a:r>
              <a:rPr lang="fi-FI" baseline="0"/>
              <a:t> Kouluterveyskysely.</a:t>
            </a:r>
            <a:endParaRPr lang="fi-FI"/>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lineChart>
        <c:grouping val="standard"/>
        <c:varyColors val="0"/>
        <c:ser>
          <c:idx val="0"/>
          <c:order val="0"/>
          <c:tx>
            <c:strRef>
              <c:f>'Kouluterveyskyselyn aikasarjat '!$B$1</c:f>
              <c:strCache>
                <c:ptCount val="1"/>
                <c:pt idx="0">
                  <c:v>Perusopetus 8. ja 9. lk</c:v>
                </c:pt>
              </c:strCache>
            </c:strRef>
          </c:tx>
          <c:spPr>
            <a:ln w="28575" cap="rnd">
              <a:solidFill>
                <a:schemeClr val="accent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fi-FI"/>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'Kouluterveyskyselyn aikasarjat '!$A$2:$A$3</c:f>
              <c:strCache>
                <c:ptCount val="2"/>
                <c:pt idx="0">
                  <c:v>2019</c:v>
                </c:pt>
                <c:pt idx="1">
                  <c:v>2021</c:v>
                </c:pt>
              </c:strCache>
            </c:strRef>
          </c:cat>
          <c:val>
            <c:numRef>
              <c:f>'Kouluterveyskyselyn aikasarjat '!$B$2:$B$3</c:f>
              <c:numCache>
                <c:formatCode>#\ ##0.0</c:formatCode>
                <c:ptCount val="2"/>
                <c:pt idx="0">
                  <c:v>5.4</c:v>
                </c:pt>
                <c:pt idx="1">
                  <c:v>5.2</c:v>
                </c:pt>
              </c:numCache>
            </c:numRef>
          </c:val>
          <c:smooth val="0"/>
          <c:extLst>
            <c:ext xmlns:c16="http://schemas.microsoft.com/office/drawing/2014/chart" uri="{C3380CC4-5D6E-409C-BE32-E72D297353CC}">
              <c16:uniqueId val="{00000000-28CE-4C23-90D1-3800FA904630}"/>
            </c:ext>
          </c:extLst>
        </c:ser>
        <c:ser>
          <c:idx val="1"/>
          <c:order val="1"/>
          <c:tx>
            <c:strRef>
              <c:f>'Kouluterveyskyselyn aikasarjat '!$C$1</c:f>
              <c:strCache>
                <c:ptCount val="1"/>
                <c:pt idx="0">
                  <c:v>Lukio 1. ja 2. vuosi</c:v>
                </c:pt>
              </c:strCache>
            </c:strRef>
          </c:tx>
          <c:spPr>
            <a:ln w="28575" cap="rnd">
              <a:solidFill>
                <a:schemeClr val="accent2"/>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fi-FI"/>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'Kouluterveyskyselyn aikasarjat '!$A$2:$A$3</c:f>
              <c:strCache>
                <c:ptCount val="2"/>
                <c:pt idx="0">
                  <c:v>2019</c:v>
                </c:pt>
                <c:pt idx="1">
                  <c:v>2021</c:v>
                </c:pt>
              </c:strCache>
            </c:strRef>
          </c:cat>
          <c:val>
            <c:numRef>
              <c:f>'Kouluterveyskyselyn aikasarjat '!$C$2:$C$3</c:f>
              <c:numCache>
                <c:formatCode>#\ ##0.0</c:formatCode>
                <c:ptCount val="2"/>
                <c:pt idx="0">
                  <c:v>3.5</c:v>
                </c:pt>
                <c:pt idx="1">
                  <c:v>4.5999999999999996</c:v>
                </c:pt>
              </c:numCache>
            </c:numRef>
          </c:val>
          <c:smooth val="0"/>
          <c:extLst>
            <c:ext xmlns:c16="http://schemas.microsoft.com/office/drawing/2014/chart" uri="{C3380CC4-5D6E-409C-BE32-E72D297353CC}">
              <c16:uniqueId val="{00000001-28CE-4C23-90D1-3800FA904630}"/>
            </c:ext>
          </c:extLst>
        </c:ser>
        <c:ser>
          <c:idx val="2"/>
          <c:order val="2"/>
          <c:tx>
            <c:strRef>
              <c:f>'Kouluterveyskyselyn aikasarjat '!$D$1</c:f>
              <c:strCache>
                <c:ptCount val="1"/>
                <c:pt idx="0">
                  <c:v>Ammatillinen oppilaitos</c:v>
                </c:pt>
              </c:strCache>
            </c:strRef>
          </c:tx>
          <c:spPr>
            <a:ln w="28575" cap="rnd">
              <a:solidFill>
                <a:schemeClr val="accent3"/>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fi-FI"/>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'Kouluterveyskyselyn aikasarjat '!$A$2:$A$3</c:f>
              <c:strCache>
                <c:ptCount val="2"/>
                <c:pt idx="0">
                  <c:v>2019</c:v>
                </c:pt>
                <c:pt idx="1">
                  <c:v>2021</c:v>
                </c:pt>
              </c:strCache>
            </c:strRef>
          </c:cat>
          <c:val>
            <c:numRef>
              <c:f>'Kouluterveyskyselyn aikasarjat '!$D$2:$D$3</c:f>
              <c:numCache>
                <c:formatCode>#\ ##0.0</c:formatCode>
                <c:ptCount val="2"/>
                <c:pt idx="0">
                  <c:v>3.5</c:v>
                </c:pt>
                <c:pt idx="1">
                  <c:v>4.3</c:v>
                </c:pt>
              </c:numCache>
            </c:numRef>
          </c:val>
          <c:smooth val="0"/>
          <c:extLst>
            <c:ext xmlns:c16="http://schemas.microsoft.com/office/drawing/2014/chart" uri="{C3380CC4-5D6E-409C-BE32-E72D297353CC}">
              <c16:uniqueId val="{00000002-28CE-4C23-90D1-3800FA904630}"/>
            </c:ext>
          </c:extLst>
        </c:ser>
        <c:dLbls>
          <c:dLblPos val="t"/>
          <c:showLegendKey val="0"/>
          <c:showVal val="1"/>
          <c:showCatName val="0"/>
          <c:showSerName val="0"/>
          <c:showPercent val="0"/>
          <c:showBubbleSize val="0"/>
        </c:dLbls>
        <c:smooth val="0"/>
        <c:axId val="428172072"/>
        <c:axId val="428174040"/>
      </c:lineChart>
      <c:catAx>
        <c:axId val="4281720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fi-FI"/>
          </a:p>
        </c:txPr>
        <c:crossAx val="428174040"/>
        <c:crosses val="autoZero"/>
        <c:auto val="1"/>
        <c:lblAlgn val="ctr"/>
        <c:lblOffset val="100"/>
        <c:noMultiLvlLbl val="0"/>
      </c:catAx>
      <c:valAx>
        <c:axId val="428174040"/>
        <c:scaling>
          <c:orientation val="minMax"/>
          <c:max val="8"/>
        </c:scaling>
        <c:delete val="0"/>
        <c:axPos val="l"/>
        <c:majorGridlines>
          <c:spPr>
            <a:ln w="9525" cap="flat" cmpd="sng" algn="ctr">
              <a:solidFill>
                <a:schemeClr val="tx1">
                  <a:lumMod val="15000"/>
                  <a:lumOff val="85000"/>
                </a:schemeClr>
              </a:solidFill>
              <a:round/>
            </a:ln>
            <a:effectLst/>
          </c:spPr>
        </c:majorGridlines>
        <c:numFmt formatCode="#\ ##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42817207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fi-FI"/>
        </a:p>
      </c:txPr>
    </c:legend>
    <c:plotVisOnly val="1"/>
    <c:dispBlanksAs val="gap"/>
    <c:showDLblsOverMax val="0"/>
  </c:chart>
  <c:spPr>
    <a:noFill/>
    <a:ln>
      <a:noFill/>
    </a:ln>
    <a:effectLst/>
  </c:spPr>
  <c:txPr>
    <a:bodyPr/>
    <a:lstStyle/>
    <a:p>
      <a:pPr>
        <a:defRPr/>
      </a:pPr>
      <a:endParaRPr lang="fi-FI"/>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fi-FI"/>
              <a:t>Kokenut seksuaalista kommentointia, ehdottelua, viestittelyä tai kuvamateriaalin näyttämistä vuoden aikana, %, 4. ja</a:t>
            </a:r>
            <a:r>
              <a:rPr lang="fi-FI" baseline="0"/>
              <a:t> 5.lk, Pohjois-Savo.</a:t>
            </a:r>
            <a:endParaRPr lang="fi-FI"/>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lineChart>
        <c:grouping val="standard"/>
        <c:varyColors val="0"/>
        <c:ser>
          <c:idx val="0"/>
          <c:order val="0"/>
          <c:tx>
            <c:strRef>
              <c:f>'[ktk.ktk4.fact_ktk_ktk4.latest (10).xlsx]Kouluterveyskyselyn tulokset 20'!$B$1</c:f>
              <c:strCache>
                <c:ptCount val="1"/>
                <c:pt idx="0">
                  <c:v>Pojat</c:v>
                </c:pt>
              </c:strCache>
            </c:strRef>
          </c:tx>
          <c:spPr>
            <a:ln w="28575" cap="rnd">
              <a:solidFill>
                <a:schemeClr val="accent1"/>
              </a:solidFill>
              <a:round/>
            </a:ln>
            <a:effectLst/>
          </c:spPr>
          <c:marker>
            <c:symbol val="none"/>
          </c:marker>
          <c:dLbls>
            <c:dLbl>
              <c:idx val="0"/>
              <c:layout>
                <c:manualLayout>
                  <c:x val="-6.7222222222222267E-2"/>
                  <c:y val="4.4016112569262175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B2F0-4939-A2E5-96EC7F2BA541}"/>
                </c:ext>
              </c:extLst>
            </c:dLbl>
            <c:dLbl>
              <c:idx val="1"/>
              <c:layout>
                <c:manualLayout>
                  <c:x val="7.7777777777777776E-3"/>
                  <c:y val="2.0867964421113942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B2F0-4939-A2E5-96EC7F2BA541}"/>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i-FI"/>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'[ktk.ktk4.fact_ktk_ktk4.latest (10).xlsx]Kouluterveyskyselyn tulokset 20'!$A$2:$A$3</c:f>
              <c:strCache>
                <c:ptCount val="2"/>
                <c:pt idx="0">
                  <c:v>2019</c:v>
                </c:pt>
                <c:pt idx="1">
                  <c:v>2021</c:v>
                </c:pt>
              </c:strCache>
            </c:strRef>
          </c:cat>
          <c:val>
            <c:numRef>
              <c:f>'[ktk.ktk4.fact_ktk_ktk4.latest (10).xlsx]Kouluterveyskyselyn tulokset 20'!$B$2:$B$3</c:f>
              <c:numCache>
                <c:formatCode>#\ ##0.0</c:formatCode>
                <c:ptCount val="2"/>
                <c:pt idx="0">
                  <c:v>3.5</c:v>
                </c:pt>
                <c:pt idx="1">
                  <c:v>5.9</c:v>
                </c:pt>
              </c:numCache>
            </c:numRef>
          </c:val>
          <c:smooth val="0"/>
          <c:extLst>
            <c:ext xmlns:c16="http://schemas.microsoft.com/office/drawing/2014/chart" uri="{C3380CC4-5D6E-409C-BE32-E72D297353CC}">
              <c16:uniqueId val="{00000002-B2F0-4939-A2E5-96EC7F2BA541}"/>
            </c:ext>
          </c:extLst>
        </c:ser>
        <c:ser>
          <c:idx val="1"/>
          <c:order val="1"/>
          <c:tx>
            <c:strRef>
              <c:f>'[ktk.ktk4.fact_ktk_ktk4.latest (10).xlsx]Kouluterveyskyselyn tulokset 20'!$C$1</c:f>
              <c:strCache>
                <c:ptCount val="1"/>
                <c:pt idx="0">
                  <c:v>Tytöt</c:v>
                </c:pt>
              </c:strCache>
            </c:strRef>
          </c:tx>
          <c:spPr>
            <a:ln w="28575" cap="rnd">
              <a:solidFill>
                <a:schemeClr val="accent2"/>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i-FI"/>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'[ktk.ktk4.fact_ktk_ktk4.latest (10).xlsx]Kouluterveyskyselyn tulokset 20'!$A$2:$A$3</c:f>
              <c:strCache>
                <c:ptCount val="2"/>
                <c:pt idx="0">
                  <c:v>2019</c:v>
                </c:pt>
                <c:pt idx="1">
                  <c:v>2021</c:v>
                </c:pt>
              </c:strCache>
            </c:strRef>
          </c:cat>
          <c:val>
            <c:numRef>
              <c:f>'[ktk.ktk4.fact_ktk_ktk4.latest (10).xlsx]Kouluterveyskyselyn tulokset 20'!$C$2:$C$3</c:f>
              <c:numCache>
                <c:formatCode>#\ ##0.0</c:formatCode>
                <c:ptCount val="2"/>
                <c:pt idx="0">
                  <c:v>4.7</c:v>
                </c:pt>
                <c:pt idx="1">
                  <c:v>9.1999999999999993</c:v>
                </c:pt>
              </c:numCache>
            </c:numRef>
          </c:val>
          <c:smooth val="0"/>
          <c:extLst>
            <c:ext xmlns:c16="http://schemas.microsoft.com/office/drawing/2014/chart" uri="{C3380CC4-5D6E-409C-BE32-E72D297353CC}">
              <c16:uniqueId val="{00000003-B2F0-4939-A2E5-96EC7F2BA541}"/>
            </c:ext>
          </c:extLst>
        </c:ser>
        <c:ser>
          <c:idx val="2"/>
          <c:order val="2"/>
          <c:tx>
            <c:strRef>
              <c:f>'[ktk.ktk4.fact_ktk_ktk4.latest (10).xlsx]Kouluterveyskyselyn tulokset 20'!$D$1</c:f>
              <c:strCache>
                <c:ptCount val="1"/>
                <c:pt idx="0">
                  <c:v>Sukupuoli: yhteensä</c:v>
                </c:pt>
              </c:strCache>
            </c:strRef>
          </c:tx>
          <c:spPr>
            <a:ln w="28575" cap="rnd">
              <a:solidFill>
                <a:schemeClr val="accent3"/>
              </a:solidFill>
              <a:round/>
            </a:ln>
            <a:effectLst/>
          </c:spPr>
          <c:marker>
            <c:symbol val="none"/>
          </c:marker>
          <c:dLbls>
            <c:dLbl>
              <c:idx val="0"/>
              <c:layout>
                <c:manualLayout>
                  <c:x val="-8.6666666666666711E-2"/>
                  <c:y val="-1.616907261592301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B2F0-4939-A2E5-96EC7F2BA541}"/>
                </c:ext>
              </c:extLst>
            </c:dLbl>
            <c:dLbl>
              <c:idx val="1"/>
              <c:layout>
                <c:manualLayout>
                  <c:x val="-3.3333333333333335E-3"/>
                  <c:y val="-3.4687591134441573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B2F0-4939-A2E5-96EC7F2BA541}"/>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i-FI"/>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'[ktk.ktk4.fact_ktk_ktk4.latest (10).xlsx]Kouluterveyskyselyn tulokset 20'!$A$2:$A$3</c:f>
              <c:strCache>
                <c:ptCount val="2"/>
                <c:pt idx="0">
                  <c:v>2019</c:v>
                </c:pt>
                <c:pt idx="1">
                  <c:v>2021</c:v>
                </c:pt>
              </c:strCache>
            </c:strRef>
          </c:cat>
          <c:val>
            <c:numRef>
              <c:f>'[ktk.ktk4.fact_ktk_ktk4.latest (10).xlsx]Kouluterveyskyselyn tulokset 20'!$D$2:$D$3</c:f>
              <c:numCache>
                <c:formatCode>#\ ##0.0</c:formatCode>
                <c:ptCount val="2"/>
                <c:pt idx="0">
                  <c:v>4</c:v>
                </c:pt>
                <c:pt idx="1">
                  <c:v>7.6</c:v>
                </c:pt>
              </c:numCache>
            </c:numRef>
          </c:val>
          <c:smooth val="0"/>
          <c:extLst>
            <c:ext xmlns:c16="http://schemas.microsoft.com/office/drawing/2014/chart" uri="{C3380CC4-5D6E-409C-BE32-E72D297353CC}">
              <c16:uniqueId val="{00000006-B2F0-4939-A2E5-96EC7F2BA541}"/>
            </c:ext>
          </c:extLst>
        </c:ser>
        <c:dLbls>
          <c:dLblPos val="t"/>
          <c:showLegendKey val="0"/>
          <c:showVal val="1"/>
          <c:showCatName val="0"/>
          <c:showSerName val="0"/>
          <c:showPercent val="0"/>
          <c:showBubbleSize val="0"/>
        </c:dLbls>
        <c:smooth val="0"/>
        <c:axId val="508719776"/>
        <c:axId val="508723384"/>
      </c:lineChart>
      <c:catAx>
        <c:axId val="5087197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508723384"/>
        <c:crosses val="autoZero"/>
        <c:auto val="1"/>
        <c:lblAlgn val="ctr"/>
        <c:lblOffset val="100"/>
        <c:noMultiLvlLbl val="0"/>
      </c:catAx>
      <c:valAx>
        <c:axId val="508723384"/>
        <c:scaling>
          <c:orientation val="minMax"/>
        </c:scaling>
        <c:delete val="0"/>
        <c:axPos val="l"/>
        <c:majorGridlines>
          <c:spPr>
            <a:ln w="9525" cap="flat" cmpd="sng" algn="ctr">
              <a:solidFill>
                <a:schemeClr val="tx1">
                  <a:lumMod val="15000"/>
                  <a:lumOff val="85000"/>
                </a:schemeClr>
              </a:solidFill>
              <a:round/>
            </a:ln>
            <a:effectLst/>
          </c:spPr>
        </c:majorGridlines>
        <c:numFmt formatCode="#\ ##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50871977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legend>
    <c:plotVisOnly val="1"/>
    <c:dispBlanksAs val="gap"/>
    <c:showDLblsOverMax val="0"/>
  </c:chart>
  <c:spPr>
    <a:noFill/>
    <a:ln>
      <a:noFill/>
    </a:ln>
    <a:effectLst/>
  </c:spPr>
  <c:txPr>
    <a:bodyPr/>
    <a:lstStyle/>
    <a:p>
      <a:pPr>
        <a:defRPr/>
      </a:pPr>
      <a:endParaRPr lang="fi-FI"/>
    </a:p>
  </c:txPr>
  <c:externalData r:id="rId4">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fi-FI"/>
              <a:t>Tarvitsee enemmän tietoa mahdollisuudesta tulla raskaaksi, %, 8. ja 9lk. Kouluterveyskysely.</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barChart>
        <c:barDir val="col"/>
        <c:grouping val="clustered"/>
        <c:varyColors val="0"/>
        <c:ser>
          <c:idx val="0"/>
          <c:order val="0"/>
          <c:tx>
            <c:strRef>
              <c:f>'[ktk.ktk1.fact_ktk_ktk1.latest (18).xlsx]Kouluterveyskyselyn aikasarjat '!$B$1</c:f>
              <c:strCache>
                <c:ptCount val="1"/>
                <c:pt idx="0">
                  <c:v>2019</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(18).xlsx]Kouluterveyskyselyn aikasarjat '!$A$2:$A$15</c:f>
              <c:strCache>
                <c:ptCount val="14"/>
                <c:pt idx="0">
                  <c:v>Joroinen</c:v>
                </c:pt>
                <c:pt idx="1">
                  <c:v>Suonenjoki</c:v>
                </c:pt>
                <c:pt idx="2">
                  <c:v>Leppävirta</c:v>
                </c:pt>
                <c:pt idx="3">
                  <c:v>Lapinlahti</c:v>
                </c:pt>
                <c:pt idx="4">
                  <c:v>Kuopio</c:v>
                </c:pt>
                <c:pt idx="5">
                  <c:v>Iisalmi</c:v>
                </c:pt>
                <c:pt idx="6">
                  <c:v>Siilinjärvi</c:v>
                </c:pt>
                <c:pt idx="7">
                  <c:v>Vieremä</c:v>
                </c:pt>
                <c:pt idx="8">
                  <c:v>Sonkajärvi</c:v>
                </c:pt>
                <c:pt idx="9">
                  <c:v>Varkaus</c:v>
                </c:pt>
                <c:pt idx="10">
                  <c:v>Rautalampi</c:v>
                </c:pt>
                <c:pt idx="11">
                  <c:v>Pielavesi</c:v>
                </c:pt>
                <c:pt idx="12">
                  <c:v>Kiuruvesi</c:v>
                </c:pt>
                <c:pt idx="13">
                  <c:v>Tuusniemi</c:v>
                </c:pt>
              </c:strCache>
            </c:strRef>
          </c:cat>
          <c:val>
            <c:numRef>
              <c:f>'[ktk.ktk1.fact_ktk_ktk1.latest (18).xlsx]Kouluterveyskyselyn aikasarjat '!$B$2:$B$15</c:f>
              <c:numCache>
                <c:formatCode>#\ ##0.0</c:formatCode>
                <c:ptCount val="14"/>
                <c:pt idx="0">
                  <c:v>4.3</c:v>
                </c:pt>
                <c:pt idx="1">
                  <c:v>5</c:v>
                </c:pt>
                <c:pt idx="2">
                  <c:v>3.2</c:v>
                </c:pt>
                <c:pt idx="4">
                  <c:v>5.9</c:v>
                </c:pt>
                <c:pt idx="5">
                  <c:v>4.8</c:v>
                </c:pt>
                <c:pt idx="6">
                  <c:v>4.4000000000000004</c:v>
                </c:pt>
                <c:pt idx="7">
                  <c:v>4.2</c:v>
                </c:pt>
                <c:pt idx="8" formatCode="General">
                  <c:v>0</c:v>
                </c:pt>
                <c:pt idx="9">
                  <c:v>5.6</c:v>
                </c:pt>
                <c:pt idx="10" formatCode="General">
                  <c:v>0</c:v>
                </c:pt>
                <c:pt idx="11">
                  <c:v>6.5</c:v>
                </c:pt>
                <c:pt idx="12">
                  <c:v>8.1</c:v>
                </c:pt>
                <c:pt idx="13">
                  <c:v>1.5</c:v>
                </c:pt>
              </c:numCache>
            </c:numRef>
          </c:val>
          <c:extLst>
            <c:ext xmlns:c16="http://schemas.microsoft.com/office/drawing/2014/chart" uri="{C3380CC4-5D6E-409C-BE32-E72D297353CC}">
              <c16:uniqueId val="{00000000-7A2E-4F72-9463-57D204386F8F}"/>
            </c:ext>
          </c:extLst>
        </c:ser>
        <c:ser>
          <c:idx val="1"/>
          <c:order val="1"/>
          <c:tx>
            <c:strRef>
              <c:f>'[ktk.ktk1.fact_ktk_ktk1.latest (18).xlsx]Kouluterveyskyselyn aikasarjat '!$C$1</c:f>
              <c:strCache>
                <c:ptCount val="1"/>
                <c:pt idx="0">
                  <c:v>2021</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(18).xlsx]Kouluterveyskyselyn aikasarjat '!$A$2:$A$15</c:f>
              <c:strCache>
                <c:ptCount val="14"/>
                <c:pt idx="0">
                  <c:v>Joroinen</c:v>
                </c:pt>
                <c:pt idx="1">
                  <c:v>Suonenjoki</c:v>
                </c:pt>
                <c:pt idx="2">
                  <c:v>Leppävirta</c:v>
                </c:pt>
                <c:pt idx="3">
                  <c:v>Lapinlahti</c:v>
                </c:pt>
                <c:pt idx="4">
                  <c:v>Kuopio</c:v>
                </c:pt>
                <c:pt idx="5">
                  <c:v>Iisalmi</c:v>
                </c:pt>
                <c:pt idx="6">
                  <c:v>Siilinjärvi</c:v>
                </c:pt>
                <c:pt idx="7">
                  <c:v>Vieremä</c:v>
                </c:pt>
                <c:pt idx="8">
                  <c:v>Sonkajärvi</c:v>
                </c:pt>
                <c:pt idx="9">
                  <c:v>Varkaus</c:v>
                </c:pt>
                <c:pt idx="10">
                  <c:v>Rautalampi</c:v>
                </c:pt>
                <c:pt idx="11">
                  <c:v>Pielavesi</c:v>
                </c:pt>
                <c:pt idx="12">
                  <c:v>Kiuruvesi</c:v>
                </c:pt>
                <c:pt idx="13">
                  <c:v>Tuusniemi</c:v>
                </c:pt>
              </c:strCache>
            </c:strRef>
          </c:cat>
          <c:val>
            <c:numRef>
              <c:f>'[ktk.ktk1.fact_ktk_ktk1.latest (18).xlsx]Kouluterveyskyselyn aikasarjat '!$C$2:$C$15</c:f>
              <c:numCache>
                <c:formatCode>#\ ##0.0</c:formatCode>
                <c:ptCount val="14"/>
                <c:pt idx="0">
                  <c:v>1.3</c:v>
                </c:pt>
                <c:pt idx="1">
                  <c:v>2</c:v>
                </c:pt>
                <c:pt idx="2">
                  <c:v>3.3</c:v>
                </c:pt>
                <c:pt idx="3">
                  <c:v>3.4</c:v>
                </c:pt>
                <c:pt idx="4">
                  <c:v>4.7</c:v>
                </c:pt>
                <c:pt idx="5">
                  <c:v>5.0999999999999996</c:v>
                </c:pt>
                <c:pt idx="6">
                  <c:v>5.3</c:v>
                </c:pt>
                <c:pt idx="7">
                  <c:v>5.7</c:v>
                </c:pt>
                <c:pt idx="8">
                  <c:v>6.2</c:v>
                </c:pt>
                <c:pt idx="9">
                  <c:v>7</c:v>
                </c:pt>
                <c:pt idx="10">
                  <c:v>7.4</c:v>
                </c:pt>
                <c:pt idx="11">
                  <c:v>8.1</c:v>
                </c:pt>
                <c:pt idx="12">
                  <c:v>10</c:v>
                </c:pt>
                <c:pt idx="13">
                  <c:v>10.1</c:v>
                </c:pt>
              </c:numCache>
            </c:numRef>
          </c:val>
          <c:extLst>
            <c:ext xmlns:c16="http://schemas.microsoft.com/office/drawing/2014/chart" uri="{C3380CC4-5D6E-409C-BE32-E72D297353CC}">
              <c16:uniqueId val="{00000001-7A2E-4F72-9463-57D204386F8F}"/>
            </c:ext>
          </c:extLst>
        </c:ser>
        <c:dLbls>
          <c:dLblPos val="outEnd"/>
          <c:showLegendKey val="0"/>
          <c:showVal val="1"/>
          <c:showCatName val="0"/>
          <c:showSerName val="0"/>
          <c:showPercent val="0"/>
          <c:showBubbleSize val="0"/>
        </c:dLbls>
        <c:gapWidth val="219"/>
        <c:overlap val="-27"/>
        <c:axId val="239476232"/>
        <c:axId val="239475576"/>
      </c:barChart>
      <c:catAx>
        <c:axId val="2394762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239475576"/>
        <c:crosses val="autoZero"/>
        <c:auto val="1"/>
        <c:lblAlgn val="ctr"/>
        <c:lblOffset val="100"/>
        <c:noMultiLvlLbl val="0"/>
      </c:catAx>
      <c:valAx>
        <c:axId val="239475576"/>
        <c:scaling>
          <c:orientation val="minMax"/>
        </c:scaling>
        <c:delete val="0"/>
        <c:axPos val="l"/>
        <c:majorGridlines>
          <c:spPr>
            <a:ln w="9525" cap="flat" cmpd="sng" algn="ctr">
              <a:solidFill>
                <a:schemeClr val="tx1">
                  <a:lumMod val="15000"/>
                  <a:lumOff val="85000"/>
                </a:schemeClr>
              </a:solidFill>
              <a:round/>
            </a:ln>
            <a:effectLst/>
          </c:spPr>
        </c:majorGridlines>
        <c:numFmt formatCode="#\ ##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23947623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fi-FI"/>
        </a:p>
      </c:txPr>
    </c:legend>
    <c:plotVisOnly val="1"/>
    <c:dispBlanksAs val="gap"/>
    <c:showDLblsOverMax val="0"/>
  </c:chart>
  <c:spPr>
    <a:noFill/>
    <a:ln>
      <a:noFill/>
    </a:ln>
    <a:effectLst/>
  </c:spPr>
  <c:txPr>
    <a:bodyPr/>
    <a:lstStyle/>
    <a:p>
      <a:pPr>
        <a:defRPr/>
      </a:pPr>
      <a:endParaRPr lang="fi-FI"/>
    </a:p>
  </c:txPr>
  <c:externalData r:id="rId4">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fi-FI"/>
              <a:t>Tarvitsee enemmän tietoa mahdollisuudesta tulla raskaaksi, %, 8. ja 9.lk.</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barChart>
        <c:barDir val="col"/>
        <c:grouping val="clustered"/>
        <c:varyColors val="0"/>
        <c:ser>
          <c:idx val="0"/>
          <c:order val="0"/>
          <c:tx>
            <c:strRef>
              <c:f>'[ktk.ktk1.fact_ktk_ktk1.latest (30).xlsx]Kouluterveyskyselyn aikasarjat '!$B$1</c:f>
              <c:strCache>
                <c:ptCount val="1"/>
                <c:pt idx="0">
                  <c:v>2019</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(30).xlsx]Kouluterveyskyselyn aikasarjat '!$A$2:$A$8</c:f>
              <c:strCache>
                <c:ptCount val="7"/>
                <c:pt idx="0">
                  <c:v>Pohjois-Pohjanmaan hyvinvointialue</c:v>
                </c:pt>
                <c:pt idx="1">
                  <c:v>Etelä-Savon hyvinvointialue</c:v>
                </c:pt>
                <c:pt idx="2">
                  <c:v>Pohjois-Karjalan hyvinvointialue</c:v>
                </c:pt>
                <c:pt idx="3">
                  <c:v>Pirkanmaan hyvinvointialue</c:v>
                </c:pt>
                <c:pt idx="4">
                  <c:v>Pohjois-Savon hyvinvointialue</c:v>
                </c:pt>
                <c:pt idx="5">
                  <c:v>Koko maa</c:v>
                </c:pt>
                <c:pt idx="6">
                  <c:v>Keski-Suomen hyvinvointialue</c:v>
                </c:pt>
              </c:strCache>
            </c:strRef>
          </c:cat>
          <c:val>
            <c:numRef>
              <c:f>'[ktk.ktk1.fact_ktk_ktk1.latest (30).xlsx]Kouluterveyskyselyn aikasarjat '!$B$2:$B$8</c:f>
              <c:numCache>
                <c:formatCode>#\ ##0.0</c:formatCode>
                <c:ptCount val="7"/>
                <c:pt idx="0">
                  <c:v>4.4000000000000004</c:v>
                </c:pt>
                <c:pt idx="1">
                  <c:v>5.2</c:v>
                </c:pt>
                <c:pt idx="2">
                  <c:v>4.5</c:v>
                </c:pt>
                <c:pt idx="3">
                  <c:v>4.9000000000000004</c:v>
                </c:pt>
                <c:pt idx="4">
                  <c:v>5.4</c:v>
                </c:pt>
                <c:pt idx="5">
                  <c:v>5.3</c:v>
                </c:pt>
                <c:pt idx="6">
                  <c:v>5.4</c:v>
                </c:pt>
              </c:numCache>
            </c:numRef>
          </c:val>
          <c:extLst>
            <c:ext xmlns:c16="http://schemas.microsoft.com/office/drawing/2014/chart" uri="{C3380CC4-5D6E-409C-BE32-E72D297353CC}">
              <c16:uniqueId val="{00000000-9C57-4E31-AE45-5B046DD73E7F}"/>
            </c:ext>
          </c:extLst>
        </c:ser>
        <c:ser>
          <c:idx val="1"/>
          <c:order val="1"/>
          <c:tx>
            <c:strRef>
              <c:f>'[ktk.ktk1.fact_ktk_ktk1.latest (30).xlsx]Kouluterveyskyselyn aikasarjat '!$C$1</c:f>
              <c:strCache>
                <c:ptCount val="1"/>
                <c:pt idx="0">
                  <c:v>2021</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(30).xlsx]Kouluterveyskyselyn aikasarjat '!$A$2:$A$8</c:f>
              <c:strCache>
                <c:ptCount val="7"/>
                <c:pt idx="0">
                  <c:v>Pohjois-Pohjanmaan hyvinvointialue</c:v>
                </c:pt>
                <c:pt idx="1">
                  <c:v>Etelä-Savon hyvinvointialue</c:v>
                </c:pt>
                <c:pt idx="2">
                  <c:v>Pohjois-Karjalan hyvinvointialue</c:v>
                </c:pt>
                <c:pt idx="3">
                  <c:v>Pirkanmaan hyvinvointialue</c:v>
                </c:pt>
                <c:pt idx="4">
                  <c:v>Pohjois-Savon hyvinvointialue</c:v>
                </c:pt>
                <c:pt idx="5">
                  <c:v>Koko maa</c:v>
                </c:pt>
                <c:pt idx="6">
                  <c:v>Keski-Suomen hyvinvointialue</c:v>
                </c:pt>
              </c:strCache>
            </c:strRef>
          </c:cat>
          <c:val>
            <c:numRef>
              <c:f>'[ktk.ktk1.fact_ktk_ktk1.latest (30).xlsx]Kouluterveyskyselyn aikasarjat '!$C$2:$C$8</c:f>
              <c:numCache>
                <c:formatCode>#\ ##0.0</c:formatCode>
                <c:ptCount val="7"/>
                <c:pt idx="0">
                  <c:v>4.7</c:v>
                </c:pt>
                <c:pt idx="1">
                  <c:v>5</c:v>
                </c:pt>
                <c:pt idx="2">
                  <c:v>5</c:v>
                </c:pt>
                <c:pt idx="3">
                  <c:v>5.2</c:v>
                </c:pt>
                <c:pt idx="4">
                  <c:v>5.2</c:v>
                </c:pt>
                <c:pt idx="5">
                  <c:v>5.6</c:v>
                </c:pt>
                <c:pt idx="6">
                  <c:v>5.7</c:v>
                </c:pt>
              </c:numCache>
            </c:numRef>
          </c:val>
          <c:extLst>
            <c:ext xmlns:c16="http://schemas.microsoft.com/office/drawing/2014/chart" uri="{C3380CC4-5D6E-409C-BE32-E72D297353CC}">
              <c16:uniqueId val="{00000001-9C57-4E31-AE45-5B046DD73E7F}"/>
            </c:ext>
          </c:extLst>
        </c:ser>
        <c:dLbls>
          <c:dLblPos val="outEnd"/>
          <c:showLegendKey val="0"/>
          <c:showVal val="1"/>
          <c:showCatName val="0"/>
          <c:showSerName val="0"/>
          <c:showPercent val="0"/>
          <c:showBubbleSize val="0"/>
        </c:dLbls>
        <c:gapWidth val="219"/>
        <c:overlap val="-27"/>
        <c:axId val="511762824"/>
        <c:axId val="511760856"/>
      </c:barChart>
      <c:catAx>
        <c:axId val="5117628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fi-FI"/>
          </a:p>
        </c:txPr>
        <c:crossAx val="511760856"/>
        <c:crosses val="autoZero"/>
        <c:auto val="1"/>
        <c:lblAlgn val="ctr"/>
        <c:lblOffset val="100"/>
        <c:noMultiLvlLbl val="0"/>
      </c:catAx>
      <c:valAx>
        <c:axId val="511760856"/>
        <c:scaling>
          <c:orientation val="minMax"/>
        </c:scaling>
        <c:delete val="0"/>
        <c:axPos val="l"/>
        <c:majorGridlines>
          <c:spPr>
            <a:ln w="9525" cap="flat" cmpd="sng" algn="ctr">
              <a:solidFill>
                <a:schemeClr val="tx1">
                  <a:lumMod val="15000"/>
                  <a:lumOff val="85000"/>
                </a:schemeClr>
              </a:solidFill>
              <a:round/>
            </a:ln>
            <a:effectLst/>
          </c:spPr>
        </c:majorGridlines>
        <c:numFmt formatCode="#\ ##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51176282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legend>
    <c:plotVisOnly val="1"/>
    <c:dispBlanksAs val="gap"/>
    <c:showDLblsOverMax val="0"/>
  </c:chart>
  <c:spPr>
    <a:noFill/>
    <a:ln>
      <a:noFill/>
    </a:ln>
    <a:effectLst/>
  </c:spPr>
  <c:txPr>
    <a:bodyPr/>
    <a:lstStyle/>
    <a:p>
      <a:pPr>
        <a:defRPr/>
      </a:pPr>
      <a:endParaRPr lang="fi-FI"/>
    </a:p>
  </c:txPr>
  <c:externalData r:id="rId3">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fi-FI"/>
              <a:t>Tarvitsee ilmaisia kondomeja, %, Pohjois-Savo.</a:t>
            </a:r>
            <a:r>
              <a:rPr lang="fi-FI" baseline="0"/>
              <a:t> Kouluterveyskysely.</a:t>
            </a:r>
            <a:endParaRPr lang="fi-FI"/>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lineChart>
        <c:grouping val="standard"/>
        <c:varyColors val="0"/>
        <c:ser>
          <c:idx val="0"/>
          <c:order val="0"/>
          <c:tx>
            <c:strRef>
              <c:f>'[ktk.ktk1.fact_ktk_ktk1.latest (6).xlsx]Kouluterveyskyselyn aikasarjat '!$B$1</c:f>
              <c:strCache>
                <c:ptCount val="1"/>
                <c:pt idx="0">
                  <c:v>Perusopetus 8. ja 9. lk</c:v>
                </c:pt>
              </c:strCache>
            </c:strRef>
          </c:tx>
          <c:spPr>
            <a:ln w="28575" cap="rnd">
              <a:solidFill>
                <a:schemeClr val="accent1"/>
              </a:solidFill>
              <a:round/>
            </a:ln>
            <a:effectLst/>
          </c:spPr>
          <c:marker>
            <c:symbol val="none"/>
          </c:marker>
          <c:dLbls>
            <c:dLbl>
              <c:idx val="0"/>
              <c:layout>
                <c:manualLayout>
                  <c:x val="-0.13064314792364534"/>
                  <c:y val="-2.0131363039599987E-3"/>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D3A5-431D-BB0C-EE2E9DC10780}"/>
                </c:ext>
              </c:extLst>
            </c:dLbl>
            <c:dLbl>
              <c:idx val="1"/>
              <c:layout>
                <c:manualLayout>
                  <c:x val="-9.1461778416379296E-3"/>
                  <c:y val="-5.1400901141125686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D3A5-431D-BB0C-EE2E9DC10780}"/>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fi-FI"/>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'[ktk.ktk1.fact_ktk_ktk1.latest (6).xlsx]Kouluterveyskyselyn aikasarjat '!$A$2:$A$3</c:f>
              <c:strCache>
                <c:ptCount val="2"/>
                <c:pt idx="0">
                  <c:v>2019</c:v>
                </c:pt>
                <c:pt idx="1">
                  <c:v>2021</c:v>
                </c:pt>
              </c:strCache>
            </c:strRef>
          </c:cat>
          <c:val>
            <c:numRef>
              <c:f>'[ktk.ktk1.fact_ktk_ktk1.latest (6).xlsx]Kouluterveyskyselyn aikasarjat '!$B$2:$B$3</c:f>
              <c:numCache>
                <c:formatCode>#\ ##0.0</c:formatCode>
                <c:ptCount val="2"/>
                <c:pt idx="0">
                  <c:v>19.399999999999999</c:v>
                </c:pt>
                <c:pt idx="1">
                  <c:v>17.399999999999999</c:v>
                </c:pt>
              </c:numCache>
            </c:numRef>
          </c:val>
          <c:smooth val="0"/>
          <c:extLst>
            <c:ext xmlns:c16="http://schemas.microsoft.com/office/drawing/2014/chart" uri="{C3380CC4-5D6E-409C-BE32-E72D297353CC}">
              <c16:uniqueId val="{00000001-D3A5-431D-BB0C-EE2E9DC10780}"/>
            </c:ext>
          </c:extLst>
        </c:ser>
        <c:ser>
          <c:idx val="1"/>
          <c:order val="1"/>
          <c:tx>
            <c:strRef>
              <c:f>'[ktk.ktk1.fact_ktk_ktk1.latest (6).xlsx]Kouluterveyskyselyn aikasarjat '!$C$1</c:f>
              <c:strCache>
                <c:ptCount val="1"/>
                <c:pt idx="0">
                  <c:v>Lukio 1. ja 2. vuosi</c:v>
                </c:pt>
              </c:strCache>
            </c:strRef>
          </c:tx>
          <c:spPr>
            <a:ln w="28575" cap="rnd">
              <a:solidFill>
                <a:schemeClr val="accent2"/>
              </a:solidFill>
              <a:round/>
            </a:ln>
            <a:effectLst/>
          </c:spPr>
          <c:marker>
            <c:symbol val="none"/>
          </c:marker>
          <c:dLbls>
            <c:dLbl>
              <c:idx val="0"/>
              <c:layout>
                <c:manualLayout>
                  <c:x val="-0.13072582556526124"/>
                  <c:y val="-4.4593970613891337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D3A5-431D-BB0C-EE2E9DC10780}"/>
                </c:ext>
              </c:extLst>
            </c:dLbl>
            <c:dLbl>
              <c:idx val="1"/>
              <c:layout>
                <c:manualLayout>
                  <c:x val="-7.5477313630184376E-3"/>
                  <c:y val="3.1757919836746793E-3"/>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D3A5-431D-BB0C-EE2E9DC10780}"/>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fi-FI"/>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'[ktk.ktk1.fact_ktk_ktk1.latest (6).xlsx]Kouluterveyskyselyn aikasarjat '!$A$2:$A$3</c:f>
              <c:strCache>
                <c:ptCount val="2"/>
                <c:pt idx="0">
                  <c:v>2019</c:v>
                </c:pt>
                <c:pt idx="1">
                  <c:v>2021</c:v>
                </c:pt>
              </c:strCache>
            </c:strRef>
          </c:cat>
          <c:val>
            <c:numRef>
              <c:f>'[ktk.ktk1.fact_ktk_ktk1.latest (6).xlsx]Kouluterveyskyselyn aikasarjat '!$C$2:$C$3</c:f>
              <c:numCache>
                <c:formatCode>#\ ##0.0</c:formatCode>
                <c:ptCount val="2"/>
                <c:pt idx="0">
                  <c:v>20.2</c:v>
                </c:pt>
                <c:pt idx="1">
                  <c:v>17.399999999999999</c:v>
                </c:pt>
              </c:numCache>
            </c:numRef>
          </c:val>
          <c:smooth val="0"/>
          <c:extLst>
            <c:ext xmlns:c16="http://schemas.microsoft.com/office/drawing/2014/chart" uri="{C3380CC4-5D6E-409C-BE32-E72D297353CC}">
              <c16:uniqueId val="{00000003-D3A5-431D-BB0C-EE2E9DC10780}"/>
            </c:ext>
          </c:extLst>
        </c:ser>
        <c:ser>
          <c:idx val="2"/>
          <c:order val="2"/>
          <c:tx>
            <c:strRef>
              <c:f>'[ktk.ktk1.fact_ktk_ktk1.latest (6).xlsx]Kouluterveyskyselyn aikasarjat '!$D$1</c:f>
              <c:strCache>
                <c:ptCount val="1"/>
                <c:pt idx="0">
                  <c:v>Ammatillinen oppilaitos</c:v>
                </c:pt>
              </c:strCache>
            </c:strRef>
          </c:tx>
          <c:spPr>
            <a:ln w="28575" cap="rnd">
              <a:solidFill>
                <a:schemeClr val="accent3"/>
              </a:solidFill>
              <a:round/>
            </a:ln>
            <a:effectLst/>
          </c:spPr>
          <c:marker>
            <c:symbol val="none"/>
          </c:marker>
          <c:dLbls>
            <c:dLbl>
              <c:idx val="0"/>
              <c:layout>
                <c:manualLayout>
                  <c:x val="-0.1050748696811805"/>
                  <c:y val="4.8636858564043164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D3A5-431D-BB0C-EE2E9DC10780}"/>
                </c:ext>
              </c:extLst>
            </c:dLbl>
            <c:dLbl>
              <c:idx val="1"/>
              <c:layout>
                <c:manualLayout>
                  <c:x val="-2.7053603091177235E-2"/>
                  <c:y val="5.27156950102897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D3A5-431D-BB0C-EE2E9DC10780}"/>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fi-FI"/>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'[ktk.ktk1.fact_ktk_ktk1.latest (6).xlsx]Kouluterveyskyselyn aikasarjat '!$A$2:$A$3</c:f>
              <c:strCache>
                <c:ptCount val="2"/>
                <c:pt idx="0">
                  <c:v>2019</c:v>
                </c:pt>
                <c:pt idx="1">
                  <c:v>2021</c:v>
                </c:pt>
              </c:strCache>
            </c:strRef>
          </c:cat>
          <c:val>
            <c:numRef>
              <c:f>'[ktk.ktk1.fact_ktk_ktk1.latest (6).xlsx]Kouluterveyskyselyn aikasarjat '!$D$2:$D$3</c:f>
              <c:numCache>
                <c:formatCode>#\ ##0.0</c:formatCode>
                <c:ptCount val="2"/>
                <c:pt idx="0">
                  <c:v>18</c:v>
                </c:pt>
                <c:pt idx="1">
                  <c:v>15</c:v>
                </c:pt>
              </c:numCache>
            </c:numRef>
          </c:val>
          <c:smooth val="0"/>
          <c:extLst>
            <c:ext xmlns:c16="http://schemas.microsoft.com/office/drawing/2014/chart" uri="{C3380CC4-5D6E-409C-BE32-E72D297353CC}">
              <c16:uniqueId val="{00000006-D3A5-431D-BB0C-EE2E9DC10780}"/>
            </c:ext>
          </c:extLst>
        </c:ser>
        <c:dLbls>
          <c:dLblPos val="t"/>
          <c:showLegendKey val="0"/>
          <c:showVal val="1"/>
          <c:showCatName val="0"/>
          <c:showSerName val="0"/>
          <c:showPercent val="0"/>
          <c:showBubbleSize val="0"/>
        </c:dLbls>
        <c:smooth val="0"/>
        <c:axId val="244060880"/>
        <c:axId val="244064816"/>
      </c:lineChart>
      <c:catAx>
        <c:axId val="2440608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fi-FI"/>
          </a:p>
        </c:txPr>
        <c:crossAx val="244064816"/>
        <c:crosses val="autoZero"/>
        <c:auto val="1"/>
        <c:lblAlgn val="ctr"/>
        <c:lblOffset val="100"/>
        <c:noMultiLvlLbl val="0"/>
      </c:catAx>
      <c:valAx>
        <c:axId val="244064816"/>
        <c:scaling>
          <c:orientation val="minMax"/>
          <c:max val="27"/>
        </c:scaling>
        <c:delete val="0"/>
        <c:axPos val="l"/>
        <c:majorGridlines>
          <c:spPr>
            <a:ln w="9525" cap="flat" cmpd="sng" algn="ctr">
              <a:solidFill>
                <a:schemeClr val="tx1">
                  <a:lumMod val="15000"/>
                  <a:lumOff val="85000"/>
                </a:schemeClr>
              </a:solidFill>
              <a:round/>
            </a:ln>
            <a:effectLst/>
          </c:spPr>
        </c:majorGridlines>
        <c:numFmt formatCode="#\ ##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24406088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fi-FI"/>
        </a:p>
      </c:txPr>
    </c:legend>
    <c:plotVisOnly val="1"/>
    <c:dispBlanksAs val="gap"/>
    <c:showDLblsOverMax val="0"/>
  </c:chart>
  <c:spPr>
    <a:noFill/>
    <a:ln>
      <a:noFill/>
    </a:ln>
    <a:effectLst/>
  </c:spPr>
  <c:txPr>
    <a:bodyPr/>
    <a:lstStyle/>
    <a:p>
      <a:pPr>
        <a:defRPr/>
      </a:pPr>
      <a:endParaRPr lang="fi-FI"/>
    </a:p>
  </c:txPr>
  <c:externalData r:id="rId4">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fi-FI"/>
              <a:t>Tarvitsee ilmaisia kondomeja, %, 8. ja 9.lk.</a:t>
            </a:r>
            <a:r>
              <a:rPr lang="fi-FI" baseline="0"/>
              <a:t> Kouluterveyskysely.</a:t>
            </a:r>
            <a:endParaRPr lang="fi-FI"/>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barChart>
        <c:barDir val="col"/>
        <c:grouping val="clustered"/>
        <c:varyColors val="0"/>
        <c:ser>
          <c:idx val="0"/>
          <c:order val="0"/>
          <c:tx>
            <c:strRef>
              <c:f>'[ktk.ktk1.fact_ktk_ktk1.latest (19).xlsx]Kouluterveyskyselyn aikasarjat '!$B$1</c:f>
              <c:strCache>
                <c:ptCount val="1"/>
                <c:pt idx="0">
                  <c:v>2019</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(19).xlsx]Kouluterveyskyselyn aikasarjat '!$A$2:$A$16</c:f>
              <c:strCache>
                <c:ptCount val="15"/>
                <c:pt idx="0">
                  <c:v>Iisalmi</c:v>
                </c:pt>
                <c:pt idx="1">
                  <c:v>Lapinlahti</c:v>
                </c:pt>
                <c:pt idx="2">
                  <c:v>Vieremä</c:v>
                </c:pt>
                <c:pt idx="3">
                  <c:v>Varkaus</c:v>
                </c:pt>
                <c:pt idx="4">
                  <c:v>Pielavesi</c:v>
                </c:pt>
                <c:pt idx="5">
                  <c:v>Joroinen</c:v>
                </c:pt>
                <c:pt idx="6">
                  <c:v>Kuopio</c:v>
                </c:pt>
                <c:pt idx="7">
                  <c:v>Tuusniemi</c:v>
                </c:pt>
                <c:pt idx="8">
                  <c:v>Sonkajärvi</c:v>
                </c:pt>
                <c:pt idx="9">
                  <c:v>Siilinjärvi</c:v>
                </c:pt>
                <c:pt idx="10">
                  <c:v>Leppävirta</c:v>
                </c:pt>
                <c:pt idx="11">
                  <c:v>Rautalampi</c:v>
                </c:pt>
                <c:pt idx="12">
                  <c:v>Kiuruvesi</c:v>
                </c:pt>
                <c:pt idx="13">
                  <c:v>Suonenjoki</c:v>
                </c:pt>
                <c:pt idx="14">
                  <c:v>Keitele</c:v>
                </c:pt>
              </c:strCache>
            </c:strRef>
          </c:cat>
          <c:val>
            <c:numRef>
              <c:f>'[ktk.ktk1.fact_ktk_ktk1.latest (19).xlsx]Kouluterveyskyselyn aikasarjat '!$B$2:$B$16</c:f>
              <c:numCache>
                <c:formatCode>General</c:formatCode>
                <c:ptCount val="15"/>
                <c:pt idx="0" formatCode="#\ ##0.0">
                  <c:v>17.5</c:v>
                </c:pt>
                <c:pt idx="2" formatCode="#\ ##0.0">
                  <c:v>15.3</c:v>
                </c:pt>
                <c:pt idx="3" formatCode="#\ ##0.0">
                  <c:v>13</c:v>
                </c:pt>
                <c:pt idx="4" formatCode="#\ ##0.0">
                  <c:v>29</c:v>
                </c:pt>
                <c:pt idx="5" formatCode="#\ ##0.0">
                  <c:v>22.6</c:v>
                </c:pt>
                <c:pt idx="6" formatCode="#\ ##0.0">
                  <c:v>19.8</c:v>
                </c:pt>
                <c:pt idx="7" formatCode="#\ ##0.0">
                  <c:v>13.4</c:v>
                </c:pt>
                <c:pt idx="8" formatCode="#\ ##0.0">
                  <c:v>22.9</c:v>
                </c:pt>
                <c:pt idx="9" formatCode="#\ ##0.0">
                  <c:v>21.1</c:v>
                </c:pt>
                <c:pt idx="10" formatCode="#\ ##0.0">
                  <c:v>15.3</c:v>
                </c:pt>
                <c:pt idx="11" formatCode="#\ ##0.0">
                  <c:v>20.3</c:v>
                </c:pt>
                <c:pt idx="12" formatCode="#\ ##0.0">
                  <c:v>22.6</c:v>
                </c:pt>
                <c:pt idx="13" formatCode="#\ ##0.0">
                  <c:v>19.899999999999999</c:v>
                </c:pt>
                <c:pt idx="14" formatCode="#\ ##0.0">
                  <c:v>32.4</c:v>
                </c:pt>
              </c:numCache>
            </c:numRef>
          </c:val>
          <c:extLst>
            <c:ext xmlns:c16="http://schemas.microsoft.com/office/drawing/2014/chart" uri="{C3380CC4-5D6E-409C-BE32-E72D297353CC}">
              <c16:uniqueId val="{00000000-5A3B-4B3C-B997-B51A05AAB281}"/>
            </c:ext>
          </c:extLst>
        </c:ser>
        <c:ser>
          <c:idx val="1"/>
          <c:order val="1"/>
          <c:tx>
            <c:strRef>
              <c:f>'[ktk.ktk1.fact_ktk_ktk1.latest (19).xlsx]Kouluterveyskyselyn aikasarjat '!$C$1</c:f>
              <c:strCache>
                <c:ptCount val="1"/>
                <c:pt idx="0">
                  <c:v>2021</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(19).xlsx]Kouluterveyskyselyn aikasarjat '!$A$2:$A$16</c:f>
              <c:strCache>
                <c:ptCount val="15"/>
                <c:pt idx="0">
                  <c:v>Iisalmi</c:v>
                </c:pt>
                <c:pt idx="1">
                  <c:v>Lapinlahti</c:v>
                </c:pt>
                <c:pt idx="2">
                  <c:v>Vieremä</c:v>
                </c:pt>
                <c:pt idx="3">
                  <c:v>Varkaus</c:v>
                </c:pt>
                <c:pt idx="4">
                  <c:v>Pielavesi</c:v>
                </c:pt>
                <c:pt idx="5">
                  <c:v>Joroinen</c:v>
                </c:pt>
                <c:pt idx="6">
                  <c:v>Kuopio</c:v>
                </c:pt>
                <c:pt idx="7">
                  <c:v>Tuusniemi</c:v>
                </c:pt>
                <c:pt idx="8">
                  <c:v>Sonkajärvi</c:v>
                </c:pt>
                <c:pt idx="9">
                  <c:v>Siilinjärvi</c:v>
                </c:pt>
                <c:pt idx="10">
                  <c:v>Leppävirta</c:v>
                </c:pt>
                <c:pt idx="11">
                  <c:v>Rautalampi</c:v>
                </c:pt>
                <c:pt idx="12">
                  <c:v>Kiuruvesi</c:v>
                </c:pt>
                <c:pt idx="13">
                  <c:v>Suonenjoki</c:v>
                </c:pt>
                <c:pt idx="14">
                  <c:v>Keitele</c:v>
                </c:pt>
              </c:strCache>
            </c:strRef>
          </c:cat>
          <c:val>
            <c:numRef>
              <c:f>'[ktk.ktk1.fact_ktk_ktk1.latest (19).xlsx]Kouluterveyskyselyn aikasarjat '!$C$2:$C$16</c:f>
              <c:numCache>
                <c:formatCode>#\ ##0.0</c:formatCode>
                <c:ptCount val="15"/>
                <c:pt idx="0">
                  <c:v>11.8</c:v>
                </c:pt>
                <c:pt idx="1">
                  <c:v>12.5</c:v>
                </c:pt>
                <c:pt idx="2">
                  <c:v>12.9</c:v>
                </c:pt>
                <c:pt idx="3">
                  <c:v>13.2</c:v>
                </c:pt>
                <c:pt idx="4">
                  <c:v>16.100000000000001</c:v>
                </c:pt>
                <c:pt idx="5">
                  <c:v>16.3</c:v>
                </c:pt>
                <c:pt idx="6">
                  <c:v>16.7</c:v>
                </c:pt>
                <c:pt idx="7">
                  <c:v>18.8</c:v>
                </c:pt>
                <c:pt idx="8">
                  <c:v>21.2</c:v>
                </c:pt>
                <c:pt idx="9">
                  <c:v>22.8</c:v>
                </c:pt>
                <c:pt idx="10">
                  <c:v>23</c:v>
                </c:pt>
                <c:pt idx="11">
                  <c:v>23.5</c:v>
                </c:pt>
                <c:pt idx="12">
                  <c:v>24.5</c:v>
                </c:pt>
                <c:pt idx="13">
                  <c:v>24.8</c:v>
                </c:pt>
                <c:pt idx="14">
                  <c:v>26.7</c:v>
                </c:pt>
              </c:numCache>
            </c:numRef>
          </c:val>
          <c:extLst>
            <c:ext xmlns:c16="http://schemas.microsoft.com/office/drawing/2014/chart" uri="{C3380CC4-5D6E-409C-BE32-E72D297353CC}">
              <c16:uniqueId val="{00000001-5A3B-4B3C-B997-B51A05AAB281}"/>
            </c:ext>
          </c:extLst>
        </c:ser>
        <c:dLbls>
          <c:dLblPos val="outEnd"/>
          <c:showLegendKey val="0"/>
          <c:showVal val="1"/>
          <c:showCatName val="0"/>
          <c:showSerName val="0"/>
          <c:showPercent val="0"/>
          <c:showBubbleSize val="0"/>
        </c:dLbls>
        <c:gapWidth val="219"/>
        <c:overlap val="-27"/>
        <c:axId val="523059880"/>
        <c:axId val="523057256"/>
      </c:barChart>
      <c:catAx>
        <c:axId val="5230598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fi-FI"/>
          </a:p>
        </c:txPr>
        <c:crossAx val="523057256"/>
        <c:crosses val="autoZero"/>
        <c:auto val="1"/>
        <c:lblAlgn val="ctr"/>
        <c:lblOffset val="100"/>
        <c:noMultiLvlLbl val="0"/>
      </c:catAx>
      <c:valAx>
        <c:axId val="523057256"/>
        <c:scaling>
          <c:orientation val="minMax"/>
        </c:scaling>
        <c:delete val="0"/>
        <c:axPos val="l"/>
        <c:majorGridlines>
          <c:spPr>
            <a:ln w="9525" cap="flat" cmpd="sng" algn="ctr">
              <a:solidFill>
                <a:schemeClr val="tx1">
                  <a:lumMod val="15000"/>
                  <a:lumOff val="85000"/>
                </a:schemeClr>
              </a:solidFill>
              <a:round/>
            </a:ln>
            <a:effectLst/>
          </c:spPr>
        </c:majorGridlines>
        <c:numFmt formatCode="#\ ##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52305988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fi-FI"/>
        </a:p>
      </c:txPr>
    </c:legend>
    <c:plotVisOnly val="1"/>
    <c:dispBlanksAs val="gap"/>
    <c:showDLblsOverMax val="0"/>
  </c:chart>
  <c:spPr>
    <a:noFill/>
    <a:ln>
      <a:noFill/>
    </a:ln>
    <a:effectLst/>
  </c:spPr>
  <c:txPr>
    <a:bodyPr/>
    <a:lstStyle/>
    <a:p>
      <a:pPr>
        <a:defRPr/>
      </a:pPr>
      <a:endParaRPr lang="fi-FI"/>
    </a:p>
  </c:txPr>
  <c:externalData r:id="rId4">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fi-FI"/>
              <a:t>Tarvitsee ilmaisia kondomeja, %, 8. ja 9.lk.</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barChart>
        <c:barDir val="col"/>
        <c:grouping val="clustered"/>
        <c:varyColors val="0"/>
        <c:ser>
          <c:idx val="0"/>
          <c:order val="0"/>
          <c:tx>
            <c:strRef>
              <c:f>'[ktk.ktk1.fact_ktk_ktk1.latest (31).xlsx]Kouluterveyskyselyn aikasarjat '!$B$1</c:f>
              <c:strCache>
                <c:ptCount val="1"/>
                <c:pt idx="0">
                  <c:v>2019</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(31).xlsx]Kouluterveyskyselyn aikasarjat '!$A$2:$A$8</c:f>
              <c:strCache>
                <c:ptCount val="7"/>
                <c:pt idx="0">
                  <c:v>Pohjois-Pohjanmaan hyvinvointialue</c:v>
                </c:pt>
                <c:pt idx="1">
                  <c:v>Pohjois-Savon hyvinvointialue</c:v>
                </c:pt>
                <c:pt idx="2">
                  <c:v>Etelä-Savon hyvinvointialue</c:v>
                </c:pt>
                <c:pt idx="3">
                  <c:v>Keski-Suomen hyvinvointialue</c:v>
                </c:pt>
                <c:pt idx="4">
                  <c:v>Koko maa</c:v>
                </c:pt>
                <c:pt idx="5">
                  <c:v>Pirkanmaan hyvinvointialue</c:v>
                </c:pt>
                <c:pt idx="6">
                  <c:v>Pohjois-Karjalan hyvinvointialue</c:v>
                </c:pt>
              </c:strCache>
            </c:strRef>
          </c:cat>
          <c:val>
            <c:numRef>
              <c:f>'[ktk.ktk1.fact_ktk_ktk1.latest (31).xlsx]Kouluterveyskyselyn aikasarjat '!$B$2:$B$8</c:f>
              <c:numCache>
                <c:formatCode>#\ ##0.0</c:formatCode>
                <c:ptCount val="7"/>
                <c:pt idx="0">
                  <c:v>21.1</c:v>
                </c:pt>
                <c:pt idx="1">
                  <c:v>19.399999999999999</c:v>
                </c:pt>
                <c:pt idx="2">
                  <c:v>20.2</c:v>
                </c:pt>
                <c:pt idx="3">
                  <c:v>21.5</c:v>
                </c:pt>
                <c:pt idx="4">
                  <c:v>22.5</c:v>
                </c:pt>
                <c:pt idx="5">
                  <c:v>22.7</c:v>
                </c:pt>
                <c:pt idx="6">
                  <c:v>22.8</c:v>
                </c:pt>
              </c:numCache>
            </c:numRef>
          </c:val>
          <c:extLst>
            <c:ext xmlns:c16="http://schemas.microsoft.com/office/drawing/2014/chart" uri="{C3380CC4-5D6E-409C-BE32-E72D297353CC}">
              <c16:uniqueId val="{00000000-F1E4-478F-907E-0999525E2130}"/>
            </c:ext>
          </c:extLst>
        </c:ser>
        <c:ser>
          <c:idx val="1"/>
          <c:order val="1"/>
          <c:tx>
            <c:strRef>
              <c:f>'[ktk.ktk1.fact_ktk_ktk1.latest (31).xlsx]Kouluterveyskyselyn aikasarjat '!$C$1</c:f>
              <c:strCache>
                <c:ptCount val="1"/>
                <c:pt idx="0">
                  <c:v>2021</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(31).xlsx]Kouluterveyskyselyn aikasarjat '!$A$2:$A$8</c:f>
              <c:strCache>
                <c:ptCount val="7"/>
                <c:pt idx="0">
                  <c:v>Pohjois-Pohjanmaan hyvinvointialue</c:v>
                </c:pt>
                <c:pt idx="1">
                  <c:v>Pohjois-Savon hyvinvointialue</c:v>
                </c:pt>
                <c:pt idx="2">
                  <c:v>Etelä-Savon hyvinvointialue</c:v>
                </c:pt>
                <c:pt idx="3">
                  <c:v>Keski-Suomen hyvinvointialue</c:v>
                </c:pt>
                <c:pt idx="4">
                  <c:v>Koko maa</c:v>
                </c:pt>
                <c:pt idx="5">
                  <c:v>Pirkanmaan hyvinvointialue</c:v>
                </c:pt>
                <c:pt idx="6">
                  <c:v>Pohjois-Karjalan hyvinvointialue</c:v>
                </c:pt>
              </c:strCache>
            </c:strRef>
          </c:cat>
          <c:val>
            <c:numRef>
              <c:f>'[ktk.ktk1.fact_ktk_ktk1.latest (31).xlsx]Kouluterveyskyselyn aikasarjat '!$C$2:$C$8</c:f>
              <c:numCache>
                <c:formatCode>#\ ##0.0</c:formatCode>
                <c:ptCount val="7"/>
                <c:pt idx="0">
                  <c:v>15.7</c:v>
                </c:pt>
                <c:pt idx="1">
                  <c:v>17.399999999999999</c:v>
                </c:pt>
                <c:pt idx="2">
                  <c:v>17.5</c:v>
                </c:pt>
                <c:pt idx="3">
                  <c:v>17.8</c:v>
                </c:pt>
                <c:pt idx="4">
                  <c:v>18.2</c:v>
                </c:pt>
                <c:pt idx="5">
                  <c:v>18.5</c:v>
                </c:pt>
                <c:pt idx="6">
                  <c:v>18.899999999999999</c:v>
                </c:pt>
              </c:numCache>
            </c:numRef>
          </c:val>
          <c:extLst>
            <c:ext xmlns:c16="http://schemas.microsoft.com/office/drawing/2014/chart" uri="{C3380CC4-5D6E-409C-BE32-E72D297353CC}">
              <c16:uniqueId val="{00000001-F1E4-478F-907E-0999525E2130}"/>
            </c:ext>
          </c:extLst>
        </c:ser>
        <c:dLbls>
          <c:dLblPos val="outEnd"/>
          <c:showLegendKey val="0"/>
          <c:showVal val="1"/>
          <c:showCatName val="0"/>
          <c:showSerName val="0"/>
          <c:showPercent val="0"/>
          <c:showBubbleSize val="0"/>
        </c:dLbls>
        <c:gapWidth val="219"/>
        <c:overlap val="-27"/>
        <c:axId val="513941040"/>
        <c:axId val="513944320"/>
      </c:barChart>
      <c:catAx>
        <c:axId val="5139410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fi-FI"/>
          </a:p>
        </c:txPr>
        <c:crossAx val="513944320"/>
        <c:crosses val="autoZero"/>
        <c:auto val="1"/>
        <c:lblAlgn val="ctr"/>
        <c:lblOffset val="100"/>
        <c:noMultiLvlLbl val="0"/>
      </c:catAx>
      <c:valAx>
        <c:axId val="513944320"/>
        <c:scaling>
          <c:orientation val="minMax"/>
        </c:scaling>
        <c:delete val="0"/>
        <c:axPos val="l"/>
        <c:majorGridlines>
          <c:spPr>
            <a:ln w="9525" cap="flat" cmpd="sng" algn="ctr">
              <a:solidFill>
                <a:schemeClr val="tx1">
                  <a:lumMod val="15000"/>
                  <a:lumOff val="85000"/>
                </a:schemeClr>
              </a:solidFill>
              <a:round/>
            </a:ln>
            <a:effectLst/>
          </c:spPr>
        </c:majorGridlines>
        <c:numFmt formatCode="#\ ##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51394104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legend>
    <c:plotVisOnly val="1"/>
    <c:dispBlanksAs val="gap"/>
    <c:showDLblsOverMax val="0"/>
  </c:chart>
  <c:spPr>
    <a:noFill/>
    <a:ln>
      <a:noFill/>
    </a:ln>
    <a:effectLst/>
  </c:spPr>
  <c:txPr>
    <a:bodyPr/>
    <a:lstStyle/>
    <a:p>
      <a:pPr>
        <a:defRPr/>
      </a:pPr>
      <a:endParaRPr lang="fi-FI"/>
    </a:p>
  </c:txPr>
  <c:externalData r:id="rId3">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fi-FI"/>
              <a:t>Tarvitsee halvempia ehkäisymenetelmiä, %, Pohjois-Savo. Kouluterveyskysely.</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lineChart>
        <c:grouping val="standard"/>
        <c:varyColors val="0"/>
        <c:ser>
          <c:idx val="0"/>
          <c:order val="0"/>
          <c:tx>
            <c:strRef>
              <c:f>'[ktk.ktk1.fact_ktk_ktk1.latest (7).xlsx]Kouluterveyskyselyn aikasarjat '!$B$1</c:f>
              <c:strCache>
                <c:ptCount val="1"/>
                <c:pt idx="0">
                  <c:v>Perusopetus 8. ja 9. lk</c:v>
                </c:pt>
              </c:strCache>
            </c:strRef>
          </c:tx>
          <c:spPr>
            <a:ln w="28575" cap="rnd">
              <a:solidFill>
                <a:schemeClr val="accent1"/>
              </a:solidFill>
              <a:round/>
            </a:ln>
            <a:effectLst/>
          </c:spPr>
          <c:marker>
            <c:symbol val="none"/>
          </c:marker>
          <c:dLbls>
            <c:dLbl>
              <c:idx val="0"/>
              <c:layout>
                <c:manualLayout>
                  <c:x val="-0.13743913710364428"/>
                  <c:y val="-2.0635187513294639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8CC5-42F9-A393-09896E5310B1}"/>
                </c:ext>
              </c:extLst>
            </c:dLbl>
            <c:dLbl>
              <c:idx val="1"/>
              <c:layout>
                <c:manualLayout>
                  <c:x val="1.8013553472186437E-3"/>
                  <c:y val="1.1717749916888615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8CC5-42F9-A393-09896E5310B1}"/>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fi-FI"/>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'[ktk.ktk1.fact_ktk_ktk1.latest (7).xlsx]Kouluterveyskyselyn aikasarjat '!$A$2:$A$3</c:f>
              <c:strCache>
                <c:ptCount val="2"/>
                <c:pt idx="0">
                  <c:v>2019</c:v>
                </c:pt>
                <c:pt idx="1">
                  <c:v>2021</c:v>
                </c:pt>
              </c:strCache>
            </c:strRef>
          </c:cat>
          <c:val>
            <c:numRef>
              <c:f>'[ktk.ktk1.fact_ktk_ktk1.latest (7).xlsx]Kouluterveyskyselyn aikasarjat '!$B$2:$B$3</c:f>
              <c:numCache>
                <c:formatCode>#\ ##0.0</c:formatCode>
                <c:ptCount val="2"/>
                <c:pt idx="0">
                  <c:v>13.2</c:v>
                </c:pt>
                <c:pt idx="1">
                  <c:v>12.4</c:v>
                </c:pt>
              </c:numCache>
            </c:numRef>
          </c:val>
          <c:smooth val="0"/>
          <c:extLst>
            <c:ext xmlns:c16="http://schemas.microsoft.com/office/drawing/2014/chart" uri="{C3380CC4-5D6E-409C-BE32-E72D297353CC}">
              <c16:uniqueId val="{00000000-8CC5-42F9-A393-09896E5310B1}"/>
            </c:ext>
          </c:extLst>
        </c:ser>
        <c:ser>
          <c:idx val="1"/>
          <c:order val="1"/>
          <c:tx>
            <c:strRef>
              <c:f>'[ktk.ktk1.fact_ktk_ktk1.latest (7).xlsx]Kouluterveyskyselyn aikasarjat '!$C$1</c:f>
              <c:strCache>
                <c:ptCount val="1"/>
                <c:pt idx="0">
                  <c:v>Lukio 1. ja 2. vuosi</c:v>
                </c:pt>
              </c:strCache>
            </c:strRef>
          </c:tx>
          <c:spPr>
            <a:ln w="28575" cap="rnd">
              <a:solidFill>
                <a:schemeClr val="accent2"/>
              </a:solidFill>
              <a:round/>
            </a:ln>
            <a:effectLst/>
          </c:spPr>
          <c:marker>
            <c:symbol val="none"/>
          </c:marker>
          <c:dLbls>
            <c:dLbl>
              <c:idx val="0"/>
              <c:layout>
                <c:manualLayout>
                  <c:x val="-0.12699610016982954"/>
                  <c:y val="-5.2988124943477925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8CC5-42F9-A393-09896E5310B1}"/>
                </c:ext>
              </c:extLst>
            </c:dLbl>
            <c:dLbl>
              <c:idx val="1"/>
              <c:layout>
                <c:manualLayout>
                  <c:x val="-1.560370620913922E-2"/>
                  <c:y val="-5.7032242122250762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8CC5-42F9-A393-09896E5310B1}"/>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fi-FI"/>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'[ktk.ktk1.fact_ktk_ktk1.latest (7).xlsx]Kouluterveyskyselyn aikasarjat '!$A$2:$A$3</c:f>
              <c:strCache>
                <c:ptCount val="2"/>
                <c:pt idx="0">
                  <c:v>2019</c:v>
                </c:pt>
                <c:pt idx="1">
                  <c:v>2021</c:v>
                </c:pt>
              </c:strCache>
            </c:strRef>
          </c:cat>
          <c:val>
            <c:numRef>
              <c:f>'[ktk.ktk1.fact_ktk_ktk1.latest (7).xlsx]Kouluterveyskyselyn aikasarjat '!$C$2:$C$3</c:f>
              <c:numCache>
                <c:formatCode>#\ ##0.0</c:formatCode>
                <c:ptCount val="2"/>
                <c:pt idx="0">
                  <c:v>21.1</c:v>
                </c:pt>
                <c:pt idx="1">
                  <c:v>19.7</c:v>
                </c:pt>
              </c:numCache>
            </c:numRef>
          </c:val>
          <c:smooth val="0"/>
          <c:extLst>
            <c:ext xmlns:c16="http://schemas.microsoft.com/office/drawing/2014/chart" uri="{C3380CC4-5D6E-409C-BE32-E72D297353CC}">
              <c16:uniqueId val="{00000001-8CC5-42F9-A393-09896E5310B1}"/>
            </c:ext>
          </c:extLst>
        </c:ser>
        <c:ser>
          <c:idx val="2"/>
          <c:order val="2"/>
          <c:tx>
            <c:strRef>
              <c:f>'[ktk.ktk1.fact_ktk_ktk1.latest (7).xlsx]Kouluterveyskyselyn aikasarjat '!$D$1</c:f>
              <c:strCache>
                <c:ptCount val="1"/>
                <c:pt idx="0">
                  <c:v>Ammatillinen oppilaitos</c:v>
                </c:pt>
              </c:strCache>
            </c:strRef>
          </c:tx>
          <c:spPr>
            <a:ln w="28575" cap="rnd">
              <a:solidFill>
                <a:schemeClr val="accent3"/>
              </a:solidFill>
              <a:round/>
            </a:ln>
            <a:effectLst/>
          </c:spPr>
          <c:marker>
            <c:symbol val="none"/>
          </c:marker>
          <c:dLbls>
            <c:dLbl>
              <c:idx val="0"/>
              <c:layout>
                <c:manualLayout>
                  <c:x val="-0.13047711248110111"/>
                  <c:y val="-4.0855773407159242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8CC5-42F9-A393-09896E5310B1}"/>
                </c:ext>
              </c:extLst>
            </c:dLbl>
            <c:dLbl>
              <c:idx val="1"/>
              <c:layout>
                <c:manualLayout>
                  <c:x val="-1.6796569640529289E-3"/>
                  <c:y val="-5.2988124943477891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8CC5-42F9-A393-09896E5310B1}"/>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fi-FI"/>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'[ktk.ktk1.fact_ktk_ktk1.latest (7).xlsx]Kouluterveyskyselyn aikasarjat '!$A$2:$A$3</c:f>
              <c:strCache>
                <c:ptCount val="2"/>
                <c:pt idx="0">
                  <c:v>2019</c:v>
                </c:pt>
                <c:pt idx="1">
                  <c:v>2021</c:v>
                </c:pt>
              </c:strCache>
            </c:strRef>
          </c:cat>
          <c:val>
            <c:numRef>
              <c:f>'[ktk.ktk1.fact_ktk_ktk1.latest (7).xlsx]Kouluterveyskyselyn aikasarjat '!$D$2:$D$3</c:f>
              <c:numCache>
                <c:formatCode>#\ ##0.0</c:formatCode>
                <c:ptCount val="2"/>
                <c:pt idx="0">
                  <c:v>16.8</c:v>
                </c:pt>
                <c:pt idx="1">
                  <c:v>13.7</c:v>
                </c:pt>
              </c:numCache>
            </c:numRef>
          </c:val>
          <c:smooth val="0"/>
          <c:extLst>
            <c:ext xmlns:c16="http://schemas.microsoft.com/office/drawing/2014/chart" uri="{C3380CC4-5D6E-409C-BE32-E72D297353CC}">
              <c16:uniqueId val="{00000002-8CC5-42F9-A393-09896E5310B1}"/>
            </c:ext>
          </c:extLst>
        </c:ser>
        <c:dLbls>
          <c:dLblPos val="t"/>
          <c:showLegendKey val="0"/>
          <c:showVal val="1"/>
          <c:showCatName val="0"/>
          <c:showSerName val="0"/>
          <c:showPercent val="0"/>
          <c:showBubbleSize val="0"/>
        </c:dLbls>
        <c:smooth val="0"/>
        <c:axId val="516693456"/>
        <c:axId val="516691160"/>
      </c:lineChart>
      <c:catAx>
        <c:axId val="5166934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fi-FI"/>
          </a:p>
        </c:txPr>
        <c:crossAx val="516691160"/>
        <c:crosses val="autoZero"/>
        <c:auto val="1"/>
        <c:lblAlgn val="ctr"/>
        <c:lblOffset val="100"/>
        <c:noMultiLvlLbl val="0"/>
      </c:catAx>
      <c:valAx>
        <c:axId val="516691160"/>
        <c:scaling>
          <c:orientation val="minMax"/>
        </c:scaling>
        <c:delete val="0"/>
        <c:axPos val="l"/>
        <c:majorGridlines>
          <c:spPr>
            <a:ln w="9525" cap="flat" cmpd="sng" algn="ctr">
              <a:solidFill>
                <a:schemeClr val="tx1">
                  <a:lumMod val="15000"/>
                  <a:lumOff val="85000"/>
                </a:schemeClr>
              </a:solidFill>
              <a:round/>
            </a:ln>
            <a:effectLst/>
          </c:spPr>
        </c:majorGridlines>
        <c:numFmt formatCode="#\ ##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51669345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fi-FI"/>
        </a:p>
      </c:txPr>
    </c:legend>
    <c:plotVisOnly val="1"/>
    <c:dispBlanksAs val="gap"/>
    <c:showDLblsOverMax val="0"/>
  </c:chart>
  <c:spPr>
    <a:noFill/>
    <a:ln>
      <a:noFill/>
    </a:ln>
    <a:effectLst/>
  </c:spPr>
  <c:txPr>
    <a:bodyPr/>
    <a:lstStyle/>
    <a:p>
      <a:pPr>
        <a:defRPr/>
      </a:pPr>
      <a:endParaRPr lang="fi-FI"/>
    </a:p>
  </c:txPr>
  <c:externalData r:id="rId4">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fi-FI"/>
              <a:t>Tarvitsee halvempia ehkäisymenetelmiä, %, 8. ja 9.lk.</a:t>
            </a:r>
            <a:r>
              <a:rPr lang="fi-FI" baseline="0"/>
              <a:t> Kouluterveyskysely.</a:t>
            </a:r>
            <a:endParaRPr lang="fi-FI"/>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barChart>
        <c:barDir val="col"/>
        <c:grouping val="clustered"/>
        <c:varyColors val="0"/>
        <c:ser>
          <c:idx val="0"/>
          <c:order val="0"/>
          <c:tx>
            <c:strRef>
              <c:f>'[ktk.ktk1.fact_ktk_ktk1.latest (20).xlsx]Kouluterveyskyselyn aikasarjat '!$B$1</c:f>
              <c:strCache>
                <c:ptCount val="1"/>
                <c:pt idx="0">
                  <c:v>2019</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(20).xlsx]Kouluterveyskyselyn aikasarjat '!$A$2:$A$16</c:f>
              <c:strCache>
                <c:ptCount val="15"/>
                <c:pt idx="0">
                  <c:v>Iisalmi</c:v>
                </c:pt>
                <c:pt idx="1">
                  <c:v>Vieremä</c:v>
                </c:pt>
                <c:pt idx="2">
                  <c:v>Lapinlahti</c:v>
                </c:pt>
                <c:pt idx="3">
                  <c:v>Joroinen</c:v>
                </c:pt>
                <c:pt idx="4">
                  <c:v>Sonkajärvi</c:v>
                </c:pt>
                <c:pt idx="5">
                  <c:v>Varkaus</c:v>
                </c:pt>
                <c:pt idx="6">
                  <c:v>Kuopio</c:v>
                </c:pt>
                <c:pt idx="7">
                  <c:v>Suonenjoki</c:v>
                </c:pt>
                <c:pt idx="8">
                  <c:v>Pielavesi</c:v>
                </c:pt>
                <c:pt idx="9">
                  <c:v>Siilinjärvi</c:v>
                </c:pt>
                <c:pt idx="10">
                  <c:v>Leppävirta</c:v>
                </c:pt>
                <c:pt idx="11">
                  <c:v>Tuusniemi</c:v>
                </c:pt>
                <c:pt idx="12">
                  <c:v>Kiuruvesi</c:v>
                </c:pt>
                <c:pt idx="13">
                  <c:v>Rautalampi</c:v>
                </c:pt>
                <c:pt idx="14">
                  <c:v>Keitele</c:v>
                </c:pt>
              </c:strCache>
            </c:strRef>
          </c:cat>
          <c:val>
            <c:numRef>
              <c:f>'[ktk.ktk1.fact_ktk_ktk1.latest (20).xlsx]Kouluterveyskyselyn aikasarjat '!$B$2:$B$16</c:f>
              <c:numCache>
                <c:formatCode>#\ ##0.0</c:formatCode>
                <c:ptCount val="15"/>
                <c:pt idx="0">
                  <c:v>14.4</c:v>
                </c:pt>
                <c:pt idx="1">
                  <c:v>11.1</c:v>
                </c:pt>
                <c:pt idx="3">
                  <c:v>18.5</c:v>
                </c:pt>
                <c:pt idx="4">
                  <c:v>12.5</c:v>
                </c:pt>
                <c:pt idx="5">
                  <c:v>8.6999999999999993</c:v>
                </c:pt>
                <c:pt idx="6">
                  <c:v>12.8</c:v>
                </c:pt>
                <c:pt idx="7">
                  <c:v>12.8</c:v>
                </c:pt>
                <c:pt idx="8">
                  <c:v>22.8</c:v>
                </c:pt>
                <c:pt idx="9">
                  <c:v>13</c:v>
                </c:pt>
                <c:pt idx="10">
                  <c:v>13.5</c:v>
                </c:pt>
                <c:pt idx="11">
                  <c:v>7.5</c:v>
                </c:pt>
                <c:pt idx="12">
                  <c:v>13.2</c:v>
                </c:pt>
                <c:pt idx="13">
                  <c:v>18.600000000000001</c:v>
                </c:pt>
                <c:pt idx="14">
                  <c:v>26.5</c:v>
                </c:pt>
              </c:numCache>
            </c:numRef>
          </c:val>
          <c:extLst>
            <c:ext xmlns:c16="http://schemas.microsoft.com/office/drawing/2014/chart" uri="{C3380CC4-5D6E-409C-BE32-E72D297353CC}">
              <c16:uniqueId val="{00000000-1C42-4875-A705-AF0ABBE5324F}"/>
            </c:ext>
          </c:extLst>
        </c:ser>
        <c:ser>
          <c:idx val="1"/>
          <c:order val="1"/>
          <c:tx>
            <c:strRef>
              <c:f>'[ktk.ktk1.fact_ktk_ktk1.latest (20).xlsx]Kouluterveyskyselyn aikasarjat '!$C$1</c:f>
              <c:strCache>
                <c:ptCount val="1"/>
                <c:pt idx="0">
                  <c:v>2021</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(20).xlsx]Kouluterveyskyselyn aikasarjat '!$A$2:$A$16</c:f>
              <c:strCache>
                <c:ptCount val="15"/>
                <c:pt idx="0">
                  <c:v>Iisalmi</c:v>
                </c:pt>
                <c:pt idx="1">
                  <c:v>Vieremä</c:v>
                </c:pt>
                <c:pt idx="2">
                  <c:v>Lapinlahti</c:v>
                </c:pt>
                <c:pt idx="3">
                  <c:v>Joroinen</c:v>
                </c:pt>
                <c:pt idx="4">
                  <c:v>Sonkajärvi</c:v>
                </c:pt>
                <c:pt idx="5">
                  <c:v>Varkaus</c:v>
                </c:pt>
                <c:pt idx="6">
                  <c:v>Kuopio</c:v>
                </c:pt>
                <c:pt idx="7">
                  <c:v>Suonenjoki</c:v>
                </c:pt>
                <c:pt idx="8">
                  <c:v>Pielavesi</c:v>
                </c:pt>
                <c:pt idx="9">
                  <c:v>Siilinjärvi</c:v>
                </c:pt>
                <c:pt idx="10">
                  <c:v>Leppävirta</c:v>
                </c:pt>
                <c:pt idx="11">
                  <c:v>Tuusniemi</c:v>
                </c:pt>
                <c:pt idx="12">
                  <c:v>Kiuruvesi</c:v>
                </c:pt>
                <c:pt idx="13">
                  <c:v>Rautalampi</c:v>
                </c:pt>
                <c:pt idx="14">
                  <c:v>Keitele</c:v>
                </c:pt>
              </c:strCache>
            </c:strRef>
          </c:cat>
          <c:val>
            <c:numRef>
              <c:f>'[ktk.ktk1.fact_ktk_ktk1.latest (20).xlsx]Kouluterveyskyselyn aikasarjat '!$C$2:$C$16</c:f>
              <c:numCache>
                <c:formatCode>#\ ##0.0</c:formatCode>
                <c:ptCount val="15"/>
                <c:pt idx="0">
                  <c:v>6.4</c:v>
                </c:pt>
                <c:pt idx="1">
                  <c:v>8.6</c:v>
                </c:pt>
                <c:pt idx="2">
                  <c:v>9.1</c:v>
                </c:pt>
                <c:pt idx="3">
                  <c:v>10</c:v>
                </c:pt>
                <c:pt idx="4">
                  <c:v>10.6</c:v>
                </c:pt>
                <c:pt idx="5">
                  <c:v>11.3</c:v>
                </c:pt>
                <c:pt idx="6">
                  <c:v>11.9</c:v>
                </c:pt>
                <c:pt idx="7">
                  <c:v>12.9</c:v>
                </c:pt>
                <c:pt idx="8">
                  <c:v>14</c:v>
                </c:pt>
                <c:pt idx="9">
                  <c:v>14</c:v>
                </c:pt>
                <c:pt idx="10">
                  <c:v>17.899999999999999</c:v>
                </c:pt>
                <c:pt idx="11">
                  <c:v>18.8</c:v>
                </c:pt>
                <c:pt idx="12">
                  <c:v>20.5</c:v>
                </c:pt>
                <c:pt idx="13">
                  <c:v>20.6</c:v>
                </c:pt>
                <c:pt idx="14">
                  <c:v>23.3</c:v>
                </c:pt>
              </c:numCache>
            </c:numRef>
          </c:val>
          <c:extLst>
            <c:ext xmlns:c16="http://schemas.microsoft.com/office/drawing/2014/chart" uri="{C3380CC4-5D6E-409C-BE32-E72D297353CC}">
              <c16:uniqueId val="{00000001-1C42-4875-A705-AF0ABBE5324F}"/>
            </c:ext>
          </c:extLst>
        </c:ser>
        <c:dLbls>
          <c:dLblPos val="outEnd"/>
          <c:showLegendKey val="0"/>
          <c:showVal val="1"/>
          <c:showCatName val="0"/>
          <c:showSerName val="0"/>
          <c:showPercent val="0"/>
          <c:showBubbleSize val="0"/>
        </c:dLbls>
        <c:gapWidth val="219"/>
        <c:overlap val="-27"/>
        <c:axId val="516986264"/>
        <c:axId val="516982656"/>
      </c:barChart>
      <c:catAx>
        <c:axId val="5169862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fi-FI"/>
          </a:p>
        </c:txPr>
        <c:crossAx val="516982656"/>
        <c:crosses val="autoZero"/>
        <c:auto val="1"/>
        <c:lblAlgn val="ctr"/>
        <c:lblOffset val="100"/>
        <c:noMultiLvlLbl val="0"/>
      </c:catAx>
      <c:valAx>
        <c:axId val="516982656"/>
        <c:scaling>
          <c:orientation val="minMax"/>
        </c:scaling>
        <c:delete val="0"/>
        <c:axPos val="l"/>
        <c:majorGridlines>
          <c:spPr>
            <a:ln w="9525" cap="flat" cmpd="sng" algn="ctr">
              <a:solidFill>
                <a:schemeClr val="tx1">
                  <a:lumMod val="15000"/>
                  <a:lumOff val="85000"/>
                </a:schemeClr>
              </a:solidFill>
              <a:round/>
            </a:ln>
            <a:effectLst/>
          </c:spPr>
        </c:majorGridlines>
        <c:numFmt formatCode="#\ ##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51698626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fi-FI"/>
        </a:p>
      </c:txPr>
    </c:legend>
    <c:plotVisOnly val="1"/>
    <c:dispBlanksAs val="gap"/>
    <c:showDLblsOverMax val="0"/>
  </c:chart>
  <c:spPr>
    <a:noFill/>
    <a:ln>
      <a:noFill/>
    </a:ln>
    <a:effectLst/>
  </c:spPr>
  <c:txPr>
    <a:bodyPr/>
    <a:lstStyle/>
    <a:p>
      <a:pPr>
        <a:defRPr/>
      </a:pPr>
      <a:endParaRPr lang="fi-FI"/>
    </a:p>
  </c:txPr>
  <c:externalData r:id="rId4">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fi-FI"/>
              <a:t>Tarvitsee halvempia ehkäisymenetelmiä, %, 8. ja 9.lk.</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barChart>
        <c:barDir val="col"/>
        <c:grouping val="clustered"/>
        <c:varyColors val="0"/>
        <c:ser>
          <c:idx val="0"/>
          <c:order val="0"/>
          <c:tx>
            <c:strRef>
              <c:f>'[ktk.ktk1.fact_ktk_ktk1.latest (32).xlsx]Kouluterveyskyselyn aikasarjat '!$B$1</c:f>
              <c:strCache>
                <c:ptCount val="1"/>
                <c:pt idx="0">
                  <c:v>2019</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(32).xlsx]Kouluterveyskyselyn aikasarjat '!$A$2:$A$8</c:f>
              <c:strCache>
                <c:ptCount val="7"/>
                <c:pt idx="0">
                  <c:v>Pohjois-Pohjanmaan hyvinvointialue</c:v>
                </c:pt>
                <c:pt idx="1">
                  <c:v>Etelä-Savon hyvinvointialue</c:v>
                </c:pt>
                <c:pt idx="2">
                  <c:v>Pohjois-Savon hyvinvointialue</c:v>
                </c:pt>
                <c:pt idx="3">
                  <c:v>Keski-Suomen hyvinvointialue</c:v>
                </c:pt>
                <c:pt idx="4">
                  <c:v>Koko maa</c:v>
                </c:pt>
                <c:pt idx="5">
                  <c:v>Pohjois-Karjalan hyvinvointialue</c:v>
                </c:pt>
                <c:pt idx="6">
                  <c:v>Pirkanmaan hyvinvointialue</c:v>
                </c:pt>
              </c:strCache>
            </c:strRef>
          </c:cat>
          <c:val>
            <c:numRef>
              <c:f>'[ktk.ktk1.fact_ktk_ktk1.latest (32).xlsx]Kouluterveyskyselyn aikasarjat '!$B$2:$B$8</c:f>
              <c:numCache>
                <c:formatCode>#\ ##0.0</c:formatCode>
                <c:ptCount val="7"/>
                <c:pt idx="0">
                  <c:v>14.1</c:v>
                </c:pt>
                <c:pt idx="1">
                  <c:v>13.9</c:v>
                </c:pt>
                <c:pt idx="2">
                  <c:v>13.2</c:v>
                </c:pt>
                <c:pt idx="3">
                  <c:v>13.9</c:v>
                </c:pt>
                <c:pt idx="4">
                  <c:v>15.5</c:v>
                </c:pt>
                <c:pt idx="5">
                  <c:v>16.2</c:v>
                </c:pt>
                <c:pt idx="6">
                  <c:v>15.1</c:v>
                </c:pt>
              </c:numCache>
            </c:numRef>
          </c:val>
          <c:extLst>
            <c:ext xmlns:c16="http://schemas.microsoft.com/office/drawing/2014/chart" uri="{C3380CC4-5D6E-409C-BE32-E72D297353CC}">
              <c16:uniqueId val="{00000000-D3D8-448F-A9AD-A39FB24AD7BA}"/>
            </c:ext>
          </c:extLst>
        </c:ser>
        <c:ser>
          <c:idx val="1"/>
          <c:order val="1"/>
          <c:tx>
            <c:strRef>
              <c:f>'[ktk.ktk1.fact_ktk_ktk1.latest (32).xlsx]Kouluterveyskyselyn aikasarjat '!$C$1</c:f>
              <c:strCache>
                <c:ptCount val="1"/>
                <c:pt idx="0">
                  <c:v>2021</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(32).xlsx]Kouluterveyskyselyn aikasarjat '!$A$2:$A$8</c:f>
              <c:strCache>
                <c:ptCount val="7"/>
                <c:pt idx="0">
                  <c:v>Pohjois-Pohjanmaan hyvinvointialue</c:v>
                </c:pt>
                <c:pt idx="1">
                  <c:v>Etelä-Savon hyvinvointialue</c:v>
                </c:pt>
                <c:pt idx="2">
                  <c:v>Pohjois-Savon hyvinvointialue</c:v>
                </c:pt>
                <c:pt idx="3">
                  <c:v>Keski-Suomen hyvinvointialue</c:v>
                </c:pt>
                <c:pt idx="4">
                  <c:v>Koko maa</c:v>
                </c:pt>
                <c:pt idx="5">
                  <c:v>Pohjois-Karjalan hyvinvointialue</c:v>
                </c:pt>
                <c:pt idx="6">
                  <c:v>Pirkanmaan hyvinvointialue</c:v>
                </c:pt>
              </c:strCache>
            </c:strRef>
          </c:cat>
          <c:val>
            <c:numRef>
              <c:f>'[ktk.ktk1.fact_ktk_ktk1.latest (32).xlsx]Kouluterveyskyselyn aikasarjat '!$C$2:$C$8</c:f>
              <c:numCache>
                <c:formatCode>#\ ##0.0</c:formatCode>
                <c:ptCount val="7"/>
                <c:pt idx="0">
                  <c:v>11.7</c:v>
                </c:pt>
                <c:pt idx="1">
                  <c:v>11.8</c:v>
                </c:pt>
                <c:pt idx="2">
                  <c:v>12.4</c:v>
                </c:pt>
                <c:pt idx="3">
                  <c:v>12.9</c:v>
                </c:pt>
                <c:pt idx="4">
                  <c:v>13.9</c:v>
                </c:pt>
                <c:pt idx="5">
                  <c:v>14.3</c:v>
                </c:pt>
                <c:pt idx="6">
                  <c:v>14.8</c:v>
                </c:pt>
              </c:numCache>
            </c:numRef>
          </c:val>
          <c:extLst>
            <c:ext xmlns:c16="http://schemas.microsoft.com/office/drawing/2014/chart" uri="{C3380CC4-5D6E-409C-BE32-E72D297353CC}">
              <c16:uniqueId val="{00000001-D3D8-448F-A9AD-A39FB24AD7BA}"/>
            </c:ext>
          </c:extLst>
        </c:ser>
        <c:dLbls>
          <c:dLblPos val="outEnd"/>
          <c:showLegendKey val="0"/>
          <c:showVal val="1"/>
          <c:showCatName val="0"/>
          <c:showSerName val="0"/>
          <c:showPercent val="0"/>
          <c:showBubbleSize val="0"/>
        </c:dLbls>
        <c:gapWidth val="219"/>
        <c:overlap val="-27"/>
        <c:axId val="507953416"/>
        <c:axId val="507954072"/>
      </c:barChart>
      <c:catAx>
        <c:axId val="5079534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fi-FI"/>
          </a:p>
        </c:txPr>
        <c:crossAx val="507954072"/>
        <c:crosses val="autoZero"/>
        <c:auto val="1"/>
        <c:lblAlgn val="ctr"/>
        <c:lblOffset val="100"/>
        <c:noMultiLvlLbl val="0"/>
      </c:catAx>
      <c:valAx>
        <c:axId val="507954072"/>
        <c:scaling>
          <c:orientation val="minMax"/>
        </c:scaling>
        <c:delete val="0"/>
        <c:axPos val="l"/>
        <c:majorGridlines>
          <c:spPr>
            <a:ln w="9525" cap="flat" cmpd="sng" algn="ctr">
              <a:solidFill>
                <a:schemeClr val="tx1">
                  <a:lumMod val="15000"/>
                  <a:lumOff val="85000"/>
                </a:schemeClr>
              </a:solidFill>
              <a:round/>
            </a:ln>
            <a:effectLst/>
          </c:spPr>
        </c:majorGridlines>
        <c:numFmt formatCode="#\ ##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50795341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legend>
    <c:plotVisOnly val="1"/>
    <c:dispBlanksAs val="gap"/>
    <c:showDLblsOverMax val="0"/>
  </c:chart>
  <c:spPr>
    <a:noFill/>
    <a:ln>
      <a:noFill/>
    </a:ln>
    <a:effectLst/>
  </c:spPr>
  <c:txPr>
    <a:bodyPr/>
    <a:lstStyle/>
    <a:p>
      <a:pPr>
        <a:defRPr/>
      </a:pPr>
      <a:endParaRPr lang="fi-FI"/>
    </a:p>
  </c:txPr>
  <c:externalData r:id="rId3">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fi-FI" sz="1200"/>
              <a:t>Tarvitsee enemmän tietoa seksitaudeista, %, Pohjois-Savo.</a:t>
            </a:r>
            <a:r>
              <a:rPr lang="fi-FI" sz="1200" baseline="0"/>
              <a:t> Kouluterveyskysely.</a:t>
            </a:r>
            <a:endParaRPr lang="fi-FI" sz="1200"/>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lineChart>
        <c:grouping val="standard"/>
        <c:varyColors val="0"/>
        <c:ser>
          <c:idx val="0"/>
          <c:order val="0"/>
          <c:tx>
            <c:strRef>
              <c:f>'[ktk.ktk1.fact_ktk_ktk1.latest (8).xlsx]Kouluterveyskyselyn aikasarjat '!$B$1</c:f>
              <c:strCache>
                <c:ptCount val="1"/>
                <c:pt idx="0">
                  <c:v>Perusopetus 8. ja 9. lk</c:v>
                </c:pt>
              </c:strCache>
            </c:strRef>
          </c:tx>
          <c:spPr>
            <a:ln w="28575" cap="rnd">
              <a:solidFill>
                <a:schemeClr val="accent1"/>
              </a:solidFill>
              <a:round/>
            </a:ln>
            <a:effectLst/>
          </c:spPr>
          <c:marker>
            <c:symbol val="none"/>
          </c:marker>
          <c:dLbls>
            <c:dLbl>
              <c:idx val="0"/>
              <c:layout>
                <c:manualLayout>
                  <c:x val="-0.11290089151726182"/>
                  <c:y val="-3.0749859777248187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DAEE-4CC6-9793-EAB7007ED8D2}"/>
                </c:ext>
              </c:extLst>
            </c:dLbl>
            <c:dLbl>
              <c:idx val="1"/>
              <c:layout>
                <c:manualLayout>
                  <c:x val="7.213328510980492E-3"/>
                  <c:y val="-2.7151889354877289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DAEE-4CC6-9793-EAB7007ED8D2}"/>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fi-FI"/>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'[ktk.ktk1.fact_ktk_ktk1.latest (8).xlsx]Kouluterveyskyselyn aikasarjat '!$A$2:$A$3</c:f>
              <c:strCache>
                <c:ptCount val="2"/>
                <c:pt idx="0">
                  <c:v>2019</c:v>
                </c:pt>
                <c:pt idx="1">
                  <c:v>2021</c:v>
                </c:pt>
              </c:strCache>
            </c:strRef>
          </c:cat>
          <c:val>
            <c:numRef>
              <c:f>'[ktk.ktk1.fact_ktk_ktk1.latest (8).xlsx]Kouluterveyskyselyn aikasarjat '!$B$2:$B$3</c:f>
              <c:numCache>
                <c:formatCode>#\ ##0.0</c:formatCode>
                <c:ptCount val="2"/>
                <c:pt idx="0">
                  <c:v>7.2</c:v>
                </c:pt>
                <c:pt idx="1">
                  <c:v>8.1</c:v>
                </c:pt>
              </c:numCache>
            </c:numRef>
          </c:val>
          <c:smooth val="0"/>
          <c:extLst>
            <c:ext xmlns:c16="http://schemas.microsoft.com/office/drawing/2014/chart" uri="{C3380CC4-5D6E-409C-BE32-E72D297353CC}">
              <c16:uniqueId val="{00000001-DAEE-4CC6-9793-EAB7007ED8D2}"/>
            </c:ext>
          </c:extLst>
        </c:ser>
        <c:ser>
          <c:idx val="1"/>
          <c:order val="1"/>
          <c:tx>
            <c:strRef>
              <c:f>'[ktk.ktk1.fact_ktk_ktk1.latest (8).xlsx]Kouluterveyskyselyn aikasarjat '!$C$1</c:f>
              <c:strCache>
                <c:ptCount val="1"/>
                <c:pt idx="0">
                  <c:v>Lukio 1. ja 2. vuosi</c:v>
                </c:pt>
              </c:strCache>
            </c:strRef>
          </c:tx>
          <c:spPr>
            <a:ln w="28575" cap="rnd">
              <a:solidFill>
                <a:schemeClr val="accent2"/>
              </a:solidFill>
              <a:round/>
            </a:ln>
            <a:effectLst/>
          </c:spPr>
          <c:marker>
            <c:symbol val="none"/>
          </c:marker>
          <c:dLbls>
            <c:dLbl>
              <c:idx val="0"/>
              <c:layout>
                <c:manualLayout>
                  <c:x val="-0.1104958952350302"/>
                  <c:y val="-4.6800241172623096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DAEE-4CC6-9793-EAB7007ED8D2}"/>
                </c:ext>
              </c:extLst>
            </c:dLbl>
            <c:dLbl>
              <c:idx val="1"/>
              <c:layout>
                <c:manualLayout>
                  <c:x val="7.213328510980492E-3"/>
                  <c:y val="-5.829693030412484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DAEE-4CC6-9793-EAB7007ED8D2}"/>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fi-FI"/>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'[ktk.ktk1.fact_ktk_ktk1.latest (8).xlsx]Kouluterveyskyselyn aikasarjat '!$A$2:$A$3</c:f>
              <c:strCache>
                <c:ptCount val="2"/>
                <c:pt idx="0">
                  <c:v>2019</c:v>
                </c:pt>
                <c:pt idx="1">
                  <c:v>2021</c:v>
                </c:pt>
              </c:strCache>
            </c:strRef>
          </c:cat>
          <c:val>
            <c:numRef>
              <c:f>'[ktk.ktk1.fact_ktk_ktk1.latest (8).xlsx]Kouluterveyskyselyn aikasarjat '!$C$2:$C$3</c:f>
              <c:numCache>
                <c:formatCode>#\ ##0.0</c:formatCode>
                <c:ptCount val="2"/>
                <c:pt idx="0">
                  <c:v>9</c:v>
                </c:pt>
                <c:pt idx="1">
                  <c:v>9.4</c:v>
                </c:pt>
              </c:numCache>
            </c:numRef>
          </c:val>
          <c:smooth val="0"/>
          <c:extLst>
            <c:ext xmlns:c16="http://schemas.microsoft.com/office/drawing/2014/chart" uri="{C3380CC4-5D6E-409C-BE32-E72D297353CC}">
              <c16:uniqueId val="{00000003-DAEE-4CC6-9793-EAB7007ED8D2}"/>
            </c:ext>
          </c:extLst>
        </c:ser>
        <c:ser>
          <c:idx val="2"/>
          <c:order val="2"/>
          <c:tx>
            <c:strRef>
              <c:f>'[ktk.ktk1.fact_ktk_ktk1.latest (8).xlsx]Kouluterveyskyselyn aikasarjat '!$D$1</c:f>
              <c:strCache>
                <c:ptCount val="1"/>
                <c:pt idx="0">
                  <c:v>Ammatillinen oppilaitos</c:v>
                </c:pt>
              </c:strCache>
            </c:strRef>
          </c:tx>
          <c:spPr>
            <a:ln w="28575" cap="rnd">
              <a:solidFill>
                <a:schemeClr val="accent3"/>
              </a:solidFill>
              <a:round/>
            </a:ln>
            <a:effectLst/>
          </c:spPr>
          <c:marker>
            <c:symbol val="none"/>
          </c:marker>
          <c:dLbls>
            <c:dLbl>
              <c:idx val="0"/>
              <c:layout>
                <c:manualLayout>
                  <c:x val="-0.11419650681969062"/>
                  <c:y val="7.3867699089156441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DAEE-4CC6-9793-EAB7007ED8D2}"/>
                </c:ext>
              </c:extLst>
            </c:dLbl>
            <c:dLbl>
              <c:idx val="1"/>
              <c:layout>
                <c:manualLayout>
                  <c:x val="1.0727705773014951E-2"/>
                  <c:y val="-9.3547230981644164E-3"/>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DAEE-4CC6-9793-EAB7007ED8D2}"/>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fi-FI"/>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'[ktk.ktk1.fact_ktk_ktk1.latest (8).xlsx]Kouluterveyskyselyn aikasarjat '!$A$2:$A$3</c:f>
              <c:strCache>
                <c:ptCount val="2"/>
                <c:pt idx="0">
                  <c:v>2019</c:v>
                </c:pt>
                <c:pt idx="1">
                  <c:v>2021</c:v>
                </c:pt>
              </c:strCache>
            </c:strRef>
          </c:cat>
          <c:val>
            <c:numRef>
              <c:f>'[ktk.ktk1.fact_ktk_ktk1.latest (8).xlsx]Kouluterveyskyselyn aikasarjat '!$D$2:$D$3</c:f>
              <c:numCache>
                <c:formatCode>#\ ##0.0</c:formatCode>
                <c:ptCount val="2"/>
                <c:pt idx="0">
                  <c:v>7</c:v>
                </c:pt>
                <c:pt idx="1">
                  <c:v>5.7</c:v>
                </c:pt>
              </c:numCache>
            </c:numRef>
          </c:val>
          <c:smooth val="0"/>
          <c:extLst>
            <c:ext xmlns:c16="http://schemas.microsoft.com/office/drawing/2014/chart" uri="{C3380CC4-5D6E-409C-BE32-E72D297353CC}">
              <c16:uniqueId val="{00000005-DAEE-4CC6-9793-EAB7007ED8D2}"/>
            </c:ext>
          </c:extLst>
        </c:ser>
        <c:dLbls>
          <c:dLblPos val="t"/>
          <c:showLegendKey val="0"/>
          <c:showVal val="1"/>
          <c:showCatName val="0"/>
          <c:showSerName val="0"/>
          <c:showPercent val="0"/>
          <c:showBubbleSize val="0"/>
        </c:dLbls>
        <c:smooth val="0"/>
        <c:axId val="520723136"/>
        <c:axId val="520720840"/>
      </c:lineChart>
      <c:catAx>
        <c:axId val="5207231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fi-FI"/>
          </a:p>
        </c:txPr>
        <c:crossAx val="520720840"/>
        <c:crosses val="autoZero"/>
        <c:auto val="1"/>
        <c:lblAlgn val="ctr"/>
        <c:lblOffset val="100"/>
        <c:noMultiLvlLbl val="0"/>
      </c:catAx>
      <c:valAx>
        <c:axId val="520720840"/>
        <c:scaling>
          <c:orientation val="minMax"/>
          <c:max val="12"/>
        </c:scaling>
        <c:delete val="0"/>
        <c:axPos val="l"/>
        <c:majorGridlines>
          <c:spPr>
            <a:ln w="9525" cap="flat" cmpd="sng" algn="ctr">
              <a:solidFill>
                <a:schemeClr val="tx1">
                  <a:lumMod val="15000"/>
                  <a:lumOff val="85000"/>
                </a:schemeClr>
              </a:solidFill>
              <a:round/>
            </a:ln>
            <a:effectLst/>
          </c:spPr>
        </c:majorGridlines>
        <c:numFmt formatCode="#\ ##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52072313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fi-FI"/>
        </a:p>
      </c:txPr>
    </c:legend>
    <c:plotVisOnly val="1"/>
    <c:dispBlanksAs val="gap"/>
    <c:showDLblsOverMax val="0"/>
  </c:chart>
  <c:spPr>
    <a:noFill/>
    <a:ln>
      <a:noFill/>
    </a:ln>
    <a:effectLst/>
  </c:spPr>
  <c:txPr>
    <a:bodyPr/>
    <a:lstStyle/>
    <a:p>
      <a:pPr>
        <a:defRPr/>
      </a:pPr>
      <a:endParaRPr lang="fi-FI"/>
    </a:p>
  </c:txPr>
  <c:externalData r:id="rId4">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fi-FI"/>
              <a:t>Tarvitsee enemmän tietoa seksitaudeista, %, 8. ja 9.lk. Kouluterveyskysely.</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barChart>
        <c:barDir val="col"/>
        <c:grouping val="clustered"/>
        <c:varyColors val="0"/>
        <c:ser>
          <c:idx val="0"/>
          <c:order val="0"/>
          <c:tx>
            <c:strRef>
              <c:f>'[ktk.ktk1.fact_ktk_ktk1.latest (21).xlsx]Kouluterveyskyselyn aikasarjat '!$B$1</c:f>
              <c:strCache>
                <c:ptCount val="1"/>
                <c:pt idx="0">
                  <c:v>2019</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(21).xlsx]Kouluterveyskyselyn aikasarjat '!$A$2:$A$15</c:f>
              <c:strCache>
                <c:ptCount val="14"/>
                <c:pt idx="0">
                  <c:v>Iisalmi</c:v>
                </c:pt>
                <c:pt idx="1">
                  <c:v>Joroinen</c:v>
                </c:pt>
                <c:pt idx="2">
                  <c:v>Rautalampi</c:v>
                </c:pt>
                <c:pt idx="3">
                  <c:v>Suonenjoki</c:v>
                </c:pt>
                <c:pt idx="4">
                  <c:v>Varkaus</c:v>
                </c:pt>
                <c:pt idx="5">
                  <c:v>Leppävirta</c:v>
                </c:pt>
                <c:pt idx="6">
                  <c:v>Siilinjärvi</c:v>
                </c:pt>
                <c:pt idx="7">
                  <c:v>Kuopio</c:v>
                </c:pt>
                <c:pt idx="8">
                  <c:v>Vieremä</c:v>
                </c:pt>
                <c:pt idx="9">
                  <c:v>Tuusniemi</c:v>
                </c:pt>
                <c:pt idx="10">
                  <c:v>Kiuruvesi</c:v>
                </c:pt>
                <c:pt idx="11">
                  <c:v>Lapinlahti</c:v>
                </c:pt>
                <c:pt idx="12">
                  <c:v>Sonkajärvi</c:v>
                </c:pt>
                <c:pt idx="13">
                  <c:v>Pielavesi</c:v>
                </c:pt>
              </c:strCache>
            </c:strRef>
          </c:cat>
          <c:val>
            <c:numRef>
              <c:f>'[ktk.ktk1.fact_ktk_ktk1.latest (21).xlsx]Kouluterveyskyselyn aikasarjat '!$B$2:$B$15</c:f>
              <c:numCache>
                <c:formatCode>#\ ##0.0</c:formatCode>
                <c:ptCount val="14"/>
                <c:pt idx="0">
                  <c:v>5.0999999999999996</c:v>
                </c:pt>
                <c:pt idx="1">
                  <c:v>3.3</c:v>
                </c:pt>
                <c:pt idx="2" formatCode="General">
                  <c:v>0</c:v>
                </c:pt>
                <c:pt idx="3">
                  <c:v>5.7</c:v>
                </c:pt>
                <c:pt idx="4">
                  <c:v>7.1</c:v>
                </c:pt>
                <c:pt idx="5">
                  <c:v>3.8</c:v>
                </c:pt>
                <c:pt idx="6">
                  <c:v>7.8</c:v>
                </c:pt>
                <c:pt idx="7">
                  <c:v>7.7</c:v>
                </c:pt>
                <c:pt idx="8">
                  <c:v>9.6999999999999993</c:v>
                </c:pt>
                <c:pt idx="9">
                  <c:v>3</c:v>
                </c:pt>
                <c:pt idx="10">
                  <c:v>8.8000000000000007</c:v>
                </c:pt>
                <c:pt idx="12">
                  <c:v>12.5</c:v>
                </c:pt>
                <c:pt idx="13">
                  <c:v>8.8000000000000007</c:v>
                </c:pt>
              </c:numCache>
            </c:numRef>
          </c:val>
          <c:extLst>
            <c:ext xmlns:c16="http://schemas.microsoft.com/office/drawing/2014/chart" uri="{C3380CC4-5D6E-409C-BE32-E72D297353CC}">
              <c16:uniqueId val="{00000000-9DB3-4DEF-9814-0A10C8946BA5}"/>
            </c:ext>
          </c:extLst>
        </c:ser>
        <c:ser>
          <c:idx val="1"/>
          <c:order val="1"/>
          <c:tx>
            <c:strRef>
              <c:f>'[ktk.ktk1.fact_ktk_ktk1.latest (21).xlsx]Kouluterveyskyselyn aikasarjat '!$C$1</c:f>
              <c:strCache>
                <c:ptCount val="1"/>
                <c:pt idx="0">
                  <c:v>2021</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(21).xlsx]Kouluterveyskyselyn aikasarjat '!$A$2:$A$15</c:f>
              <c:strCache>
                <c:ptCount val="14"/>
                <c:pt idx="0">
                  <c:v>Iisalmi</c:v>
                </c:pt>
                <c:pt idx="1">
                  <c:v>Joroinen</c:v>
                </c:pt>
                <c:pt idx="2">
                  <c:v>Rautalampi</c:v>
                </c:pt>
                <c:pt idx="3">
                  <c:v>Suonenjoki</c:v>
                </c:pt>
                <c:pt idx="4">
                  <c:v>Varkaus</c:v>
                </c:pt>
                <c:pt idx="5">
                  <c:v>Leppävirta</c:v>
                </c:pt>
                <c:pt idx="6">
                  <c:v>Siilinjärvi</c:v>
                </c:pt>
                <c:pt idx="7">
                  <c:v>Kuopio</c:v>
                </c:pt>
                <c:pt idx="8">
                  <c:v>Vieremä</c:v>
                </c:pt>
                <c:pt idx="9">
                  <c:v>Tuusniemi</c:v>
                </c:pt>
                <c:pt idx="10">
                  <c:v>Kiuruvesi</c:v>
                </c:pt>
                <c:pt idx="11">
                  <c:v>Lapinlahti</c:v>
                </c:pt>
                <c:pt idx="12">
                  <c:v>Sonkajärvi</c:v>
                </c:pt>
                <c:pt idx="13">
                  <c:v>Pielavesi</c:v>
                </c:pt>
              </c:strCache>
            </c:strRef>
          </c:cat>
          <c:val>
            <c:numRef>
              <c:f>'[ktk.ktk1.fact_ktk_ktk1.latest (21).xlsx]Kouluterveyskyselyn aikasarjat '!$C$2:$C$15</c:f>
              <c:numCache>
                <c:formatCode>#\ ##0.0</c:formatCode>
                <c:ptCount val="14"/>
                <c:pt idx="0">
                  <c:v>3</c:v>
                </c:pt>
                <c:pt idx="1">
                  <c:v>5</c:v>
                </c:pt>
                <c:pt idx="2">
                  <c:v>5.9</c:v>
                </c:pt>
                <c:pt idx="3">
                  <c:v>5.9</c:v>
                </c:pt>
                <c:pt idx="4">
                  <c:v>6.9</c:v>
                </c:pt>
                <c:pt idx="5">
                  <c:v>7.2</c:v>
                </c:pt>
                <c:pt idx="6">
                  <c:v>7.8</c:v>
                </c:pt>
                <c:pt idx="7">
                  <c:v>8.6</c:v>
                </c:pt>
                <c:pt idx="8">
                  <c:v>8.6</c:v>
                </c:pt>
                <c:pt idx="9">
                  <c:v>8.6999999999999993</c:v>
                </c:pt>
                <c:pt idx="10">
                  <c:v>9.3000000000000007</c:v>
                </c:pt>
                <c:pt idx="11">
                  <c:v>10.1</c:v>
                </c:pt>
                <c:pt idx="12">
                  <c:v>12.5</c:v>
                </c:pt>
                <c:pt idx="13">
                  <c:v>15.1</c:v>
                </c:pt>
              </c:numCache>
            </c:numRef>
          </c:val>
          <c:extLst>
            <c:ext xmlns:c16="http://schemas.microsoft.com/office/drawing/2014/chart" uri="{C3380CC4-5D6E-409C-BE32-E72D297353CC}">
              <c16:uniqueId val="{00000001-9DB3-4DEF-9814-0A10C8946BA5}"/>
            </c:ext>
          </c:extLst>
        </c:ser>
        <c:dLbls>
          <c:dLblPos val="outEnd"/>
          <c:showLegendKey val="0"/>
          <c:showVal val="1"/>
          <c:showCatName val="0"/>
          <c:showSerName val="0"/>
          <c:showPercent val="0"/>
          <c:showBubbleSize val="0"/>
        </c:dLbls>
        <c:gapWidth val="219"/>
        <c:overlap val="-27"/>
        <c:axId val="425362784"/>
        <c:axId val="425360488"/>
      </c:barChart>
      <c:catAx>
        <c:axId val="4253627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fi-FI"/>
          </a:p>
        </c:txPr>
        <c:crossAx val="425360488"/>
        <c:crosses val="autoZero"/>
        <c:auto val="1"/>
        <c:lblAlgn val="ctr"/>
        <c:lblOffset val="100"/>
        <c:noMultiLvlLbl val="0"/>
      </c:catAx>
      <c:valAx>
        <c:axId val="425360488"/>
        <c:scaling>
          <c:orientation val="minMax"/>
        </c:scaling>
        <c:delete val="0"/>
        <c:axPos val="l"/>
        <c:majorGridlines>
          <c:spPr>
            <a:ln w="9525" cap="flat" cmpd="sng" algn="ctr">
              <a:solidFill>
                <a:schemeClr val="tx1">
                  <a:lumMod val="15000"/>
                  <a:lumOff val="85000"/>
                </a:schemeClr>
              </a:solidFill>
              <a:round/>
            </a:ln>
            <a:effectLst/>
          </c:spPr>
        </c:majorGridlines>
        <c:numFmt formatCode="#\ ##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42536278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fi-FI"/>
        </a:p>
      </c:txPr>
    </c:legend>
    <c:plotVisOnly val="1"/>
    <c:dispBlanksAs val="gap"/>
    <c:showDLblsOverMax val="0"/>
  </c:chart>
  <c:spPr>
    <a:noFill/>
    <a:ln>
      <a:noFill/>
    </a:ln>
    <a:effectLst/>
  </c:spPr>
  <c:txPr>
    <a:bodyPr/>
    <a:lstStyle/>
    <a:p>
      <a:pPr>
        <a:defRPr/>
      </a:pPr>
      <a:endParaRPr lang="fi-FI"/>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fi-FI"/>
              <a:t>Kokenut seksuaalista kommentointia, ehdottelua, viestittelyä tai kuvamateriaalin näyttämistä vuoden aikana, %, 4. ja 5.lk. </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barChart>
        <c:barDir val="col"/>
        <c:grouping val="clustered"/>
        <c:varyColors val="0"/>
        <c:ser>
          <c:idx val="0"/>
          <c:order val="0"/>
          <c:tx>
            <c:strRef>
              <c:f>'[ktk.ktk4.fact_ktk_ktk4.latest (11).xlsx]Kouluterveyskyselyn tulokset 20'!$B$1</c:f>
              <c:strCache>
                <c:ptCount val="1"/>
                <c:pt idx="0">
                  <c:v>2019</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'[ktk.ktk4.fact_ktk_ktk4.latest (11).xlsx]Kouluterveyskyselyn tulokset 20'!$A$2:$A$16</c:f>
              <c:strCache>
                <c:ptCount val="15"/>
                <c:pt idx="0">
                  <c:v>Vieremä</c:v>
                </c:pt>
                <c:pt idx="1">
                  <c:v>Kiuruvesi</c:v>
                </c:pt>
                <c:pt idx="2">
                  <c:v>Kuopio</c:v>
                </c:pt>
                <c:pt idx="3">
                  <c:v>Leppävirta</c:v>
                </c:pt>
                <c:pt idx="4">
                  <c:v>Suonenjoki</c:v>
                </c:pt>
                <c:pt idx="5">
                  <c:v>Pohjois-Savon hyvinvointialue</c:v>
                </c:pt>
                <c:pt idx="6">
                  <c:v>Siilinjärvi</c:v>
                </c:pt>
                <c:pt idx="7">
                  <c:v>Joroinen</c:v>
                </c:pt>
                <c:pt idx="8">
                  <c:v>Iisalmi</c:v>
                </c:pt>
                <c:pt idx="9">
                  <c:v>Varkaus</c:v>
                </c:pt>
                <c:pt idx="10">
                  <c:v>Lapinlahti</c:v>
                </c:pt>
                <c:pt idx="11">
                  <c:v>Sonkajärvi</c:v>
                </c:pt>
                <c:pt idx="12">
                  <c:v>Pielavesi</c:v>
                </c:pt>
                <c:pt idx="13">
                  <c:v>Kaavi</c:v>
                </c:pt>
                <c:pt idx="14">
                  <c:v>Keitele</c:v>
                </c:pt>
              </c:strCache>
            </c:strRef>
          </c:cat>
          <c:val>
            <c:numRef>
              <c:f>'[ktk.ktk4.fact_ktk_ktk4.latest (11).xlsx]Kouluterveyskyselyn tulokset 20'!$B$2:$B$16</c:f>
              <c:numCache>
                <c:formatCode>#\ ##0.0</c:formatCode>
                <c:ptCount val="15"/>
                <c:pt idx="0" formatCode="General">
                  <c:v>0</c:v>
                </c:pt>
                <c:pt idx="1">
                  <c:v>3.2</c:v>
                </c:pt>
                <c:pt idx="2">
                  <c:v>3.2</c:v>
                </c:pt>
                <c:pt idx="3">
                  <c:v>5.2</c:v>
                </c:pt>
                <c:pt idx="4">
                  <c:v>2.2999999999999998</c:v>
                </c:pt>
                <c:pt idx="5">
                  <c:v>4</c:v>
                </c:pt>
                <c:pt idx="6">
                  <c:v>4.5</c:v>
                </c:pt>
                <c:pt idx="7">
                  <c:v>10.7</c:v>
                </c:pt>
                <c:pt idx="8">
                  <c:v>6.6</c:v>
                </c:pt>
                <c:pt idx="9">
                  <c:v>2.4</c:v>
                </c:pt>
                <c:pt idx="10">
                  <c:v>4.9000000000000004</c:v>
                </c:pt>
                <c:pt idx="11">
                  <c:v>6.2</c:v>
                </c:pt>
                <c:pt idx="12">
                  <c:v>6.5</c:v>
                </c:pt>
                <c:pt idx="13">
                  <c:v>10.6</c:v>
                </c:pt>
                <c:pt idx="14" formatCode="General">
                  <c:v>0</c:v>
                </c:pt>
              </c:numCache>
            </c:numRef>
          </c:val>
          <c:extLst>
            <c:ext xmlns:c16="http://schemas.microsoft.com/office/drawing/2014/chart" uri="{C3380CC4-5D6E-409C-BE32-E72D297353CC}">
              <c16:uniqueId val="{00000000-1EDE-43B2-9FB4-CED04AC89162}"/>
            </c:ext>
          </c:extLst>
        </c:ser>
        <c:ser>
          <c:idx val="1"/>
          <c:order val="1"/>
          <c:tx>
            <c:strRef>
              <c:f>'[ktk.ktk4.fact_ktk_ktk4.latest (11).xlsx]Kouluterveyskyselyn tulokset 20'!$C$1</c:f>
              <c:strCache>
                <c:ptCount val="1"/>
                <c:pt idx="0">
                  <c:v>2021</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'[ktk.ktk4.fact_ktk_ktk4.latest (11).xlsx]Kouluterveyskyselyn tulokset 20'!$A$2:$A$16</c:f>
              <c:strCache>
                <c:ptCount val="15"/>
                <c:pt idx="0">
                  <c:v>Vieremä</c:v>
                </c:pt>
                <c:pt idx="1">
                  <c:v>Kiuruvesi</c:v>
                </c:pt>
                <c:pt idx="2">
                  <c:v>Kuopio</c:v>
                </c:pt>
                <c:pt idx="3">
                  <c:v>Leppävirta</c:v>
                </c:pt>
                <c:pt idx="4">
                  <c:v>Suonenjoki</c:v>
                </c:pt>
                <c:pt idx="5">
                  <c:v>Pohjois-Savon hyvinvointialue</c:v>
                </c:pt>
                <c:pt idx="6">
                  <c:v>Siilinjärvi</c:v>
                </c:pt>
                <c:pt idx="7">
                  <c:v>Joroinen</c:v>
                </c:pt>
                <c:pt idx="8">
                  <c:v>Iisalmi</c:v>
                </c:pt>
                <c:pt idx="9">
                  <c:v>Varkaus</c:v>
                </c:pt>
                <c:pt idx="10">
                  <c:v>Lapinlahti</c:v>
                </c:pt>
                <c:pt idx="11">
                  <c:v>Sonkajärvi</c:v>
                </c:pt>
                <c:pt idx="12">
                  <c:v>Pielavesi</c:v>
                </c:pt>
                <c:pt idx="13">
                  <c:v>Kaavi</c:v>
                </c:pt>
                <c:pt idx="14">
                  <c:v>Keitele</c:v>
                </c:pt>
              </c:strCache>
            </c:strRef>
          </c:cat>
          <c:val>
            <c:numRef>
              <c:f>'[ktk.ktk4.fact_ktk_ktk4.latest (11).xlsx]Kouluterveyskyselyn tulokset 20'!$C$2:$C$16</c:f>
              <c:numCache>
                <c:formatCode>#\ ##0.0</c:formatCode>
                <c:ptCount val="15"/>
                <c:pt idx="0">
                  <c:v>3.7</c:v>
                </c:pt>
                <c:pt idx="1">
                  <c:v>4.4000000000000004</c:v>
                </c:pt>
                <c:pt idx="2">
                  <c:v>6.3</c:v>
                </c:pt>
                <c:pt idx="3">
                  <c:v>7.1</c:v>
                </c:pt>
                <c:pt idx="4">
                  <c:v>7.4</c:v>
                </c:pt>
                <c:pt idx="5">
                  <c:v>7.6</c:v>
                </c:pt>
                <c:pt idx="6">
                  <c:v>7.6</c:v>
                </c:pt>
                <c:pt idx="7">
                  <c:v>8.5</c:v>
                </c:pt>
                <c:pt idx="8">
                  <c:v>9.1</c:v>
                </c:pt>
                <c:pt idx="9">
                  <c:v>9.4</c:v>
                </c:pt>
                <c:pt idx="10">
                  <c:v>9.6999999999999993</c:v>
                </c:pt>
                <c:pt idx="11">
                  <c:v>12.3</c:v>
                </c:pt>
                <c:pt idx="12">
                  <c:v>13.4</c:v>
                </c:pt>
                <c:pt idx="13">
                  <c:v>15.2</c:v>
                </c:pt>
                <c:pt idx="14">
                  <c:v>19.399999999999999</c:v>
                </c:pt>
              </c:numCache>
            </c:numRef>
          </c:val>
          <c:extLst>
            <c:ext xmlns:c16="http://schemas.microsoft.com/office/drawing/2014/chart" uri="{C3380CC4-5D6E-409C-BE32-E72D297353CC}">
              <c16:uniqueId val="{00000001-1EDE-43B2-9FB4-CED04AC89162}"/>
            </c:ext>
          </c:extLst>
        </c:ser>
        <c:dLbls>
          <c:dLblPos val="outEnd"/>
          <c:showLegendKey val="0"/>
          <c:showVal val="1"/>
          <c:showCatName val="0"/>
          <c:showSerName val="0"/>
          <c:showPercent val="0"/>
          <c:showBubbleSize val="0"/>
        </c:dLbls>
        <c:gapWidth val="219"/>
        <c:overlap val="-27"/>
        <c:axId val="515228672"/>
        <c:axId val="515229000"/>
      </c:barChart>
      <c:catAx>
        <c:axId val="5152286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crossAx val="515229000"/>
        <c:crosses val="autoZero"/>
        <c:auto val="1"/>
        <c:lblAlgn val="ctr"/>
        <c:lblOffset val="100"/>
        <c:noMultiLvlLbl val="0"/>
      </c:catAx>
      <c:valAx>
        <c:axId val="51522900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51522867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legend>
    <c:plotVisOnly val="1"/>
    <c:dispBlanksAs val="gap"/>
    <c:showDLblsOverMax val="0"/>
  </c:chart>
  <c:spPr>
    <a:noFill/>
    <a:ln>
      <a:noFill/>
    </a:ln>
    <a:effectLst/>
  </c:spPr>
  <c:txPr>
    <a:bodyPr/>
    <a:lstStyle/>
    <a:p>
      <a:pPr>
        <a:defRPr/>
      </a:pPr>
      <a:endParaRPr lang="fi-FI"/>
    </a:p>
  </c:txPr>
  <c:externalData r:id="rId4">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fi-FI"/>
              <a:t>Tarvitsee enemmän tietoa seksitaudeista, %,</a:t>
            </a:r>
            <a:r>
              <a:rPr lang="fi-FI" baseline="0"/>
              <a:t> 8. ja 9.lk.</a:t>
            </a:r>
            <a:endParaRPr lang="fi-FI"/>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barChart>
        <c:barDir val="col"/>
        <c:grouping val="clustered"/>
        <c:varyColors val="0"/>
        <c:ser>
          <c:idx val="0"/>
          <c:order val="0"/>
          <c:tx>
            <c:strRef>
              <c:f>'[ktk.ktk1.fact_ktk_ktk1.latest (33).xlsx]Kouluterveyskyselyn aikasarjat '!$B$1</c:f>
              <c:strCache>
                <c:ptCount val="1"/>
                <c:pt idx="0">
                  <c:v>2019</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(33).xlsx]Kouluterveyskyselyn aikasarjat '!$A$2:$A$8</c:f>
              <c:strCache>
                <c:ptCount val="7"/>
                <c:pt idx="0">
                  <c:v>Etelä-Savon hyvinvointialue</c:v>
                </c:pt>
                <c:pt idx="1">
                  <c:v>Pohjois-Pohjanmaan hyvinvointialue</c:v>
                </c:pt>
                <c:pt idx="2">
                  <c:v>Keski-Suomen hyvinvointialue</c:v>
                </c:pt>
                <c:pt idx="3">
                  <c:v>Pohjois-Savon hyvinvointialue</c:v>
                </c:pt>
                <c:pt idx="4">
                  <c:v>Pohjois-Karjalan hyvinvointialue</c:v>
                </c:pt>
                <c:pt idx="5">
                  <c:v>Pirkanmaan hyvinvointialue</c:v>
                </c:pt>
                <c:pt idx="6">
                  <c:v>Koko maa</c:v>
                </c:pt>
              </c:strCache>
            </c:strRef>
          </c:cat>
          <c:val>
            <c:numRef>
              <c:f>'[ktk.ktk1.fact_ktk_ktk1.latest (33).xlsx]Kouluterveyskyselyn aikasarjat '!$B$2:$B$8</c:f>
              <c:numCache>
                <c:formatCode>#\ ##0.0</c:formatCode>
                <c:ptCount val="7"/>
                <c:pt idx="0">
                  <c:v>7.1</c:v>
                </c:pt>
                <c:pt idx="1">
                  <c:v>7.6</c:v>
                </c:pt>
                <c:pt idx="2">
                  <c:v>8.8000000000000007</c:v>
                </c:pt>
                <c:pt idx="3">
                  <c:v>7.2</c:v>
                </c:pt>
                <c:pt idx="4">
                  <c:v>8.1</c:v>
                </c:pt>
                <c:pt idx="5">
                  <c:v>8.9</c:v>
                </c:pt>
                <c:pt idx="6">
                  <c:v>9.5</c:v>
                </c:pt>
              </c:numCache>
            </c:numRef>
          </c:val>
          <c:extLst>
            <c:ext xmlns:c16="http://schemas.microsoft.com/office/drawing/2014/chart" uri="{C3380CC4-5D6E-409C-BE32-E72D297353CC}">
              <c16:uniqueId val="{00000000-94FB-4F78-AEE2-DDC24E18DA2E}"/>
            </c:ext>
          </c:extLst>
        </c:ser>
        <c:ser>
          <c:idx val="1"/>
          <c:order val="1"/>
          <c:tx>
            <c:strRef>
              <c:f>'[ktk.ktk1.fact_ktk_ktk1.latest (33).xlsx]Kouluterveyskyselyn aikasarjat '!$C$1</c:f>
              <c:strCache>
                <c:ptCount val="1"/>
                <c:pt idx="0">
                  <c:v>2021</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(33).xlsx]Kouluterveyskyselyn aikasarjat '!$A$2:$A$8</c:f>
              <c:strCache>
                <c:ptCount val="7"/>
                <c:pt idx="0">
                  <c:v>Etelä-Savon hyvinvointialue</c:v>
                </c:pt>
                <c:pt idx="1">
                  <c:v>Pohjois-Pohjanmaan hyvinvointialue</c:v>
                </c:pt>
                <c:pt idx="2">
                  <c:v>Keski-Suomen hyvinvointialue</c:v>
                </c:pt>
                <c:pt idx="3">
                  <c:v>Pohjois-Savon hyvinvointialue</c:v>
                </c:pt>
                <c:pt idx="4">
                  <c:v>Pohjois-Karjalan hyvinvointialue</c:v>
                </c:pt>
                <c:pt idx="5">
                  <c:v>Pirkanmaan hyvinvointialue</c:v>
                </c:pt>
                <c:pt idx="6">
                  <c:v>Koko maa</c:v>
                </c:pt>
              </c:strCache>
            </c:strRef>
          </c:cat>
          <c:val>
            <c:numRef>
              <c:f>'[ktk.ktk1.fact_ktk_ktk1.latest (33).xlsx]Kouluterveyskyselyn aikasarjat '!$C$2:$C$8</c:f>
              <c:numCache>
                <c:formatCode>#\ ##0.0</c:formatCode>
                <c:ptCount val="7"/>
                <c:pt idx="0">
                  <c:v>7.7</c:v>
                </c:pt>
                <c:pt idx="1">
                  <c:v>7.8</c:v>
                </c:pt>
                <c:pt idx="2">
                  <c:v>8.1</c:v>
                </c:pt>
                <c:pt idx="3">
                  <c:v>8.1</c:v>
                </c:pt>
                <c:pt idx="4">
                  <c:v>8.1999999999999993</c:v>
                </c:pt>
                <c:pt idx="5">
                  <c:v>8.9</c:v>
                </c:pt>
                <c:pt idx="6">
                  <c:v>9.1999999999999993</c:v>
                </c:pt>
              </c:numCache>
            </c:numRef>
          </c:val>
          <c:extLst>
            <c:ext xmlns:c16="http://schemas.microsoft.com/office/drawing/2014/chart" uri="{C3380CC4-5D6E-409C-BE32-E72D297353CC}">
              <c16:uniqueId val="{00000001-94FB-4F78-AEE2-DDC24E18DA2E}"/>
            </c:ext>
          </c:extLst>
        </c:ser>
        <c:dLbls>
          <c:dLblPos val="outEnd"/>
          <c:showLegendKey val="0"/>
          <c:showVal val="1"/>
          <c:showCatName val="0"/>
          <c:showSerName val="0"/>
          <c:showPercent val="0"/>
          <c:showBubbleSize val="0"/>
        </c:dLbls>
        <c:gapWidth val="219"/>
        <c:overlap val="-27"/>
        <c:axId val="506982440"/>
        <c:axId val="508937592"/>
      </c:barChart>
      <c:catAx>
        <c:axId val="5069824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fi-FI"/>
          </a:p>
        </c:txPr>
        <c:crossAx val="508937592"/>
        <c:crosses val="autoZero"/>
        <c:auto val="1"/>
        <c:lblAlgn val="ctr"/>
        <c:lblOffset val="100"/>
        <c:noMultiLvlLbl val="0"/>
      </c:catAx>
      <c:valAx>
        <c:axId val="508937592"/>
        <c:scaling>
          <c:orientation val="minMax"/>
        </c:scaling>
        <c:delete val="0"/>
        <c:axPos val="l"/>
        <c:majorGridlines>
          <c:spPr>
            <a:ln w="9525" cap="flat" cmpd="sng" algn="ctr">
              <a:solidFill>
                <a:schemeClr val="tx1">
                  <a:lumMod val="15000"/>
                  <a:lumOff val="85000"/>
                </a:schemeClr>
              </a:solidFill>
              <a:round/>
            </a:ln>
            <a:effectLst/>
          </c:spPr>
        </c:majorGridlines>
        <c:numFmt formatCode="#\ ##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50698244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legend>
    <c:plotVisOnly val="1"/>
    <c:dispBlanksAs val="gap"/>
    <c:showDLblsOverMax val="0"/>
  </c:chart>
  <c:spPr>
    <a:noFill/>
    <a:ln>
      <a:noFill/>
    </a:ln>
    <a:effectLst/>
  </c:spPr>
  <c:txPr>
    <a:bodyPr/>
    <a:lstStyle/>
    <a:p>
      <a:pPr>
        <a:defRPr/>
      </a:pPr>
      <a:endParaRPr lang="fi-FI"/>
    </a:p>
  </c:txPr>
  <c:externalData r:id="rId3">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fi-FI" sz="1200"/>
              <a:t>Tarvitsee lisätietoa siitä, kuinka voi tilata klamydiatestin, %, Pohjois-Savo.</a:t>
            </a:r>
            <a:r>
              <a:rPr lang="fi-FI" sz="1200" baseline="0"/>
              <a:t> Kouluterveyskysely.</a:t>
            </a:r>
            <a:endParaRPr lang="fi-FI" sz="1200"/>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lineChart>
        <c:grouping val="standard"/>
        <c:varyColors val="0"/>
        <c:ser>
          <c:idx val="0"/>
          <c:order val="0"/>
          <c:tx>
            <c:strRef>
              <c:f>'[ktk.ktk1.fact_ktk_ktk1.latest (9).xlsx]Kouluterveyskyselyn aikasarjat '!$B$1</c:f>
              <c:strCache>
                <c:ptCount val="1"/>
                <c:pt idx="0">
                  <c:v>Perusopetus 8. ja 9. lk</c:v>
                </c:pt>
              </c:strCache>
            </c:strRef>
          </c:tx>
          <c:spPr>
            <a:ln w="28575" cap="rnd">
              <a:solidFill>
                <a:schemeClr val="accent1"/>
              </a:solidFill>
              <a:round/>
            </a:ln>
            <a:effectLst/>
          </c:spPr>
          <c:marker>
            <c:symbol val="none"/>
          </c:marker>
          <c:dLbls>
            <c:dLbl>
              <c:idx val="0"/>
              <c:layout>
                <c:manualLayout>
                  <c:x val="-6.130365950333954E-2"/>
                  <c:y val="-5.1994028257664811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2EF4-4454-8917-99BFE6280560}"/>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fi-FI"/>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(9).xlsx]Kouluterveyskyselyn aikasarjat '!$A$2:$A$3</c:f>
              <c:strCache>
                <c:ptCount val="2"/>
                <c:pt idx="0">
                  <c:v>2019</c:v>
                </c:pt>
                <c:pt idx="1">
                  <c:v>2021</c:v>
                </c:pt>
              </c:strCache>
            </c:strRef>
          </c:cat>
          <c:val>
            <c:numRef>
              <c:f>'[ktk.ktk1.fact_ktk_ktk1.latest (9).xlsx]Kouluterveyskyselyn aikasarjat '!$B$2:$B$3</c:f>
              <c:numCache>
                <c:formatCode>#\ ##0.0</c:formatCode>
                <c:ptCount val="2"/>
                <c:pt idx="0">
                  <c:v>4.7</c:v>
                </c:pt>
                <c:pt idx="1">
                  <c:v>5.7</c:v>
                </c:pt>
              </c:numCache>
            </c:numRef>
          </c:val>
          <c:smooth val="0"/>
          <c:extLst>
            <c:ext xmlns:c16="http://schemas.microsoft.com/office/drawing/2014/chart" uri="{C3380CC4-5D6E-409C-BE32-E72D297353CC}">
              <c16:uniqueId val="{00000001-2EF4-4454-8917-99BFE6280560}"/>
            </c:ext>
          </c:extLst>
        </c:ser>
        <c:ser>
          <c:idx val="1"/>
          <c:order val="1"/>
          <c:tx>
            <c:strRef>
              <c:f>'[ktk.ktk1.fact_ktk_ktk1.latest (9).xlsx]Kouluterveyskyselyn aikasarjat '!$C$1</c:f>
              <c:strCache>
                <c:ptCount val="1"/>
                <c:pt idx="0">
                  <c:v>Lukio 1. ja 2. vuosi</c:v>
                </c:pt>
              </c:strCache>
            </c:strRef>
          </c:tx>
          <c:spPr>
            <a:ln w="28575" cap="rnd">
              <a:solidFill>
                <a:schemeClr val="accent2"/>
              </a:solidFill>
              <a:round/>
            </a:ln>
            <a:effectLst/>
          </c:spPr>
          <c:marker>
            <c:symbol val="none"/>
          </c:marker>
          <c:dLbls>
            <c:dLbl>
              <c:idx val="0"/>
              <c:layout>
                <c:manualLayout>
                  <c:x val="-6.5539157175983631E-2"/>
                  <c:y val="-4.8025781728943139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2EF4-4454-8917-99BFE6280560}"/>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fi-FI"/>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(9).xlsx]Kouluterveyskyselyn aikasarjat '!$A$2:$A$3</c:f>
              <c:strCache>
                <c:ptCount val="2"/>
                <c:pt idx="0">
                  <c:v>2019</c:v>
                </c:pt>
                <c:pt idx="1">
                  <c:v>2021</c:v>
                </c:pt>
              </c:strCache>
            </c:strRef>
          </c:cat>
          <c:val>
            <c:numRef>
              <c:f>'[ktk.ktk1.fact_ktk_ktk1.latest (9).xlsx]Kouluterveyskyselyn aikasarjat '!$C$2:$C$3</c:f>
              <c:numCache>
                <c:formatCode>#\ ##0.0</c:formatCode>
                <c:ptCount val="2"/>
                <c:pt idx="0">
                  <c:v>6.8</c:v>
                </c:pt>
                <c:pt idx="1">
                  <c:v>7.1</c:v>
                </c:pt>
              </c:numCache>
            </c:numRef>
          </c:val>
          <c:smooth val="0"/>
          <c:extLst>
            <c:ext xmlns:c16="http://schemas.microsoft.com/office/drawing/2014/chart" uri="{C3380CC4-5D6E-409C-BE32-E72D297353CC}">
              <c16:uniqueId val="{00000003-2EF4-4454-8917-99BFE6280560}"/>
            </c:ext>
          </c:extLst>
        </c:ser>
        <c:ser>
          <c:idx val="2"/>
          <c:order val="2"/>
          <c:tx>
            <c:strRef>
              <c:f>'[ktk.ktk1.fact_ktk_ktk1.latest (9).xlsx]Kouluterveyskyselyn aikasarjat '!$D$1</c:f>
              <c:strCache>
                <c:ptCount val="1"/>
                <c:pt idx="0">
                  <c:v>Ammatillinen oppilaitos</c:v>
                </c:pt>
              </c:strCache>
            </c:strRef>
          </c:tx>
          <c:spPr>
            <a:ln w="28575" cap="rnd">
              <a:solidFill>
                <a:schemeClr val="accent3"/>
              </a:solidFill>
              <a:round/>
            </a:ln>
            <a:effectLst/>
          </c:spPr>
          <c:marker>
            <c:symbol val="none"/>
          </c:marker>
          <c:dLbls>
            <c:dLbl>
              <c:idx val="0"/>
              <c:layout>
                <c:manualLayout>
                  <c:x val="-4.6479417649085385E-2"/>
                  <c:y val="3.5307395374211827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2EF4-4454-8917-99BFE6280560}"/>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fi-FI"/>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(9).xlsx]Kouluterveyskyselyn aikasarjat '!$A$2:$A$3</c:f>
              <c:strCache>
                <c:ptCount val="2"/>
                <c:pt idx="0">
                  <c:v>2019</c:v>
                </c:pt>
                <c:pt idx="1">
                  <c:v>2021</c:v>
                </c:pt>
              </c:strCache>
            </c:strRef>
          </c:cat>
          <c:val>
            <c:numRef>
              <c:f>'[ktk.ktk1.fact_ktk_ktk1.latest (9).xlsx]Kouluterveyskyselyn aikasarjat '!$D$2:$D$3</c:f>
              <c:numCache>
                <c:formatCode>#\ ##0.0</c:formatCode>
                <c:ptCount val="2"/>
                <c:pt idx="0">
                  <c:v>4.3</c:v>
                </c:pt>
                <c:pt idx="1">
                  <c:v>3.9</c:v>
                </c:pt>
              </c:numCache>
            </c:numRef>
          </c:val>
          <c:smooth val="0"/>
          <c:extLst>
            <c:ext xmlns:c16="http://schemas.microsoft.com/office/drawing/2014/chart" uri="{C3380CC4-5D6E-409C-BE32-E72D297353CC}">
              <c16:uniqueId val="{00000005-2EF4-4454-8917-99BFE6280560}"/>
            </c:ext>
          </c:extLst>
        </c:ser>
        <c:dLbls>
          <c:dLblPos val="t"/>
          <c:showLegendKey val="0"/>
          <c:showVal val="1"/>
          <c:showCatName val="0"/>
          <c:showSerName val="0"/>
          <c:showPercent val="0"/>
          <c:showBubbleSize val="0"/>
        </c:dLbls>
        <c:smooth val="0"/>
        <c:axId val="425409944"/>
        <c:axId val="425414864"/>
      </c:lineChart>
      <c:catAx>
        <c:axId val="4254099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fi-FI"/>
          </a:p>
        </c:txPr>
        <c:crossAx val="425414864"/>
        <c:crosses val="autoZero"/>
        <c:auto val="1"/>
        <c:lblAlgn val="ctr"/>
        <c:lblOffset val="100"/>
        <c:noMultiLvlLbl val="0"/>
      </c:catAx>
      <c:valAx>
        <c:axId val="425414864"/>
        <c:scaling>
          <c:orientation val="minMax"/>
          <c:max val="10"/>
        </c:scaling>
        <c:delete val="0"/>
        <c:axPos val="l"/>
        <c:majorGridlines>
          <c:spPr>
            <a:ln w="9525" cap="flat" cmpd="sng" algn="ctr">
              <a:solidFill>
                <a:schemeClr val="tx1">
                  <a:lumMod val="15000"/>
                  <a:lumOff val="85000"/>
                </a:schemeClr>
              </a:solidFill>
              <a:round/>
            </a:ln>
            <a:effectLst/>
          </c:spPr>
        </c:majorGridlines>
        <c:numFmt formatCode="#\ ##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42540994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fi-FI"/>
        </a:p>
      </c:txPr>
    </c:legend>
    <c:plotVisOnly val="1"/>
    <c:dispBlanksAs val="gap"/>
    <c:showDLblsOverMax val="0"/>
  </c:chart>
  <c:spPr>
    <a:noFill/>
    <a:ln>
      <a:noFill/>
    </a:ln>
    <a:effectLst/>
  </c:spPr>
  <c:txPr>
    <a:bodyPr/>
    <a:lstStyle/>
    <a:p>
      <a:pPr>
        <a:defRPr/>
      </a:pPr>
      <a:endParaRPr lang="fi-FI"/>
    </a:p>
  </c:txPr>
  <c:externalData r:id="rId4">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fi-FI"/>
              <a:t>Tarvitsee lisätietoa siitä, kuinka voi tilata klamydiatestin, %, 8. ja 9.lk.</a:t>
            </a:r>
            <a:r>
              <a:rPr lang="fi-FI" baseline="0"/>
              <a:t> Kouluterveyskysely.</a:t>
            </a:r>
            <a:endParaRPr lang="fi-FI"/>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barChart>
        <c:barDir val="col"/>
        <c:grouping val="clustered"/>
        <c:varyColors val="0"/>
        <c:ser>
          <c:idx val="0"/>
          <c:order val="0"/>
          <c:tx>
            <c:strRef>
              <c:f>'[ktk.ktk1.fact_ktk_ktk1.latest (22).xlsx]Kouluterveyskyselyn aikasarjat '!$B$1</c:f>
              <c:strCache>
                <c:ptCount val="1"/>
                <c:pt idx="0">
                  <c:v>2019</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(22).xlsx]Kouluterveyskyselyn aikasarjat '!$A$2:$A$15</c:f>
              <c:strCache>
                <c:ptCount val="14"/>
                <c:pt idx="0">
                  <c:v>Sonkajärvi</c:v>
                </c:pt>
                <c:pt idx="1">
                  <c:v>Leppävirta</c:v>
                </c:pt>
                <c:pt idx="2">
                  <c:v>Iisalmi</c:v>
                </c:pt>
                <c:pt idx="3">
                  <c:v>Rautalampi</c:v>
                </c:pt>
                <c:pt idx="4">
                  <c:v>Joroinen</c:v>
                </c:pt>
                <c:pt idx="5">
                  <c:v>Siilinjärvi</c:v>
                </c:pt>
                <c:pt idx="6">
                  <c:v>Kuopio</c:v>
                </c:pt>
                <c:pt idx="7">
                  <c:v>Lapinlahti</c:v>
                </c:pt>
                <c:pt idx="8">
                  <c:v>Suonenjoki</c:v>
                </c:pt>
                <c:pt idx="9">
                  <c:v>Varkaus</c:v>
                </c:pt>
                <c:pt idx="10">
                  <c:v>Vieremä</c:v>
                </c:pt>
                <c:pt idx="11">
                  <c:v>Tuusniemi</c:v>
                </c:pt>
                <c:pt idx="12">
                  <c:v>Kiuruvesi</c:v>
                </c:pt>
                <c:pt idx="13">
                  <c:v>Pielavesi</c:v>
                </c:pt>
              </c:strCache>
            </c:strRef>
          </c:cat>
          <c:val>
            <c:numRef>
              <c:f>'[ktk.ktk1.fact_ktk_ktk1.latest (22).xlsx]Kouluterveyskyselyn aikasarjat '!$B$2:$B$15</c:f>
              <c:numCache>
                <c:formatCode>#\ ##0.0</c:formatCode>
                <c:ptCount val="14"/>
                <c:pt idx="0" formatCode="General">
                  <c:v>0</c:v>
                </c:pt>
                <c:pt idx="1">
                  <c:v>3.2</c:v>
                </c:pt>
                <c:pt idx="2">
                  <c:v>2.5</c:v>
                </c:pt>
                <c:pt idx="3" formatCode="General">
                  <c:v>0</c:v>
                </c:pt>
                <c:pt idx="4">
                  <c:v>7.6</c:v>
                </c:pt>
                <c:pt idx="5">
                  <c:v>3.3</c:v>
                </c:pt>
                <c:pt idx="6">
                  <c:v>5.6</c:v>
                </c:pt>
                <c:pt idx="8">
                  <c:v>1.4</c:v>
                </c:pt>
                <c:pt idx="9">
                  <c:v>5.6</c:v>
                </c:pt>
                <c:pt idx="10">
                  <c:v>4.2</c:v>
                </c:pt>
                <c:pt idx="11">
                  <c:v>4.5</c:v>
                </c:pt>
                <c:pt idx="12">
                  <c:v>5.8</c:v>
                </c:pt>
                <c:pt idx="13">
                  <c:v>3.3</c:v>
                </c:pt>
              </c:numCache>
            </c:numRef>
          </c:val>
          <c:extLst>
            <c:ext xmlns:c16="http://schemas.microsoft.com/office/drawing/2014/chart" uri="{C3380CC4-5D6E-409C-BE32-E72D297353CC}">
              <c16:uniqueId val="{00000000-2963-40EA-B5D6-92D84B005F81}"/>
            </c:ext>
          </c:extLst>
        </c:ser>
        <c:ser>
          <c:idx val="1"/>
          <c:order val="1"/>
          <c:tx>
            <c:strRef>
              <c:f>'[ktk.ktk1.fact_ktk_ktk1.latest (22).xlsx]Kouluterveyskyselyn aikasarjat '!$C$1</c:f>
              <c:strCache>
                <c:ptCount val="1"/>
                <c:pt idx="0">
                  <c:v>2021</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(22).xlsx]Kouluterveyskyselyn aikasarjat '!$A$2:$A$15</c:f>
              <c:strCache>
                <c:ptCount val="14"/>
                <c:pt idx="0">
                  <c:v>Sonkajärvi</c:v>
                </c:pt>
                <c:pt idx="1">
                  <c:v>Leppävirta</c:v>
                </c:pt>
                <c:pt idx="2">
                  <c:v>Iisalmi</c:v>
                </c:pt>
                <c:pt idx="3">
                  <c:v>Rautalampi</c:v>
                </c:pt>
                <c:pt idx="4">
                  <c:v>Joroinen</c:v>
                </c:pt>
                <c:pt idx="5">
                  <c:v>Siilinjärvi</c:v>
                </c:pt>
                <c:pt idx="6">
                  <c:v>Kuopio</c:v>
                </c:pt>
                <c:pt idx="7">
                  <c:v>Lapinlahti</c:v>
                </c:pt>
                <c:pt idx="8">
                  <c:v>Suonenjoki</c:v>
                </c:pt>
                <c:pt idx="9">
                  <c:v>Varkaus</c:v>
                </c:pt>
                <c:pt idx="10">
                  <c:v>Vieremä</c:v>
                </c:pt>
                <c:pt idx="11">
                  <c:v>Tuusniemi</c:v>
                </c:pt>
                <c:pt idx="12">
                  <c:v>Kiuruvesi</c:v>
                </c:pt>
                <c:pt idx="13">
                  <c:v>Pielavesi</c:v>
                </c:pt>
              </c:strCache>
            </c:strRef>
          </c:cat>
          <c:val>
            <c:numRef>
              <c:f>'[ktk.ktk1.fact_ktk_ktk1.latest (22).xlsx]Kouluterveyskyselyn aikasarjat '!$C$2:$C$15</c:f>
              <c:numCache>
                <c:formatCode>#\ ##0.0</c:formatCode>
                <c:ptCount val="14"/>
                <c:pt idx="0">
                  <c:v>3</c:v>
                </c:pt>
                <c:pt idx="1">
                  <c:v>3.3</c:v>
                </c:pt>
                <c:pt idx="2">
                  <c:v>3.6</c:v>
                </c:pt>
                <c:pt idx="3">
                  <c:v>4.5</c:v>
                </c:pt>
                <c:pt idx="4">
                  <c:v>5</c:v>
                </c:pt>
                <c:pt idx="5">
                  <c:v>5.5</c:v>
                </c:pt>
                <c:pt idx="6">
                  <c:v>5.6</c:v>
                </c:pt>
                <c:pt idx="7">
                  <c:v>5.8</c:v>
                </c:pt>
                <c:pt idx="8">
                  <c:v>5.9</c:v>
                </c:pt>
                <c:pt idx="9">
                  <c:v>6.3</c:v>
                </c:pt>
                <c:pt idx="10">
                  <c:v>8.6</c:v>
                </c:pt>
                <c:pt idx="11">
                  <c:v>8.8000000000000007</c:v>
                </c:pt>
                <c:pt idx="12">
                  <c:v>9.3000000000000007</c:v>
                </c:pt>
                <c:pt idx="13">
                  <c:v>11.6</c:v>
                </c:pt>
              </c:numCache>
            </c:numRef>
          </c:val>
          <c:extLst>
            <c:ext xmlns:c16="http://schemas.microsoft.com/office/drawing/2014/chart" uri="{C3380CC4-5D6E-409C-BE32-E72D297353CC}">
              <c16:uniqueId val="{00000001-2963-40EA-B5D6-92D84B005F81}"/>
            </c:ext>
          </c:extLst>
        </c:ser>
        <c:dLbls>
          <c:dLblPos val="outEnd"/>
          <c:showLegendKey val="0"/>
          <c:showVal val="1"/>
          <c:showCatName val="0"/>
          <c:showSerName val="0"/>
          <c:showPercent val="0"/>
          <c:showBubbleSize val="0"/>
        </c:dLbls>
        <c:gapWidth val="219"/>
        <c:overlap val="-27"/>
        <c:axId val="519184976"/>
        <c:axId val="519186944"/>
      </c:barChart>
      <c:catAx>
        <c:axId val="5191849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fi-FI"/>
          </a:p>
        </c:txPr>
        <c:crossAx val="519186944"/>
        <c:crosses val="autoZero"/>
        <c:auto val="1"/>
        <c:lblAlgn val="ctr"/>
        <c:lblOffset val="100"/>
        <c:noMultiLvlLbl val="0"/>
      </c:catAx>
      <c:valAx>
        <c:axId val="51918694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51918497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fi-FI"/>
        </a:p>
      </c:txPr>
    </c:legend>
    <c:plotVisOnly val="1"/>
    <c:dispBlanksAs val="gap"/>
    <c:showDLblsOverMax val="0"/>
  </c:chart>
  <c:spPr>
    <a:noFill/>
    <a:ln>
      <a:noFill/>
    </a:ln>
    <a:effectLst/>
  </c:spPr>
  <c:txPr>
    <a:bodyPr/>
    <a:lstStyle/>
    <a:p>
      <a:pPr>
        <a:defRPr/>
      </a:pPr>
      <a:endParaRPr lang="fi-FI"/>
    </a:p>
  </c:txPr>
  <c:externalData r:id="rId4">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fi-FI"/>
              <a:t>Tarvitsee lisätietoa siitä, kuinka voi tilata klamydiatestin, %, 8. ja 9.lk.</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barChart>
        <c:barDir val="col"/>
        <c:grouping val="clustered"/>
        <c:varyColors val="0"/>
        <c:ser>
          <c:idx val="0"/>
          <c:order val="0"/>
          <c:tx>
            <c:strRef>
              <c:f>'[ktk.ktk1.fact_ktk_ktk1.latest (34).xlsx]Kouluterveyskyselyn aikasarjat '!$B$1</c:f>
              <c:strCache>
                <c:ptCount val="1"/>
                <c:pt idx="0">
                  <c:v>2019</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(34).xlsx]Kouluterveyskyselyn aikasarjat '!$A$2:$A$8</c:f>
              <c:strCache>
                <c:ptCount val="7"/>
                <c:pt idx="0">
                  <c:v>Pohjois-Pohjanmaan hyvinvointialue</c:v>
                </c:pt>
                <c:pt idx="1">
                  <c:v>Etelä-Savon hyvinvointialue</c:v>
                </c:pt>
                <c:pt idx="2">
                  <c:v>Pohjois-Savon hyvinvointialue</c:v>
                </c:pt>
                <c:pt idx="3">
                  <c:v>Pohjois-Karjalan hyvinvointialue</c:v>
                </c:pt>
                <c:pt idx="4">
                  <c:v>Keski-Suomen hyvinvointialue</c:v>
                </c:pt>
                <c:pt idx="5">
                  <c:v>Koko maa</c:v>
                </c:pt>
                <c:pt idx="6">
                  <c:v>Pirkanmaan hyvinvointialue</c:v>
                </c:pt>
              </c:strCache>
            </c:strRef>
          </c:cat>
          <c:val>
            <c:numRef>
              <c:f>'[ktk.ktk1.fact_ktk_ktk1.latest (34).xlsx]Kouluterveyskyselyn aikasarjat '!$B$2:$B$8</c:f>
              <c:numCache>
                <c:formatCode>#\ ##0.0</c:formatCode>
                <c:ptCount val="7"/>
                <c:pt idx="0">
                  <c:v>4.9000000000000004</c:v>
                </c:pt>
                <c:pt idx="1">
                  <c:v>5.0999999999999996</c:v>
                </c:pt>
                <c:pt idx="2">
                  <c:v>4.7</c:v>
                </c:pt>
                <c:pt idx="3">
                  <c:v>5</c:v>
                </c:pt>
                <c:pt idx="4">
                  <c:v>6.4</c:v>
                </c:pt>
                <c:pt idx="5">
                  <c:v>6.3</c:v>
                </c:pt>
                <c:pt idx="6">
                  <c:v>6.2</c:v>
                </c:pt>
              </c:numCache>
            </c:numRef>
          </c:val>
          <c:extLst>
            <c:ext xmlns:c16="http://schemas.microsoft.com/office/drawing/2014/chart" uri="{C3380CC4-5D6E-409C-BE32-E72D297353CC}">
              <c16:uniqueId val="{00000000-6DC7-462F-A8AB-DE1FAEDFF3B7}"/>
            </c:ext>
          </c:extLst>
        </c:ser>
        <c:ser>
          <c:idx val="1"/>
          <c:order val="1"/>
          <c:tx>
            <c:strRef>
              <c:f>'[ktk.ktk1.fact_ktk_ktk1.latest (34).xlsx]Kouluterveyskyselyn aikasarjat '!$C$1</c:f>
              <c:strCache>
                <c:ptCount val="1"/>
                <c:pt idx="0">
                  <c:v>2021</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(34).xlsx]Kouluterveyskyselyn aikasarjat '!$A$2:$A$8</c:f>
              <c:strCache>
                <c:ptCount val="7"/>
                <c:pt idx="0">
                  <c:v>Pohjois-Pohjanmaan hyvinvointialue</c:v>
                </c:pt>
                <c:pt idx="1">
                  <c:v>Etelä-Savon hyvinvointialue</c:v>
                </c:pt>
                <c:pt idx="2">
                  <c:v>Pohjois-Savon hyvinvointialue</c:v>
                </c:pt>
                <c:pt idx="3">
                  <c:v>Pohjois-Karjalan hyvinvointialue</c:v>
                </c:pt>
                <c:pt idx="4">
                  <c:v>Keski-Suomen hyvinvointialue</c:v>
                </c:pt>
                <c:pt idx="5">
                  <c:v>Koko maa</c:v>
                </c:pt>
                <c:pt idx="6">
                  <c:v>Pirkanmaan hyvinvointialue</c:v>
                </c:pt>
              </c:strCache>
            </c:strRef>
          </c:cat>
          <c:val>
            <c:numRef>
              <c:f>'[ktk.ktk1.fact_ktk_ktk1.latest (34).xlsx]Kouluterveyskyselyn aikasarjat '!$C$2:$C$8</c:f>
              <c:numCache>
                <c:formatCode>#\ ##0.0</c:formatCode>
                <c:ptCount val="7"/>
                <c:pt idx="0">
                  <c:v>4.7</c:v>
                </c:pt>
                <c:pt idx="1">
                  <c:v>4.8</c:v>
                </c:pt>
                <c:pt idx="2">
                  <c:v>5.7</c:v>
                </c:pt>
                <c:pt idx="3">
                  <c:v>5.8</c:v>
                </c:pt>
                <c:pt idx="4">
                  <c:v>5.9</c:v>
                </c:pt>
                <c:pt idx="5">
                  <c:v>6.2</c:v>
                </c:pt>
                <c:pt idx="6">
                  <c:v>6.4</c:v>
                </c:pt>
              </c:numCache>
            </c:numRef>
          </c:val>
          <c:extLst>
            <c:ext xmlns:c16="http://schemas.microsoft.com/office/drawing/2014/chart" uri="{C3380CC4-5D6E-409C-BE32-E72D297353CC}">
              <c16:uniqueId val="{00000001-6DC7-462F-A8AB-DE1FAEDFF3B7}"/>
            </c:ext>
          </c:extLst>
        </c:ser>
        <c:dLbls>
          <c:dLblPos val="outEnd"/>
          <c:showLegendKey val="0"/>
          <c:showVal val="1"/>
          <c:showCatName val="0"/>
          <c:showSerName val="0"/>
          <c:showPercent val="0"/>
          <c:showBubbleSize val="0"/>
        </c:dLbls>
        <c:gapWidth val="219"/>
        <c:overlap val="-27"/>
        <c:axId val="516764160"/>
        <c:axId val="516766128"/>
      </c:barChart>
      <c:catAx>
        <c:axId val="5167641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fi-FI"/>
          </a:p>
        </c:txPr>
        <c:crossAx val="516766128"/>
        <c:crosses val="autoZero"/>
        <c:auto val="1"/>
        <c:lblAlgn val="ctr"/>
        <c:lblOffset val="100"/>
        <c:noMultiLvlLbl val="0"/>
      </c:catAx>
      <c:valAx>
        <c:axId val="516766128"/>
        <c:scaling>
          <c:orientation val="minMax"/>
        </c:scaling>
        <c:delete val="0"/>
        <c:axPos val="l"/>
        <c:majorGridlines>
          <c:spPr>
            <a:ln w="9525" cap="flat" cmpd="sng" algn="ctr">
              <a:solidFill>
                <a:schemeClr val="tx1">
                  <a:lumMod val="15000"/>
                  <a:lumOff val="85000"/>
                </a:schemeClr>
              </a:solidFill>
              <a:round/>
            </a:ln>
            <a:effectLst/>
          </c:spPr>
        </c:majorGridlines>
        <c:numFmt formatCode="#\ ##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51676416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legend>
    <c:plotVisOnly val="1"/>
    <c:dispBlanksAs val="gap"/>
    <c:showDLblsOverMax val="0"/>
  </c:chart>
  <c:spPr>
    <a:noFill/>
    <a:ln>
      <a:noFill/>
    </a:ln>
    <a:effectLst/>
  </c:spPr>
  <c:txPr>
    <a:bodyPr/>
    <a:lstStyle/>
    <a:p>
      <a:pPr>
        <a:defRPr/>
      </a:pPr>
      <a:endParaRPr lang="fi-FI"/>
    </a:p>
  </c:txPr>
  <c:externalData r:id="rId4">
    <c:autoUpdate val="0"/>
  </c:externalData>
</c:chartSpace>
</file>

<file path=ppt/charts/chart3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fi-FI" sz="1200"/>
              <a:t>Tarvitsee viikonloppuisin tai iltaisin avoimena olevia vastaanottoja testauksia ja neuvontaa varten, %, Pohjois-Savo.</a:t>
            </a:r>
            <a:r>
              <a:rPr lang="fi-FI" sz="1200" baseline="0"/>
              <a:t> Kouluterveyskysely</a:t>
            </a:r>
            <a:r>
              <a:rPr lang="fi-FI" baseline="0"/>
              <a:t>.</a:t>
            </a:r>
            <a:endParaRPr lang="fi-FI"/>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lineChart>
        <c:grouping val="standard"/>
        <c:varyColors val="0"/>
        <c:ser>
          <c:idx val="0"/>
          <c:order val="0"/>
          <c:tx>
            <c:strRef>
              <c:f>'[ktk.ktk1.fact_ktk_ktk1.latest (10).xlsx]Kouluterveyskyselyn aikasarjat '!$B$1</c:f>
              <c:strCache>
                <c:ptCount val="1"/>
                <c:pt idx="0">
                  <c:v>Perusopetus 8. ja 9. lk</c:v>
                </c:pt>
              </c:strCache>
            </c:strRef>
          </c:tx>
          <c:spPr>
            <a:ln w="28575" cap="rnd">
              <a:solidFill>
                <a:schemeClr val="accent1"/>
              </a:solidFill>
              <a:round/>
            </a:ln>
            <a:effectLst/>
          </c:spPr>
          <c:marker>
            <c:symbol val="none"/>
          </c:marker>
          <c:dLbls>
            <c:dLbl>
              <c:idx val="0"/>
              <c:layout>
                <c:manualLayout>
                  <c:x val="-8.1227289843085762E-2"/>
                  <c:y val="6.4827892461313499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9EAB-4BFB-B7EF-5151F3E28553}"/>
                </c:ext>
              </c:extLst>
            </c:dLbl>
            <c:dLbl>
              <c:idx val="1"/>
              <c:layout>
                <c:manualLayout>
                  <c:x val="8.0116659577976063E-3"/>
                  <c:y val="9.0937499357539114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9EAB-4BFB-B7EF-5151F3E28553}"/>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fi-FI"/>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'[ktk.ktk1.fact_ktk_ktk1.latest (10).xlsx]Kouluterveyskyselyn aikasarjat '!$A$2:$A$3</c:f>
              <c:strCache>
                <c:ptCount val="2"/>
                <c:pt idx="0">
                  <c:v>2019</c:v>
                </c:pt>
                <c:pt idx="1">
                  <c:v>2021</c:v>
                </c:pt>
              </c:strCache>
            </c:strRef>
          </c:cat>
          <c:val>
            <c:numRef>
              <c:f>'[ktk.ktk1.fact_ktk_ktk1.latest (10).xlsx]Kouluterveyskyselyn aikasarjat '!$B$2:$B$3</c:f>
              <c:numCache>
                <c:formatCode>#\ ##0.0</c:formatCode>
                <c:ptCount val="2"/>
                <c:pt idx="0">
                  <c:v>4</c:v>
                </c:pt>
                <c:pt idx="1">
                  <c:v>4.3</c:v>
                </c:pt>
              </c:numCache>
            </c:numRef>
          </c:val>
          <c:smooth val="0"/>
          <c:extLst>
            <c:ext xmlns:c16="http://schemas.microsoft.com/office/drawing/2014/chart" uri="{C3380CC4-5D6E-409C-BE32-E72D297353CC}">
              <c16:uniqueId val="{00000002-9EAB-4BFB-B7EF-5151F3E28553}"/>
            </c:ext>
          </c:extLst>
        </c:ser>
        <c:ser>
          <c:idx val="1"/>
          <c:order val="1"/>
          <c:tx>
            <c:strRef>
              <c:f>'[ktk.ktk1.fact_ktk_ktk1.latest (10).xlsx]Kouluterveyskyselyn aikasarjat '!$C$1</c:f>
              <c:strCache>
                <c:ptCount val="1"/>
                <c:pt idx="0">
                  <c:v>Lukio 1. ja 2. vuosi</c:v>
                </c:pt>
              </c:strCache>
            </c:strRef>
          </c:tx>
          <c:spPr>
            <a:ln w="28575" cap="rnd">
              <a:solidFill>
                <a:schemeClr val="accent2"/>
              </a:solidFill>
              <a:round/>
            </a:ln>
            <a:effectLst/>
          </c:spPr>
          <c:marker>
            <c:symbol val="none"/>
          </c:marker>
          <c:dLbls>
            <c:dLbl>
              <c:idx val="0"/>
              <c:layout>
                <c:manualLayout>
                  <c:x val="-7.5977939501857314E-2"/>
                  <c:y val="-3.9610535123588898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9EAB-4BFB-B7EF-5151F3E28553}"/>
                </c:ext>
              </c:extLst>
            </c:dLbl>
            <c:dLbl>
              <c:idx val="1"/>
              <c:layout>
                <c:manualLayout>
                  <c:x val="1.8510366640254485E-2"/>
                  <c:y val="-5.7016939721072683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9EAB-4BFB-B7EF-5151F3E28553}"/>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fi-FI"/>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'[ktk.ktk1.fact_ktk_ktk1.latest (10).xlsx]Kouluterveyskyselyn aikasarjat '!$A$2:$A$3</c:f>
              <c:strCache>
                <c:ptCount val="2"/>
                <c:pt idx="0">
                  <c:v>2019</c:v>
                </c:pt>
                <c:pt idx="1">
                  <c:v>2021</c:v>
                </c:pt>
              </c:strCache>
            </c:strRef>
          </c:cat>
          <c:val>
            <c:numRef>
              <c:f>'[ktk.ktk1.fact_ktk_ktk1.latest (10).xlsx]Kouluterveyskyselyn aikasarjat '!$C$2:$C$3</c:f>
              <c:numCache>
                <c:formatCode>#\ ##0.0</c:formatCode>
                <c:ptCount val="2"/>
                <c:pt idx="0">
                  <c:v>5.7</c:v>
                </c:pt>
                <c:pt idx="1">
                  <c:v>5.5</c:v>
                </c:pt>
              </c:numCache>
            </c:numRef>
          </c:val>
          <c:smooth val="0"/>
          <c:extLst>
            <c:ext xmlns:c16="http://schemas.microsoft.com/office/drawing/2014/chart" uri="{C3380CC4-5D6E-409C-BE32-E72D297353CC}">
              <c16:uniqueId val="{00000005-9EAB-4BFB-B7EF-5151F3E28553}"/>
            </c:ext>
          </c:extLst>
        </c:ser>
        <c:ser>
          <c:idx val="2"/>
          <c:order val="2"/>
          <c:tx>
            <c:strRef>
              <c:f>'[ktk.ktk1.fact_ktk_ktk1.latest (10).xlsx]Kouluterveyskyselyn aikasarjat '!$D$1</c:f>
              <c:strCache>
                <c:ptCount val="1"/>
                <c:pt idx="0">
                  <c:v>Ammatillinen oppilaitos</c:v>
                </c:pt>
              </c:strCache>
            </c:strRef>
          </c:tx>
          <c:spPr>
            <a:ln w="28575" cap="rnd">
              <a:solidFill>
                <a:schemeClr val="accent3"/>
              </a:solidFill>
              <a:round/>
            </a:ln>
            <a:effectLst/>
          </c:spPr>
          <c:marker>
            <c:symbol val="none"/>
          </c:marker>
          <c:dLbls>
            <c:dLbl>
              <c:idx val="0"/>
              <c:layout>
                <c:manualLayout>
                  <c:x val="-8.3851965013699972E-2"/>
                  <c:y val="-2.2204130526105231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9EAB-4BFB-B7EF-5151F3E28553}"/>
                </c:ext>
              </c:extLst>
            </c:dLbl>
            <c:dLbl>
              <c:idx val="1"/>
              <c:layout>
                <c:manualLayout>
                  <c:x val="8.0116659577976063E-3"/>
                  <c:y val="-1.7852529376734295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9EAB-4BFB-B7EF-5151F3E28553}"/>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fi-FI"/>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'[ktk.ktk1.fact_ktk_ktk1.latest (10).xlsx]Kouluterveyskyselyn aikasarjat '!$A$2:$A$3</c:f>
              <c:strCache>
                <c:ptCount val="2"/>
                <c:pt idx="0">
                  <c:v>2019</c:v>
                </c:pt>
                <c:pt idx="1">
                  <c:v>2021</c:v>
                </c:pt>
              </c:strCache>
            </c:strRef>
          </c:cat>
          <c:val>
            <c:numRef>
              <c:f>'[ktk.ktk1.fact_ktk_ktk1.latest (10).xlsx]Kouluterveyskyselyn aikasarjat '!$D$2:$D$3</c:f>
              <c:numCache>
                <c:formatCode>#\ ##0.0</c:formatCode>
                <c:ptCount val="2"/>
                <c:pt idx="0">
                  <c:v>4.0999999999999996</c:v>
                </c:pt>
                <c:pt idx="1">
                  <c:v>4.5999999999999996</c:v>
                </c:pt>
              </c:numCache>
            </c:numRef>
          </c:val>
          <c:smooth val="0"/>
          <c:extLst>
            <c:ext xmlns:c16="http://schemas.microsoft.com/office/drawing/2014/chart" uri="{C3380CC4-5D6E-409C-BE32-E72D297353CC}">
              <c16:uniqueId val="{00000008-9EAB-4BFB-B7EF-5151F3E28553}"/>
            </c:ext>
          </c:extLst>
        </c:ser>
        <c:dLbls>
          <c:dLblPos val="t"/>
          <c:showLegendKey val="0"/>
          <c:showVal val="1"/>
          <c:showCatName val="0"/>
          <c:showSerName val="0"/>
          <c:showPercent val="0"/>
          <c:showBubbleSize val="0"/>
        </c:dLbls>
        <c:smooth val="0"/>
        <c:axId val="515187120"/>
        <c:axId val="515195976"/>
      </c:lineChart>
      <c:catAx>
        <c:axId val="5151871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fi-FI"/>
          </a:p>
        </c:txPr>
        <c:crossAx val="515195976"/>
        <c:crosses val="autoZero"/>
        <c:auto val="1"/>
        <c:lblAlgn val="ctr"/>
        <c:lblOffset val="100"/>
        <c:noMultiLvlLbl val="0"/>
      </c:catAx>
      <c:valAx>
        <c:axId val="515195976"/>
        <c:scaling>
          <c:orientation val="minMax"/>
          <c:max val="8"/>
        </c:scaling>
        <c:delete val="0"/>
        <c:axPos val="l"/>
        <c:majorGridlines>
          <c:spPr>
            <a:ln w="9525" cap="flat" cmpd="sng" algn="ctr">
              <a:solidFill>
                <a:schemeClr val="tx1">
                  <a:lumMod val="15000"/>
                  <a:lumOff val="85000"/>
                </a:schemeClr>
              </a:solidFill>
              <a:round/>
            </a:ln>
            <a:effectLst/>
          </c:spPr>
        </c:majorGridlines>
        <c:numFmt formatCode="#\ ##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51518712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fi-FI"/>
        </a:p>
      </c:txPr>
    </c:legend>
    <c:plotVisOnly val="1"/>
    <c:dispBlanksAs val="gap"/>
    <c:showDLblsOverMax val="0"/>
  </c:chart>
  <c:spPr>
    <a:noFill/>
    <a:ln>
      <a:noFill/>
    </a:ln>
    <a:effectLst/>
  </c:spPr>
  <c:txPr>
    <a:bodyPr/>
    <a:lstStyle/>
    <a:p>
      <a:pPr>
        <a:defRPr/>
      </a:pPr>
      <a:endParaRPr lang="fi-FI"/>
    </a:p>
  </c:txPr>
  <c:externalData r:id="rId4">
    <c:autoUpdate val="0"/>
  </c:externalData>
</c:chartSpace>
</file>

<file path=ppt/charts/chart3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fi-FI"/>
              <a:t>Tarvitsee viikonloppuisin tai iltaisin avoimena olevia vastaanottoja testauksia ja neuvontaa varten, %, 8. ja 9.lk. Kouluterveyskysely.</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barChart>
        <c:barDir val="col"/>
        <c:grouping val="clustered"/>
        <c:varyColors val="0"/>
        <c:ser>
          <c:idx val="0"/>
          <c:order val="0"/>
          <c:tx>
            <c:strRef>
              <c:f>'[ktk.ktk1.fact_ktk_ktk1.latest (23).xlsx]Kouluterveyskyselyn aikasarjat '!$B$1</c:f>
              <c:strCache>
                <c:ptCount val="1"/>
                <c:pt idx="0">
                  <c:v>2019</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(23).xlsx]Kouluterveyskyselyn aikasarjat '!$A$2:$A$15</c:f>
              <c:strCache>
                <c:ptCount val="14"/>
                <c:pt idx="0">
                  <c:v>Iisalmi</c:v>
                </c:pt>
                <c:pt idx="1">
                  <c:v>Tuusniemi</c:v>
                </c:pt>
                <c:pt idx="2">
                  <c:v>Lapinlahti</c:v>
                </c:pt>
                <c:pt idx="3">
                  <c:v>Joroinen</c:v>
                </c:pt>
                <c:pt idx="4">
                  <c:v>Kuopio</c:v>
                </c:pt>
                <c:pt idx="5">
                  <c:v>Sonkajärvi</c:v>
                </c:pt>
                <c:pt idx="6">
                  <c:v>Leppävirta</c:v>
                </c:pt>
                <c:pt idx="7">
                  <c:v>Varkaus</c:v>
                </c:pt>
                <c:pt idx="8">
                  <c:v>Suonenjoki</c:v>
                </c:pt>
                <c:pt idx="9">
                  <c:v>Siilinjärvi</c:v>
                </c:pt>
                <c:pt idx="10">
                  <c:v>Vieremä</c:v>
                </c:pt>
                <c:pt idx="11">
                  <c:v>Rautalampi</c:v>
                </c:pt>
                <c:pt idx="12">
                  <c:v>Pielavesi</c:v>
                </c:pt>
                <c:pt idx="13">
                  <c:v>Kiuruvesi</c:v>
                </c:pt>
              </c:strCache>
            </c:strRef>
          </c:cat>
          <c:val>
            <c:numRef>
              <c:f>'[ktk.ktk1.fact_ktk_ktk1.latest (23).xlsx]Kouluterveyskyselyn aikasarjat '!$B$2:$B$15</c:f>
              <c:numCache>
                <c:formatCode>#\ ##0.0</c:formatCode>
                <c:ptCount val="14"/>
                <c:pt idx="0">
                  <c:v>2.2999999999999998</c:v>
                </c:pt>
                <c:pt idx="1">
                  <c:v>3</c:v>
                </c:pt>
                <c:pt idx="3">
                  <c:v>7.6</c:v>
                </c:pt>
                <c:pt idx="4">
                  <c:v>4.3</c:v>
                </c:pt>
                <c:pt idx="5" formatCode="General">
                  <c:v>0</c:v>
                </c:pt>
                <c:pt idx="6">
                  <c:v>1.3</c:v>
                </c:pt>
                <c:pt idx="7">
                  <c:v>3.4</c:v>
                </c:pt>
                <c:pt idx="8">
                  <c:v>2.1</c:v>
                </c:pt>
                <c:pt idx="9">
                  <c:v>4.9000000000000004</c:v>
                </c:pt>
                <c:pt idx="10">
                  <c:v>5.6</c:v>
                </c:pt>
                <c:pt idx="11" formatCode="General">
                  <c:v>0</c:v>
                </c:pt>
                <c:pt idx="12">
                  <c:v>2.2000000000000002</c:v>
                </c:pt>
                <c:pt idx="13">
                  <c:v>6.7</c:v>
                </c:pt>
              </c:numCache>
            </c:numRef>
          </c:val>
          <c:extLst>
            <c:ext xmlns:c16="http://schemas.microsoft.com/office/drawing/2014/chart" uri="{C3380CC4-5D6E-409C-BE32-E72D297353CC}">
              <c16:uniqueId val="{00000000-6326-491B-B4F3-BDE996FB4B0C}"/>
            </c:ext>
          </c:extLst>
        </c:ser>
        <c:ser>
          <c:idx val="1"/>
          <c:order val="1"/>
          <c:tx>
            <c:strRef>
              <c:f>'[ktk.ktk1.fact_ktk_ktk1.latest (23).xlsx]Kouluterveyskyselyn aikasarjat '!$C$1</c:f>
              <c:strCache>
                <c:ptCount val="1"/>
                <c:pt idx="0">
                  <c:v>2021</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(23).xlsx]Kouluterveyskyselyn aikasarjat '!$A$2:$A$15</c:f>
              <c:strCache>
                <c:ptCount val="14"/>
                <c:pt idx="0">
                  <c:v>Iisalmi</c:v>
                </c:pt>
                <c:pt idx="1">
                  <c:v>Tuusniemi</c:v>
                </c:pt>
                <c:pt idx="2">
                  <c:v>Lapinlahti</c:v>
                </c:pt>
                <c:pt idx="3">
                  <c:v>Joroinen</c:v>
                </c:pt>
                <c:pt idx="4">
                  <c:v>Kuopio</c:v>
                </c:pt>
                <c:pt idx="5">
                  <c:v>Sonkajärvi</c:v>
                </c:pt>
                <c:pt idx="6">
                  <c:v>Leppävirta</c:v>
                </c:pt>
                <c:pt idx="7">
                  <c:v>Varkaus</c:v>
                </c:pt>
                <c:pt idx="8">
                  <c:v>Suonenjoki</c:v>
                </c:pt>
                <c:pt idx="9">
                  <c:v>Siilinjärvi</c:v>
                </c:pt>
                <c:pt idx="10">
                  <c:v>Vieremä</c:v>
                </c:pt>
                <c:pt idx="11">
                  <c:v>Rautalampi</c:v>
                </c:pt>
                <c:pt idx="12">
                  <c:v>Pielavesi</c:v>
                </c:pt>
                <c:pt idx="13">
                  <c:v>Kiuruvesi</c:v>
                </c:pt>
              </c:strCache>
            </c:strRef>
          </c:cat>
          <c:val>
            <c:numRef>
              <c:f>'[ktk.ktk1.fact_ktk_ktk1.latest (23).xlsx]Kouluterveyskyselyn aikasarjat '!$C$2:$C$15</c:f>
              <c:numCache>
                <c:formatCode>#\ ##0.0</c:formatCode>
                <c:ptCount val="14"/>
                <c:pt idx="0">
                  <c:v>1.2</c:v>
                </c:pt>
                <c:pt idx="1">
                  <c:v>2.9</c:v>
                </c:pt>
                <c:pt idx="2">
                  <c:v>3.4</c:v>
                </c:pt>
                <c:pt idx="3">
                  <c:v>3.8</c:v>
                </c:pt>
                <c:pt idx="4">
                  <c:v>4</c:v>
                </c:pt>
                <c:pt idx="5">
                  <c:v>4.5</c:v>
                </c:pt>
                <c:pt idx="6">
                  <c:v>4.5999999999999996</c:v>
                </c:pt>
                <c:pt idx="7">
                  <c:v>4.5999999999999996</c:v>
                </c:pt>
                <c:pt idx="8">
                  <c:v>5</c:v>
                </c:pt>
                <c:pt idx="9">
                  <c:v>5.0999999999999996</c:v>
                </c:pt>
                <c:pt idx="10">
                  <c:v>5.8</c:v>
                </c:pt>
                <c:pt idx="11">
                  <c:v>5.9</c:v>
                </c:pt>
                <c:pt idx="12">
                  <c:v>7</c:v>
                </c:pt>
                <c:pt idx="13">
                  <c:v>8.1</c:v>
                </c:pt>
              </c:numCache>
            </c:numRef>
          </c:val>
          <c:extLst>
            <c:ext xmlns:c16="http://schemas.microsoft.com/office/drawing/2014/chart" uri="{C3380CC4-5D6E-409C-BE32-E72D297353CC}">
              <c16:uniqueId val="{00000001-6326-491B-B4F3-BDE996FB4B0C}"/>
            </c:ext>
          </c:extLst>
        </c:ser>
        <c:dLbls>
          <c:dLblPos val="outEnd"/>
          <c:showLegendKey val="0"/>
          <c:showVal val="1"/>
          <c:showCatName val="0"/>
          <c:showSerName val="0"/>
          <c:showPercent val="0"/>
          <c:showBubbleSize val="0"/>
        </c:dLbls>
        <c:gapWidth val="219"/>
        <c:overlap val="-27"/>
        <c:axId val="241629688"/>
        <c:axId val="241631656"/>
      </c:barChart>
      <c:catAx>
        <c:axId val="2416296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fi-FI"/>
          </a:p>
        </c:txPr>
        <c:crossAx val="241631656"/>
        <c:crosses val="autoZero"/>
        <c:auto val="1"/>
        <c:lblAlgn val="ctr"/>
        <c:lblOffset val="100"/>
        <c:noMultiLvlLbl val="0"/>
      </c:catAx>
      <c:valAx>
        <c:axId val="241631656"/>
        <c:scaling>
          <c:orientation val="minMax"/>
        </c:scaling>
        <c:delete val="0"/>
        <c:axPos val="l"/>
        <c:majorGridlines>
          <c:spPr>
            <a:ln w="9525" cap="flat" cmpd="sng" algn="ctr">
              <a:solidFill>
                <a:schemeClr val="tx1">
                  <a:lumMod val="15000"/>
                  <a:lumOff val="85000"/>
                </a:schemeClr>
              </a:solidFill>
              <a:round/>
            </a:ln>
            <a:effectLst/>
          </c:spPr>
        </c:majorGridlines>
        <c:numFmt formatCode="#\ ##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24162968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fi-FI"/>
        </a:p>
      </c:txPr>
    </c:legend>
    <c:plotVisOnly val="1"/>
    <c:dispBlanksAs val="gap"/>
    <c:showDLblsOverMax val="0"/>
  </c:chart>
  <c:spPr>
    <a:noFill/>
    <a:ln>
      <a:noFill/>
    </a:ln>
    <a:effectLst/>
  </c:spPr>
  <c:txPr>
    <a:bodyPr/>
    <a:lstStyle/>
    <a:p>
      <a:pPr>
        <a:defRPr/>
      </a:pPr>
      <a:endParaRPr lang="fi-FI"/>
    </a:p>
  </c:txPr>
  <c:externalData r:id="rId4">
    <c:autoUpdate val="0"/>
  </c:externalData>
</c:chartSpace>
</file>

<file path=ppt/charts/chart3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fi-FI"/>
              <a:t>Tarvitsee viikonloppuisin tai iltaisin avoimena olevia vastaanottoja testauksia ja neuvontaa varten, %, 8. ja 9.lk.</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barChart>
        <c:barDir val="col"/>
        <c:grouping val="clustered"/>
        <c:varyColors val="0"/>
        <c:ser>
          <c:idx val="0"/>
          <c:order val="0"/>
          <c:tx>
            <c:strRef>
              <c:f>'[ktk.ktk1.fact_ktk_ktk1.latest (35).xlsx]Kouluterveyskyselyn aikasarjat '!$B$1</c:f>
              <c:strCache>
                <c:ptCount val="1"/>
                <c:pt idx="0">
                  <c:v>2019</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(35).xlsx]Kouluterveyskyselyn aikasarjat '!$A$2:$A$8</c:f>
              <c:strCache>
                <c:ptCount val="7"/>
                <c:pt idx="0">
                  <c:v>Pohjois-Pohjanmaan hyvinvointialue</c:v>
                </c:pt>
                <c:pt idx="1">
                  <c:v>Etelä-Savon hyvinvointialue</c:v>
                </c:pt>
                <c:pt idx="2">
                  <c:v>Pohjois-Savon hyvinvointialue</c:v>
                </c:pt>
                <c:pt idx="3">
                  <c:v>Pohjois-Karjalan hyvinvointialue</c:v>
                </c:pt>
                <c:pt idx="4">
                  <c:v>Koko maa</c:v>
                </c:pt>
                <c:pt idx="5">
                  <c:v>Keski-Suomen hyvinvointialue</c:v>
                </c:pt>
                <c:pt idx="6">
                  <c:v>Pirkanmaan hyvinvointialue</c:v>
                </c:pt>
              </c:strCache>
            </c:strRef>
          </c:cat>
          <c:val>
            <c:numRef>
              <c:f>'[ktk.ktk1.fact_ktk_ktk1.latest (35).xlsx]Kouluterveyskyselyn aikasarjat '!$B$2:$B$8</c:f>
              <c:numCache>
                <c:formatCode>#\ ##0.0</c:formatCode>
                <c:ptCount val="7"/>
                <c:pt idx="0">
                  <c:v>4</c:v>
                </c:pt>
                <c:pt idx="1">
                  <c:v>4.3</c:v>
                </c:pt>
                <c:pt idx="2">
                  <c:v>4</c:v>
                </c:pt>
                <c:pt idx="3">
                  <c:v>4.2</c:v>
                </c:pt>
                <c:pt idx="4">
                  <c:v>5.0999999999999996</c:v>
                </c:pt>
                <c:pt idx="5">
                  <c:v>4.7</c:v>
                </c:pt>
                <c:pt idx="6">
                  <c:v>4.7</c:v>
                </c:pt>
              </c:numCache>
            </c:numRef>
          </c:val>
          <c:extLst>
            <c:ext xmlns:c16="http://schemas.microsoft.com/office/drawing/2014/chart" uri="{C3380CC4-5D6E-409C-BE32-E72D297353CC}">
              <c16:uniqueId val="{00000000-91D2-4A27-B067-20ECB15C4AE1}"/>
            </c:ext>
          </c:extLst>
        </c:ser>
        <c:ser>
          <c:idx val="1"/>
          <c:order val="1"/>
          <c:tx>
            <c:strRef>
              <c:f>'[ktk.ktk1.fact_ktk_ktk1.latest (35).xlsx]Kouluterveyskyselyn aikasarjat '!$C$1</c:f>
              <c:strCache>
                <c:ptCount val="1"/>
                <c:pt idx="0">
                  <c:v>2021</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(35).xlsx]Kouluterveyskyselyn aikasarjat '!$A$2:$A$8</c:f>
              <c:strCache>
                <c:ptCount val="7"/>
                <c:pt idx="0">
                  <c:v>Pohjois-Pohjanmaan hyvinvointialue</c:v>
                </c:pt>
                <c:pt idx="1">
                  <c:v>Etelä-Savon hyvinvointialue</c:v>
                </c:pt>
                <c:pt idx="2">
                  <c:v>Pohjois-Savon hyvinvointialue</c:v>
                </c:pt>
                <c:pt idx="3">
                  <c:v>Pohjois-Karjalan hyvinvointialue</c:v>
                </c:pt>
                <c:pt idx="4">
                  <c:v>Koko maa</c:v>
                </c:pt>
                <c:pt idx="5">
                  <c:v>Keski-Suomen hyvinvointialue</c:v>
                </c:pt>
                <c:pt idx="6">
                  <c:v>Pirkanmaan hyvinvointialue</c:v>
                </c:pt>
              </c:strCache>
            </c:strRef>
          </c:cat>
          <c:val>
            <c:numRef>
              <c:f>'[ktk.ktk1.fact_ktk_ktk1.latest (35).xlsx]Kouluterveyskyselyn aikasarjat '!$C$2:$C$8</c:f>
              <c:numCache>
                <c:formatCode>#\ ##0.0</c:formatCode>
                <c:ptCount val="7"/>
                <c:pt idx="0">
                  <c:v>3.3</c:v>
                </c:pt>
                <c:pt idx="1">
                  <c:v>3.5</c:v>
                </c:pt>
                <c:pt idx="2">
                  <c:v>4.3</c:v>
                </c:pt>
                <c:pt idx="3">
                  <c:v>4.5999999999999996</c:v>
                </c:pt>
                <c:pt idx="4">
                  <c:v>4.8</c:v>
                </c:pt>
                <c:pt idx="5">
                  <c:v>5.0999999999999996</c:v>
                </c:pt>
                <c:pt idx="6">
                  <c:v>5.2</c:v>
                </c:pt>
              </c:numCache>
            </c:numRef>
          </c:val>
          <c:extLst>
            <c:ext xmlns:c16="http://schemas.microsoft.com/office/drawing/2014/chart" uri="{C3380CC4-5D6E-409C-BE32-E72D297353CC}">
              <c16:uniqueId val="{00000001-91D2-4A27-B067-20ECB15C4AE1}"/>
            </c:ext>
          </c:extLst>
        </c:ser>
        <c:dLbls>
          <c:dLblPos val="outEnd"/>
          <c:showLegendKey val="0"/>
          <c:showVal val="1"/>
          <c:showCatName val="0"/>
          <c:showSerName val="0"/>
          <c:showPercent val="0"/>
          <c:showBubbleSize val="0"/>
        </c:dLbls>
        <c:gapWidth val="219"/>
        <c:overlap val="-27"/>
        <c:axId val="514016888"/>
        <c:axId val="515657256"/>
      </c:barChart>
      <c:catAx>
        <c:axId val="5140168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fi-FI"/>
          </a:p>
        </c:txPr>
        <c:crossAx val="515657256"/>
        <c:crosses val="autoZero"/>
        <c:auto val="1"/>
        <c:lblAlgn val="ctr"/>
        <c:lblOffset val="100"/>
        <c:noMultiLvlLbl val="0"/>
      </c:catAx>
      <c:valAx>
        <c:axId val="515657256"/>
        <c:scaling>
          <c:orientation val="minMax"/>
        </c:scaling>
        <c:delete val="0"/>
        <c:axPos val="l"/>
        <c:majorGridlines>
          <c:spPr>
            <a:ln w="9525" cap="flat" cmpd="sng" algn="ctr">
              <a:solidFill>
                <a:schemeClr val="tx1">
                  <a:lumMod val="15000"/>
                  <a:lumOff val="85000"/>
                </a:schemeClr>
              </a:solidFill>
              <a:round/>
            </a:ln>
            <a:effectLst/>
          </c:spPr>
        </c:majorGridlines>
        <c:numFmt formatCode="#\ ##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51401688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legend>
    <c:plotVisOnly val="1"/>
    <c:dispBlanksAs val="gap"/>
    <c:showDLblsOverMax val="0"/>
  </c:chart>
  <c:spPr>
    <a:noFill/>
    <a:ln>
      <a:noFill/>
    </a:ln>
    <a:effectLst/>
  </c:spPr>
  <c:txPr>
    <a:bodyPr/>
    <a:lstStyle/>
    <a:p>
      <a:pPr>
        <a:defRPr/>
      </a:pPr>
      <a:endParaRPr lang="fi-FI"/>
    </a:p>
  </c:txPr>
  <c:externalData r:id="rId4">
    <c:autoUpdate val="0"/>
  </c:externalData>
</c:chartSpace>
</file>

<file path=ppt/charts/chart3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fi-FI"/>
              <a:t>Seurustelee kyselyhetkellä, %, Pohjois-Savo.</a:t>
            </a:r>
            <a:r>
              <a:rPr lang="fi-FI" baseline="0"/>
              <a:t> Kouluterveyskysely.</a:t>
            </a:r>
            <a:endParaRPr lang="fi-FI"/>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lineChart>
        <c:grouping val="standard"/>
        <c:varyColors val="0"/>
        <c:ser>
          <c:idx val="0"/>
          <c:order val="0"/>
          <c:tx>
            <c:strRef>
              <c:f>'[ktk.ktk1.fact_ktk_ktk1.latest (11).xlsx]Kouluterveyskyselyn aikasarjat '!$B$1</c:f>
              <c:strCache>
                <c:ptCount val="1"/>
                <c:pt idx="0">
                  <c:v>Perusopetus 8. ja 9. lk</c:v>
                </c:pt>
              </c:strCache>
            </c:strRef>
          </c:tx>
          <c:spPr>
            <a:ln w="28575" cap="rnd">
              <a:solidFill>
                <a:schemeClr val="accent1"/>
              </a:solidFill>
              <a:round/>
            </a:ln>
            <a:effectLst/>
          </c:spPr>
          <c:marker>
            <c:symbol val="none"/>
          </c:marker>
          <c:dLbls>
            <c:dLbl>
              <c:idx val="1"/>
              <c:layout>
                <c:manualLayout>
                  <c:x val="-8.5593564162104202E-2"/>
                  <c:y val="3.8224575387602454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D0D3-4D56-AD99-68901F75A1A0}"/>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fi-FI"/>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(11).xlsx]Kouluterveyskyselyn aikasarjat '!$A$2:$A$4</c:f>
              <c:strCache>
                <c:ptCount val="3"/>
                <c:pt idx="0">
                  <c:v>2017</c:v>
                </c:pt>
                <c:pt idx="1">
                  <c:v>2019</c:v>
                </c:pt>
                <c:pt idx="2">
                  <c:v>2021</c:v>
                </c:pt>
              </c:strCache>
            </c:strRef>
          </c:cat>
          <c:val>
            <c:numRef>
              <c:f>'[ktk.ktk1.fact_ktk_ktk1.latest (11).xlsx]Kouluterveyskyselyn aikasarjat '!$B$2:$B$4</c:f>
              <c:numCache>
                <c:formatCode>#\ ##0.0</c:formatCode>
                <c:ptCount val="3"/>
                <c:pt idx="0">
                  <c:v>17.600000000000001</c:v>
                </c:pt>
                <c:pt idx="1">
                  <c:v>20.399999999999999</c:v>
                </c:pt>
                <c:pt idx="2">
                  <c:v>17.8</c:v>
                </c:pt>
              </c:numCache>
            </c:numRef>
          </c:val>
          <c:smooth val="0"/>
          <c:extLst>
            <c:ext xmlns:c16="http://schemas.microsoft.com/office/drawing/2014/chart" uri="{C3380CC4-5D6E-409C-BE32-E72D297353CC}">
              <c16:uniqueId val="{00000000-D0D3-4D56-AD99-68901F75A1A0}"/>
            </c:ext>
          </c:extLst>
        </c:ser>
        <c:ser>
          <c:idx val="1"/>
          <c:order val="1"/>
          <c:tx>
            <c:strRef>
              <c:f>'[ktk.ktk1.fact_ktk_ktk1.latest (11).xlsx]Kouluterveyskyselyn aikasarjat '!$C$1</c:f>
              <c:strCache>
                <c:ptCount val="1"/>
                <c:pt idx="0">
                  <c:v>Lukio 1. ja 2. vuosi</c:v>
                </c:pt>
              </c:strCache>
            </c:strRef>
          </c:tx>
          <c:spPr>
            <a:ln w="28575" cap="rnd">
              <a:solidFill>
                <a:schemeClr val="accent2"/>
              </a:solidFill>
              <a:round/>
            </a:ln>
            <a:effectLst/>
          </c:spPr>
          <c:marker>
            <c:symbol val="none"/>
          </c:marker>
          <c:dLbls>
            <c:dLbl>
              <c:idx val="1"/>
              <c:layout>
                <c:manualLayout>
                  <c:x val="-0.15245531006312052"/>
                  <c:y val="-3.5436129650574272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D0D3-4D56-AD99-68901F75A1A0}"/>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fi-FI"/>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(11).xlsx]Kouluterveyskyselyn aikasarjat '!$A$2:$A$4</c:f>
              <c:strCache>
                <c:ptCount val="3"/>
                <c:pt idx="0">
                  <c:v>2017</c:v>
                </c:pt>
                <c:pt idx="1">
                  <c:v>2019</c:v>
                </c:pt>
                <c:pt idx="2">
                  <c:v>2021</c:v>
                </c:pt>
              </c:strCache>
            </c:strRef>
          </c:cat>
          <c:val>
            <c:numRef>
              <c:f>'[ktk.ktk1.fact_ktk_ktk1.latest (11).xlsx]Kouluterveyskyselyn aikasarjat '!$C$2:$C$4</c:f>
              <c:numCache>
                <c:formatCode>#\ ##0.0</c:formatCode>
                <c:ptCount val="3"/>
                <c:pt idx="1">
                  <c:v>25.8</c:v>
                </c:pt>
                <c:pt idx="2">
                  <c:v>27.3</c:v>
                </c:pt>
              </c:numCache>
            </c:numRef>
          </c:val>
          <c:smooth val="0"/>
          <c:extLst>
            <c:ext xmlns:c16="http://schemas.microsoft.com/office/drawing/2014/chart" uri="{C3380CC4-5D6E-409C-BE32-E72D297353CC}">
              <c16:uniqueId val="{00000001-D0D3-4D56-AD99-68901F75A1A0}"/>
            </c:ext>
          </c:extLst>
        </c:ser>
        <c:ser>
          <c:idx val="2"/>
          <c:order val="2"/>
          <c:tx>
            <c:strRef>
              <c:f>'[ktk.ktk1.fact_ktk_ktk1.latest (11).xlsx]Kouluterveyskyselyn aikasarjat '!$D$1</c:f>
              <c:strCache>
                <c:ptCount val="1"/>
                <c:pt idx="0">
                  <c:v>Ammatillinen oppilaitos</c:v>
                </c:pt>
              </c:strCache>
            </c:strRef>
          </c:tx>
          <c:spPr>
            <a:ln w="28575" cap="rnd">
              <a:solidFill>
                <a:schemeClr val="accent3"/>
              </a:solidFill>
              <a:round/>
            </a:ln>
            <a:effectLst/>
          </c:spPr>
          <c:marker>
            <c:symbol val="none"/>
          </c:marker>
          <c:dLbls>
            <c:dLbl>
              <c:idx val="1"/>
              <c:layout>
                <c:manualLayout>
                  <c:x val="-0.15245531006312052"/>
                  <c:y val="-4.5959087513171022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D0D3-4D56-AD99-68901F75A1A0}"/>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fi-FI"/>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(11).xlsx]Kouluterveyskyselyn aikasarjat '!$A$2:$A$4</c:f>
              <c:strCache>
                <c:ptCount val="3"/>
                <c:pt idx="0">
                  <c:v>2017</c:v>
                </c:pt>
                <c:pt idx="1">
                  <c:v>2019</c:v>
                </c:pt>
                <c:pt idx="2">
                  <c:v>2021</c:v>
                </c:pt>
              </c:strCache>
            </c:strRef>
          </c:cat>
          <c:val>
            <c:numRef>
              <c:f>'[ktk.ktk1.fact_ktk_ktk1.latest (11).xlsx]Kouluterveyskyselyn aikasarjat '!$D$2:$D$4</c:f>
              <c:numCache>
                <c:formatCode>#\ ##0.0</c:formatCode>
                <c:ptCount val="3"/>
                <c:pt idx="1">
                  <c:v>31.4</c:v>
                </c:pt>
                <c:pt idx="2">
                  <c:v>36.1</c:v>
                </c:pt>
              </c:numCache>
            </c:numRef>
          </c:val>
          <c:smooth val="0"/>
          <c:extLst>
            <c:ext xmlns:c16="http://schemas.microsoft.com/office/drawing/2014/chart" uri="{C3380CC4-5D6E-409C-BE32-E72D297353CC}">
              <c16:uniqueId val="{00000002-D0D3-4D56-AD99-68901F75A1A0}"/>
            </c:ext>
          </c:extLst>
        </c:ser>
        <c:dLbls>
          <c:dLblPos val="t"/>
          <c:showLegendKey val="0"/>
          <c:showVal val="1"/>
          <c:showCatName val="0"/>
          <c:showSerName val="0"/>
          <c:showPercent val="0"/>
          <c:showBubbleSize val="0"/>
        </c:dLbls>
        <c:smooth val="0"/>
        <c:axId val="509571616"/>
        <c:axId val="514245120"/>
      </c:lineChart>
      <c:catAx>
        <c:axId val="5095716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fi-FI"/>
          </a:p>
        </c:txPr>
        <c:crossAx val="514245120"/>
        <c:crosses val="autoZero"/>
        <c:auto val="1"/>
        <c:lblAlgn val="ctr"/>
        <c:lblOffset val="100"/>
        <c:noMultiLvlLbl val="0"/>
      </c:catAx>
      <c:valAx>
        <c:axId val="514245120"/>
        <c:scaling>
          <c:orientation val="minMax"/>
          <c:max val="42"/>
        </c:scaling>
        <c:delete val="0"/>
        <c:axPos val="l"/>
        <c:majorGridlines>
          <c:spPr>
            <a:ln w="9525" cap="flat" cmpd="sng" algn="ctr">
              <a:solidFill>
                <a:schemeClr val="tx1">
                  <a:lumMod val="15000"/>
                  <a:lumOff val="85000"/>
                </a:schemeClr>
              </a:solidFill>
              <a:round/>
            </a:ln>
            <a:effectLst/>
          </c:spPr>
        </c:majorGridlines>
        <c:numFmt formatCode="#\ ##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50957161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fi-FI"/>
        </a:p>
      </c:txPr>
    </c:legend>
    <c:plotVisOnly val="1"/>
    <c:dispBlanksAs val="gap"/>
    <c:showDLblsOverMax val="0"/>
  </c:chart>
  <c:spPr>
    <a:noFill/>
    <a:ln>
      <a:noFill/>
    </a:ln>
    <a:effectLst/>
  </c:spPr>
  <c:txPr>
    <a:bodyPr/>
    <a:lstStyle/>
    <a:p>
      <a:pPr>
        <a:defRPr/>
      </a:pPr>
      <a:endParaRPr lang="fi-FI"/>
    </a:p>
  </c:txPr>
  <c:externalData r:id="rId4">
    <c:autoUpdate val="0"/>
  </c:externalData>
</c:chartSpace>
</file>

<file path=ppt/charts/chart3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fi-FI"/>
              <a:t>Seurustelee kyselyhetkellä, %, 8. ja 9.lk. Kouluterveyskysely.</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barChart>
        <c:barDir val="col"/>
        <c:grouping val="clustered"/>
        <c:varyColors val="0"/>
        <c:ser>
          <c:idx val="0"/>
          <c:order val="0"/>
          <c:tx>
            <c:strRef>
              <c:f>'[ktk.ktk1.fact_ktk_ktk1.latest (24).xlsx]Kouluterveyskyselyn aikasarjat '!$B$1</c:f>
              <c:strCache>
                <c:ptCount val="1"/>
                <c:pt idx="0">
                  <c:v>2019</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(24).xlsx]Kouluterveyskyselyn aikasarjat '!$A$2:$A$16</c:f>
              <c:strCache>
                <c:ptCount val="15"/>
                <c:pt idx="0">
                  <c:v>Joroinen</c:v>
                </c:pt>
                <c:pt idx="1">
                  <c:v>Sonkajärvi</c:v>
                </c:pt>
                <c:pt idx="2">
                  <c:v>Lapinlahti</c:v>
                </c:pt>
                <c:pt idx="3">
                  <c:v>Kuopio</c:v>
                </c:pt>
                <c:pt idx="4">
                  <c:v>Pielavesi</c:v>
                </c:pt>
                <c:pt idx="5">
                  <c:v>Vieremä</c:v>
                </c:pt>
                <c:pt idx="6">
                  <c:v>Iisalmi</c:v>
                </c:pt>
                <c:pt idx="7">
                  <c:v>Siilinjärvi</c:v>
                </c:pt>
                <c:pt idx="8">
                  <c:v>Leppävirta</c:v>
                </c:pt>
                <c:pt idx="9">
                  <c:v>Kiuruvesi</c:v>
                </c:pt>
                <c:pt idx="10">
                  <c:v>Suonenjoki</c:v>
                </c:pt>
                <c:pt idx="11">
                  <c:v>Varkaus</c:v>
                </c:pt>
                <c:pt idx="12">
                  <c:v>Rautalampi</c:v>
                </c:pt>
                <c:pt idx="13">
                  <c:v>Tuusniemi</c:v>
                </c:pt>
                <c:pt idx="14">
                  <c:v>Keitele</c:v>
                </c:pt>
              </c:strCache>
            </c:strRef>
          </c:cat>
          <c:val>
            <c:numRef>
              <c:f>'[ktk.ktk1.fact_ktk_ktk1.latest (24).xlsx]Kouluterveyskyselyn aikasarjat '!$B$2:$B$16</c:f>
              <c:numCache>
                <c:formatCode>#\ ##0.0</c:formatCode>
                <c:ptCount val="15"/>
                <c:pt idx="0">
                  <c:v>29</c:v>
                </c:pt>
                <c:pt idx="1">
                  <c:v>16.3</c:v>
                </c:pt>
                <c:pt idx="3">
                  <c:v>18.7</c:v>
                </c:pt>
                <c:pt idx="4">
                  <c:v>24.7</c:v>
                </c:pt>
                <c:pt idx="5">
                  <c:v>17.100000000000001</c:v>
                </c:pt>
                <c:pt idx="6">
                  <c:v>19.7</c:v>
                </c:pt>
                <c:pt idx="7">
                  <c:v>21.4</c:v>
                </c:pt>
                <c:pt idx="8">
                  <c:v>15.9</c:v>
                </c:pt>
                <c:pt idx="9">
                  <c:v>18.2</c:v>
                </c:pt>
                <c:pt idx="10">
                  <c:v>22.1</c:v>
                </c:pt>
                <c:pt idx="11">
                  <c:v>24.8</c:v>
                </c:pt>
                <c:pt idx="12">
                  <c:v>27.6</c:v>
                </c:pt>
                <c:pt idx="13">
                  <c:v>21.5</c:v>
                </c:pt>
                <c:pt idx="14">
                  <c:v>32.4</c:v>
                </c:pt>
              </c:numCache>
            </c:numRef>
          </c:val>
          <c:extLst>
            <c:ext xmlns:c16="http://schemas.microsoft.com/office/drawing/2014/chart" uri="{C3380CC4-5D6E-409C-BE32-E72D297353CC}">
              <c16:uniqueId val="{00000000-9936-42B0-83CC-50B7FD1C844C}"/>
            </c:ext>
          </c:extLst>
        </c:ser>
        <c:ser>
          <c:idx val="1"/>
          <c:order val="1"/>
          <c:tx>
            <c:strRef>
              <c:f>'[ktk.ktk1.fact_ktk_ktk1.latest (24).xlsx]Kouluterveyskyselyn aikasarjat '!$C$1</c:f>
              <c:strCache>
                <c:ptCount val="1"/>
                <c:pt idx="0">
                  <c:v>2021</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(24).xlsx]Kouluterveyskyselyn aikasarjat '!$A$2:$A$16</c:f>
              <c:strCache>
                <c:ptCount val="15"/>
                <c:pt idx="0">
                  <c:v>Joroinen</c:v>
                </c:pt>
                <c:pt idx="1">
                  <c:v>Sonkajärvi</c:v>
                </c:pt>
                <c:pt idx="2">
                  <c:v>Lapinlahti</c:v>
                </c:pt>
                <c:pt idx="3">
                  <c:v>Kuopio</c:v>
                </c:pt>
                <c:pt idx="4">
                  <c:v>Pielavesi</c:v>
                </c:pt>
                <c:pt idx="5">
                  <c:v>Vieremä</c:v>
                </c:pt>
                <c:pt idx="6">
                  <c:v>Iisalmi</c:v>
                </c:pt>
                <c:pt idx="7">
                  <c:v>Siilinjärvi</c:v>
                </c:pt>
                <c:pt idx="8">
                  <c:v>Leppävirta</c:v>
                </c:pt>
                <c:pt idx="9">
                  <c:v>Kiuruvesi</c:v>
                </c:pt>
                <c:pt idx="10">
                  <c:v>Suonenjoki</c:v>
                </c:pt>
                <c:pt idx="11">
                  <c:v>Varkaus</c:v>
                </c:pt>
                <c:pt idx="12">
                  <c:v>Rautalampi</c:v>
                </c:pt>
                <c:pt idx="13">
                  <c:v>Tuusniemi</c:v>
                </c:pt>
                <c:pt idx="14">
                  <c:v>Keitele</c:v>
                </c:pt>
              </c:strCache>
            </c:strRef>
          </c:cat>
          <c:val>
            <c:numRef>
              <c:f>'[ktk.ktk1.fact_ktk_ktk1.latest (24).xlsx]Kouluterveyskyselyn aikasarjat '!$C$2:$C$16</c:f>
              <c:numCache>
                <c:formatCode>#\ ##0.0</c:formatCode>
                <c:ptCount val="15"/>
                <c:pt idx="0">
                  <c:v>11.3</c:v>
                </c:pt>
                <c:pt idx="1">
                  <c:v>15.2</c:v>
                </c:pt>
                <c:pt idx="2">
                  <c:v>15.9</c:v>
                </c:pt>
                <c:pt idx="3">
                  <c:v>16.100000000000001</c:v>
                </c:pt>
                <c:pt idx="4">
                  <c:v>17.2</c:v>
                </c:pt>
                <c:pt idx="5">
                  <c:v>17.600000000000001</c:v>
                </c:pt>
                <c:pt idx="6">
                  <c:v>18.600000000000001</c:v>
                </c:pt>
                <c:pt idx="7">
                  <c:v>18.7</c:v>
                </c:pt>
                <c:pt idx="8">
                  <c:v>18.8</c:v>
                </c:pt>
                <c:pt idx="9">
                  <c:v>20.3</c:v>
                </c:pt>
                <c:pt idx="10">
                  <c:v>21.6</c:v>
                </c:pt>
                <c:pt idx="11">
                  <c:v>23.5</c:v>
                </c:pt>
                <c:pt idx="12">
                  <c:v>24.6</c:v>
                </c:pt>
                <c:pt idx="13">
                  <c:v>29</c:v>
                </c:pt>
                <c:pt idx="14" formatCode="General">
                  <c:v>0</c:v>
                </c:pt>
              </c:numCache>
            </c:numRef>
          </c:val>
          <c:extLst>
            <c:ext xmlns:c16="http://schemas.microsoft.com/office/drawing/2014/chart" uri="{C3380CC4-5D6E-409C-BE32-E72D297353CC}">
              <c16:uniqueId val="{00000001-9936-42B0-83CC-50B7FD1C844C}"/>
            </c:ext>
          </c:extLst>
        </c:ser>
        <c:dLbls>
          <c:dLblPos val="outEnd"/>
          <c:showLegendKey val="0"/>
          <c:showVal val="1"/>
          <c:showCatName val="0"/>
          <c:showSerName val="0"/>
          <c:showPercent val="0"/>
          <c:showBubbleSize val="0"/>
        </c:dLbls>
        <c:gapWidth val="219"/>
        <c:overlap val="-27"/>
        <c:axId val="238612312"/>
        <c:axId val="238607392"/>
      </c:barChart>
      <c:catAx>
        <c:axId val="2386123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fi-FI"/>
          </a:p>
        </c:txPr>
        <c:crossAx val="238607392"/>
        <c:crosses val="autoZero"/>
        <c:auto val="1"/>
        <c:lblAlgn val="ctr"/>
        <c:lblOffset val="100"/>
        <c:noMultiLvlLbl val="0"/>
      </c:catAx>
      <c:valAx>
        <c:axId val="238607392"/>
        <c:scaling>
          <c:orientation val="minMax"/>
        </c:scaling>
        <c:delete val="0"/>
        <c:axPos val="l"/>
        <c:majorGridlines>
          <c:spPr>
            <a:ln w="9525" cap="flat" cmpd="sng" algn="ctr">
              <a:solidFill>
                <a:schemeClr val="tx1">
                  <a:lumMod val="15000"/>
                  <a:lumOff val="85000"/>
                </a:schemeClr>
              </a:solidFill>
              <a:round/>
            </a:ln>
            <a:effectLst/>
          </c:spPr>
        </c:majorGridlines>
        <c:numFmt formatCode="#\ ##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23861231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legend>
    <c:plotVisOnly val="1"/>
    <c:dispBlanksAs val="gap"/>
    <c:showDLblsOverMax val="0"/>
  </c:chart>
  <c:spPr>
    <a:noFill/>
    <a:ln>
      <a:noFill/>
    </a:ln>
    <a:effectLst/>
  </c:spPr>
  <c:txPr>
    <a:bodyPr/>
    <a:lstStyle/>
    <a:p>
      <a:pPr>
        <a:defRPr/>
      </a:pPr>
      <a:endParaRPr lang="fi-FI"/>
    </a:p>
  </c:txPr>
  <c:externalData r:id="rId4">
    <c:autoUpdate val="0"/>
  </c:externalData>
</c:chartSpace>
</file>

<file path=ppt/charts/chart3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fi-FI"/>
              <a:t>Seurustelee kyselyhetkellä, %, 8. ja 9.lk. </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barChart>
        <c:barDir val="col"/>
        <c:grouping val="clustered"/>
        <c:varyColors val="0"/>
        <c:ser>
          <c:idx val="0"/>
          <c:order val="0"/>
          <c:tx>
            <c:strRef>
              <c:f>'[ktk.ktk1.fact_ktk_ktk1.latest (36).xlsx]Kouluterveyskyselyn aikasarjat '!$B$1</c:f>
              <c:strCache>
                <c:ptCount val="1"/>
                <c:pt idx="0">
                  <c:v>2019</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(36).xlsx]Kouluterveyskyselyn aikasarjat '!$A$2:$A$8</c:f>
              <c:strCache>
                <c:ptCount val="7"/>
                <c:pt idx="0">
                  <c:v>Pohjois-Pohjanmaan hyvinvointialue</c:v>
                </c:pt>
                <c:pt idx="1">
                  <c:v>Etelä-Savon hyvinvointialue</c:v>
                </c:pt>
                <c:pt idx="2">
                  <c:v>Keski-Suomen hyvinvointialue</c:v>
                </c:pt>
                <c:pt idx="3">
                  <c:v>Koko maa</c:v>
                </c:pt>
                <c:pt idx="4">
                  <c:v>Pirkanmaan hyvinvointialue</c:v>
                </c:pt>
                <c:pt idx="5">
                  <c:v>Pohjois-Karjalan hyvinvointialue</c:v>
                </c:pt>
                <c:pt idx="6">
                  <c:v>Pohjois-Savon hyvinvointialue</c:v>
                </c:pt>
              </c:strCache>
            </c:strRef>
          </c:cat>
          <c:val>
            <c:numRef>
              <c:f>'[ktk.ktk1.fact_ktk_ktk1.latest (36).xlsx]Kouluterveyskyselyn aikasarjat '!$B$2:$B$8</c:f>
              <c:numCache>
                <c:formatCode>#\ ##0.0</c:formatCode>
                <c:ptCount val="7"/>
                <c:pt idx="0">
                  <c:v>17.2</c:v>
                </c:pt>
                <c:pt idx="1">
                  <c:v>19.5</c:v>
                </c:pt>
                <c:pt idx="2">
                  <c:v>18.100000000000001</c:v>
                </c:pt>
                <c:pt idx="3">
                  <c:v>18.600000000000001</c:v>
                </c:pt>
                <c:pt idx="4">
                  <c:v>18</c:v>
                </c:pt>
                <c:pt idx="5">
                  <c:v>19.2</c:v>
                </c:pt>
                <c:pt idx="6">
                  <c:v>20.399999999999999</c:v>
                </c:pt>
              </c:numCache>
            </c:numRef>
          </c:val>
          <c:extLst>
            <c:ext xmlns:c16="http://schemas.microsoft.com/office/drawing/2014/chart" uri="{C3380CC4-5D6E-409C-BE32-E72D297353CC}">
              <c16:uniqueId val="{00000000-D2F5-4D54-8EC1-C52310CEF804}"/>
            </c:ext>
          </c:extLst>
        </c:ser>
        <c:ser>
          <c:idx val="1"/>
          <c:order val="1"/>
          <c:tx>
            <c:strRef>
              <c:f>'[ktk.ktk1.fact_ktk_ktk1.latest (36).xlsx]Kouluterveyskyselyn aikasarjat '!$C$1</c:f>
              <c:strCache>
                <c:ptCount val="1"/>
                <c:pt idx="0">
                  <c:v>2021</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(36).xlsx]Kouluterveyskyselyn aikasarjat '!$A$2:$A$8</c:f>
              <c:strCache>
                <c:ptCount val="7"/>
                <c:pt idx="0">
                  <c:v>Pohjois-Pohjanmaan hyvinvointialue</c:v>
                </c:pt>
                <c:pt idx="1">
                  <c:v>Etelä-Savon hyvinvointialue</c:v>
                </c:pt>
                <c:pt idx="2">
                  <c:v>Keski-Suomen hyvinvointialue</c:v>
                </c:pt>
                <c:pt idx="3">
                  <c:v>Koko maa</c:v>
                </c:pt>
                <c:pt idx="4">
                  <c:v>Pirkanmaan hyvinvointialue</c:v>
                </c:pt>
                <c:pt idx="5">
                  <c:v>Pohjois-Karjalan hyvinvointialue</c:v>
                </c:pt>
                <c:pt idx="6">
                  <c:v>Pohjois-Savon hyvinvointialue</c:v>
                </c:pt>
              </c:strCache>
            </c:strRef>
          </c:cat>
          <c:val>
            <c:numRef>
              <c:f>'[ktk.ktk1.fact_ktk_ktk1.latest (36).xlsx]Kouluterveyskyselyn aikasarjat '!$C$2:$C$8</c:f>
              <c:numCache>
                <c:formatCode>#\ ##0.0</c:formatCode>
                <c:ptCount val="7"/>
                <c:pt idx="0">
                  <c:v>15.7</c:v>
                </c:pt>
                <c:pt idx="1">
                  <c:v>16.5</c:v>
                </c:pt>
                <c:pt idx="2">
                  <c:v>16.5</c:v>
                </c:pt>
                <c:pt idx="3">
                  <c:v>16.8</c:v>
                </c:pt>
                <c:pt idx="4">
                  <c:v>16.899999999999999</c:v>
                </c:pt>
                <c:pt idx="5">
                  <c:v>17</c:v>
                </c:pt>
                <c:pt idx="6">
                  <c:v>17.8</c:v>
                </c:pt>
              </c:numCache>
            </c:numRef>
          </c:val>
          <c:extLst>
            <c:ext xmlns:c16="http://schemas.microsoft.com/office/drawing/2014/chart" uri="{C3380CC4-5D6E-409C-BE32-E72D297353CC}">
              <c16:uniqueId val="{00000001-D2F5-4D54-8EC1-C52310CEF804}"/>
            </c:ext>
          </c:extLst>
        </c:ser>
        <c:dLbls>
          <c:dLblPos val="outEnd"/>
          <c:showLegendKey val="0"/>
          <c:showVal val="1"/>
          <c:showCatName val="0"/>
          <c:showSerName val="0"/>
          <c:showPercent val="0"/>
          <c:showBubbleSize val="0"/>
        </c:dLbls>
        <c:gapWidth val="219"/>
        <c:overlap val="-27"/>
        <c:axId val="509495536"/>
        <c:axId val="509495208"/>
      </c:barChart>
      <c:catAx>
        <c:axId val="5094955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fi-FI"/>
          </a:p>
        </c:txPr>
        <c:crossAx val="509495208"/>
        <c:crosses val="autoZero"/>
        <c:auto val="1"/>
        <c:lblAlgn val="ctr"/>
        <c:lblOffset val="100"/>
        <c:noMultiLvlLbl val="0"/>
      </c:catAx>
      <c:valAx>
        <c:axId val="509495208"/>
        <c:scaling>
          <c:orientation val="minMax"/>
        </c:scaling>
        <c:delete val="0"/>
        <c:axPos val="l"/>
        <c:majorGridlines>
          <c:spPr>
            <a:ln w="9525" cap="flat" cmpd="sng" algn="ctr">
              <a:solidFill>
                <a:schemeClr val="tx1">
                  <a:lumMod val="15000"/>
                  <a:lumOff val="85000"/>
                </a:schemeClr>
              </a:solidFill>
              <a:round/>
            </a:ln>
            <a:effectLst/>
          </c:spPr>
        </c:majorGridlines>
        <c:numFmt formatCode="#\ ##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50949553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legend>
    <c:plotVisOnly val="1"/>
    <c:dispBlanksAs val="gap"/>
    <c:showDLblsOverMax val="0"/>
  </c:chart>
  <c:spPr>
    <a:noFill/>
    <a:ln>
      <a:noFill/>
    </a:ln>
    <a:effectLst/>
  </c:spPr>
  <c:txPr>
    <a:bodyPr/>
    <a:lstStyle/>
    <a:p>
      <a:pPr>
        <a:defRPr/>
      </a:pPr>
      <a:endParaRPr lang="fi-FI"/>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fi-FI" sz="1400" dirty="0"/>
              <a:t>Kokenut seksuaalista koskettelua tai painostamista koskettamaan vuoden aikana, %, 4. ja 5.lk. Kouluterveyskysely</a:t>
            </a:r>
            <a:r>
              <a:rPr lang="fi-FI" sz="1400" baseline="0" dirty="0"/>
              <a:t> 2021.</a:t>
            </a:r>
            <a:endParaRPr lang="fi-FI" sz="1400" dirty="0"/>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barChart>
        <c:barDir val="col"/>
        <c:grouping val="clustered"/>
        <c:varyColors val="0"/>
        <c:ser>
          <c:idx val="0"/>
          <c:order val="0"/>
          <c:tx>
            <c:strRef>
              <c:f>'[ktk.ktk4.fact_ktk_ktk4.latest (7).xlsx]Kouluterveyskyselyn tulokset 20'!$B$1</c:f>
              <c:strCache>
                <c:ptCount val="1"/>
                <c:pt idx="0">
                  <c:v>2019</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'[ktk.ktk4.fact_ktk_ktk4.latest (7).xlsx]Kouluterveyskyselyn tulokset 20'!$A$2:$A$8</c:f>
              <c:strCache>
                <c:ptCount val="7"/>
                <c:pt idx="0">
                  <c:v>Keski-Suomen hyvinvointialue</c:v>
                </c:pt>
                <c:pt idx="1">
                  <c:v>Pohjois-Pohjanmaan hyvinvointialue</c:v>
                </c:pt>
                <c:pt idx="2">
                  <c:v>Etelä-Savon hyvinvointialue</c:v>
                </c:pt>
                <c:pt idx="3">
                  <c:v>Pohjois-Savon hyvinvointialue</c:v>
                </c:pt>
                <c:pt idx="4">
                  <c:v>Koko maa</c:v>
                </c:pt>
                <c:pt idx="5">
                  <c:v>Pirkanmaan hyvinvointialue</c:v>
                </c:pt>
                <c:pt idx="6">
                  <c:v>Pohjois-Karjalan hyvinvointialue</c:v>
                </c:pt>
              </c:strCache>
            </c:strRef>
          </c:cat>
          <c:val>
            <c:numRef>
              <c:f>'[ktk.ktk4.fact_ktk_ktk4.latest (7).xlsx]Kouluterveyskyselyn tulokset 20'!$B$2:$B$8</c:f>
              <c:numCache>
                <c:formatCode>#\ ##0.0</c:formatCode>
                <c:ptCount val="7"/>
                <c:pt idx="0">
                  <c:v>1.4</c:v>
                </c:pt>
                <c:pt idx="1">
                  <c:v>1.5</c:v>
                </c:pt>
                <c:pt idx="2">
                  <c:v>1.7</c:v>
                </c:pt>
                <c:pt idx="3">
                  <c:v>1.1000000000000001</c:v>
                </c:pt>
                <c:pt idx="4">
                  <c:v>1.6</c:v>
                </c:pt>
                <c:pt idx="5">
                  <c:v>1.7</c:v>
                </c:pt>
                <c:pt idx="6">
                  <c:v>1.1000000000000001</c:v>
                </c:pt>
              </c:numCache>
            </c:numRef>
          </c:val>
          <c:extLst>
            <c:ext xmlns:c16="http://schemas.microsoft.com/office/drawing/2014/chart" uri="{C3380CC4-5D6E-409C-BE32-E72D297353CC}">
              <c16:uniqueId val="{00000000-0DFB-419B-8887-8024F7D6E9BC}"/>
            </c:ext>
          </c:extLst>
        </c:ser>
        <c:ser>
          <c:idx val="1"/>
          <c:order val="1"/>
          <c:tx>
            <c:strRef>
              <c:f>'[ktk.ktk4.fact_ktk_ktk4.latest (7).xlsx]Kouluterveyskyselyn tulokset 20'!$C$1</c:f>
              <c:strCache>
                <c:ptCount val="1"/>
                <c:pt idx="0">
                  <c:v>2021</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'[ktk.ktk4.fact_ktk_ktk4.latest (7).xlsx]Kouluterveyskyselyn tulokset 20'!$A$2:$A$8</c:f>
              <c:strCache>
                <c:ptCount val="7"/>
                <c:pt idx="0">
                  <c:v>Keski-Suomen hyvinvointialue</c:v>
                </c:pt>
                <c:pt idx="1">
                  <c:v>Pohjois-Pohjanmaan hyvinvointialue</c:v>
                </c:pt>
                <c:pt idx="2">
                  <c:v>Etelä-Savon hyvinvointialue</c:v>
                </c:pt>
                <c:pt idx="3">
                  <c:v>Pohjois-Savon hyvinvointialue</c:v>
                </c:pt>
                <c:pt idx="4">
                  <c:v>Koko maa</c:v>
                </c:pt>
                <c:pt idx="5">
                  <c:v>Pirkanmaan hyvinvointialue</c:v>
                </c:pt>
                <c:pt idx="6">
                  <c:v>Pohjois-Karjalan hyvinvointialue</c:v>
                </c:pt>
              </c:strCache>
            </c:strRef>
          </c:cat>
          <c:val>
            <c:numRef>
              <c:f>'[ktk.ktk4.fact_ktk_ktk4.latest (7).xlsx]Kouluterveyskyselyn tulokset 20'!$C$2:$C$8</c:f>
              <c:numCache>
                <c:formatCode>#\ ##0.0</c:formatCode>
                <c:ptCount val="7"/>
                <c:pt idx="0">
                  <c:v>1.8</c:v>
                </c:pt>
                <c:pt idx="1">
                  <c:v>1.8</c:v>
                </c:pt>
                <c:pt idx="2">
                  <c:v>2.1</c:v>
                </c:pt>
                <c:pt idx="3">
                  <c:v>2.2000000000000002</c:v>
                </c:pt>
                <c:pt idx="4">
                  <c:v>2.2999999999999998</c:v>
                </c:pt>
                <c:pt idx="5">
                  <c:v>2.4</c:v>
                </c:pt>
                <c:pt idx="6">
                  <c:v>2.5</c:v>
                </c:pt>
              </c:numCache>
            </c:numRef>
          </c:val>
          <c:extLst>
            <c:ext xmlns:c16="http://schemas.microsoft.com/office/drawing/2014/chart" uri="{C3380CC4-5D6E-409C-BE32-E72D297353CC}">
              <c16:uniqueId val="{00000001-0DFB-419B-8887-8024F7D6E9BC}"/>
            </c:ext>
          </c:extLst>
        </c:ser>
        <c:dLbls>
          <c:dLblPos val="outEnd"/>
          <c:showLegendKey val="0"/>
          <c:showVal val="1"/>
          <c:showCatName val="0"/>
          <c:showSerName val="0"/>
          <c:showPercent val="0"/>
          <c:showBubbleSize val="0"/>
        </c:dLbls>
        <c:gapWidth val="219"/>
        <c:overlap val="-27"/>
        <c:axId val="517447384"/>
        <c:axId val="517449680"/>
      </c:barChart>
      <c:catAx>
        <c:axId val="5174473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fi-FI"/>
          </a:p>
        </c:txPr>
        <c:crossAx val="517449680"/>
        <c:crosses val="autoZero"/>
        <c:auto val="1"/>
        <c:lblAlgn val="ctr"/>
        <c:lblOffset val="100"/>
        <c:noMultiLvlLbl val="0"/>
      </c:catAx>
      <c:valAx>
        <c:axId val="517449680"/>
        <c:scaling>
          <c:orientation val="minMax"/>
        </c:scaling>
        <c:delete val="0"/>
        <c:axPos val="l"/>
        <c:majorGridlines>
          <c:spPr>
            <a:ln w="9525" cap="flat" cmpd="sng" algn="ctr">
              <a:solidFill>
                <a:schemeClr val="tx1">
                  <a:lumMod val="15000"/>
                  <a:lumOff val="85000"/>
                </a:schemeClr>
              </a:solidFill>
              <a:round/>
            </a:ln>
            <a:effectLst/>
          </c:spPr>
        </c:majorGridlines>
        <c:numFmt formatCode="#\ ##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51744738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legend>
    <c:plotVisOnly val="1"/>
    <c:dispBlanksAs val="gap"/>
    <c:showDLblsOverMax val="0"/>
  </c:chart>
  <c:spPr>
    <a:noFill/>
    <a:ln>
      <a:noFill/>
    </a:ln>
    <a:effectLst/>
  </c:spPr>
  <c:txPr>
    <a:bodyPr/>
    <a:lstStyle/>
    <a:p>
      <a:pPr>
        <a:defRPr/>
      </a:pPr>
      <a:endParaRPr lang="fi-FI"/>
    </a:p>
  </c:txPr>
  <c:externalData r:id="rId4">
    <c:autoUpdate val="0"/>
  </c:externalData>
</c:chartSpace>
</file>

<file path=ppt/charts/chart4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r>
              <a:rPr lang="fi-FI"/>
              <a:t>Kokenut seksuaaliväkivaltaa vuoden aikana, %, Pohjois-Savon hyvinvointialue</a:t>
            </a:r>
          </a:p>
        </c:rich>
      </c:tx>
      <c:layout/>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lineChart>
        <c:grouping val="standard"/>
        <c:varyColors val="0"/>
        <c:ser>
          <c:idx val="0"/>
          <c:order val="0"/>
          <c:tx>
            <c:strRef>
              <c:f>'[ktk.ktk1.fact_ktk_ktk1.latest (2).xlsx]Kouluterveyskyselyn aikasarjat '!$B$1</c:f>
              <c:strCache>
                <c:ptCount val="1"/>
                <c:pt idx="0">
                  <c:v>Perusopetus 8. ja 9. lk</c:v>
                </c:pt>
              </c:strCache>
            </c:strRef>
          </c:tx>
          <c:spPr>
            <a:ln w="28575" cap="rnd">
              <a:solidFill>
                <a:schemeClr val="accent1"/>
              </a:solidFill>
              <a:round/>
            </a:ln>
            <a:effectLst/>
          </c:spPr>
          <c:marker>
            <c:symbol val="none"/>
          </c:marker>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fi-FI"/>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(2).xlsx]Kouluterveyskyselyn aikasarjat '!$A$2:$A$3</c:f>
              <c:strCache>
                <c:ptCount val="2"/>
                <c:pt idx="0">
                  <c:v>2019</c:v>
                </c:pt>
                <c:pt idx="1">
                  <c:v>2021</c:v>
                </c:pt>
              </c:strCache>
            </c:strRef>
          </c:cat>
          <c:val>
            <c:numRef>
              <c:f>'[ktk.ktk1.fact_ktk_ktk1.latest (2).xlsx]Kouluterveyskyselyn aikasarjat '!$B$2:$B$3</c:f>
              <c:numCache>
                <c:formatCode>#\ ##0.0</c:formatCode>
                <c:ptCount val="2"/>
                <c:pt idx="0">
                  <c:v>6.9</c:v>
                </c:pt>
                <c:pt idx="1">
                  <c:v>9.8000000000000007</c:v>
                </c:pt>
              </c:numCache>
            </c:numRef>
          </c:val>
          <c:smooth val="0"/>
          <c:extLst>
            <c:ext xmlns:c16="http://schemas.microsoft.com/office/drawing/2014/chart" uri="{C3380CC4-5D6E-409C-BE32-E72D297353CC}">
              <c16:uniqueId val="{00000000-EA61-4159-9331-CA4420F5DBCC}"/>
            </c:ext>
          </c:extLst>
        </c:ser>
        <c:ser>
          <c:idx val="1"/>
          <c:order val="1"/>
          <c:tx>
            <c:strRef>
              <c:f>'[ktk.ktk1.fact_ktk_ktk1.latest (2).xlsx]Kouluterveyskyselyn aikasarjat '!$C$1</c:f>
              <c:strCache>
                <c:ptCount val="1"/>
                <c:pt idx="0">
                  <c:v>Lukio 1. ja 2. vuosi</c:v>
                </c:pt>
              </c:strCache>
            </c:strRef>
          </c:tx>
          <c:spPr>
            <a:ln w="28575" cap="rnd">
              <a:solidFill>
                <a:schemeClr val="accent2"/>
              </a:solidFill>
              <a:round/>
            </a:ln>
            <a:effectLst/>
          </c:spPr>
          <c:marker>
            <c:symbol val="none"/>
          </c:marker>
          <c:dLbls>
            <c:dLbl>
              <c:idx val="0"/>
              <c:layout>
                <c:manualLayout>
                  <c:x val="-4.2176940929325439E-2"/>
                  <c:y val="7.297407631624761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EA61-4159-9331-CA4420F5DBCC}"/>
                </c:ext>
              </c:extLst>
            </c:dLbl>
            <c:dLbl>
              <c:idx val="1"/>
              <c:layout>
                <c:manualLayout>
                  <c:x val="-1.3381126072243768E-2"/>
                  <c:y val="3.4355007061157246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EA61-4159-9331-CA4420F5DBCC}"/>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fi-FI"/>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(2).xlsx]Kouluterveyskyselyn aikasarjat '!$A$2:$A$3</c:f>
              <c:strCache>
                <c:ptCount val="2"/>
                <c:pt idx="0">
                  <c:v>2019</c:v>
                </c:pt>
                <c:pt idx="1">
                  <c:v>2021</c:v>
                </c:pt>
              </c:strCache>
            </c:strRef>
          </c:cat>
          <c:val>
            <c:numRef>
              <c:f>'[ktk.ktk1.fact_ktk_ktk1.latest (2).xlsx]Kouluterveyskyselyn aikasarjat '!$C$2:$C$3</c:f>
              <c:numCache>
                <c:formatCode>#\ ##0.0</c:formatCode>
                <c:ptCount val="2"/>
                <c:pt idx="0">
                  <c:v>5.7</c:v>
                </c:pt>
                <c:pt idx="1">
                  <c:v>9.1</c:v>
                </c:pt>
              </c:numCache>
            </c:numRef>
          </c:val>
          <c:smooth val="0"/>
          <c:extLst>
            <c:ext xmlns:c16="http://schemas.microsoft.com/office/drawing/2014/chart" uri="{C3380CC4-5D6E-409C-BE32-E72D297353CC}">
              <c16:uniqueId val="{00000001-EA61-4159-9331-CA4420F5DBCC}"/>
            </c:ext>
          </c:extLst>
        </c:ser>
        <c:ser>
          <c:idx val="2"/>
          <c:order val="2"/>
          <c:tx>
            <c:strRef>
              <c:f>'[ktk.ktk1.fact_ktk_ktk1.latest (2).xlsx]Kouluterveyskyselyn aikasarjat '!$D$1</c:f>
              <c:strCache>
                <c:ptCount val="1"/>
                <c:pt idx="0">
                  <c:v>Ammatillinen oppilaitos</c:v>
                </c:pt>
              </c:strCache>
            </c:strRef>
          </c:tx>
          <c:spPr>
            <a:ln w="28575" cap="rnd">
              <a:solidFill>
                <a:schemeClr val="accent3"/>
              </a:solidFill>
              <a:round/>
            </a:ln>
            <a:effectLst/>
          </c:spPr>
          <c:marker>
            <c:symbol val="none"/>
          </c:marker>
          <c:dLbls>
            <c:dLbl>
              <c:idx val="0"/>
              <c:layout>
                <c:manualLayout>
                  <c:x val="-7.8171709500677491E-2"/>
                  <c:y val="-3.9664875677765936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EA61-4159-9331-CA4420F5DBCC}"/>
                </c:ext>
              </c:extLst>
            </c:dLbl>
            <c:dLbl>
              <c:idx val="1"/>
              <c:layout>
                <c:manualLayout>
                  <c:x val="-5.1175633072163419E-2"/>
                  <c:y val="-0.10402999110291655"/>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EA61-4159-9331-CA4420F5DBCC}"/>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fi-FI"/>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(2).xlsx]Kouluterveyskyselyn aikasarjat '!$A$2:$A$3</c:f>
              <c:strCache>
                <c:ptCount val="2"/>
                <c:pt idx="0">
                  <c:v>2019</c:v>
                </c:pt>
                <c:pt idx="1">
                  <c:v>2021</c:v>
                </c:pt>
              </c:strCache>
            </c:strRef>
          </c:cat>
          <c:val>
            <c:numRef>
              <c:f>'[ktk.ktk1.fact_ktk_ktk1.latest (2).xlsx]Kouluterveyskyselyn aikasarjat '!$D$2:$D$3</c:f>
              <c:numCache>
                <c:formatCode>#\ ##0.0</c:formatCode>
                <c:ptCount val="2"/>
                <c:pt idx="0">
                  <c:v>6.9</c:v>
                </c:pt>
                <c:pt idx="1">
                  <c:v>9.6999999999999993</c:v>
                </c:pt>
              </c:numCache>
            </c:numRef>
          </c:val>
          <c:smooth val="0"/>
          <c:extLst>
            <c:ext xmlns:c16="http://schemas.microsoft.com/office/drawing/2014/chart" uri="{C3380CC4-5D6E-409C-BE32-E72D297353CC}">
              <c16:uniqueId val="{00000002-EA61-4159-9331-CA4420F5DBCC}"/>
            </c:ext>
          </c:extLst>
        </c:ser>
        <c:dLbls>
          <c:dLblPos val="t"/>
          <c:showLegendKey val="0"/>
          <c:showVal val="1"/>
          <c:showCatName val="0"/>
          <c:showSerName val="0"/>
          <c:showPercent val="0"/>
          <c:showBubbleSize val="0"/>
        </c:dLbls>
        <c:smooth val="0"/>
        <c:axId val="515920352"/>
        <c:axId val="515923960"/>
      </c:lineChart>
      <c:catAx>
        <c:axId val="5159203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crossAx val="515923960"/>
        <c:crosses val="autoZero"/>
        <c:auto val="1"/>
        <c:lblAlgn val="ctr"/>
        <c:lblOffset val="100"/>
        <c:noMultiLvlLbl val="0"/>
      </c:catAx>
      <c:valAx>
        <c:axId val="515923960"/>
        <c:scaling>
          <c:orientation val="minMax"/>
        </c:scaling>
        <c:delete val="0"/>
        <c:axPos val="l"/>
        <c:majorGridlines>
          <c:spPr>
            <a:ln w="9525" cap="flat" cmpd="sng" algn="ctr">
              <a:solidFill>
                <a:schemeClr val="tx1">
                  <a:lumMod val="15000"/>
                  <a:lumOff val="85000"/>
                </a:schemeClr>
              </a:solidFill>
              <a:round/>
            </a:ln>
            <a:effectLst/>
          </c:spPr>
        </c:majorGridlines>
        <c:numFmt formatCode="#\ ##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crossAx val="51592035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legend>
    <c:plotVisOnly val="1"/>
    <c:dispBlanksAs val="gap"/>
    <c:showDLblsOverMax val="0"/>
  </c:chart>
  <c:spPr>
    <a:noFill/>
    <a:ln>
      <a:noFill/>
    </a:ln>
    <a:effectLst/>
  </c:spPr>
  <c:txPr>
    <a:bodyPr/>
    <a:lstStyle/>
    <a:p>
      <a:pPr>
        <a:defRPr sz="1200"/>
      </a:pPr>
      <a:endParaRPr lang="fi-FI"/>
    </a:p>
  </c:txPr>
  <c:externalData r:id="rId4">
    <c:autoUpdate val="0"/>
  </c:externalData>
</c:chartSpace>
</file>

<file path=ppt/charts/chart4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r>
              <a:rPr lang="fi-FI"/>
              <a:t>Kokenut seksuaaliväkivaltaa vuoden aikana, %, 8. ja 9.lk.</a:t>
            </a:r>
          </a:p>
        </c:rich>
      </c:tx>
      <c:layout/>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barChart>
        <c:barDir val="col"/>
        <c:grouping val="clustered"/>
        <c:varyColors val="0"/>
        <c:ser>
          <c:idx val="0"/>
          <c:order val="0"/>
          <c:tx>
            <c:strRef>
              <c:f>'[ktk.ktk1.fact_ktk_ktk1.latest (8).xlsx]Kouluterveyskyselyn aikasarjat '!$B$1</c:f>
              <c:strCache>
                <c:ptCount val="1"/>
                <c:pt idx="0">
                  <c:v>2019</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(8).xlsx]Kouluterveyskyselyn aikasarjat '!$A$2:$A$8</c:f>
              <c:strCache>
                <c:ptCount val="7"/>
                <c:pt idx="0">
                  <c:v>Pohjois-Karjalan hyvinvointialue</c:v>
                </c:pt>
                <c:pt idx="1">
                  <c:v>Pohjois-Pohjanmaan hyvinvointialue</c:v>
                </c:pt>
                <c:pt idx="2">
                  <c:v>Etelä-Savon hyvinvointialue</c:v>
                </c:pt>
                <c:pt idx="3">
                  <c:v>Keski-Suomen hyvinvointialue</c:v>
                </c:pt>
                <c:pt idx="4">
                  <c:v>Koko maa</c:v>
                </c:pt>
                <c:pt idx="5">
                  <c:v>Pohjois-Savon hyvinvointialue</c:v>
                </c:pt>
                <c:pt idx="6">
                  <c:v>Pirkanmaan hyvinvointialue</c:v>
                </c:pt>
              </c:strCache>
            </c:strRef>
          </c:cat>
          <c:val>
            <c:numRef>
              <c:f>'[ktk.ktk1.fact_ktk_ktk1.latest (8).xlsx]Kouluterveyskyselyn aikasarjat '!$B$2:$B$8</c:f>
              <c:numCache>
                <c:formatCode>#\ ##0.0</c:formatCode>
                <c:ptCount val="7"/>
                <c:pt idx="0">
                  <c:v>6.2</c:v>
                </c:pt>
                <c:pt idx="1">
                  <c:v>5.5</c:v>
                </c:pt>
                <c:pt idx="2">
                  <c:v>6.5</c:v>
                </c:pt>
                <c:pt idx="3">
                  <c:v>6.7</c:v>
                </c:pt>
                <c:pt idx="4">
                  <c:v>7.1</c:v>
                </c:pt>
                <c:pt idx="5">
                  <c:v>6.9</c:v>
                </c:pt>
                <c:pt idx="6">
                  <c:v>7.4</c:v>
                </c:pt>
              </c:numCache>
            </c:numRef>
          </c:val>
          <c:extLst>
            <c:ext xmlns:c16="http://schemas.microsoft.com/office/drawing/2014/chart" uri="{C3380CC4-5D6E-409C-BE32-E72D297353CC}">
              <c16:uniqueId val="{00000000-D0C5-42F8-92B9-4C0B69D790F3}"/>
            </c:ext>
          </c:extLst>
        </c:ser>
        <c:ser>
          <c:idx val="1"/>
          <c:order val="1"/>
          <c:tx>
            <c:strRef>
              <c:f>'[ktk.ktk1.fact_ktk_ktk1.latest (8).xlsx]Kouluterveyskyselyn aikasarjat '!$C$1</c:f>
              <c:strCache>
                <c:ptCount val="1"/>
                <c:pt idx="0">
                  <c:v>2021</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(8).xlsx]Kouluterveyskyselyn aikasarjat '!$A$2:$A$8</c:f>
              <c:strCache>
                <c:ptCount val="7"/>
                <c:pt idx="0">
                  <c:v>Pohjois-Karjalan hyvinvointialue</c:v>
                </c:pt>
                <c:pt idx="1">
                  <c:v>Pohjois-Pohjanmaan hyvinvointialue</c:v>
                </c:pt>
                <c:pt idx="2">
                  <c:v>Etelä-Savon hyvinvointialue</c:v>
                </c:pt>
                <c:pt idx="3">
                  <c:v>Keski-Suomen hyvinvointialue</c:v>
                </c:pt>
                <c:pt idx="4">
                  <c:v>Koko maa</c:v>
                </c:pt>
                <c:pt idx="5">
                  <c:v>Pohjois-Savon hyvinvointialue</c:v>
                </c:pt>
                <c:pt idx="6">
                  <c:v>Pirkanmaan hyvinvointialue</c:v>
                </c:pt>
              </c:strCache>
            </c:strRef>
          </c:cat>
          <c:val>
            <c:numRef>
              <c:f>'[ktk.ktk1.fact_ktk_ktk1.latest (8).xlsx]Kouluterveyskyselyn aikasarjat '!$C$2:$C$8</c:f>
              <c:numCache>
                <c:formatCode>#\ ##0.0</c:formatCode>
                <c:ptCount val="7"/>
                <c:pt idx="0">
                  <c:v>7.4</c:v>
                </c:pt>
                <c:pt idx="1">
                  <c:v>8.1</c:v>
                </c:pt>
                <c:pt idx="2">
                  <c:v>8.8000000000000007</c:v>
                </c:pt>
                <c:pt idx="3">
                  <c:v>9.1</c:v>
                </c:pt>
                <c:pt idx="4">
                  <c:v>9.4</c:v>
                </c:pt>
                <c:pt idx="5">
                  <c:v>9.8000000000000007</c:v>
                </c:pt>
                <c:pt idx="6">
                  <c:v>10</c:v>
                </c:pt>
              </c:numCache>
            </c:numRef>
          </c:val>
          <c:extLst>
            <c:ext xmlns:c16="http://schemas.microsoft.com/office/drawing/2014/chart" uri="{C3380CC4-5D6E-409C-BE32-E72D297353CC}">
              <c16:uniqueId val="{00000001-D0C5-42F8-92B9-4C0B69D790F3}"/>
            </c:ext>
          </c:extLst>
        </c:ser>
        <c:dLbls>
          <c:dLblPos val="outEnd"/>
          <c:showLegendKey val="0"/>
          <c:showVal val="1"/>
          <c:showCatName val="0"/>
          <c:showSerName val="0"/>
          <c:showPercent val="0"/>
          <c:showBubbleSize val="0"/>
        </c:dLbls>
        <c:gapWidth val="219"/>
        <c:overlap val="-27"/>
        <c:axId val="236840720"/>
        <c:axId val="236841048"/>
      </c:barChart>
      <c:catAx>
        <c:axId val="2368407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crossAx val="236841048"/>
        <c:crosses val="autoZero"/>
        <c:auto val="1"/>
        <c:lblAlgn val="ctr"/>
        <c:lblOffset val="100"/>
        <c:noMultiLvlLbl val="0"/>
      </c:catAx>
      <c:valAx>
        <c:axId val="236841048"/>
        <c:scaling>
          <c:orientation val="minMax"/>
        </c:scaling>
        <c:delete val="0"/>
        <c:axPos val="l"/>
        <c:majorGridlines>
          <c:spPr>
            <a:ln w="9525" cap="flat" cmpd="sng" algn="ctr">
              <a:solidFill>
                <a:schemeClr val="tx1">
                  <a:lumMod val="15000"/>
                  <a:lumOff val="85000"/>
                </a:schemeClr>
              </a:solidFill>
              <a:round/>
            </a:ln>
            <a:effectLst/>
          </c:spPr>
        </c:majorGridlines>
        <c:numFmt formatCode="#\ ##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crossAx val="23684072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legend>
    <c:plotVisOnly val="1"/>
    <c:dispBlanksAs val="gap"/>
    <c:showDLblsOverMax val="0"/>
  </c:chart>
  <c:spPr>
    <a:noFill/>
    <a:ln>
      <a:noFill/>
    </a:ln>
    <a:effectLst/>
  </c:spPr>
  <c:txPr>
    <a:bodyPr/>
    <a:lstStyle/>
    <a:p>
      <a:pPr>
        <a:defRPr sz="1200"/>
      </a:pPr>
      <a:endParaRPr lang="fi-FI"/>
    </a:p>
  </c:txPr>
  <c:externalData r:id="rId4">
    <c:autoUpdate val="0"/>
  </c:externalData>
</c:chartSpace>
</file>

<file path=ppt/charts/chart4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r>
              <a:rPr lang="fi-FI"/>
              <a:t>Kokenut seksuaaliväkivaltaa vuoden aikana, %</a:t>
            </a:r>
          </a:p>
        </c:rich>
      </c:tx>
      <c:layout/>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barChart>
        <c:barDir val="col"/>
        <c:grouping val="clustered"/>
        <c:varyColors val="0"/>
        <c:ser>
          <c:idx val="0"/>
          <c:order val="0"/>
          <c:tx>
            <c:strRef>
              <c:f>'[ktk.ktk1.fact_ktk_ktk1.latest (14).xlsx]Kouluterveyskyselyn aikasarjat '!$B$1</c:f>
              <c:strCache>
                <c:ptCount val="1"/>
                <c:pt idx="0">
                  <c:v>2019</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(14).xlsx]Kouluterveyskyselyn aikasarjat '!$A$2:$A$16</c:f>
              <c:strCache>
                <c:ptCount val="15"/>
                <c:pt idx="0">
                  <c:v>Sonkajärvi</c:v>
                </c:pt>
                <c:pt idx="1">
                  <c:v>Joroinen</c:v>
                </c:pt>
                <c:pt idx="2">
                  <c:v>Kiuruvesi</c:v>
                </c:pt>
                <c:pt idx="3">
                  <c:v>Iisalmi</c:v>
                </c:pt>
                <c:pt idx="4">
                  <c:v>Rautalampi</c:v>
                </c:pt>
                <c:pt idx="5">
                  <c:v>Lapinlahti</c:v>
                </c:pt>
                <c:pt idx="6">
                  <c:v>Vieremä</c:v>
                </c:pt>
                <c:pt idx="7">
                  <c:v>Varkaus</c:v>
                </c:pt>
                <c:pt idx="8">
                  <c:v>Pohjois-Savon hyvinvointialue</c:v>
                </c:pt>
                <c:pt idx="9">
                  <c:v>Leppävirta</c:v>
                </c:pt>
                <c:pt idx="10">
                  <c:v>Suonenjoki</c:v>
                </c:pt>
                <c:pt idx="11">
                  <c:v>Kuopio</c:v>
                </c:pt>
                <c:pt idx="12">
                  <c:v>Pielavesi</c:v>
                </c:pt>
                <c:pt idx="13">
                  <c:v>Siilinjärvi</c:v>
                </c:pt>
                <c:pt idx="14">
                  <c:v>Tuusniemi</c:v>
                </c:pt>
              </c:strCache>
            </c:strRef>
          </c:cat>
          <c:val>
            <c:numRef>
              <c:f>'[ktk.ktk1.fact_ktk_ktk1.latest (14).xlsx]Kouluterveyskyselyn aikasarjat '!$B$2:$B$16</c:f>
              <c:numCache>
                <c:formatCode>#\ ##0.0</c:formatCode>
                <c:ptCount val="15"/>
                <c:pt idx="0" formatCode="General">
                  <c:v>0</c:v>
                </c:pt>
                <c:pt idx="1">
                  <c:v>9.8000000000000007</c:v>
                </c:pt>
                <c:pt idx="2">
                  <c:v>8</c:v>
                </c:pt>
                <c:pt idx="3">
                  <c:v>7.3</c:v>
                </c:pt>
                <c:pt idx="4" formatCode="General">
                  <c:v>0</c:v>
                </c:pt>
                <c:pt idx="6">
                  <c:v>5.9</c:v>
                </c:pt>
                <c:pt idx="7">
                  <c:v>5.4</c:v>
                </c:pt>
                <c:pt idx="8">
                  <c:v>6.9</c:v>
                </c:pt>
                <c:pt idx="9">
                  <c:v>2.7</c:v>
                </c:pt>
                <c:pt idx="10">
                  <c:v>4.4000000000000004</c:v>
                </c:pt>
                <c:pt idx="11">
                  <c:v>7.1</c:v>
                </c:pt>
                <c:pt idx="12">
                  <c:v>9.4</c:v>
                </c:pt>
                <c:pt idx="13">
                  <c:v>7.4</c:v>
                </c:pt>
                <c:pt idx="14">
                  <c:v>6.2</c:v>
                </c:pt>
              </c:numCache>
            </c:numRef>
          </c:val>
          <c:extLst>
            <c:ext xmlns:c16="http://schemas.microsoft.com/office/drawing/2014/chart" uri="{C3380CC4-5D6E-409C-BE32-E72D297353CC}">
              <c16:uniqueId val="{00000000-3790-4789-8E26-CBD0B54ED65A}"/>
            </c:ext>
          </c:extLst>
        </c:ser>
        <c:ser>
          <c:idx val="1"/>
          <c:order val="1"/>
          <c:tx>
            <c:strRef>
              <c:f>'[ktk.ktk1.fact_ktk_ktk1.latest (14).xlsx]Kouluterveyskyselyn aikasarjat '!$C$1</c:f>
              <c:strCache>
                <c:ptCount val="1"/>
                <c:pt idx="0">
                  <c:v>2021</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(14).xlsx]Kouluterveyskyselyn aikasarjat '!$A$2:$A$16</c:f>
              <c:strCache>
                <c:ptCount val="15"/>
                <c:pt idx="0">
                  <c:v>Sonkajärvi</c:v>
                </c:pt>
                <c:pt idx="1">
                  <c:v>Joroinen</c:v>
                </c:pt>
                <c:pt idx="2">
                  <c:v>Kiuruvesi</c:v>
                </c:pt>
                <c:pt idx="3">
                  <c:v>Iisalmi</c:v>
                </c:pt>
                <c:pt idx="4">
                  <c:v>Rautalampi</c:v>
                </c:pt>
                <c:pt idx="5">
                  <c:v>Lapinlahti</c:v>
                </c:pt>
                <c:pt idx="6">
                  <c:v>Vieremä</c:v>
                </c:pt>
                <c:pt idx="7">
                  <c:v>Varkaus</c:v>
                </c:pt>
                <c:pt idx="8">
                  <c:v>Pohjois-Savon hyvinvointialue</c:v>
                </c:pt>
                <c:pt idx="9">
                  <c:v>Leppävirta</c:v>
                </c:pt>
                <c:pt idx="10">
                  <c:v>Suonenjoki</c:v>
                </c:pt>
                <c:pt idx="11">
                  <c:v>Kuopio</c:v>
                </c:pt>
                <c:pt idx="12">
                  <c:v>Pielavesi</c:v>
                </c:pt>
                <c:pt idx="13">
                  <c:v>Siilinjärvi</c:v>
                </c:pt>
                <c:pt idx="14">
                  <c:v>Tuusniemi</c:v>
                </c:pt>
              </c:strCache>
            </c:strRef>
          </c:cat>
          <c:val>
            <c:numRef>
              <c:f>'[ktk.ktk1.fact_ktk_ktk1.latest (14).xlsx]Kouluterveyskyselyn aikasarjat '!$C$2:$C$16</c:f>
              <c:numCache>
                <c:formatCode>#\ ##0.0</c:formatCode>
                <c:ptCount val="15"/>
                <c:pt idx="0">
                  <c:v>4.5</c:v>
                </c:pt>
                <c:pt idx="1">
                  <c:v>5</c:v>
                </c:pt>
                <c:pt idx="2">
                  <c:v>5.0999999999999996</c:v>
                </c:pt>
                <c:pt idx="3">
                  <c:v>6.4</c:v>
                </c:pt>
                <c:pt idx="4">
                  <c:v>7.4</c:v>
                </c:pt>
                <c:pt idx="5">
                  <c:v>8.3000000000000007</c:v>
                </c:pt>
                <c:pt idx="6">
                  <c:v>8.6</c:v>
                </c:pt>
                <c:pt idx="7">
                  <c:v>9.5</c:v>
                </c:pt>
                <c:pt idx="8">
                  <c:v>9.8000000000000007</c:v>
                </c:pt>
                <c:pt idx="9">
                  <c:v>9.8000000000000007</c:v>
                </c:pt>
                <c:pt idx="10">
                  <c:v>9.9</c:v>
                </c:pt>
                <c:pt idx="11">
                  <c:v>10.1</c:v>
                </c:pt>
                <c:pt idx="12">
                  <c:v>12.8</c:v>
                </c:pt>
                <c:pt idx="13">
                  <c:v>13</c:v>
                </c:pt>
                <c:pt idx="14">
                  <c:v>21.2</c:v>
                </c:pt>
              </c:numCache>
            </c:numRef>
          </c:val>
          <c:extLst>
            <c:ext xmlns:c16="http://schemas.microsoft.com/office/drawing/2014/chart" uri="{C3380CC4-5D6E-409C-BE32-E72D297353CC}">
              <c16:uniqueId val="{00000001-3790-4789-8E26-CBD0B54ED65A}"/>
            </c:ext>
          </c:extLst>
        </c:ser>
        <c:dLbls>
          <c:dLblPos val="outEnd"/>
          <c:showLegendKey val="0"/>
          <c:showVal val="1"/>
          <c:showCatName val="0"/>
          <c:showSerName val="0"/>
          <c:showPercent val="0"/>
          <c:showBubbleSize val="0"/>
        </c:dLbls>
        <c:gapWidth val="219"/>
        <c:overlap val="-27"/>
        <c:axId val="517116272"/>
        <c:axId val="517114304"/>
      </c:barChart>
      <c:catAx>
        <c:axId val="5171162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crossAx val="517114304"/>
        <c:crosses val="autoZero"/>
        <c:auto val="1"/>
        <c:lblAlgn val="ctr"/>
        <c:lblOffset val="100"/>
        <c:noMultiLvlLbl val="0"/>
      </c:catAx>
      <c:valAx>
        <c:axId val="51711430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crossAx val="51711627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legend>
    <c:plotVisOnly val="1"/>
    <c:dispBlanksAs val="gap"/>
    <c:showDLblsOverMax val="0"/>
  </c:chart>
  <c:spPr>
    <a:noFill/>
    <a:ln>
      <a:noFill/>
    </a:ln>
    <a:effectLst/>
  </c:spPr>
  <c:txPr>
    <a:bodyPr/>
    <a:lstStyle/>
    <a:p>
      <a:pPr>
        <a:defRPr sz="1200"/>
      </a:pPr>
      <a:endParaRPr lang="fi-FI"/>
    </a:p>
  </c:txPr>
  <c:externalData r:id="rId4">
    <c:autoUpdate val="0"/>
  </c:externalData>
</c:chartSpace>
</file>

<file path=ppt/charts/chart4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r>
              <a:rPr lang="fi-FI"/>
              <a:t>Kokenut häiritsevää seksuaalista ehdottelua tai ahdistelua vuoden aikana, %, Pohjois-Savon hyvinvointialue</a:t>
            </a:r>
          </a:p>
        </c:rich>
      </c:tx>
      <c:layout/>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lineChart>
        <c:grouping val="standard"/>
        <c:varyColors val="0"/>
        <c:ser>
          <c:idx val="0"/>
          <c:order val="0"/>
          <c:tx>
            <c:strRef>
              <c:f>'[ktk.ktk1.fact_ktk_ktk1.latest (3).xlsx]Kouluterveyskyselyn aikasarjat '!$B$1</c:f>
              <c:strCache>
                <c:ptCount val="1"/>
                <c:pt idx="0">
                  <c:v>Perusopetus 8. ja 9. lk</c:v>
                </c:pt>
              </c:strCache>
            </c:strRef>
          </c:tx>
          <c:spPr>
            <a:ln w="28575" cap="rnd">
              <a:solidFill>
                <a:schemeClr val="accent1"/>
              </a:solidFill>
              <a:round/>
            </a:ln>
            <a:effectLst/>
          </c:spPr>
          <c:marker>
            <c:symbol val="none"/>
          </c:marker>
          <c:dLbls>
            <c:dLbl>
              <c:idx val="0"/>
              <c:layout>
                <c:manualLayout>
                  <c:x val="-8.6655494076753922E-2"/>
                  <c:y val="-6.1891026044464392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F947-439E-A8DF-D539B67E01FD}"/>
                </c:ext>
              </c:extLst>
            </c:dLbl>
            <c:dLbl>
              <c:idx val="1"/>
              <c:layout>
                <c:manualLayout>
                  <c:x val="-5.5744129956728384E-3"/>
                  <c:y val="2.8839523275090428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F947-439E-A8DF-D539B67E01FD}"/>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fi-FI"/>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(3).xlsx]Kouluterveyskyselyn aikasarjat '!$A$2:$A$3</c:f>
              <c:strCache>
                <c:ptCount val="2"/>
                <c:pt idx="0">
                  <c:v>2019</c:v>
                </c:pt>
                <c:pt idx="1">
                  <c:v>2021</c:v>
                </c:pt>
              </c:strCache>
            </c:strRef>
          </c:cat>
          <c:val>
            <c:numRef>
              <c:f>'[ktk.ktk1.fact_ktk_ktk1.latest (3).xlsx]Kouluterveyskyselyn aikasarjat '!$B$2:$B$3</c:f>
              <c:numCache>
                <c:formatCode>#\ ##0.0</c:formatCode>
                <c:ptCount val="2"/>
                <c:pt idx="0">
                  <c:v>22.2</c:v>
                </c:pt>
                <c:pt idx="1">
                  <c:v>30.7</c:v>
                </c:pt>
              </c:numCache>
            </c:numRef>
          </c:val>
          <c:smooth val="0"/>
          <c:extLst>
            <c:ext xmlns:c16="http://schemas.microsoft.com/office/drawing/2014/chart" uri="{C3380CC4-5D6E-409C-BE32-E72D297353CC}">
              <c16:uniqueId val="{00000000-F947-439E-A8DF-D539B67E01FD}"/>
            </c:ext>
          </c:extLst>
        </c:ser>
        <c:ser>
          <c:idx val="1"/>
          <c:order val="1"/>
          <c:tx>
            <c:strRef>
              <c:f>'[ktk.ktk1.fact_ktk_ktk1.latest (3).xlsx]Kouluterveyskyselyn aikasarjat '!$C$1</c:f>
              <c:strCache>
                <c:ptCount val="1"/>
                <c:pt idx="0">
                  <c:v>Lukio 1. ja 2. vuosi</c:v>
                </c:pt>
              </c:strCache>
            </c:strRef>
          </c:tx>
          <c:spPr>
            <a:ln w="28575" cap="rnd">
              <a:solidFill>
                <a:schemeClr val="accent2"/>
              </a:solidFill>
              <a:round/>
            </a:ln>
            <a:effectLst/>
          </c:spPr>
          <c:marker>
            <c:symbol val="none"/>
          </c:marker>
          <c:dLbls>
            <c:dLbl>
              <c:idx val="0"/>
              <c:layout>
                <c:manualLayout>
                  <c:x val="-0.10016900759026748"/>
                  <c:y val="-1.4039931647611664E-3"/>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F947-439E-A8DF-D539B67E01FD}"/>
                </c:ext>
              </c:extLst>
            </c:dLbl>
            <c:dLbl>
              <c:idx val="1"/>
              <c:layout>
                <c:manualLayout>
                  <c:x val="-5.5744129956728384E-3"/>
                  <c:y val="-7.0532030741564902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F947-439E-A8DF-D539B67E01FD}"/>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fi-FI"/>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(3).xlsx]Kouluterveyskyselyn aikasarjat '!$A$2:$A$3</c:f>
              <c:strCache>
                <c:ptCount val="2"/>
                <c:pt idx="0">
                  <c:v>2019</c:v>
                </c:pt>
                <c:pt idx="1">
                  <c:v>2021</c:v>
                </c:pt>
              </c:strCache>
            </c:strRef>
          </c:cat>
          <c:val>
            <c:numRef>
              <c:f>'[ktk.ktk1.fact_ktk_ktk1.latest (3).xlsx]Kouluterveyskyselyn aikasarjat '!$C$2:$C$3</c:f>
              <c:numCache>
                <c:formatCode>#\ ##0.0</c:formatCode>
                <c:ptCount val="2"/>
                <c:pt idx="0">
                  <c:v>19.100000000000001</c:v>
                </c:pt>
                <c:pt idx="1">
                  <c:v>31.2</c:v>
                </c:pt>
              </c:numCache>
            </c:numRef>
          </c:val>
          <c:smooth val="0"/>
          <c:extLst>
            <c:ext xmlns:c16="http://schemas.microsoft.com/office/drawing/2014/chart" uri="{C3380CC4-5D6E-409C-BE32-E72D297353CC}">
              <c16:uniqueId val="{00000001-F947-439E-A8DF-D539B67E01FD}"/>
            </c:ext>
          </c:extLst>
        </c:ser>
        <c:ser>
          <c:idx val="2"/>
          <c:order val="2"/>
          <c:tx>
            <c:strRef>
              <c:f>'[ktk.ktk1.fact_ktk_ktk1.latest (3).xlsx]Kouluterveyskyselyn aikasarjat '!$D$1</c:f>
              <c:strCache>
                <c:ptCount val="1"/>
                <c:pt idx="0">
                  <c:v>Ammatillinen oppilaitos</c:v>
                </c:pt>
              </c:strCache>
            </c:strRef>
          </c:tx>
          <c:spPr>
            <a:ln w="28575" cap="rnd">
              <a:solidFill>
                <a:schemeClr val="accent3"/>
              </a:solidFill>
              <a:round/>
            </a:ln>
            <a:effectLst/>
          </c:spPr>
          <c:marker>
            <c:symbol val="none"/>
          </c:marker>
          <c:dLbls>
            <c:dLbl>
              <c:idx val="0"/>
              <c:layout>
                <c:manualLayout>
                  <c:x val="-4.6114953536213379E-2"/>
                  <c:y val="4.6121532669291324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F947-439E-A8DF-D539B67E01FD}"/>
                </c:ext>
              </c:extLst>
            </c:dLbl>
            <c:dLbl>
              <c:idx val="1"/>
              <c:layout>
                <c:manualLayout>
                  <c:x val="-2.3592431013690938E-2"/>
                  <c:y val="5.0442035017841634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F947-439E-A8DF-D539B67E01FD}"/>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fi-FI"/>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(3).xlsx]Kouluterveyskyselyn aikasarjat '!$A$2:$A$3</c:f>
              <c:strCache>
                <c:ptCount val="2"/>
                <c:pt idx="0">
                  <c:v>2019</c:v>
                </c:pt>
                <c:pt idx="1">
                  <c:v>2021</c:v>
                </c:pt>
              </c:strCache>
            </c:strRef>
          </c:cat>
          <c:val>
            <c:numRef>
              <c:f>'[ktk.ktk1.fact_ktk_ktk1.latest (3).xlsx]Kouluterveyskyselyn aikasarjat '!$D$2:$D$3</c:f>
              <c:numCache>
                <c:formatCode>#\ ##0.0</c:formatCode>
                <c:ptCount val="2"/>
                <c:pt idx="0">
                  <c:v>17.7</c:v>
                </c:pt>
                <c:pt idx="1">
                  <c:v>26.2</c:v>
                </c:pt>
              </c:numCache>
            </c:numRef>
          </c:val>
          <c:smooth val="0"/>
          <c:extLst>
            <c:ext xmlns:c16="http://schemas.microsoft.com/office/drawing/2014/chart" uri="{C3380CC4-5D6E-409C-BE32-E72D297353CC}">
              <c16:uniqueId val="{00000002-F947-439E-A8DF-D539B67E01FD}"/>
            </c:ext>
          </c:extLst>
        </c:ser>
        <c:dLbls>
          <c:dLblPos val="t"/>
          <c:showLegendKey val="0"/>
          <c:showVal val="1"/>
          <c:showCatName val="0"/>
          <c:showSerName val="0"/>
          <c:showPercent val="0"/>
          <c:showBubbleSize val="0"/>
        </c:dLbls>
        <c:smooth val="0"/>
        <c:axId val="238889232"/>
        <c:axId val="509163264"/>
      </c:lineChart>
      <c:catAx>
        <c:axId val="2388892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crossAx val="509163264"/>
        <c:crosses val="autoZero"/>
        <c:auto val="1"/>
        <c:lblAlgn val="ctr"/>
        <c:lblOffset val="100"/>
        <c:noMultiLvlLbl val="0"/>
      </c:catAx>
      <c:valAx>
        <c:axId val="509163264"/>
        <c:scaling>
          <c:orientation val="minMax"/>
        </c:scaling>
        <c:delete val="0"/>
        <c:axPos val="l"/>
        <c:majorGridlines>
          <c:spPr>
            <a:ln w="9525" cap="flat" cmpd="sng" algn="ctr">
              <a:solidFill>
                <a:schemeClr val="tx1">
                  <a:lumMod val="15000"/>
                  <a:lumOff val="85000"/>
                </a:schemeClr>
              </a:solidFill>
              <a:round/>
            </a:ln>
            <a:effectLst/>
          </c:spPr>
        </c:majorGridlines>
        <c:numFmt formatCode="#\ ##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crossAx val="23888923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legend>
    <c:plotVisOnly val="1"/>
    <c:dispBlanksAs val="gap"/>
    <c:showDLblsOverMax val="0"/>
  </c:chart>
  <c:spPr>
    <a:noFill/>
    <a:ln>
      <a:noFill/>
    </a:ln>
    <a:effectLst/>
  </c:spPr>
  <c:txPr>
    <a:bodyPr/>
    <a:lstStyle/>
    <a:p>
      <a:pPr>
        <a:defRPr sz="1200"/>
      </a:pPr>
      <a:endParaRPr lang="fi-FI"/>
    </a:p>
  </c:txPr>
  <c:externalData r:id="rId4">
    <c:autoUpdate val="0"/>
  </c:externalData>
</c:chartSpace>
</file>

<file path=ppt/charts/chart4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r>
              <a:rPr lang="fi-FI"/>
              <a:t>Kokenut häiritsevää seksuaalista ehdottelua tai ahdistelua vuoden aikana, %, 8. ja 9.lk. </a:t>
            </a:r>
          </a:p>
        </c:rich>
      </c:tx>
      <c:layout/>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barChart>
        <c:barDir val="col"/>
        <c:grouping val="clustered"/>
        <c:varyColors val="0"/>
        <c:ser>
          <c:idx val="0"/>
          <c:order val="0"/>
          <c:tx>
            <c:strRef>
              <c:f>'[ktk.ktk1.fact_ktk_ktk1.latest (9).xlsx]Kouluterveyskyselyn aikasarjat '!$B$1</c:f>
              <c:strCache>
                <c:ptCount val="1"/>
                <c:pt idx="0">
                  <c:v>2019</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(9).xlsx]Kouluterveyskyselyn aikasarjat '!$A$2:$A$8</c:f>
              <c:strCache>
                <c:ptCount val="7"/>
                <c:pt idx="0">
                  <c:v>Pohjois-Karjalan hyvinvointialue</c:v>
                </c:pt>
                <c:pt idx="1">
                  <c:v>Pohjois-Pohjanmaan hyvinvointialue</c:v>
                </c:pt>
                <c:pt idx="2">
                  <c:v>Etelä-Savon hyvinvointialue</c:v>
                </c:pt>
                <c:pt idx="3">
                  <c:v>Keski-Suomen hyvinvointialue</c:v>
                </c:pt>
                <c:pt idx="4">
                  <c:v>Koko maa</c:v>
                </c:pt>
                <c:pt idx="5">
                  <c:v>Pohjois-Savon hyvinvointialue</c:v>
                </c:pt>
                <c:pt idx="6">
                  <c:v>Pirkanmaan hyvinvointialue</c:v>
                </c:pt>
              </c:strCache>
            </c:strRef>
          </c:cat>
          <c:val>
            <c:numRef>
              <c:f>'[ktk.ktk1.fact_ktk_ktk1.latest (9).xlsx]Kouluterveyskyselyn aikasarjat '!$B$2:$B$8</c:f>
              <c:numCache>
                <c:formatCode>#\ ##0.0</c:formatCode>
                <c:ptCount val="7"/>
                <c:pt idx="0">
                  <c:v>18.7</c:v>
                </c:pt>
                <c:pt idx="1">
                  <c:v>17.7</c:v>
                </c:pt>
                <c:pt idx="2">
                  <c:v>19.7</c:v>
                </c:pt>
                <c:pt idx="3">
                  <c:v>19.3</c:v>
                </c:pt>
                <c:pt idx="4">
                  <c:v>20.6</c:v>
                </c:pt>
                <c:pt idx="5">
                  <c:v>22.2</c:v>
                </c:pt>
                <c:pt idx="6">
                  <c:v>20.9</c:v>
                </c:pt>
              </c:numCache>
            </c:numRef>
          </c:val>
          <c:extLst>
            <c:ext xmlns:c16="http://schemas.microsoft.com/office/drawing/2014/chart" uri="{C3380CC4-5D6E-409C-BE32-E72D297353CC}">
              <c16:uniqueId val="{00000000-0C46-4EC0-B0E8-3657961EA5B8}"/>
            </c:ext>
          </c:extLst>
        </c:ser>
        <c:ser>
          <c:idx val="1"/>
          <c:order val="1"/>
          <c:tx>
            <c:strRef>
              <c:f>'[ktk.ktk1.fact_ktk_ktk1.latest (9).xlsx]Kouluterveyskyselyn aikasarjat '!$C$1</c:f>
              <c:strCache>
                <c:ptCount val="1"/>
                <c:pt idx="0">
                  <c:v>2021</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(9).xlsx]Kouluterveyskyselyn aikasarjat '!$A$2:$A$8</c:f>
              <c:strCache>
                <c:ptCount val="7"/>
                <c:pt idx="0">
                  <c:v>Pohjois-Karjalan hyvinvointialue</c:v>
                </c:pt>
                <c:pt idx="1">
                  <c:v>Pohjois-Pohjanmaan hyvinvointialue</c:v>
                </c:pt>
                <c:pt idx="2">
                  <c:v>Etelä-Savon hyvinvointialue</c:v>
                </c:pt>
                <c:pt idx="3">
                  <c:v>Keski-Suomen hyvinvointialue</c:v>
                </c:pt>
                <c:pt idx="4">
                  <c:v>Koko maa</c:v>
                </c:pt>
                <c:pt idx="5">
                  <c:v>Pohjois-Savon hyvinvointialue</c:v>
                </c:pt>
                <c:pt idx="6">
                  <c:v>Pirkanmaan hyvinvointialue</c:v>
                </c:pt>
              </c:strCache>
            </c:strRef>
          </c:cat>
          <c:val>
            <c:numRef>
              <c:f>'[ktk.ktk1.fact_ktk_ktk1.latest (9).xlsx]Kouluterveyskyselyn aikasarjat '!$C$2:$C$8</c:f>
              <c:numCache>
                <c:formatCode>#\ ##0.0</c:formatCode>
                <c:ptCount val="7"/>
                <c:pt idx="0">
                  <c:v>26.4</c:v>
                </c:pt>
                <c:pt idx="1">
                  <c:v>27.8</c:v>
                </c:pt>
                <c:pt idx="2">
                  <c:v>28.7</c:v>
                </c:pt>
                <c:pt idx="3">
                  <c:v>29</c:v>
                </c:pt>
                <c:pt idx="4">
                  <c:v>30.2</c:v>
                </c:pt>
                <c:pt idx="5">
                  <c:v>30.7</c:v>
                </c:pt>
                <c:pt idx="6">
                  <c:v>31.7</c:v>
                </c:pt>
              </c:numCache>
            </c:numRef>
          </c:val>
          <c:extLst>
            <c:ext xmlns:c16="http://schemas.microsoft.com/office/drawing/2014/chart" uri="{C3380CC4-5D6E-409C-BE32-E72D297353CC}">
              <c16:uniqueId val="{00000001-0C46-4EC0-B0E8-3657961EA5B8}"/>
            </c:ext>
          </c:extLst>
        </c:ser>
        <c:dLbls>
          <c:dLblPos val="outEnd"/>
          <c:showLegendKey val="0"/>
          <c:showVal val="1"/>
          <c:showCatName val="0"/>
          <c:showSerName val="0"/>
          <c:showPercent val="0"/>
          <c:showBubbleSize val="0"/>
        </c:dLbls>
        <c:gapWidth val="219"/>
        <c:overlap val="-27"/>
        <c:axId val="242405936"/>
        <c:axId val="242408232"/>
      </c:barChart>
      <c:catAx>
        <c:axId val="2424059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crossAx val="242408232"/>
        <c:crosses val="autoZero"/>
        <c:auto val="1"/>
        <c:lblAlgn val="ctr"/>
        <c:lblOffset val="100"/>
        <c:noMultiLvlLbl val="0"/>
      </c:catAx>
      <c:valAx>
        <c:axId val="242408232"/>
        <c:scaling>
          <c:orientation val="minMax"/>
        </c:scaling>
        <c:delete val="0"/>
        <c:axPos val="l"/>
        <c:majorGridlines>
          <c:spPr>
            <a:ln w="9525" cap="flat" cmpd="sng" algn="ctr">
              <a:solidFill>
                <a:schemeClr val="tx1">
                  <a:lumMod val="15000"/>
                  <a:lumOff val="85000"/>
                </a:schemeClr>
              </a:solidFill>
              <a:round/>
            </a:ln>
            <a:effectLst/>
          </c:spPr>
        </c:majorGridlines>
        <c:numFmt formatCode="#\ ##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crossAx val="24240593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legend>
    <c:plotVisOnly val="1"/>
    <c:dispBlanksAs val="gap"/>
    <c:showDLblsOverMax val="0"/>
  </c:chart>
  <c:spPr>
    <a:noFill/>
    <a:ln>
      <a:noFill/>
    </a:ln>
    <a:effectLst/>
  </c:spPr>
  <c:txPr>
    <a:bodyPr/>
    <a:lstStyle/>
    <a:p>
      <a:pPr>
        <a:defRPr sz="1200"/>
      </a:pPr>
      <a:endParaRPr lang="fi-FI"/>
    </a:p>
  </c:txPr>
  <c:externalData r:id="rId4">
    <c:autoUpdate val="0"/>
  </c:externalData>
</c:chartSpace>
</file>

<file path=ppt/charts/chart4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r>
              <a:rPr lang="fi-FI"/>
              <a:t>Kokenut häiritsevää seksuaalista ehdottelua tai ahdistelua vuoden aikana, %</a:t>
            </a:r>
          </a:p>
        </c:rich>
      </c:tx>
      <c:layout/>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barChart>
        <c:barDir val="col"/>
        <c:grouping val="clustered"/>
        <c:varyColors val="0"/>
        <c:ser>
          <c:idx val="0"/>
          <c:order val="0"/>
          <c:tx>
            <c:strRef>
              <c:f>'[ktk.ktk1.fact_ktk_ktk1.latest (16).xlsx]Kouluterveyskyselyn aikasarjat '!$B$1</c:f>
              <c:strCache>
                <c:ptCount val="1"/>
                <c:pt idx="0">
                  <c:v>2019</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(16).xlsx]Kouluterveyskyselyn aikasarjat '!$A$2:$A$17</c:f>
              <c:strCache>
                <c:ptCount val="16"/>
                <c:pt idx="0">
                  <c:v>Joroinen</c:v>
                </c:pt>
                <c:pt idx="1">
                  <c:v>Vieremä</c:v>
                </c:pt>
                <c:pt idx="2">
                  <c:v>Leppävirta</c:v>
                </c:pt>
                <c:pt idx="3">
                  <c:v>Iisalmi</c:v>
                </c:pt>
                <c:pt idx="4">
                  <c:v>Siilinjärvi</c:v>
                </c:pt>
                <c:pt idx="5">
                  <c:v>Suonenjoki</c:v>
                </c:pt>
                <c:pt idx="6">
                  <c:v>Pielavesi</c:v>
                </c:pt>
                <c:pt idx="7">
                  <c:v>Rautalampi</c:v>
                </c:pt>
                <c:pt idx="8">
                  <c:v>Pohjois-Savon hyvinvointialue</c:v>
                </c:pt>
                <c:pt idx="9">
                  <c:v>Kiuruvesi</c:v>
                </c:pt>
                <c:pt idx="10">
                  <c:v>Varkaus</c:v>
                </c:pt>
                <c:pt idx="11">
                  <c:v>Kuopio</c:v>
                </c:pt>
                <c:pt idx="12">
                  <c:v>Lapinlahti</c:v>
                </c:pt>
                <c:pt idx="13">
                  <c:v>Keitele</c:v>
                </c:pt>
                <c:pt idx="14">
                  <c:v>Sonkajärvi</c:v>
                </c:pt>
                <c:pt idx="15">
                  <c:v>Tuusniemi</c:v>
                </c:pt>
              </c:strCache>
            </c:strRef>
          </c:cat>
          <c:val>
            <c:numRef>
              <c:f>'[ktk.ktk1.fact_ktk_ktk1.latest (16).xlsx]Kouluterveyskyselyn aikasarjat '!$B$2:$B$17</c:f>
              <c:numCache>
                <c:formatCode>#\ ##0.0</c:formatCode>
                <c:ptCount val="16"/>
                <c:pt idx="0">
                  <c:v>20.7</c:v>
                </c:pt>
                <c:pt idx="1">
                  <c:v>30.6</c:v>
                </c:pt>
                <c:pt idx="2">
                  <c:v>12</c:v>
                </c:pt>
                <c:pt idx="3">
                  <c:v>22.3</c:v>
                </c:pt>
                <c:pt idx="4">
                  <c:v>20.399999999999999</c:v>
                </c:pt>
                <c:pt idx="5">
                  <c:v>18</c:v>
                </c:pt>
                <c:pt idx="6">
                  <c:v>28.1</c:v>
                </c:pt>
                <c:pt idx="7">
                  <c:v>15.3</c:v>
                </c:pt>
                <c:pt idx="8">
                  <c:v>22.2</c:v>
                </c:pt>
                <c:pt idx="9">
                  <c:v>16.899999999999999</c:v>
                </c:pt>
                <c:pt idx="10">
                  <c:v>25.2</c:v>
                </c:pt>
                <c:pt idx="11">
                  <c:v>23</c:v>
                </c:pt>
                <c:pt idx="13">
                  <c:v>20.6</c:v>
                </c:pt>
                <c:pt idx="14">
                  <c:v>24.5</c:v>
                </c:pt>
                <c:pt idx="15">
                  <c:v>26.5</c:v>
                </c:pt>
              </c:numCache>
            </c:numRef>
          </c:val>
          <c:extLst>
            <c:ext xmlns:c16="http://schemas.microsoft.com/office/drawing/2014/chart" uri="{C3380CC4-5D6E-409C-BE32-E72D297353CC}">
              <c16:uniqueId val="{00000000-509A-4C4D-B062-91AF2F2A2CF1}"/>
            </c:ext>
          </c:extLst>
        </c:ser>
        <c:ser>
          <c:idx val="1"/>
          <c:order val="1"/>
          <c:tx>
            <c:strRef>
              <c:f>'[ktk.ktk1.fact_ktk_ktk1.latest (16).xlsx]Kouluterveyskyselyn aikasarjat '!$C$1</c:f>
              <c:strCache>
                <c:ptCount val="1"/>
                <c:pt idx="0">
                  <c:v>2021</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(16).xlsx]Kouluterveyskyselyn aikasarjat '!$A$2:$A$17</c:f>
              <c:strCache>
                <c:ptCount val="16"/>
                <c:pt idx="0">
                  <c:v>Joroinen</c:v>
                </c:pt>
                <c:pt idx="1">
                  <c:v>Vieremä</c:v>
                </c:pt>
                <c:pt idx="2">
                  <c:v>Leppävirta</c:v>
                </c:pt>
                <c:pt idx="3">
                  <c:v>Iisalmi</c:v>
                </c:pt>
                <c:pt idx="4">
                  <c:v>Siilinjärvi</c:v>
                </c:pt>
                <c:pt idx="5">
                  <c:v>Suonenjoki</c:v>
                </c:pt>
                <c:pt idx="6">
                  <c:v>Pielavesi</c:v>
                </c:pt>
                <c:pt idx="7">
                  <c:v>Rautalampi</c:v>
                </c:pt>
                <c:pt idx="8">
                  <c:v>Pohjois-Savon hyvinvointialue</c:v>
                </c:pt>
                <c:pt idx="9">
                  <c:v>Kiuruvesi</c:v>
                </c:pt>
                <c:pt idx="10">
                  <c:v>Varkaus</c:v>
                </c:pt>
                <c:pt idx="11">
                  <c:v>Kuopio</c:v>
                </c:pt>
                <c:pt idx="12">
                  <c:v>Lapinlahti</c:v>
                </c:pt>
                <c:pt idx="13">
                  <c:v>Keitele</c:v>
                </c:pt>
                <c:pt idx="14">
                  <c:v>Sonkajärvi</c:v>
                </c:pt>
                <c:pt idx="15">
                  <c:v>Tuusniemi</c:v>
                </c:pt>
              </c:strCache>
            </c:strRef>
          </c:cat>
          <c:val>
            <c:numRef>
              <c:f>'[ktk.ktk1.fact_ktk_ktk1.latest (16).xlsx]Kouluterveyskyselyn aikasarjat '!$C$2:$C$17</c:f>
              <c:numCache>
                <c:formatCode>#\ ##0.0</c:formatCode>
                <c:ptCount val="16"/>
                <c:pt idx="0">
                  <c:v>23.8</c:v>
                </c:pt>
                <c:pt idx="1">
                  <c:v>25.7</c:v>
                </c:pt>
                <c:pt idx="2">
                  <c:v>26.1</c:v>
                </c:pt>
                <c:pt idx="3">
                  <c:v>27.6</c:v>
                </c:pt>
                <c:pt idx="4">
                  <c:v>28.2</c:v>
                </c:pt>
                <c:pt idx="5">
                  <c:v>28.7</c:v>
                </c:pt>
                <c:pt idx="6">
                  <c:v>29.1</c:v>
                </c:pt>
                <c:pt idx="7">
                  <c:v>29.4</c:v>
                </c:pt>
                <c:pt idx="8">
                  <c:v>30.7</c:v>
                </c:pt>
                <c:pt idx="9">
                  <c:v>31.2</c:v>
                </c:pt>
                <c:pt idx="10">
                  <c:v>31.4</c:v>
                </c:pt>
                <c:pt idx="11">
                  <c:v>32</c:v>
                </c:pt>
                <c:pt idx="12">
                  <c:v>32.4</c:v>
                </c:pt>
                <c:pt idx="13">
                  <c:v>33.299999999999997</c:v>
                </c:pt>
                <c:pt idx="14">
                  <c:v>33.299999999999997</c:v>
                </c:pt>
                <c:pt idx="15">
                  <c:v>40.299999999999997</c:v>
                </c:pt>
              </c:numCache>
            </c:numRef>
          </c:val>
          <c:extLst>
            <c:ext xmlns:c16="http://schemas.microsoft.com/office/drawing/2014/chart" uri="{C3380CC4-5D6E-409C-BE32-E72D297353CC}">
              <c16:uniqueId val="{00000001-509A-4C4D-B062-91AF2F2A2CF1}"/>
            </c:ext>
          </c:extLst>
        </c:ser>
        <c:dLbls>
          <c:dLblPos val="outEnd"/>
          <c:showLegendKey val="0"/>
          <c:showVal val="1"/>
          <c:showCatName val="0"/>
          <c:showSerName val="0"/>
          <c:showPercent val="0"/>
          <c:showBubbleSize val="0"/>
        </c:dLbls>
        <c:gapWidth val="219"/>
        <c:overlap val="-27"/>
        <c:axId val="423973584"/>
        <c:axId val="423976864"/>
      </c:barChart>
      <c:catAx>
        <c:axId val="4239735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crossAx val="423976864"/>
        <c:crosses val="autoZero"/>
        <c:auto val="1"/>
        <c:lblAlgn val="ctr"/>
        <c:lblOffset val="100"/>
        <c:noMultiLvlLbl val="0"/>
      </c:catAx>
      <c:valAx>
        <c:axId val="423976864"/>
        <c:scaling>
          <c:orientation val="minMax"/>
        </c:scaling>
        <c:delete val="0"/>
        <c:axPos val="l"/>
        <c:majorGridlines>
          <c:spPr>
            <a:ln w="9525" cap="flat" cmpd="sng" algn="ctr">
              <a:solidFill>
                <a:schemeClr val="tx1">
                  <a:lumMod val="15000"/>
                  <a:lumOff val="85000"/>
                </a:schemeClr>
              </a:solidFill>
              <a:round/>
            </a:ln>
            <a:effectLst/>
          </c:spPr>
        </c:majorGridlines>
        <c:numFmt formatCode="#\ ##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crossAx val="42397358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legend>
    <c:plotVisOnly val="1"/>
    <c:dispBlanksAs val="gap"/>
    <c:showDLblsOverMax val="0"/>
  </c:chart>
  <c:spPr>
    <a:noFill/>
    <a:ln>
      <a:noFill/>
    </a:ln>
    <a:effectLst/>
  </c:spPr>
  <c:txPr>
    <a:bodyPr/>
    <a:lstStyle/>
    <a:p>
      <a:pPr>
        <a:defRPr sz="1200"/>
      </a:pPr>
      <a:endParaRPr lang="fi-FI"/>
    </a:p>
  </c:txPr>
  <c:externalData r:id="rId4">
    <c:autoUpdate val="0"/>
  </c:externalData>
</c:chartSpace>
</file>

<file path=ppt/charts/chart4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r>
              <a:rPr lang="fi-FI" dirty="0"/>
              <a:t>Kokenut seksuaalista häirintää koulussa vuoden aikana, %, </a:t>
            </a:r>
            <a:r>
              <a:rPr lang="fi-FI" dirty="0" err="1"/>
              <a:t>Pohjois</a:t>
            </a:r>
            <a:r>
              <a:rPr lang="fi-FI" dirty="0"/>
              <a:t>-Savon hyvinvointialue</a:t>
            </a:r>
          </a:p>
        </c:rich>
      </c:tx>
      <c:layout/>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lineChart>
        <c:grouping val="standard"/>
        <c:varyColors val="0"/>
        <c:ser>
          <c:idx val="0"/>
          <c:order val="0"/>
          <c:tx>
            <c:strRef>
              <c:f>'[ktk.ktk1.fact_ktk_ktk1.latest (4).xlsx]Kouluterveyskyselyn aikasarjat '!$B$1</c:f>
              <c:strCache>
                <c:ptCount val="1"/>
                <c:pt idx="0">
                  <c:v>Perusopetus 8. ja 9. lk</c:v>
                </c:pt>
              </c:strCache>
            </c:strRef>
          </c:tx>
          <c:spPr>
            <a:ln w="28575" cap="rnd">
              <a:solidFill>
                <a:schemeClr val="accent1"/>
              </a:solidFill>
              <a:round/>
            </a:ln>
            <a:effectLst/>
          </c:spPr>
          <c:marker>
            <c:symbol val="none"/>
          </c:marker>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fi-FI"/>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(4).xlsx]Kouluterveyskyselyn aikasarjat '!$A$2:$A$4</c:f>
              <c:strCache>
                <c:ptCount val="3"/>
                <c:pt idx="0">
                  <c:v>2017</c:v>
                </c:pt>
                <c:pt idx="1">
                  <c:v>2019</c:v>
                </c:pt>
                <c:pt idx="2">
                  <c:v>2021</c:v>
                </c:pt>
              </c:strCache>
            </c:strRef>
          </c:cat>
          <c:val>
            <c:numRef>
              <c:f>'[ktk.ktk1.fact_ktk_ktk1.latest (4).xlsx]Kouluterveyskyselyn aikasarjat '!$B$2:$B$4</c:f>
              <c:numCache>
                <c:formatCode>#\ ##0.0</c:formatCode>
                <c:ptCount val="3"/>
                <c:pt idx="0">
                  <c:v>4.2</c:v>
                </c:pt>
                <c:pt idx="1">
                  <c:v>4.2</c:v>
                </c:pt>
                <c:pt idx="2">
                  <c:v>6.2</c:v>
                </c:pt>
              </c:numCache>
            </c:numRef>
          </c:val>
          <c:smooth val="0"/>
          <c:extLst>
            <c:ext xmlns:c16="http://schemas.microsoft.com/office/drawing/2014/chart" uri="{C3380CC4-5D6E-409C-BE32-E72D297353CC}">
              <c16:uniqueId val="{00000000-752B-44BF-92A5-9530B3415ABC}"/>
            </c:ext>
          </c:extLst>
        </c:ser>
        <c:ser>
          <c:idx val="1"/>
          <c:order val="1"/>
          <c:tx>
            <c:strRef>
              <c:f>'[ktk.ktk1.fact_ktk_ktk1.latest (4).xlsx]Kouluterveyskyselyn aikasarjat '!$C$1</c:f>
              <c:strCache>
                <c:ptCount val="1"/>
                <c:pt idx="0">
                  <c:v>Lukio 1. ja 2. vuosi</c:v>
                </c:pt>
              </c:strCache>
            </c:strRef>
          </c:tx>
          <c:spPr>
            <a:ln w="28575" cap="rnd">
              <a:solidFill>
                <a:schemeClr val="accent2"/>
              </a:solidFill>
              <a:round/>
            </a:ln>
            <a:effectLst/>
          </c:spPr>
          <c:marker>
            <c:symbol val="none"/>
          </c:marker>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fi-FI"/>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(4).xlsx]Kouluterveyskyselyn aikasarjat '!$A$2:$A$4</c:f>
              <c:strCache>
                <c:ptCount val="3"/>
                <c:pt idx="0">
                  <c:v>2017</c:v>
                </c:pt>
                <c:pt idx="1">
                  <c:v>2019</c:v>
                </c:pt>
                <c:pt idx="2">
                  <c:v>2021</c:v>
                </c:pt>
              </c:strCache>
            </c:strRef>
          </c:cat>
          <c:val>
            <c:numRef>
              <c:f>'[ktk.ktk1.fact_ktk_ktk1.latest (4).xlsx]Kouluterveyskyselyn aikasarjat '!$C$2:$C$4</c:f>
              <c:numCache>
                <c:formatCode>#\ ##0.0</c:formatCode>
                <c:ptCount val="3"/>
                <c:pt idx="0">
                  <c:v>0.7</c:v>
                </c:pt>
                <c:pt idx="1">
                  <c:v>1.2</c:v>
                </c:pt>
                <c:pt idx="2">
                  <c:v>1.6</c:v>
                </c:pt>
              </c:numCache>
            </c:numRef>
          </c:val>
          <c:smooth val="0"/>
          <c:extLst>
            <c:ext xmlns:c16="http://schemas.microsoft.com/office/drawing/2014/chart" uri="{C3380CC4-5D6E-409C-BE32-E72D297353CC}">
              <c16:uniqueId val="{00000001-752B-44BF-92A5-9530B3415ABC}"/>
            </c:ext>
          </c:extLst>
        </c:ser>
        <c:ser>
          <c:idx val="2"/>
          <c:order val="2"/>
          <c:tx>
            <c:strRef>
              <c:f>'[ktk.ktk1.fact_ktk_ktk1.latest (4).xlsx]Kouluterveyskyselyn aikasarjat '!$D$1</c:f>
              <c:strCache>
                <c:ptCount val="1"/>
                <c:pt idx="0">
                  <c:v>Ammatillinen oppilaitos</c:v>
                </c:pt>
              </c:strCache>
            </c:strRef>
          </c:tx>
          <c:spPr>
            <a:ln w="28575" cap="rnd">
              <a:solidFill>
                <a:schemeClr val="accent3"/>
              </a:solidFill>
              <a:round/>
            </a:ln>
            <a:effectLst/>
          </c:spPr>
          <c:marker>
            <c:symbol val="none"/>
          </c:marker>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fi-FI"/>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(4).xlsx]Kouluterveyskyselyn aikasarjat '!$A$2:$A$4</c:f>
              <c:strCache>
                <c:ptCount val="3"/>
                <c:pt idx="0">
                  <c:v>2017</c:v>
                </c:pt>
                <c:pt idx="1">
                  <c:v>2019</c:v>
                </c:pt>
                <c:pt idx="2">
                  <c:v>2021</c:v>
                </c:pt>
              </c:strCache>
            </c:strRef>
          </c:cat>
          <c:val>
            <c:numRef>
              <c:f>'[ktk.ktk1.fact_ktk_ktk1.latest (4).xlsx]Kouluterveyskyselyn aikasarjat '!$D$2:$D$4</c:f>
              <c:numCache>
                <c:formatCode>#\ ##0.0</c:formatCode>
                <c:ptCount val="3"/>
                <c:pt idx="0">
                  <c:v>2.7</c:v>
                </c:pt>
                <c:pt idx="1">
                  <c:v>2.7</c:v>
                </c:pt>
                <c:pt idx="2">
                  <c:v>3</c:v>
                </c:pt>
              </c:numCache>
            </c:numRef>
          </c:val>
          <c:smooth val="0"/>
          <c:extLst>
            <c:ext xmlns:c16="http://schemas.microsoft.com/office/drawing/2014/chart" uri="{C3380CC4-5D6E-409C-BE32-E72D297353CC}">
              <c16:uniqueId val="{00000002-752B-44BF-92A5-9530B3415ABC}"/>
            </c:ext>
          </c:extLst>
        </c:ser>
        <c:dLbls>
          <c:dLblPos val="t"/>
          <c:showLegendKey val="0"/>
          <c:showVal val="1"/>
          <c:showCatName val="0"/>
          <c:showSerName val="0"/>
          <c:showPercent val="0"/>
          <c:showBubbleSize val="0"/>
        </c:dLbls>
        <c:smooth val="0"/>
        <c:axId val="507687328"/>
        <c:axId val="507684048"/>
      </c:lineChart>
      <c:catAx>
        <c:axId val="5076873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crossAx val="507684048"/>
        <c:crosses val="autoZero"/>
        <c:auto val="1"/>
        <c:lblAlgn val="ctr"/>
        <c:lblOffset val="100"/>
        <c:noMultiLvlLbl val="0"/>
      </c:catAx>
      <c:valAx>
        <c:axId val="507684048"/>
        <c:scaling>
          <c:orientation val="minMax"/>
        </c:scaling>
        <c:delete val="0"/>
        <c:axPos val="l"/>
        <c:majorGridlines>
          <c:spPr>
            <a:ln w="9525" cap="flat" cmpd="sng" algn="ctr">
              <a:solidFill>
                <a:schemeClr val="tx1">
                  <a:lumMod val="15000"/>
                  <a:lumOff val="85000"/>
                </a:schemeClr>
              </a:solidFill>
              <a:round/>
            </a:ln>
            <a:effectLst/>
          </c:spPr>
        </c:majorGridlines>
        <c:numFmt formatCode="#\ ##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crossAx val="50768732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legend>
    <c:plotVisOnly val="1"/>
    <c:dispBlanksAs val="gap"/>
    <c:showDLblsOverMax val="0"/>
  </c:chart>
  <c:spPr>
    <a:noFill/>
    <a:ln>
      <a:noFill/>
    </a:ln>
    <a:effectLst/>
  </c:spPr>
  <c:txPr>
    <a:bodyPr/>
    <a:lstStyle/>
    <a:p>
      <a:pPr>
        <a:defRPr sz="1200"/>
      </a:pPr>
      <a:endParaRPr lang="fi-FI"/>
    </a:p>
  </c:txPr>
  <c:externalData r:id="rId4">
    <c:autoUpdate val="0"/>
  </c:externalData>
</c:chartSpace>
</file>

<file path=ppt/charts/chart4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r>
              <a:rPr lang="fi-FI"/>
              <a:t>Kokenut seksuaalista häirintää koulussa vuoden aikana, %, 8. ja 9.lk</a:t>
            </a:r>
          </a:p>
        </c:rich>
      </c:tx>
      <c:layout/>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barChart>
        <c:barDir val="col"/>
        <c:grouping val="clustered"/>
        <c:varyColors val="0"/>
        <c:ser>
          <c:idx val="0"/>
          <c:order val="0"/>
          <c:tx>
            <c:strRef>
              <c:f>'[ktk.ktk1.fact_ktk_ktk1.latest (10).xlsx]Kouluterveyskyselyn aikasarjat '!$B$1</c:f>
              <c:strCache>
                <c:ptCount val="1"/>
                <c:pt idx="0">
                  <c:v>2019</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(10).xlsx]Kouluterveyskyselyn aikasarjat '!$A$2:$A$8</c:f>
              <c:strCache>
                <c:ptCount val="7"/>
                <c:pt idx="0">
                  <c:v>Etelä-Savon hyvinvointialue</c:v>
                </c:pt>
                <c:pt idx="1">
                  <c:v>Pohjois-Pohjanmaan hyvinvointialue</c:v>
                </c:pt>
                <c:pt idx="2">
                  <c:v>Pohjois-Karjalan hyvinvointialue</c:v>
                </c:pt>
                <c:pt idx="3">
                  <c:v>Koko maa</c:v>
                </c:pt>
                <c:pt idx="4">
                  <c:v>Pirkanmaan hyvinvointialue</c:v>
                </c:pt>
                <c:pt idx="5">
                  <c:v>Keski-Suomen hyvinvointialue</c:v>
                </c:pt>
                <c:pt idx="6">
                  <c:v>Pohjois-Savon hyvinvointialue</c:v>
                </c:pt>
              </c:strCache>
            </c:strRef>
          </c:cat>
          <c:val>
            <c:numRef>
              <c:f>'[ktk.ktk1.fact_ktk_ktk1.latest (10).xlsx]Kouluterveyskyselyn aikasarjat '!$B$2:$B$8</c:f>
              <c:numCache>
                <c:formatCode>#\ ##0.0</c:formatCode>
                <c:ptCount val="7"/>
                <c:pt idx="0">
                  <c:v>4.3</c:v>
                </c:pt>
                <c:pt idx="1">
                  <c:v>3.4</c:v>
                </c:pt>
                <c:pt idx="2">
                  <c:v>3.2</c:v>
                </c:pt>
                <c:pt idx="3">
                  <c:v>4</c:v>
                </c:pt>
                <c:pt idx="4">
                  <c:v>3.9</c:v>
                </c:pt>
                <c:pt idx="5">
                  <c:v>3.9</c:v>
                </c:pt>
                <c:pt idx="6">
                  <c:v>4.2</c:v>
                </c:pt>
              </c:numCache>
            </c:numRef>
          </c:val>
          <c:extLst>
            <c:ext xmlns:c16="http://schemas.microsoft.com/office/drawing/2014/chart" uri="{C3380CC4-5D6E-409C-BE32-E72D297353CC}">
              <c16:uniqueId val="{00000000-CC85-44AD-8650-26DC0F9E1A73}"/>
            </c:ext>
          </c:extLst>
        </c:ser>
        <c:ser>
          <c:idx val="1"/>
          <c:order val="1"/>
          <c:tx>
            <c:strRef>
              <c:f>'[ktk.ktk1.fact_ktk_ktk1.latest (10).xlsx]Kouluterveyskyselyn aikasarjat '!$C$1</c:f>
              <c:strCache>
                <c:ptCount val="1"/>
                <c:pt idx="0">
                  <c:v>2021</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(10).xlsx]Kouluterveyskyselyn aikasarjat '!$A$2:$A$8</c:f>
              <c:strCache>
                <c:ptCount val="7"/>
                <c:pt idx="0">
                  <c:v>Etelä-Savon hyvinvointialue</c:v>
                </c:pt>
                <c:pt idx="1">
                  <c:v>Pohjois-Pohjanmaan hyvinvointialue</c:v>
                </c:pt>
                <c:pt idx="2">
                  <c:v>Pohjois-Karjalan hyvinvointialue</c:v>
                </c:pt>
                <c:pt idx="3">
                  <c:v>Koko maa</c:v>
                </c:pt>
                <c:pt idx="4">
                  <c:v>Pirkanmaan hyvinvointialue</c:v>
                </c:pt>
                <c:pt idx="5">
                  <c:v>Keski-Suomen hyvinvointialue</c:v>
                </c:pt>
                <c:pt idx="6">
                  <c:v>Pohjois-Savon hyvinvointialue</c:v>
                </c:pt>
              </c:strCache>
            </c:strRef>
          </c:cat>
          <c:val>
            <c:numRef>
              <c:f>'[ktk.ktk1.fact_ktk_ktk1.latest (10).xlsx]Kouluterveyskyselyn aikasarjat '!$C$2:$C$8</c:f>
              <c:numCache>
                <c:formatCode>#\ ##0.0</c:formatCode>
                <c:ptCount val="7"/>
                <c:pt idx="0">
                  <c:v>4</c:v>
                </c:pt>
                <c:pt idx="1">
                  <c:v>4.9000000000000004</c:v>
                </c:pt>
                <c:pt idx="2">
                  <c:v>5.0999999999999996</c:v>
                </c:pt>
                <c:pt idx="3">
                  <c:v>5.5</c:v>
                </c:pt>
                <c:pt idx="4">
                  <c:v>5.6</c:v>
                </c:pt>
                <c:pt idx="5">
                  <c:v>5.8</c:v>
                </c:pt>
                <c:pt idx="6">
                  <c:v>6.2</c:v>
                </c:pt>
              </c:numCache>
            </c:numRef>
          </c:val>
          <c:extLst>
            <c:ext xmlns:c16="http://schemas.microsoft.com/office/drawing/2014/chart" uri="{C3380CC4-5D6E-409C-BE32-E72D297353CC}">
              <c16:uniqueId val="{00000001-CC85-44AD-8650-26DC0F9E1A73}"/>
            </c:ext>
          </c:extLst>
        </c:ser>
        <c:dLbls>
          <c:dLblPos val="outEnd"/>
          <c:showLegendKey val="0"/>
          <c:showVal val="1"/>
          <c:showCatName val="0"/>
          <c:showSerName val="0"/>
          <c:showPercent val="0"/>
          <c:showBubbleSize val="0"/>
        </c:dLbls>
        <c:gapWidth val="219"/>
        <c:overlap val="-27"/>
        <c:axId val="506509552"/>
        <c:axId val="506509880"/>
      </c:barChart>
      <c:catAx>
        <c:axId val="5065095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crossAx val="506509880"/>
        <c:crosses val="autoZero"/>
        <c:auto val="1"/>
        <c:lblAlgn val="ctr"/>
        <c:lblOffset val="100"/>
        <c:noMultiLvlLbl val="0"/>
      </c:catAx>
      <c:valAx>
        <c:axId val="506509880"/>
        <c:scaling>
          <c:orientation val="minMax"/>
        </c:scaling>
        <c:delete val="0"/>
        <c:axPos val="l"/>
        <c:majorGridlines>
          <c:spPr>
            <a:ln w="9525" cap="flat" cmpd="sng" algn="ctr">
              <a:solidFill>
                <a:schemeClr val="tx1">
                  <a:lumMod val="15000"/>
                  <a:lumOff val="85000"/>
                </a:schemeClr>
              </a:solidFill>
              <a:round/>
            </a:ln>
            <a:effectLst/>
          </c:spPr>
        </c:majorGridlines>
        <c:numFmt formatCode="#\ ##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crossAx val="50650955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legend>
    <c:plotVisOnly val="1"/>
    <c:dispBlanksAs val="gap"/>
    <c:showDLblsOverMax val="0"/>
  </c:chart>
  <c:spPr>
    <a:noFill/>
    <a:ln>
      <a:noFill/>
    </a:ln>
    <a:effectLst/>
  </c:spPr>
  <c:txPr>
    <a:bodyPr/>
    <a:lstStyle/>
    <a:p>
      <a:pPr>
        <a:defRPr sz="1200"/>
      </a:pPr>
      <a:endParaRPr lang="fi-FI"/>
    </a:p>
  </c:txPr>
  <c:externalData r:id="rId4">
    <c:autoUpdate val="0"/>
  </c:externalData>
</c:chartSpace>
</file>

<file path=ppt/charts/chart4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r>
              <a:rPr lang="fi-FI"/>
              <a:t>Kokenut seksuaalista häirintää koulussa vuoden aikana, %</a:t>
            </a:r>
          </a:p>
        </c:rich>
      </c:tx>
      <c:layout/>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barChart>
        <c:barDir val="col"/>
        <c:grouping val="clustered"/>
        <c:varyColors val="0"/>
        <c:ser>
          <c:idx val="0"/>
          <c:order val="0"/>
          <c:tx>
            <c:strRef>
              <c:f>'[ktk.ktk1.fact_ktk_ktk1.latest (17).xlsx]Kouluterveyskyselyn aikasarjat '!$B$1</c:f>
              <c:strCache>
                <c:ptCount val="1"/>
                <c:pt idx="0">
                  <c:v>2019</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(17).xlsx]Kouluterveyskyselyn aikasarjat '!$A$2:$A$16</c:f>
              <c:strCache>
                <c:ptCount val="15"/>
                <c:pt idx="0">
                  <c:v>Joroinen</c:v>
                </c:pt>
                <c:pt idx="1">
                  <c:v>Rautalampi</c:v>
                </c:pt>
                <c:pt idx="2">
                  <c:v>Vieremä</c:v>
                </c:pt>
                <c:pt idx="3">
                  <c:v>Pielavesi</c:v>
                </c:pt>
                <c:pt idx="4">
                  <c:v>Lapinlahti</c:v>
                </c:pt>
                <c:pt idx="5">
                  <c:v>Iisalmi</c:v>
                </c:pt>
                <c:pt idx="6">
                  <c:v>Kiuruvesi</c:v>
                </c:pt>
                <c:pt idx="7">
                  <c:v>Suonenjoki</c:v>
                </c:pt>
                <c:pt idx="8">
                  <c:v>Sonkajärvi</c:v>
                </c:pt>
                <c:pt idx="9">
                  <c:v>Pohjois-Savon hyvinvointialue</c:v>
                </c:pt>
                <c:pt idx="10">
                  <c:v>Siilinjärvi</c:v>
                </c:pt>
                <c:pt idx="11">
                  <c:v>Kuopio</c:v>
                </c:pt>
                <c:pt idx="12">
                  <c:v>Varkaus</c:v>
                </c:pt>
                <c:pt idx="13">
                  <c:v>Tuusniemi</c:v>
                </c:pt>
                <c:pt idx="14">
                  <c:v>Leppävirta</c:v>
                </c:pt>
              </c:strCache>
            </c:strRef>
          </c:cat>
          <c:val>
            <c:numRef>
              <c:f>'[ktk.ktk1.fact_ktk_ktk1.latest (17).xlsx]Kouluterveyskyselyn aikasarjat '!$B$2:$B$16</c:f>
              <c:numCache>
                <c:formatCode>General</c:formatCode>
                <c:ptCount val="15"/>
                <c:pt idx="0" formatCode="#\ ##0.0">
                  <c:v>4.3</c:v>
                </c:pt>
                <c:pt idx="1">
                  <c:v>0</c:v>
                </c:pt>
                <c:pt idx="2" formatCode="#\ ##0.0">
                  <c:v>12.7</c:v>
                </c:pt>
                <c:pt idx="3" formatCode="#\ ##0.0">
                  <c:v>5.3</c:v>
                </c:pt>
                <c:pt idx="5" formatCode="#\ ##0.0">
                  <c:v>6.7</c:v>
                </c:pt>
                <c:pt idx="6" formatCode="#\ ##0.0">
                  <c:v>5.2</c:v>
                </c:pt>
                <c:pt idx="7" formatCode="#\ ##0.0">
                  <c:v>0</c:v>
                </c:pt>
                <c:pt idx="8">
                  <c:v>0</c:v>
                </c:pt>
                <c:pt idx="9" formatCode="#\ ##0.0">
                  <c:v>4.2</c:v>
                </c:pt>
                <c:pt idx="10" formatCode="#\ ##0.0">
                  <c:v>3.5</c:v>
                </c:pt>
                <c:pt idx="11" formatCode="#\ ##0.0">
                  <c:v>4.5</c:v>
                </c:pt>
                <c:pt idx="12" formatCode="#\ ##0.0">
                  <c:v>3.5</c:v>
                </c:pt>
                <c:pt idx="13" formatCode="#\ ##0.0">
                  <c:v>3</c:v>
                </c:pt>
                <c:pt idx="14" formatCode="#\ ##0.0">
                  <c:v>1.9</c:v>
                </c:pt>
              </c:numCache>
            </c:numRef>
          </c:val>
          <c:extLst>
            <c:ext xmlns:c16="http://schemas.microsoft.com/office/drawing/2014/chart" uri="{C3380CC4-5D6E-409C-BE32-E72D297353CC}">
              <c16:uniqueId val="{00000000-B005-44A0-A5DB-07CDBF7FBD91}"/>
            </c:ext>
          </c:extLst>
        </c:ser>
        <c:ser>
          <c:idx val="1"/>
          <c:order val="1"/>
          <c:tx>
            <c:strRef>
              <c:f>'[ktk.ktk1.fact_ktk_ktk1.latest (17).xlsx]Kouluterveyskyselyn aikasarjat '!$C$1</c:f>
              <c:strCache>
                <c:ptCount val="1"/>
                <c:pt idx="0">
                  <c:v>2021</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(17).xlsx]Kouluterveyskyselyn aikasarjat '!$A$2:$A$16</c:f>
              <c:strCache>
                <c:ptCount val="15"/>
                <c:pt idx="0">
                  <c:v>Joroinen</c:v>
                </c:pt>
                <c:pt idx="1">
                  <c:v>Rautalampi</c:v>
                </c:pt>
                <c:pt idx="2">
                  <c:v>Vieremä</c:v>
                </c:pt>
                <c:pt idx="3">
                  <c:v>Pielavesi</c:v>
                </c:pt>
                <c:pt idx="4">
                  <c:v>Lapinlahti</c:v>
                </c:pt>
                <c:pt idx="5">
                  <c:v>Iisalmi</c:v>
                </c:pt>
                <c:pt idx="6">
                  <c:v>Kiuruvesi</c:v>
                </c:pt>
                <c:pt idx="7">
                  <c:v>Suonenjoki</c:v>
                </c:pt>
                <c:pt idx="8">
                  <c:v>Sonkajärvi</c:v>
                </c:pt>
                <c:pt idx="9">
                  <c:v>Pohjois-Savon hyvinvointialue</c:v>
                </c:pt>
                <c:pt idx="10">
                  <c:v>Siilinjärvi</c:v>
                </c:pt>
                <c:pt idx="11">
                  <c:v>Kuopio</c:v>
                </c:pt>
                <c:pt idx="12">
                  <c:v>Varkaus</c:v>
                </c:pt>
                <c:pt idx="13">
                  <c:v>Tuusniemi</c:v>
                </c:pt>
                <c:pt idx="14">
                  <c:v>Leppävirta</c:v>
                </c:pt>
              </c:strCache>
            </c:strRef>
          </c:cat>
          <c:val>
            <c:numRef>
              <c:f>'[ktk.ktk1.fact_ktk_ktk1.latest (17).xlsx]Kouluterveyskyselyn aikasarjat '!$C$2:$C$16</c:f>
              <c:numCache>
                <c:formatCode>#\ ##0.0</c:formatCode>
                <c:ptCount val="15"/>
                <c:pt idx="0">
                  <c:v>2.5</c:v>
                </c:pt>
                <c:pt idx="1">
                  <c:v>2.9</c:v>
                </c:pt>
                <c:pt idx="2">
                  <c:v>2.9</c:v>
                </c:pt>
                <c:pt idx="3">
                  <c:v>3.5</c:v>
                </c:pt>
                <c:pt idx="4">
                  <c:v>5.4</c:v>
                </c:pt>
                <c:pt idx="5">
                  <c:v>5.5</c:v>
                </c:pt>
                <c:pt idx="6">
                  <c:v>5.7</c:v>
                </c:pt>
                <c:pt idx="7">
                  <c:v>5.9</c:v>
                </c:pt>
                <c:pt idx="8">
                  <c:v>6.1</c:v>
                </c:pt>
                <c:pt idx="9">
                  <c:v>6.2</c:v>
                </c:pt>
                <c:pt idx="10">
                  <c:v>6.2</c:v>
                </c:pt>
                <c:pt idx="11">
                  <c:v>6.4</c:v>
                </c:pt>
                <c:pt idx="12">
                  <c:v>6.8</c:v>
                </c:pt>
                <c:pt idx="13">
                  <c:v>9</c:v>
                </c:pt>
                <c:pt idx="14">
                  <c:v>9.8000000000000007</c:v>
                </c:pt>
              </c:numCache>
            </c:numRef>
          </c:val>
          <c:extLst>
            <c:ext xmlns:c16="http://schemas.microsoft.com/office/drawing/2014/chart" uri="{C3380CC4-5D6E-409C-BE32-E72D297353CC}">
              <c16:uniqueId val="{00000001-B005-44A0-A5DB-07CDBF7FBD91}"/>
            </c:ext>
          </c:extLst>
        </c:ser>
        <c:dLbls>
          <c:dLblPos val="outEnd"/>
          <c:showLegendKey val="0"/>
          <c:showVal val="1"/>
          <c:showCatName val="0"/>
          <c:showSerName val="0"/>
          <c:showPercent val="0"/>
          <c:showBubbleSize val="0"/>
        </c:dLbls>
        <c:gapWidth val="219"/>
        <c:overlap val="-27"/>
        <c:axId val="507925880"/>
        <c:axId val="507925552"/>
      </c:barChart>
      <c:catAx>
        <c:axId val="5079258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crossAx val="507925552"/>
        <c:crosses val="autoZero"/>
        <c:auto val="1"/>
        <c:lblAlgn val="ctr"/>
        <c:lblOffset val="100"/>
        <c:noMultiLvlLbl val="0"/>
      </c:catAx>
      <c:valAx>
        <c:axId val="507925552"/>
        <c:scaling>
          <c:orientation val="minMax"/>
        </c:scaling>
        <c:delete val="0"/>
        <c:axPos val="l"/>
        <c:majorGridlines>
          <c:spPr>
            <a:ln w="9525" cap="flat" cmpd="sng" algn="ctr">
              <a:solidFill>
                <a:schemeClr val="tx1">
                  <a:lumMod val="15000"/>
                  <a:lumOff val="85000"/>
                </a:schemeClr>
              </a:solidFill>
              <a:round/>
            </a:ln>
            <a:effectLst/>
          </c:spPr>
        </c:majorGridlines>
        <c:numFmt formatCode="#\ ##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crossAx val="50792588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legend>
    <c:plotVisOnly val="1"/>
    <c:dispBlanksAs val="gap"/>
    <c:showDLblsOverMax val="0"/>
  </c:chart>
  <c:spPr>
    <a:noFill/>
    <a:ln>
      <a:noFill/>
    </a:ln>
    <a:effectLst/>
  </c:spPr>
  <c:txPr>
    <a:bodyPr/>
    <a:lstStyle/>
    <a:p>
      <a:pPr>
        <a:defRPr sz="1200"/>
      </a:pPr>
      <a:endParaRPr lang="fi-FI"/>
    </a:p>
  </c:txPr>
  <c:externalData r:id="rId4">
    <c:autoUpdate val="0"/>
  </c:externalData>
</c:chartSpace>
</file>

<file path=ppt/charts/chart4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r>
              <a:rPr lang="fi-FI" dirty="0"/>
              <a:t>Kokenut seksuaalista häirintää puhelimessa tai internetissä vuoden aikana, %, </a:t>
            </a:r>
            <a:r>
              <a:rPr lang="fi-FI" dirty="0" err="1"/>
              <a:t>Pohjois</a:t>
            </a:r>
            <a:r>
              <a:rPr lang="fi-FI" dirty="0"/>
              <a:t>-Savon hyvinvointialue</a:t>
            </a:r>
          </a:p>
        </c:rich>
      </c:tx>
      <c:layout/>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lineChart>
        <c:grouping val="standard"/>
        <c:varyColors val="0"/>
        <c:ser>
          <c:idx val="0"/>
          <c:order val="0"/>
          <c:tx>
            <c:strRef>
              <c:f>'[ktk.ktk1.fact_ktk_ktk1.latest (5).xlsx]Kouluterveyskyselyn aikasarjat '!$B$1</c:f>
              <c:strCache>
                <c:ptCount val="1"/>
                <c:pt idx="0">
                  <c:v>Perusopetus 8. ja 9. lk</c:v>
                </c:pt>
              </c:strCache>
            </c:strRef>
          </c:tx>
          <c:spPr>
            <a:ln w="28575" cap="rnd">
              <a:solidFill>
                <a:schemeClr val="accent1"/>
              </a:solidFill>
              <a:round/>
            </a:ln>
            <a:effectLst/>
          </c:spPr>
          <c:marker>
            <c:symbol val="none"/>
          </c:marker>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fi-FI"/>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(5).xlsx]Kouluterveyskyselyn aikasarjat '!$A$2:$A$4</c:f>
              <c:strCache>
                <c:ptCount val="3"/>
                <c:pt idx="0">
                  <c:v>2017</c:v>
                </c:pt>
                <c:pt idx="1">
                  <c:v>2019</c:v>
                </c:pt>
                <c:pt idx="2">
                  <c:v>2021</c:v>
                </c:pt>
              </c:strCache>
            </c:strRef>
          </c:cat>
          <c:val>
            <c:numRef>
              <c:f>'[ktk.ktk1.fact_ktk_ktk1.latest (5).xlsx]Kouluterveyskyselyn aikasarjat '!$B$2:$B$4</c:f>
              <c:numCache>
                <c:formatCode>#\ ##0.0</c:formatCode>
                <c:ptCount val="3"/>
                <c:pt idx="0">
                  <c:v>11.4</c:v>
                </c:pt>
                <c:pt idx="1">
                  <c:v>18.5</c:v>
                </c:pt>
                <c:pt idx="2">
                  <c:v>26.6</c:v>
                </c:pt>
              </c:numCache>
            </c:numRef>
          </c:val>
          <c:smooth val="0"/>
          <c:extLst>
            <c:ext xmlns:c16="http://schemas.microsoft.com/office/drawing/2014/chart" uri="{C3380CC4-5D6E-409C-BE32-E72D297353CC}">
              <c16:uniqueId val="{00000000-9D8E-4945-899A-FD238CFA032E}"/>
            </c:ext>
          </c:extLst>
        </c:ser>
        <c:ser>
          <c:idx val="1"/>
          <c:order val="1"/>
          <c:tx>
            <c:strRef>
              <c:f>'[ktk.ktk1.fact_ktk_ktk1.latest (5).xlsx]Kouluterveyskyselyn aikasarjat '!$C$1</c:f>
              <c:strCache>
                <c:ptCount val="1"/>
                <c:pt idx="0">
                  <c:v>Lukio 1. ja 2. vuosi</c:v>
                </c:pt>
              </c:strCache>
            </c:strRef>
          </c:tx>
          <c:spPr>
            <a:ln w="28575" cap="rnd">
              <a:solidFill>
                <a:schemeClr val="accent2"/>
              </a:solidFill>
              <a:round/>
            </a:ln>
            <a:effectLst/>
          </c:spPr>
          <c:marker>
            <c:symbol val="none"/>
          </c:marker>
          <c:dLbls>
            <c:dLbl>
              <c:idx val="0"/>
              <c:layout>
                <c:manualLayout>
                  <c:x val="-0.10664454948284582"/>
                  <c:y val="5.510089282399968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9D8E-4945-899A-FD238CFA032E}"/>
                </c:ext>
              </c:extLst>
            </c:dLbl>
            <c:dLbl>
              <c:idx val="1"/>
              <c:layout>
                <c:manualLayout>
                  <c:x val="-5.0076065781412507E-2"/>
                  <c:y val="-3.7573102522947203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9D8E-4945-899A-FD238CFA032E}"/>
                </c:ext>
              </c:extLst>
            </c:dLbl>
            <c:dLbl>
              <c:idx val="2"/>
              <c:layout>
                <c:manualLayout>
                  <c:x val="-3.7927609347850823E-3"/>
                  <c:y val="-1.3397277649830664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9D8E-4945-899A-FD238CFA032E}"/>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fi-FI"/>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(5).xlsx]Kouluterveyskyselyn aikasarjat '!$A$2:$A$4</c:f>
              <c:strCache>
                <c:ptCount val="3"/>
                <c:pt idx="0">
                  <c:v>2017</c:v>
                </c:pt>
                <c:pt idx="1">
                  <c:v>2019</c:v>
                </c:pt>
                <c:pt idx="2">
                  <c:v>2021</c:v>
                </c:pt>
              </c:strCache>
            </c:strRef>
          </c:cat>
          <c:val>
            <c:numRef>
              <c:f>'[ktk.ktk1.fact_ktk_ktk1.latest (5).xlsx]Kouluterveyskyselyn aikasarjat '!$C$2:$C$4</c:f>
              <c:numCache>
                <c:formatCode>#\ ##0.0</c:formatCode>
                <c:ptCount val="3"/>
                <c:pt idx="0">
                  <c:v>10.5</c:v>
                </c:pt>
                <c:pt idx="1">
                  <c:v>14.6</c:v>
                </c:pt>
                <c:pt idx="2">
                  <c:v>25.4</c:v>
                </c:pt>
              </c:numCache>
            </c:numRef>
          </c:val>
          <c:smooth val="0"/>
          <c:extLst>
            <c:ext xmlns:c16="http://schemas.microsoft.com/office/drawing/2014/chart" uri="{C3380CC4-5D6E-409C-BE32-E72D297353CC}">
              <c16:uniqueId val="{00000001-9D8E-4945-899A-FD238CFA032E}"/>
            </c:ext>
          </c:extLst>
        </c:ser>
        <c:ser>
          <c:idx val="2"/>
          <c:order val="2"/>
          <c:tx>
            <c:strRef>
              <c:f>'[ktk.ktk1.fact_ktk_ktk1.latest (5).xlsx]Kouluterveyskyselyn aikasarjat '!$D$1</c:f>
              <c:strCache>
                <c:ptCount val="1"/>
                <c:pt idx="0">
                  <c:v>Ammatillinen oppilaitos</c:v>
                </c:pt>
              </c:strCache>
            </c:strRef>
          </c:tx>
          <c:spPr>
            <a:ln w="28575" cap="rnd">
              <a:solidFill>
                <a:schemeClr val="accent3"/>
              </a:solidFill>
              <a:round/>
            </a:ln>
            <a:effectLst/>
          </c:spPr>
          <c:marker>
            <c:symbol val="none"/>
          </c:marker>
          <c:dLbls>
            <c:dLbl>
              <c:idx val="0"/>
              <c:layout>
                <c:manualLayout>
                  <c:x val="-0.11950102305135343"/>
                  <c:y val="-4.5631710813986065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9D8E-4945-899A-FD238CFA032E}"/>
                </c:ext>
              </c:extLst>
            </c:dLbl>
            <c:dLbl>
              <c:idx val="1"/>
              <c:layout>
                <c:manualLayout>
                  <c:x val="-2.6934413358098843E-2"/>
                  <c:y val="7.1218109406077396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9D8E-4945-899A-FD238CFA032E}"/>
                </c:ext>
              </c:extLst>
            </c:dLbl>
            <c:dLbl>
              <c:idx val="2"/>
              <c:layout>
                <c:manualLayout>
                  <c:x val="-2.9505708071800359E-2"/>
                  <c:y val="5.1071588678480245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9D8E-4945-899A-FD238CFA032E}"/>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fi-FI"/>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(5).xlsx]Kouluterveyskyselyn aikasarjat '!$A$2:$A$4</c:f>
              <c:strCache>
                <c:ptCount val="3"/>
                <c:pt idx="0">
                  <c:v>2017</c:v>
                </c:pt>
                <c:pt idx="1">
                  <c:v>2019</c:v>
                </c:pt>
                <c:pt idx="2">
                  <c:v>2021</c:v>
                </c:pt>
              </c:strCache>
            </c:strRef>
          </c:cat>
          <c:val>
            <c:numRef>
              <c:f>'[ktk.ktk1.fact_ktk_ktk1.latest (5).xlsx]Kouluterveyskyselyn aikasarjat '!$D$2:$D$4</c:f>
              <c:numCache>
                <c:formatCode>#\ ##0.0</c:formatCode>
                <c:ptCount val="3"/>
                <c:pt idx="0">
                  <c:v>11.1</c:v>
                </c:pt>
                <c:pt idx="1">
                  <c:v>14.3</c:v>
                </c:pt>
                <c:pt idx="2">
                  <c:v>22.6</c:v>
                </c:pt>
              </c:numCache>
            </c:numRef>
          </c:val>
          <c:smooth val="0"/>
          <c:extLst>
            <c:ext xmlns:c16="http://schemas.microsoft.com/office/drawing/2014/chart" uri="{C3380CC4-5D6E-409C-BE32-E72D297353CC}">
              <c16:uniqueId val="{00000002-9D8E-4945-899A-FD238CFA032E}"/>
            </c:ext>
          </c:extLst>
        </c:ser>
        <c:dLbls>
          <c:dLblPos val="t"/>
          <c:showLegendKey val="0"/>
          <c:showVal val="1"/>
          <c:showCatName val="0"/>
          <c:showSerName val="0"/>
          <c:showPercent val="0"/>
          <c:showBubbleSize val="0"/>
        </c:dLbls>
        <c:smooth val="0"/>
        <c:axId val="512975456"/>
        <c:axId val="512976112"/>
      </c:lineChart>
      <c:catAx>
        <c:axId val="5129754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crossAx val="512976112"/>
        <c:crosses val="autoZero"/>
        <c:auto val="1"/>
        <c:lblAlgn val="ctr"/>
        <c:lblOffset val="100"/>
        <c:noMultiLvlLbl val="0"/>
      </c:catAx>
      <c:valAx>
        <c:axId val="512976112"/>
        <c:scaling>
          <c:orientation val="minMax"/>
        </c:scaling>
        <c:delete val="0"/>
        <c:axPos val="l"/>
        <c:majorGridlines>
          <c:spPr>
            <a:ln w="9525" cap="flat" cmpd="sng" algn="ctr">
              <a:solidFill>
                <a:schemeClr val="tx1">
                  <a:lumMod val="15000"/>
                  <a:lumOff val="85000"/>
                </a:schemeClr>
              </a:solidFill>
              <a:round/>
            </a:ln>
            <a:effectLst/>
          </c:spPr>
        </c:majorGridlines>
        <c:numFmt formatCode="#\ ##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crossAx val="51297545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legend>
    <c:plotVisOnly val="1"/>
    <c:dispBlanksAs val="gap"/>
    <c:showDLblsOverMax val="0"/>
  </c:chart>
  <c:spPr>
    <a:noFill/>
    <a:ln>
      <a:noFill/>
    </a:ln>
    <a:effectLst/>
  </c:spPr>
  <c:txPr>
    <a:bodyPr/>
    <a:lstStyle/>
    <a:p>
      <a:pPr>
        <a:defRPr sz="1200"/>
      </a:pPr>
      <a:endParaRPr lang="fi-FI"/>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fi-FI"/>
              <a:t>Kokenut seksuaalista koskettelua tai painostamista koskettamaan vuoden aikana, %, 4. ja 5.lk.</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barChart>
        <c:barDir val="col"/>
        <c:grouping val="clustered"/>
        <c:varyColors val="0"/>
        <c:ser>
          <c:idx val="0"/>
          <c:order val="0"/>
          <c:tx>
            <c:strRef>
              <c:f>'[ktk.ktk4.fact_ktk_ktk4.latest (12).xlsx]Kouluterveyskyselyn tulokset 20'!$B$1</c:f>
              <c:strCache>
                <c:ptCount val="1"/>
                <c:pt idx="0">
                  <c:v>2019</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'[ktk.ktk4.fact_ktk_ktk4.latest (12).xlsx]Kouluterveyskyselyn tulokset 20'!$A$2:$A$14</c:f>
              <c:strCache>
                <c:ptCount val="13"/>
                <c:pt idx="0">
                  <c:v>Joroinen</c:v>
                </c:pt>
                <c:pt idx="1">
                  <c:v>Kiuruvesi</c:v>
                </c:pt>
                <c:pt idx="2">
                  <c:v>Lapinlahti</c:v>
                </c:pt>
                <c:pt idx="3">
                  <c:v>Pielavesi</c:v>
                </c:pt>
                <c:pt idx="4">
                  <c:v>Kuopio</c:v>
                </c:pt>
                <c:pt idx="5">
                  <c:v>Siilinjärvi</c:v>
                </c:pt>
                <c:pt idx="6">
                  <c:v>Pohjois-Savon hyvinvointialue</c:v>
                </c:pt>
                <c:pt idx="7">
                  <c:v>Iisalmi</c:v>
                </c:pt>
                <c:pt idx="8">
                  <c:v>Vieremä</c:v>
                </c:pt>
                <c:pt idx="9">
                  <c:v>Leppävirta</c:v>
                </c:pt>
                <c:pt idx="10">
                  <c:v>Suonenjoki</c:v>
                </c:pt>
                <c:pt idx="11">
                  <c:v>Varkaus</c:v>
                </c:pt>
                <c:pt idx="12">
                  <c:v>Sonkajärvi</c:v>
                </c:pt>
              </c:strCache>
            </c:strRef>
          </c:cat>
          <c:val>
            <c:numRef>
              <c:f>'[ktk.ktk4.fact_ktk_ktk4.latest (12).xlsx]Kouluterveyskyselyn tulokset 20'!$B$2:$B$14</c:f>
              <c:numCache>
                <c:formatCode>#\ ##0.0</c:formatCode>
                <c:ptCount val="13"/>
                <c:pt idx="0">
                  <c:v>0</c:v>
                </c:pt>
                <c:pt idx="1">
                  <c:v>1.1000000000000001</c:v>
                </c:pt>
                <c:pt idx="2">
                  <c:v>1.2</c:v>
                </c:pt>
                <c:pt idx="3">
                  <c:v>2.2000000000000002</c:v>
                </c:pt>
                <c:pt idx="4">
                  <c:v>1.1000000000000001</c:v>
                </c:pt>
                <c:pt idx="5">
                  <c:v>0.6</c:v>
                </c:pt>
                <c:pt idx="6">
                  <c:v>1.1000000000000001</c:v>
                </c:pt>
                <c:pt idx="7">
                  <c:v>1</c:v>
                </c:pt>
                <c:pt idx="8" formatCode="General">
                  <c:v>0</c:v>
                </c:pt>
                <c:pt idx="9">
                  <c:v>0</c:v>
                </c:pt>
                <c:pt idx="10">
                  <c:v>3.1</c:v>
                </c:pt>
                <c:pt idx="11">
                  <c:v>0.9</c:v>
                </c:pt>
                <c:pt idx="12">
                  <c:v>0</c:v>
                </c:pt>
              </c:numCache>
            </c:numRef>
          </c:val>
          <c:extLst>
            <c:ext xmlns:c16="http://schemas.microsoft.com/office/drawing/2014/chart" uri="{C3380CC4-5D6E-409C-BE32-E72D297353CC}">
              <c16:uniqueId val="{00000000-5AFA-4D38-A30E-12A586E55555}"/>
            </c:ext>
          </c:extLst>
        </c:ser>
        <c:ser>
          <c:idx val="1"/>
          <c:order val="1"/>
          <c:tx>
            <c:strRef>
              <c:f>'[ktk.ktk4.fact_ktk_ktk4.latest (12).xlsx]Kouluterveyskyselyn tulokset 20'!$C$1</c:f>
              <c:strCache>
                <c:ptCount val="1"/>
                <c:pt idx="0">
                  <c:v>2021</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'[ktk.ktk4.fact_ktk_ktk4.latest (12).xlsx]Kouluterveyskyselyn tulokset 20'!$A$2:$A$14</c:f>
              <c:strCache>
                <c:ptCount val="13"/>
                <c:pt idx="0">
                  <c:v>Joroinen</c:v>
                </c:pt>
                <c:pt idx="1">
                  <c:v>Kiuruvesi</c:v>
                </c:pt>
                <c:pt idx="2">
                  <c:v>Lapinlahti</c:v>
                </c:pt>
                <c:pt idx="3">
                  <c:v>Pielavesi</c:v>
                </c:pt>
                <c:pt idx="4">
                  <c:v>Kuopio</c:v>
                </c:pt>
                <c:pt idx="5">
                  <c:v>Siilinjärvi</c:v>
                </c:pt>
                <c:pt idx="6">
                  <c:v>Pohjois-Savon hyvinvointialue</c:v>
                </c:pt>
                <c:pt idx="7">
                  <c:v>Iisalmi</c:v>
                </c:pt>
                <c:pt idx="8">
                  <c:v>Vieremä</c:v>
                </c:pt>
                <c:pt idx="9">
                  <c:v>Leppävirta</c:v>
                </c:pt>
                <c:pt idx="10">
                  <c:v>Suonenjoki</c:v>
                </c:pt>
                <c:pt idx="11">
                  <c:v>Varkaus</c:v>
                </c:pt>
                <c:pt idx="12">
                  <c:v>Sonkajärvi</c:v>
                </c:pt>
              </c:strCache>
            </c:strRef>
          </c:cat>
          <c:val>
            <c:numRef>
              <c:f>'[ktk.ktk4.fact_ktk_ktk4.latest (12).xlsx]Kouluterveyskyselyn tulokset 20'!$C$2:$C$14</c:f>
              <c:numCache>
                <c:formatCode>#\ ##0.0</c:formatCode>
                <c:ptCount val="13"/>
                <c:pt idx="0">
                  <c:v>1.2</c:v>
                </c:pt>
                <c:pt idx="1">
                  <c:v>1.3</c:v>
                </c:pt>
                <c:pt idx="2">
                  <c:v>1.4</c:v>
                </c:pt>
                <c:pt idx="3">
                  <c:v>1.5</c:v>
                </c:pt>
                <c:pt idx="4">
                  <c:v>1.8</c:v>
                </c:pt>
                <c:pt idx="5">
                  <c:v>2</c:v>
                </c:pt>
                <c:pt idx="6">
                  <c:v>2.2000000000000002</c:v>
                </c:pt>
                <c:pt idx="7">
                  <c:v>2.2999999999999998</c:v>
                </c:pt>
                <c:pt idx="8">
                  <c:v>2.5</c:v>
                </c:pt>
                <c:pt idx="9">
                  <c:v>3</c:v>
                </c:pt>
                <c:pt idx="10">
                  <c:v>3.3</c:v>
                </c:pt>
                <c:pt idx="11">
                  <c:v>3.3</c:v>
                </c:pt>
                <c:pt idx="12">
                  <c:v>4.5999999999999996</c:v>
                </c:pt>
              </c:numCache>
            </c:numRef>
          </c:val>
          <c:extLst>
            <c:ext xmlns:c16="http://schemas.microsoft.com/office/drawing/2014/chart" uri="{C3380CC4-5D6E-409C-BE32-E72D297353CC}">
              <c16:uniqueId val="{00000001-5AFA-4D38-A30E-12A586E55555}"/>
            </c:ext>
          </c:extLst>
        </c:ser>
        <c:dLbls>
          <c:dLblPos val="outEnd"/>
          <c:showLegendKey val="0"/>
          <c:showVal val="1"/>
          <c:showCatName val="0"/>
          <c:showSerName val="0"/>
          <c:showPercent val="0"/>
          <c:showBubbleSize val="0"/>
        </c:dLbls>
        <c:gapWidth val="219"/>
        <c:overlap val="-27"/>
        <c:axId val="509948616"/>
        <c:axId val="509952880"/>
      </c:barChart>
      <c:catAx>
        <c:axId val="5099486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fi-FI"/>
          </a:p>
        </c:txPr>
        <c:crossAx val="509952880"/>
        <c:crosses val="autoZero"/>
        <c:auto val="1"/>
        <c:lblAlgn val="ctr"/>
        <c:lblOffset val="100"/>
        <c:noMultiLvlLbl val="0"/>
      </c:catAx>
      <c:valAx>
        <c:axId val="509952880"/>
        <c:scaling>
          <c:orientation val="minMax"/>
        </c:scaling>
        <c:delete val="0"/>
        <c:axPos val="l"/>
        <c:majorGridlines>
          <c:spPr>
            <a:ln w="9525" cap="flat" cmpd="sng" algn="ctr">
              <a:solidFill>
                <a:schemeClr val="tx1">
                  <a:lumMod val="15000"/>
                  <a:lumOff val="85000"/>
                </a:schemeClr>
              </a:solidFill>
              <a:round/>
            </a:ln>
            <a:effectLst/>
          </c:spPr>
        </c:majorGridlines>
        <c:numFmt formatCode="#\ ##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50994861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legend>
    <c:plotVisOnly val="1"/>
    <c:dispBlanksAs val="gap"/>
    <c:showDLblsOverMax val="0"/>
  </c:chart>
  <c:spPr>
    <a:noFill/>
    <a:ln>
      <a:noFill/>
    </a:ln>
    <a:effectLst/>
  </c:spPr>
  <c:txPr>
    <a:bodyPr/>
    <a:lstStyle/>
    <a:p>
      <a:pPr>
        <a:defRPr/>
      </a:pPr>
      <a:endParaRPr lang="fi-FI"/>
    </a:p>
  </c:txPr>
  <c:externalData r:id="rId4">
    <c:autoUpdate val="0"/>
  </c:externalData>
</c:chartSpace>
</file>

<file path=ppt/charts/chart5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r>
              <a:rPr lang="fi-FI"/>
              <a:t>Kokenut seksuaalista häirintää puhelimessa tai internetissä vuoden aikana, %, 8. ja 9.lk</a:t>
            </a:r>
          </a:p>
        </c:rich>
      </c:tx>
      <c:layout/>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barChart>
        <c:barDir val="col"/>
        <c:grouping val="clustered"/>
        <c:varyColors val="0"/>
        <c:ser>
          <c:idx val="0"/>
          <c:order val="0"/>
          <c:tx>
            <c:strRef>
              <c:f>'[ktk.ktk1.fact_ktk_ktk1.latest (11).xlsx]Kouluterveyskyselyn aikasarjat '!$B$1</c:f>
              <c:strCache>
                <c:ptCount val="1"/>
                <c:pt idx="0">
                  <c:v>2019</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(11).xlsx]Kouluterveyskyselyn aikasarjat '!$A$2:$A$8</c:f>
              <c:strCache>
                <c:ptCount val="7"/>
                <c:pt idx="0">
                  <c:v>Pohjois-Karjalan hyvinvointialue</c:v>
                </c:pt>
                <c:pt idx="1">
                  <c:v>Pohjois-Pohjanmaan hyvinvointialue</c:v>
                </c:pt>
                <c:pt idx="2">
                  <c:v>Etelä-Savon hyvinvointialue</c:v>
                </c:pt>
                <c:pt idx="3">
                  <c:v>Keski-Suomen hyvinvointialue</c:v>
                </c:pt>
                <c:pt idx="4">
                  <c:v>Koko maa</c:v>
                </c:pt>
                <c:pt idx="5">
                  <c:v>Pohjois-Savon hyvinvointialue</c:v>
                </c:pt>
                <c:pt idx="6">
                  <c:v>Pirkanmaan hyvinvointialue</c:v>
                </c:pt>
              </c:strCache>
            </c:strRef>
          </c:cat>
          <c:val>
            <c:numRef>
              <c:f>'[ktk.ktk1.fact_ktk_ktk1.latest (11).xlsx]Kouluterveyskyselyn aikasarjat '!$B$2:$B$8</c:f>
              <c:numCache>
                <c:formatCode>#\ ##0.0</c:formatCode>
                <c:ptCount val="7"/>
                <c:pt idx="0">
                  <c:v>15.4</c:v>
                </c:pt>
                <c:pt idx="1">
                  <c:v>14.4</c:v>
                </c:pt>
                <c:pt idx="2">
                  <c:v>16.7</c:v>
                </c:pt>
                <c:pt idx="3">
                  <c:v>16.3</c:v>
                </c:pt>
                <c:pt idx="4">
                  <c:v>16.899999999999999</c:v>
                </c:pt>
                <c:pt idx="5">
                  <c:v>18.5</c:v>
                </c:pt>
                <c:pt idx="6">
                  <c:v>17.600000000000001</c:v>
                </c:pt>
              </c:numCache>
            </c:numRef>
          </c:val>
          <c:extLst>
            <c:ext xmlns:c16="http://schemas.microsoft.com/office/drawing/2014/chart" uri="{C3380CC4-5D6E-409C-BE32-E72D297353CC}">
              <c16:uniqueId val="{00000000-EC0A-4B6E-80F3-67E70C477A19}"/>
            </c:ext>
          </c:extLst>
        </c:ser>
        <c:ser>
          <c:idx val="1"/>
          <c:order val="1"/>
          <c:tx>
            <c:strRef>
              <c:f>'[ktk.ktk1.fact_ktk_ktk1.latest (11).xlsx]Kouluterveyskyselyn aikasarjat '!$C$1</c:f>
              <c:strCache>
                <c:ptCount val="1"/>
                <c:pt idx="0">
                  <c:v>2021</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(11).xlsx]Kouluterveyskyselyn aikasarjat '!$A$2:$A$8</c:f>
              <c:strCache>
                <c:ptCount val="7"/>
                <c:pt idx="0">
                  <c:v>Pohjois-Karjalan hyvinvointialue</c:v>
                </c:pt>
                <c:pt idx="1">
                  <c:v>Pohjois-Pohjanmaan hyvinvointialue</c:v>
                </c:pt>
                <c:pt idx="2">
                  <c:v>Etelä-Savon hyvinvointialue</c:v>
                </c:pt>
                <c:pt idx="3">
                  <c:v>Keski-Suomen hyvinvointialue</c:v>
                </c:pt>
                <c:pt idx="4">
                  <c:v>Koko maa</c:v>
                </c:pt>
                <c:pt idx="5">
                  <c:v>Pohjois-Savon hyvinvointialue</c:v>
                </c:pt>
                <c:pt idx="6">
                  <c:v>Pirkanmaan hyvinvointialue</c:v>
                </c:pt>
              </c:strCache>
            </c:strRef>
          </c:cat>
          <c:val>
            <c:numRef>
              <c:f>'[ktk.ktk1.fact_ktk_ktk1.latest (11).xlsx]Kouluterveyskyselyn aikasarjat '!$C$2:$C$8</c:f>
              <c:numCache>
                <c:formatCode>#\ ##0.0</c:formatCode>
                <c:ptCount val="7"/>
                <c:pt idx="0">
                  <c:v>23.3</c:v>
                </c:pt>
                <c:pt idx="1">
                  <c:v>23.7</c:v>
                </c:pt>
                <c:pt idx="2">
                  <c:v>25.6</c:v>
                </c:pt>
                <c:pt idx="3">
                  <c:v>25.6</c:v>
                </c:pt>
                <c:pt idx="4">
                  <c:v>25.9</c:v>
                </c:pt>
                <c:pt idx="5">
                  <c:v>26.6</c:v>
                </c:pt>
                <c:pt idx="6">
                  <c:v>27.7</c:v>
                </c:pt>
              </c:numCache>
            </c:numRef>
          </c:val>
          <c:extLst>
            <c:ext xmlns:c16="http://schemas.microsoft.com/office/drawing/2014/chart" uri="{C3380CC4-5D6E-409C-BE32-E72D297353CC}">
              <c16:uniqueId val="{00000001-EC0A-4B6E-80F3-67E70C477A19}"/>
            </c:ext>
          </c:extLst>
        </c:ser>
        <c:dLbls>
          <c:dLblPos val="outEnd"/>
          <c:showLegendKey val="0"/>
          <c:showVal val="1"/>
          <c:showCatName val="0"/>
          <c:showSerName val="0"/>
          <c:showPercent val="0"/>
          <c:showBubbleSize val="0"/>
        </c:dLbls>
        <c:gapWidth val="219"/>
        <c:overlap val="-27"/>
        <c:axId val="240560336"/>
        <c:axId val="240560664"/>
      </c:barChart>
      <c:catAx>
        <c:axId val="2405603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crossAx val="240560664"/>
        <c:crosses val="autoZero"/>
        <c:auto val="1"/>
        <c:lblAlgn val="ctr"/>
        <c:lblOffset val="100"/>
        <c:noMultiLvlLbl val="0"/>
      </c:catAx>
      <c:valAx>
        <c:axId val="240560664"/>
        <c:scaling>
          <c:orientation val="minMax"/>
        </c:scaling>
        <c:delete val="0"/>
        <c:axPos val="l"/>
        <c:majorGridlines>
          <c:spPr>
            <a:ln w="9525" cap="flat" cmpd="sng" algn="ctr">
              <a:solidFill>
                <a:schemeClr val="tx1">
                  <a:lumMod val="15000"/>
                  <a:lumOff val="85000"/>
                </a:schemeClr>
              </a:solidFill>
              <a:round/>
            </a:ln>
            <a:effectLst/>
          </c:spPr>
        </c:majorGridlines>
        <c:numFmt formatCode="#\ ##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crossAx val="24056033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legend>
    <c:plotVisOnly val="1"/>
    <c:dispBlanksAs val="gap"/>
    <c:showDLblsOverMax val="0"/>
  </c:chart>
  <c:spPr>
    <a:noFill/>
    <a:ln>
      <a:noFill/>
    </a:ln>
    <a:effectLst/>
  </c:spPr>
  <c:txPr>
    <a:bodyPr/>
    <a:lstStyle/>
    <a:p>
      <a:pPr>
        <a:defRPr sz="1200"/>
      </a:pPr>
      <a:endParaRPr lang="fi-FI"/>
    </a:p>
  </c:txPr>
  <c:externalData r:id="rId4">
    <c:autoUpdate val="0"/>
  </c:externalData>
</c:chartSpace>
</file>

<file path=ppt/charts/chart5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r>
              <a:rPr lang="fi-FI"/>
              <a:t>Kokenut seksuaalista häirintää puhelimessa tai internetissä vuoden aikana, %</a:t>
            </a:r>
          </a:p>
        </c:rich>
      </c:tx>
      <c:layout/>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barChart>
        <c:barDir val="col"/>
        <c:grouping val="clustered"/>
        <c:varyColors val="0"/>
        <c:ser>
          <c:idx val="0"/>
          <c:order val="0"/>
          <c:tx>
            <c:strRef>
              <c:f>'[ktk.ktk1.fact_ktk_ktk1.latest (18).xlsx]Kouluterveyskyselyn aikasarjat '!$B$1</c:f>
              <c:strCache>
                <c:ptCount val="1"/>
                <c:pt idx="0">
                  <c:v>2019</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(18).xlsx]Kouluterveyskyselyn aikasarjat '!$A$2:$A$17</c:f>
              <c:strCache>
                <c:ptCount val="16"/>
                <c:pt idx="0">
                  <c:v>Joroinen</c:v>
                </c:pt>
                <c:pt idx="1">
                  <c:v>Suonenjoki</c:v>
                </c:pt>
                <c:pt idx="2">
                  <c:v>Leppävirta</c:v>
                </c:pt>
                <c:pt idx="3">
                  <c:v>Iisalmi</c:v>
                </c:pt>
                <c:pt idx="4">
                  <c:v>Siilinjärvi</c:v>
                </c:pt>
                <c:pt idx="5">
                  <c:v>Vieremä</c:v>
                </c:pt>
                <c:pt idx="6">
                  <c:v>Pielavesi</c:v>
                </c:pt>
                <c:pt idx="7">
                  <c:v>Pohjois-Savon hyvinvointialue</c:v>
                </c:pt>
                <c:pt idx="8">
                  <c:v>Kuopio</c:v>
                </c:pt>
                <c:pt idx="9">
                  <c:v>Kiuruvesi</c:v>
                </c:pt>
                <c:pt idx="10">
                  <c:v>Rautalampi</c:v>
                </c:pt>
                <c:pt idx="11">
                  <c:v>Varkaus</c:v>
                </c:pt>
                <c:pt idx="12">
                  <c:v>Lapinlahti</c:v>
                </c:pt>
                <c:pt idx="13">
                  <c:v>Tuusniemi</c:v>
                </c:pt>
                <c:pt idx="14">
                  <c:v>Sonkajärvi</c:v>
                </c:pt>
                <c:pt idx="15">
                  <c:v>Keitele</c:v>
                </c:pt>
              </c:strCache>
            </c:strRef>
          </c:cat>
          <c:val>
            <c:numRef>
              <c:f>'[ktk.ktk1.fact_ktk_ktk1.latest (18).xlsx]Kouluterveyskyselyn aikasarjat '!$B$2:$B$17</c:f>
              <c:numCache>
                <c:formatCode>#\ ##0.0</c:formatCode>
                <c:ptCount val="16"/>
                <c:pt idx="0">
                  <c:v>19.600000000000001</c:v>
                </c:pt>
                <c:pt idx="1">
                  <c:v>14.4</c:v>
                </c:pt>
                <c:pt idx="2">
                  <c:v>10.1</c:v>
                </c:pt>
                <c:pt idx="3">
                  <c:v>17</c:v>
                </c:pt>
                <c:pt idx="4">
                  <c:v>17.100000000000001</c:v>
                </c:pt>
                <c:pt idx="5">
                  <c:v>23.6</c:v>
                </c:pt>
                <c:pt idx="6">
                  <c:v>25</c:v>
                </c:pt>
                <c:pt idx="7">
                  <c:v>18.5</c:v>
                </c:pt>
                <c:pt idx="8">
                  <c:v>19.100000000000001</c:v>
                </c:pt>
                <c:pt idx="9">
                  <c:v>13.3</c:v>
                </c:pt>
                <c:pt idx="10">
                  <c:v>15.3</c:v>
                </c:pt>
                <c:pt idx="11">
                  <c:v>21.4</c:v>
                </c:pt>
                <c:pt idx="13">
                  <c:v>23.9</c:v>
                </c:pt>
                <c:pt idx="14">
                  <c:v>18.8</c:v>
                </c:pt>
                <c:pt idx="15">
                  <c:v>20.6</c:v>
                </c:pt>
              </c:numCache>
            </c:numRef>
          </c:val>
          <c:extLst>
            <c:ext xmlns:c16="http://schemas.microsoft.com/office/drawing/2014/chart" uri="{C3380CC4-5D6E-409C-BE32-E72D297353CC}">
              <c16:uniqueId val="{00000000-0F00-4B65-B346-1A268898972C}"/>
            </c:ext>
          </c:extLst>
        </c:ser>
        <c:ser>
          <c:idx val="1"/>
          <c:order val="1"/>
          <c:tx>
            <c:strRef>
              <c:f>'[ktk.ktk1.fact_ktk_ktk1.latest (18).xlsx]Kouluterveyskyselyn aikasarjat '!$C$1</c:f>
              <c:strCache>
                <c:ptCount val="1"/>
                <c:pt idx="0">
                  <c:v>2021</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(18).xlsx]Kouluterveyskyselyn aikasarjat '!$A$2:$A$17</c:f>
              <c:strCache>
                <c:ptCount val="16"/>
                <c:pt idx="0">
                  <c:v>Joroinen</c:v>
                </c:pt>
                <c:pt idx="1">
                  <c:v>Suonenjoki</c:v>
                </c:pt>
                <c:pt idx="2">
                  <c:v>Leppävirta</c:v>
                </c:pt>
                <c:pt idx="3">
                  <c:v>Iisalmi</c:v>
                </c:pt>
                <c:pt idx="4">
                  <c:v>Siilinjärvi</c:v>
                </c:pt>
                <c:pt idx="5">
                  <c:v>Vieremä</c:v>
                </c:pt>
                <c:pt idx="6">
                  <c:v>Pielavesi</c:v>
                </c:pt>
                <c:pt idx="7">
                  <c:v>Pohjois-Savon hyvinvointialue</c:v>
                </c:pt>
                <c:pt idx="8">
                  <c:v>Kuopio</c:v>
                </c:pt>
                <c:pt idx="9">
                  <c:v>Kiuruvesi</c:v>
                </c:pt>
                <c:pt idx="10">
                  <c:v>Rautalampi</c:v>
                </c:pt>
                <c:pt idx="11">
                  <c:v>Varkaus</c:v>
                </c:pt>
                <c:pt idx="12">
                  <c:v>Lapinlahti</c:v>
                </c:pt>
                <c:pt idx="13">
                  <c:v>Tuusniemi</c:v>
                </c:pt>
                <c:pt idx="14">
                  <c:v>Sonkajärvi</c:v>
                </c:pt>
                <c:pt idx="15">
                  <c:v>Keitele</c:v>
                </c:pt>
              </c:strCache>
            </c:strRef>
          </c:cat>
          <c:val>
            <c:numRef>
              <c:f>'[ktk.ktk1.fact_ktk_ktk1.latest (18).xlsx]Kouluterveyskyselyn aikasarjat '!$C$2:$C$17</c:f>
              <c:numCache>
                <c:formatCode>#\ ##0.0</c:formatCode>
                <c:ptCount val="16"/>
                <c:pt idx="0">
                  <c:v>20</c:v>
                </c:pt>
                <c:pt idx="1">
                  <c:v>22.8</c:v>
                </c:pt>
                <c:pt idx="2">
                  <c:v>23.5</c:v>
                </c:pt>
                <c:pt idx="3">
                  <c:v>23.8</c:v>
                </c:pt>
                <c:pt idx="4">
                  <c:v>24.4</c:v>
                </c:pt>
                <c:pt idx="5">
                  <c:v>24.6</c:v>
                </c:pt>
                <c:pt idx="6">
                  <c:v>25.6</c:v>
                </c:pt>
                <c:pt idx="7">
                  <c:v>26.6</c:v>
                </c:pt>
                <c:pt idx="8">
                  <c:v>27</c:v>
                </c:pt>
                <c:pt idx="9">
                  <c:v>27.1</c:v>
                </c:pt>
                <c:pt idx="10">
                  <c:v>27.9</c:v>
                </c:pt>
                <c:pt idx="11">
                  <c:v>29.5</c:v>
                </c:pt>
                <c:pt idx="12">
                  <c:v>29.9</c:v>
                </c:pt>
                <c:pt idx="13">
                  <c:v>29.9</c:v>
                </c:pt>
                <c:pt idx="14">
                  <c:v>31.8</c:v>
                </c:pt>
                <c:pt idx="15">
                  <c:v>33.299999999999997</c:v>
                </c:pt>
              </c:numCache>
            </c:numRef>
          </c:val>
          <c:extLst>
            <c:ext xmlns:c16="http://schemas.microsoft.com/office/drawing/2014/chart" uri="{C3380CC4-5D6E-409C-BE32-E72D297353CC}">
              <c16:uniqueId val="{00000001-0F00-4B65-B346-1A268898972C}"/>
            </c:ext>
          </c:extLst>
        </c:ser>
        <c:dLbls>
          <c:dLblPos val="outEnd"/>
          <c:showLegendKey val="0"/>
          <c:showVal val="1"/>
          <c:showCatName val="0"/>
          <c:showSerName val="0"/>
          <c:showPercent val="0"/>
          <c:showBubbleSize val="0"/>
        </c:dLbls>
        <c:gapWidth val="219"/>
        <c:overlap val="-27"/>
        <c:axId val="238241024"/>
        <c:axId val="238241680"/>
      </c:barChart>
      <c:catAx>
        <c:axId val="2382410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crossAx val="238241680"/>
        <c:crosses val="autoZero"/>
        <c:auto val="1"/>
        <c:lblAlgn val="ctr"/>
        <c:lblOffset val="100"/>
        <c:noMultiLvlLbl val="0"/>
      </c:catAx>
      <c:valAx>
        <c:axId val="238241680"/>
        <c:scaling>
          <c:orientation val="minMax"/>
        </c:scaling>
        <c:delete val="0"/>
        <c:axPos val="l"/>
        <c:majorGridlines>
          <c:spPr>
            <a:ln w="9525" cap="flat" cmpd="sng" algn="ctr">
              <a:solidFill>
                <a:schemeClr val="tx1">
                  <a:lumMod val="15000"/>
                  <a:lumOff val="85000"/>
                </a:schemeClr>
              </a:solidFill>
              <a:round/>
            </a:ln>
            <a:effectLst/>
          </c:spPr>
        </c:majorGridlines>
        <c:numFmt formatCode="#\ ##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crossAx val="23824102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legend>
    <c:plotVisOnly val="1"/>
    <c:dispBlanksAs val="gap"/>
    <c:showDLblsOverMax val="0"/>
  </c:chart>
  <c:spPr>
    <a:noFill/>
    <a:ln>
      <a:noFill/>
    </a:ln>
    <a:effectLst/>
  </c:spPr>
  <c:txPr>
    <a:bodyPr/>
    <a:lstStyle/>
    <a:p>
      <a:pPr>
        <a:defRPr sz="1200"/>
      </a:pPr>
      <a:endParaRPr lang="fi-FI"/>
    </a:p>
  </c:txPr>
  <c:externalData r:id="rId4">
    <c:autoUpdate val="0"/>
  </c:externalData>
</c:chartSpace>
</file>

<file path=ppt/charts/chart5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r>
              <a:rPr lang="fi-FI"/>
              <a:t>Kokenut seksuaalista häirintää julkisessa tilassa vuoden aikana, %, Pohjois-Savon hyvinvoitialue</a:t>
            </a:r>
          </a:p>
        </c:rich>
      </c:tx>
      <c:layout/>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lineChart>
        <c:grouping val="standard"/>
        <c:varyColors val="0"/>
        <c:ser>
          <c:idx val="0"/>
          <c:order val="0"/>
          <c:tx>
            <c:strRef>
              <c:f>'[ktk.ktk1.fact_ktk_ktk1.latest (6).xlsx]Kouluterveyskyselyn aikasarjat '!$B$1</c:f>
              <c:strCache>
                <c:ptCount val="1"/>
                <c:pt idx="0">
                  <c:v>Perusopetus 8. ja 9. lk</c:v>
                </c:pt>
              </c:strCache>
            </c:strRef>
          </c:tx>
          <c:spPr>
            <a:ln w="28575" cap="rnd">
              <a:solidFill>
                <a:schemeClr val="accent1"/>
              </a:solidFill>
              <a:round/>
            </a:ln>
            <a:effectLst/>
          </c:spPr>
          <c:marker>
            <c:symbol val="none"/>
          </c:marker>
          <c:dLbls>
            <c:dLbl>
              <c:idx val="0"/>
              <c:layout>
                <c:manualLayout>
                  <c:x val="-6.2340782769800859E-2"/>
                  <c:y val="8.5238754984357346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C202-40BD-A53E-3210EBCF9C4B}"/>
                </c:ext>
              </c:extLst>
            </c:dLbl>
            <c:dLbl>
              <c:idx val="2"/>
              <c:layout>
                <c:manualLayout>
                  <c:x val="3.7376486027481861E-3"/>
                  <c:y val="-2.4304795585193651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C202-40BD-A53E-3210EBCF9C4B}"/>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fi-FI"/>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(6).xlsx]Kouluterveyskyselyn aikasarjat '!$A$2:$A$4</c:f>
              <c:strCache>
                <c:ptCount val="3"/>
                <c:pt idx="0">
                  <c:v>2017</c:v>
                </c:pt>
                <c:pt idx="1">
                  <c:v>2019</c:v>
                </c:pt>
                <c:pt idx="2">
                  <c:v>2021</c:v>
                </c:pt>
              </c:strCache>
            </c:strRef>
          </c:cat>
          <c:val>
            <c:numRef>
              <c:f>'[ktk.ktk1.fact_ktk_ktk1.latest (6).xlsx]Kouluterveyskyselyn aikasarjat '!$B$2:$B$4</c:f>
              <c:numCache>
                <c:formatCode>#\ ##0.0</c:formatCode>
                <c:ptCount val="3"/>
                <c:pt idx="0">
                  <c:v>6.4</c:v>
                </c:pt>
                <c:pt idx="1">
                  <c:v>7.4</c:v>
                </c:pt>
                <c:pt idx="2">
                  <c:v>11.8</c:v>
                </c:pt>
              </c:numCache>
            </c:numRef>
          </c:val>
          <c:smooth val="0"/>
          <c:extLst>
            <c:ext xmlns:c16="http://schemas.microsoft.com/office/drawing/2014/chart" uri="{C3380CC4-5D6E-409C-BE32-E72D297353CC}">
              <c16:uniqueId val="{00000000-C202-40BD-A53E-3210EBCF9C4B}"/>
            </c:ext>
          </c:extLst>
        </c:ser>
        <c:ser>
          <c:idx val="1"/>
          <c:order val="1"/>
          <c:tx>
            <c:strRef>
              <c:f>'[ktk.ktk1.fact_ktk_ktk1.latest (6).xlsx]Kouluterveyskyselyn aikasarjat '!$C$1</c:f>
              <c:strCache>
                <c:ptCount val="1"/>
                <c:pt idx="0">
                  <c:v>Lukio 1. ja 2. vuosi</c:v>
                </c:pt>
              </c:strCache>
            </c:strRef>
          </c:tx>
          <c:spPr>
            <a:ln w="28575" cap="rnd">
              <a:solidFill>
                <a:schemeClr val="accent2"/>
              </a:solidFill>
              <a:round/>
            </a:ln>
            <a:effectLst/>
          </c:spPr>
          <c:marker>
            <c:symbol val="none"/>
          </c:marker>
          <c:dLbls>
            <c:dLbl>
              <c:idx val="0"/>
              <c:layout>
                <c:manualLayout>
                  <c:x val="-0.12116431218156554"/>
                  <c:y val="4.4159923520775718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C202-40BD-A53E-3210EBCF9C4B}"/>
                </c:ext>
              </c:extLst>
            </c:dLbl>
            <c:dLbl>
              <c:idx val="1"/>
              <c:layout>
                <c:manualLayout>
                  <c:x val="-4.5183920024702881E-2"/>
                  <c:y val="-0.11559108772648614"/>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C202-40BD-A53E-3210EBCF9C4B}"/>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fi-FI"/>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(6).xlsx]Kouluterveyskyselyn aikasarjat '!$A$2:$A$4</c:f>
              <c:strCache>
                <c:ptCount val="3"/>
                <c:pt idx="0">
                  <c:v>2017</c:v>
                </c:pt>
                <c:pt idx="1">
                  <c:v>2019</c:v>
                </c:pt>
                <c:pt idx="2">
                  <c:v>2021</c:v>
                </c:pt>
              </c:strCache>
            </c:strRef>
          </c:cat>
          <c:val>
            <c:numRef>
              <c:f>'[ktk.ktk1.fact_ktk_ktk1.latest (6).xlsx]Kouluterveyskyselyn aikasarjat '!$C$2:$C$4</c:f>
              <c:numCache>
                <c:formatCode>#\ ##0.0</c:formatCode>
                <c:ptCount val="3"/>
                <c:pt idx="0">
                  <c:v>7.3</c:v>
                </c:pt>
                <c:pt idx="1">
                  <c:v>8.6</c:v>
                </c:pt>
                <c:pt idx="2">
                  <c:v>13.7</c:v>
                </c:pt>
              </c:numCache>
            </c:numRef>
          </c:val>
          <c:smooth val="0"/>
          <c:extLst>
            <c:ext xmlns:c16="http://schemas.microsoft.com/office/drawing/2014/chart" uri="{C3380CC4-5D6E-409C-BE32-E72D297353CC}">
              <c16:uniqueId val="{00000001-C202-40BD-A53E-3210EBCF9C4B}"/>
            </c:ext>
          </c:extLst>
        </c:ser>
        <c:ser>
          <c:idx val="2"/>
          <c:order val="2"/>
          <c:tx>
            <c:strRef>
              <c:f>'[ktk.ktk1.fact_ktk_ktk1.latest (6).xlsx]Kouluterveyskyselyn aikasarjat '!$D$1</c:f>
              <c:strCache>
                <c:ptCount val="1"/>
                <c:pt idx="0">
                  <c:v>Ammatillinen oppilaitos</c:v>
                </c:pt>
              </c:strCache>
            </c:strRef>
          </c:tx>
          <c:spPr>
            <a:ln w="28575" cap="rnd">
              <a:solidFill>
                <a:schemeClr val="accent3"/>
              </a:solidFill>
              <a:round/>
            </a:ln>
            <a:effectLst/>
          </c:spPr>
          <c:marker>
            <c:symbol val="none"/>
          </c:marker>
          <c:dLbls>
            <c:dLbl>
              <c:idx val="0"/>
              <c:layout>
                <c:manualLayout>
                  <c:x val="-7.4595684730585143E-2"/>
                  <c:y val="-5.1690683227581399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C202-40BD-A53E-3210EBCF9C4B}"/>
                </c:ext>
              </c:extLst>
            </c:dLbl>
            <c:dLbl>
              <c:idx val="1"/>
              <c:layout>
                <c:manualLayout>
                  <c:x val="-2.5576076887447893E-2"/>
                  <c:y val="7.154581116316347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C202-40BD-A53E-3210EBCF9C4B}"/>
                </c:ext>
              </c:extLst>
            </c:dLbl>
            <c:dLbl>
              <c:idx val="2"/>
              <c:layout>
                <c:manualLayout>
                  <c:x val="-1.8321174926663578E-2"/>
                  <c:y val="9.4367384198486587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C202-40BD-A53E-3210EBCF9C4B}"/>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fi-FI"/>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(6).xlsx]Kouluterveyskyselyn aikasarjat '!$A$2:$A$4</c:f>
              <c:strCache>
                <c:ptCount val="3"/>
                <c:pt idx="0">
                  <c:v>2017</c:v>
                </c:pt>
                <c:pt idx="1">
                  <c:v>2019</c:v>
                </c:pt>
                <c:pt idx="2">
                  <c:v>2021</c:v>
                </c:pt>
              </c:strCache>
            </c:strRef>
          </c:cat>
          <c:val>
            <c:numRef>
              <c:f>'[ktk.ktk1.fact_ktk_ktk1.latest (6).xlsx]Kouluterveyskyselyn aikasarjat '!$D$2:$D$4</c:f>
              <c:numCache>
                <c:formatCode>#\ ##0.0</c:formatCode>
                <c:ptCount val="3"/>
                <c:pt idx="0">
                  <c:v>7.5</c:v>
                </c:pt>
                <c:pt idx="1">
                  <c:v>7.2</c:v>
                </c:pt>
                <c:pt idx="2">
                  <c:v>11.2</c:v>
                </c:pt>
              </c:numCache>
            </c:numRef>
          </c:val>
          <c:smooth val="0"/>
          <c:extLst>
            <c:ext xmlns:c16="http://schemas.microsoft.com/office/drawing/2014/chart" uri="{C3380CC4-5D6E-409C-BE32-E72D297353CC}">
              <c16:uniqueId val="{00000002-C202-40BD-A53E-3210EBCF9C4B}"/>
            </c:ext>
          </c:extLst>
        </c:ser>
        <c:dLbls>
          <c:dLblPos val="t"/>
          <c:showLegendKey val="0"/>
          <c:showVal val="1"/>
          <c:showCatName val="0"/>
          <c:showSerName val="0"/>
          <c:showPercent val="0"/>
          <c:showBubbleSize val="0"/>
        </c:dLbls>
        <c:smooth val="0"/>
        <c:axId val="236308424"/>
        <c:axId val="236313344"/>
      </c:lineChart>
      <c:catAx>
        <c:axId val="2363084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crossAx val="236313344"/>
        <c:crosses val="autoZero"/>
        <c:auto val="1"/>
        <c:lblAlgn val="ctr"/>
        <c:lblOffset val="100"/>
        <c:noMultiLvlLbl val="0"/>
      </c:catAx>
      <c:valAx>
        <c:axId val="236313344"/>
        <c:scaling>
          <c:orientation val="minMax"/>
        </c:scaling>
        <c:delete val="0"/>
        <c:axPos val="l"/>
        <c:majorGridlines>
          <c:spPr>
            <a:ln w="9525" cap="flat" cmpd="sng" algn="ctr">
              <a:solidFill>
                <a:schemeClr val="tx1">
                  <a:lumMod val="15000"/>
                  <a:lumOff val="85000"/>
                </a:schemeClr>
              </a:solidFill>
              <a:round/>
            </a:ln>
            <a:effectLst/>
          </c:spPr>
        </c:majorGridlines>
        <c:numFmt formatCode="#\ ##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crossAx val="23630842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legend>
    <c:plotVisOnly val="1"/>
    <c:dispBlanksAs val="gap"/>
    <c:showDLblsOverMax val="0"/>
  </c:chart>
  <c:spPr>
    <a:noFill/>
    <a:ln>
      <a:noFill/>
    </a:ln>
    <a:effectLst/>
  </c:spPr>
  <c:txPr>
    <a:bodyPr/>
    <a:lstStyle/>
    <a:p>
      <a:pPr>
        <a:defRPr sz="1200"/>
      </a:pPr>
      <a:endParaRPr lang="fi-FI"/>
    </a:p>
  </c:txPr>
  <c:externalData r:id="rId4">
    <c:autoUpdate val="0"/>
  </c:externalData>
</c:chartSpace>
</file>

<file path=ppt/charts/chart5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r>
              <a:rPr lang="fi-FI"/>
              <a:t>Kokenut seksuaalista häirintää julkisessa tilassa vuoden aikana, %, 8. ja 9.lk</a:t>
            </a:r>
          </a:p>
        </c:rich>
      </c:tx>
      <c:layout/>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barChart>
        <c:barDir val="col"/>
        <c:grouping val="clustered"/>
        <c:varyColors val="0"/>
        <c:ser>
          <c:idx val="0"/>
          <c:order val="0"/>
          <c:tx>
            <c:strRef>
              <c:f>'[ktk.ktk1.fact_ktk_ktk1.latest (12).xlsx]Kouluterveyskyselyn aikasarjat '!$B$1</c:f>
              <c:strCache>
                <c:ptCount val="1"/>
                <c:pt idx="0">
                  <c:v>2019</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(12).xlsx]Kouluterveyskyselyn aikasarjat '!$A$2:$A$8</c:f>
              <c:strCache>
                <c:ptCount val="7"/>
                <c:pt idx="0">
                  <c:v>Pohjois-Karjalan hyvinvointialue</c:v>
                </c:pt>
                <c:pt idx="1">
                  <c:v>Pohjois-Pohjanmaan hyvinvointialue</c:v>
                </c:pt>
                <c:pt idx="2">
                  <c:v>Etelä-Savon hyvinvointialue</c:v>
                </c:pt>
                <c:pt idx="3">
                  <c:v>Keski-Suomen hyvinvointialue</c:v>
                </c:pt>
                <c:pt idx="4">
                  <c:v>Pohjois-Savon hyvinvointialue</c:v>
                </c:pt>
                <c:pt idx="5">
                  <c:v>Koko maa</c:v>
                </c:pt>
                <c:pt idx="6">
                  <c:v>Pirkanmaan hyvinvointialue</c:v>
                </c:pt>
              </c:strCache>
            </c:strRef>
          </c:cat>
          <c:val>
            <c:numRef>
              <c:f>'[ktk.ktk1.fact_ktk_ktk1.latest (12).xlsx]Kouluterveyskyselyn aikasarjat '!$B$2:$B$8</c:f>
              <c:numCache>
                <c:formatCode>#\ ##0.0</c:formatCode>
                <c:ptCount val="7"/>
                <c:pt idx="0">
                  <c:v>6.2</c:v>
                </c:pt>
                <c:pt idx="1">
                  <c:v>5.8</c:v>
                </c:pt>
                <c:pt idx="2">
                  <c:v>7.4</c:v>
                </c:pt>
                <c:pt idx="3">
                  <c:v>6.5</c:v>
                </c:pt>
                <c:pt idx="4">
                  <c:v>7.4</c:v>
                </c:pt>
                <c:pt idx="5">
                  <c:v>7.8</c:v>
                </c:pt>
                <c:pt idx="6">
                  <c:v>8.3000000000000007</c:v>
                </c:pt>
              </c:numCache>
            </c:numRef>
          </c:val>
          <c:extLst>
            <c:ext xmlns:c16="http://schemas.microsoft.com/office/drawing/2014/chart" uri="{C3380CC4-5D6E-409C-BE32-E72D297353CC}">
              <c16:uniqueId val="{00000000-3954-4C4C-83BF-BFDFEA7B13F2}"/>
            </c:ext>
          </c:extLst>
        </c:ser>
        <c:ser>
          <c:idx val="1"/>
          <c:order val="1"/>
          <c:tx>
            <c:strRef>
              <c:f>'[ktk.ktk1.fact_ktk_ktk1.latest (12).xlsx]Kouluterveyskyselyn aikasarjat '!$C$1</c:f>
              <c:strCache>
                <c:ptCount val="1"/>
                <c:pt idx="0">
                  <c:v>2021</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(12).xlsx]Kouluterveyskyselyn aikasarjat '!$A$2:$A$8</c:f>
              <c:strCache>
                <c:ptCount val="7"/>
                <c:pt idx="0">
                  <c:v>Pohjois-Karjalan hyvinvointialue</c:v>
                </c:pt>
                <c:pt idx="1">
                  <c:v>Pohjois-Pohjanmaan hyvinvointialue</c:v>
                </c:pt>
                <c:pt idx="2">
                  <c:v>Etelä-Savon hyvinvointialue</c:v>
                </c:pt>
                <c:pt idx="3">
                  <c:v>Keski-Suomen hyvinvointialue</c:v>
                </c:pt>
                <c:pt idx="4">
                  <c:v>Pohjois-Savon hyvinvointialue</c:v>
                </c:pt>
                <c:pt idx="5">
                  <c:v>Koko maa</c:v>
                </c:pt>
                <c:pt idx="6">
                  <c:v>Pirkanmaan hyvinvointialue</c:v>
                </c:pt>
              </c:strCache>
            </c:strRef>
          </c:cat>
          <c:val>
            <c:numRef>
              <c:f>'[ktk.ktk1.fact_ktk_ktk1.latest (12).xlsx]Kouluterveyskyselyn aikasarjat '!$C$2:$C$8</c:f>
              <c:numCache>
                <c:formatCode>#\ ##0.0</c:formatCode>
                <c:ptCount val="7"/>
                <c:pt idx="0">
                  <c:v>9.1999999999999993</c:v>
                </c:pt>
                <c:pt idx="1">
                  <c:v>10.199999999999999</c:v>
                </c:pt>
                <c:pt idx="2">
                  <c:v>10.3</c:v>
                </c:pt>
                <c:pt idx="3">
                  <c:v>10.7</c:v>
                </c:pt>
                <c:pt idx="4">
                  <c:v>11.8</c:v>
                </c:pt>
                <c:pt idx="5">
                  <c:v>12.7</c:v>
                </c:pt>
                <c:pt idx="6">
                  <c:v>14</c:v>
                </c:pt>
              </c:numCache>
            </c:numRef>
          </c:val>
          <c:extLst>
            <c:ext xmlns:c16="http://schemas.microsoft.com/office/drawing/2014/chart" uri="{C3380CC4-5D6E-409C-BE32-E72D297353CC}">
              <c16:uniqueId val="{00000001-3954-4C4C-83BF-BFDFEA7B13F2}"/>
            </c:ext>
          </c:extLst>
        </c:ser>
        <c:dLbls>
          <c:dLblPos val="outEnd"/>
          <c:showLegendKey val="0"/>
          <c:showVal val="1"/>
          <c:showCatName val="0"/>
          <c:showSerName val="0"/>
          <c:showPercent val="0"/>
          <c:showBubbleSize val="0"/>
        </c:dLbls>
        <c:gapWidth val="219"/>
        <c:overlap val="-27"/>
        <c:axId val="238646272"/>
        <c:axId val="238649224"/>
      </c:barChart>
      <c:catAx>
        <c:axId val="2386462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crossAx val="238649224"/>
        <c:crosses val="autoZero"/>
        <c:auto val="1"/>
        <c:lblAlgn val="ctr"/>
        <c:lblOffset val="100"/>
        <c:noMultiLvlLbl val="0"/>
      </c:catAx>
      <c:valAx>
        <c:axId val="238649224"/>
        <c:scaling>
          <c:orientation val="minMax"/>
        </c:scaling>
        <c:delete val="0"/>
        <c:axPos val="l"/>
        <c:majorGridlines>
          <c:spPr>
            <a:ln w="9525" cap="flat" cmpd="sng" algn="ctr">
              <a:solidFill>
                <a:schemeClr val="tx1">
                  <a:lumMod val="15000"/>
                  <a:lumOff val="85000"/>
                </a:schemeClr>
              </a:solidFill>
              <a:round/>
            </a:ln>
            <a:effectLst/>
          </c:spPr>
        </c:majorGridlines>
        <c:numFmt formatCode="#\ ##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crossAx val="23864627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legend>
    <c:plotVisOnly val="1"/>
    <c:dispBlanksAs val="gap"/>
    <c:showDLblsOverMax val="0"/>
  </c:chart>
  <c:spPr>
    <a:noFill/>
    <a:ln>
      <a:noFill/>
    </a:ln>
    <a:effectLst/>
  </c:spPr>
  <c:txPr>
    <a:bodyPr/>
    <a:lstStyle/>
    <a:p>
      <a:pPr>
        <a:defRPr sz="1200"/>
      </a:pPr>
      <a:endParaRPr lang="fi-FI"/>
    </a:p>
  </c:txPr>
  <c:externalData r:id="rId4">
    <c:autoUpdate val="0"/>
  </c:externalData>
</c:chartSpace>
</file>

<file path=ppt/charts/chart5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r>
              <a:rPr lang="fi-FI"/>
              <a:t>Kokenut seksuaalista häirintää julkisessa tilassa vuoden aikana, %</a:t>
            </a:r>
          </a:p>
        </c:rich>
      </c:tx>
      <c:layout/>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barChart>
        <c:barDir val="col"/>
        <c:grouping val="clustered"/>
        <c:varyColors val="0"/>
        <c:ser>
          <c:idx val="0"/>
          <c:order val="0"/>
          <c:tx>
            <c:strRef>
              <c:f>'[ktk.ktk1.fact_ktk_ktk1.latest (19).xlsx]Kouluterveyskyselyn aikasarjat '!$B$1</c:f>
              <c:strCache>
                <c:ptCount val="1"/>
                <c:pt idx="0">
                  <c:v>2019</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(19).xlsx]Kouluterveyskyselyn aikasarjat '!$A$2:$A$16</c:f>
              <c:strCache>
                <c:ptCount val="15"/>
                <c:pt idx="0">
                  <c:v>Sonkajärvi</c:v>
                </c:pt>
                <c:pt idx="1">
                  <c:v>Joroinen</c:v>
                </c:pt>
                <c:pt idx="2">
                  <c:v>Iisalmi</c:v>
                </c:pt>
                <c:pt idx="3">
                  <c:v>Rautalampi</c:v>
                </c:pt>
                <c:pt idx="4">
                  <c:v>Kiuruvesi</c:v>
                </c:pt>
                <c:pt idx="5">
                  <c:v>Lapinlahti</c:v>
                </c:pt>
                <c:pt idx="6">
                  <c:v>Suonenjoki</c:v>
                </c:pt>
                <c:pt idx="7">
                  <c:v>Vieremä</c:v>
                </c:pt>
                <c:pt idx="8">
                  <c:v>Varkaus</c:v>
                </c:pt>
                <c:pt idx="9">
                  <c:v>Leppävirta</c:v>
                </c:pt>
                <c:pt idx="10">
                  <c:v>Siilinjärvi</c:v>
                </c:pt>
                <c:pt idx="11">
                  <c:v>Pohjois-Savon hyvinvointialue</c:v>
                </c:pt>
                <c:pt idx="12">
                  <c:v>Tuusniemi</c:v>
                </c:pt>
                <c:pt idx="13">
                  <c:v>Pielavesi</c:v>
                </c:pt>
                <c:pt idx="14">
                  <c:v>Kuopio</c:v>
                </c:pt>
              </c:strCache>
            </c:strRef>
          </c:cat>
          <c:val>
            <c:numRef>
              <c:f>'[ktk.ktk1.fact_ktk_ktk1.latest (19).xlsx]Kouluterveyskyselyn aikasarjat '!$B$2:$B$16</c:f>
              <c:numCache>
                <c:formatCode>#\ ##0.0</c:formatCode>
                <c:ptCount val="15"/>
                <c:pt idx="0">
                  <c:v>12.2</c:v>
                </c:pt>
                <c:pt idx="1">
                  <c:v>7.6</c:v>
                </c:pt>
                <c:pt idx="2">
                  <c:v>4</c:v>
                </c:pt>
                <c:pt idx="3" formatCode="General">
                  <c:v>0</c:v>
                </c:pt>
                <c:pt idx="4">
                  <c:v>6.7</c:v>
                </c:pt>
                <c:pt idx="6">
                  <c:v>4.4000000000000004</c:v>
                </c:pt>
                <c:pt idx="7">
                  <c:v>6.9</c:v>
                </c:pt>
                <c:pt idx="8">
                  <c:v>7.1</c:v>
                </c:pt>
                <c:pt idx="9">
                  <c:v>2.5</c:v>
                </c:pt>
                <c:pt idx="10">
                  <c:v>7.9</c:v>
                </c:pt>
                <c:pt idx="11">
                  <c:v>7.4</c:v>
                </c:pt>
                <c:pt idx="12">
                  <c:v>3</c:v>
                </c:pt>
                <c:pt idx="13">
                  <c:v>7.3</c:v>
                </c:pt>
                <c:pt idx="14">
                  <c:v>8.8000000000000007</c:v>
                </c:pt>
              </c:numCache>
            </c:numRef>
          </c:val>
          <c:extLst>
            <c:ext xmlns:c16="http://schemas.microsoft.com/office/drawing/2014/chart" uri="{C3380CC4-5D6E-409C-BE32-E72D297353CC}">
              <c16:uniqueId val="{00000000-A0AE-4938-B0D3-7D53B1FF39BF}"/>
            </c:ext>
          </c:extLst>
        </c:ser>
        <c:ser>
          <c:idx val="1"/>
          <c:order val="1"/>
          <c:tx>
            <c:strRef>
              <c:f>'[ktk.ktk1.fact_ktk_ktk1.latest (19).xlsx]Kouluterveyskyselyn aikasarjat '!$C$1</c:f>
              <c:strCache>
                <c:ptCount val="1"/>
                <c:pt idx="0">
                  <c:v>2021</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(19).xlsx]Kouluterveyskyselyn aikasarjat '!$A$2:$A$16</c:f>
              <c:strCache>
                <c:ptCount val="15"/>
                <c:pt idx="0">
                  <c:v>Sonkajärvi</c:v>
                </c:pt>
                <c:pt idx="1">
                  <c:v>Joroinen</c:v>
                </c:pt>
                <c:pt idx="2">
                  <c:v>Iisalmi</c:v>
                </c:pt>
                <c:pt idx="3">
                  <c:v>Rautalampi</c:v>
                </c:pt>
                <c:pt idx="4">
                  <c:v>Kiuruvesi</c:v>
                </c:pt>
                <c:pt idx="5">
                  <c:v>Lapinlahti</c:v>
                </c:pt>
                <c:pt idx="6">
                  <c:v>Suonenjoki</c:v>
                </c:pt>
                <c:pt idx="7">
                  <c:v>Vieremä</c:v>
                </c:pt>
                <c:pt idx="8">
                  <c:v>Varkaus</c:v>
                </c:pt>
                <c:pt idx="9">
                  <c:v>Leppävirta</c:v>
                </c:pt>
                <c:pt idx="10">
                  <c:v>Siilinjärvi</c:v>
                </c:pt>
                <c:pt idx="11">
                  <c:v>Pohjois-Savon hyvinvointialue</c:v>
                </c:pt>
                <c:pt idx="12">
                  <c:v>Tuusniemi</c:v>
                </c:pt>
                <c:pt idx="13">
                  <c:v>Pielavesi</c:v>
                </c:pt>
                <c:pt idx="14">
                  <c:v>Kuopio</c:v>
                </c:pt>
              </c:strCache>
            </c:strRef>
          </c:cat>
          <c:val>
            <c:numRef>
              <c:f>'[ktk.ktk1.fact_ktk_ktk1.latest (19).xlsx]Kouluterveyskyselyn aikasarjat '!$C$2:$C$16</c:f>
              <c:numCache>
                <c:formatCode>#\ ##0.0</c:formatCode>
                <c:ptCount val="15"/>
                <c:pt idx="0">
                  <c:v>6.1</c:v>
                </c:pt>
                <c:pt idx="1">
                  <c:v>6.3</c:v>
                </c:pt>
                <c:pt idx="2">
                  <c:v>7.3</c:v>
                </c:pt>
                <c:pt idx="3">
                  <c:v>7.4</c:v>
                </c:pt>
                <c:pt idx="4">
                  <c:v>8.6</c:v>
                </c:pt>
                <c:pt idx="5">
                  <c:v>8.8000000000000007</c:v>
                </c:pt>
                <c:pt idx="6">
                  <c:v>9</c:v>
                </c:pt>
                <c:pt idx="7">
                  <c:v>10</c:v>
                </c:pt>
                <c:pt idx="8">
                  <c:v>10.199999999999999</c:v>
                </c:pt>
                <c:pt idx="9">
                  <c:v>10.5</c:v>
                </c:pt>
                <c:pt idx="10">
                  <c:v>10.9</c:v>
                </c:pt>
                <c:pt idx="11">
                  <c:v>11.8</c:v>
                </c:pt>
                <c:pt idx="12">
                  <c:v>11.9</c:v>
                </c:pt>
                <c:pt idx="13">
                  <c:v>12.8</c:v>
                </c:pt>
                <c:pt idx="14">
                  <c:v>14.5</c:v>
                </c:pt>
              </c:numCache>
            </c:numRef>
          </c:val>
          <c:extLst>
            <c:ext xmlns:c16="http://schemas.microsoft.com/office/drawing/2014/chart" uri="{C3380CC4-5D6E-409C-BE32-E72D297353CC}">
              <c16:uniqueId val="{00000001-A0AE-4938-B0D3-7D53B1FF39BF}"/>
            </c:ext>
          </c:extLst>
        </c:ser>
        <c:dLbls>
          <c:dLblPos val="outEnd"/>
          <c:showLegendKey val="0"/>
          <c:showVal val="1"/>
          <c:showCatName val="0"/>
          <c:showSerName val="0"/>
          <c:showPercent val="0"/>
          <c:showBubbleSize val="0"/>
        </c:dLbls>
        <c:gapWidth val="219"/>
        <c:overlap val="-27"/>
        <c:axId val="508510232"/>
        <c:axId val="508507936"/>
      </c:barChart>
      <c:catAx>
        <c:axId val="5085102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crossAx val="508507936"/>
        <c:crosses val="autoZero"/>
        <c:auto val="1"/>
        <c:lblAlgn val="ctr"/>
        <c:lblOffset val="100"/>
        <c:noMultiLvlLbl val="0"/>
      </c:catAx>
      <c:valAx>
        <c:axId val="508507936"/>
        <c:scaling>
          <c:orientation val="minMax"/>
        </c:scaling>
        <c:delete val="0"/>
        <c:axPos val="l"/>
        <c:majorGridlines>
          <c:spPr>
            <a:ln w="9525" cap="flat" cmpd="sng" algn="ctr">
              <a:solidFill>
                <a:schemeClr val="tx1">
                  <a:lumMod val="15000"/>
                  <a:lumOff val="85000"/>
                </a:schemeClr>
              </a:solidFill>
              <a:round/>
            </a:ln>
            <a:effectLst/>
          </c:spPr>
        </c:majorGridlines>
        <c:numFmt formatCode="#\ ##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crossAx val="50851023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legend>
    <c:plotVisOnly val="1"/>
    <c:dispBlanksAs val="gap"/>
    <c:showDLblsOverMax val="0"/>
  </c:chart>
  <c:spPr>
    <a:noFill/>
    <a:ln>
      <a:noFill/>
    </a:ln>
    <a:effectLst/>
  </c:spPr>
  <c:txPr>
    <a:bodyPr/>
    <a:lstStyle/>
    <a:p>
      <a:pPr>
        <a:defRPr sz="1200"/>
      </a:pPr>
      <a:endParaRPr lang="fi-FI"/>
    </a:p>
  </c:txPr>
  <c:externalData r:id="rId4">
    <c:autoUpdate val="0"/>
  </c:externalData>
</c:chartSpace>
</file>

<file path=ppt/charts/chart5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r>
              <a:rPr lang="en-US" dirty="0" err="1"/>
              <a:t>Kertonut</a:t>
            </a:r>
            <a:r>
              <a:rPr lang="en-US" dirty="0"/>
              <a:t> </a:t>
            </a:r>
            <a:r>
              <a:rPr lang="en-US" dirty="0" err="1"/>
              <a:t>kokemastaan</a:t>
            </a:r>
            <a:r>
              <a:rPr lang="en-US" dirty="0"/>
              <a:t> </a:t>
            </a:r>
            <a:r>
              <a:rPr lang="en-US" dirty="0" err="1"/>
              <a:t>seksuaalisesta</a:t>
            </a:r>
            <a:r>
              <a:rPr lang="en-US" dirty="0"/>
              <a:t> </a:t>
            </a:r>
            <a:r>
              <a:rPr lang="en-US" dirty="0" err="1"/>
              <a:t>häirinnästä</a:t>
            </a:r>
            <a:r>
              <a:rPr lang="en-US" dirty="0"/>
              <a:t> tai </a:t>
            </a:r>
            <a:r>
              <a:rPr lang="en-US" dirty="0" err="1"/>
              <a:t>väkivallasta</a:t>
            </a:r>
            <a:r>
              <a:rPr lang="en-US" dirty="0"/>
              <a:t> </a:t>
            </a:r>
            <a:r>
              <a:rPr lang="en-US" dirty="0" err="1"/>
              <a:t>luottamalleen</a:t>
            </a:r>
            <a:r>
              <a:rPr lang="en-US" dirty="0"/>
              <a:t> </a:t>
            </a:r>
            <a:r>
              <a:rPr lang="en-US" dirty="0" err="1"/>
              <a:t>aikuiselle</a:t>
            </a:r>
            <a:r>
              <a:rPr lang="en-US" dirty="0"/>
              <a:t>, %, </a:t>
            </a:r>
            <a:r>
              <a:rPr lang="en-US" dirty="0" err="1"/>
              <a:t>Pohjois</a:t>
            </a:r>
            <a:r>
              <a:rPr lang="en-US" dirty="0"/>
              <a:t>-Savon </a:t>
            </a:r>
            <a:r>
              <a:rPr lang="en-US" dirty="0" err="1" smtClean="0"/>
              <a:t>hyvinvointialue</a:t>
            </a:r>
            <a:r>
              <a:rPr lang="en-US" dirty="0" smtClean="0"/>
              <a:t>, v. 2019 </a:t>
            </a:r>
            <a:endParaRPr lang="en-US" dirty="0"/>
          </a:p>
        </c:rich>
      </c:tx>
      <c:layout/>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barChart>
        <c:barDir val="col"/>
        <c:grouping val="clustered"/>
        <c:varyColors val="0"/>
        <c:ser>
          <c:idx val="0"/>
          <c:order val="0"/>
          <c:tx>
            <c:strRef>
              <c:f>'[ktk.ktk1.fact_ktk_ktk1.latest (7).xlsx]Kouluterveyskyselyn aikasarjat '!$A$2</c:f>
              <c:strCache>
                <c:ptCount val="1"/>
                <c:pt idx="0">
                  <c:v>2019</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(7).xlsx]Kouluterveyskyselyn aikasarjat '!$B$1:$D$1</c:f>
              <c:strCache>
                <c:ptCount val="3"/>
                <c:pt idx="0">
                  <c:v>Perusopetus 8. ja 9. lk</c:v>
                </c:pt>
                <c:pt idx="1">
                  <c:v>Lukio 1. ja 2. vuosi</c:v>
                </c:pt>
                <c:pt idx="2">
                  <c:v>Ammatillinen oppilaitos</c:v>
                </c:pt>
              </c:strCache>
            </c:strRef>
          </c:cat>
          <c:val>
            <c:numRef>
              <c:f>'[ktk.ktk1.fact_ktk_ktk1.latest (7).xlsx]Kouluterveyskyselyn aikasarjat '!$B$2:$D$2</c:f>
              <c:numCache>
                <c:formatCode>#\ ##0.0</c:formatCode>
                <c:ptCount val="3"/>
                <c:pt idx="0">
                  <c:v>22.2</c:v>
                </c:pt>
                <c:pt idx="1">
                  <c:v>26</c:v>
                </c:pt>
                <c:pt idx="2">
                  <c:v>37.700000000000003</c:v>
                </c:pt>
              </c:numCache>
            </c:numRef>
          </c:val>
          <c:extLst>
            <c:ext xmlns:c16="http://schemas.microsoft.com/office/drawing/2014/chart" uri="{C3380CC4-5D6E-409C-BE32-E72D297353CC}">
              <c16:uniqueId val="{00000000-AD88-4BA5-B4FE-CDBB4CD9608E}"/>
            </c:ext>
          </c:extLst>
        </c:ser>
        <c:dLbls>
          <c:dLblPos val="outEnd"/>
          <c:showLegendKey val="0"/>
          <c:showVal val="1"/>
          <c:showCatName val="0"/>
          <c:showSerName val="0"/>
          <c:showPercent val="0"/>
          <c:showBubbleSize val="0"/>
        </c:dLbls>
        <c:gapWidth val="219"/>
        <c:overlap val="-27"/>
        <c:axId val="235948608"/>
        <c:axId val="235945984"/>
      </c:barChart>
      <c:catAx>
        <c:axId val="2359486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crossAx val="235945984"/>
        <c:crosses val="autoZero"/>
        <c:auto val="1"/>
        <c:lblAlgn val="ctr"/>
        <c:lblOffset val="100"/>
        <c:noMultiLvlLbl val="0"/>
      </c:catAx>
      <c:valAx>
        <c:axId val="235945984"/>
        <c:scaling>
          <c:orientation val="minMax"/>
        </c:scaling>
        <c:delete val="0"/>
        <c:axPos val="l"/>
        <c:majorGridlines>
          <c:spPr>
            <a:ln w="9525" cap="flat" cmpd="sng" algn="ctr">
              <a:solidFill>
                <a:schemeClr val="tx1">
                  <a:lumMod val="15000"/>
                  <a:lumOff val="85000"/>
                </a:schemeClr>
              </a:solidFill>
              <a:round/>
            </a:ln>
            <a:effectLst/>
          </c:spPr>
        </c:majorGridlines>
        <c:numFmt formatCode="#\ ##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crossAx val="235948608"/>
        <c:crosses val="autoZero"/>
        <c:crossBetween val="between"/>
      </c:valAx>
      <c:spPr>
        <a:noFill/>
        <a:ln>
          <a:noFill/>
        </a:ln>
        <a:effectLst/>
      </c:spPr>
    </c:plotArea>
    <c:plotVisOnly val="1"/>
    <c:dispBlanksAs val="gap"/>
    <c:showDLblsOverMax val="0"/>
  </c:chart>
  <c:spPr>
    <a:noFill/>
    <a:ln>
      <a:noFill/>
    </a:ln>
    <a:effectLst/>
  </c:spPr>
  <c:txPr>
    <a:bodyPr/>
    <a:lstStyle/>
    <a:p>
      <a:pPr>
        <a:defRPr sz="1200"/>
      </a:pPr>
      <a:endParaRPr lang="fi-FI"/>
    </a:p>
  </c:txPr>
  <c:externalData r:id="rId4">
    <c:autoUpdate val="0"/>
  </c:externalData>
</c:chartSpace>
</file>

<file path=ppt/charts/chart5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r>
              <a:rPr lang="en-US"/>
              <a:t>Kertonut kokemastaan seksuaalisesta häirinnästä tai väkivallasta luottamalleen aikuiselle, %, v. 2019</a:t>
            </a:r>
          </a:p>
        </c:rich>
      </c:tx>
      <c:layout>
        <c:manualLayout>
          <c:xMode val="edge"/>
          <c:yMode val="edge"/>
          <c:x val="0.12907633420822398"/>
          <c:y val="3.2407407407407406E-2"/>
        </c:manualLayout>
      </c:layout>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barChart>
        <c:barDir val="col"/>
        <c:grouping val="clustered"/>
        <c:varyColors val="0"/>
        <c:ser>
          <c:idx val="0"/>
          <c:order val="0"/>
          <c:tx>
            <c:strRef>
              <c:f>'[ktk.ktk1.fact_ktk_ktk1.latest (13).xlsx]Kouluterveyskyselyn aikasarjat '!$B$1:$B$2</c:f>
              <c:strCache>
                <c:ptCount val="2"/>
                <c:pt idx="0">
                  <c:v>2019</c:v>
                </c:pt>
                <c:pt idx="1">
                  <c:v>Kertonut kokemastaan seksuaalisesta häirinnästä tai väkivallasta luottamalleen aikuiselle, %</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(13).xlsx]Kouluterveyskyselyn aikasarjat '!$A$3:$A$9</c:f>
              <c:strCache>
                <c:ptCount val="7"/>
                <c:pt idx="0">
                  <c:v>Etelä-Savon hyvinvointialue</c:v>
                </c:pt>
                <c:pt idx="1">
                  <c:v>Keski-Suomen hyvinvointialue</c:v>
                </c:pt>
                <c:pt idx="2">
                  <c:v>Pirkanmaan hyvinvointialue</c:v>
                </c:pt>
                <c:pt idx="3">
                  <c:v>Pohjois-Karjalan hyvinvointialue</c:v>
                </c:pt>
                <c:pt idx="4">
                  <c:v>Pohjois-Pohjanmaan hyvinvointialue</c:v>
                </c:pt>
                <c:pt idx="5">
                  <c:v>Pohjois-Savon hyvinvointialue</c:v>
                </c:pt>
                <c:pt idx="6">
                  <c:v>Koko maa</c:v>
                </c:pt>
              </c:strCache>
            </c:strRef>
          </c:cat>
          <c:val>
            <c:numRef>
              <c:f>'[ktk.ktk1.fact_ktk_ktk1.latest (13).xlsx]Kouluterveyskyselyn aikasarjat '!$B$3:$B$9</c:f>
              <c:numCache>
                <c:formatCode>#\ ##0.0</c:formatCode>
                <c:ptCount val="7"/>
                <c:pt idx="0">
                  <c:v>27.2</c:v>
                </c:pt>
                <c:pt idx="1">
                  <c:v>24.7</c:v>
                </c:pt>
                <c:pt idx="2">
                  <c:v>27</c:v>
                </c:pt>
                <c:pt idx="3">
                  <c:v>21.9</c:v>
                </c:pt>
                <c:pt idx="4">
                  <c:v>22.6</c:v>
                </c:pt>
                <c:pt idx="5">
                  <c:v>22.2</c:v>
                </c:pt>
                <c:pt idx="6">
                  <c:v>25.4</c:v>
                </c:pt>
              </c:numCache>
            </c:numRef>
          </c:val>
          <c:extLst>
            <c:ext xmlns:c16="http://schemas.microsoft.com/office/drawing/2014/chart" uri="{C3380CC4-5D6E-409C-BE32-E72D297353CC}">
              <c16:uniqueId val="{00000000-6035-4793-BA35-C168A55044E8}"/>
            </c:ext>
          </c:extLst>
        </c:ser>
        <c:dLbls>
          <c:dLblPos val="outEnd"/>
          <c:showLegendKey val="0"/>
          <c:showVal val="1"/>
          <c:showCatName val="0"/>
          <c:showSerName val="0"/>
          <c:showPercent val="0"/>
          <c:showBubbleSize val="0"/>
        </c:dLbls>
        <c:gapWidth val="219"/>
        <c:overlap val="-27"/>
        <c:axId val="513826568"/>
        <c:axId val="513825584"/>
      </c:barChart>
      <c:catAx>
        <c:axId val="5138265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crossAx val="513825584"/>
        <c:crosses val="autoZero"/>
        <c:auto val="1"/>
        <c:lblAlgn val="ctr"/>
        <c:lblOffset val="100"/>
        <c:noMultiLvlLbl val="0"/>
      </c:catAx>
      <c:valAx>
        <c:axId val="513825584"/>
        <c:scaling>
          <c:orientation val="minMax"/>
        </c:scaling>
        <c:delete val="0"/>
        <c:axPos val="l"/>
        <c:majorGridlines>
          <c:spPr>
            <a:ln w="9525" cap="flat" cmpd="sng" algn="ctr">
              <a:solidFill>
                <a:schemeClr val="tx1">
                  <a:lumMod val="15000"/>
                  <a:lumOff val="85000"/>
                </a:schemeClr>
              </a:solidFill>
              <a:round/>
            </a:ln>
            <a:effectLst/>
          </c:spPr>
        </c:majorGridlines>
        <c:numFmt formatCode="#\ ##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crossAx val="513826568"/>
        <c:crosses val="autoZero"/>
        <c:crossBetween val="between"/>
      </c:valAx>
      <c:spPr>
        <a:noFill/>
        <a:ln>
          <a:noFill/>
        </a:ln>
        <a:effectLst/>
      </c:spPr>
    </c:plotArea>
    <c:plotVisOnly val="1"/>
    <c:dispBlanksAs val="gap"/>
    <c:showDLblsOverMax val="0"/>
  </c:chart>
  <c:spPr>
    <a:noFill/>
    <a:ln>
      <a:noFill/>
    </a:ln>
    <a:effectLst/>
  </c:spPr>
  <c:txPr>
    <a:bodyPr/>
    <a:lstStyle/>
    <a:p>
      <a:pPr>
        <a:defRPr sz="1200"/>
      </a:pPr>
      <a:endParaRPr lang="fi-FI"/>
    </a:p>
  </c:txPr>
  <c:externalData r:id="rId4">
    <c:autoUpdate val="0"/>
  </c:externalData>
</c:chartSpace>
</file>

<file path=ppt/charts/chart5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fi-FI"/>
              <a:t>Synnyttänyt vanhempi käyttää raskauden ehkäisyä, %, FinLapset</a:t>
            </a:r>
            <a:r>
              <a:rPr lang="fi-FI" baseline="0"/>
              <a:t> 2020</a:t>
            </a:r>
            <a:endParaRPr lang="fi-FI"/>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barChart>
        <c:barDir val="col"/>
        <c:grouping val="clustered"/>
        <c:varyColors val="0"/>
        <c:ser>
          <c:idx val="0"/>
          <c:order val="0"/>
          <c:spPr>
            <a:solidFill>
              <a:schemeClr val="accent1"/>
            </a:solidFill>
            <a:ln>
              <a:noFill/>
            </a:ln>
            <a:effectLst/>
          </c:spPr>
          <c:invertIfNegative val="0"/>
          <c:dPt>
            <c:idx val="6"/>
            <c:invertIfNegative val="0"/>
            <c:bubble3D val="0"/>
            <c:spPr>
              <a:solidFill>
                <a:schemeClr val="accent2">
                  <a:lumMod val="40000"/>
                  <a:lumOff val="60000"/>
                </a:schemeClr>
              </a:solidFill>
              <a:ln>
                <a:noFill/>
              </a:ln>
              <a:effectLst/>
            </c:spPr>
            <c:extLst>
              <c:ext xmlns:c16="http://schemas.microsoft.com/office/drawing/2014/chart" uri="{C3380CC4-5D6E-409C-BE32-E72D297353CC}">
                <c16:uniqueId val="{00000001-2ABC-4621-8C98-900FEA2C983E}"/>
              </c:ext>
            </c:extLst>
          </c:dPt>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'[lth.fl1bp.fact_lth_fl1bp.latest.xlsx]FinLapset-kyselytutkimus 2020'!$A$1:$A$7</c:f>
              <c:strCache>
                <c:ptCount val="7"/>
                <c:pt idx="0">
                  <c:v>Pohjois-Pohjanmaa</c:v>
                </c:pt>
                <c:pt idx="1">
                  <c:v>Keski-Suomi</c:v>
                </c:pt>
                <c:pt idx="2">
                  <c:v>Koko maa</c:v>
                </c:pt>
                <c:pt idx="3">
                  <c:v>Pirkanmaa</c:v>
                </c:pt>
                <c:pt idx="4">
                  <c:v>Pohjois-Karjala</c:v>
                </c:pt>
                <c:pt idx="5">
                  <c:v>Etelä-Savo</c:v>
                </c:pt>
                <c:pt idx="6">
                  <c:v>Pohjois-Savo</c:v>
                </c:pt>
              </c:strCache>
            </c:strRef>
          </c:cat>
          <c:val>
            <c:numRef>
              <c:f>'[lth.fl1bp.fact_lth_fl1bp.latest.xlsx]FinLapset-kyselytutkimus 2020'!$B$1:$B$7</c:f>
              <c:numCache>
                <c:formatCode>#\ ##0.0</c:formatCode>
                <c:ptCount val="7"/>
                <c:pt idx="0">
                  <c:v>61.9</c:v>
                </c:pt>
                <c:pt idx="1">
                  <c:v>70.8</c:v>
                </c:pt>
                <c:pt idx="2">
                  <c:v>72.599999999999994</c:v>
                </c:pt>
                <c:pt idx="3">
                  <c:v>72.900000000000006</c:v>
                </c:pt>
                <c:pt idx="4">
                  <c:v>73.599999999999994</c:v>
                </c:pt>
                <c:pt idx="5">
                  <c:v>75.5</c:v>
                </c:pt>
                <c:pt idx="6">
                  <c:v>77.2</c:v>
                </c:pt>
              </c:numCache>
            </c:numRef>
          </c:val>
          <c:extLst>
            <c:ext xmlns:c16="http://schemas.microsoft.com/office/drawing/2014/chart" uri="{C3380CC4-5D6E-409C-BE32-E72D297353CC}">
              <c16:uniqueId val="{00000000-2ABC-4621-8C98-900FEA2C983E}"/>
            </c:ext>
          </c:extLst>
        </c:ser>
        <c:dLbls>
          <c:dLblPos val="outEnd"/>
          <c:showLegendKey val="0"/>
          <c:showVal val="1"/>
          <c:showCatName val="0"/>
          <c:showSerName val="0"/>
          <c:showPercent val="0"/>
          <c:showBubbleSize val="0"/>
        </c:dLbls>
        <c:gapWidth val="219"/>
        <c:overlap val="-27"/>
        <c:axId val="519111576"/>
        <c:axId val="519115184"/>
      </c:barChart>
      <c:catAx>
        <c:axId val="5191115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fi-FI"/>
          </a:p>
        </c:txPr>
        <c:crossAx val="519115184"/>
        <c:crosses val="autoZero"/>
        <c:auto val="1"/>
        <c:lblAlgn val="ctr"/>
        <c:lblOffset val="100"/>
        <c:noMultiLvlLbl val="0"/>
      </c:catAx>
      <c:valAx>
        <c:axId val="519115184"/>
        <c:scaling>
          <c:orientation val="minMax"/>
        </c:scaling>
        <c:delete val="0"/>
        <c:axPos val="l"/>
        <c:majorGridlines>
          <c:spPr>
            <a:ln w="9525" cap="flat" cmpd="sng" algn="ctr">
              <a:solidFill>
                <a:schemeClr val="tx1">
                  <a:lumMod val="15000"/>
                  <a:lumOff val="85000"/>
                </a:schemeClr>
              </a:solidFill>
              <a:round/>
            </a:ln>
            <a:effectLst/>
          </c:spPr>
        </c:majorGridlines>
        <c:numFmt formatCode="#\ ##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51911157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fi-FI"/>
    </a:p>
  </c:txPr>
  <c:externalData r:id="rId3">
    <c:autoUpdate val="0"/>
  </c:externalData>
</c:chartSpace>
</file>

<file path=ppt/charts/chart5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fi-FI"/>
              <a:t>Synnyttänyt vanhempi käyttää pitkäaikaista raskauden ehkäisyä, %, FinLapset 2020</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barChart>
        <c:barDir val="col"/>
        <c:grouping val="clustered"/>
        <c:varyColors val="0"/>
        <c:ser>
          <c:idx val="0"/>
          <c:order val="0"/>
          <c:spPr>
            <a:solidFill>
              <a:schemeClr val="accent1"/>
            </a:solidFill>
            <a:ln>
              <a:noFill/>
            </a:ln>
            <a:effectLst/>
          </c:spPr>
          <c:invertIfNegative val="0"/>
          <c:dPt>
            <c:idx val="6"/>
            <c:invertIfNegative val="0"/>
            <c:bubble3D val="0"/>
            <c:spPr>
              <a:solidFill>
                <a:schemeClr val="accent2">
                  <a:lumMod val="40000"/>
                  <a:lumOff val="60000"/>
                </a:schemeClr>
              </a:solidFill>
              <a:ln>
                <a:noFill/>
              </a:ln>
              <a:effectLst/>
            </c:spPr>
            <c:extLst>
              <c:ext xmlns:c16="http://schemas.microsoft.com/office/drawing/2014/chart" uri="{C3380CC4-5D6E-409C-BE32-E72D297353CC}">
                <c16:uniqueId val="{00000001-DB5B-4401-9697-1D38999D2754}"/>
              </c:ext>
            </c:extLst>
          </c:dPt>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'[lth.fl1bp.fact_lth_fl1bp.latest (1).xlsx]FinLapset-kyselytutkimus 2020'!$A$1:$A$7</c:f>
              <c:strCache>
                <c:ptCount val="7"/>
                <c:pt idx="0">
                  <c:v>Pohjois-Pohjanmaa</c:v>
                </c:pt>
                <c:pt idx="1">
                  <c:v>Pohjois-Karjala</c:v>
                </c:pt>
                <c:pt idx="2">
                  <c:v>Keski-Suomi</c:v>
                </c:pt>
                <c:pt idx="3">
                  <c:v>Koko maa</c:v>
                </c:pt>
                <c:pt idx="4">
                  <c:v>Etelä-Savo</c:v>
                </c:pt>
                <c:pt idx="5">
                  <c:v>Pirkanmaa</c:v>
                </c:pt>
                <c:pt idx="6">
                  <c:v>Pohjois-Savo</c:v>
                </c:pt>
              </c:strCache>
            </c:strRef>
          </c:cat>
          <c:val>
            <c:numRef>
              <c:f>'[lth.fl1bp.fact_lth_fl1bp.latest (1).xlsx]FinLapset-kyselytutkimus 2020'!$B$1:$B$7</c:f>
              <c:numCache>
                <c:formatCode>#\ ##0.0</c:formatCode>
                <c:ptCount val="7"/>
                <c:pt idx="0">
                  <c:v>22.6</c:v>
                </c:pt>
                <c:pt idx="1">
                  <c:v>24.2</c:v>
                </c:pt>
                <c:pt idx="2">
                  <c:v>30.4</c:v>
                </c:pt>
                <c:pt idx="3">
                  <c:v>30.4</c:v>
                </c:pt>
                <c:pt idx="4">
                  <c:v>30.9</c:v>
                </c:pt>
                <c:pt idx="5">
                  <c:v>33.200000000000003</c:v>
                </c:pt>
                <c:pt idx="6">
                  <c:v>38.299999999999997</c:v>
                </c:pt>
              </c:numCache>
            </c:numRef>
          </c:val>
          <c:extLst>
            <c:ext xmlns:c16="http://schemas.microsoft.com/office/drawing/2014/chart" uri="{C3380CC4-5D6E-409C-BE32-E72D297353CC}">
              <c16:uniqueId val="{00000000-DB5B-4401-9697-1D38999D2754}"/>
            </c:ext>
          </c:extLst>
        </c:ser>
        <c:dLbls>
          <c:dLblPos val="outEnd"/>
          <c:showLegendKey val="0"/>
          <c:showVal val="1"/>
          <c:showCatName val="0"/>
          <c:showSerName val="0"/>
          <c:showPercent val="0"/>
          <c:showBubbleSize val="0"/>
        </c:dLbls>
        <c:gapWidth val="219"/>
        <c:overlap val="-27"/>
        <c:axId val="237849960"/>
        <c:axId val="237850288"/>
      </c:barChart>
      <c:catAx>
        <c:axId val="2378499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fi-FI"/>
          </a:p>
        </c:txPr>
        <c:crossAx val="237850288"/>
        <c:crosses val="autoZero"/>
        <c:auto val="1"/>
        <c:lblAlgn val="ctr"/>
        <c:lblOffset val="100"/>
        <c:noMultiLvlLbl val="0"/>
      </c:catAx>
      <c:valAx>
        <c:axId val="237850288"/>
        <c:scaling>
          <c:orientation val="minMax"/>
        </c:scaling>
        <c:delete val="0"/>
        <c:axPos val="l"/>
        <c:majorGridlines>
          <c:spPr>
            <a:ln w="9525" cap="flat" cmpd="sng" algn="ctr">
              <a:solidFill>
                <a:schemeClr val="tx1">
                  <a:lumMod val="15000"/>
                  <a:lumOff val="85000"/>
                </a:schemeClr>
              </a:solidFill>
              <a:round/>
            </a:ln>
            <a:effectLst/>
          </c:spPr>
        </c:majorGridlines>
        <c:numFmt formatCode="#\ ##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23784996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fi-FI"/>
    </a:p>
  </c:txPr>
  <c:externalData r:id="rId3">
    <c:autoUpdate val="0"/>
  </c:externalData>
</c:chartSpace>
</file>

<file path=ppt/charts/chart5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fi-FI"/>
              <a:t>Synnyttänyt vanhempi käyttää vain kondomia raskauden ehkäisyyn, %, FinLapset 2020</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barChart>
        <c:barDir val="col"/>
        <c:grouping val="clustered"/>
        <c:varyColors val="0"/>
        <c:ser>
          <c:idx val="0"/>
          <c:order val="0"/>
          <c:spPr>
            <a:solidFill>
              <a:schemeClr val="accent1"/>
            </a:solidFill>
            <a:ln>
              <a:noFill/>
            </a:ln>
            <a:effectLst/>
          </c:spPr>
          <c:invertIfNegative val="0"/>
          <c:dPt>
            <c:idx val="1"/>
            <c:invertIfNegative val="0"/>
            <c:bubble3D val="0"/>
            <c:spPr>
              <a:solidFill>
                <a:schemeClr val="accent2">
                  <a:lumMod val="40000"/>
                  <a:lumOff val="60000"/>
                </a:schemeClr>
              </a:solidFill>
              <a:ln>
                <a:noFill/>
              </a:ln>
              <a:effectLst/>
            </c:spPr>
            <c:extLst>
              <c:ext xmlns:c16="http://schemas.microsoft.com/office/drawing/2014/chart" uri="{C3380CC4-5D6E-409C-BE32-E72D297353CC}">
                <c16:uniqueId val="{00000001-4DB4-4262-A9F6-E1A84E18909C}"/>
              </c:ext>
            </c:extLst>
          </c:dPt>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'[lth.fl1bp.fact_lth_fl1bp.latest (2).xlsx]FinLapset-kyselytutkimus 2020'!$A$1:$A$7</c:f>
              <c:strCache>
                <c:ptCount val="7"/>
                <c:pt idx="0">
                  <c:v>Keski-Suomi</c:v>
                </c:pt>
                <c:pt idx="1">
                  <c:v>Pohjois-Savo</c:v>
                </c:pt>
                <c:pt idx="2">
                  <c:v>Pohjois-Pohjanmaa</c:v>
                </c:pt>
                <c:pt idx="3">
                  <c:v>Pirkanmaa</c:v>
                </c:pt>
                <c:pt idx="4">
                  <c:v>Koko maa</c:v>
                </c:pt>
                <c:pt idx="5">
                  <c:v>Etelä-Savo</c:v>
                </c:pt>
                <c:pt idx="6">
                  <c:v>Pohjois-Karjala</c:v>
                </c:pt>
              </c:strCache>
            </c:strRef>
          </c:cat>
          <c:val>
            <c:numRef>
              <c:f>'[lth.fl1bp.fact_lth_fl1bp.latest (2).xlsx]FinLapset-kyselytutkimus 2020'!$B$1:$B$7</c:f>
              <c:numCache>
                <c:formatCode>#\ ##0.0</c:formatCode>
                <c:ptCount val="7"/>
                <c:pt idx="0">
                  <c:v>33.6</c:v>
                </c:pt>
                <c:pt idx="1">
                  <c:v>34.799999999999997</c:v>
                </c:pt>
                <c:pt idx="2">
                  <c:v>35.1</c:v>
                </c:pt>
                <c:pt idx="3">
                  <c:v>36.299999999999997</c:v>
                </c:pt>
                <c:pt idx="4">
                  <c:v>37.5</c:v>
                </c:pt>
                <c:pt idx="5">
                  <c:v>39.6</c:v>
                </c:pt>
                <c:pt idx="6">
                  <c:v>43.7</c:v>
                </c:pt>
              </c:numCache>
            </c:numRef>
          </c:val>
          <c:extLst>
            <c:ext xmlns:c16="http://schemas.microsoft.com/office/drawing/2014/chart" uri="{C3380CC4-5D6E-409C-BE32-E72D297353CC}">
              <c16:uniqueId val="{00000000-4DB4-4262-A9F6-E1A84E18909C}"/>
            </c:ext>
          </c:extLst>
        </c:ser>
        <c:dLbls>
          <c:dLblPos val="outEnd"/>
          <c:showLegendKey val="0"/>
          <c:showVal val="1"/>
          <c:showCatName val="0"/>
          <c:showSerName val="0"/>
          <c:showPercent val="0"/>
          <c:showBubbleSize val="0"/>
        </c:dLbls>
        <c:gapWidth val="219"/>
        <c:overlap val="-27"/>
        <c:axId val="240222288"/>
        <c:axId val="240219664"/>
      </c:barChart>
      <c:catAx>
        <c:axId val="2402222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fi-FI"/>
          </a:p>
        </c:txPr>
        <c:crossAx val="240219664"/>
        <c:crosses val="autoZero"/>
        <c:auto val="1"/>
        <c:lblAlgn val="ctr"/>
        <c:lblOffset val="100"/>
        <c:noMultiLvlLbl val="0"/>
      </c:catAx>
      <c:valAx>
        <c:axId val="240219664"/>
        <c:scaling>
          <c:orientation val="minMax"/>
        </c:scaling>
        <c:delete val="0"/>
        <c:axPos val="l"/>
        <c:majorGridlines>
          <c:spPr>
            <a:ln w="9525" cap="flat" cmpd="sng" algn="ctr">
              <a:solidFill>
                <a:schemeClr val="tx1">
                  <a:lumMod val="15000"/>
                  <a:lumOff val="85000"/>
                </a:schemeClr>
              </a:solidFill>
              <a:round/>
            </a:ln>
            <a:effectLst/>
          </c:spPr>
        </c:majorGridlines>
        <c:numFmt formatCode="#\ ##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24022228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fi-FI"/>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fi-FI" sz="1600" dirty="0"/>
              <a:t>Kertonut seksuaalisesta häirinnästä tai väkivallasta luottamalleen aikuiselle, %, 4. ja 5.lk.</a:t>
            </a:r>
            <a:r>
              <a:rPr lang="fi-FI" sz="1600" baseline="0" dirty="0"/>
              <a:t> Kouluterveyskysely </a:t>
            </a:r>
            <a:r>
              <a:rPr lang="fi-FI" sz="1600" dirty="0"/>
              <a:t>2019</a:t>
            </a:r>
          </a:p>
        </c:rich>
      </c:tx>
      <c:layout/>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barChart>
        <c:barDir val="col"/>
        <c:grouping val="clustered"/>
        <c:varyColors val="0"/>
        <c:ser>
          <c:idx val="0"/>
          <c:order val="0"/>
          <c:tx>
            <c:strRef>
              <c:f>'[ktk.ktk4.fact_ktk_ktk4.latest (8).xlsx]Kouluterveyskyselyn tulokset 20'!$B$1</c:f>
              <c:strCache>
                <c:ptCount val="1"/>
                <c:pt idx="0">
                  <c:v>2019</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'[ktk.ktk4.fact_ktk_ktk4.latest (8).xlsx]Kouluterveyskyselyn tulokset 20'!$A$2:$A$8</c:f>
              <c:strCache>
                <c:ptCount val="7"/>
                <c:pt idx="0">
                  <c:v>Pirkanmaan hyvinvointialue</c:v>
                </c:pt>
                <c:pt idx="1">
                  <c:v>Pohjois-Karjalan hyvinvointialue</c:v>
                </c:pt>
                <c:pt idx="2">
                  <c:v>Koko maa</c:v>
                </c:pt>
                <c:pt idx="3">
                  <c:v>Pohjois-Savon hyvinvointialue</c:v>
                </c:pt>
                <c:pt idx="4">
                  <c:v>Keski-Suomen hyvinvointialue</c:v>
                </c:pt>
                <c:pt idx="5">
                  <c:v>Pohjois-Pohjanmaan hyvinvointialue</c:v>
                </c:pt>
                <c:pt idx="6">
                  <c:v>Etelä-Savon hyvinvointialue</c:v>
                </c:pt>
              </c:strCache>
            </c:strRef>
          </c:cat>
          <c:val>
            <c:numRef>
              <c:f>'[ktk.ktk4.fact_ktk_ktk4.latest (8).xlsx]Kouluterveyskyselyn tulokset 20'!$B$2:$B$8</c:f>
              <c:numCache>
                <c:formatCode>#\ ##0.0</c:formatCode>
                <c:ptCount val="7"/>
                <c:pt idx="0">
                  <c:v>35.1</c:v>
                </c:pt>
                <c:pt idx="1">
                  <c:v>35.1</c:v>
                </c:pt>
                <c:pt idx="2">
                  <c:v>37.4</c:v>
                </c:pt>
                <c:pt idx="3">
                  <c:v>37.799999999999997</c:v>
                </c:pt>
                <c:pt idx="4">
                  <c:v>39.4</c:v>
                </c:pt>
                <c:pt idx="5">
                  <c:v>39.4</c:v>
                </c:pt>
                <c:pt idx="6">
                  <c:v>40</c:v>
                </c:pt>
              </c:numCache>
            </c:numRef>
          </c:val>
          <c:extLst>
            <c:ext xmlns:c16="http://schemas.microsoft.com/office/drawing/2014/chart" uri="{C3380CC4-5D6E-409C-BE32-E72D297353CC}">
              <c16:uniqueId val="{00000000-ED74-44F5-A195-2C2E6C513A42}"/>
            </c:ext>
          </c:extLst>
        </c:ser>
        <c:dLbls>
          <c:dLblPos val="outEnd"/>
          <c:showLegendKey val="0"/>
          <c:showVal val="1"/>
          <c:showCatName val="0"/>
          <c:showSerName val="0"/>
          <c:showPercent val="0"/>
          <c:showBubbleSize val="0"/>
        </c:dLbls>
        <c:gapWidth val="219"/>
        <c:overlap val="-27"/>
        <c:axId val="239948096"/>
        <c:axId val="239949080"/>
      </c:barChart>
      <c:catAx>
        <c:axId val="2399480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fi-FI"/>
          </a:p>
        </c:txPr>
        <c:crossAx val="239949080"/>
        <c:crosses val="autoZero"/>
        <c:auto val="1"/>
        <c:lblAlgn val="ctr"/>
        <c:lblOffset val="100"/>
        <c:noMultiLvlLbl val="0"/>
      </c:catAx>
      <c:valAx>
        <c:axId val="239949080"/>
        <c:scaling>
          <c:orientation val="minMax"/>
        </c:scaling>
        <c:delete val="0"/>
        <c:axPos val="l"/>
        <c:majorGridlines>
          <c:spPr>
            <a:ln w="9525" cap="flat" cmpd="sng" algn="ctr">
              <a:solidFill>
                <a:schemeClr val="tx1">
                  <a:lumMod val="15000"/>
                  <a:lumOff val="85000"/>
                </a:schemeClr>
              </a:solidFill>
              <a:round/>
            </a:ln>
            <a:effectLst/>
          </c:spPr>
        </c:majorGridlines>
        <c:numFmt formatCode="#\ ##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23994809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fi-FI"/>
    </a:p>
  </c:txPr>
  <c:externalData r:id="rId3">
    <c:autoUpdate val="0"/>
  </c:externalData>
</c:chartSpace>
</file>

<file path=ppt/charts/chart6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fi-FI" dirty="0" smtClean="0"/>
              <a:t>Synnyttänyt vanhempi </a:t>
            </a:r>
            <a:r>
              <a:rPr lang="fi-FI" dirty="0"/>
              <a:t>tyytyväinen seksiin parisuhteessa, %,</a:t>
            </a:r>
            <a:r>
              <a:rPr lang="fi-FI" baseline="0" dirty="0"/>
              <a:t> </a:t>
            </a:r>
            <a:r>
              <a:rPr lang="fi-FI" baseline="0" dirty="0" err="1"/>
              <a:t>FinLapset</a:t>
            </a:r>
            <a:r>
              <a:rPr lang="fi-FI" baseline="0" dirty="0"/>
              <a:t> 2020</a:t>
            </a:r>
            <a:endParaRPr lang="fi-FI" dirty="0"/>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barChart>
        <c:barDir val="col"/>
        <c:grouping val="clustered"/>
        <c:varyColors val="0"/>
        <c:ser>
          <c:idx val="0"/>
          <c:order val="0"/>
          <c:spPr>
            <a:solidFill>
              <a:schemeClr val="accent1"/>
            </a:solidFill>
            <a:ln>
              <a:noFill/>
            </a:ln>
            <a:effectLst/>
          </c:spPr>
          <c:invertIfNegative val="0"/>
          <c:dPt>
            <c:idx val="3"/>
            <c:invertIfNegative val="0"/>
            <c:bubble3D val="0"/>
            <c:spPr>
              <a:solidFill>
                <a:srgbClr val="ED7D31">
                  <a:lumMod val="40000"/>
                  <a:lumOff val="60000"/>
                </a:srgbClr>
              </a:solidFill>
              <a:ln>
                <a:noFill/>
              </a:ln>
              <a:effectLst/>
            </c:spPr>
            <c:extLst>
              <c:ext xmlns:c16="http://schemas.microsoft.com/office/drawing/2014/chart" uri="{C3380CC4-5D6E-409C-BE32-E72D297353CC}">
                <c16:uniqueId val="{00000001-8B30-4BA6-BCB9-95EB7B262D53}"/>
              </c:ext>
            </c:extLst>
          </c:dPt>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'[lth.fl1bp.fact_lth_fl1bp.latest (3).xlsx]FinLapset-kyselytutkimus 2020'!$A$1:$A$7</c:f>
              <c:strCache>
                <c:ptCount val="7"/>
                <c:pt idx="0">
                  <c:v>Etelä-Savo</c:v>
                </c:pt>
                <c:pt idx="1">
                  <c:v>Pirkanmaa</c:v>
                </c:pt>
                <c:pt idx="2">
                  <c:v>Koko maa</c:v>
                </c:pt>
                <c:pt idx="3">
                  <c:v>Pohjois-Savo</c:v>
                </c:pt>
                <c:pt idx="4">
                  <c:v>Pohjois-Karjala</c:v>
                </c:pt>
                <c:pt idx="5">
                  <c:v>Keski-Suomi</c:v>
                </c:pt>
                <c:pt idx="6">
                  <c:v>Pohjois-Pohjanmaa</c:v>
                </c:pt>
              </c:strCache>
            </c:strRef>
          </c:cat>
          <c:val>
            <c:numRef>
              <c:f>'[lth.fl1bp.fact_lth_fl1bp.latest (3).xlsx]FinLapset-kyselytutkimus 2020'!$B$1:$B$7</c:f>
              <c:numCache>
                <c:formatCode>#\ ##0.0</c:formatCode>
                <c:ptCount val="7"/>
                <c:pt idx="0">
                  <c:v>54.9</c:v>
                </c:pt>
                <c:pt idx="1">
                  <c:v>56.2</c:v>
                </c:pt>
                <c:pt idx="2">
                  <c:v>60.5</c:v>
                </c:pt>
                <c:pt idx="3">
                  <c:v>62.1</c:v>
                </c:pt>
                <c:pt idx="4">
                  <c:v>62.8</c:v>
                </c:pt>
                <c:pt idx="5">
                  <c:v>64.099999999999994</c:v>
                </c:pt>
                <c:pt idx="6">
                  <c:v>67.5</c:v>
                </c:pt>
              </c:numCache>
            </c:numRef>
          </c:val>
          <c:extLst>
            <c:ext xmlns:c16="http://schemas.microsoft.com/office/drawing/2014/chart" uri="{C3380CC4-5D6E-409C-BE32-E72D297353CC}">
              <c16:uniqueId val="{00000000-8B30-4BA6-BCB9-95EB7B262D53}"/>
            </c:ext>
          </c:extLst>
        </c:ser>
        <c:dLbls>
          <c:dLblPos val="outEnd"/>
          <c:showLegendKey val="0"/>
          <c:showVal val="1"/>
          <c:showCatName val="0"/>
          <c:showSerName val="0"/>
          <c:showPercent val="0"/>
          <c:showBubbleSize val="0"/>
        </c:dLbls>
        <c:gapWidth val="219"/>
        <c:overlap val="-27"/>
        <c:axId val="239833968"/>
        <c:axId val="239834624"/>
      </c:barChart>
      <c:catAx>
        <c:axId val="2398339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fi-FI"/>
          </a:p>
        </c:txPr>
        <c:crossAx val="239834624"/>
        <c:crosses val="autoZero"/>
        <c:auto val="1"/>
        <c:lblAlgn val="ctr"/>
        <c:lblOffset val="100"/>
        <c:noMultiLvlLbl val="0"/>
      </c:catAx>
      <c:valAx>
        <c:axId val="239834624"/>
        <c:scaling>
          <c:orientation val="minMax"/>
        </c:scaling>
        <c:delete val="0"/>
        <c:axPos val="l"/>
        <c:majorGridlines>
          <c:spPr>
            <a:ln w="9525" cap="flat" cmpd="sng" algn="ctr">
              <a:solidFill>
                <a:schemeClr val="tx1">
                  <a:lumMod val="15000"/>
                  <a:lumOff val="85000"/>
                </a:schemeClr>
              </a:solidFill>
              <a:round/>
            </a:ln>
            <a:effectLst/>
          </c:spPr>
        </c:majorGridlines>
        <c:numFmt formatCode="#\ ##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23983396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fi-FI"/>
    </a:p>
  </c:txPr>
  <c:externalData r:id="rId4">
    <c:autoUpdate val="0"/>
  </c:externalData>
</c:chartSpace>
</file>

<file path=ppt/charts/chart6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fi-FI" dirty="0" smtClean="0"/>
              <a:t>Toinen</a:t>
            </a:r>
            <a:r>
              <a:rPr lang="fi-FI" baseline="0" dirty="0" smtClean="0"/>
              <a:t> v</a:t>
            </a:r>
            <a:r>
              <a:rPr lang="fi-FI" dirty="0" smtClean="0"/>
              <a:t>anhempi </a:t>
            </a:r>
            <a:r>
              <a:rPr lang="fi-FI" dirty="0"/>
              <a:t>tyytyväinen seksiin parisuhteessa, %, </a:t>
            </a:r>
            <a:r>
              <a:rPr lang="fi-FI" dirty="0" err="1"/>
              <a:t>FinLapset</a:t>
            </a:r>
            <a:r>
              <a:rPr lang="fi-FI" baseline="0" dirty="0"/>
              <a:t> </a:t>
            </a:r>
            <a:r>
              <a:rPr lang="fi-FI" baseline="0" dirty="0" smtClean="0"/>
              <a:t>2020</a:t>
            </a:r>
            <a:endParaRPr lang="fi-FI" dirty="0"/>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barChart>
        <c:barDir val="col"/>
        <c:grouping val="clustered"/>
        <c:varyColors val="0"/>
        <c:ser>
          <c:idx val="0"/>
          <c:order val="0"/>
          <c:spPr>
            <a:solidFill>
              <a:schemeClr val="accent1"/>
            </a:solidFill>
            <a:ln>
              <a:noFill/>
            </a:ln>
            <a:effectLst/>
          </c:spPr>
          <c:invertIfNegative val="0"/>
          <c:dPt>
            <c:idx val="3"/>
            <c:invertIfNegative val="0"/>
            <c:bubble3D val="0"/>
            <c:spPr>
              <a:solidFill>
                <a:srgbClr val="ED7D31">
                  <a:lumMod val="40000"/>
                  <a:lumOff val="60000"/>
                </a:srgbClr>
              </a:solidFill>
              <a:ln>
                <a:noFill/>
              </a:ln>
              <a:effectLst/>
            </c:spPr>
            <c:extLst>
              <c:ext xmlns:c16="http://schemas.microsoft.com/office/drawing/2014/chart" uri="{C3380CC4-5D6E-409C-BE32-E72D297353CC}">
                <c16:uniqueId val="{00000001-431F-4164-90EA-2D4523F3F63B}"/>
              </c:ext>
            </c:extLst>
          </c:dPt>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'[lth.fl1bp.fact_lth_fl1bp.latest (5).xlsx]FinLapset-kyselytutkimus 2020'!$A$1:$A$7</c:f>
              <c:strCache>
                <c:ptCount val="7"/>
                <c:pt idx="0">
                  <c:v>Pirkanmaa</c:v>
                </c:pt>
                <c:pt idx="1">
                  <c:v>Etelä-Savo</c:v>
                </c:pt>
                <c:pt idx="2">
                  <c:v>Koko maa</c:v>
                </c:pt>
                <c:pt idx="3">
                  <c:v>Pohjois-Savo</c:v>
                </c:pt>
                <c:pt idx="4">
                  <c:v>Keski-Suomi</c:v>
                </c:pt>
                <c:pt idx="5">
                  <c:v>Pohjois-Karjala</c:v>
                </c:pt>
                <c:pt idx="6">
                  <c:v>Pohjois-Pohjanmaa</c:v>
                </c:pt>
              </c:strCache>
            </c:strRef>
          </c:cat>
          <c:val>
            <c:numRef>
              <c:f>'[lth.fl1bp.fact_lth_fl1bp.latest (5).xlsx]FinLapset-kyselytutkimus 2020'!$B$1:$B$7</c:f>
              <c:numCache>
                <c:formatCode>#\ ##0.0</c:formatCode>
                <c:ptCount val="7"/>
                <c:pt idx="0">
                  <c:v>50.7</c:v>
                </c:pt>
                <c:pt idx="1">
                  <c:v>52.8</c:v>
                </c:pt>
                <c:pt idx="2">
                  <c:v>57.5</c:v>
                </c:pt>
                <c:pt idx="3">
                  <c:v>59.1</c:v>
                </c:pt>
                <c:pt idx="4">
                  <c:v>62.9</c:v>
                </c:pt>
                <c:pt idx="5">
                  <c:v>65.8</c:v>
                </c:pt>
                <c:pt idx="6">
                  <c:v>69.900000000000006</c:v>
                </c:pt>
              </c:numCache>
            </c:numRef>
          </c:val>
          <c:extLst>
            <c:ext xmlns:c16="http://schemas.microsoft.com/office/drawing/2014/chart" uri="{C3380CC4-5D6E-409C-BE32-E72D297353CC}">
              <c16:uniqueId val="{00000000-431F-4164-90EA-2D4523F3F63B}"/>
            </c:ext>
          </c:extLst>
        </c:ser>
        <c:dLbls>
          <c:dLblPos val="outEnd"/>
          <c:showLegendKey val="0"/>
          <c:showVal val="1"/>
          <c:showCatName val="0"/>
          <c:showSerName val="0"/>
          <c:showPercent val="0"/>
          <c:showBubbleSize val="0"/>
        </c:dLbls>
        <c:gapWidth val="219"/>
        <c:overlap val="-27"/>
        <c:axId val="510656024"/>
        <c:axId val="510660944"/>
      </c:barChart>
      <c:catAx>
        <c:axId val="5106560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fi-FI"/>
          </a:p>
        </c:txPr>
        <c:crossAx val="510660944"/>
        <c:crosses val="autoZero"/>
        <c:auto val="1"/>
        <c:lblAlgn val="ctr"/>
        <c:lblOffset val="100"/>
        <c:noMultiLvlLbl val="0"/>
      </c:catAx>
      <c:valAx>
        <c:axId val="510660944"/>
        <c:scaling>
          <c:orientation val="minMax"/>
        </c:scaling>
        <c:delete val="0"/>
        <c:axPos val="l"/>
        <c:majorGridlines>
          <c:spPr>
            <a:ln w="9525" cap="flat" cmpd="sng" algn="ctr">
              <a:solidFill>
                <a:schemeClr val="tx1">
                  <a:lumMod val="15000"/>
                  <a:lumOff val="85000"/>
                </a:schemeClr>
              </a:solidFill>
              <a:round/>
            </a:ln>
            <a:effectLst/>
          </c:spPr>
        </c:majorGridlines>
        <c:numFmt formatCode="#\ ##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51065602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fi-FI"/>
    </a:p>
  </c:txPr>
  <c:externalData r:id="rId4">
    <c:autoUpdate val="0"/>
  </c:externalData>
</c:chartSpace>
</file>

<file path=ppt/charts/chart6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fi-FI"/>
              <a:t>Synnyttänyt</a:t>
            </a:r>
            <a:r>
              <a:rPr lang="fi-FI" baseline="0"/>
              <a:t> v</a:t>
            </a:r>
            <a:r>
              <a:rPr lang="fi-FI"/>
              <a:t>anhempi kokenut seksuaaliväkivaltaa parisuhteessa 12 kuukauden aikana, %, FinLapset 2020</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barChart>
        <c:barDir val="col"/>
        <c:grouping val="clustered"/>
        <c:varyColors val="0"/>
        <c:ser>
          <c:idx val="0"/>
          <c:order val="0"/>
          <c:spPr>
            <a:solidFill>
              <a:schemeClr val="accent1"/>
            </a:solidFill>
            <a:ln>
              <a:noFill/>
            </a:ln>
            <a:effectLst/>
          </c:spPr>
          <c:invertIfNegative val="0"/>
          <c:dPt>
            <c:idx val="3"/>
            <c:invertIfNegative val="0"/>
            <c:bubble3D val="0"/>
            <c:spPr>
              <a:solidFill>
                <a:schemeClr val="accent2">
                  <a:lumMod val="40000"/>
                  <a:lumOff val="60000"/>
                </a:schemeClr>
              </a:solidFill>
              <a:ln>
                <a:noFill/>
              </a:ln>
              <a:effectLst/>
            </c:spPr>
            <c:extLst>
              <c:ext xmlns:c16="http://schemas.microsoft.com/office/drawing/2014/chart" uri="{C3380CC4-5D6E-409C-BE32-E72D297353CC}">
                <c16:uniqueId val="{00000001-51D3-4A08-A202-3C1705ECD7CE}"/>
              </c:ext>
            </c:extLst>
          </c:dPt>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'[lth.fl1bp.fact_lth_fl1bp.latest (6).xlsx]FinLapset-kyselytutkimus 2020'!$A$1:$A$7</c:f>
              <c:strCache>
                <c:ptCount val="7"/>
                <c:pt idx="0">
                  <c:v>Keski-Suomi</c:v>
                </c:pt>
                <c:pt idx="1">
                  <c:v>Pohjois-Karjala</c:v>
                </c:pt>
                <c:pt idx="2">
                  <c:v>Etelä-Savo</c:v>
                </c:pt>
                <c:pt idx="3">
                  <c:v>Pohjois-Savo</c:v>
                </c:pt>
                <c:pt idx="4">
                  <c:v>Koko maa</c:v>
                </c:pt>
                <c:pt idx="5">
                  <c:v>Pohjois-Pohjanmaa</c:v>
                </c:pt>
                <c:pt idx="6">
                  <c:v>Pirkanmaa</c:v>
                </c:pt>
              </c:strCache>
            </c:strRef>
          </c:cat>
          <c:val>
            <c:numRef>
              <c:f>'[lth.fl1bp.fact_lth_fl1bp.latest (6).xlsx]FinLapset-kyselytutkimus 2020'!$B$1:$B$7</c:f>
              <c:numCache>
                <c:formatCode>#\ ##0.0</c:formatCode>
                <c:ptCount val="7"/>
                <c:pt idx="0">
                  <c:v>1</c:v>
                </c:pt>
                <c:pt idx="1">
                  <c:v>1.3</c:v>
                </c:pt>
                <c:pt idx="2">
                  <c:v>1.5</c:v>
                </c:pt>
                <c:pt idx="3">
                  <c:v>2.1</c:v>
                </c:pt>
                <c:pt idx="4">
                  <c:v>2.1</c:v>
                </c:pt>
                <c:pt idx="5">
                  <c:v>2.2000000000000002</c:v>
                </c:pt>
                <c:pt idx="6">
                  <c:v>2.5</c:v>
                </c:pt>
              </c:numCache>
            </c:numRef>
          </c:val>
          <c:extLst>
            <c:ext xmlns:c16="http://schemas.microsoft.com/office/drawing/2014/chart" uri="{C3380CC4-5D6E-409C-BE32-E72D297353CC}">
              <c16:uniqueId val="{00000000-51D3-4A08-A202-3C1705ECD7CE}"/>
            </c:ext>
          </c:extLst>
        </c:ser>
        <c:dLbls>
          <c:dLblPos val="outEnd"/>
          <c:showLegendKey val="0"/>
          <c:showVal val="1"/>
          <c:showCatName val="0"/>
          <c:showSerName val="0"/>
          <c:showPercent val="0"/>
          <c:showBubbleSize val="0"/>
        </c:dLbls>
        <c:gapWidth val="219"/>
        <c:overlap val="-27"/>
        <c:axId val="517133776"/>
        <c:axId val="517134104"/>
      </c:barChart>
      <c:catAx>
        <c:axId val="5171337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fi-FI"/>
          </a:p>
        </c:txPr>
        <c:crossAx val="517134104"/>
        <c:crosses val="autoZero"/>
        <c:auto val="1"/>
        <c:lblAlgn val="ctr"/>
        <c:lblOffset val="100"/>
        <c:noMultiLvlLbl val="0"/>
      </c:catAx>
      <c:valAx>
        <c:axId val="517134104"/>
        <c:scaling>
          <c:orientation val="minMax"/>
        </c:scaling>
        <c:delete val="0"/>
        <c:axPos val="l"/>
        <c:majorGridlines>
          <c:spPr>
            <a:ln w="9525" cap="flat" cmpd="sng" algn="ctr">
              <a:solidFill>
                <a:schemeClr val="tx1">
                  <a:lumMod val="15000"/>
                  <a:lumOff val="85000"/>
                </a:schemeClr>
              </a:solidFill>
              <a:round/>
            </a:ln>
            <a:effectLst/>
          </c:spPr>
        </c:majorGridlines>
        <c:numFmt formatCode="#\ ##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51713377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fi-FI"/>
    </a:p>
  </c:txPr>
  <c:externalData r:id="rId3">
    <c:autoUpdate val="0"/>
  </c:externalData>
</c:chartSpace>
</file>

<file path=ppt/charts/chart6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fi-FI"/>
              <a:t>Toinen</a:t>
            </a:r>
            <a:r>
              <a:rPr lang="fi-FI" baseline="0"/>
              <a:t> v</a:t>
            </a:r>
            <a:r>
              <a:rPr lang="fi-FI"/>
              <a:t>anhempi kokenut seksuaaliväkivaltaa parisuhteessa 12 kuukauden aikana, %, FinLapset</a:t>
            </a:r>
            <a:r>
              <a:rPr lang="fi-FI" baseline="0"/>
              <a:t> 2020</a:t>
            </a:r>
            <a:endParaRPr lang="fi-FI"/>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barChart>
        <c:barDir val="col"/>
        <c:grouping val="clustered"/>
        <c:varyColors val="0"/>
        <c:ser>
          <c:idx val="0"/>
          <c:order val="0"/>
          <c:spPr>
            <a:solidFill>
              <a:schemeClr val="accent1"/>
            </a:solidFill>
            <a:ln>
              <a:noFill/>
            </a:ln>
            <a:effectLst/>
          </c:spPr>
          <c:invertIfNegative val="0"/>
          <c:dPt>
            <c:idx val="0"/>
            <c:invertIfNegative val="0"/>
            <c:bubble3D val="0"/>
            <c:spPr>
              <a:solidFill>
                <a:srgbClr val="ED7D31">
                  <a:lumMod val="40000"/>
                  <a:lumOff val="60000"/>
                </a:srgbClr>
              </a:solidFill>
              <a:ln>
                <a:noFill/>
              </a:ln>
              <a:effectLst/>
            </c:spPr>
            <c:extLst>
              <c:ext xmlns:c16="http://schemas.microsoft.com/office/drawing/2014/chart" uri="{C3380CC4-5D6E-409C-BE32-E72D297353CC}">
                <c16:uniqueId val="{00000001-2B60-4E3E-BC52-DBFB2CC61EE0}"/>
              </c:ext>
            </c:extLst>
          </c:dPt>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'[lth.fl1bp.fact_lth_fl1bp.latest (8).xlsx]FinLapset-kyselytutkimus 2020'!$A$1:$A$6</c:f>
              <c:strCache>
                <c:ptCount val="6"/>
                <c:pt idx="0">
                  <c:v>Pohjois-Savo</c:v>
                </c:pt>
                <c:pt idx="1">
                  <c:v>Pohjois-Pohjanmaa</c:v>
                </c:pt>
                <c:pt idx="2">
                  <c:v>Keski-Suomi</c:v>
                </c:pt>
                <c:pt idx="3">
                  <c:v>Pirkanmaa</c:v>
                </c:pt>
                <c:pt idx="4">
                  <c:v>Koko maa</c:v>
                </c:pt>
                <c:pt idx="5">
                  <c:v>Pohjois-Karjala</c:v>
                </c:pt>
              </c:strCache>
            </c:strRef>
          </c:cat>
          <c:val>
            <c:numRef>
              <c:f>'[lth.fl1bp.fact_lth_fl1bp.latest (8).xlsx]FinLapset-kyselytutkimus 2020'!$B$1:$B$6</c:f>
              <c:numCache>
                <c:formatCode>#\ ##0.0</c:formatCode>
                <c:ptCount val="6"/>
                <c:pt idx="0">
                  <c:v>0.4</c:v>
                </c:pt>
                <c:pt idx="1">
                  <c:v>0.6</c:v>
                </c:pt>
                <c:pt idx="2">
                  <c:v>0.7</c:v>
                </c:pt>
                <c:pt idx="3">
                  <c:v>0.7</c:v>
                </c:pt>
                <c:pt idx="4">
                  <c:v>0.8</c:v>
                </c:pt>
                <c:pt idx="5">
                  <c:v>1.3</c:v>
                </c:pt>
              </c:numCache>
            </c:numRef>
          </c:val>
          <c:extLst>
            <c:ext xmlns:c16="http://schemas.microsoft.com/office/drawing/2014/chart" uri="{C3380CC4-5D6E-409C-BE32-E72D297353CC}">
              <c16:uniqueId val="{00000000-2B60-4E3E-BC52-DBFB2CC61EE0}"/>
            </c:ext>
          </c:extLst>
        </c:ser>
        <c:dLbls>
          <c:dLblPos val="outEnd"/>
          <c:showLegendKey val="0"/>
          <c:showVal val="1"/>
          <c:showCatName val="0"/>
          <c:showSerName val="0"/>
          <c:showPercent val="0"/>
          <c:showBubbleSize val="0"/>
        </c:dLbls>
        <c:gapWidth val="219"/>
        <c:overlap val="-27"/>
        <c:axId val="508275392"/>
        <c:axId val="508275064"/>
      </c:barChart>
      <c:catAx>
        <c:axId val="5082753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fi-FI"/>
          </a:p>
        </c:txPr>
        <c:crossAx val="508275064"/>
        <c:crosses val="autoZero"/>
        <c:auto val="1"/>
        <c:lblAlgn val="ctr"/>
        <c:lblOffset val="100"/>
        <c:noMultiLvlLbl val="0"/>
      </c:catAx>
      <c:valAx>
        <c:axId val="508275064"/>
        <c:scaling>
          <c:orientation val="minMax"/>
        </c:scaling>
        <c:delete val="0"/>
        <c:axPos val="l"/>
        <c:majorGridlines>
          <c:spPr>
            <a:ln w="9525" cap="flat" cmpd="sng" algn="ctr">
              <a:solidFill>
                <a:schemeClr val="tx1">
                  <a:lumMod val="15000"/>
                  <a:lumOff val="85000"/>
                </a:schemeClr>
              </a:solidFill>
              <a:round/>
            </a:ln>
            <a:effectLst/>
          </c:spPr>
        </c:majorGridlines>
        <c:numFmt formatCode="#\ ##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50827539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fi-FI"/>
    </a:p>
  </c:txPr>
  <c:externalData r:id="rId4">
    <c:autoUpdate val="0"/>
  </c:externalData>
</c:chartSpace>
</file>

<file path=ppt/charts/chart6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fi-FI"/>
              <a:t>Synnyttänyt</a:t>
            </a:r>
            <a:r>
              <a:rPr lang="fi-FI" baseline="0"/>
              <a:t> v</a:t>
            </a:r>
            <a:r>
              <a:rPr lang="fi-FI"/>
              <a:t>anhempi tarvitsi ammattilaisilta tukea seksuaalisuuteen vauvan odotusaikana , %, FinLapset 2020</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barChart>
        <c:barDir val="col"/>
        <c:grouping val="clustered"/>
        <c:varyColors val="0"/>
        <c:ser>
          <c:idx val="0"/>
          <c:order val="0"/>
          <c:spPr>
            <a:solidFill>
              <a:schemeClr val="accent1"/>
            </a:solidFill>
            <a:ln>
              <a:noFill/>
            </a:ln>
            <a:effectLst/>
          </c:spPr>
          <c:invertIfNegative val="0"/>
          <c:dPt>
            <c:idx val="3"/>
            <c:invertIfNegative val="0"/>
            <c:bubble3D val="0"/>
            <c:spPr>
              <a:solidFill>
                <a:schemeClr val="accent2">
                  <a:lumMod val="40000"/>
                  <a:lumOff val="60000"/>
                </a:schemeClr>
              </a:solidFill>
              <a:ln>
                <a:noFill/>
              </a:ln>
              <a:effectLst/>
            </c:spPr>
            <c:extLst>
              <c:ext xmlns:c16="http://schemas.microsoft.com/office/drawing/2014/chart" uri="{C3380CC4-5D6E-409C-BE32-E72D297353CC}">
                <c16:uniqueId val="{00000001-356A-4CB0-8E7D-8FEA783016A5}"/>
              </c:ext>
            </c:extLst>
          </c:dPt>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'[lth.fl1bp.fact_lth_fl1bp.latest (9).xlsx]FinLapset-kyselytutkimus 2020'!$A$1:$A$7</c:f>
              <c:strCache>
                <c:ptCount val="7"/>
                <c:pt idx="0">
                  <c:v>Pohjois-Pohjanmaa</c:v>
                </c:pt>
                <c:pt idx="1">
                  <c:v>Pirkanmaa</c:v>
                </c:pt>
                <c:pt idx="2">
                  <c:v>Koko maa</c:v>
                </c:pt>
                <c:pt idx="3">
                  <c:v>Pohjois-Savo</c:v>
                </c:pt>
                <c:pt idx="4">
                  <c:v>Keski-Suomi</c:v>
                </c:pt>
                <c:pt idx="5">
                  <c:v>Etelä-Savo</c:v>
                </c:pt>
                <c:pt idx="6">
                  <c:v>Pohjois-Karjala</c:v>
                </c:pt>
              </c:strCache>
            </c:strRef>
          </c:cat>
          <c:val>
            <c:numRef>
              <c:f>'[lth.fl1bp.fact_lth_fl1bp.latest (9).xlsx]FinLapset-kyselytutkimus 2020'!$B$1:$B$7</c:f>
              <c:numCache>
                <c:formatCode>#\ ##0.0</c:formatCode>
                <c:ptCount val="7"/>
                <c:pt idx="0">
                  <c:v>20.7</c:v>
                </c:pt>
                <c:pt idx="1">
                  <c:v>23.4</c:v>
                </c:pt>
                <c:pt idx="2">
                  <c:v>25</c:v>
                </c:pt>
                <c:pt idx="3">
                  <c:v>26.7</c:v>
                </c:pt>
                <c:pt idx="4">
                  <c:v>27.9</c:v>
                </c:pt>
                <c:pt idx="5">
                  <c:v>33.1</c:v>
                </c:pt>
                <c:pt idx="6">
                  <c:v>35.1</c:v>
                </c:pt>
              </c:numCache>
            </c:numRef>
          </c:val>
          <c:extLst>
            <c:ext xmlns:c16="http://schemas.microsoft.com/office/drawing/2014/chart" uri="{C3380CC4-5D6E-409C-BE32-E72D297353CC}">
              <c16:uniqueId val="{00000000-356A-4CB0-8E7D-8FEA783016A5}"/>
            </c:ext>
          </c:extLst>
        </c:ser>
        <c:dLbls>
          <c:dLblPos val="outEnd"/>
          <c:showLegendKey val="0"/>
          <c:showVal val="1"/>
          <c:showCatName val="0"/>
          <c:showSerName val="0"/>
          <c:showPercent val="0"/>
          <c:showBubbleSize val="0"/>
        </c:dLbls>
        <c:gapWidth val="219"/>
        <c:overlap val="-27"/>
        <c:axId val="240649392"/>
        <c:axId val="240650376"/>
      </c:barChart>
      <c:catAx>
        <c:axId val="2406493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fi-FI"/>
          </a:p>
        </c:txPr>
        <c:crossAx val="240650376"/>
        <c:crosses val="autoZero"/>
        <c:auto val="1"/>
        <c:lblAlgn val="ctr"/>
        <c:lblOffset val="100"/>
        <c:noMultiLvlLbl val="0"/>
      </c:catAx>
      <c:valAx>
        <c:axId val="240650376"/>
        <c:scaling>
          <c:orientation val="minMax"/>
        </c:scaling>
        <c:delete val="0"/>
        <c:axPos val="l"/>
        <c:majorGridlines>
          <c:spPr>
            <a:ln w="9525" cap="flat" cmpd="sng" algn="ctr">
              <a:solidFill>
                <a:schemeClr val="tx1">
                  <a:lumMod val="15000"/>
                  <a:lumOff val="85000"/>
                </a:schemeClr>
              </a:solidFill>
              <a:round/>
            </a:ln>
            <a:effectLst/>
          </c:spPr>
        </c:majorGridlines>
        <c:numFmt formatCode="#\ ##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24064939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fi-FI"/>
    </a:p>
  </c:txPr>
  <c:externalData r:id="rId3">
    <c:autoUpdate val="0"/>
  </c:externalData>
</c:chartSpace>
</file>

<file path=ppt/charts/chart6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fi-FI"/>
              <a:t>Toinen vanhempi tarvitsi ammattilaisilta tukea seksuaalisuuteen vauvan odotusaikana , %, FinLapset 2020</a:t>
            </a:r>
          </a:p>
        </c:rich>
      </c:tx>
      <c:layout>
        <c:manualLayout>
          <c:xMode val="edge"/>
          <c:yMode val="edge"/>
          <c:x val="0.18094444444444444"/>
          <c:y val="3.2407407407407406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barChart>
        <c:barDir val="col"/>
        <c:grouping val="clustered"/>
        <c:varyColors val="0"/>
        <c:ser>
          <c:idx val="0"/>
          <c:order val="0"/>
          <c:spPr>
            <a:solidFill>
              <a:schemeClr val="accent1"/>
            </a:solidFill>
            <a:ln>
              <a:noFill/>
            </a:ln>
            <a:effectLst/>
          </c:spPr>
          <c:invertIfNegative val="0"/>
          <c:dPt>
            <c:idx val="4"/>
            <c:invertIfNegative val="0"/>
            <c:bubble3D val="0"/>
            <c:spPr>
              <a:solidFill>
                <a:srgbClr val="ED7D31">
                  <a:lumMod val="40000"/>
                  <a:lumOff val="60000"/>
                </a:srgbClr>
              </a:solidFill>
              <a:ln>
                <a:noFill/>
              </a:ln>
              <a:effectLst/>
            </c:spPr>
            <c:extLst>
              <c:ext xmlns:c16="http://schemas.microsoft.com/office/drawing/2014/chart" uri="{C3380CC4-5D6E-409C-BE32-E72D297353CC}">
                <c16:uniqueId val="{00000001-E6F7-43C8-8B76-18CFF19202D7}"/>
              </c:ext>
            </c:extLst>
          </c:dPt>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'[lth.fl1bp.fact_lth_fl1bp.latest (10).xlsx]FinLapset-kyselytutkimus 2020'!$A$1:$A$7</c:f>
              <c:strCache>
                <c:ptCount val="7"/>
                <c:pt idx="0">
                  <c:v>Pohjois-Pohjanmaa</c:v>
                </c:pt>
                <c:pt idx="1">
                  <c:v>Pirkanmaa</c:v>
                </c:pt>
                <c:pt idx="2">
                  <c:v>Pohjois-Karjala</c:v>
                </c:pt>
                <c:pt idx="3">
                  <c:v>Koko maa</c:v>
                </c:pt>
                <c:pt idx="4">
                  <c:v>Pohjois-Savo</c:v>
                </c:pt>
                <c:pt idx="5">
                  <c:v>Keski-Suomi</c:v>
                </c:pt>
                <c:pt idx="6">
                  <c:v>Etelä-Savo</c:v>
                </c:pt>
              </c:strCache>
            </c:strRef>
          </c:cat>
          <c:val>
            <c:numRef>
              <c:f>'[lth.fl1bp.fact_lth_fl1bp.latest (10).xlsx]FinLapset-kyselytutkimus 2020'!$B$1:$B$7</c:f>
              <c:numCache>
                <c:formatCode>#\ ##0.0</c:formatCode>
                <c:ptCount val="7"/>
                <c:pt idx="0">
                  <c:v>20.7</c:v>
                </c:pt>
                <c:pt idx="1">
                  <c:v>24.5</c:v>
                </c:pt>
                <c:pt idx="2">
                  <c:v>25.7</c:v>
                </c:pt>
                <c:pt idx="3">
                  <c:v>25.7</c:v>
                </c:pt>
                <c:pt idx="4">
                  <c:v>26.8</c:v>
                </c:pt>
                <c:pt idx="5">
                  <c:v>29.1</c:v>
                </c:pt>
                <c:pt idx="6">
                  <c:v>41.6</c:v>
                </c:pt>
              </c:numCache>
            </c:numRef>
          </c:val>
          <c:extLst>
            <c:ext xmlns:c16="http://schemas.microsoft.com/office/drawing/2014/chart" uri="{C3380CC4-5D6E-409C-BE32-E72D297353CC}">
              <c16:uniqueId val="{00000000-E6F7-43C8-8B76-18CFF19202D7}"/>
            </c:ext>
          </c:extLst>
        </c:ser>
        <c:dLbls>
          <c:dLblPos val="outEnd"/>
          <c:showLegendKey val="0"/>
          <c:showVal val="1"/>
          <c:showCatName val="0"/>
          <c:showSerName val="0"/>
          <c:showPercent val="0"/>
          <c:showBubbleSize val="0"/>
        </c:dLbls>
        <c:gapWidth val="219"/>
        <c:overlap val="-27"/>
        <c:axId val="515224384"/>
        <c:axId val="515225040"/>
      </c:barChart>
      <c:catAx>
        <c:axId val="5152243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fi-FI"/>
          </a:p>
        </c:txPr>
        <c:crossAx val="515225040"/>
        <c:crosses val="autoZero"/>
        <c:auto val="1"/>
        <c:lblAlgn val="ctr"/>
        <c:lblOffset val="100"/>
        <c:noMultiLvlLbl val="0"/>
      </c:catAx>
      <c:valAx>
        <c:axId val="515225040"/>
        <c:scaling>
          <c:orientation val="minMax"/>
        </c:scaling>
        <c:delete val="0"/>
        <c:axPos val="l"/>
        <c:majorGridlines>
          <c:spPr>
            <a:ln w="9525" cap="flat" cmpd="sng" algn="ctr">
              <a:solidFill>
                <a:schemeClr val="tx1">
                  <a:lumMod val="15000"/>
                  <a:lumOff val="85000"/>
                </a:schemeClr>
              </a:solidFill>
              <a:round/>
            </a:ln>
            <a:effectLst/>
          </c:spPr>
        </c:majorGridlines>
        <c:numFmt formatCode="#\ ##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51522438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fi-FI"/>
    </a:p>
  </c:txPr>
  <c:externalData r:id="rId4">
    <c:autoUpdate val="0"/>
  </c:externalData>
</c:chartSpace>
</file>

<file path=ppt/charts/chart6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fi-FI"/>
              <a:t>Synnyttänyt</a:t>
            </a:r>
            <a:r>
              <a:rPr lang="fi-FI" baseline="0"/>
              <a:t> v</a:t>
            </a:r>
            <a:r>
              <a:rPr lang="fi-FI"/>
              <a:t>anhempi tarvinnut ammattilaisilta tukea seksuaalisuuteen vauvan syntymän jälkeen, %, FinLapset 2020</a:t>
            </a:r>
          </a:p>
        </c:rich>
      </c:tx>
      <c:layout>
        <c:manualLayout>
          <c:xMode val="edge"/>
          <c:yMode val="edge"/>
          <c:x val="0.11938888888888889"/>
          <c:y val="2.3148148148148147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barChart>
        <c:barDir val="col"/>
        <c:grouping val="clustered"/>
        <c:varyColors val="0"/>
        <c:ser>
          <c:idx val="0"/>
          <c:order val="0"/>
          <c:spPr>
            <a:solidFill>
              <a:schemeClr val="accent1"/>
            </a:solidFill>
            <a:ln>
              <a:noFill/>
            </a:ln>
            <a:effectLst/>
          </c:spPr>
          <c:invertIfNegative val="0"/>
          <c:dPt>
            <c:idx val="4"/>
            <c:invertIfNegative val="0"/>
            <c:bubble3D val="0"/>
            <c:spPr>
              <a:solidFill>
                <a:schemeClr val="accent2">
                  <a:lumMod val="40000"/>
                  <a:lumOff val="60000"/>
                </a:schemeClr>
              </a:solidFill>
              <a:ln>
                <a:noFill/>
              </a:ln>
              <a:effectLst/>
            </c:spPr>
            <c:extLst>
              <c:ext xmlns:c16="http://schemas.microsoft.com/office/drawing/2014/chart" uri="{C3380CC4-5D6E-409C-BE32-E72D297353CC}">
                <c16:uniqueId val="{00000001-F0DD-4B5F-9A6F-9F9F8FBE6A81}"/>
              </c:ext>
            </c:extLst>
          </c:dPt>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'[lth.fl1bp.fact_lth_fl1bp.latest (11).xlsx]FinLapset-kyselytutkimus 2020'!$A$1:$A$7</c:f>
              <c:strCache>
                <c:ptCount val="7"/>
                <c:pt idx="0">
                  <c:v>Pohjois-Pohjanmaa</c:v>
                </c:pt>
                <c:pt idx="1">
                  <c:v>Keski-Suomi</c:v>
                </c:pt>
                <c:pt idx="2">
                  <c:v>Koko maa</c:v>
                </c:pt>
                <c:pt idx="3">
                  <c:v>Pirkanmaa</c:v>
                </c:pt>
                <c:pt idx="4">
                  <c:v>Pohjois-Savo</c:v>
                </c:pt>
                <c:pt idx="5">
                  <c:v>Etelä-Savo</c:v>
                </c:pt>
                <c:pt idx="6">
                  <c:v>Pohjois-Karjala</c:v>
                </c:pt>
              </c:strCache>
            </c:strRef>
          </c:cat>
          <c:val>
            <c:numRef>
              <c:f>'[lth.fl1bp.fact_lth_fl1bp.latest (11).xlsx]FinLapset-kyselytutkimus 2020'!$B$1:$B$7</c:f>
              <c:numCache>
                <c:formatCode>#\ ##0.0</c:formatCode>
                <c:ptCount val="7"/>
                <c:pt idx="0">
                  <c:v>16.100000000000001</c:v>
                </c:pt>
                <c:pt idx="1">
                  <c:v>19.7</c:v>
                </c:pt>
                <c:pt idx="2">
                  <c:v>21.1</c:v>
                </c:pt>
                <c:pt idx="3">
                  <c:v>21.8</c:v>
                </c:pt>
                <c:pt idx="4">
                  <c:v>24.4</c:v>
                </c:pt>
                <c:pt idx="5">
                  <c:v>24.5</c:v>
                </c:pt>
                <c:pt idx="6">
                  <c:v>28.6</c:v>
                </c:pt>
              </c:numCache>
            </c:numRef>
          </c:val>
          <c:extLst>
            <c:ext xmlns:c16="http://schemas.microsoft.com/office/drawing/2014/chart" uri="{C3380CC4-5D6E-409C-BE32-E72D297353CC}">
              <c16:uniqueId val="{00000000-F0DD-4B5F-9A6F-9F9F8FBE6A81}"/>
            </c:ext>
          </c:extLst>
        </c:ser>
        <c:dLbls>
          <c:dLblPos val="outEnd"/>
          <c:showLegendKey val="0"/>
          <c:showVal val="1"/>
          <c:showCatName val="0"/>
          <c:showSerName val="0"/>
          <c:showPercent val="0"/>
          <c:showBubbleSize val="0"/>
        </c:dLbls>
        <c:gapWidth val="219"/>
        <c:overlap val="-27"/>
        <c:axId val="236253992"/>
        <c:axId val="236256944"/>
      </c:barChart>
      <c:catAx>
        <c:axId val="2362539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fi-FI"/>
          </a:p>
        </c:txPr>
        <c:crossAx val="236256944"/>
        <c:crosses val="autoZero"/>
        <c:auto val="1"/>
        <c:lblAlgn val="ctr"/>
        <c:lblOffset val="100"/>
        <c:noMultiLvlLbl val="0"/>
      </c:catAx>
      <c:valAx>
        <c:axId val="236256944"/>
        <c:scaling>
          <c:orientation val="minMax"/>
        </c:scaling>
        <c:delete val="0"/>
        <c:axPos val="l"/>
        <c:majorGridlines>
          <c:spPr>
            <a:ln w="9525" cap="flat" cmpd="sng" algn="ctr">
              <a:solidFill>
                <a:schemeClr val="tx1">
                  <a:lumMod val="15000"/>
                  <a:lumOff val="85000"/>
                </a:schemeClr>
              </a:solidFill>
              <a:round/>
            </a:ln>
            <a:effectLst/>
          </c:spPr>
        </c:majorGridlines>
        <c:numFmt formatCode="#\ ##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23625399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fi-FI"/>
    </a:p>
  </c:txPr>
  <c:externalData r:id="rId3">
    <c:autoUpdate val="0"/>
  </c:externalData>
</c:chartSpace>
</file>

<file path=ppt/charts/chart6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fi-FI"/>
              <a:t>Toinen</a:t>
            </a:r>
            <a:r>
              <a:rPr lang="fi-FI" baseline="0"/>
              <a:t> v</a:t>
            </a:r>
            <a:r>
              <a:rPr lang="fi-FI"/>
              <a:t>anhempi tarvinnut ammattilaisilta tukea seksuaalisuuteen vauvan syntymän jälkeen, %, FinLapset 2020</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barChart>
        <c:barDir val="col"/>
        <c:grouping val="clustered"/>
        <c:varyColors val="0"/>
        <c:ser>
          <c:idx val="0"/>
          <c:order val="0"/>
          <c:spPr>
            <a:solidFill>
              <a:schemeClr val="accent1"/>
            </a:solidFill>
            <a:ln>
              <a:noFill/>
            </a:ln>
            <a:effectLst/>
          </c:spPr>
          <c:invertIfNegative val="0"/>
          <c:dPt>
            <c:idx val="4"/>
            <c:invertIfNegative val="0"/>
            <c:bubble3D val="0"/>
            <c:spPr>
              <a:solidFill>
                <a:srgbClr val="ED7D31">
                  <a:lumMod val="40000"/>
                  <a:lumOff val="60000"/>
                </a:srgbClr>
              </a:solidFill>
              <a:ln>
                <a:noFill/>
              </a:ln>
              <a:effectLst/>
            </c:spPr>
            <c:extLst>
              <c:ext xmlns:c16="http://schemas.microsoft.com/office/drawing/2014/chart" uri="{C3380CC4-5D6E-409C-BE32-E72D297353CC}">
                <c16:uniqueId val="{00000001-A63F-4D3A-8CA1-AFB653594C5C}"/>
              </c:ext>
            </c:extLst>
          </c:dPt>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'[lth.fl1bp.fact_lth_fl1bp.latest (12).xlsx]FinLapset-kyselytutkimus 2020'!$A$1:$A$7</c:f>
              <c:strCache>
                <c:ptCount val="7"/>
                <c:pt idx="0">
                  <c:v>Pohjois-Pohjanmaa</c:v>
                </c:pt>
                <c:pt idx="1">
                  <c:v>Pohjois-Karjala</c:v>
                </c:pt>
                <c:pt idx="2">
                  <c:v>Keski-Suomi</c:v>
                </c:pt>
                <c:pt idx="3">
                  <c:v>Koko maa</c:v>
                </c:pt>
                <c:pt idx="4">
                  <c:v>Pohjois-Savo</c:v>
                </c:pt>
                <c:pt idx="5">
                  <c:v>Pirkanmaa</c:v>
                </c:pt>
                <c:pt idx="6">
                  <c:v>Etelä-Savo</c:v>
                </c:pt>
              </c:strCache>
            </c:strRef>
          </c:cat>
          <c:val>
            <c:numRef>
              <c:f>'[lth.fl1bp.fact_lth_fl1bp.latest (12).xlsx]FinLapset-kyselytutkimus 2020'!$B$1:$B$7</c:f>
              <c:numCache>
                <c:formatCode>#\ ##0.0</c:formatCode>
                <c:ptCount val="7"/>
                <c:pt idx="0">
                  <c:v>14.5</c:v>
                </c:pt>
                <c:pt idx="1">
                  <c:v>15.8</c:v>
                </c:pt>
                <c:pt idx="2">
                  <c:v>17.7</c:v>
                </c:pt>
                <c:pt idx="3">
                  <c:v>20</c:v>
                </c:pt>
                <c:pt idx="4">
                  <c:v>21.5</c:v>
                </c:pt>
                <c:pt idx="5">
                  <c:v>21.6</c:v>
                </c:pt>
                <c:pt idx="6">
                  <c:v>28.4</c:v>
                </c:pt>
              </c:numCache>
            </c:numRef>
          </c:val>
          <c:extLst>
            <c:ext xmlns:c16="http://schemas.microsoft.com/office/drawing/2014/chart" uri="{C3380CC4-5D6E-409C-BE32-E72D297353CC}">
              <c16:uniqueId val="{00000000-A63F-4D3A-8CA1-AFB653594C5C}"/>
            </c:ext>
          </c:extLst>
        </c:ser>
        <c:dLbls>
          <c:dLblPos val="outEnd"/>
          <c:showLegendKey val="0"/>
          <c:showVal val="1"/>
          <c:showCatName val="0"/>
          <c:showSerName val="0"/>
          <c:showPercent val="0"/>
          <c:showBubbleSize val="0"/>
        </c:dLbls>
        <c:gapWidth val="219"/>
        <c:overlap val="-27"/>
        <c:axId val="512826600"/>
        <c:axId val="512831520"/>
      </c:barChart>
      <c:catAx>
        <c:axId val="5128266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fi-FI"/>
          </a:p>
        </c:txPr>
        <c:crossAx val="512831520"/>
        <c:crosses val="autoZero"/>
        <c:auto val="1"/>
        <c:lblAlgn val="ctr"/>
        <c:lblOffset val="100"/>
        <c:noMultiLvlLbl val="0"/>
      </c:catAx>
      <c:valAx>
        <c:axId val="512831520"/>
        <c:scaling>
          <c:orientation val="minMax"/>
        </c:scaling>
        <c:delete val="0"/>
        <c:axPos val="l"/>
        <c:majorGridlines>
          <c:spPr>
            <a:ln w="9525" cap="flat" cmpd="sng" algn="ctr">
              <a:solidFill>
                <a:schemeClr val="tx1">
                  <a:lumMod val="15000"/>
                  <a:lumOff val="85000"/>
                </a:schemeClr>
              </a:solidFill>
              <a:round/>
            </a:ln>
            <a:effectLst/>
          </c:spPr>
        </c:majorGridlines>
        <c:numFmt formatCode="#\ ##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51282660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fi-FI"/>
    </a:p>
  </c:txPr>
  <c:externalData r:id="rId4">
    <c:autoUpdate val="0"/>
  </c:externalData>
</c:chartSpace>
</file>

<file path=ppt/charts/chart6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fi-FI"/>
              <a:t>Synnyttänee</a:t>
            </a:r>
            <a:r>
              <a:rPr lang="fi-FI" baseline="0"/>
              <a:t>n v</a:t>
            </a:r>
            <a:r>
              <a:rPr lang="fi-FI"/>
              <a:t>anhemman mielestä perhe- tai synnytysvalmennus oli hyödyllinen synnytyksen jälkeisen seksin kannalta, %, FinLapset 2020</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barChart>
        <c:barDir val="col"/>
        <c:grouping val="clustered"/>
        <c:varyColors val="0"/>
        <c:ser>
          <c:idx val="0"/>
          <c:order val="0"/>
          <c:spPr>
            <a:solidFill>
              <a:schemeClr val="accent1"/>
            </a:solidFill>
            <a:ln>
              <a:noFill/>
            </a:ln>
            <a:effectLst/>
          </c:spPr>
          <c:invertIfNegative val="0"/>
          <c:dPt>
            <c:idx val="1"/>
            <c:invertIfNegative val="0"/>
            <c:bubble3D val="0"/>
            <c:spPr>
              <a:solidFill>
                <a:srgbClr val="ED7D31">
                  <a:lumMod val="40000"/>
                  <a:lumOff val="60000"/>
                </a:srgbClr>
              </a:solidFill>
              <a:ln>
                <a:noFill/>
              </a:ln>
              <a:effectLst/>
            </c:spPr>
            <c:extLst>
              <c:ext xmlns:c16="http://schemas.microsoft.com/office/drawing/2014/chart" uri="{C3380CC4-5D6E-409C-BE32-E72D297353CC}">
                <c16:uniqueId val="{00000001-789D-4C45-9E6D-9767719157FB}"/>
              </c:ext>
            </c:extLst>
          </c:dPt>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'[lth.fl1bp.fact_lth_fl1bp.latest (13).xlsx]FinLapset-kyselytutkimus 2020'!$A$1:$A$7</c:f>
              <c:strCache>
                <c:ptCount val="7"/>
                <c:pt idx="0">
                  <c:v>Pirkanmaa</c:v>
                </c:pt>
                <c:pt idx="1">
                  <c:v>Pohjois-Savo</c:v>
                </c:pt>
                <c:pt idx="2">
                  <c:v>Pohjois-Pohjanmaa</c:v>
                </c:pt>
                <c:pt idx="3">
                  <c:v>Keski-Suomi</c:v>
                </c:pt>
                <c:pt idx="4">
                  <c:v>Koko maa</c:v>
                </c:pt>
                <c:pt idx="5">
                  <c:v>Etelä-Savo</c:v>
                </c:pt>
                <c:pt idx="6">
                  <c:v>Pohjois-Karjala</c:v>
                </c:pt>
              </c:strCache>
            </c:strRef>
          </c:cat>
          <c:val>
            <c:numRef>
              <c:f>'[lth.fl1bp.fact_lth_fl1bp.latest (13).xlsx]FinLapset-kyselytutkimus 2020'!$B$1:$B$7</c:f>
              <c:numCache>
                <c:formatCode>#\ ##0.0</c:formatCode>
                <c:ptCount val="7"/>
                <c:pt idx="0">
                  <c:v>21.8</c:v>
                </c:pt>
                <c:pt idx="1">
                  <c:v>26.5</c:v>
                </c:pt>
                <c:pt idx="2">
                  <c:v>27.1</c:v>
                </c:pt>
                <c:pt idx="3">
                  <c:v>28</c:v>
                </c:pt>
                <c:pt idx="4">
                  <c:v>29.3</c:v>
                </c:pt>
                <c:pt idx="5">
                  <c:v>39.299999999999997</c:v>
                </c:pt>
                <c:pt idx="6">
                  <c:v>49.3</c:v>
                </c:pt>
              </c:numCache>
            </c:numRef>
          </c:val>
          <c:extLst>
            <c:ext xmlns:c16="http://schemas.microsoft.com/office/drawing/2014/chart" uri="{C3380CC4-5D6E-409C-BE32-E72D297353CC}">
              <c16:uniqueId val="{00000000-789D-4C45-9E6D-9767719157FB}"/>
            </c:ext>
          </c:extLst>
        </c:ser>
        <c:dLbls>
          <c:dLblPos val="outEnd"/>
          <c:showLegendKey val="0"/>
          <c:showVal val="1"/>
          <c:showCatName val="0"/>
          <c:showSerName val="0"/>
          <c:showPercent val="0"/>
          <c:showBubbleSize val="0"/>
        </c:dLbls>
        <c:gapWidth val="219"/>
        <c:overlap val="-27"/>
        <c:axId val="512902968"/>
        <c:axId val="512901984"/>
      </c:barChart>
      <c:catAx>
        <c:axId val="5129029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fi-FI"/>
          </a:p>
        </c:txPr>
        <c:crossAx val="512901984"/>
        <c:crosses val="autoZero"/>
        <c:auto val="1"/>
        <c:lblAlgn val="ctr"/>
        <c:lblOffset val="100"/>
        <c:noMultiLvlLbl val="0"/>
      </c:catAx>
      <c:valAx>
        <c:axId val="512901984"/>
        <c:scaling>
          <c:orientation val="minMax"/>
        </c:scaling>
        <c:delete val="0"/>
        <c:axPos val="l"/>
        <c:majorGridlines>
          <c:spPr>
            <a:ln w="9525" cap="flat" cmpd="sng" algn="ctr">
              <a:solidFill>
                <a:schemeClr val="tx1">
                  <a:lumMod val="15000"/>
                  <a:lumOff val="85000"/>
                </a:schemeClr>
              </a:solidFill>
              <a:round/>
            </a:ln>
            <a:effectLst/>
          </c:spPr>
        </c:majorGridlines>
        <c:numFmt formatCode="#\ ##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51290296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fi-FI"/>
    </a:p>
  </c:txPr>
  <c:externalData r:id="rId4">
    <c:autoUpdate val="0"/>
  </c:externalData>
</c:chartSpace>
</file>

<file path=ppt/charts/chart6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fi-FI"/>
              <a:t>Toisen</a:t>
            </a:r>
            <a:r>
              <a:rPr lang="fi-FI" baseline="0"/>
              <a:t> v</a:t>
            </a:r>
            <a:r>
              <a:rPr lang="fi-FI"/>
              <a:t>anhemman mielestä perhe- tai synnytysvalmennus oli hyödyllinen synnytyksen jälkeisen seksin kannalta, %, FinLapset</a:t>
            </a:r>
            <a:r>
              <a:rPr lang="fi-FI" baseline="0"/>
              <a:t> 2020</a:t>
            </a:r>
            <a:endParaRPr lang="fi-FI"/>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barChart>
        <c:barDir val="col"/>
        <c:grouping val="clustered"/>
        <c:varyColors val="0"/>
        <c:ser>
          <c:idx val="0"/>
          <c:order val="0"/>
          <c:spPr>
            <a:solidFill>
              <a:schemeClr val="accent1"/>
            </a:solidFill>
            <a:ln>
              <a:noFill/>
            </a:ln>
            <a:effectLst/>
          </c:spPr>
          <c:invertIfNegative val="0"/>
          <c:dPt>
            <c:idx val="2"/>
            <c:invertIfNegative val="0"/>
            <c:bubble3D val="0"/>
            <c:spPr>
              <a:solidFill>
                <a:srgbClr val="ED7D31">
                  <a:lumMod val="40000"/>
                  <a:lumOff val="60000"/>
                </a:srgbClr>
              </a:solidFill>
              <a:ln>
                <a:noFill/>
              </a:ln>
              <a:effectLst/>
            </c:spPr>
            <c:extLst>
              <c:ext xmlns:c16="http://schemas.microsoft.com/office/drawing/2014/chart" uri="{C3380CC4-5D6E-409C-BE32-E72D297353CC}">
                <c16:uniqueId val="{00000001-9F74-49F0-A1FD-816A91F397D2}"/>
              </c:ext>
            </c:extLst>
          </c:dPt>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'[lth.fl1bp.fact_lth_fl1bp.latest (14).xlsx]FinLapset-kyselytutkimus 2020'!$A$1:$A$6</c:f>
              <c:strCache>
                <c:ptCount val="6"/>
                <c:pt idx="0">
                  <c:v>Pirkanmaa</c:v>
                </c:pt>
                <c:pt idx="1">
                  <c:v>Koko maa</c:v>
                </c:pt>
                <c:pt idx="2">
                  <c:v>Pohjois-Savo</c:v>
                </c:pt>
                <c:pt idx="3">
                  <c:v>Pohjois-Pohjanmaa</c:v>
                </c:pt>
                <c:pt idx="4">
                  <c:v>Keski-Suomi</c:v>
                </c:pt>
                <c:pt idx="5">
                  <c:v>Pohjois-Karjala</c:v>
                </c:pt>
              </c:strCache>
            </c:strRef>
          </c:cat>
          <c:val>
            <c:numRef>
              <c:f>'[lth.fl1bp.fact_lth_fl1bp.latest (14).xlsx]FinLapset-kyselytutkimus 2020'!$B$1:$B$6</c:f>
              <c:numCache>
                <c:formatCode>#\ ##0.0</c:formatCode>
                <c:ptCount val="6"/>
                <c:pt idx="0">
                  <c:v>40.799999999999997</c:v>
                </c:pt>
                <c:pt idx="1">
                  <c:v>46.8</c:v>
                </c:pt>
                <c:pt idx="2">
                  <c:v>50.8</c:v>
                </c:pt>
                <c:pt idx="3">
                  <c:v>51</c:v>
                </c:pt>
                <c:pt idx="4">
                  <c:v>54.3</c:v>
                </c:pt>
                <c:pt idx="5">
                  <c:v>58.8</c:v>
                </c:pt>
              </c:numCache>
            </c:numRef>
          </c:val>
          <c:extLst>
            <c:ext xmlns:c16="http://schemas.microsoft.com/office/drawing/2014/chart" uri="{C3380CC4-5D6E-409C-BE32-E72D297353CC}">
              <c16:uniqueId val="{00000000-9F74-49F0-A1FD-816A91F397D2}"/>
            </c:ext>
          </c:extLst>
        </c:ser>
        <c:dLbls>
          <c:dLblPos val="outEnd"/>
          <c:showLegendKey val="0"/>
          <c:showVal val="1"/>
          <c:showCatName val="0"/>
          <c:showSerName val="0"/>
          <c:showPercent val="0"/>
          <c:showBubbleSize val="0"/>
        </c:dLbls>
        <c:gapWidth val="219"/>
        <c:overlap val="-27"/>
        <c:axId val="512026376"/>
        <c:axId val="512026704"/>
      </c:barChart>
      <c:catAx>
        <c:axId val="5120263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fi-FI"/>
          </a:p>
        </c:txPr>
        <c:crossAx val="512026704"/>
        <c:crosses val="autoZero"/>
        <c:auto val="1"/>
        <c:lblAlgn val="ctr"/>
        <c:lblOffset val="100"/>
        <c:noMultiLvlLbl val="0"/>
      </c:catAx>
      <c:valAx>
        <c:axId val="512026704"/>
        <c:scaling>
          <c:orientation val="minMax"/>
        </c:scaling>
        <c:delete val="0"/>
        <c:axPos val="l"/>
        <c:majorGridlines>
          <c:spPr>
            <a:ln w="9525" cap="flat" cmpd="sng" algn="ctr">
              <a:solidFill>
                <a:schemeClr val="tx1">
                  <a:lumMod val="15000"/>
                  <a:lumOff val="85000"/>
                </a:schemeClr>
              </a:solidFill>
              <a:round/>
            </a:ln>
            <a:effectLst/>
          </c:spPr>
        </c:majorGridlines>
        <c:numFmt formatCode="#\ ##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51202637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fi-FI"/>
    </a:p>
  </c:txPr>
  <c:externalData r:id="rId4">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fi-FI"/>
              <a:t>Kertonut seksuaalisesta häirinnästä tai väkivallasta luottamalleen aikuiselle, %, 4. ja 5.lk, 2019.</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barChart>
        <c:barDir val="col"/>
        <c:grouping val="clustered"/>
        <c:varyColors val="0"/>
        <c:ser>
          <c:idx val="0"/>
          <c:order val="0"/>
          <c:tx>
            <c:strRef>
              <c:f>'[ktk.ktk4.fact_ktk_ktk4.latest (13).xlsx]Kouluterveyskyselyn tulokset 20'!$B$1</c:f>
              <c:strCache>
                <c:ptCount val="1"/>
                <c:pt idx="0">
                  <c:v>2019</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'[ktk.ktk4.fact_ktk_ktk4.latest (13).xlsx]Kouluterveyskyselyn tulokset 20'!$A$2:$A$3</c:f>
              <c:strCache>
                <c:ptCount val="2"/>
                <c:pt idx="0">
                  <c:v>Pohjois-Savon hyvinvointialue</c:v>
                </c:pt>
                <c:pt idx="1">
                  <c:v>Kuopio</c:v>
                </c:pt>
              </c:strCache>
            </c:strRef>
          </c:cat>
          <c:val>
            <c:numRef>
              <c:f>'[ktk.ktk4.fact_ktk_ktk4.latest (13).xlsx]Kouluterveyskyselyn tulokset 20'!$B$2:$B$3</c:f>
              <c:numCache>
                <c:formatCode>#\ ##0.0</c:formatCode>
                <c:ptCount val="2"/>
                <c:pt idx="0">
                  <c:v>37.799999999999997</c:v>
                </c:pt>
                <c:pt idx="1">
                  <c:v>44.9</c:v>
                </c:pt>
              </c:numCache>
            </c:numRef>
          </c:val>
          <c:extLst>
            <c:ext xmlns:c16="http://schemas.microsoft.com/office/drawing/2014/chart" uri="{C3380CC4-5D6E-409C-BE32-E72D297353CC}">
              <c16:uniqueId val="{00000000-C92D-4A7B-8C3B-CF8622108DF5}"/>
            </c:ext>
          </c:extLst>
        </c:ser>
        <c:dLbls>
          <c:dLblPos val="outEnd"/>
          <c:showLegendKey val="0"/>
          <c:showVal val="1"/>
          <c:showCatName val="0"/>
          <c:showSerName val="0"/>
          <c:showPercent val="0"/>
          <c:showBubbleSize val="0"/>
        </c:dLbls>
        <c:gapWidth val="219"/>
        <c:overlap val="-27"/>
        <c:axId val="511039984"/>
        <c:axId val="511040968"/>
      </c:barChart>
      <c:catAx>
        <c:axId val="5110399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fi-FI"/>
          </a:p>
        </c:txPr>
        <c:crossAx val="511040968"/>
        <c:crosses val="autoZero"/>
        <c:auto val="1"/>
        <c:lblAlgn val="ctr"/>
        <c:lblOffset val="100"/>
        <c:noMultiLvlLbl val="0"/>
      </c:catAx>
      <c:valAx>
        <c:axId val="511040968"/>
        <c:scaling>
          <c:orientation val="minMax"/>
        </c:scaling>
        <c:delete val="0"/>
        <c:axPos val="l"/>
        <c:majorGridlines>
          <c:spPr>
            <a:ln w="9525" cap="flat" cmpd="sng" algn="ctr">
              <a:solidFill>
                <a:schemeClr val="tx1">
                  <a:lumMod val="15000"/>
                  <a:lumOff val="85000"/>
                </a:schemeClr>
              </a:solidFill>
              <a:round/>
            </a:ln>
            <a:effectLst/>
          </c:spPr>
        </c:majorGridlines>
        <c:numFmt formatCode="#\ ##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51103998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fi-FI"/>
    </a:p>
  </c:txPr>
  <c:externalData r:id="rId4">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fi-FI" sz="1400" dirty="0"/>
              <a:t>Saanut tukea ja apua kokemaansa seksuaaliseen häirintään tai väkivaltaan, %, 4. ja 5.lk. Kouluterveyskysely 2019</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barChart>
        <c:barDir val="col"/>
        <c:grouping val="clustered"/>
        <c:varyColors val="0"/>
        <c:ser>
          <c:idx val="0"/>
          <c:order val="0"/>
          <c:tx>
            <c:strRef>
              <c:f>'[ktk.ktk4.fact_ktk_ktk4.latest (9).xlsx]Kouluterveyskyselyn tulokset 20'!$B$1</c:f>
              <c:strCache>
                <c:ptCount val="1"/>
                <c:pt idx="0">
                  <c:v>2019</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fi-FI"/>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'[ktk.ktk4.fact_ktk_ktk4.latest (9).xlsx]Kouluterveyskyselyn tulokset 20'!$A$2:$A$7</c:f>
              <c:strCache>
                <c:ptCount val="6"/>
                <c:pt idx="0">
                  <c:v>Etelä-Savon hyvinvointialue</c:v>
                </c:pt>
                <c:pt idx="1">
                  <c:v>Koko maa</c:v>
                </c:pt>
                <c:pt idx="2">
                  <c:v>Pirkanmaan hyvinvointialue</c:v>
                </c:pt>
                <c:pt idx="3">
                  <c:v>Pohjois-Pohjanmaan hyvinvointialue</c:v>
                </c:pt>
                <c:pt idx="4">
                  <c:v>Pohjois-Savon hyvinvointialue</c:v>
                </c:pt>
                <c:pt idx="5">
                  <c:v>Keski-Suomen hyvinvointialue</c:v>
                </c:pt>
              </c:strCache>
            </c:strRef>
          </c:cat>
          <c:val>
            <c:numRef>
              <c:f>'[ktk.ktk4.fact_ktk_ktk4.latest (9).xlsx]Kouluterveyskyselyn tulokset 20'!$B$2:$B$7</c:f>
              <c:numCache>
                <c:formatCode>#\ ##0.0</c:formatCode>
                <c:ptCount val="6"/>
                <c:pt idx="0">
                  <c:v>64.5</c:v>
                </c:pt>
                <c:pt idx="1">
                  <c:v>66.8</c:v>
                </c:pt>
                <c:pt idx="2">
                  <c:v>68.8</c:v>
                </c:pt>
                <c:pt idx="3">
                  <c:v>72.900000000000006</c:v>
                </c:pt>
                <c:pt idx="4">
                  <c:v>75.400000000000006</c:v>
                </c:pt>
                <c:pt idx="5">
                  <c:v>76</c:v>
                </c:pt>
              </c:numCache>
            </c:numRef>
          </c:val>
          <c:extLst>
            <c:ext xmlns:c16="http://schemas.microsoft.com/office/drawing/2014/chart" uri="{C3380CC4-5D6E-409C-BE32-E72D297353CC}">
              <c16:uniqueId val="{00000000-F9B5-49F5-840A-A702BEE6CAB1}"/>
            </c:ext>
          </c:extLst>
        </c:ser>
        <c:dLbls>
          <c:dLblPos val="outEnd"/>
          <c:showLegendKey val="0"/>
          <c:showVal val="1"/>
          <c:showCatName val="0"/>
          <c:showSerName val="0"/>
          <c:showPercent val="0"/>
          <c:showBubbleSize val="0"/>
        </c:dLbls>
        <c:gapWidth val="219"/>
        <c:overlap val="-27"/>
        <c:axId val="515173328"/>
        <c:axId val="515173656"/>
      </c:barChart>
      <c:catAx>
        <c:axId val="5151733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fi-FI"/>
          </a:p>
        </c:txPr>
        <c:crossAx val="515173656"/>
        <c:crosses val="autoZero"/>
        <c:auto val="0"/>
        <c:lblAlgn val="ctr"/>
        <c:lblOffset val="100"/>
        <c:noMultiLvlLbl val="0"/>
      </c:catAx>
      <c:valAx>
        <c:axId val="515173656"/>
        <c:scaling>
          <c:orientation val="minMax"/>
        </c:scaling>
        <c:delete val="0"/>
        <c:axPos val="l"/>
        <c:majorGridlines>
          <c:spPr>
            <a:ln w="9525" cap="flat" cmpd="sng" algn="ctr">
              <a:solidFill>
                <a:schemeClr val="tx1">
                  <a:lumMod val="15000"/>
                  <a:lumOff val="85000"/>
                </a:schemeClr>
              </a:solidFill>
              <a:round/>
            </a:ln>
            <a:effectLst/>
          </c:spPr>
        </c:majorGridlines>
        <c:numFmt formatCode="#\ ##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51517332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fi-FI"/>
    </a:p>
  </c:txPr>
  <c:externalData r:id="rId4">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fi-FI" sz="1200"/>
              <a:t>Sukupuoliyhdynnässä olleet, %, Pohjois-Savo</a:t>
            </a:r>
          </a:p>
        </c:rich>
      </c:tx>
      <c:layout/>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lineChart>
        <c:grouping val="standard"/>
        <c:varyColors val="0"/>
        <c:ser>
          <c:idx val="0"/>
          <c:order val="0"/>
          <c:tx>
            <c:strRef>
              <c:f>'[ktk.ktk1.fact_ktk_ktk1.latest (1).xlsx]Kouluterveyskyselyn aikasarjat '!$B$1</c:f>
              <c:strCache>
                <c:ptCount val="1"/>
                <c:pt idx="0">
                  <c:v>Perusopetus 8. ja 9. lk</c:v>
                </c:pt>
              </c:strCache>
            </c:strRef>
          </c:tx>
          <c:spPr>
            <a:ln w="28575" cap="rnd">
              <a:solidFill>
                <a:schemeClr val="accent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fi-FI"/>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(1).xlsx]Kouluterveyskyselyn aikasarjat '!$A$2:$A$8</c:f>
              <c:strCache>
                <c:ptCount val="7"/>
                <c:pt idx="0">
                  <c:v>2006-2007</c:v>
                </c:pt>
                <c:pt idx="1">
                  <c:v>2008-2009</c:v>
                </c:pt>
                <c:pt idx="2">
                  <c:v>2010-2011</c:v>
                </c:pt>
                <c:pt idx="3">
                  <c:v>2013</c:v>
                </c:pt>
                <c:pt idx="4">
                  <c:v>2017</c:v>
                </c:pt>
                <c:pt idx="5">
                  <c:v>2019</c:v>
                </c:pt>
                <c:pt idx="6">
                  <c:v>2021</c:v>
                </c:pt>
              </c:strCache>
            </c:strRef>
          </c:cat>
          <c:val>
            <c:numRef>
              <c:f>'[ktk.ktk1.fact_ktk_ktk1.latest (1).xlsx]Kouluterveyskyselyn aikasarjat '!$B$2:$B$8</c:f>
              <c:numCache>
                <c:formatCode>#\ ##0.0</c:formatCode>
                <c:ptCount val="7"/>
                <c:pt idx="0">
                  <c:v>20.3</c:v>
                </c:pt>
                <c:pt idx="1">
                  <c:v>18.899999999999999</c:v>
                </c:pt>
                <c:pt idx="2">
                  <c:v>18.7</c:v>
                </c:pt>
                <c:pt idx="3">
                  <c:v>20</c:v>
                </c:pt>
                <c:pt idx="4">
                  <c:v>19.899999999999999</c:v>
                </c:pt>
                <c:pt idx="5">
                  <c:v>21.1</c:v>
                </c:pt>
                <c:pt idx="6">
                  <c:v>21</c:v>
                </c:pt>
              </c:numCache>
            </c:numRef>
          </c:val>
          <c:smooth val="0"/>
          <c:extLst>
            <c:ext xmlns:c16="http://schemas.microsoft.com/office/drawing/2014/chart" uri="{C3380CC4-5D6E-409C-BE32-E72D297353CC}">
              <c16:uniqueId val="{00000000-69D5-414C-AE13-7C49B5509F98}"/>
            </c:ext>
          </c:extLst>
        </c:ser>
        <c:ser>
          <c:idx val="1"/>
          <c:order val="1"/>
          <c:tx>
            <c:strRef>
              <c:f>'[ktk.ktk1.fact_ktk_ktk1.latest (1).xlsx]Kouluterveyskyselyn aikasarjat '!$C$1</c:f>
              <c:strCache>
                <c:ptCount val="1"/>
                <c:pt idx="0">
                  <c:v>Lukio 1. ja 2. vuosi</c:v>
                </c:pt>
              </c:strCache>
            </c:strRef>
          </c:tx>
          <c:spPr>
            <a:ln w="28575" cap="rnd">
              <a:solidFill>
                <a:schemeClr val="accent2"/>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fi-FI"/>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(1).xlsx]Kouluterveyskyselyn aikasarjat '!$A$2:$A$8</c:f>
              <c:strCache>
                <c:ptCount val="7"/>
                <c:pt idx="0">
                  <c:v>2006-2007</c:v>
                </c:pt>
                <c:pt idx="1">
                  <c:v>2008-2009</c:v>
                </c:pt>
                <c:pt idx="2">
                  <c:v>2010-2011</c:v>
                </c:pt>
                <c:pt idx="3">
                  <c:v>2013</c:v>
                </c:pt>
                <c:pt idx="4">
                  <c:v>2017</c:v>
                </c:pt>
                <c:pt idx="5">
                  <c:v>2019</c:v>
                </c:pt>
                <c:pt idx="6">
                  <c:v>2021</c:v>
                </c:pt>
              </c:strCache>
            </c:strRef>
          </c:cat>
          <c:val>
            <c:numRef>
              <c:f>'[ktk.ktk1.fact_ktk_ktk1.latest (1).xlsx]Kouluterveyskyselyn aikasarjat '!$C$2:$C$8</c:f>
              <c:numCache>
                <c:formatCode>#\ ##0.0</c:formatCode>
                <c:ptCount val="7"/>
                <c:pt idx="0">
                  <c:v>39.4</c:v>
                </c:pt>
                <c:pt idx="1">
                  <c:v>39.1</c:v>
                </c:pt>
                <c:pt idx="2">
                  <c:v>39.299999999999997</c:v>
                </c:pt>
                <c:pt idx="3">
                  <c:v>38.4</c:v>
                </c:pt>
                <c:pt idx="4">
                  <c:v>34.1</c:v>
                </c:pt>
                <c:pt idx="5">
                  <c:v>37.200000000000003</c:v>
                </c:pt>
                <c:pt idx="6">
                  <c:v>39.700000000000003</c:v>
                </c:pt>
              </c:numCache>
            </c:numRef>
          </c:val>
          <c:smooth val="0"/>
          <c:extLst>
            <c:ext xmlns:c16="http://schemas.microsoft.com/office/drawing/2014/chart" uri="{C3380CC4-5D6E-409C-BE32-E72D297353CC}">
              <c16:uniqueId val="{00000001-69D5-414C-AE13-7C49B5509F98}"/>
            </c:ext>
          </c:extLst>
        </c:ser>
        <c:ser>
          <c:idx val="2"/>
          <c:order val="2"/>
          <c:tx>
            <c:strRef>
              <c:f>'[ktk.ktk1.fact_ktk_ktk1.latest (1).xlsx]Kouluterveyskyselyn aikasarjat '!$D$1</c:f>
              <c:strCache>
                <c:ptCount val="1"/>
                <c:pt idx="0">
                  <c:v>Ammatillinen oppilaitos</c:v>
                </c:pt>
              </c:strCache>
            </c:strRef>
          </c:tx>
          <c:spPr>
            <a:ln w="28575" cap="rnd">
              <a:solidFill>
                <a:schemeClr val="accent3"/>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fi-FI"/>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'[ktk.ktk1.fact_ktk_ktk1.latest (1).xlsx]Kouluterveyskyselyn aikasarjat '!$A$2:$A$8</c:f>
              <c:strCache>
                <c:ptCount val="7"/>
                <c:pt idx="0">
                  <c:v>2006-2007</c:v>
                </c:pt>
                <c:pt idx="1">
                  <c:v>2008-2009</c:v>
                </c:pt>
                <c:pt idx="2">
                  <c:v>2010-2011</c:v>
                </c:pt>
                <c:pt idx="3">
                  <c:v>2013</c:v>
                </c:pt>
                <c:pt idx="4">
                  <c:v>2017</c:v>
                </c:pt>
                <c:pt idx="5">
                  <c:v>2019</c:v>
                </c:pt>
                <c:pt idx="6">
                  <c:v>2021</c:v>
                </c:pt>
              </c:strCache>
            </c:strRef>
          </c:cat>
          <c:val>
            <c:numRef>
              <c:f>'[ktk.ktk1.fact_ktk_ktk1.latest (1).xlsx]Kouluterveyskyselyn aikasarjat '!$D$2:$D$8</c:f>
              <c:numCache>
                <c:formatCode>#\ ##0.0</c:formatCode>
                <c:ptCount val="7"/>
                <c:pt idx="1">
                  <c:v>62.5</c:v>
                </c:pt>
                <c:pt idx="2">
                  <c:v>59.8</c:v>
                </c:pt>
                <c:pt idx="3">
                  <c:v>62.4</c:v>
                </c:pt>
                <c:pt idx="4">
                  <c:v>54</c:v>
                </c:pt>
                <c:pt idx="5">
                  <c:v>53</c:v>
                </c:pt>
                <c:pt idx="6">
                  <c:v>59</c:v>
                </c:pt>
              </c:numCache>
            </c:numRef>
          </c:val>
          <c:smooth val="0"/>
          <c:extLst>
            <c:ext xmlns:c16="http://schemas.microsoft.com/office/drawing/2014/chart" uri="{C3380CC4-5D6E-409C-BE32-E72D297353CC}">
              <c16:uniqueId val="{00000002-69D5-414C-AE13-7C49B5509F98}"/>
            </c:ext>
          </c:extLst>
        </c:ser>
        <c:dLbls>
          <c:dLblPos val="t"/>
          <c:showLegendKey val="0"/>
          <c:showVal val="1"/>
          <c:showCatName val="0"/>
          <c:showSerName val="0"/>
          <c:showPercent val="0"/>
          <c:showBubbleSize val="0"/>
        </c:dLbls>
        <c:smooth val="0"/>
        <c:axId val="511662552"/>
        <c:axId val="511658944"/>
      </c:lineChart>
      <c:catAx>
        <c:axId val="5116625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fi-FI"/>
          </a:p>
        </c:txPr>
        <c:crossAx val="511658944"/>
        <c:crosses val="autoZero"/>
        <c:auto val="1"/>
        <c:lblAlgn val="ctr"/>
        <c:lblOffset val="100"/>
        <c:noMultiLvlLbl val="0"/>
      </c:catAx>
      <c:valAx>
        <c:axId val="511658944"/>
        <c:scaling>
          <c:orientation val="minMax"/>
        </c:scaling>
        <c:delete val="0"/>
        <c:axPos val="l"/>
        <c:majorGridlines>
          <c:spPr>
            <a:ln w="9525" cap="flat" cmpd="sng" algn="ctr">
              <a:solidFill>
                <a:schemeClr val="tx1">
                  <a:lumMod val="15000"/>
                  <a:lumOff val="85000"/>
                </a:schemeClr>
              </a:solidFill>
              <a:round/>
            </a:ln>
            <a:effectLst/>
          </c:spPr>
        </c:majorGridlines>
        <c:numFmt formatCode="#\ ##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51166255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fi-FI"/>
        </a:p>
      </c:txPr>
    </c:legend>
    <c:plotVisOnly val="1"/>
    <c:dispBlanksAs val="gap"/>
    <c:showDLblsOverMax val="0"/>
  </c:chart>
  <c:spPr>
    <a:noFill/>
    <a:ln>
      <a:noFill/>
    </a:ln>
    <a:effectLst/>
  </c:spPr>
  <c:txPr>
    <a:bodyPr/>
    <a:lstStyle/>
    <a:p>
      <a:pPr>
        <a:defRPr/>
      </a:pPr>
      <a:endParaRPr lang="fi-FI"/>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8.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0.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9.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1524000" y="1122363"/>
            <a:ext cx="9144000" cy="2387600"/>
          </a:xfrm>
        </p:spPr>
        <p:txBody>
          <a:bodyPr anchor="b"/>
          <a:lstStyle>
            <a:lvl1pPr algn="ctr">
              <a:defRPr sz="6000"/>
            </a:lvl1pPr>
          </a:lstStyle>
          <a:p>
            <a:r>
              <a:rPr lang="fi-FI" smtClean="0"/>
              <a:t>Muokkaa perustyyl. napsautt.</a:t>
            </a:r>
            <a:endParaRPr lang="fi-FI"/>
          </a:p>
        </p:txBody>
      </p:sp>
      <p:sp>
        <p:nvSpPr>
          <p:cNvPr id="3" name="Alaotsikk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smtClean="0"/>
              <a:t>Muokkaa alaotsikon perustyyliä napsautt.</a:t>
            </a:r>
            <a:endParaRPr lang="fi-FI"/>
          </a:p>
        </p:txBody>
      </p:sp>
      <p:sp>
        <p:nvSpPr>
          <p:cNvPr id="4" name="Päivämäärän paikkamerkki 3"/>
          <p:cNvSpPr>
            <a:spLocks noGrp="1"/>
          </p:cNvSpPr>
          <p:nvPr>
            <p:ph type="dt" sz="half" idx="10"/>
          </p:nvPr>
        </p:nvSpPr>
        <p:spPr/>
        <p:txBody>
          <a:bodyPr/>
          <a:lstStyle/>
          <a:p>
            <a:fld id="{9A929D5A-AD60-4552-B5B8-8D44EE535847}" type="datetimeFigureOut">
              <a:rPr lang="fi-FI" smtClean="0"/>
              <a:t>6.10.2021</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1FE3F53F-708C-4113-AD11-E1621AF9E113}" type="slidenum">
              <a:rPr lang="fi-FI" smtClean="0"/>
              <a:t>‹#›</a:t>
            </a:fld>
            <a:endParaRPr lang="fi-FI"/>
          </a:p>
        </p:txBody>
      </p:sp>
    </p:spTree>
    <p:extLst>
      <p:ext uri="{BB962C8B-B14F-4D97-AF65-F5344CB8AC3E}">
        <p14:creationId xmlns:p14="http://schemas.microsoft.com/office/powerpoint/2010/main" val="4069840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ystysuoran tekstin paikkamerkki 2"/>
          <p:cNvSpPr>
            <a:spLocks noGrp="1"/>
          </p:cNvSpPr>
          <p:nvPr>
            <p:ph type="body" orient="vert" idx="1"/>
          </p:nvPr>
        </p:nvSpPr>
        <p:spPr/>
        <p:txBody>
          <a:bodyPr vert="eaVert"/>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9A929D5A-AD60-4552-B5B8-8D44EE535847}" type="datetimeFigureOut">
              <a:rPr lang="fi-FI" smtClean="0"/>
              <a:t>6.10.2021</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1FE3F53F-708C-4113-AD11-E1621AF9E113}" type="slidenum">
              <a:rPr lang="fi-FI" smtClean="0"/>
              <a:t>‹#›</a:t>
            </a:fld>
            <a:endParaRPr lang="fi-FI"/>
          </a:p>
        </p:txBody>
      </p:sp>
    </p:spTree>
    <p:extLst>
      <p:ext uri="{BB962C8B-B14F-4D97-AF65-F5344CB8AC3E}">
        <p14:creationId xmlns:p14="http://schemas.microsoft.com/office/powerpoint/2010/main" val="21960370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8724900" y="365125"/>
            <a:ext cx="2628900" cy="5811838"/>
          </a:xfrm>
        </p:spPr>
        <p:txBody>
          <a:bodyPr vert="eaVert"/>
          <a:lstStyle/>
          <a:p>
            <a:r>
              <a:rPr lang="fi-FI" smtClean="0"/>
              <a:t>Muokkaa perustyyl. napsautt.</a:t>
            </a:r>
            <a:endParaRPr lang="fi-FI"/>
          </a:p>
        </p:txBody>
      </p:sp>
      <p:sp>
        <p:nvSpPr>
          <p:cNvPr id="3" name="Pystysuoran tekstin paikkamerkki 2"/>
          <p:cNvSpPr>
            <a:spLocks noGrp="1"/>
          </p:cNvSpPr>
          <p:nvPr>
            <p:ph type="body" orient="vert" idx="1"/>
          </p:nvPr>
        </p:nvSpPr>
        <p:spPr>
          <a:xfrm>
            <a:off x="838200" y="365125"/>
            <a:ext cx="7734300" cy="5811838"/>
          </a:xfrm>
        </p:spPr>
        <p:txBody>
          <a:bodyPr vert="eaVert"/>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9A929D5A-AD60-4552-B5B8-8D44EE535847}" type="datetimeFigureOut">
              <a:rPr lang="fi-FI" smtClean="0"/>
              <a:t>6.10.2021</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1FE3F53F-708C-4113-AD11-E1621AF9E113}" type="slidenum">
              <a:rPr lang="fi-FI" smtClean="0"/>
              <a:t>‹#›</a:t>
            </a:fld>
            <a:endParaRPr lang="fi-FI"/>
          </a:p>
        </p:txBody>
      </p:sp>
    </p:spTree>
    <p:extLst>
      <p:ext uri="{BB962C8B-B14F-4D97-AF65-F5344CB8AC3E}">
        <p14:creationId xmlns:p14="http://schemas.microsoft.com/office/powerpoint/2010/main" val="1682796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9A929D5A-AD60-4552-B5B8-8D44EE535847}" type="datetimeFigureOut">
              <a:rPr lang="fi-FI" smtClean="0"/>
              <a:t>6.10.2021</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1FE3F53F-708C-4113-AD11-E1621AF9E113}" type="slidenum">
              <a:rPr lang="fi-FI" smtClean="0"/>
              <a:t>‹#›</a:t>
            </a:fld>
            <a:endParaRPr lang="fi-FI"/>
          </a:p>
        </p:txBody>
      </p:sp>
    </p:spTree>
    <p:extLst>
      <p:ext uri="{BB962C8B-B14F-4D97-AF65-F5344CB8AC3E}">
        <p14:creationId xmlns:p14="http://schemas.microsoft.com/office/powerpoint/2010/main" val="25179510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831850" y="1709738"/>
            <a:ext cx="10515600" cy="2852737"/>
          </a:xfrm>
        </p:spPr>
        <p:txBody>
          <a:bodyPr anchor="b"/>
          <a:lstStyle>
            <a:lvl1pPr>
              <a:defRPr sz="6000"/>
            </a:lvl1pPr>
          </a:lstStyle>
          <a:p>
            <a:r>
              <a:rPr lang="fi-FI" smtClean="0"/>
              <a:t>Muokkaa perustyyl. napsautt.</a:t>
            </a:r>
            <a:endParaRPr lang="fi-FI"/>
          </a:p>
        </p:txBody>
      </p:sp>
      <p:sp>
        <p:nvSpPr>
          <p:cNvPr id="3" name="Tekstin paikkamerkki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smtClean="0"/>
              <a:t>Muokkaa tekstin perustyylejä</a:t>
            </a:r>
          </a:p>
        </p:txBody>
      </p:sp>
      <p:sp>
        <p:nvSpPr>
          <p:cNvPr id="4" name="Päivämäärän paikkamerkki 3"/>
          <p:cNvSpPr>
            <a:spLocks noGrp="1"/>
          </p:cNvSpPr>
          <p:nvPr>
            <p:ph type="dt" sz="half" idx="10"/>
          </p:nvPr>
        </p:nvSpPr>
        <p:spPr/>
        <p:txBody>
          <a:bodyPr/>
          <a:lstStyle/>
          <a:p>
            <a:fld id="{9A929D5A-AD60-4552-B5B8-8D44EE535847}" type="datetimeFigureOut">
              <a:rPr lang="fi-FI" smtClean="0"/>
              <a:t>6.10.2021</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1FE3F53F-708C-4113-AD11-E1621AF9E113}" type="slidenum">
              <a:rPr lang="fi-FI" smtClean="0"/>
              <a:t>‹#›</a:t>
            </a:fld>
            <a:endParaRPr lang="fi-FI"/>
          </a:p>
        </p:txBody>
      </p:sp>
    </p:spTree>
    <p:extLst>
      <p:ext uri="{BB962C8B-B14F-4D97-AF65-F5344CB8AC3E}">
        <p14:creationId xmlns:p14="http://schemas.microsoft.com/office/powerpoint/2010/main" val="4623115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838200" y="1825625"/>
            <a:ext cx="5181600" cy="4351338"/>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Sisällön paikkamerkki 3"/>
          <p:cNvSpPr>
            <a:spLocks noGrp="1"/>
          </p:cNvSpPr>
          <p:nvPr>
            <p:ph sz="half" idx="2"/>
          </p:nvPr>
        </p:nvSpPr>
        <p:spPr>
          <a:xfrm>
            <a:off x="6172200" y="1825625"/>
            <a:ext cx="5181600" cy="4351338"/>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Päivämäärän paikkamerkki 4"/>
          <p:cNvSpPr>
            <a:spLocks noGrp="1"/>
          </p:cNvSpPr>
          <p:nvPr>
            <p:ph type="dt" sz="half" idx="10"/>
          </p:nvPr>
        </p:nvSpPr>
        <p:spPr/>
        <p:txBody>
          <a:bodyPr/>
          <a:lstStyle/>
          <a:p>
            <a:fld id="{9A929D5A-AD60-4552-B5B8-8D44EE535847}" type="datetimeFigureOut">
              <a:rPr lang="fi-FI" smtClean="0"/>
              <a:t>6.10.2021</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1FE3F53F-708C-4113-AD11-E1621AF9E113}" type="slidenum">
              <a:rPr lang="fi-FI" smtClean="0"/>
              <a:t>‹#›</a:t>
            </a:fld>
            <a:endParaRPr lang="fi-FI"/>
          </a:p>
        </p:txBody>
      </p:sp>
    </p:spTree>
    <p:extLst>
      <p:ext uri="{BB962C8B-B14F-4D97-AF65-F5344CB8AC3E}">
        <p14:creationId xmlns:p14="http://schemas.microsoft.com/office/powerpoint/2010/main" val="25580400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839788" y="365125"/>
            <a:ext cx="10515600" cy="1325563"/>
          </a:xfrm>
        </p:spPr>
        <p:txBody>
          <a:bodyPr/>
          <a:lstStyle/>
          <a:p>
            <a:r>
              <a:rPr lang="fi-FI" smtClean="0"/>
              <a:t>Muokkaa perustyyl. napsautt.</a:t>
            </a:r>
            <a:endParaRPr lang="fi-FI"/>
          </a:p>
        </p:txBody>
      </p:sp>
      <p:sp>
        <p:nvSpPr>
          <p:cNvPr id="3" name="Tekstin paikkamerkki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a:t>
            </a:r>
          </a:p>
        </p:txBody>
      </p:sp>
      <p:sp>
        <p:nvSpPr>
          <p:cNvPr id="4" name="Sisällön paikkamerkki 3"/>
          <p:cNvSpPr>
            <a:spLocks noGrp="1"/>
          </p:cNvSpPr>
          <p:nvPr>
            <p:ph sz="half" idx="2"/>
          </p:nvPr>
        </p:nvSpPr>
        <p:spPr>
          <a:xfrm>
            <a:off x="839788" y="2505075"/>
            <a:ext cx="5157787" cy="3684588"/>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Tekstin paikkamerkki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a:t>
            </a:r>
          </a:p>
        </p:txBody>
      </p:sp>
      <p:sp>
        <p:nvSpPr>
          <p:cNvPr id="6" name="Sisällön paikkamerkki 5"/>
          <p:cNvSpPr>
            <a:spLocks noGrp="1"/>
          </p:cNvSpPr>
          <p:nvPr>
            <p:ph sz="quarter" idx="4"/>
          </p:nvPr>
        </p:nvSpPr>
        <p:spPr>
          <a:xfrm>
            <a:off x="6172200" y="2505075"/>
            <a:ext cx="5183188" cy="3684588"/>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7" name="Päivämäärän paikkamerkki 6"/>
          <p:cNvSpPr>
            <a:spLocks noGrp="1"/>
          </p:cNvSpPr>
          <p:nvPr>
            <p:ph type="dt" sz="half" idx="10"/>
          </p:nvPr>
        </p:nvSpPr>
        <p:spPr/>
        <p:txBody>
          <a:bodyPr/>
          <a:lstStyle/>
          <a:p>
            <a:fld id="{9A929D5A-AD60-4552-B5B8-8D44EE535847}" type="datetimeFigureOut">
              <a:rPr lang="fi-FI" smtClean="0"/>
              <a:t>6.10.2021</a:t>
            </a:fld>
            <a:endParaRPr lang="fi-FI"/>
          </a:p>
        </p:txBody>
      </p:sp>
      <p:sp>
        <p:nvSpPr>
          <p:cNvPr id="8" name="Alatunnisteen paikkamerkki 7"/>
          <p:cNvSpPr>
            <a:spLocks noGrp="1"/>
          </p:cNvSpPr>
          <p:nvPr>
            <p:ph type="ftr" sz="quarter" idx="11"/>
          </p:nvPr>
        </p:nvSpPr>
        <p:spPr/>
        <p:txBody>
          <a:bodyPr/>
          <a:lstStyle/>
          <a:p>
            <a:endParaRPr lang="fi-FI"/>
          </a:p>
        </p:txBody>
      </p:sp>
      <p:sp>
        <p:nvSpPr>
          <p:cNvPr id="9" name="Dian numeron paikkamerkki 8"/>
          <p:cNvSpPr>
            <a:spLocks noGrp="1"/>
          </p:cNvSpPr>
          <p:nvPr>
            <p:ph type="sldNum" sz="quarter" idx="12"/>
          </p:nvPr>
        </p:nvSpPr>
        <p:spPr/>
        <p:txBody>
          <a:bodyPr/>
          <a:lstStyle/>
          <a:p>
            <a:fld id="{1FE3F53F-708C-4113-AD11-E1621AF9E113}" type="slidenum">
              <a:rPr lang="fi-FI" smtClean="0"/>
              <a:t>‹#›</a:t>
            </a:fld>
            <a:endParaRPr lang="fi-FI"/>
          </a:p>
        </p:txBody>
      </p:sp>
    </p:spTree>
    <p:extLst>
      <p:ext uri="{BB962C8B-B14F-4D97-AF65-F5344CB8AC3E}">
        <p14:creationId xmlns:p14="http://schemas.microsoft.com/office/powerpoint/2010/main" val="41157132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äivämäärän paikkamerkki 2"/>
          <p:cNvSpPr>
            <a:spLocks noGrp="1"/>
          </p:cNvSpPr>
          <p:nvPr>
            <p:ph type="dt" sz="half" idx="10"/>
          </p:nvPr>
        </p:nvSpPr>
        <p:spPr/>
        <p:txBody>
          <a:bodyPr/>
          <a:lstStyle/>
          <a:p>
            <a:fld id="{9A929D5A-AD60-4552-B5B8-8D44EE535847}" type="datetimeFigureOut">
              <a:rPr lang="fi-FI" smtClean="0"/>
              <a:t>6.10.2021</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1FE3F53F-708C-4113-AD11-E1621AF9E113}" type="slidenum">
              <a:rPr lang="fi-FI" smtClean="0"/>
              <a:t>‹#›</a:t>
            </a:fld>
            <a:endParaRPr lang="fi-FI"/>
          </a:p>
        </p:txBody>
      </p:sp>
    </p:spTree>
    <p:extLst>
      <p:ext uri="{BB962C8B-B14F-4D97-AF65-F5344CB8AC3E}">
        <p14:creationId xmlns:p14="http://schemas.microsoft.com/office/powerpoint/2010/main" val="3881528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9A929D5A-AD60-4552-B5B8-8D44EE535847}" type="datetimeFigureOut">
              <a:rPr lang="fi-FI" smtClean="0"/>
              <a:t>6.10.2021</a:t>
            </a:fld>
            <a:endParaRPr lang="fi-FI"/>
          </a:p>
        </p:txBody>
      </p:sp>
      <p:sp>
        <p:nvSpPr>
          <p:cNvPr id="3" name="Alatunnisteen paikkamerkki 2"/>
          <p:cNvSpPr>
            <a:spLocks noGrp="1"/>
          </p:cNvSpPr>
          <p:nvPr>
            <p:ph type="ftr" sz="quarter" idx="11"/>
          </p:nvPr>
        </p:nvSpPr>
        <p:spPr/>
        <p:txBody>
          <a:bodyPr/>
          <a:lstStyle/>
          <a:p>
            <a:endParaRPr lang="fi-FI"/>
          </a:p>
        </p:txBody>
      </p:sp>
      <p:sp>
        <p:nvSpPr>
          <p:cNvPr id="4" name="Dian numeron paikkamerkki 3"/>
          <p:cNvSpPr>
            <a:spLocks noGrp="1"/>
          </p:cNvSpPr>
          <p:nvPr>
            <p:ph type="sldNum" sz="quarter" idx="12"/>
          </p:nvPr>
        </p:nvSpPr>
        <p:spPr/>
        <p:txBody>
          <a:bodyPr/>
          <a:lstStyle/>
          <a:p>
            <a:fld id="{1FE3F53F-708C-4113-AD11-E1621AF9E113}" type="slidenum">
              <a:rPr lang="fi-FI" smtClean="0"/>
              <a:t>‹#›</a:t>
            </a:fld>
            <a:endParaRPr lang="fi-FI"/>
          </a:p>
        </p:txBody>
      </p:sp>
    </p:spTree>
    <p:extLst>
      <p:ext uri="{BB962C8B-B14F-4D97-AF65-F5344CB8AC3E}">
        <p14:creationId xmlns:p14="http://schemas.microsoft.com/office/powerpoint/2010/main" val="33426692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839788" y="457200"/>
            <a:ext cx="3932237" cy="1600200"/>
          </a:xfrm>
        </p:spPr>
        <p:txBody>
          <a:bodyPr anchor="b"/>
          <a:lstStyle>
            <a:lvl1pPr>
              <a:defRPr sz="3200"/>
            </a:lvl1pPr>
          </a:lstStyle>
          <a:p>
            <a:r>
              <a:rPr lang="fi-FI" smtClean="0"/>
              <a:t>Muokkaa perustyyl. napsautt.</a:t>
            </a:r>
            <a:endParaRPr lang="fi-FI"/>
          </a:p>
        </p:txBody>
      </p:sp>
      <p:sp>
        <p:nvSpPr>
          <p:cNvPr id="3" name="Sisällön paikkamerkk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Tekstin paikkamerkki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smtClean="0"/>
              <a:t>Muokkaa tekstin perustyylejä</a:t>
            </a:r>
          </a:p>
        </p:txBody>
      </p:sp>
      <p:sp>
        <p:nvSpPr>
          <p:cNvPr id="5" name="Päivämäärän paikkamerkki 4"/>
          <p:cNvSpPr>
            <a:spLocks noGrp="1"/>
          </p:cNvSpPr>
          <p:nvPr>
            <p:ph type="dt" sz="half" idx="10"/>
          </p:nvPr>
        </p:nvSpPr>
        <p:spPr/>
        <p:txBody>
          <a:bodyPr/>
          <a:lstStyle/>
          <a:p>
            <a:fld id="{9A929D5A-AD60-4552-B5B8-8D44EE535847}" type="datetimeFigureOut">
              <a:rPr lang="fi-FI" smtClean="0"/>
              <a:t>6.10.2021</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1FE3F53F-708C-4113-AD11-E1621AF9E113}" type="slidenum">
              <a:rPr lang="fi-FI" smtClean="0"/>
              <a:t>‹#›</a:t>
            </a:fld>
            <a:endParaRPr lang="fi-FI"/>
          </a:p>
        </p:txBody>
      </p:sp>
    </p:spTree>
    <p:extLst>
      <p:ext uri="{BB962C8B-B14F-4D97-AF65-F5344CB8AC3E}">
        <p14:creationId xmlns:p14="http://schemas.microsoft.com/office/powerpoint/2010/main" val="16137389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839788" y="457200"/>
            <a:ext cx="3932237" cy="1600200"/>
          </a:xfrm>
        </p:spPr>
        <p:txBody>
          <a:bodyPr anchor="b"/>
          <a:lstStyle>
            <a:lvl1pPr>
              <a:defRPr sz="3200"/>
            </a:lvl1pPr>
          </a:lstStyle>
          <a:p>
            <a:r>
              <a:rPr lang="fi-FI" smtClean="0"/>
              <a:t>Muokkaa perustyyl. napsautt.</a:t>
            </a:r>
            <a:endParaRPr lang="fi-FI"/>
          </a:p>
        </p:txBody>
      </p:sp>
      <p:sp>
        <p:nvSpPr>
          <p:cNvPr id="3" name="Kuvan paikkamerkki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smtClean="0"/>
              <a:t>Muokkaa tekstin perustyylejä</a:t>
            </a:r>
          </a:p>
        </p:txBody>
      </p:sp>
      <p:sp>
        <p:nvSpPr>
          <p:cNvPr id="5" name="Päivämäärän paikkamerkki 4"/>
          <p:cNvSpPr>
            <a:spLocks noGrp="1"/>
          </p:cNvSpPr>
          <p:nvPr>
            <p:ph type="dt" sz="half" idx="10"/>
          </p:nvPr>
        </p:nvSpPr>
        <p:spPr/>
        <p:txBody>
          <a:bodyPr/>
          <a:lstStyle/>
          <a:p>
            <a:fld id="{9A929D5A-AD60-4552-B5B8-8D44EE535847}" type="datetimeFigureOut">
              <a:rPr lang="fi-FI" smtClean="0"/>
              <a:t>6.10.2021</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1FE3F53F-708C-4113-AD11-E1621AF9E113}" type="slidenum">
              <a:rPr lang="fi-FI" smtClean="0"/>
              <a:t>‹#›</a:t>
            </a:fld>
            <a:endParaRPr lang="fi-FI"/>
          </a:p>
        </p:txBody>
      </p:sp>
    </p:spTree>
    <p:extLst>
      <p:ext uri="{BB962C8B-B14F-4D97-AF65-F5344CB8AC3E}">
        <p14:creationId xmlns:p14="http://schemas.microsoft.com/office/powerpoint/2010/main" val="19053426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smtClean="0"/>
              <a:t>Muokkaa perustyyl. napsautt.</a:t>
            </a:r>
            <a:endParaRPr lang="fi-FI"/>
          </a:p>
        </p:txBody>
      </p:sp>
      <p:sp>
        <p:nvSpPr>
          <p:cNvPr id="3" name="Tekstin paikkamerkki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929D5A-AD60-4552-B5B8-8D44EE535847}" type="datetimeFigureOut">
              <a:rPr lang="fi-FI" smtClean="0"/>
              <a:t>6.10.2021</a:t>
            </a:fld>
            <a:endParaRPr lang="fi-FI"/>
          </a:p>
        </p:txBody>
      </p:sp>
      <p:sp>
        <p:nvSpPr>
          <p:cNvPr id="5" name="Alatunnisteen paikkamerk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E3F53F-708C-4113-AD11-E1621AF9E113}" type="slidenum">
              <a:rPr lang="fi-FI" smtClean="0"/>
              <a:t>‹#›</a:t>
            </a:fld>
            <a:endParaRPr lang="fi-FI"/>
          </a:p>
        </p:txBody>
      </p:sp>
    </p:spTree>
    <p:extLst>
      <p:ext uri="{BB962C8B-B14F-4D97-AF65-F5344CB8AC3E}">
        <p14:creationId xmlns:p14="http://schemas.microsoft.com/office/powerpoint/2010/main" val="41992497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chart" Target="../charts/chart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chart" Target="../charts/chart1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chart" Target="../charts/chart2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2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26.xml"/><Relationship Id="rId2" Type="http://schemas.openxmlformats.org/officeDocument/2006/relationships/chart" Target="../charts/chart2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2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29.xml"/><Relationship Id="rId2" Type="http://schemas.openxmlformats.org/officeDocument/2006/relationships/chart" Target="../charts/chart2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3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hart" Target="../charts/chart32.xml"/><Relationship Id="rId2" Type="http://schemas.openxmlformats.org/officeDocument/2006/relationships/chart" Target="../charts/chart3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3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chart" Target="../charts/chart35.xml"/><Relationship Id="rId2" Type="http://schemas.openxmlformats.org/officeDocument/2006/relationships/chart" Target="../charts/chart3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chart" Target="../charts/chart3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chart" Target="../charts/chart38.xml"/><Relationship Id="rId2" Type="http://schemas.openxmlformats.org/officeDocument/2006/relationships/chart" Target="../charts/chart3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chart" Target="../charts/chart3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chart" Target="../charts/chart41.xml"/><Relationship Id="rId2" Type="http://schemas.openxmlformats.org/officeDocument/2006/relationships/chart" Target="../charts/chart4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chart" Target="../charts/chart4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chart" Target="../charts/chart44.xml"/><Relationship Id="rId2" Type="http://schemas.openxmlformats.org/officeDocument/2006/relationships/chart" Target="../charts/chart4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chart" Target="../charts/chart4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chart" Target="../charts/chart47.xml"/><Relationship Id="rId2" Type="http://schemas.openxmlformats.org/officeDocument/2006/relationships/chart" Target="../charts/chart4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chart" Target="../charts/chart4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chart" Target="../charts/chart50.xml"/><Relationship Id="rId2" Type="http://schemas.openxmlformats.org/officeDocument/2006/relationships/chart" Target="../charts/chart4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chart" Target="../charts/chart5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chart" Target="../charts/chart53.xml"/><Relationship Id="rId2" Type="http://schemas.openxmlformats.org/officeDocument/2006/relationships/chart" Target="../charts/chart5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chart" Target="../charts/chart54.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chart" Target="../charts/chart56.xml"/><Relationship Id="rId2" Type="http://schemas.openxmlformats.org/officeDocument/2006/relationships/chart" Target="../charts/chart55.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chart" Target="../charts/chart58.xml"/><Relationship Id="rId2" Type="http://schemas.openxmlformats.org/officeDocument/2006/relationships/chart" Target="../charts/chart57.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chart" Target="../charts/chart59.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chart" Target="../charts/chart61.xml"/><Relationship Id="rId2" Type="http://schemas.openxmlformats.org/officeDocument/2006/relationships/chart" Target="../charts/chart60.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chart" Target="../charts/chart63.xml"/><Relationship Id="rId2" Type="http://schemas.openxmlformats.org/officeDocument/2006/relationships/chart" Target="../charts/chart62.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chart" Target="../charts/chart65.xml"/><Relationship Id="rId2" Type="http://schemas.openxmlformats.org/officeDocument/2006/relationships/chart" Target="../charts/chart6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chart" Target="../charts/chart67.xml"/><Relationship Id="rId2" Type="http://schemas.openxmlformats.org/officeDocument/2006/relationships/chart" Target="../charts/chart66.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chart" Target="../charts/chart69.xml"/><Relationship Id="rId2" Type="http://schemas.openxmlformats.org/officeDocument/2006/relationships/chart" Target="../charts/chart68.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3" Type="http://schemas.openxmlformats.org/officeDocument/2006/relationships/hyperlink" Target="https://thl.fi/fi/tutkimus-ja-kehittaminen/tutkimukset-ja-hankkeet/kouluterveyskysely" TargetMode="External"/><Relationship Id="rId2" Type="http://schemas.openxmlformats.org/officeDocument/2006/relationships/hyperlink" Target="https://thl.fi/fi/tutkimus-ja-kehittaminen/tutkimukset-ja-hankkeet/finlapset-lasten-nuorten-ja-perheiden-terveys-ja-hyvinvointi/finlapset-kyselytutkimus/finlapset-kyselytutkimuksen-tulokset"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solidFill>
            <a:schemeClr val="accent2"/>
          </a:solidFill>
        </p:spPr>
        <p:txBody>
          <a:bodyPr/>
          <a:lstStyle/>
          <a:p>
            <a:r>
              <a:rPr lang="fi-FI" dirty="0" smtClean="0"/>
              <a:t>Ajankohtaisia tilastoja seksuaaliterveydestä</a:t>
            </a:r>
            <a:endParaRPr lang="fi-FI" dirty="0"/>
          </a:p>
        </p:txBody>
      </p:sp>
      <p:sp>
        <p:nvSpPr>
          <p:cNvPr id="3" name="Alaotsikko 2"/>
          <p:cNvSpPr>
            <a:spLocks noGrp="1"/>
          </p:cNvSpPr>
          <p:nvPr>
            <p:ph type="subTitle" idx="1"/>
          </p:nvPr>
        </p:nvSpPr>
        <p:spPr/>
        <p:txBody>
          <a:bodyPr>
            <a:normAutofit fontScale="77500" lnSpcReduction="20000"/>
          </a:bodyPr>
          <a:lstStyle/>
          <a:p>
            <a:r>
              <a:rPr lang="fi-FI" dirty="0" smtClean="0"/>
              <a:t>Kouluterveyskysely</a:t>
            </a:r>
          </a:p>
          <a:p>
            <a:r>
              <a:rPr lang="fi-FI" dirty="0" err="1" smtClean="0"/>
              <a:t>FinLapset</a:t>
            </a:r>
            <a:r>
              <a:rPr lang="fi-FI" dirty="0" smtClean="0"/>
              <a:t>, vauvaperheet (3-6kk)</a:t>
            </a:r>
          </a:p>
          <a:p>
            <a:r>
              <a:rPr lang="fi-FI" dirty="0" smtClean="0"/>
              <a:t>28.09.2021</a:t>
            </a:r>
            <a:endParaRPr lang="fi-FI" dirty="0"/>
          </a:p>
          <a:p>
            <a:r>
              <a:rPr lang="fi-FI" dirty="0" smtClean="0"/>
              <a:t>Säde Rytkönen</a:t>
            </a:r>
          </a:p>
          <a:p>
            <a:r>
              <a:rPr lang="fi-FI" dirty="0" smtClean="0"/>
              <a:t>Sade.rytkonen@kuh.fi</a:t>
            </a:r>
            <a:endParaRPr lang="fi-FI" dirty="0"/>
          </a:p>
        </p:txBody>
      </p:sp>
    </p:spTree>
    <p:extLst>
      <p:ext uri="{BB962C8B-B14F-4D97-AF65-F5344CB8AC3E}">
        <p14:creationId xmlns:p14="http://schemas.microsoft.com/office/powerpoint/2010/main" val="10773612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solidFill>
            <a:schemeClr val="accent2">
              <a:lumMod val="60000"/>
              <a:lumOff val="40000"/>
            </a:schemeClr>
          </a:solidFill>
        </p:spPr>
        <p:txBody>
          <a:bodyPr>
            <a:noAutofit/>
          </a:bodyPr>
          <a:lstStyle/>
          <a:p>
            <a:r>
              <a:rPr lang="fi-FI" sz="2800" dirty="0" smtClean="0">
                <a:solidFill>
                  <a:schemeClr val="bg1"/>
                </a:solidFill>
              </a:rPr>
              <a:t>Sukupuoliyhdynnässä olleet, %</a:t>
            </a:r>
            <a:endParaRPr lang="fi-FI" sz="2800" dirty="0">
              <a:solidFill>
                <a:schemeClr val="bg1"/>
              </a:solidFill>
            </a:endParaRPr>
          </a:p>
        </p:txBody>
      </p:sp>
      <p:pic>
        <p:nvPicPr>
          <p:cNvPr id="4" name="Kuva 3"/>
          <p:cNvPicPr>
            <a:picLocks noChangeAspect="1"/>
          </p:cNvPicPr>
          <p:nvPr/>
        </p:nvPicPr>
        <p:blipFill>
          <a:blip r:embed="rId2"/>
          <a:stretch>
            <a:fillRect/>
          </a:stretch>
        </p:blipFill>
        <p:spPr>
          <a:xfrm>
            <a:off x="723900" y="2178049"/>
            <a:ext cx="10744200" cy="3924300"/>
          </a:xfrm>
          <a:prstGeom prst="rect">
            <a:avLst/>
          </a:prstGeom>
        </p:spPr>
      </p:pic>
      <p:sp>
        <p:nvSpPr>
          <p:cNvPr id="3" name="Suorakulmio 2"/>
          <p:cNvSpPr/>
          <p:nvPr/>
        </p:nvSpPr>
        <p:spPr>
          <a:xfrm>
            <a:off x="1560945" y="6283328"/>
            <a:ext cx="9325264" cy="430887"/>
          </a:xfrm>
          <a:prstGeom prst="rect">
            <a:avLst/>
          </a:prstGeom>
        </p:spPr>
        <p:txBody>
          <a:bodyPr wrap="square">
            <a:spAutoFit/>
          </a:bodyPr>
          <a:lstStyle/>
          <a:p>
            <a:r>
              <a:rPr lang="fi-FI" sz="1100" dirty="0">
                <a:solidFill>
                  <a:srgbClr val="303030"/>
                </a:solidFill>
                <a:latin typeface="Source Sans Pro"/>
              </a:rPr>
              <a:t>Indikaattori perustuu kysymykseen: ”Oletko koskaan ollut yhdynnässä (emätin- tai peräaukkoyhdyntä)?”. Vastausvaihtoehdot: 1) en ole, 2) olen. Tarkastelussa ovat vastaajat, jotka ovat ilmoittaneet vaihtoehdon 2. Kysymykseen on lisätty vuonna 2019 selite "(emätin- tai peräaukkoyhdyntä)".</a:t>
            </a:r>
            <a:endParaRPr lang="fi-FI" sz="1100" dirty="0"/>
          </a:p>
        </p:txBody>
      </p:sp>
      <p:sp>
        <p:nvSpPr>
          <p:cNvPr id="5" name="Ellipsi 4"/>
          <p:cNvSpPr/>
          <p:nvPr/>
        </p:nvSpPr>
        <p:spPr>
          <a:xfrm>
            <a:off x="1346201" y="5366325"/>
            <a:ext cx="2376055" cy="45992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Tree>
    <p:extLst>
      <p:ext uri="{BB962C8B-B14F-4D97-AF65-F5344CB8AC3E}">
        <p14:creationId xmlns:p14="http://schemas.microsoft.com/office/powerpoint/2010/main" val="6956462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solidFill>
            <a:schemeClr val="accent2">
              <a:lumMod val="60000"/>
              <a:lumOff val="40000"/>
            </a:schemeClr>
          </a:solidFill>
        </p:spPr>
        <p:txBody>
          <a:bodyPr>
            <a:noAutofit/>
          </a:bodyPr>
          <a:lstStyle/>
          <a:p>
            <a:r>
              <a:rPr lang="fi-FI" sz="2800" dirty="0" smtClean="0">
                <a:solidFill>
                  <a:schemeClr val="bg1"/>
                </a:solidFill>
              </a:rPr>
              <a:t>Sukupuoliyhdynnässä olleet, %</a:t>
            </a:r>
            <a:endParaRPr lang="fi-FI" sz="2800" dirty="0">
              <a:solidFill>
                <a:schemeClr val="bg1"/>
              </a:solidFill>
            </a:endParaRPr>
          </a:p>
        </p:txBody>
      </p:sp>
      <p:graphicFrame>
        <p:nvGraphicFramePr>
          <p:cNvPr id="6" name="Kaavio 5"/>
          <p:cNvGraphicFramePr>
            <a:graphicFrameLocks/>
          </p:cNvGraphicFramePr>
          <p:nvPr>
            <p:extLst>
              <p:ext uri="{D42A27DB-BD31-4B8C-83A1-F6EECF244321}">
                <p14:modId xmlns:p14="http://schemas.microsoft.com/office/powerpoint/2010/main" val="2411908483"/>
              </p:ext>
            </p:extLst>
          </p:nvPr>
        </p:nvGraphicFramePr>
        <p:xfrm>
          <a:off x="452583" y="1970805"/>
          <a:ext cx="3726067" cy="289098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Kaavio 6"/>
          <p:cNvGraphicFramePr>
            <a:graphicFrameLocks/>
          </p:cNvGraphicFramePr>
          <p:nvPr>
            <p:extLst>
              <p:ext uri="{D42A27DB-BD31-4B8C-83A1-F6EECF244321}">
                <p14:modId xmlns:p14="http://schemas.microsoft.com/office/powerpoint/2010/main" val="724279870"/>
              </p:ext>
            </p:extLst>
          </p:nvPr>
        </p:nvGraphicFramePr>
        <p:xfrm>
          <a:off x="4428031" y="2491991"/>
          <a:ext cx="7307574" cy="4366009"/>
        </p:xfrm>
        <a:graphic>
          <a:graphicData uri="http://schemas.openxmlformats.org/drawingml/2006/chart">
            <c:chart xmlns:c="http://schemas.openxmlformats.org/drawingml/2006/chart" xmlns:r="http://schemas.openxmlformats.org/officeDocument/2006/relationships" r:id="rId3"/>
          </a:graphicData>
        </a:graphic>
      </p:graphicFrame>
      <p:sp>
        <p:nvSpPr>
          <p:cNvPr id="5" name="Suorakulmio 4"/>
          <p:cNvSpPr/>
          <p:nvPr/>
        </p:nvSpPr>
        <p:spPr>
          <a:xfrm>
            <a:off x="838200" y="5211910"/>
            <a:ext cx="2867086" cy="1446550"/>
          </a:xfrm>
          <a:prstGeom prst="rect">
            <a:avLst/>
          </a:prstGeom>
        </p:spPr>
        <p:txBody>
          <a:bodyPr wrap="square">
            <a:spAutoFit/>
          </a:bodyPr>
          <a:lstStyle/>
          <a:p>
            <a:r>
              <a:rPr lang="fi-FI" sz="1100" dirty="0">
                <a:solidFill>
                  <a:srgbClr val="303030"/>
                </a:solidFill>
                <a:latin typeface="Source Sans Pro"/>
              </a:rPr>
              <a:t>Indikaattori perustuu kysymykseen: ”Oletko koskaan ollut yhdynnässä (emätin- tai peräaukkoyhdyntä)?”. Vastausvaihtoehdot: 1) en ole, 2) olen. Tarkastelussa ovat vastaajat, jotka ovat ilmoittaneet vaihtoehdon 2. Kysymykseen on lisätty vuonna 2019 selite "(emätin- tai peräaukkoyhdyntä)".</a:t>
            </a:r>
            <a:endParaRPr lang="fi-FI" sz="1100" dirty="0"/>
          </a:p>
        </p:txBody>
      </p:sp>
    </p:spTree>
    <p:extLst>
      <p:ext uri="{BB962C8B-B14F-4D97-AF65-F5344CB8AC3E}">
        <p14:creationId xmlns:p14="http://schemas.microsoft.com/office/powerpoint/2010/main" val="34670099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solidFill>
            <a:schemeClr val="accent2">
              <a:lumMod val="60000"/>
              <a:lumOff val="40000"/>
            </a:schemeClr>
          </a:solidFill>
        </p:spPr>
        <p:txBody>
          <a:bodyPr>
            <a:noAutofit/>
          </a:bodyPr>
          <a:lstStyle/>
          <a:p>
            <a:r>
              <a:rPr lang="fi-FI" sz="2800" dirty="0" smtClean="0">
                <a:solidFill>
                  <a:schemeClr val="bg1"/>
                </a:solidFill>
              </a:rPr>
              <a:t>Ei ole käyttänyt ehkäisymenetelmää viimeisimmässä yhdynnässä, %</a:t>
            </a:r>
            <a:endParaRPr lang="fi-FI" sz="2800" dirty="0">
              <a:solidFill>
                <a:schemeClr val="bg1"/>
              </a:solidFill>
            </a:endParaRPr>
          </a:p>
        </p:txBody>
      </p:sp>
      <p:pic>
        <p:nvPicPr>
          <p:cNvPr id="5" name="Kuva 4"/>
          <p:cNvPicPr>
            <a:picLocks noChangeAspect="1"/>
          </p:cNvPicPr>
          <p:nvPr/>
        </p:nvPicPr>
        <p:blipFill>
          <a:blip r:embed="rId2"/>
          <a:stretch>
            <a:fillRect/>
          </a:stretch>
        </p:blipFill>
        <p:spPr>
          <a:xfrm>
            <a:off x="838200" y="1690688"/>
            <a:ext cx="10518271" cy="4337049"/>
          </a:xfrm>
          <a:prstGeom prst="rect">
            <a:avLst/>
          </a:prstGeom>
        </p:spPr>
      </p:pic>
      <p:sp>
        <p:nvSpPr>
          <p:cNvPr id="3" name="Suorakulmio 2"/>
          <p:cNvSpPr/>
          <p:nvPr/>
        </p:nvSpPr>
        <p:spPr>
          <a:xfrm>
            <a:off x="286326" y="6138390"/>
            <a:ext cx="11695141" cy="707886"/>
          </a:xfrm>
          <a:prstGeom prst="rect">
            <a:avLst/>
          </a:prstGeom>
        </p:spPr>
        <p:txBody>
          <a:bodyPr wrap="square">
            <a:spAutoFit/>
          </a:bodyPr>
          <a:lstStyle/>
          <a:p>
            <a:r>
              <a:rPr lang="fi-FI" sz="1000" dirty="0">
                <a:solidFill>
                  <a:srgbClr val="303030"/>
                </a:solidFill>
                <a:latin typeface="Source Sans Pro"/>
              </a:rPr>
              <a:t>Indikaattori perustuu kahteen kysymykseen. Kysymys 1: "Oletko koskaan ollut yhdynnässä (emätin- tai peräaukkoyhdyntä)?" Vastausvaihtoehdot: 1) en ole, 2) olen. Kysymys 2: "Mitä ehkäisymenetelmää käytitte viimeisimmässä yhdynnässä? Voit valita useita vaihtoehtoja." Vastausvaihtoehdot: 1) kondomia, 2) e-pillereitä, ehkäisyrengasta, tai -laastaria, 3) kierukkaa, 4) jälkiehkäisyä yhdynnän jälkeen, 5) jotakin muuta menetelmää, 6) ei mitään (8. ja 9. </a:t>
            </a:r>
            <a:r>
              <a:rPr lang="fi-FI" sz="1000" dirty="0" err="1">
                <a:solidFill>
                  <a:srgbClr val="303030"/>
                </a:solidFill>
                <a:latin typeface="Source Sans Pro"/>
              </a:rPr>
              <a:t>lk</a:t>
            </a:r>
            <a:r>
              <a:rPr lang="fi-FI" sz="1000" dirty="0">
                <a:solidFill>
                  <a:srgbClr val="303030"/>
                </a:solidFill>
                <a:latin typeface="Source Sans Pro"/>
              </a:rPr>
              <a:t>) , 7) ei mitään, toivomme lasta (2. aste) , 8) ei mitään, muusta syystä (2. aste), 9) en tiedä. Tarkastelussa ovat vastaajat, jotka ovat ilmoittaneet kysymyksessä 2 vaihtoehdon 6, 7 tai 8. Osuus lasketaan vastaajista, jotka ovat ilmoittaneet kysymyksessä 1 vaihtoehdon 2.</a:t>
            </a:r>
            <a:endParaRPr lang="fi-FI" sz="1000" dirty="0"/>
          </a:p>
        </p:txBody>
      </p:sp>
      <p:sp>
        <p:nvSpPr>
          <p:cNvPr id="6" name="Ellipsi 5"/>
          <p:cNvSpPr/>
          <p:nvPr/>
        </p:nvSpPr>
        <p:spPr>
          <a:xfrm>
            <a:off x="745837" y="5292435"/>
            <a:ext cx="2376055" cy="45992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Tree>
    <p:extLst>
      <p:ext uri="{BB962C8B-B14F-4D97-AF65-F5344CB8AC3E}">
        <p14:creationId xmlns:p14="http://schemas.microsoft.com/office/powerpoint/2010/main" val="3044689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solidFill>
            <a:schemeClr val="accent2">
              <a:lumMod val="60000"/>
              <a:lumOff val="40000"/>
            </a:schemeClr>
          </a:solidFill>
        </p:spPr>
        <p:txBody>
          <a:bodyPr>
            <a:noAutofit/>
          </a:bodyPr>
          <a:lstStyle/>
          <a:p>
            <a:r>
              <a:rPr lang="fi-FI" sz="2800" dirty="0" smtClean="0">
                <a:solidFill>
                  <a:schemeClr val="bg1"/>
                </a:solidFill>
              </a:rPr>
              <a:t>Ei ole käyttänyt ehkäisymenetelmää viimeisimmässä yhdynnässä, %</a:t>
            </a:r>
            <a:endParaRPr lang="fi-FI" sz="2800" dirty="0">
              <a:solidFill>
                <a:schemeClr val="bg1"/>
              </a:solidFill>
            </a:endParaRPr>
          </a:p>
        </p:txBody>
      </p:sp>
      <p:graphicFrame>
        <p:nvGraphicFramePr>
          <p:cNvPr id="3" name="Kaavio 2"/>
          <p:cNvGraphicFramePr>
            <a:graphicFrameLocks/>
          </p:cNvGraphicFramePr>
          <p:nvPr>
            <p:extLst>
              <p:ext uri="{D42A27DB-BD31-4B8C-83A1-F6EECF244321}">
                <p14:modId xmlns:p14="http://schemas.microsoft.com/office/powerpoint/2010/main" val="1816697649"/>
              </p:ext>
            </p:extLst>
          </p:nvPr>
        </p:nvGraphicFramePr>
        <p:xfrm>
          <a:off x="1088739" y="2280401"/>
          <a:ext cx="4711697" cy="326540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Kaavio 3"/>
          <p:cNvGraphicFramePr>
            <a:graphicFrameLocks/>
          </p:cNvGraphicFramePr>
          <p:nvPr>
            <p:extLst>
              <p:ext uri="{D42A27DB-BD31-4B8C-83A1-F6EECF244321}">
                <p14:modId xmlns:p14="http://schemas.microsoft.com/office/powerpoint/2010/main" val="2404160043"/>
              </p:ext>
            </p:extLst>
          </p:nvPr>
        </p:nvGraphicFramePr>
        <p:xfrm>
          <a:off x="6548581" y="2427202"/>
          <a:ext cx="5043055" cy="2971800"/>
        </p:xfrm>
        <a:graphic>
          <a:graphicData uri="http://schemas.openxmlformats.org/drawingml/2006/chart">
            <c:chart xmlns:c="http://schemas.openxmlformats.org/drawingml/2006/chart" xmlns:r="http://schemas.openxmlformats.org/officeDocument/2006/relationships" r:id="rId3"/>
          </a:graphicData>
        </a:graphic>
      </p:graphicFrame>
      <p:sp>
        <p:nvSpPr>
          <p:cNvPr id="5" name="Suorakulmio 4"/>
          <p:cNvSpPr/>
          <p:nvPr/>
        </p:nvSpPr>
        <p:spPr>
          <a:xfrm>
            <a:off x="496859" y="5781573"/>
            <a:ext cx="11695141" cy="707886"/>
          </a:xfrm>
          <a:prstGeom prst="rect">
            <a:avLst/>
          </a:prstGeom>
        </p:spPr>
        <p:txBody>
          <a:bodyPr wrap="square">
            <a:spAutoFit/>
          </a:bodyPr>
          <a:lstStyle/>
          <a:p>
            <a:r>
              <a:rPr lang="fi-FI" sz="1000" dirty="0">
                <a:solidFill>
                  <a:srgbClr val="303030"/>
                </a:solidFill>
                <a:latin typeface="Source Sans Pro"/>
              </a:rPr>
              <a:t>Indikaattori perustuu kahteen kysymykseen. Kysymys 1: "Oletko koskaan ollut yhdynnässä (emätin- tai peräaukkoyhdyntä)?" Vastausvaihtoehdot: 1) en ole, 2) olen. Kysymys 2: "Mitä ehkäisymenetelmää käytitte viimeisimmässä yhdynnässä? Voit valita useita vaihtoehtoja." Vastausvaihtoehdot: 1) kondomia, 2) e-pillereitä, ehkäisyrengasta, tai -laastaria, 3) kierukkaa, 4) jälkiehkäisyä yhdynnän jälkeen, 5) jotakin muuta menetelmää, 6) ei mitään (8. ja 9. </a:t>
            </a:r>
            <a:r>
              <a:rPr lang="fi-FI" sz="1000" dirty="0" err="1">
                <a:solidFill>
                  <a:srgbClr val="303030"/>
                </a:solidFill>
                <a:latin typeface="Source Sans Pro"/>
              </a:rPr>
              <a:t>lk</a:t>
            </a:r>
            <a:r>
              <a:rPr lang="fi-FI" sz="1000" dirty="0">
                <a:solidFill>
                  <a:srgbClr val="303030"/>
                </a:solidFill>
                <a:latin typeface="Source Sans Pro"/>
              </a:rPr>
              <a:t>) , 7) ei mitään, toivomme lasta (2. aste) , 8) ei mitään, muusta syystä (2. aste), 9) en tiedä. Tarkastelussa ovat vastaajat, jotka ovat ilmoittaneet kysymyksessä 2 vaihtoehdon 6, 7 tai 8. Osuus lasketaan vastaajista, jotka ovat ilmoittaneet kysymyksessä 1 vaihtoehdon 2.</a:t>
            </a:r>
            <a:endParaRPr lang="fi-FI" sz="1000" dirty="0"/>
          </a:p>
        </p:txBody>
      </p:sp>
    </p:spTree>
    <p:extLst>
      <p:ext uri="{BB962C8B-B14F-4D97-AF65-F5344CB8AC3E}">
        <p14:creationId xmlns:p14="http://schemas.microsoft.com/office/powerpoint/2010/main" val="31440243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solidFill>
            <a:schemeClr val="accent2">
              <a:lumMod val="60000"/>
              <a:lumOff val="40000"/>
            </a:schemeClr>
          </a:solidFill>
        </p:spPr>
        <p:txBody>
          <a:bodyPr>
            <a:noAutofit/>
          </a:bodyPr>
          <a:lstStyle/>
          <a:p>
            <a:r>
              <a:rPr lang="fi-FI" sz="2800" dirty="0" smtClean="0">
                <a:solidFill>
                  <a:schemeClr val="bg1"/>
                </a:solidFill>
              </a:rPr>
              <a:t>Tarvitsee mahdollisuutta keskustella jonkun kanssa ihmissuhteista ja seksuaalisuudesta, %</a:t>
            </a:r>
            <a:endParaRPr lang="fi-FI" sz="2800" dirty="0">
              <a:solidFill>
                <a:schemeClr val="bg1"/>
              </a:solidFill>
            </a:endParaRPr>
          </a:p>
        </p:txBody>
      </p:sp>
      <p:graphicFrame>
        <p:nvGraphicFramePr>
          <p:cNvPr id="4" name="Kaavio 3"/>
          <p:cNvGraphicFramePr>
            <a:graphicFrameLocks/>
          </p:cNvGraphicFramePr>
          <p:nvPr>
            <p:extLst>
              <p:ext uri="{D42A27DB-BD31-4B8C-83A1-F6EECF244321}">
                <p14:modId xmlns:p14="http://schemas.microsoft.com/office/powerpoint/2010/main" val="726075056"/>
              </p:ext>
            </p:extLst>
          </p:nvPr>
        </p:nvGraphicFramePr>
        <p:xfrm>
          <a:off x="648974" y="1893455"/>
          <a:ext cx="3996918" cy="461079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Kaavio 4"/>
          <p:cNvGraphicFramePr>
            <a:graphicFrameLocks/>
          </p:cNvGraphicFramePr>
          <p:nvPr>
            <p:extLst>
              <p:ext uri="{D42A27DB-BD31-4B8C-83A1-F6EECF244321}">
                <p14:modId xmlns:p14="http://schemas.microsoft.com/office/powerpoint/2010/main" val="769363952"/>
              </p:ext>
            </p:extLst>
          </p:nvPr>
        </p:nvGraphicFramePr>
        <p:xfrm>
          <a:off x="5061876" y="2210637"/>
          <a:ext cx="6926574" cy="3557939"/>
        </p:xfrm>
        <a:graphic>
          <a:graphicData uri="http://schemas.openxmlformats.org/drawingml/2006/chart">
            <c:chart xmlns:c="http://schemas.openxmlformats.org/drawingml/2006/chart" xmlns:r="http://schemas.openxmlformats.org/officeDocument/2006/relationships" r:id="rId3"/>
          </a:graphicData>
        </a:graphic>
      </p:graphicFrame>
      <p:sp>
        <p:nvSpPr>
          <p:cNvPr id="3" name="Suorakulmio 2"/>
          <p:cNvSpPr/>
          <p:nvPr/>
        </p:nvSpPr>
        <p:spPr>
          <a:xfrm>
            <a:off x="5061876" y="6106854"/>
            <a:ext cx="7342910" cy="600164"/>
          </a:xfrm>
          <a:prstGeom prst="rect">
            <a:avLst/>
          </a:prstGeom>
        </p:spPr>
        <p:txBody>
          <a:bodyPr wrap="square">
            <a:spAutoFit/>
          </a:bodyPr>
          <a:lstStyle/>
          <a:p>
            <a:r>
              <a:rPr lang="fi-FI" sz="1100" dirty="0">
                <a:solidFill>
                  <a:srgbClr val="303030"/>
                </a:solidFill>
                <a:latin typeface="Source Sans Pro"/>
              </a:rPr>
              <a:t>Indikaattori perustuu kysymykseen: "Tarvitsetko jotain seuraavista?". Kysymyksen osio: 1) mahdollisuutta keskustella jonkun kanssa ihmissuhteista ja seksuaalisuudesta. Vastausvaihtoehdot: 1) kyllä, 2) en, 3) en tiedä. Tarkastelussa ovat vastaajat, jotka ovat ilmoittaneet vaihtoehdon 1.</a:t>
            </a:r>
            <a:endParaRPr lang="fi-FI" sz="1100" dirty="0"/>
          </a:p>
        </p:txBody>
      </p:sp>
    </p:spTree>
    <p:extLst>
      <p:ext uri="{BB962C8B-B14F-4D97-AF65-F5344CB8AC3E}">
        <p14:creationId xmlns:p14="http://schemas.microsoft.com/office/powerpoint/2010/main" val="40513520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solidFill>
            <a:schemeClr val="accent2">
              <a:lumMod val="60000"/>
              <a:lumOff val="40000"/>
            </a:schemeClr>
          </a:solidFill>
        </p:spPr>
        <p:txBody>
          <a:bodyPr>
            <a:noAutofit/>
          </a:bodyPr>
          <a:lstStyle/>
          <a:p>
            <a:r>
              <a:rPr lang="fi-FI" sz="2800" dirty="0" smtClean="0">
                <a:solidFill>
                  <a:schemeClr val="bg1"/>
                </a:solidFill>
              </a:rPr>
              <a:t>Tarvitsee mahdollisuutta keskustella jonkun kanssa ihmissuhteista ja seksuaalisuudesta, %</a:t>
            </a:r>
            <a:endParaRPr lang="fi-FI" sz="2800" dirty="0">
              <a:solidFill>
                <a:schemeClr val="bg1"/>
              </a:solidFill>
            </a:endParaRPr>
          </a:p>
        </p:txBody>
      </p:sp>
      <p:sp>
        <p:nvSpPr>
          <p:cNvPr id="3" name="Suorakulmio 2"/>
          <p:cNvSpPr/>
          <p:nvPr/>
        </p:nvSpPr>
        <p:spPr>
          <a:xfrm>
            <a:off x="5061876" y="6106854"/>
            <a:ext cx="7342910" cy="600164"/>
          </a:xfrm>
          <a:prstGeom prst="rect">
            <a:avLst/>
          </a:prstGeom>
        </p:spPr>
        <p:txBody>
          <a:bodyPr wrap="square">
            <a:spAutoFit/>
          </a:bodyPr>
          <a:lstStyle/>
          <a:p>
            <a:r>
              <a:rPr lang="fi-FI" sz="1100" dirty="0">
                <a:solidFill>
                  <a:srgbClr val="303030"/>
                </a:solidFill>
                <a:latin typeface="Source Sans Pro"/>
              </a:rPr>
              <a:t>Indikaattori perustuu kysymykseen: "Tarvitsetko jotain seuraavista?". Kysymyksen osio: 1) mahdollisuutta keskustella jonkun kanssa ihmissuhteista ja seksuaalisuudesta. Vastausvaihtoehdot: 1) kyllä, 2) en, 3) en tiedä. Tarkastelussa ovat vastaajat, jotka ovat ilmoittaneet vaihtoehdon 1.</a:t>
            </a:r>
            <a:endParaRPr lang="fi-FI" sz="1100" dirty="0"/>
          </a:p>
        </p:txBody>
      </p:sp>
      <p:graphicFrame>
        <p:nvGraphicFramePr>
          <p:cNvPr id="6" name="Kaavio 5"/>
          <p:cNvGraphicFramePr>
            <a:graphicFrameLocks/>
          </p:cNvGraphicFramePr>
          <p:nvPr>
            <p:extLst>
              <p:ext uri="{D42A27DB-BD31-4B8C-83A1-F6EECF244321}">
                <p14:modId xmlns:p14="http://schemas.microsoft.com/office/powerpoint/2010/main" val="654593241"/>
              </p:ext>
            </p:extLst>
          </p:nvPr>
        </p:nvGraphicFramePr>
        <p:xfrm>
          <a:off x="1256145" y="2057399"/>
          <a:ext cx="9319491" cy="3761510"/>
        </p:xfrm>
        <a:graphic>
          <a:graphicData uri="http://schemas.openxmlformats.org/drawingml/2006/chart">
            <c:chart xmlns:c="http://schemas.openxmlformats.org/drawingml/2006/chart" xmlns:r="http://schemas.openxmlformats.org/officeDocument/2006/relationships" r:id="rId2"/>
          </a:graphicData>
        </a:graphic>
      </p:graphicFrame>
      <p:sp>
        <p:nvSpPr>
          <p:cNvPr id="7" name="Ellipsi 6"/>
          <p:cNvSpPr/>
          <p:nvPr/>
        </p:nvSpPr>
        <p:spPr>
          <a:xfrm>
            <a:off x="5329380" y="4396509"/>
            <a:ext cx="1173019" cy="135774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Tree>
    <p:extLst>
      <p:ext uri="{BB962C8B-B14F-4D97-AF65-F5344CB8AC3E}">
        <p14:creationId xmlns:p14="http://schemas.microsoft.com/office/powerpoint/2010/main" val="17700427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solidFill>
            <a:schemeClr val="accent2">
              <a:lumMod val="60000"/>
              <a:lumOff val="40000"/>
            </a:schemeClr>
          </a:solidFill>
        </p:spPr>
        <p:txBody>
          <a:bodyPr>
            <a:noAutofit/>
          </a:bodyPr>
          <a:lstStyle/>
          <a:p>
            <a:r>
              <a:rPr lang="fi-FI" sz="2800" dirty="0" smtClean="0">
                <a:solidFill>
                  <a:schemeClr val="bg1"/>
                </a:solidFill>
              </a:rPr>
              <a:t>Tarvitsee enemmän tietoa kehosta, %</a:t>
            </a:r>
            <a:endParaRPr lang="fi-FI" sz="2800" dirty="0">
              <a:solidFill>
                <a:schemeClr val="bg1"/>
              </a:solidFill>
            </a:endParaRPr>
          </a:p>
        </p:txBody>
      </p:sp>
      <p:graphicFrame>
        <p:nvGraphicFramePr>
          <p:cNvPr id="5" name="Kaavio 4"/>
          <p:cNvGraphicFramePr>
            <a:graphicFrameLocks/>
          </p:cNvGraphicFramePr>
          <p:nvPr>
            <p:extLst>
              <p:ext uri="{D42A27DB-BD31-4B8C-83A1-F6EECF244321}">
                <p14:modId xmlns:p14="http://schemas.microsoft.com/office/powerpoint/2010/main" val="2760104998"/>
              </p:ext>
            </p:extLst>
          </p:nvPr>
        </p:nvGraphicFramePr>
        <p:xfrm>
          <a:off x="653474" y="2050472"/>
          <a:ext cx="3826164" cy="372225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Kaavio 5"/>
          <p:cNvGraphicFramePr>
            <a:graphicFrameLocks/>
          </p:cNvGraphicFramePr>
          <p:nvPr>
            <p:extLst>
              <p:ext uri="{D42A27DB-BD31-4B8C-83A1-F6EECF244321}">
                <p14:modId xmlns:p14="http://schemas.microsoft.com/office/powerpoint/2010/main" val="1060410390"/>
              </p:ext>
            </p:extLst>
          </p:nvPr>
        </p:nvGraphicFramePr>
        <p:xfrm>
          <a:off x="4835470" y="2130251"/>
          <a:ext cx="6751314" cy="3900636"/>
        </p:xfrm>
        <a:graphic>
          <a:graphicData uri="http://schemas.openxmlformats.org/drawingml/2006/chart">
            <c:chart xmlns:c="http://schemas.openxmlformats.org/drawingml/2006/chart" xmlns:r="http://schemas.openxmlformats.org/officeDocument/2006/relationships" r:id="rId3"/>
          </a:graphicData>
        </a:graphic>
      </p:graphicFrame>
      <p:sp>
        <p:nvSpPr>
          <p:cNvPr id="3" name="Suorakulmio 2"/>
          <p:cNvSpPr/>
          <p:nvPr/>
        </p:nvSpPr>
        <p:spPr>
          <a:xfrm>
            <a:off x="1727200" y="6300837"/>
            <a:ext cx="8737600" cy="430887"/>
          </a:xfrm>
          <a:prstGeom prst="rect">
            <a:avLst/>
          </a:prstGeom>
        </p:spPr>
        <p:txBody>
          <a:bodyPr wrap="square">
            <a:spAutoFit/>
          </a:bodyPr>
          <a:lstStyle/>
          <a:p>
            <a:r>
              <a:rPr lang="fi-FI" sz="1100" dirty="0">
                <a:solidFill>
                  <a:srgbClr val="303030"/>
                </a:solidFill>
                <a:latin typeface="Source Sans Pro"/>
              </a:rPr>
              <a:t>Indikaattori perustuu kysymykseen: "Tarvitsetko jotain seuraavista?". Kysymyksen osio 2) enemmän tietoa kehosta. Vastausvaihtoehdot: 1) Kyllä, 2) en, 3) en tiedä. Tarkastelussa ovat vastaajat, jotka ovat ilmoittaneet vaihtoehdon 1.</a:t>
            </a:r>
            <a:endParaRPr lang="fi-FI" sz="1100" dirty="0"/>
          </a:p>
        </p:txBody>
      </p:sp>
    </p:spTree>
    <p:extLst>
      <p:ext uri="{BB962C8B-B14F-4D97-AF65-F5344CB8AC3E}">
        <p14:creationId xmlns:p14="http://schemas.microsoft.com/office/powerpoint/2010/main" val="16795524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solidFill>
            <a:schemeClr val="accent2">
              <a:lumMod val="60000"/>
              <a:lumOff val="40000"/>
            </a:schemeClr>
          </a:solidFill>
        </p:spPr>
        <p:txBody>
          <a:bodyPr>
            <a:noAutofit/>
          </a:bodyPr>
          <a:lstStyle/>
          <a:p>
            <a:r>
              <a:rPr lang="fi-FI" sz="2800" dirty="0" smtClean="0">
                <a:solidFill>
                  <a:schemeClr val="bg1"/>
                </a:solidFill>
              </a:rPr>
              <a:t>Tarvitsee enemmän tietoa kehosta, %</a:t>
            </a:r>
            <a:endParaRPr lang="fi-FI" sz="2800" dirty="0">
              <a:solidFill>
                <a:schemeClr val="bg1"/>
              </a:solidFill>
            </a:endParaRPr>
          </a:p>
        </p:txBody>
      </p:sp>
      <p:sp>
        <p:nvSpPr>
          <p:cNvPr id="3" name="Suorakulmio 2"/>
          <p:cNvSpPr/>
          <p:nvPr/>
        </p:nvSpPr>
        <p:spPr>
          <a:xfrm>
            <a:off x="1727200" y="6300837"/>
            <a:ext cx="8737600" cy="430887"/>
          </a:xfrm>
          <a:prstGeom prst="rect">
            <a:avLst/>
          </a:prstGeom>
        </p:spPr>
        <p:txBody>
          <a:bodyPr wrap="square">
            <a:spAutoFit/>
          </a:bodyPr>
          <a:lstStyle/>
          <a:p>
            <a:r>
              <a:rPr lang="fi-FI" sz="1100" dirty="0">
                <a:solidFill>
                  <a:srgbClr val="303030"/>
                </a:solidFill>
                <a:latin typeface="Source Sans Pro"/>
              </a:rPr>
              <a:t>Indikaattori perustuu kysymykseen: "Tarvitsetko jotain seuraavista?". Kysymyksen osio 2) enemmän tietoa kehosta. Vastausvaihtoehdot: 1) Kyllä, 2) en, 3) en tiedä. Tarkastelussa ovat vastaajat, jotka ovat ilmoittaneet vaihtoehdon 1.</a:t>
            </a:r>
            <a:endParaRPr lang="fi-FI" sz="1100" dirty="0"/>
          </a:p>
        </p:txBody>
      </p:sp>
      <p:graphicFrame>
        <p:nvGraphicFramePr>
          <p:cNvPr id="7" name="Kaavio 6"/>
          <p:cNvGraphicFramePr>
            <a:graphicFrameLocks/>
          </p:cNvGraphicFramePr>
          <p:nvPr>
            <p:extLst>
              <p:ext uri="{D42A27DB-BD31-4B8C-83A1-F6EECF244321}">
                <p14:modId xmlns:p14="http://schemas.microsoft.com/office/powerpoint/2010/main" val="1800291293"/>
              </p:ext>
            </p:extLst>
          </p:nvPr>
        </p:nvGraphicFramePr>
        <p:xfrm>
          <a:off x="1246909" y="2057400"/>
          <a:ext cx="9550400" cy="3059546"/>
        </p:xfrm>
        <a:graphic>
          <a:graphicData uri="http://schemas.openxmlformats.org/drawingml/2006/chart">
            <c:chart xmlns:c="http://schemas.openxmlformats.org/drawingml/2006/chart" xmlns:r="http://schemas.openxmlformats.org/officeDocument/2006/relationships" r:id="rId2"/>
          </a:graphicData>
        </a:graphic>
      </p:graphicFrame>
      <p:sp>
        <p:nvSpPr>
          <p:cNvPr id="8" name="Ellipsi 7"/>
          <p:cNvSpPr/>
          <p:nvPr/>
        </p:nvSpPr>
        <p:spPr>
          <a:xfrm>
            <a:off x="2974108" y="3897746"/>
            <a:ext cx="1173019" cy="135774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Tree>
    <p:extLst>
      <p:ext uri="{BB962C8B-B14F-4D97-AF65-F5344CB8AC3E}">
        <p14:creationId xmlns:p14="http://schemas.microsoft.com/office/powerpoint/2010/main" val="26670805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320963" y="277866"/>
            <a:ext cx="10515600" cy="1325563"/>
          </a:xfrm>
          <a:solidFill>
            <a:schemeClr val="accent2">
              <a:lumMod val="60000"/>
              <a:lumOff val="40000"/>
            </a:schemeClr>
          </a:solidFill>
        </p:spPr>
        <p:txBody>
          <a:bodyPr>
            <a:noAutofit/>
          </a:bodyPr>
          <a:lstStyle/>
          <a:p>
            <a:r>
              <a:rPr lang="fi-FI" sz="2800" dirty="0" smtClean="0">
                <a:solidFill>
                  <a:schemeClr val="bg1"/>
                </a:solidFill>
              </a:rPr>
              <a:t>Tarvitsee enemmän tietoa mahdollisuudesta tulla raskaaksi, %</a:t>
            </a:r>
            <a:endParaRPr lang="fi-FI" sz="2800" dirty="0">
              <a:solidFill>
                <a:schemeClr val="bg1"/>
              </a:solidFill>
            </a:endParaRPr>
          </a:p>
        </p:txBody>
      </p:sp>
      <p:graphicFrame>
        <p:nvGraphicFramePr>
          <p:cNvPr id="3" name="Kaavio 2"/>
          <p:cNvGraphicFramePr>
            <a:graphicFrameLocks/>
          </p:cNvGraphicFramePr>
          <p:nvPr>
            <p:extLst>
              <p:ext uri="{D42A27DB-BD31-4B8C-83A1-F6EECF244321}">
                <p14:modId xmlns:p14="http://schemas.microsoft.com/office/powerpoint/2010/main" val="2914375258"/>
              </p:ext>
            </p:extLst>
          </p:nvPr>
        </p:nvGraphicFramePr>
        <p:xfrm>
          <a:off x="522897" y="2096653"/>
          <a:ext cx="4086050" cy="402705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Kaavio 3"/>
          <p:cNvGraphicFramePr>
            <a:graphicFrameLocks/>
          </p:cNvGraphicFramePr>
          <p:nvPr>
            <p:extLst>
              <p:ext uri="{D42A27DB-BD31-4B8C-83A1-F6EECF244321}">
                <p14:modId xmlns:p14="http://schemas.microsoft.com/office/powerpoint/2010/main" val="1107477106"/>
              </p:ext>
            </p:extLst>
          </p:nvPr>
        </p:nvGraphicFramePr>
        <p:xfrm>
          <a:off x="5062108" y="2449017"/>
          <a:ext cx="6667494" cy="3322326"/>
        </p:xfrm>
        <a:graphic>
          <a:graphicData uri="http://schemas.openxmlformats.org/drawingml/2006/chart">
            <c:chart xmlns:c="http://schemas.openxmlformats.org/drawingml/2006/chart" xmlns:r="http://schemas.openxmlformats.org/officeDocument/2006/relationships" r:id="rId3"/>
          </a:graphicData>
        </a:graphic>
      </p:graphicFrame>
      <p:sp>
        <p:nvSpPr>
          <p:cNvPr id="5" name="Suorakulmio 4"/>
          <p:cNvSpPr/>
          <p:nvPr/>
        </p:nvSpPr>
        <p:spPr>
          <a:xfrm>
            <a:off x="1902690" y="6401488"/>
            <a:ext cx="9042400" cy="430887"/>
          </a:xfrm>
          <a:prstGeom prst="rect">
            <a:avLst/>
          </a:prstGeom>
        </p:spPr>
        <p:txBody>
          <a:bodyPr wrap="square">
            <a:spAutoFit/>
          </a:bodyPr>
          <a:lstStyle/>
          <a:p>
            <a:r>
              <a:rPr lang="fi-FI" sz="1100" dirty="0">
                <a:solidFill>
                  <a:srgbClr val="303030"/>
                </a:solidFill>
                <a:latin typeface="Source Sans Pro"/>
              </a:rPr>
              <a:t>Indikaattori perustuu kysymykseen: "Tarvitsetko jotain seuraavista?". Kysymyksen osio: 3) enemmän tietoa mahdollisuudesta tulla raskaaksi. Vastausvaihtoehdot: 1) Kyllä, 2) en, 3) en tiedä. Tarkastelussa ovat vastaajat, jotka ovat ilmoittaneet vaihtoehdon 1.</a:t>
            </a:r>
            <a:endParaRPr lang="fi-FI" sz="1100" dirty="0"/>
          </a:p>
        </p:txBody>
      </p:sp>
    </p:spTree>
    <p:extLst>
      <p:ext uri="{BB962C8B-B14F-4D97-AF65-F5344CB8AC3E}">
        <p14:creationId xmlns:p14="http://schemas.microsoft.com/office/powerpoint/2010/main" val="32076223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320963" y="277866"/>
            <a:ext cx="10515600" cy="1325563"/>
          </a:xfrm>
          <a:solidFill>
            <a:schemeClr val="accent2">
              <a:lumMod val="60000"/>
              <a:lumOff val="40000"/>
            </a:schemeClr>
          </a:solidFill>
        </p:spPr>
        <p:txBody>
          <a:bodyPr>
            <a:noAutofit/>
          </a:bodyPr>
          <a:lstStyle/>
          <a:p>
            <a:r>
              <a:rPr lang="fi-FI" sz="2800" dirty="0" smtClean="0">
                <a:solidFill>
                  <a:schemeClr val="bg1"/>
                </a:solidFill>
              </a:rPr>
              <a:t>Tarvitsee enemmän tietoa mahdollisuudesta tulla raskaaksi, %</a:t>
            </a:r>
            <a:endParaRPr lang="fi-FI" sz="2800" dirty="0">
              <a:solidFill>
                <a:schemeClr val="bg1"/>
              </a:solidFill>
            </a:endParaRPr>
          </a:p>
        </p:txBody>
      </p:sp>
      <p:sp>
        <p:nvSpPr>
          <p:cNvPr id="5" name="Suorakulmio 4"/>
          <p:cNvSpPr/>
          <p:nvPr/>
        </p:nvSpPr>
        <p:spPr>
          <a:xfrm>
            <a:off x="1902690" y="6401488"/>
            <a:ext cx="9042400" cy="430887"/>
          </a:xfrm>
          <a:prstGeom prst="rect">
            <a:avLst/>
          </a:prstGeom>
        </p:spPr>
        <p:txBody>
          <a:bodyPr wrap="square">
            <a:spAutoFit/>
          </a:bodyPr>
          <a:lstStyle/>
          <a:p>
            <a:r>
              <a:rPr lang="fi-FI" sz="1100" dirty="0">
                <a:solidFill>
                  <a:srgbClr val="303030"/>
                </a:solidFill>
                <a:latin typeface="Source Sans Pro"/>
              </a:rPr>
              <a:t>Indikaattori perustuu kysymykseen: "Tarvitsetko jotain seuraavista?". Kysymyksen osio: 3) enemmän tietoa mahdollisuudesta tulla raskaaksi. Vastausvaihtoehdot: 1) Kyllä, 2) en, 3) en tiedä. Tarkastelussa ovat vastaajat, jotka ovat ilmoittaneet vaihtoehdon 1.</a:t>
            </a:r>
            <a:endParaRPr lang="fi-FI" sz="1100" dirty="0"/>
          </a:p>
        </p:txBody>
      </p:sp>
      <p:graphicFrame>
        <p:nvGraphicFramePr>
          <p:cNvPr id="6" name="Kaavio 5"/>
          <p:cNvGraphicFramePr>
            <a:graphicFrameLocks/>
          </p:cNvGraphicFramePr>
          <p:nvPr>
            <p:extLst>
              <p:ext uri="{D42A27DB-BD31-4B8C-83A1-F6EECF244321}">
                <p14:modId xmlns:p14="http://schemas.microsoft.com/office/powerpoint/2010/main" val="3409458548"/>
              </p:ext>
            </p:extLst>
          </p:nvPr>
        </p:nvGraphicFramePr>
        <p:xfrm>
          <a:off x="1678710" y="2178627"/>
          <a:ext cx="9155545" cy="3604491"/>
        </p:xfrm>
        <a:graphic>
          <a:graphicData uri="http://schemas.openxmlformats.org/drawingml/2006/chart">
            <c:chart xmlns:c="http://schemas.openxmlformats.org/drawingml/2006/chart" xmlns:r="http://schemas.openxmlformats.org/officeDocument/2006/relationships" r:id="rId2"/>
          </a:graphicData>
        </a:graphic>
      </p:graphicFrame>
      <p:sp>
        <p:nvSpPr>
          <p:cNvPr id="7" name="Ellipsi 6"/>
          <p:cNvSpPr/>
          <p:nvPr/>
        </p:nvSpPr>
        <p:spPr>
          <a:xfrm>
            <a:off x="7019636" y="4544291"/>
            <a:ext cx="1173019" cy="135774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Tree>
    <p:extLst>
      <p:ext uri="{BB962C8B-B14F-4D97-AF65-F5344CB8AC3E}">
        <p14:creationId xmlns:p14="http://schemas.microsoft.com/office/powerpoint/2010/main" val="32394307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solidFill>
            <a:schemeClr val="accent2">
              <a:lumMod val="60000"/>
              <a:lumOff val="40000"/>
            </a:schemeClr>
          </a:solidFill>
        </p:spPr>
        <p:txBody>
          <a:bodyPr>
            <a:noAutofit/>
          </a:bodyPr>
          <a:lstStyle/>
          <a:p>
            <a:r>
              <a:rPr lang="fi-FI" sz="2800" dirty="0" smtClean="0">
                <a:solidFill>
                  <a:schemeClr val="bg1"/>
                </a:solidFill>
              </a:rPr>
              <a:t>Kokenut seksuaalista kommentointia, ehdottelua, viestittelyä tai kuvamateriaalin näyttämistä vuoden aikana, %</a:t>
            </a:r>
            <a:endParaRPr lang="fi-FI" sz="2800" dirty="0">
              <a:solidFill>
                <a:schemeClr val="bg1"/>
              </a:solidFill>
            </a:endParaRPr>
          </a:p>
        </p:txBody>
      </p:sp>
      <p:graphicFrame>
        <p:nvGraphicFramePr>
          <p:cNvPr id="4" name="Kaavio 3"/>
          <p:cNvGraphicFramePr>
            <a:graphicFrameLocks/>
          </p:cNvGraphicFramePr>
          <p:nvPr>
            <p:extLst>
              <p:ext uri="{D42A27DB-BD31-4B8C-83A1-F6EECF244321}">
                <p14:modId xmlns:p14="http://schemas.microsoft.com/office/powerpoint/2010/main" val="75571522"/>
              </p:ext>
            </p:extLst>
          </p:nvPr>
        </p:nvGraphicFramePr>
        <p:xfrm>
          <a:off x="838201" y="2087417"/>
          <a:ext cx="5590308" cy="360999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Kaavio 4"/>
          <p:cNvGraphicFramePr>
            <a:graphicFrameLocks/>
          </p:cNvGraphicFramePr>
          <p:nvPr>
            <p:extLst>
              <p:ext uri="{D42A27DB-BD31-4B8C-83A1-F6EECF244321}">
                <p14:modId xmlns:p14="http://schemas.microsoft.com/office/powerpoint/2010/main" val="2951595660"/>
              </p:ext>
            </p:extLst>
          </p:nvPr>
        </p:nvGraphicFramePr>
        <p:xfrm>
          <a:off x="6691746" y="2417619"/>
          <a:ext cx="4572000"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6" name="Suorakulmio 5"/>
          <p:cNvSpPr/>
          <p:nvPr/>
        </p:nvSpPr>
        <p:spPr>
          <a:xfrm>
            <a:off x="1242290" y="6116449"/>
            <a:ext cx="10372436" cy="600164"/>
          </a:xfrm>
          <a:prstGeom prst="rect">
            <a:avLst/>
          </a:prstGeom>
        </p:spPr>
        <p:txBody>
          <a:bodyPr wrap="square">
            <a:spAutoFit/>
          </a:bodyPr>
          <a:lstStyle/>
          <a:p>
            <a:r>
              <a:rPr lang="fi-FI" sz="1100" dirty="0">
                <a:solidFill>
                  <a:srgbClr val="303030"/>
                </a:solidFill>
                <a:latin typeface="Source Sans Pro"/>
              </a:rPr>
              <a:t>Indikaattori perustuu kysymykseen: "Oletko kokenut jotain seuraavista viimeksi kuluneen 12 kuukauden aikana?". Summaindikaattori muodostuu kahdesta kysymyksen osiosta: 1) häiritsevää tai pelottavalta tuntuvaa kehon kommentointia tai ehdottelua, 2) seksuaalisesti häiritsevää viestittelyä tai videoiden tai kuvien näyttämistä. Vastausvaihtoehdot: 1) kyllä, 2) ei. Tarkastelussa ovat vastaajat, jotka ovat ilmoittaneet vaihtoehdon 1 yhteen tai molempiin kysymyksen osioon.</a:t>
            </a:r>
            <a:endParaRPr lang="fi-FI" sz="1100" dirty="0"/>
          </a:p>
        </p:txBody>
      </p:sp>
      <p:sp>
        <p:nvSpPr>
          <p:cNvPr id="7" name="Ellipsi 6"/>
          <p:cNvSpPr/>
          <p:nvPr/>
        </p:nvSpPr>
        <p:spPr>
          <a:xfrm>
            <a:off x="4081890" y="4220307"/>
            <a:ext cx="841802" cy="101958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Tree>
    <p:extLst>
      <p:ext uri="{BB962C8B-B14F-4D97-AF65-F5344CB8AC3E}">
        <p14:creationId xmlns:p14="http://schemas.microsoft.com/office/powerpoint/2010/main" val="39527817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solidFill>
            <a:schemeClr val="accent2">
              <a:lumMod val="60000"/>
              <a:lumOff val="40000"/>
            </a:schemeClr>
          </a:solidFill>
        </p:spPr>
        <p:txBody>
          <a:bodyPr>
            <a:noAutofit/>
          </a:bodyPr>
          <a:lstStyle/>
          <a:p>
            <a:r>
              <a:rPr lang="fi-FI" sz="2800" dirty="0" smtClean="0">
                <a:solidFill>
                  <a:schemeClr val="bg1"/>
                </a:solidFill>
              </a:rPr>
              <a:t>Tarvitsee ilmaisia kondomeja, %</a:t>
            </a:r>
            <a:endParaRPr lang="fi-FI" sz="2800" dirty="0">
              <a:solidFill>
                <a:schemeClr val="bg1"/>
              </a:solidFill>
            </a:endParaRPr>
          </a:p>
        </p:txBody>
      </p:sp>
      <p:graphicFrame>
        <p:nvGraphicFramePr>
          <p:cNvPr id="3" name="Kaavio 2"/>
          <p:cNvGraphicFramePr>
            <a:graphicFrameLocks/>
          </p:cNvGraphicFramePr>
          <p:nvPr>
            <p:extLst>
              <p:ext uri="{D42A27DB-BD31-4B8C-83A1-F6EECF244321}">
                <p14:modId xmlns:p14="http://schemas.microsoft.com/office/powerpoint/2010/main" val="385894906"/>
              </p:ext>
            </p:extLst>
          </p:nvPr>
        </p:nvGraphicFramePr>
        <p:xfrm>
          <a:off x="616877" y="2272145"/>
          <a:ext cx="3447123" cy="373149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Kaavio 4"/>
          <p:cNvGraphicFramePr>
            <a:graphicFrameLocks/>
          </p:cNvGraphicFramePr>
          <p:nvPr>
            <p:extLst>
              <p:ext uri="{D42A27DB-BD31-4B8C-83A1-F6EECF244321}">
                <p14:modId xmlns:p14="http://schemas.microsoft.com/office/powerpoint/2010/main" val="3219225326"/>
              </p:ext>
            </p:extLst>
          </p:nvPr>
        </p:nvGraphicFramePr>
        <p:xfrm>
          <a:off x="5569646" y="2775640"/>
          <a:ext cx="5966454" cy="3375666"/>
        </p:xfrm>
        <a:graphic>
          <a:graphicData uri="http://schemas.openxmlformats.org/drawingml/2006/chart">
            <c:chart xmlns:c="http://schemas.openxmlformats.org/drawingml/2006/chart" xmlns:r="http://schemas.openxmlformats.org/officeDocument/2006/relationships" r:id="rId3"/>
          </a:graphicData>
        </a:graphic>
      </p:graphicFrame>
      <p:sp>
        <p:nvSpPr>
          <p:cNvPr id="4" name="Suorakulmio 3"/>
          <p:cNvSpPr/>
          <p:nvPr/>
        </p:nvSpPr>
        <p:spPr>
          <a:xfrm>
            <a:off x="1032164" y="6262142"/>
            <a:ext cx="10808855" cy="430887"/>
          </a:xfrm>
          <a:prstGeom prst="rect">
            <a:avLst/>
          </a:prstGeom>
        </p:spPr>
        <p:txBody>
          <a:bodyPr wrap="square">
            <a:spAutoFit/>
          </a:bodyPr>
          <a:lstStyle/>
          <a:p>
            <a:r>
              <a:rPr lang="fi-FI" sz="1100" dirty="0">
                <a:solidFill>
                  <a:srgbClr val="303030"/>
                </a:solidFill>
                <a:latin typeface="Source Sans Pro"/>
              </a:rPr>
              <a:t>Indikaattori perustuu kysymykseen: "Tarvitsetko jotain seuraavista?". Kysymyksen osio: 4) ilmaisia kondomeja. Vastausvaihtoehdot: 1) kyllä, 2) en, 3) en tiedä. Tarkastelussa ovat vastaajat, jotka ovat ilmoittaneet vaihtoehdon 1.</a:t>
            </a:r>
            <a:endParaRPr lang="fi-FI" sz="1100" dirty="0"/>
          </a:p>
        </p:txBody>
      </p:sp>
    </p:spTree>
    <p:extLst>
      <p:ext uri="{BB962C8B-B14F-4D97-AF65-F5344CB8AC3E}">
        <p14:creationId xmlns:p14="http://schemas.microsoft.com/office/powerpoint/2010/main" val="34906624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solidFill>
            <a:schemeClr val="accent2">
              <a:lumMod val="60000"/>
              <a:lumOff val="40000"/>
            </a:schemeClr>
          </a:solidFill>
        </p:spPr>
        <p:txBody>
          <a:bodyPr>
            <a:noAutofit/>
          </a:bodyPr>
          <a:lstStyle/>
          <a:p>
            <a:r>
              <a:rPr lang="fi-FI" sz="2800" dirty="0" smtClean="0">
                <a:solidFill>
                  <a:schemeClr val="bg1"/>
                </a:solidFill>
              </a:rPr>
              <a:t>Tarvitsee ilmaisia kondomeja, %</a:t>
            </a:r>
            <a:endParaRPr lang="fi-FI" sz="2800" dirty="0">
              <a:solidFill>
                <a:schemeClr val="bg1"/>
              </a:solidFill>
            </a:endParaRPr>
          </a:p>
        </p:txBody>
      </p:sp>
      <p:sp>
        <p:nvSpPr>
          <p:cNvPr id="4" name="Suorakulmio 3"/>
          <p:cNvSpPr/>
          <p:nvPr/>
        </p:nvSpPr>
        <p:spPr>
          <a:xfrm>
            <a:off x="1032164" y="6262142"/>
            <a:ext cx="10808855" cy="430887"/>
          </a:xfrm>
          <a:prstGeom prst="rect">
            <a:avLst/>
          </a:prstGeom>
        </p:spPr>
        <p:txBody>
          <a:bodyPr wrap="square">
            <a:spAutoFit/>
          </a:bodyPr>
          <a:lstStyle/>
          <a:p>
            <a:r>
              <a:rPr lang="fi-FI" sz="1100" dirty="0">
                <a:solidFill>
                  <a:srgbClr val="303030"/>
                </a:solidFill>
                <a:latin typeface="Source Sans Pro"/>
              </a:rPr>
              <a:t>Indikaattori perustuu kysymykseen: "Tarvitsetko jotain seuraavista?". Kysymyksen osio: 4) ilmaisia kondomeja. Vastausvaihtoehdot: 1) kyllä, 2) en, 3) en tiedä. Tarkastelussa ovat vastaajat, jotka ovat ilmoittaneet vaihtoehdon 1.</a:t>
            </a:r>
            <a:endParaRPr lang="fi-FI" sz="1100" dirty="0"/>
          </a:p>
        </p:txBody>
      </p:sp>
      <p:graphicFrame>
        <p:nvGraphicFramePr>
          <p:cNvPr id="6" name="Kaavio 5"/>
          <p:cNvGraphicFramePr>
            <a:graphicFrameLocks/>
          </p:cNvGraphicFramePr>
          <p:nvPr>
            <p:extLst>
              <p:ext uri="{D42A27DB-BD31-4B8C-83A1-F6EECF244321}">
                <p14:modId xmlns:p14="http://schemas.microsoft.com/office/powerpoint/2010/main" val="3147991564"/>
              </p:ext>
            </p:extLst>
          </p:nvPr>
        </p:nvGraphicFramePr>
        <p:xfrm>
          <a:off x="1717963" y="2057399"/>
          <a:ext cx="8783781" cy="3973945"/>
        </p:xfrm>
        <a:graphic>
          <a:graphicData uri="http://schemas.openxmlformats.org/drawingml/2006/chart">
            <c:chart xmlns:c="http://schemas.openxmlformats.org/drawingml/2006/chart" xmlns:r="http://schemas.openxmlformats.org/officeDocument/2006/relationships" r:id="rId2"/>
          </a:graphicData>
        </a:graphic>
      </p:graphicFrame>
      <p:sp>
        <p:nvSpPr>
          <p:cNvPr id="7" name="Ellipsi 6"/>
          <p:cNvSpPr/>
          <p:nvPr/>
        </p:nvSpPr>
        <p:spPr>
          <a:xfrm>
            <a:off x="3371272" y="4673599"/>
            <a:ext cx="1173019" cy="135774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Tree>
    <p:extLst>
      <p:ext uri="{BB962C8B-B14F-4D97-AF65-F5344CB8AC3E}">
        <p14:creationId xmlns:p14="http://schemas.microsoft.com/office/powerpoint/2010/main" val="308342292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solidFill>
            <a:schemeClr val="accent2">
              <a:lumMod val="60000"/>
              <a:lumOff val="40000"/>
            </a:schemeClr>
          </a:solidFill>
        </p:spPr>
        <p:txBody>
          <a:bodyPr>
            <a:noAutofit/>
          </a:bodyPr>
          <a:lstStyle/>
          <a:p>
            <a:r>
              <a:rPr lang="fi-FI" sz="2800" dirty="0" smtClean="0">
                <a:solidFill>
                  <a:schemeClr val="bg1"/>
                </a:solidFill>
              </a:rPr>
              <a:t>Tarvitsee halvempia ehkäisymenetelmiä, %</a:t>
            </a:r>
            <a:endParaRPr lang="fi-FI" sz="2800" dirty="0">
              <a:solidFill>
                <a:schemeClr val="bg1"/>
              </a:solidFill>
            </a:endParaRPr>
          </a:p>
        </p:txBody>
      </p:sp>
      <p:graphicFrame>
        <p:nvGraphicFramePr>
          <p:cNvPr id="3" name="Kaavio 2"/>
          <p:cNvGraphicFramePr>
            <a:graphicFrameLocks/>
          </p:cNvGraphicFramePr>
          <p:nvPr>
            <p:extLst>
              <p:ext uri="{D42A27DB-BD31-4B8C-83A1-F6EECF244321}">
                <p14:modId xmlns:p14="http://schemas.microsoft.com/office/powerpoint/2010/main" val="3399720722"/>
              </p:ext>
            </p:extLst>
          </p:nvPr>
        </p:nvGraphicFramePr>
        <p:xfrm>
          <a:off x="526473" y="2013527"/>
          <a:ext cx="3648364" cy="314036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Kaavio 3"/>
          <p:cNvGraphicFramePr>
            <a:graphicFrameLocks/>
          </p:cNvGraphicFramePr>
          <p:nvPr>
            <p:extLst>
              <p:ext uri="{D42A27DB-BD31-4B8C-83A1-F6EECF244321}">
                <p14:modId xmlns:p14="http://schemas.microsoft.com/office/powerpoint/2010/main" val="4224500708"/>
              </p:ext>
            </p:extLst>
          </p:nvPr>
        </p:nvGraphicFramePr>
        <p:xfrm>
          <a:off x="4656630" y="2521527"/>
          <a:ext cx="6697169" cy="3474377"/>
        </p:xfrm>
        <a:graphic>
          <a:graphicData uri="http://schemas.openxmlformats.org/drawingml/2006/chart">
            <c:chart xmlns:c="http://schemas.openxmlformats.org/drawingml/2006/chart" xmlns:r="http://schemas.openxmlformats.org/officeDocument/2006/relationships" r:id="rId3"/>
          </a:graphicData>
        </a:graphic>
      </p:graphicFrame>
      <p:sp>
        <p:nvSpPr>
          <p:cNvPr id="9" name="Suorakulmio 8"/>
          <p:cNvSpPr/>
          <p:nvPr/>
        </p:nvSpPr>
        <p:spPr>
          <a:xfrm>
            <a:off x="1943100" y="6218627"/>
            <a:ext cx="8305799" cy="430887"/>
          </a:xfrm>
          <a:prstGeom prst="rect">
            <a:avLst/>
          </a:prstGeom>
        </p:spPr>
        <p:txBody>
          <a:bodyPr wrap="square">
            <a:spAutoFit/>
          </a:bodyPr>
          <a:lstStyle/>
          <a:p>
            <a:r>
              <a:rPr lang="fi-FI" sz="1100" dirty="0">
                <a:solidFill>
                  <a:srgbClr val="303030"/>
                </a:solidFill>
                <a:latin typeface="Source Sans Pro"/>
              </a:rPr>
              <a:t>Indikaattori perustuu kysymykseen: "Tarvitsetko jotain seuraavista?". Kysymyksen osio: 5) halvempia ehkäisymenetelmiä. Vastausvaihtoehdot: 1) kyllä, 2) en, 3) en tiedä. Tarkastelussa ovat vastaajat, jotka ovat ilmoittaneet vaihtoehdon 1.</a:t>
            </a:r>
            <a:endParaRPr lang="fi-FI" sz="1100" dirty="0"/>
          </a:p>
        </p:txBody>
      </p:sp>
    </p:spTree>
    <p:extLst>
      <p:ext uri="{BB962C8B-B14F-4D97-AF65-F5344CB8AC3E}">
        <p14:creationId xmlns:p14="http://schemas.microsoft.com/office/powerpoint/2010/main" val="416845002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solidFill>
            <a:schemeClr val="accent2">
              <a:lumMod val="60000"/>
              <a:lumOff val="40000"/>
            </a:schemeClr>
          </a:solidFill>
        </p:spPr>
        <p:txBody>
          <a:bodyPr>
            <a:noAutofit/>
          </a:bodyPr>
          <a:lstStyle/>
          <a:p>
            <a:r>
              <a:rPr lang="fi-FI" sz="2800" dirty="0" smtClean="0">
                <a:solidFill>
                  <a:schemeClr val="bg1"/>
                </a:solidFill>
              </a:rPr>
              <a:t>Tarvitsee halvempia ehkäisymenetelmiä, %</a:t>
            </a:r>
            <a:endParaRPr lang="fi-FI" sz="2800" dirty="0">
              <a:solidFill>
                <a:schemeClr val="bg1"/>
              </a:solidFill>
            </a:endParaRPr>
          </a:p>
        </p:txBody>
      </p:sp>
      <p:sp>
        <p:nvSpPr>
          <p:cNvPr id="9" name="Suorakulmio 8"/>
          <p:cNvSpPr/>
          <p:nvPr/>
        </p:nvSpPr>
        <p:spPr>
          <a:xfrm>
            <a:off x="1943100" y="6218627"/>
            <a:ext cx="8305799" cy="430887"/>
          </a:xfrm>
          <a:prstGeom prst="rect">
            <a:avLst/>
          </a:prstGeom>
        </p:spPr>
        <p:txBody>
          <a:bodyPr wrap="square">
            <a:spAutoFit/>
          </a:bodyPr>
          <a:lstStyle/>
          <a:p>
            <a:r>
              <a:rPr lang="fi-FI" sz="1100" dirty="0">
                <a:solidFill>
                  <a:srgbClr val="303030"/>
                </a:solidFill>
                <a:latin typeface="Source Sans Pro"/>
              </a:rPr>
              <a:t>Indikaattori perustuu kysymykseen: "Tarvitsetko jotain seuraavista?". Kysymyksen osio: 5) halvempia ehkäisymenetelmiä. Vastausvaihtoehdot: 1) kyllä, 2) en, 3) en tiedä. Tarkastelussa ovat vastaajat, jotka ovat ilmoittaneet vaihtoehdon 1.</a:t>
            </a:r>
            <a:endParaRPr lang="fi-FI" sz="1100" dirty="0"/>
          </a:p>
        </p:txBody>
      </p:sp>
      <p:graphicFrame>
        <p:nvGraphicFramePr>
          <p:cNvPr id="6" name="Kaavio 5"/>
          <p:cNvGraphicFramePr>
            <a:graphicFrameLocks/>
          </p:cNvGraphicFramePr>
          <p:nvPr>
            <p:extLst>
              <p:ext uri="{D42A27DB-BD31-4B8C-83A1-F6EECF244321}">
                <p14:modId xmlns:p14="http://schemas.microsoft.com/office/powerpoint/2010/main" val="2422807244"/>
              </p:ext>
            </p:extLst>
          </p:nvPr>
        </p:nvGraphicFramePr>
        <p:xfrm>
          <a:off x="1339273" y="2057399"/>
          <a:ext cx="9319491" cy="3355109"/>
        </p:xfrm>
        <a:graphic>
          <a:graphicData uri="http://schemas.openxmlformats.org/drawingml/2006/chart">
            <c:chart xmlns:c="http://schemas.openxmlformats.org/drawingml/2006/chart" xmlns:r="http://schemas.openxmlformats.org/officeDocument/2006/relationships" r:id="rId2"/>
          </a:graphicData>
        </a:graphic>
      </p:graphicFrame>
      <p:sp>
        <p:nvSpPr>
          <p:cNvPr id="7" name="Ellipsi 6"/>
          <p:cNvSpPr/>
          <p:nvPr/>
        </p:nvSpPr>
        <p:spPr>
          <a:xfrm>
            <a:off x="4267199" y="4054763"/>
            <a:ext cx="1173019" cy="135774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Tree>
    <p:extLst>
      <p:ext uri="{BB962C8B-B14F-4D97-AF65-F5344CB8AC3E}">
        <p14:creationId xmlns:p14="http://schemas.microsoft.com/office/powerpoint/2010/main" val="310519978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solidFill>
            <a:schemeClr val="accent2">
              <a:lumMod val="60000"/>
              <a:lumOff val="40000"/>
            </a:schemeClr>
          </a:solidFill>
        </p:spPr>
        <p:txBody>
          <a:bodyPr>
            <a:noAutofit/>
          </a:bodyPr>
          <a:lstStyle/>
          <a:p>
            <a:r>
              <a:rPr lang="fi-FI" sz="2800" dirty="0" smtClean="0">
                <a:solidFill>
                  <a:schemeClr val="bg1"/>
                </a:solidFill>
              </a:rPr>
              <a:t>Tarvitsee enemmän tietoa seksitaudeista, %</a:t>
            </a:r>
            <a:endParaRPr lang="fi-FI" sz="2800" dirty="0">
              <a:solidFill>
                <a:schemeClr val="bg1"/>
              </a:solidFill>
            </a:endParaRPr>
          </a:p>
        </p:txBody>
      </p:sp>
      <p:graphicFrame>
        <p:nvGraphicFramePr>
          <p:cNvPr id="3" name="Kaavio 2"/>
          <p:cNvGraphicFramePr>
            <a:graphicFrameLocks/>
          </p:cNvGraphicFramePr>
          <p:nvPr>
            <p:extLst>
              <p:ext uri="{D42A27DB-BD31-4B8C-83A1-F6EECF244321}">
                <p14:modId xmlns:p14="http://schemas.microsoft.com/office/powerpoint/2010/main" val="2135562503"/>
              </p:ext>
            </p:extLst>
          </p:nvPr>
        </p:nvGraphicFramePr>
        <p:xfrm>
          <a:off x="671945" y="2124362"/>
          <a:ext cx="3613727" cy="285438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Kaavio 3"/>
          <p:cNvGraphicFramePr>
            <a:graphicFrameLocks/>
          </p:cNvGraphicFramePr>
          <p:nvPr>
            <p:extLst>
              <p:ext uri="{D42A27DB-BD31-4B8C-83A1-F6EECF244321}">
                <p14:modId xmlns:p14="http://schemas.microsoft.com/office/powerpoint/2010/main" val="1037162596"/>
              </p:ext>
            </p:extLst>
          </p:nvPr>
        </p:nvGraphicFramePr>
        <p:xfrm>
          <a:off x="4747491" y="2567709"/>
          <a:ext cx="6433124" cy="3548153"/>
        </p:xfrm>
        <a:graphic>
          <a:graphicData uri="http://schemas.openxmlformats.org/drawingml/2006/chart">
            <c:chart xmlns:c="http://schemas.openxmlformats.org/drawingml/2006/chart" xmlns:r="http://schemas.openxmlformats.org/officeDocument/2006/relationships" r:id="rId3"/>
          </a:graphicData>
        </a:graphic>
      </p:graphicFrame>
      <p:sp>
        <p:nvSpPr>
          <p:cNvPr id="5" name="Suorakulmio 4"/>
          <p:cNvSpPr/>
          <p:nvPr/>
        </p:nvSpPr>
        <p:spPr>
          <a:xfrm>
            <a:off x="1034472" y="6282116"/>
            <a:ext cx="10492509" cy="430887"/>
          </a:xfrm>
          <a:prstGeom prst="rect">
            <a:avLst/>
          </a:prstGeom>
        </p:spPr>
        <p:txBody>
          <a:bodyPr wrap="square">
            <a:spAutoFit/>
          </a:bodyPr>
          <a:lstStyle/>
          <a:p>
            <a:r>
              <a:rPr lang="fi-FI" sz="1100" dirty="0">
                <a:solidFill>
                  <a:srgbClr val="303030"/>
                </a:solidFill>
                <a:latin typeface="Source Sans Pro"/>
              </a:rPr>
              <a:t>Indikaattori perustuu kysymykseen: "Tarvitsetko jotain seuraavista?". Kysymyksen osio: 6) enemmän tietoa seksitaudeista. Vastausvaihtoehdot: 1) kyllä, 2) en, 3) en tiedä. Tarkastelussa ovat vastaajat, jotka ovat ilmoittaneet vaihtoehdon 1.</a:t>
            </a:r>
            <a:endParaRPr lang="fi-FI" sz="1100" dirty="0"/>
          </a:p>
        </p:txBody>
      </p:sp>
    </p:spTree>
    <p:extLst>
      <p:ext uri="{BB962C8B-B14F-4D97-AF65-F5344CB8AC3E}">
        <p14:creationId xmlns:p14="http://schemas.microsoft.com/office/powerpoint/2010/main" val="311652145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solidFill>
            <a:schemeClr val="accent2">
              <a:lumMod val="60000"/>
              <a:lumOff val="40000"/>
            </a:schemeClr>
          </a:solidFill>
        </p:spPr>
        <p:txBody>
          <a:bodyPr>
            <a:noAutofit/>
          </a:bodyPr>
          <a:lstStyle/>
          <a:p>
            <a:r>
              <a:rPr lang="fi-FI" sz="2800" dirty="0" smtClean="0">
                <a:solidFill>
                  <a:schemeClr val="bg1"/>
                </a:solidFill>
              </a:rPr>
              <a:t>Tarvitsee enemmän tietoa seksitaudeista, %</a:t>
            </a:r>
            <a:endParaRPr lang="fi-FI" sz="2800" dirty="0">
              <a:solidFill>
                <a:schemeClr val="bg1"/>
              </a:solidFill>
            </a:endParaRPr>
          </a:p>
        </p:txBody>
      </p:sp>
      <p:sp>
        <p:nvSpPr>
          <p:cNvPr id="5" name="Suorakulmio 4"/>
          <p:cNvSpPr/>
          <p:nvPr/>
        </p:nvSpPr>
        <p:spPr>
          <a:xfrm>
            <a:off x="1034472" y="6282116"/>
            <a:ext cx="10492509" cy="430887"/>
          </a:xfrm>
          <a:prstGeom prst="rect">
            <a:avLst/>
          </a:prstGeom>
        </p:spPr>
        <p:txBody>
          <a:bodyPr wrap="square">
            <a:spAutoFit/>
          </a:bodyPr>
          <a:lstStyle/>
          <a:p>
            <a:r>
              <a:rPr lang="fi-FI" sz="1100" dirty="0">
                <a:solidFill>
                  <a:srgbClr val="303030"/>
                </a:solidFill>
                <a:latin typeface="Source Sans Pro"/>
              </a:rPr>
              <a:t>Indikaattori perustuu kysymykseen: "Tarvitsetko jotain seuraavista?". Kysymyksen osio: 6) enemmän tietoa seksitaudeista. Vastausvaihtoehdot: 1) kyllä, 2) en, 3) en tiedä. Tarkastelussa ovat vastaajat, jotka ovat ilmoittaneet vaihtoehdon 1.</a:t>
            </a:r>
            <a:endParaRPr lang="fi-FI" sz="1100" dirty="0"/>
          </a:p>
        </p:txBody>
      </p:sp>
      <p:graphicFrame>
        <p:nvGraphicFramePr>
          <p:cNvPr id="6" name="Kaavio 5"/>
          <p:cNvGraphicFramePr>
            <a:graphicFrameLocks/>
          </p:cNvGraphicFramePr>
          <p:nvPr>
            <p:extLst>
              <p:ext uri="{D42A27DB-BD31-4B8C-83A1-F6EECF244321}">
                <p14:modId xmlns:p14="http://schemas.microsoft.com/office/powerpoint/2010/main" val="2441667977"/>
              </p:ext>
            </p:extLst>
          </p:nvPr>
        </p:nvGraphicFramePr>
        <p:xfrm>
          <a:off x="1034472" y="2057399"/>
          <a:ext cx="9929092" cy="3465945"/>
        </p:xfrm>
        <a:graphic>
          <a:graphicData uri="http://schemas.openxmlformats.org/drawingml/2006/chart">
            <c:chart xmlns:c="http://schemas.openxmlformats.org/drawingml/2006/chart" xmlns:r="http://schemas.openxmlformats.org/officeDocument/2006/relationships" r:id="rId2"/>
          </a:graphicData>
        </a:graphic>
      </p:graphicFrame>
      <p:sp>
        <p:nvSpPr>
          <p:cNvPr id="7" name="Ellipsi 6"/>
          <p:cNvSpPr/>
          <p:nvPr/>
        </p:nvSpPr>
        <p:spPr>
          <a:xfrm>
            <a:off x="5620326" y="4193310"/>
            <a:ext cx="1173019" cy="105294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Tree>
    <p:extLst>
      <p:ext uri="{BB962C8B-B14F-4D97-AF65-F5344CB8AC3E}">
        <p14:creationId xmlns:p14="http://schemas.microsoft.com/office/powerpoint/2010/main" val="315582256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330200" y="226146"/>
            <a:ext cx="10515600" cy="1325563"/>
          </a:xfrm>
          <a:solidFill>
            <a:schemeClr val="accent2">
              <a:lumMod val="60000"/>
              <a:lumOff val="40000"/>
            </a:schemeClr>
          </a:solidFill>
        </p:spPr>
        <p:txBody>
          <a:bodyPr>
            <a:noAutofit/>
          </a:bodyPr>
          <a:lstStyle/>
          <a:p>
            <a:r>
              <a:rPr lang="fi-FI" sz="2800" dirty="0" smtClean="0">
                <a:solidFill>
                  <a:schemeClr val="bg1"/>
                </a:solidFill>
              </a:rPr>
              <a:t>Tarvitsee lisätietoa siitä, kuinka voi tilata klamydiatestin, %</a:t>
            </a:r>
            <a:endParaRPr lang="fi-FI" sz="2800" dirty="0">
              <a:solidFill>
                <a:schemeClr val="bg1"/>
              </a:solidFill>
            </a:endParaRPr>
          </a:p>
        </p:txBody>
      </p:sp>
      <p:graphicFrame>
        <p:nvGraphicFramePr>
          <p:cNvPr id="3" name="Kaavio 2"/>
          <p:cNvGraphicFramePr>
            <a:graphicFrameLocks/>
          </p:cNvGraphicFramePr>
          <p:nvPr>
            <p:extLst>
              <p:ext uri="{D42A27DB-BD31-4B8C-83A1-F6EECF244321}">
                <p14:modId xmlns:p14="http://schemas.microsoft.com/office/powerpoint/2010/main" val="4123505327"/>
              </p:ext>
            </p:extLst>
          </p:nvPr>
        </p:nvGraphicFramePr>
        <p:xfrm>
          <a:off x="585242" y="2327563"/>
          <a:ext cx="3737377" cy="314036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Kaavio 3"/>
          <p:cNvGraphicFramePr>
            <a:graphicFrameLocks/>
          </p:cNvGraphicFramePr>
          <p:nvPr>
            <p:extLst>
              <p:ext uri="{D42A27DB-BD31-4B8C-83A1-F6EECF244321}">
                <p14:modId xmlns:p14="http://schemas.microsoft.com/office/powerpoint/2010/main" val="4261698002"/>
              </p:ext>
            </p:extLst>
          </p:nvPr>
        </p:nvGraphicFramePr>
        <p:xfrm>
          <a:off x="4622799" y="2327563"/>
          <a:ext cx="6996546" cy="3609109"/>
        </p:xfrm>
        <a:graphic>
          <a:graphicData uri="http://schemas.openxmlformats.org/drawingml/2006/chart">
            <c:chart xmlns:c="http://schemas.openxmlformats.org/drawingml/2006/chart" xmlns:r="http://schemas.openxmlformats.org/officeDocument/2006/relationships" r:id="rId3"/>
          </a:graphicData>
        </a:graphic>
      </p:graphicFrame>
      <p:sp>
        <p:nvSpPr>
          <p:cNvPr id="5" name="Suorakulmio 4"/>
          <p:cNvSpPr/>
          <p:nvPr/>
        </p:nvSpPr>
        <p:spPr>
          <a:xfrm>
            <a:off x="674253" y="6243781"/>
            <a:ext cx="10741891" cy="430887"/>
          </a:xfrm>
          <a:prstGeom prst="rect">
            <a:avLst/>
          </a:prstGeom>
        </p:spPr>
        <p:txBody>
          <a:bodyPr wrap="square">
            <a:spAutoFit/>
          </a:bodyPr>
          <a:lstStyle/>
          <a:p>
            <a:r>
              <a:rPr lang="fi-FI" sz="1100" dirty="0">
                <a:solidFill>
                  <a:srgbClr val="303030"/>
                </a:solidFill>
                <a:latin typeface="Source Sans Pro"/>
              </a:rPr>
              <a:t>Indikaattori perustuu kysymykseen: "Tarvitsetko jotain seuraavista?". Kysymyksen osio: 7) lisätietoa, kuinka voin tilata klamydiatestin. Vastausvaihtoehdot: 1) kyllä, 2) en, 3) en tiedä. Tarkastelussa ovat vastaajat, jotka ovat ilmoittaneet vaihtoehdon 1.</a:t>
            </a:r>
            <a:endParaRPr lang="fi-FI" sz="1100" dirty="0"/>
          </a:p>
        </p:txBody>
      </p:sp>
    </p:spTree>
    <p:extLst>
      <p:ext uri="{BB962C8B-B14F-4D97-AF65-F5344CB8AC3E}">
        <p14:creationId xmlns:p14="http://schemas.microsoft.com/office/powerpoint/2010/main" val="186483766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330200" y="226146"/>
            <a:ext cx="10515600" cy="1325563"/>
          </a:xfrm>
          <a:solidFill>
            <a:schemeClr val="accent2">
              <a:lumMod val="60000"/>
              <a:lumOff val="40000"/>
            </a:schemeClr>
          </a:solidFill>
        </p:spPr>
        <p:txBody>
          <a:bodyPr>
            <a:noAutofit/>
          </a:bodyPr>
          <a:lstStyle/>
          <a:p>
            <a:r>
              <a:rPr lang="fi-FI" sz="2800" dirty="0" smtClean="0">
                <a:solidFill>
                  <a:schemeClr val="bg1"/>
                </a:solidFill>
              </a:rPr>
              <a:t>Tarvitsee lisätietoa siitä, kuinka voi tilata klamydiatestin, %</a:t>
            </a:r>
            <a:endParaRPr lang="fi-FI" sz="2800" dirty="0">
              <a:solidFill>
                <a:schemeClr val="bg1"/>
              </a:solidFill>
            </a:endParaRPr>
          </a:p>
        </p:txBody>
      </p:sp>
      <p:sp>
        <p:nvSpPr>
          <p:cNvPr id="5" name="Suorakulmio 4"/>
          <p:cNvSpPr/>
          <p:nvPr/>
        </p:nvSpPr>
        <p:spPr>
          <a:xfrm>
            <a:off x="674253" y="6243781"/>
            <a:ext cx="10741891" cy="430887"/>
          </a:xfrm>
          <a:prstGeom prst="rect">
            <a:avLst/>
          </a:prstGeom>
        </p:spPr>
        <p:txBody>
          <a:bodyPr wrap="square">
            <a:spAutoFit/>
          </a:bodyPr>
          <a:lstStyle/>
          <a:p>
            <a:r>
              <a:rPr lang="fi-FI" sz="1100" dirty="0">
                <a:solidFill>
                  <a:srgbClr val="303030"/>
                </a:solidFill>
                <a:latin typeface="Source Sans Pro"/>
              </a:rPr>
              <a:t>Indikaattori perustuu kysymykseen: "Tarvitsetko jotain seuraavista?". Kysymyksen osio: 7) lisätietoa, kuinka voin tilata klamydiatestin. Vastausvaihtoehdot: 1) kyllä, 2) en, 3) en tiedä. Tarkastelussa ovat vastaajat, jotka ovat ilmoittaneet vaihtoehdon 1.</a:t>
            </a:r>
            <a:endParaRPr lang="fi-FI" sz="1100" dirty="0"/>
          </a:p>
        </p:txBody>
      </p:sp>
      <p:graphicFrame>
        <p:nvGraphicFramePr>
          <p:cNvPr id="6" name="Kaavio 5"/>
          <p:cNvGraphicFramePr>
            <a:graphicFrameLocks/>
          </p:cNvGraphicFramePr>
          <p:nvPr>
            <p:extLst>
              <p:ext uri="{D42A27DB-BD31-4B8C-83A1-F6EECF244321}">
                <p14:modId xmlns:p14="http://schemas.microsoft.com/office/powerpoint/2010/main" val="65808129"/>
              </p:ext>
            </p:extLst>
          </p:nvPr>
        </p:nvGraphicFramePr>
        <p:xfrm>
          <a:off x="1413164" y="2057400"/>
          <a:ext cx="9707418" cy="2957945"/>
        </p:xfrm>
        <a:graphic>
          <a:graphicData uri="http://schemas.openxmlformats.org/drawingml/2006/chart">
            <c:chart xmlns:c="http://schemas.openxmlformats.org/drawingml/2006/chart" xmlns:r="http://schemas.openxmlformats.org/officeDocument/2006/relationships" r:id="rId2"/>
          </a:graphicData>
        </a:graphic>
      </p:graphicFrame>
      <p:sp>
        <p:nvSpPr>
          <p:cNvPr id="7" name="Ellipsi 6"/>
          <p:cNvSpPr/>
          <p:nvPr/>
        </p:nvSpPr>
        <p:spPr>
          <a:xfrm>
            <a:off x="4414981" y="3888510"/>
            <a:ext cx="1173019" cy="135774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Tree>
    <p:extLst>
      <p:ext uri="{BB962C8B-B14F-4D97-AF65-F5344CB8AC3E}">
        <p14:creationId xmlns:p14="http://schemas.microsoft.com/office/powerpoint/2010/main" val="366751005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solidFill>
            <a:schemeClr val="accent2">
              <a:lumMod val="60000"/>
              <a:lumOff val="40000"/>
            </a:schemeClr>
          </a:solidFill>
        </p:spPr>
        <p:txBody>
          <a:bodyPr>
            <a:noAutofit/>
          </a:bodyPr>
          <a:lstStyle/>
          <a:p>
            <a:r>
              <a:rPr lang="fi-FI" sz="2800" dirty="0" smtClean="0">
                <a:solidFill>
                  <a:schemeClr val="bg1"/>
                </a:solidFill>
              </a:rPr>
              <a:t>Tarvitsee viikonloppuisin tai iltaisin avoimena olevia vastaanottoja testauksia ja neuvontaa varten, %</a:t>
            </a:r>
            <a:endParaRPr lang="fi-FI" sz="2800" dirty="0">
              <a:solidFill>
                <a:schemeClr val="bg1"/>
              </a:solidFill>
            </a:endParaRPr>
          </a:p>
        </p:txBody>
      </p:sp>
      <p:graphicFrame>
        <p:nvGraphicFramePr>
          <p:cNvPr id="3" name="Kaavio 2"/>
          <p:cNvGraphicFramePr>
            <a:graphicFrameLocks/>
          </p:cNvGraphicFramePr>
          <p:nvPr>
            <p:extLst>
              <p:ext uri="{D42A27DB-BD31-4B8C-83A1-F6EECF244321}">
                <p14:modId xmlns:p14="http://schemas.microsoft.com/office/powerpoint/2010/main" val="4092965211"/>
              </p:ext>
            </p:extLst>
          </p:nvPr>
        </p:nvGraphicFramePr>
        <p:xfrm>
          <a:off x="997527" y="2096654"/>
          <a:ext cx="3537528" cy="387003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Kaavio 3"/>
          <p:cNvGraphicFramePr>
            <a:graphicFrameLocks/>
          </p:cNvGraphicFramePr>
          <p:nvPr>
            <p:extLst>
              <p:ext uri="{D42A27DB-BD31-4B8C-83A1-F6EECF244321}">
                <p14:modId xmlns:p14="http://schemas.microsoft.com/office/powerpoint/2010/main" val="3705531172"/>
              </p:ext>
            </p:extLst>
          </p:nvPr>
        </p:nvGraphicFramePr>
        <p:xfrm>
          <a:off x="4828890" y="2903445"/>
          <a:ext cx="6819894" cy="3063246"/>
        </p:xfrm>
        <a:graphic>
          <a:graphicData uri="http://schemas.openxmlformats.org/drawingml/2006/chart">
            <c:chart xmlns:c="http://schemas.openxmlformats.org/drawingml/2006/chart" xmlns:r="http://schemas.openxmlformats.org/officeDocument/2006/relationships" r:id="rId3"/>
          </a:graphicData>
        </a:graphic>
      </p:graphicFrame>
      <p:sp>
        <p:nvSpPr>
          <p:cNvPr id="5" name="Suorakulmio 4"/>
          <p:cNvSpPr/>
          <p:nvPr/>
        </p:nvSpPr>
        <p:spPr>
          <a:xfrm>
            <a:off x="997526" y="6144782"/>
            <a:ext cx="10538691" cy="430887"/>
          </a:xfrm>
          <a:prstGeom prst="rect">
            <a:avLst/>
          </a:prstGeom>
        </p:spPr>
        <p:txBody>
          <a:bodyPr wrap="square">
            <a:spAutoFit/>
          </a:bodyPr>
          <a:lstStyle/>
          <a:p>
            <a:r>
              <a:rPr lang="fi-FI" sz="1100" dirty="0">
                <a:solidFill>
                  <a:srgbClr val="303030"/>
                </a:solidFill>
                <a:latin typeface="Source Sans Pro"/>
              </a:rPr>
              <a:t>Indikaattori perustuu kysymykseen: "Tarvitsetko jotain seuraavista?". Kysymyksen osio: 8) viikonloppuisin tai iltaisin avoimena olevia vastaanottoja testauksia ja neuvontaa varten. Vastausvaihtoehdot: 1) kyllä, 2) en, 3) en tiedä. Tarkastelussa ovat vastaajat, jotka ovat ilmoittaneet vaihtoehdon 1.</a:t>
            </a:r>
            <a:endParaRPr lang="fi-FI" sz="1100" dirty="0"/>
          </a:p>
        </p:txBody>
      </p:sp>
    </p:spTree>
    <p:extLst>
      <p:ext uri="{BB962C8B-B14F-4D97-AF65-F5344CB8AC3E}">
        <p14:creationId xmlns:p14="http://schemas.microsoft.com/office/powerpoint/2010/main" val="194120023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solidFill>
            <a:schemeClr val="accent2">
              <a:lumMod val="60000"/>
              <a:lumOff val="40000"/>
            </a:schemeClr>
          </a:solidFill>
        </p:spPr>
        <p:txBody>
          <a:bodyPr>
            <a:noAutofit/>
          </a:bodyPr>
          <a:lstStyle/>
          <a:p>
            <a:r>
              <a:rPr lang="fi-FI" sz="2800" dirty="0" smtClean="0">
                <a:solidFill>
                  <a:schemeClr val="bg1"/>
                </a:solidFill>
              </a:rPr>
              <a:t>Tarvitsee viikonloppuisin tai iltaisin avoimena olevia vastaanottoja testauksia ja neuvontaa varten, %</a:t>
            </a:r>
            <a:endParaRPr lang="fi-FI" sz="2800" dirty="0">
              <a:solidFill>
                <a:schemeClr val="bg1"/>
              </a:solidFill>
            </a:endParaRPr>
          </a:p>
        </p:txBody>
      </p:sp>
      <p:sp>
        <p:nvSpPr>
          <p:cNvPr id="5" name="Suorakulmio 4"/>
          <p:cNvSpPr/>
          <p:nvPr/>
        </p:nvSpPr>
        <p:spPr>
          <a:xfrm>
            <a:off x="997526" y="6144782"/>
            <a:ext cx="10538691" cy="430887"/>
          </a:xfrm>
          <a:prstGeom prst="rect">
            <a:avLst/>
          </a:prstGeom>
        </p:spPr>
        <p:txBody>
          <a:bodyPr wrap="square">
            <a:spAutoFit/>
          </a:bodyPr>
          <a:lstStyle/>
          <a:p>
            <a:r>
              <a:rPr lang="fi-FI" sz="1100" dirty="0">
                <a:solidFill>
                  <a:srgbClr val="303030"/>
                </a:solidFill>
                <a:latin typeface="Source Sans Pro"/>
              </a:rPr>
              <a:t>Indikaattori perustuu kysymykseen: "Tarvitsetko jotain seuraavista?". Kysymyksen osio: 8) viikonloppuisin tai iltaisin avoimena olevia vastaanottoja testauksia ja neuvontaa varten. Vastausvaihtoehdot: 1) kyllä, 2) en, 3) en tiedä. Tarkastelussa ovat vastaajat, jotka ovat ilmoittaneet vaihtoehdon 1.</a:t>
            </a:r>
            <a:endParaRPr lang="fi-FI" sz="1100" dirty="0"/>
          </a:p>
        </p:txBody>
      </p:sp>
      <p:graphicFrame>
        <p:nvGraphicFramePr>
          <p:cNvPr id="6" name="Kaavio 5"/>
          <p:cNvGraphicFramePr>
            <a:graphicFrameLocks/>
          </p:cNvGraphicFramePr>
          <p:nvPr>
            <p:extLst>
              <p:ext uri="{D42A27DB-BD31-4B8C-83A1-F6EECF244321}">
                <p14:modId xmlns:p14="http://schemas.microsoft.com/office/powerpoint/2010/main" val="3982208067"/>
              </p:ext>
            </p:extLst>
          </p:nvPr>
        </p:nvGraphicFramePr>
        <p:xfrm>
          <a:off x="1182255" y="2057400"/>
          <a:ext cx="9845963" cy="3336636"/>
        </p:xfrm>
        <a:graphic>
          <a:graphicData uri="http://schemas.openxmlformats.org/drawingml/2006/chart">
            <c:chart xmlns:c="http://schemas.openxmlformats.org/drawingml/2006/chart" xmlns:r="http://schemas.openxmlformats.org/officeDocument/2006/relationships" r:id="rId2"/>
          </a:graphicData>
        </a:graphic>
      </p:graphicFrame>
      <p:sp>
        <p:nvSpPr>
          <p:cNvPr id="7" name="Ellipsi 6"/>
          <p:cNvSpPr/>
          <p:nvPr/>
        </p:nvSpPr>
        <p:spPr>
          <a:xfrm>
            <a:off x="4322618" y="4239492"/>
            <a:ext cx="1173019" cy="135774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Tree>
    <p:extLst>
      <p:ext uri="{BB962C8B-B14F-4D97-AF65-F5344CB8AC3E}">
        <p14:creationId xmlns:p14="http://schemas.microsoft.com/office/powerpoint/2010/main" val="37239414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solidFill>
            <a:schemeClr val="accent2">
              <a:lumMod val="60000"/>
              <a:lumOff val="40000"/>
            </a:schemeClr>
          </a:solidFill>
        </p:spPr>
        <p:txBody>
          <a:bodyPr>
            <a:noAutofit/>
          </a:bodyPr>
          <a:lstStyle/>
          <a:p>
            <a:r>
              <a:rPr lang="fi-FI" sz="2800" dirty="0" smtClean="0">
                <a:solidFill>
                  <a:schemeClr val="bg1"/>
                </a:solidFill>
              </a:rPr>
              <a:t>Kokenut seksuaalista kommentointia, ehdottelua, viestittelyä tai kuvamateriaalin näyttämistä vuoden aikana, %</a:t>
            </a:r>
            <a:endParaRPr lang="fi-FI" sz="2800" dirty="0">
              <a:solidFill>
                <a:schemeClr val="bg1"/>
              </a:solidFill>
            </a:endParaRPr>
          </a:p>
        </p:txBody>
      </p:sp>
      <p:graphicFrame>
        <p:nvGraphicFramePr>
          <p:cNvPr id="6" name="Kaavio 5"/>
          <p:cNvGraphicFramePr>
            <a:graphicFrameLocks/>
          </p:cNvGraphicFramePr>
          <p:nvPr>
            <p:extLst>
              <p:ext uri="{D42A27DB-BD31-4B8C-83A1-F6EECF244321}">
                <p14:modId xmlns:p14="http://schemas.microsoft.com/office/powerpoint/2010/main" val="1648066989"/>
              </p:ext>
            </p:extLst>
          </p:nvPr>
        </p:nvGraphicFramePr>
        <p:xfrm>
          <a:off x="1560945" y="2133599"/>
          <a:ext cx="9522691" cy="3879274"/>
        </p:xfrm>
        <a:graphic>
          <a:graphicData uri="http://schemas.openxmlformats.org/drawingml/2006/chart">
            <c:chart xmlns:c="http://schemas.openxmlformats.org/drawingml/2006/chart" xmlns:r="http://schemas.openxmlformats.org/officeDocument/2006/relationships" r:id="rId2"/>
          </a:graphicData>
        </a:graphic>
      </p:graphicFrame>
      <p:sp>
        <p:nvSpPr>
          <p:cNvPr id="3" name="Suorakulmio 2"/>
          <p:cNvSpPr/>
          <p:nvPr/>
        </p:nvSpPr>
        <p:spPr>
          <a:xfrm>
            <a:off x="1302327" y="6155702"/>
            <a:ext cx="10372436" cy="600164"/>
          </a:xfrm>
          <a:prstGeom prst="rect">
            <a:avLst/>
          </a:prstGeom>
        </p:spPr>
        <p:txBody>
          <a:bodyPr wrap="square">
            <a:spAutoFit/>
          </a:bodyPr>
          <a:lstStyle/>
          <a:p>
            <a:r>
              <a:rPr lang="fi-FI" sz="1100" dirty="0">
                <a:solidFill>
                  <a:srgbClr val="303030"/>
                </a:solidFill>
                <a:latin typeface="Source Sans Pro"/>
              </a:rPr>
              <a:t>Indikaattori perustuu kysymykseen: "Oletko kokenut jotain seuraavista viimeksi kuluneen 12 kuukauden aikana?". Summaindikaattori muodostuu kahdesta kysymyksen osiosta: 1) häiritsevää tai pelottavalta tuntuvaa kehon kommentointia tai ehdottelua, 2) seksuaalisesti häiritsevää viestittelyä tai videoiden tai kuvien näyttämistä. Vastausvaihtoehdot: 1) kyllä, 2) ei. Tarkastelussa ovat vastaajat, jotka ovat ilmoittaneet vaihtoehdon 1 yhteen tai molempiin kysymyksen osioon.</a:t>
            </a:r>
            <a:endParaRPr lang="fi-FI" sz="1100" dirty="0"/>
          </a:p>
        </p:txBody>
      </p:sp>
    </p:spTree>
    <p:extLst>
      <p:ext uri="{BB962C8B-B14F-4D97-AF65-F5344CB8AC3E}">
        <p14:creationId xmlns:p14="http://schemas.microsoft.com/office/powerpoint/2010/main" val="325761827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solidFill>
            <a:schemeClr val="accent2">
              <a:lumMod val="60000"/>
              <a:lumOff val="40000"/>
            </a:schemeClr>
          </a:solidFill>
        </p:spPr>
        <p:txBody>
          <a:bodyPr>
            <a:noAutofit/>
          </a:bodyPr>
          <a:lstStyle/>
          <a:p>
            <a:r>
              <a:rPr lang="fi-FI" sz="2800" dirty="0" smtClean="0">
                <a:solidFill>
                  <a:schemeClr val="bg1"/>
                </a:solidFill>
              </a:rPr>
              <a:t>Seurustelee kyselyhetkellä, %</a:t>
            </a:r>
            <a:endParaRPr lang="fi-FI" sz="2800" dirty="0">
              <a:solidFill>
                <a:schemeClr val="bg1"/>
              </a:solidFill>
            </a:endParaRPr>
          </a:p>
        </p:txBody>
      </p:sp>
      <p:graphicFrame>
        <p:nvGraphicFramePr>
          <p:cNvPr id="3" name="Kaavio 2"/>
          <p:cNvGraphicFramePr>
            <a:graphicFrameLocks/>
          </p:cNvGraphicFramePr>
          <p:nvPr>
            <p:extLst>
              <p:ext uri="{D42A27DB-BD31-4B8C-83A1-F6EECF244321}">
                <p14:modId xmlns:p14="http://schemas.microsoft.com/office/powerpoint/2010/main" val="152604882"/>
              </p:ext>
            </p:extLst>
          </p:nvPr>
        </p:nvGraphicFramePr>
        <p:xfrm>
          <a:off x="729328" y="2133600"/>
          <a:ext cx="3039107" cy="362065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Kaavio 3"/>
          <p:cNvGraphicFramePr>
            <a:graphicFrameLocks/>
          </p:cNvGraphicFramePr>
          <p:nvPr>
            <p:extLst>
              <p:ext uri="{D42A27DB-BD31-4B8C-83A1-F6EECF244321}">
                <p14:modId xmlns:p14="http://schemas.microsoft.com/office/powerpoint/2010/main" val="2462967426"/>
              </p:ext>
            </p:extLst>
          </p:nvPr>
        </p:nvGraphicFramePr>
        <p:xfrm>
          <a:off x="4674989" y="2346036"/>
          <a:ext cx="6473302" cy="3408219"/>
        </p:xfrm>
        <a:graphic>
          <a:graphicData uri="http://schemas.openxmlformats.org/drawingml/2006/chart">
            <c:chart xmlns:c="http://schemas.openxmlformats.org/drawingml/2006/chart" xmlns:r="http://schemas.openxmlformats.org/officeDocument/2006/relationships" r:id="rId3"/>
          </a:graphicData>
        </a:graphic>
      </p:graphicFrame>
      <p:sp>
        <p:nvSpPr>
          <p:cNvPr id="5" name="Suorakulmio 4"/>
          <p:cNvSpPr/>
          <p:nvPr/>
        </p:nvSpPr>
        <p:spPr>
          <a:xfrm>
            <a:off x="1293090" y="6283236"/>
            <a:ext cx="10060709" cy="430887"/>
          </a:xfrm>
          <a:prstGeom prst="rect">
            <a:avLst/>
          </a:prstGeom>
        </p:spPr>
        <p:txBody>
          <a:bodyPr wrap="square">
            <a:spAutoFit/>
          </a:bodyPr>
          <a:lstStyle/>
          <a:p>
            <a:r>
              <a:rPr lang="fi-FI" sz="1100" dirty="0">
                <a:solidFill>
                  <a:srgbClr val="303030"/>
                </a:solidFill>
                <a:latin typeface="Source Sans Pro"/>
              </a:rPr>
              <a:t>Indikaattori perustuu kysymykseen: "Seurusteletko tällä hetkellä?". Vastausvaihtoehdot: 1) en, 2) kyllä. Tarkastelussa ovat vastaajat, jotka ovat ilmoittaneet vaihtoehdon 2.</a:t>
            </a:r>
            <a:endParaRPr lang="fi-FI" sz="1100" dirty="0"/>
          </a:p>
        </p:txBody>
      </p:sp>
    </p:spTree>
    <p:extLst>
      <p:ext uri="{BB962C8B-B14F-4D97-AF65-F5344CB8AC3E}">
        <p14:creationId xmlns:p14="http://schemas.microsoft.com/office/powerpoint/2010/main" val="171796703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solidFill>
            <a:schemeClr val="accent2">
              <a:lumMod val="60000"/>
              <a:lumOff val="40000"/>
            </a:schemeClr>
          </a:solidFill>
        </p:spPr>
        <p:txBody>
          <a:bodyPr>
            <a:noAutofit/>
          </a:bodyPr>
          <a:lstStyle/>
          <a:p>
            <a:r>
              <a:rPr lang="fi-FI" sz="2800" dirty="0" smtClean="0">
                <a:solidFill>
                  <a:schemeClr val="bg1"/>
                </a:solidFill>
              </a:rPr>
              <a:t>Seurustelee kyselyhetkellä, %</a:t>
            </a:r>
            <a:endParaRPr lang="fi-FI" sz="2800" dirty="0">
              <a:solidFill>
                <a:schemeClr val="bg1"/>
              </a:solidFill>
            </a:endParaRPr>
          </a:p>
        </p:txBody>
      </p:sp>
      <p:sp>
        <p:nvSpPr>
          <p:cNvPr id="5" name="Suorakulmio 4"/>
          <p:cNvSpPr/>
          <p:nvPr/>
        </p:nvSpPr>
        <p:spPr>
          <a:xfrm>
            <a:off x="1293090" y="6283236"/>
            <a:ext cx="10060709" cy="430887"/>
          </a:xfrm>
          <a:prstGeom prst="rect">
            <a:avLst/>
          </a:prstGeom>
        </p:spPr>
        <p:txBody>
          <a:bodyPr wrap="square">
            <a:spAutoFit/>
          </a:bodyPr>
          <a:lstStyle/>
          <a:p>
            <a:r>
              <a:rPr lang="fi-FI" sz="1100" dirty="0">
                <a:solidFill>
                  <a:srgbClr val="303030"/>
                </a:solidFill>
                <a:latin typeface="Source Sans Pro"/>
              </a:rPr>
              <a:t>Indikaattori perustuu kysymykseen: "Seurusteletko tällä hetkellä?". Vastausvaihtoehdot: 1) en, 2) kyllä. Tarkastelussa ovat vastaajat, jotka ovat ilmoittaneet vaihtoehdon 2.</a:t>
            </a:r>
            <a:endParaRPr lang="fi-FI" sz="1100" dirty="0"/>
          </a:p>
        </p:txBody>
      </p:sp>
      <p:graphicFrame>
        <p:nvGraphicFramePr>
          <p:cNvPr id="6" name="Kaavio 5"/>
          <p:cNvGraphicFramePr>
            <a:graphicFrameLocks/>
          </p:cNvGraphicFramePr>
          <p:nvPr>
            <p:extLst>
              <p:ext uri="{D42A27DB-BD31-4B8C-83A1-F6EECF244321}">
                <p14:modId xmlns:p14="http://schemas.microsoft.com/office/powerpoint/2010/main" val="2102661693"/>
              </p:ext>
            </p:extLst>
          </p:nvPr>
        </p:nvGraphicFramePr>
        <p:xfrm>
          <a:off x="838200" y="2057399"/>
          <a:ext cx="10282382" cy="3068783"/>
        </p:xfrm>
        <a:graphic>
          <a:graphicData uri="http://schemas.openxmlformats.org/drawingml/2006/chart">
            <c:chart xmlns:c="http://schemas.openxmlformats.org/drawingml/2006/chart" xmlns:r="http://schemas.openxmlformats.org/officeDocument/2006/relationships" r:id="rId2"/>
          </a:graphicData>
        </a:graphic>
      </p:graphicFrame>
      <p:sp>
        <p:nvSpPr>
          <p:cNvPr id="7" name="Ellipsi 6"/>
          <p:cNvSpPr/>
          <p:nvPr/>
        </p:nvSpPr>
        <p:spPr>
          <a:xfrm>
            <a:off x="9661236" y="3980873"/>
            <a:ext cx="1173019" cy="135774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Tree>
    <p:extLst>
      <p:ext uri="{BB962C8B-B14F-4D97-AF65-F5344CB8AC3E}">
        <p14:creationId xmlns:p14="http://schemas.microsoft.com/office/powerpoint/2010/main" val="428458456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solidFill>
            <a:schemeClr val="accent2">
              <a:lumMod val="60000"/>
              <a:lumOff val="40000"/>
            </a:schemeClr>
          </a:solidFill>
        </p:spPr>
        <p:txBody>
          <a:bodyPr>
            <a:noAutofit/>
          </a:bodyPr>
          <a:lstStyle/>
          <a:p>
            <a:r>
              <a:rPr lang="fi-FI" sz="2800" dirty="0" smtClean="0">
                <a:solidFill>
                  <a:schemeClr val="bg1"/>
                </a:solidFill>
              </a:rPr>
              <a:t>Tarvitsee…</a:t>
            </a:r>
            <a:r>
              <a:rPr lang="fi-FI" sz="2800" dirty="0" err="1" smtClean="0">
                <a:solidFill>
                  <a:schemeClr val="bg1"/>
                </a:solidFill>
              </a:rPr>
              <a:t>Pohjois</a:t>
            </a:r>
            <a:r>
              <a:rPr lang="fi-FI" sz="2800" dirty="0" smtClean="0">
                <a:solidFill>
                  <a:schemeClr val="bg1"/>
                </a:solidFill>
              </a:rPr>
              <a:t>-Savo</a:t>
            </a:r>
            <a:endParaRPr lang="fi-FI" sz="2800" dirty="0">
              <a:solidFill>
                <a:schemeClr val="bg1"/>
              </a:solidFill>
            </a:endParaRPr>
          </a:p>
        </p:txBody>
      </p:sp>
      <p:pic>
        <p:nvPicPr>
          <p:cNvPr id="4" name="Kuva 3"/>
          <p:cNvPicPr>
            <a:picLocks noChangeAspect="1"/>
          </p:cNvPicPr>
          <p:nvPr/>
        </p:nvPicPr>
        <p:blipFill>
          <a:blip r:embed="rId2"/>
          <a:stretch>
            <a:fillRect/>
          </a:stretch>
        </p:blipFill>
        <p:spPr>
          <a:xfrm>
            <a:off x="535710" y="2049314"/>
            <a:ext cx="11517745" cy="3514151"/>
          </a:xfrm>
          <a:prstGeom prst="rect">
            <a:avLst/>
          </a:prstGeom>
        </p:spPr>
      </p:pic>
      <p:sp>
        <p:nvSpPr>
          <p:cNvPr id="5" name="Ellipsi 4"/>
          <p:cNvSpPr/>
          <p:nvPr/>
        </p:nvSpPr>
        <p:spPr>
          <a:xfrm>
            <a:off x="8571345" y="4082473"/>
            <a:ext cx="323273" cy="54494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6" name="Ellipsi 5"/>
          <p:cNvSpPr/>
          <p:nvPr/>
        </p:nvSpPr>
        <p:spPr>
          <a:xfrm>
            <a:off x="11730182" y="4082473"/>
            <a:ext cx="323273" cy="54494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7" name="Ellipsi 6"/>
          <p:cNvSpPr/>
          <p:nvPr/>
        </p:nvSpPr>
        <p:spPr>
          <a:xfrm>
            <a:off x="9970654" y="4082473"/>
            <a:ext cx="323273" cy="54494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Tree>
    <p:extLst>
      <p:ext uri="{BB962C8B-B14F-4D97-AF65-F5344CB8AC3E}">
        <p14:creationId xmlns:p14="http://schemas.microsoft.com/office/powerpoint/2010/main" val="44002290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solidFill>
            <a:schemeClr val="accent2">
              <a:lumMod val="60000"/>
              <a:lumOff val="40000"/>
            </a:schemeClr>
          </a:solidFill>
        </p:spPr>
        <p:txBody>
          <a:bodyPr>
            <a:noAutofit/>
          </a:bodyPr>
          <a:lstStyle/>
          <a:p>
            <a:r>
              <a:rPr lang="fi-FI" sz="2800" dirty="0">
                <a:solidFill>
                  <a:schemeClr val="bg1"/>
                </a:solidFill>
              </a:rPr>
              <a:t>Kokenut seksuaaliväkivaltaa vuoden aikana, %</a:t>
            </a:r>
            <a:endParaRPr lang="fi-FI" sz="2800" dirty="0">
              <a:solidFill>
                <a:schemeClr val="bg1"/>
              </a:solidFill>
            </a:endParaRPr>
          </a:p>
        </p:txBody>
      </p:sp>
      <p:graphicFrame>
        <p:nvGraphicFramePr>
          <p:cNvPr id="8" name="Kaavio 7"/>
          <p:cNvGraphicFramePr>
            <a:graphicFrameLocks/>
          </p:cNvGraphicFramePr>
          <p:nvPr>
            <p:extLst>
              <p:ext uri="{D42A27DB-BD31-4B8C-83A1-F6EECF244321}">
                <p14:modId xmlns:p14="http://schemas.microsoft.com/office/powerpoint/2010/main" val="1680633215"/>
              </p:ext>
            </p:extLst>
          </p:nvPr>
        </p:nvGraphicFramePr>
        <p:xfrm>
          <a:off x="838200" y="2290617"/>
          <a:ext cx="5183909" cy="338974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Kaavio 8"/>
          <p:cNvGraphicFramePr>
            <a:graphicFrameLocks/>
          </p:cNvGraphicFramePr>
          <p:nvPr>
            <p:extLst>
              <p:ext uri="{D42A27DB-BD31-4B8C-83A1-F6EECF244321}">
                <p14:modId xmlns:p14="http://schemas.microsoft.com/office/powerpoint/2010/main" val="2549202037"/>
              </p:ext>
            </p:extLst>
          </p:nvPr>
        </p:nvGraphicFramePr>
        <p:xfrm>
          <a:off x="6761018" y="2290617"/>
          <a:ext cx="4327236" cy="350982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0771688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solidFill>
            <a:schemeClr val="accent2">
              <a:lumMod val="60000"/>
              <a:lumOff val="40000"/>
            </a:schemeClr>
          </a:solidFill>
        </p:spPr>
        <p:txBody>
          <a:bodyPr>
            <a:noAutofit/>
          </a:bodyPr>
          <a:lstStyle/>
          <a:p>
            <a:r>
              <a:rPr lang="fi-FI" sz="2800" dirty="0">
                <a:solidFill>
                  <a:schemeClr val="bg1"/>
                </a:solidFill>
              </a:rPr>
              <a:t>Kokenut seksuaaliväkivaltaa vuoden aikana, %</a:t>
            </a:r>
            <a:endParaRPr lang="fi-FI" sz="2800" dirty="0">
              <a:solidFill>
                <a:schemeClr val="bg1"/>
              </a:solidFill>
            </a:endParaRPr>
          </a:p>
        </p:txBody>
      </p:sp>
      <p:graphicFrame>
        <p:nvGraphicFramePr>
          <p:cNvPr id="5" name="Kaavio 4"/>
          <p:cNvGraphicFramePr>
            <a:graphicFrameLocks/>
          </p:cNvGraphicFramePr>
          <p:nvPr>
            <p:extLst>
              <p:ext uri="{D42A27DB-BD31-4B8C-83A1-F6EECF244321}">
                <p14:modId xmlns:p14="http://schemas.microsoft.com/office/powerpoint/2010/main" val="3044386785"/>
              </p:ext>
            </p:extLst>
          </p:nvPr>
        </p:nvGraphicFramePr>
        <p:xfrm>
          <a:off x="2068945" y="2057399"/>
          <a:ext cx="6313055" cy="385387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7264870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solidFill>
            <a:schemeClr val="accent2">
              <a:lumMod val="60000"/>
              <a:lumOff val="40000"/>
            </a:schemeClr>
          </a:solidFill>
        </p:spPr>
        <p:txBody>
          <a:bodyPr>
            <a:noAutofit/>
          </a:bodyPr>
          <a:lstStyle/>
          <a:p>
            <a:r>
              <a:rPr lang="fi-FI" sz="2800" dirty="0">
                <a:solidFill>
                  <a:schemeClr val="bg1"/>
                </a:solidFill>
              </a:rPr>
              <a:t>Kokenut häiritsevää seksuaalista ehdottelua tai ahdistelua vuoden aikana, %</a:t>
            </a:r>
            <a:endParaRPr lang="fi-FI" sz="2800" dirty="0">
              <a:solidFill>
                <a:schemeClr val="bg1"/>
              </a:solidFill>
            </a:endParaRPr>
          </a:p>
        </p:txBody>
      </p:sp>
      <p:graphicFrame>
        <p:nvGraphicFramePr>
          <p:cNvPr id="3" name="Kaavio 2"/>
          <p:cNvGraphicFramePr>
            <a:graphicFrameLocks/>
          </p:cNvGraphicFramePr>
          <p:nvPr>
            <p:extLst>
              <p:ext uri="{D42A27DB-BD31-4B8C-83A1-F6EECF244321}">
                <p14:modId xmlns:p14="http://schemas.microsoft.com/office/powerpoint/2010/main" val="2124076683"/>
              </p:ext>
            </p:extLst>
          </p:nvPr>
        </p:nvGraphicFramePr>
        <p:xfrm>
          <a:off x="838200" y="2140527"/>
          <a:ext cx="5638800" cy="293947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Kaavio 3"/>
          <p:cNvGraphicFramePr>
            <a:graphicFrameLocks/>
          </p:cNvGraphicFramePr>
          <p:nvPr>
            <p:extLst>
              <p:ext uri="{D42A27DB-BD31-4B8C-83A1-F6EECF244321}">
                <p14:modId xmlns:p14="http://schemas.microsoft.com/office/powerpoint/2010/main" val="3193815579"/>
              </p:ext>
            </p:extLst>
          </p:nvPr>
        </p:nvGraphicFramePr>
        <p:xfrm>
          <a:off x="6689436" y="2140527"/>
          <a:ext cx="4745182" cy="319303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8672089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solidFill>
            <a:schemeClr val="accent2">
              <a:lumMod val="60000"/>
              <a:lumOff val="40000"/>
            </a:schemeClr>
          </a:solidFill>
        </p:spPr>
        <p:txBody>
          <a:bodyPr>
            <a:noAutofit/>
          </a:bodyPr>
          <a:lstStyle/>
          <a:p>
            <a:r>
              <a:rPr lang="fi-FI" sz="2800" dirty="0">
                <a:solidFill>
                  <a:schemeClr val="bg1"/>
                </a:solidFill>
              </a:rPr>
              <a:t>Kokenut häiritsevää seksuaalista ehdottelua tai ahdistelua vuoden aikana, %</a:t>
            </a:r>
            <a:endParaRPr lang="fi-FI" sz="2800" dirty="0">
              <a:solidFill>
                <a:schemeClr val="bg1"/>
              </a:solidFill>
            </a:endParaRPr>
          </a:p>
        </p:txBody>
      </p:sp>
      <p:graphicFrame>
        <p:nvGraphicFramePr>
          <p:cNvPr id="5" name="Kaavio 4"/>
          <p:cNvGraphicFramePr>
            <a:graphicFrameLocks/>
          </p:cNvGraphicFramePr>
          <p:nvPr>
            <p:extLst>
              <p:ext uri="{D42A27DB-BD31-4B8C-83A1-F6EECF244321}">
                <p14:modId xmlns:p14="http://schemas.microsoft.com/office/powerpoint/2010/main" val="1964595861"/>
              </p:ext>
            </p:extLst>
          </p:nvPr>
        </p:nvGraphicFramePr>
        <p:xfrm>
          <a:off x="2466109" y="2057400"/>
          <a:ext cx="7869382" cy="4038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4590973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solidFill>
            <a:schemeClr val="accent2">
              <a:lumMod val="60000"/>
              <a:lumOff val="40000"/>
            </a:schemeClr>
          </a:solidFill>
        </p:spPr>
        <p:txBody>
          <a:bodyPr>
            <a:noAutofit/>
          </a:bodyPr>
          <a:lstStyle/>
          <a:p>
            <a:r>
              <a:rPr lang="fi-FI" sz="2800" dirty="0">
                <a:solidFill>
                  <a:schemeClr val="bg1"/>
                </a:solidFill>
              </a:rPr>
              <a:t>Kokenut seksuaalista häirintää koulussa vuoden aikana, %, </a:t>
            </a:r>
            <a:endParaRPr lang="fi-FI" sz="2800" dirty="0">
              <a:solidFill>
                <a:schemeClr val="bg1"/>
              </a:solidFill>
            </a:endParaRPr>
          </a:p>
        </p:txBody>
      </p:sp>
      <p:graphicFrame>
        <p:nvGraphicFramePr>
          <p:cNvPr id="3" name="Kaavio 2"/>
          <p:cNvGraphicFramePr>
            <a:graphicFrameLocks/>
          </p:cNvGraphicFramePr>
          <p:nvPr>
            <p:extLst>
              <p:ext uri="{D42A27DB-BD31-4B8C-83A1-F6EECF244321}">
                <p14:modId xmlns:p14="http://schemas.microsoft.com/office/powerpoint/2010/main" val="2163387278"/>
              </p:ext>
            </p:extLst>
          </p:nvPr>
        </p:nvGraphicFramePr>
        <p:xfrm>
          <a:off x="1524000" y="2380672"/>
          <a:ext cx="4572000"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Kaavio 3"/>
          <p:cNvGraphicFramePr>
            <a:graphicFrameLocks/>
          </p:cNvGraphicFramePr>
          <p:nvPr>
            <p:extLst>
              <p:ext uri="{D42A27DB-BD31-4B8C-83A1-F6EECF244321}">
                <p14:modId xmlns:p14="http://schemas.microsoft.com/office/powerpoint/2010/main" val="35600058"/>
              </p:ext>
            </p:extLst>
          </p:nvPr>
        </p:nvGraphicFramePr>
        <p:xfrm>
          <a:off x="6520873" y="2297546"/>
          <a:ext cx="4373418" cy="340129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4752142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solidFill>
            <a:schemeClr val="accent2">
              <a:lumMod val="60000"/>
              <a:lumOff val="40000"/>
            </a:schemeClr>
          </a:solidFill>
        </p:spPr>
        <p:txBody>
          <a:bodyPr>
            <a:noAutofit/>
          </a:bodyPr>
          <a:lstStyle/>
          <a:p>
            <a:r>
              <a:rPr lang="fi-FI" sz="2800" dirty="0">
                <a:solidFill>
                  <a:schemeClr val="bg1"/>
                </a:solidFill>
              </a:rPr>
              <a:t>Kokenut seksuaalista häirintää koulussa vuoden aikana, %, </a:t>
            </a:r>
            <a:endParaRPr lang="fi-FI" sz="2800" dirty="0">
              <a:solidFill>
                <a:schemeClr val="bg1"/>
              </a:solidFill>
            </a:endParaRPr>
          </a:p>
        </p:txBody>
      </p:sp>
      <p:graphicFrame>
        <p:nvGraphicFramePr>
          <p:cNvPr id="5" name="Kaavio 4"/>
          <p:cNvGraphicFramePr>
            <a:graphicFrameLocks/>
          </p:cNvGraphicFramePr>
          <p:nvPr>
            <p:extLst>
              <p:ext uri="{D42A27DB-BD31-4B8C-83A1-F6EECF244321}">
                <p14:modId xmlns:p14="http://schemas.microsoft.com/office/powerpoint/2010/main" val="311929234"/>
              </p:ext>
            </p:extLst>
          </p:nvPr>
        </p:nvGraphicFramePr>
        <p:xfrm>
          <a:off x="1782617" y="2057399"/>
          <a:ext cx="8654473" cy="384463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4136972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solidFill>
            <a:schemeClr val="accent2">
              <a:lumMod val="60000"/>
              <a:lumOff val="40000"/>
            </a:schemeClr>
          </a:solidFill>
        </p:spPr>
        <p:txBody>
          <a:bodyPr>
            <a:noAutofit/>
          </a:bodyPr>
          <a:lstStyle/>
          <a:p>
            <a:r>
              <a:rPr lang="fi-FI" sz="2800" dirty="0">
                <a:solidFill>
                  <a:schemeClr val="bg1"/>
                </a:solidFill>
              </a:rPr>
              <a:t>Kokenut seksuaalista häirintää puhelimessa tai internetissä vuoden aikana, </a:t>
            </a:r>
            <a:r>
              <a:rPr lang="fi-FI" sz="2800" dirty="0" smtClean="0">
                <a:solidFill>
                  <a:schemeClr val="bg1"/>
                </a:solidFill>
              </a:rPr>
              <a:t>%</a:t>
            </a:r>
            <a:endParaRPr lang="fi-FI" sz="2800" dirty="0">
              <a:solidFill>
                <a:schemeClr val="bg1"/>
              </a:solidFill>
            </a:endParaRPr>
          </a:p>
        </p:txBody>
      </p:sp>
      <p:graphicFrame>
        <p:nvGraphicFramePr>
          <p:cNvPr id="3" name="Kaavio 2"/>
          <p:cNvGraphicFramePr>
            <a:graphicFrameLocks/>
          </p:cNvGraphicFramePr>
          <p:nvPr>
            <p:extLst>
              <p:ext uri="{D42A27DB-BD31-4B8C-83A1-F6EECF244321}">
                <p14:modId xmlns:p14="http://schemas.microsoft.com/office/powerpoint/2010/main" val="294710077"/>
              </p:ext>
            </p:extLst>
          </p:nvPr>
        </p:nvGraphicFramePr>
        <p:xfrm>
          <a:off x="838199" y="2334491"/>
          <a:ext cx="5442527" cy="309649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Kaavio 3"/>
          <p:cNvGraphicFramePr>
            <a:graphicFrameLocks/>
          </p:cNvGraphicFramePr>
          <p:nvPr>
            <p:extLst>
              <p:ext uri="{D42A27DB-BD31-4B8C-83A1-F6EECF244321}">
                <p14:modId xmlns:p14="http://schemas.microsoft.com/office/powerpoint/2010/main" val="2524942051"/>
              </p:ext>
            </p:extLst>
          </p:nvPr>
        </p:nvGraphicFramePr>
        <p:xfrm>
          <a:off x="6844144" y="2428009"/>
          <a:ext cx="4509655" cy="342784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688728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868345" y="365125"/>
            <a:ext cx="10515600" cy="1325563"/>
          </a:xfrm>
          <a:solidFill>
            <a:schemeClr val="accent2">
              <a:lumMod val="60000"/>
              <a:lumOff val="40000"/>
            </a:schemeClr>
          </a:solidFill>
        </p:spPr>
        <p:txBody>
          <a:bodyPr>
            <a:noAutofit/>
          </a:bodyPr>
          <a:lstStyle/>
          <a:p>
            <a:r>
              <a:rPr lang="fi-FI" sz="2800" dirty="0" smtClean="0">
                <a:solidFill>
                  <a:schemeClr val="bg1"/>
                </a:solidFill>
              </a:rPr>
              <a:t>Kokenut seksuaalista koskettelua tai painostamista koskettamaan vuoden aikana, %</a:t>
            </a:r>
            <a:endParaRPr lang="fi-FI" sz="2800" dirty="0">
              <a:solidFill>
                <a:schemeClr val="bg1"/>
              </a:solidFill>
            </a:endParaRPr>
          </a:p>
        </p:txBody>
      </p:sp>
      <p:graphicFrame>
        <p:nvGraphicFramePr>
          <p:cNvPr id="5" name="Kaavio 4"/>
          <p:cNvGraphicFramePr>
            <a:graphicFrameLocks/>
          </p:cNvGraphicFramePr>
          <p:nvPr>
            <p:extLst>
              <p:ext uri="{D42A27DB-BD31-4B8C-83A1-F6EECF244321}">
                <p14:modId xmlns:p14="http://schemas.microsoft.com/office/powerpoint/2010/main" val="3895326218"/>
              </p:ext>
            </p:extLst>
          </p:nvPr>
        </p:nvGraphicFramePr>
        <p:xfrm>
          <a:off x="1106181" y="1939332"/>
          <a:ext cx="6239164" cy="3748035"/>
        </p:xfrm>
        <a:graphic>
          <a:graphicData uri="http://schemas.openxmlformats.org/drawingml/2006/chart">
            <c:chart xmlns:c="http://schemas.openxmlformats.org/drawingml/2006/chart" xmlns:r="http://schemas.openxmlformats.org/officeDocument/2006/relationships" r:id="rId2"/>
          </a:graphicData>
        </a:graphic>
      </p:graphicFrame>
      <p:sp>
        <p:nvSpPr>
          <p:cNvPr id="4" name="Suorakulmio 3"/>
          <p:cNvSpPr/>
          <p:nvPr/>
        </p:nvSpPr>
        <p:spPr>
          <a:xfrm>
            <a:off x="868345" y="5924694"/>
            <a:ext cx="10552547" cy="600164"/>
          </a:xfrm>
          <a:prstGeom prst="rect">
            <a:avLst/>
          </a:prstGeom>
        </p:spPr>
        <p:txBody>
          <a:bodyPr wrap="square">
            <a:spAutoFit/>
          </a:bodyPr>
          <a:lstStyle/>
          <a:p>
            <a:r>
              <a:rPr lang="fi-FI" sz="1100" dirty="0">
                <a:solidFill>
                  <a:srgbClr val="303030"/>
                </a:solidFill>
                <a:latin typeface="Source Sans Pro"/>
              </a:rPr>
              <a:t>Indikaattori perustuu kysymykseen: "Oletko kokenut jotain seuraavista viimeksi kuluneen 12 kuukauden aikana?". Summaindikaattori muodostuu kahdesta kysymyksen osiosta: 3) joku on koskettanut sinun rintojasi tai sukuelimiäsi vastoin tahtoasi, 4) joku on painostanut tai pakottanut sinut koskemaan rintojaan tai sukuelimiään. Vastausvaihtoehdot: 1) kyllä, 2) ei. Tarkastelussa ovat vastaajat, jotka ovat ilmoittaneet vaihtoehdon 1 yhteen tai molempiin kysymyksen osioon.</a:t>
            </a:r>
            <a:endParaRPr lang="fi-FI" sz="1100" dirty="0"/>
          </a:p>
        </p:txBody>
      </p:sp>
      <p:sp>
        <p:nvSpPr>
          <p:cNvPr id="6" name="Ellipsi 5"/>
          <p:cNvSpPr/>
          <p:nvPr/>
        </p:nvSpPr>
        <p:spPr>
          <a:xfrm>
            <a:off x="3941213" y="4029388"/>
            <a:ext cx="841802" cy="101958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Tree>
    <p:extLst>
      <p:ext uri="{BB962C8B-B14F-4D97-AF65-F5344CB8AC3E}">
        <p14:creationId xmlns:p14="http://schemas.microsoft.com/office/powerpoint/2010/main" val="33549424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solidFill>
            <a:schemeClr val="accent2">
              <a:lumMod val="60000"/>
              <a:lumOff val="40000"/>
            </a:schemeClr>
          </a:solidFill>
        </p:spPr>
        <p:txBody>
          <a:bodyPr>
            <a:noAutofit/>
          </a:bodyPr>
          <a:lstStyle/>
          <a:p>
            <a:r>
              <a:rPr lang="fi-FI" sz="2800" dirty="0">
                <a:solidFill>
                  <a:schemeClr val="bg1"/>
                </a:solidFill>
              </a:rPr>
              <a:t>Kokenut seksuaalista häirintää puhelimessa tai internetissä vuoden aikana, </a:t>
            </a:r>
            <a:r>
              <a:rPr lang="fi-FI" sz="2800" dirty="0" smtClean="0">
                <a:solidFill>
                  <a:schemeClr val="bg1"/>
                </a:solidFill>
              </a:rPr>
              <a:t>%</a:t>
            </a:r>
            <a:endParaRPr lang="fi-FI" sz="2800" dirty="0">
              <a:solidFill>
                <a:schemeClr val="bg1"/>
              </a:solidFill>
            </a:endParaRPr>
          </a:p>
        </p:txBody>
      </p:sp>
      <p:graphicFrame>
        <p:nvGraphicFramePr>
          <p:cNvPr id="5" name="Kaavio 4"/>
          <p:cNvGraphicFramePr>
            <a:graphicFrameLocks/>
          </p:cNvGraphicFramePr>
          <p:nvPr>
            <p:extLst>
              <p:ext uri="{D42A27DB-BD31-4B8C-83A1-F6EECF244321}">
                <p14:modId xmlns:p14="http://schemas.microsoft.com/office/powerpoint/2010/main" val="3876666874"/>
              </p:ext>
            </p:extLst>
          </p:nvPr>
        </p:nvGraphicFramePr>
        <p:xfrm>
          <a:off x="1191491" y="2057399"/>
          <a:ext cx="9642764" cy="410325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1695306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solidFill>
            <a:schemeClr val="accent2">
              <a:lumMod val="60000"/>
              <a:lumOff val="40000"/>
            </a:schemeClr>
          </a:solidFill>
        </p:spPr>
        <p:txBody>
          <a:bodyPr>
            <a:noAutofit/>
          </a:bodyPr>
          <a:lstStyle/>
          <a:p>
            <a:r>
              <a:rPr lang="fi-FI" sz="2800" dirty="0">
                <a:solidFill>
                  <a:schemeClr val="bg1"/>
                </a:solidFill>
              </a:rPr>
              <a:t>Kokenut seksuaalista häirintää julkisessa tilassa vuoden aikana, %</a:t>
            </a:r>
            <a:endParaRPr lang="fi-FI" sz="2800" dirty="0">
              <a:solidFill>
                <a:schemeClr val="bg1"/>
              </a:solidFill>
            </a:endParaRPr>
          </a:p>
        </p:txBody>
      </p:sp>
      <p:graphicFrame>
        <p:nvGraphicFramePr>
          <p:cNvPr id="3" name="Kaavio 2"/>
          <p:cNvGraphicFramePr>
            <a:graphicFrameLocks/>
          </p:cNvGraphicFramePr>
          <p:nvPr>
            <p:extLst>
              <p:ext uri="{D42A27DB-BD31-4B8C-83A1-F6EECF244321}">
                <p14:modId xmlns:p14="http://schemas.microsoft.com/office/powerpoint/2010/main" val="2031800478"/>
              </p:ext>
            </p:extLst>
          </p:nvPr>
        </p:nvGraphicFramePr>
        <p:xfrm>
          <a:off x="914400" y="2389908"/>
          <a:ext cx="5181600" cy="278245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Kaavio 3"/>
          <p:cNvGraphicFramePr>
            <a:graphicFrameLocks/>
          </p:cNvGraphicFramePr>
          <p:nvPr>
            <p:extLst>
              <p:ext uri="{D42A27DB-BD31-4B8C-83A1-F6EECF244321}">
                <p14:modId xmlns:p14="http://schemas.microsoft.com/office/powerpoint/2010/main" val="2820425391"/>
              </p:ext>
            </p:extLst>
          </p:nvPr>
        </p:nvGraphicFramePr>
        <p:xfrm>
          <a:off x="6770255" y="2389908"/>
          <a:ext cx="4271818" cy="361372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6187445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solidFill>
            <a:schemeClr val="accent2">
              <a:lumMod val="60000"/>
              <a:lumOff val="40000"/>
            </a:schemeClr>
          </a:solidFill>
        </p:spPr>
        <p:txBody>
          <a:bodyPr>
            <a:noAutofit/>
          </a:bodyPr>
          <a:lstStyle/>
          <a:p>
            <a:r>
              <a:rPr lang="fi-FI" sz="2800" dirty="0">
                <a:solidFill>
                  <a:schemeClr val="bg1"/>
                </a:solidFill>
              </a:rPr>
              <a:t>Kokenut seksuaalista häirintää julkisessa tilassa vuoden aikana, %</a:t>
            </a:r>
            <a:endParaRPr lang="fi-FI" sz="2800" dirty="0">
              <a:solidFill>
                <a:schemeClr val="bg1"/>
              </a:solidFill>
            </a:endParaRPr>
          </a:p>
        </p:txBody>
      </p:sp>
      <p:graphicFrame>
        <p:nvGraphicFramePr>
          <p:cNvPr id="5" name="Kaavio 4"/>
          <p:cNvGraphicFramePr>
            <a:graphicFrameLocks/>
          </p:cNvGraphicFramePr>
          <p:nvPr>
            <p:extLst>
              <p:ext uri="{D42A27DB-BD31-4B8C-83A1-F6EECF244321}">
                <p14:modId xmlns:p14="http://schemas.microsoft.com/office/powerpoint/2010/main" val="1673771031"/>
              </p:ext>
            </p:extLst>
          </p:nvPr>
        </p:nvGraphicFramePr>
        <p:xfrm>
          <a:off x="1588655" y="2057399"/>
          <a:ext cx="9374909" cy="378921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9248200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solidFill>
            <a:schemeClr val="accent2">
              <a:lumMod val="60000"/>
              <a:lumOff val="40000"/>
            </a:schemeClr>
          </a:solidFill>
        </p:spPr>
        <p:txBody>
          <a:bodyPr>
            <a:noAutofit/>
          </a:bodyPr>
          <a:lstStyle/>
          <a:p>
            <a:r>
              <a:rPr lang="en-US" sz="2800" dirty="0" err="1">
                <a:solidFill>
                  <a:schemeClr val="bg1"/>
                </a:solidFill>
              </a:rPr>
              <a:t>Kertonut</a:t>
            </a:r>
            <a:r>
              <a:rPr lang="en-US" sz="2800" dirty="0">
                <a:solidFill>
                  <a:schemeClr val="bg1"/>
                </a:solidFill>
              </a:rPr>
              <a:t> </a:t>
            </a:r>
            <a:r>
              <a:rPr lang="en-US" sz="2800" dirty="0" err="1">
                <a:solidFill>
                  <a:schemeClr val="bg1"/>
                </a:solidFill>
              </a:rPr>
              <a:t>kokemastaan</a:t>
            </a:r>
            <a:r>
              <a:rPr lang="en-US" sz="2800" dirty="0">
                <a:solidFill>
                  <a:schemeClr val="bg1"/>
                </a:solidFill>
              </a:rPr>
              <a:t> </a:t>
            </a:r>
            <a:r>
              <a:rPr lang="en-US" sz="2800" dirty="0" err="1">
                <a:solidFill>
                  <a:schemeClr val="bg1"/>
                </a:solidFill>
              </a:rPr>
              <a:t>seksuaalisesta</a:t>
            </a:r>
            <a:r>
              <a:rPr lang="en-US" sz="2800" dirty="0">
                <a:solidFill>
                  <a:schemeClr val="bg1"/>
                </a:solidFill>
              </a:rPr>
              <a:t> </a:t>
            </a:r>
            <a:r>
              <a:rPr lang="en-US" sz="2800" dirty="0" err="1">
                <a:solidFill>
                  <a:schemeClr val="bg1"/>
                </a:solidFill>
              </a:rPr>
              <a:t>häirinnästä</a:t>
            </a:r>
            <a:r>
              <a:rPr lang="en-US" sz="2800" dirty="0">
                <a:solidFill>
                  <a:schemeClr val="bg1"/>
                </a:solidFill>
              </a:rPr>
              <a:t> tai </a:t>
            </a:r>
            <a:r>
              <a:rPr lang="en-US" sz="2800" dirty="0" err="1">
                <a:solidFill>
                  <a:schemeClr val="bg1"/>
                </a:solidFill>
              </a:rPr>
              <a:t>väkivallasta</a:t>
            </a:r>
            <a:r>
              <a:rPr lang="en-US" sz="2800" dirty="0">
                <a:solidFill>
                  <a:schemeClr val="bg1"/>
                </a:solidFill>
              </a:rPr>
              <a:t> </a:t>
            </a:r>
            <a:r>
              <a:rPr lang="en-US" sz="2800" dirty="0" err="1">
                <a:solidFill>
                  <a:schemeClr val="bg1"/>
                </a:solidFill>
              </a:rPr>
              <a:t>luottamalleen</a:t>
            </a:r>
            <a:r>
              <a:rPr lang="en-US" sz="2800" dirty="0">
                <a:solidFill>
                  <a:schemeClr val="bg1"/>
                </a:solidFill>
              </a:rPr>
              <a:t> </a:t>
            </a:r>
            <a:r>
              <a:rPr lang="en-US" sz="2800" dirty="0" err="1">
                <a:solidFill>
                  <a:schemeClr val="bg1"/>
                </a:solidFill>
              </a:rPr>
              <a:t>aikuiselle</a:t>
            </a:r>
            <a:r>
              <a:rPr lang="en-US" sz="2800" dirty="0">
                <a:solidFill>
                  <a:schemeClr val="bg1"/>
                </a:solidFill>
              </a:rPr>
              <a:t>, </a:t>
            </a:r>
            <a:r>
              <a:rPr lang="en-US" sz="2800" dirty="0" smtClean="0">
                <a:solidFill>
                  <a:schemeClr val="bg1"/>
                </a:solidFill>
              </a:rPr>
              <a:t>% (</a:t>
            </a:r>
            <a:r>
              <a:rPr lang="en-US" sz="2800" dirty="0" err="1" smtClean="0">
                <a:solidFill>
                  <a:schemeClr val="bg1"/>
                </a:solidFill>
              </a:rPr>
              <a:t>huom</a:t>
            </a:r>
            <a:r>
              <a:rPr lang="en-US" sz="2800" dirty="0" smtClean="0">
                <a:solidFill>
                  <a:schemeClr val="bg1"/>
                </a:solidFill>
              </a:rPr>
              <a:t>. v. 2019 </a:t>
            </a:r>
            <a:r>
              <a:rPr lang="en-US" sz="2800" dirty="0" err="1" smtClean="0">
                <a:solidFill>
                  <a:schemeClr val="bg1"/>
                </a:solidFill>
              </a:rPr>
              <a:t>tieto</a:t>
            </a:r>
            <a:r>
              <a:rPr lang="en-US" sz="2800" dirty="0" smtClean="0">
                <a:solidFill>
                  <a:schemeClr val="bg1"/>
                </a:solidFill>
              </a:rPr>
              <a:t>)</a:t>
            </a:r>
            <a:endParaRPr lang="fi-FI" sz="2800" dirty="0">
              <a:solidFill>
                <a:schemeClr val="bg1"/>
              </a:solidFill>
            </a:endParaRPr>
          </a:p>
        </p:txBody>
      </p:sp>
      <p:graphicFrame>
        <p:nvGraphicFramePr>
          <p:cNvPr id="3" name="Kaavio 2"/>
          <p:cNvGraphicFramePr>
            <a:graphicFrameLocks/>
          </p:cNvGraphicFramePr>
          <p:nvPr>
            <p:extLst>
              <p:ext uri="{D42A27DB-BD31-4B8C-83A1-F6EECF244321}">
                <p14:modId xmlns:p14="http://schemas.microsoft.com/office/powerpoint/2010/main" val="2642253638"/>
              </p:ext>
            </p:extLst>
          </p:nvPr>
        </p:nvGraphicFramePr>
        <p:xfrm>
          <a:off x="1085273" y="2205181"/>
          <a:ext cx="4572000"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Kaavio 3"/>
          <p:cNvGraphicFramePr>
            <a:graphicFrameLocks/>
          </p:cNvGraphicFramePr>
          <p:nvPr>
            <p:extLst>
              <p:ext uri="{D42A27DB-BD31-4B8C-83A1-F6EECF244321}">
                <p14:modId xmlns:p14="http://schemas.microsoft.com/office/powerpoint/2010/main" val="4152387362"/>
              </p:ext>
            </p:extLst>
          </p:nvPr>
        </p:nvGraphicFramePr>
        <p:xfrm>
          <a:off x="6179126" y="2583871"/>
          <a:ext cx="4488873" cy="349365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1060751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solidFill>
            <a:schemeClr val="accent2"/>
          </a:solidFill>
        </p:spPr>
        <p:txBody>
          <a:bodyPr/>
          <a:lstStyle/>
          <a:p>
            <a:r>
              <a:rPr lang="fi-FI" b="1" dirty="0" err="1" smtClean="0">
                <a:solidFill>
                  <a:schemeClr val="bg1"/>
                </a:solidFill>
              </a:rPr>
              <a:t>FinLapset</a:t>
            </a:r>
            <a:r>
              <a:rPr lang="fi-FI" b="1" dirty="0" smtClean="0">
                <a:solidFill>
                  <a:schemeClr val="bg1"/>
                </a:solidFill>
              </a:rPr>
              <a:t>, vauvaperheiden (3-6kk) huoltajat</a:t>
            </a:r>
            <a:endParaRPr lang="fi-FI" b="1" dirty="0">
              <a:solidFill>
                <a:schemeClr val="bg1"/>
              </a:solidFill>
            </a:endParaRPr>
          </a:p>
        </p:txBody>
      </p:sp>
      <p:sp>
        <p:nvSpPr>
          <p:cNvPr id="3" name="Alaotsikko 2"/>
          <p:cNvSpPr>
            <a:spLocks noGrp="1"/>
          </p:cNvSpPr>
          <p:nvPr>
            <p:ph type="subTitle" idx="1"/>
          </p:nvPr>
        </p:nvSpPr>
        <p:spPr/>
        <p:txBody>
          <a:bodyPr/>
          <a:lstStyle/>
          <a:p>
            <a:r>
              <a:rPr lang="fi-FI" dirty="0" smtClean="0"/>
              <a:t>2020 vuodelta kerätyn aineiston tulokset</a:t>
            </a:r>
            <a:endParaRPr lang="fi-FI" dirty="0"/>
          </a:p>
        </p:txBody>
      </p:sp>
    </p:spTree>
    <p:extLst>
      <p:ext uri="{BB962C8B-B14F-4D97-AF65-F5344CB8AC3E}">
        <p14:creationId xmlns:p14="http://schemas.microsoft.com/office/powerpoint/2010/main" val="155643946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solidFill>
            <a:schemeClr val="accent2">
              <a:lumMod val="60000"/>
              <a:lumOff val="40000"/>
            </a:schemeClr>
          </a:solidFill>
        </p:spPr>
        <p:txBody>
          <a:bodyPr>
            <a:noAutofit/>
          </a:bodyPr>
          <a:lstStyle/>
          <a:p>
            <a:r>
              <a:rPr lang="fi-FI" sz="2800" b="1" dirty="0">
                <a:solidFill>
                  <a:schemeClr val="bg1"/>
                </a:solidFill>
              </a:rPr>
              <a:t>Synnyttänyt vanhempi käyttää raskauden ehkäisyä, %</a:t>
            </a:r>
            <a:r>
              <a:rPr lang="fi-FI" sz="2800" dirty="0"/>
              <a:t/>
            </a:r>
            <a:br>
              <a:rPr lang="fi-FI" sz="2800" dirty="0"/>
            </a:br>
            <a:endParaRPr lang="fi-FI" sz="2800" dirty="0">
              <a:solidFill>
                <a:schemeClr val="bg1"/>
              </a:solidFill>
            </a:endParaRPr>
          </a:p>
        </p:txBody>
      </p:sp>
      <p:graphicFrame>
        <p:nvGraphicFramePr>
          <p:cNvPr id="3" name="Kaavio 2"/>
          <p:cNvGraphicFramePr>
            <a:graphicFrameLocks/>
          </p:cNvGraphicFramePr>
          <p:nvPr>
            <p:extLst>
              <p:ext uri="{D42A27DB-BD31-4B8C-83A1-F6EECF244321}">
                <p14:modId xmlns:p14="http://schemas.microsoft.com/office/powerpoint/2010/main" val="2401651707"/>
              </p:ext>
            </p:extLst>
          </p:nvPr>
        </p:nvGraphicFramePr>
        <p:xfrm>
          <a:off x="838200" y="2094346"/>
          <a:ext cx="4572000"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Kaavio 3"/>
          <p:cNvGraphicFramePr>
            <a:graphicFrameLocks/>
          </p:cNvGraphicFramePr>
          <p:nvPr>
            <p:extLst>
              <p:ext uri="{D42A27DB-BD31-4B8C-83A1-F6EECF244321}">
                <p14:modId xmlns:p14="http://schemas.microsoft.com/office/powerpoint/2010/main" val="712423819"/>
              </p:ext>
            </p:extLst>
          </p:nvPr>
        </p:nvGraphicFramePr>
        <p:xfrm>
          <a:off x="6331527" y="2094346"/>
          <a:ext cx="4572000"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6" name="Suorakulmio 5"/>
          <p:cNvSpPr/>
          <p:nvPr/>
        </p:nvSpPr>
        <p:spPr>
          <a:xfrm>
            <a:off x="487218" y="5330609"/>
            <a:ext cx="5091546" cy="1107996"/>
          </a:xfrm>
          <a:prstGeom prst="rect">
            <a:avLst/>
          </a:prstGeom>
        </p:spPr>
        <p:txBody>
          <a:bodyPr wrap="square">
            <a:spAutoFit/>
          </a:bodyPr>
          <a:lstStyle/>
          <a:p>
            <a:r>
              <a:rPr lang="fi-FI" sz="1100" dirty="0">
                <a:solidFill>
                  <a:srgbClr val="303030"/>
                </a:solidFill>
              </a:rPr>
              <a:t>Indikaattori perustuu kysymykseen: "Mitä ehkäisymenetelmää käytätte nykyisin? Voit valita useamman vaihtoehdon.". Vastausvaihtoehdot: 1) ehkäisypillerit (ml minipillerit), 2) ehkäisyrengas tai -laastari, 3) kierukka, 4) kondomi, 5) jälkiehkäisy ("katumuspillerit"), 6) oma tai kumppanin sterilisaatio, 7) jokin muu raskauden ehkäisymenetelmä, 8) ei mitään. Tarkastelussa ovat synnyttäneet vanhemmat, jotka ovat ilmoittaneet vaihtoehdon 1, 2, 3, 4, 6 ja/tai 7.</a:t>
            </a:r>
            <a:endParaRPr lang="fi-FI" sz="1100" dirty="0"/>
          </a:p>
        </p:txBody>
      </p:sp>
      <p:sp>
        <p:nvSpPr>
          <p:cNvPr id="7" name="Suorakulmio 6"/>
          <p:cNvSpPr/>
          <p:nvPr/>
        </p:nvSpPr>
        <p:spPr>
          <a:xfrm>
            <a:off x="6022110" y="5330609"/>
            <a:ext cx="6096000" cy="938719"/>
          </a:xfrm>
          <a:prstGeom prst="rect">
            <a:avLst/>
          </a:prstGeom>
        </p:spPr>
        <p:txBody>
          <a:bodyPr>
            <a:spAutoFit/>
          </a:bodyPr>
          <a:lstStyle/>
          <a:p>
            <a:r>
              <a:rPr lang="fi-FI" sz="1100" dirty="0">
                <a:solidFill>
                  <a:srgbClr val="303030"/>
                </a:solidFill>
              </a:rPr>
              <a:t>Indikaattori perustuu kysymykseen: "Mitä ehkäisymenetelmää käytätte nykyisin? Voit valita useamman vaihtoehdon.". Vastausvaihtoehdot: 1) ehkäisypillerit (ml minipillerit), 2) ehkäisyrengas tai -laastari, 3) kierukka, 4) kondomi, 5) jälkiehkäisy ("katumuspillerit"), 6) oma tai kumppanin sterilisaatio, 7) jokin muu raskauden ehkäisymenetelmä, 8) ei mitään. Tarkastelussa ovat synnyttäneet vanhemmat, jotka ovat ilmoittaneet vaihtoehdon 1, 2, 3 ja/tai 6.</a:t>
            </a:r>
            <a:endParaRPr lang="fi-FI" sz="1100" dirty="0"/>
          </a:p>
        </p:txBody>
      </p:sp>
    </p:spTree>
    <p:extLst>
      <p:ext uri="{BB962C8B-B14F-4D97-AF65-F5344CB8AC3E}">
        <p14:creationId xmlns:p14="http://schemas.microsoft.com/office/powerpoint/2010/main" val="398075031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solidFill>
            <a:schemeClr val="accent2">
              <a:lumMod val="60000"/>
              <a:lumOff val="40000"/>
            </a:schemeClr>
          </a:solidFill>
        </p:spPr>
        <p:txBody>
          <a:bodyPr>
            <a:noAutofit/>
          </a:bodyPr>
          <a:lstStyle/>
          <a:p>
            <a:r>
              <a:rPr lang="fi-FI" sz="2800" dirty="0">
                <a:solidFill>
                  <a:schemeClr val="bg1"/>
                </a:solidFill>
              </a:rPr>
              <a:t>Synnyttänyt vanhempi käyttää vain kondomia raskauden ehkäisyyn, </a:t>
            </a:r>
            <a:r>
              <a:rPr lang="fi-FI" sz="2800" dirty="0" smtClean="0">
                <a:solidFill>
                  <a:schemeClr val="bg1"/>
                </a:solidFill>
              </a:rPr>
              <a:t>%</a:t>
            </a:r>
            <a:endParaRPr lang="fi-FI" sz="2800" dirty="0">
              <a:solidFill>
                <a:schemeClr val="bg1"/>
              </a:solidFill>
            </a:endParaRPr>
          </a:p>
        </p:txBody>
      </p:sp>
      <p:graphicFrame>
        <p:nvGraphicFramePr>
          <p:cNvPr id="8" name="Kaavio 7"/>
          <p:cNvGraphicFramePr>
            <a:graphicFrameLocks/>
          </p:cNvGraphicFramePr>
          <p:nvPr>
            <p:extLst>
              <p:ext uri="{D42A27DB-BD31-4B8C-83A1-F6EECF244321}">
                <p14:modId xmlns:p14="http://schemas.microsoft.com/office/powerpoint/2010/main" val="3678585858"/>
              </p:ext>
            </p:extLst>
          </p:nvPr>
        </p:nvGraphicFramePr>
        <p:xfrm>
          <a:off x="1089891" y="2177473"/>
          <a:ext cx="5075381" cy="2828636"/>
        </p:xfrm>
        <a:graphic>
          <a:graphicData uri="http://schemas.openxmlformats.org/drawingml/2006/chart">
            <c:chart xmlns:c="http://schemas.openxmlformats.org/drawingml/2006/chart" xmlns:r="http://schemas.openxmlformats.org/officeDocument/2006/relationships" r:id="rId2"/>
          </a:graphicData>
        </a:graphic>
      </p:graphicFrame>
      <p:sp>
        <p:nvSpPr>
          <p:cNvPr id="5" name="Suorakulmio 4"/>
          <p:cNvSpPr/>
          <p:nvPr/>
        </p:nvSpPr>
        <p:spPr>
          <a:xfrm>
            <a:off x="1089891" y="5509058"/>
            <a:ext cx="6096000" cy="938719"/>
          </a:xfrm>
          <a:prstGeom prst="rect">
            <a:avLst/>
          </a:prstGeom>
        </p:spPr>
        <p:txBody>
          <a:bodyPr>
            <a:spAutoFit/>
          </a:bodyPr>
          <a:lstStyle/>
          <a:p>
            <a:r>
              <a:rPr lang="fi-FI" sz="1100" dirty="0">
                <a:solidFill>
                  <a:srgbClr val="303030"/>
                </a:solidFill>
                <a:latin typeface="Source Sans Pro"/>
              </a:rPr>
              <a:t>Indikaattori perustuu kysymykseen: "Mitä ehkäisymenetelmää käytätte nykyisin? Voit valita useamman vaihtoehdon.". Vastausvaihtoehdot: 1) ehkäisypillerit (ml minipillerit), 2) ehkäisyrengas tai -laastari, 3) kierukka, 4) kondomi, 5) jälkiehkäisy ("katumuspillerit"), 6) oma tai kumppanin sterilisaatio, 7) jokin muu raskauden ehkäisymenetelmä, 8) ei mitään. Tarkastelussa ovat synnyttäneet vanhemmat, jotka ovat ilmoittaneet vain vaihtoehdon 4.</a:t>
            </a:r>
            <a:endParaRPr lang="fi-FI" sz="1100" dirty="0"/>
          </a:p>
        </p:txBody>
      </p:sp>
    </p:spTree>
    <p:extLst>
      <p:ext uri="{BB962C8B-B14F-4D97-AF65-F5344CB8AC3E}">
        <p14:creationId xmlns:p14="http://schemas.microsoft.com/office/powerpoint/2010/main" val="259236601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320964" y="254289"/>
            <a:ext cx="10515600" cy="1325563"/>
          </a:xfrm>
          <a:solidFill>
            <a:schemeClr val="accent2">
              <a:lumMod val="60000"/>
              <a:lumOff val="40000"/>
            </a:schemeClr>
          </a:solidFill>
        </p:spPr>
        <p:txBody>
          <a:bodyPr>
            <a:noAutofit/>
          </a:bodyPr>
          <a:lstStyle/>
          <a:p>
            <a:r>
              <a:rPr lang="fi-FI" sz="2800" dirty="0">
                <a:solidFill>
                  <a:schemeClr val="bg1"/>
                </a:solidFill>
              </a:rPr>
              <a:t>Vanhempi tyytyväinen seksiin parisuhteessa, </a:t>
            </a:r>
            <a:r>
              <a:rPr lang="fi-FI" sz="2800" dirty="0" smtClean="0">
                <a:solidFill>
                  <a:schemeClr val="bg1"/>
                </a:solidFill>
              </a:rPr>
              <a:t>%, synnyttänyt vanhempi</a:t>
            </a:r>
            <a:endParaRPr lang="fi-FI" sz="2800" dirty="0">
              <a:solidFill>
                <a:schemeClr val="bg1"/>
              </a:solidFill>
            </a:endParaRPr>
          </a:p>
        </p:txBody>
      </p:sp>
      <p:graphicFrame>
        <p:nvGraphicFramePr>
          <p:cNvPr id="3" name="Kaavio 2"/>
          <p:cNvGraphicFramePr>
            <a:graphicFrameLocks/>
          </p:cNvGraphicFramePr>
          <p:nvPr>
            <p:extLst>
              <p:ext uri="{D42A27DB-BD31-4B8C-83A1-F6EECF244321}">
                <p14:modId xmlns:p14="http://schemas.microsoft.com/office/powerpoint/2010/main" val="3675598213"/>
              </p:ext>
            </p:extLst>
          </p:nvPr>
        </p:nvGraphicFramePr>
        <p:xfrm>
          <a:off x="1006764" y="2288309"/>
          <a:ext cx="4572000"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Kaavio 3"/>
          <p:cNvGraphicFramePr>
            <a:graphicFrameLocks/>
          </p:cNvGraphicFramePr>
          <p:nvPr>
            <p:extLst>
              <p:ext uri="{D42A27DB-BD31-4B8C-83A1-F6EECF244321}">
                <p14:modId xmlns:p14="http://schemas.microsoft.com/office/powerpoint/2010/main" val="743823586"/>
              </p:ext>
            </p:extLst>
          </p:nvPr>
        </p:nvGraphicFramePr>
        <p:xfrm>
          <a:off x="6497781" y="2288309"/>
          <a:ext cx="4918363" cy="2865582"/>
        </p:xfrm>
        <a:graphic>
          <a:graphicData uri="http://schemas.openxmlformats.org/drawingml/2006/chart">
            <c:chart xmlns:c="http://schemas.openxmlformats.org/drawingml/2006/chart" xmlns:r="http://schemas.openxmlformats.org/officeDocument/2006/relationships" r:id="rId3"/>
          </a:graphicData>
        </a:graphic>
      </p:graphicFrame>
      <p:sp>
        <p:nvSpPr>
          <p:cNvPr id="5" name="Suorakulmio 4"/>
          <p:cNvSpPr/>
          <p:nvPr/>
        </p:nvSpPr>
        <p:spPr>
          <a:xfrm>
            <a:off x="2530764" y="5572174"/>
            <a:ext cx="6096000" cy="938719"/>
          </a:xfrm>
          <a:prstGeom prst="rect">
            <a:avLst/>
          </a:prstGeom>
        </p:spPr>
        <p:txBody>
          <a:bodyPr>
            <a:spAutoFit/>
          </a:bodyPr>
          <a:lstStyle/>
          <a:p>
            <a:r>
              <a:rPr lang="fi-FI" sz="1100" dirty="0">
                <a:solidFill>
                  <a:srgbClr val="303030"/>
                </a:solidFill>
                <a:latin typeface="Source Sans Pro"/>
              </a:rPr>
              <a:t>Indikaattori perustuu kysymykseen: "Kuinka tyytyväinen olet parisuhteesi eri puoliin?". Kysymyksen osio: 6) seksi. Vastausvaihtoehdot: 1) erittäin tyytyväinen, 2) melko tyytyväinen, 3) en tyytyväinen enkä tyytymätön, 4) melko tyytymätön, 5) erittäin tyytymätön. Tarkastelussa ovat vanhemmat, jotka ovat ilmoittaneet vaihtoehdon 1 tai 2. Osuus lasketaan parisuhteessa olevista vanhemmista.</a:t>
            </a:r>
            <a:endParaRPr lang="fi-FI" sz="1100" dirty="0"/>
          </a:p>
        </p:txBody>
      </p:sp>
    </p:spTree>
    <p:extLst>
      <p:ext uri="{BB962C8B-B14F-4D97-AF65-F5344CB8AC3E}">
        <p14:creationId xmlns:p14="http://schemas.microsoft.com/office/powerpoint/2010/main" val="358959210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solidFill>
            <a:schemeClr val="accent2">
              <a:lumMod val="60000"/>
              <a:lumOff val="40000"/>
            </a:schemeClr>
          </a:solidFill>
        </p:spPr>
        <p:txBody>
          <a:bodyPr>
            <a:noAutofit/>
          </a:bodyPr>
          <a:lstStyle/>
          <a:p>
            <a:r>
              <a:rPr lang="fi-FI" sz="2800" dirty="0">
                <a:solidFill>
                  <a:schemeClr val="bg1"/>
                </a:solidFill>
              </a:rPr>
              <a:t>Vanhempi kokenut seksuaaliväkivaltaa parisuhteessa 12 kuukauden aikana, %</a:t>
            </a:r>
          </a:p>
        </p:txBody>
      </p:sp>
      <p:graphicFrame>
        <p:nvGraphicFramePr>
          <p:cNvPr id="3" name="Kaavio 2"/>
          <p:cNvGraphicFramePr>
            <a:graphicFrameLocks/>
          </p:cNvGraphicFramePr>
          <p:nvPr>
            <p:extLst>
              <p:ext uri="{D42A27DB-BD31-4B8C-83A1-F6EECF244321}">
                <p14:modId xmlns:p14="http://schemas.microsoft.com/office/powerpoint/2010/main" val="3441068674"/>
              </p:ext>
            </p:extLst>
          </p:nvPr>
        </p:nvGraphicFramePr>
        <p:xfrm>
          <a:off x="955963" y="2352963"/>
          <a:ext cx="4807527" cy="305954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Kaavio 3"/>
          <p:cNvGraphicFramePr>
            <a:graphicFrameLocks/>
          </p:cNvGraphicFramePr>
          <p:nvPr>
            <p:extLst>
              <p:ext uri="{D42A27DB-BD31-4B8C-83A1-F6EECF244321}">
                <p14:modId xmlns:p14="http://schemas.microsoft.com/office/powerpoint/2010/main" val="1383949473"/>
              </p:ext>
            </p:extLst>
          </p:nvPr>
        </p:nvGraphicFramePr>
        <p:xfrm>
          <a:off x="6553199" y="2511135"/>
          <a:ext cx="4899891" cy="2901374"/>
        </p:xfrm>
        <a:graphic>
          <a:graphicData uri="http://schemas.openxmlformats.org/drawingml/2006/chart">
            <c:chart xmlns:c="http://schemas.openxmlformats.org/drawingml/2006/chart" xmlns:r="http://schemas.openxmlformats.org/officeDocument/2006/relationships" r:id="rId3"/>
          </a:graphicData>
        </a:graphic>
      </p:graphicFrame>
      <p:sp>
        <p:nvSpPr>
          <p:cNvPr id="5" name="Tekstiruutu 4"/>
          <p:cNvSpPr txBox="1"/>
          <p:nvPr/>
        </p:nvSpPr>
        <p:spPr>
          <a:xfrm>
            <a:off x="7176655" y="5911273"/>
            <a:ext cx="2456378" cy="276999"/>
          </a:xfrm>
          <a:prstGeom prst="rect">
            <a:avLst/>
          </a:prstGeom>
          <a:noFill/>
        </p:spPr>
        <p:txBody>
          <a:bodyPr wrap="none" rtlCol="0">
            <a:spAutoFit/>
          </a:bodyPr>
          <a:lstStyle/>
          <a:p>
            <a:r>
              <a:rPr lang="fi-FI" sz="1200" dirty="0" smtClean="0"/>
              <a:t>(puuttuu Etelä-Savo – tietoa vähän?)</a:t>
            </a:r>
            <a:endParaRPr lang="fi-FI" sz="1200" dirty="0"/>
          </a:p>
        </p:txBody>
      </p:sp>
      <p:sp>
        <p:nvSpPr>
          <p:cNvPr id="6" name="Suorakulmio 5"/>
          <p:cNvSpPr/>
          <p:nvPr/>
        </p:nvSpPr>
        <p:spPr>
          <a:xfrm>
            <a:off x="838200" y="5520786"/>
            <a:ext cx="6096000" cy="1107996"/>
          </a:xfrm>
          <a:prstGeom prst="rect">
            <a:avLst/>
          </a:prstGeom>
        </p:spPr>
        <p:txBody>
          <a:bodyPr>
            <a:spAutoFit/>
          </a:bodyPr>
          <a:lstStyle/>
          <a:p>
            <a:r>
              <a:rPr lang="fi-FI" sz="1100" dirty="0">
                <a:solidFill>
                  <a:srgbClr val="303030"/>
                </a:solidFill>
              </a:rPr>
              <a:t>Indikaattori perustuu kysymykseen: "Onko puolisosi tai entinen puolisosi tehnyt seuraavia asioita 12 viime kuukauden aikana?". Summaindikaattori muodostuu kahdesta kysymyksen osiosta: 5) häirinnyt sinua seksuaalisesti loukkaavilla sanoilla tai teoilla (esim. koskettelemalla, nimittelemällä, kaksimielisillä jutuilla), 6) pakottanut tai yrittänyt pakottaa seksiin tai muihin seksuaalisiin tekoihin. Vastausvaihtoehdot: 1) ei kertaakaan, 2) kerran, 3) toisinaan, 4) usein. Tarkastelussa ovat vanhemmat, jotka ovat ilmoittaneet vaihtoehdon 2, 3 tai 4 vähintään toiseen kysymyksen osioista.</a:t>
            </a:r>
            <a:endParaRPr lang="fi-FI" sz="1100" dirty="0"/>
          </a:p>
        </p:txBody>
      </p:sp>
    </p:spTree>
    <p:extLst>
      <p:ext uri="{BB962C8B-B14F-4D97-AF65-F5344CB8AC3E}">
        <p14:creationId xmlns:p14="http://schemas.microsoft.com/office/powerpoint/2010/main" val="355309721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699655" y="355888"/>
            <a:ext cx="10515600" cy="1325563"/>
          </a:xfrm>
          <a:solidFill>
            <a:schemeClr val="accent2">
              <a:lumMod val="60000"/>
              <a:lumOff val="40000"/>
            </a:schemeClr>
          </a:solidFill>
        </p:spPr>
        <p:txBody>
          <a:bodyPr>
            <a:noAutofit/>
          </a:bodyPr>
          <a:lstStyle/>
          <a:p>
            <a:r>
              <a:rPr lang="fi-FI" sz="2800" dirty="0">
                <a:solidFill>
                  <a:schemeClr val="bg1"/>
                </a:solidFill>
              </a:rPr>
              <a:t/>
            </a:r>
            <a:br>
              <a:rPr lang="fi-FI" sz="2800" dirty="0">
                <a:solidFill>
                  <a:schemeClr val="bg1"/>
                </a:solidFill>
              </a:rPr>
            </a:br>
            <a:r>
              <a:rPr lang="fi-FI" sz="2800" dirty="0" smtClean="0">
                <a:solidFill>
                  <a:schemeClr val="bg1"/>
                </a:solidFill>
              </a:rPr>
              <a:t>Palvelut ja </a:t>
            </a:r>
            <a:r>
              <a:rPr lang="fi-FI" sz="2800" dirty="0">
                <a:solidFill>
                  <a:schemeClr val="bg1"/>
                </a:solidFill>
              </a:rPr>
              <a:t>avunsaanti: Vanhempi tarvitsi ammattilaisilta tukea seksuaalisuuteen vauvan odotusaikana , </a:t>
            </a:r>
            <a:r>
              <a:rPr lang="fi-FI" sz="2800" dirty="0" smtClean="0">
                <a:solidFill>
                  <a:schemeClr val="bg1"/>
                </a:solidFill>
              </a:rPr>
              <a:t>% </a:t>
            </a:r>
            <a:endParaRPr lang="fi-FI" sz="2800" dirty="0">
              <a:solidFill>
                <a:schemeClr val="bg1"/>
              </a:solidFill>
            </a:endParaRPr>
          </a:p>
        </p:txBody>
      </p:sp>
      <p:graphicFrame>
        <p:nvGraphicFramePr>
          <p:cNvPr id="3" name="Kaavio 2"/>
          <p:cNvGraphicFramePr>
            <a:graphicFrameLocks/>
          </p:cNvGraphicFramePr>
          <p:nvPr>
            <p:extLst>
              <p:ext uri="{D42A27DB-BD31-4B8C-83A1-F6EECF244321}">
                <p14:modId xmlns:p14="http://schemas.microsoft.com/office/powerpoint/2010/main" val="1251584508"/>
              </p:ext>
            </p:extLst>
          </p:nvPr>
        </p:nvGraphicFramePr>
        <p:xfrm>
          <a:off x="1112981" y="2205181"/>
          <a:ext cx="4572000" cy="324427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Kaavio 3"/>
          <p:cNvGraphicFramePr>
            <a:graphicFrameLocks/>
          </p:cNvGraphicFramePr>
          <p:nvPr>
            <p:extLst>
              <p:ext uri="{D42A27DB-BD31-4B8C-83A1-F6EECF244321}">
                <p14:modId xmlns:p14="http://schemas.microsoft.com/office/powerpoint/2010/main" val="4106117683"/>
              </p:ext>
            </p:extLst>
          </p:nvPr>
        </p:nvGraphicFramePr>
        <p:xfrm>
          <a:off x="6096000" y="2455716"/>
          <a:ext cx="4572000" cy="2993737"/>
        </p:xfrm>
        <a:graphic>
          <a:graphicData uri="http://schemas.openxmlformats.org/drawingml/2006/chart">
            <c:chart xmlns:c="http://schemas.openxmlformats.org/drawingml/2006/chart" xmlns:r="http://schemas.openxmlformats.org/officeDocument/2006/relationships" r:id="rId3"/>
          </a:graphicData>
        </a:graphic>
      </p:graphicFrame>
      <p:sp>
        <p:nvSpPr>
          <p:cNvPr id="6" name="Suorakulmio 5"/>
          <p:cNvSpPr/>
          <p:nvPr/>
        </p:nvSpPr>
        <p:spPr>
          <a:xfrm>
            <a:off x="3048000" y="5669722"/>
            <a:ext cx="6096000" cy="1107996"/>
          </a:xfrm>
          <a:prstGeom prst="rect">
            <a:avLst/>
          </a:prstGeom>
        </p:spPr>
        <p:txBody>
          <a:bodyPr>
            <a:spAutoFit/>
          </a:bodyPr>
          <a:lstStyle/>
          <a:p>
            <a:r>
              <a:rPr lang="fi-FI" sz="1100" dirty="0">
                <a:solidFill>
                  <a:srgbClr val="303030"/>
                </a:solidFill>
                <a:latin typeface="Source Sans Pro"/>
              </a:rPr>
              <a:t>Indikaattori perustuu kysymykseen: "Saitko vauvan odotusaikana eri alan ammattilaisilta (mukaan lukien äitiysneuvola) riittävästi tukea seuraaviin asioihin?". Kysymyksen osio: 7) seksuaalisuus. Vastausvaihtoehdot: 1) en tarvinnut, 2) sain, tuki oli riittävää, 3) sain, mutta tuki ei ollut riittävää, 4) olisin tarvinnut, mutta en saanut tukea, 5) olisin tarvinnut, mutta en tuonut tuen tarvetta esille. Tarkastelussa ovat vanhemmat, jotka ovat ilmoittaneet vaihtoehdon 2, 3, 4 tai 5</a:t>
            </a:r>
            <a:endParaRPr lang="fi-FI" sz="1100" dirty="0"/>
          </a:p>
        </p:txBody>
      </p:sp>
    </p:spTree>
    <p:extLst>
      <p:ext uri="{BB962C8B-B14F-4D97-AF65-F5344CB8AC3E}">
        <p14:creationId xmlns:p14="http://schemas.microsoft.com/office/powerpoint/2010/main" val="36392313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solidFill>
            <a:schemeClr val="accent2">
              <a:lumMod val="60000"/>
              <a:lumOff val="40000"/>
            </a:schemeClr>
          </a:solidFill>
        </p:spPr>
        <p:txBody>
          <a:bodyPr>
            <a:noAutofit/>
          </a:bodyPr>
          <a:lstStyle/>
          <a:p>
            <a:r>
              <a:rPr lang="fi-FI" sz="2800" dirty="0" smtClean="0">
                <a:solidFill>
                  <a:schemeClr val="bg1"/>
                </a:solidFill>
              </a:rPr>
              <a:t>Kokenut seksuaalista koskettelua tai painostamista koskettamaan vuoden aikana, %</a:t>
            </a:r>
            <a:endParaRPr lang="fi-FI" sz="2800" dirty="0">
              <a:solidFill>
                <a:schemeClr val="bg1"/>
              </a:solidFill>
            </a:endParaRPr>
          </a:p>
        </p:txBody>
      </p:sp>
      <p:graphicFrame>
        <p:nvGraphicFramePr>
          <p:cNvPr id="4" name="Kaavio 3"/>
          <p:cNvGraphicFramePr>
            <a:graphicFrameLocks/>
          </p:cNvGraphicFramePr>
          <p:nvPr>
            <p:extLst>
              <p:ext uri="{D42A27DB-BD31-4B8C-83A1-F6EECF244321}">
                <p14:modId xmlns:p14="http://schemas.microsoft.com/office/powerpoint/2010/main" val="2936513289"/>
              </p:ext>
            </p:extLst>
          </p:nvPr>
        </p:nvGraphicFramePr>
        <p:xfrm>
          <a:off x="2265218" y="1940067"/>
          <a:ext cx="7661564" cy="4100516"/>
        </p:xfrm>
        <a:graphic>
          <a:graphicData uri="http://schemas.openxmlformats.org/drawingml/2006/chart">
            <c:chart xmlns:c="http://schemas.openxmlformats.org/drawingml/2006/chart" xmlns:r="http://schemas.openxmlformats.org/officeDocument/2006/relationships" r:id="rId2"/>
          </a:graphicData>
        </a:graphic>
      </p:graphicFrame>
      <p:sp>
        <p:nvSpPr>
          <p:cNvPr id="3" name="Suorakulmio 2"/>
          <p:cNvSpPr/>
          <p:nvPr/>
        </p:nvSpPr>
        <p:spPr>
          <a:xfrm>
            <a:off x="838200" y="6144921"/>
            <a:ext cx="10552547" cy="600164"/>
          </a:xfrm>
          <a:prstGeom prst="rect">
            <a:avLst/>
          </a:prstGeom>
        </p:spPr>
        <p:txBody>
          <a:bodyPr wrap="square">
            <a:spAutoFit/>
          </a:bodyPr>
          <a:lstStyle/>
          <a:p>
            <a:r>
              <a:rPr lang="fi-FI" sz="1100" dirty="0">
                <a:solidFill>
                  <a:srgbClr val="303030"/>
                </a:solidFill>
                <a:latin typeface="Source Sans Pro"/>
              </a:rPr>
              <a:t>Indikaattori perustuu kysymykseen: "Oletko kokenut jotain seuraavista viimeksi kuluneen 12 kuukauden aikana?". Summaindikaattori muodostuu kahdesta kysymyksen osiosta: 3) joku on koskettanut sinun rintojasi tai sukuelimiäsi vastoin tahtoasi, 4) joku on painostanut tai pakottanut sinut koskemaan rintojaan tai sukuelimiään. Vastausvaihtoehdot: 1) kyllä, 2) ei. Tarkastelussa ovat vastaajat, jotka ovat ilmoittaneet vaihtoehdon 1 yhteen tai molempiin kysymyksen osioon.</a:t>
            </a:r>
            <a:endParaRPr lang="fi-FI" sz="1100" dirty="0"/>
          </a:p>
        </p:txBody>
      </p:sp>
    </p:spTree>
    <p:extLst>
      <p:ext uri="{BB962C8B-B14F-4D97-AF65-F5344CB8AC3E}">
        <p14:creationId xmlns:p14="http://schemas.microsoft.com/office/powerpoint/2010/main" val="374343169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solidFill>
            <a:schemeClr val="accent2">
              <a:lumMod val="60000"/>
              <a:lumOff val="40000"/>
            </a:schemeClr>
          </a:solidFill>
        </p:spPr>
        <p:txBody>
          <a:bodyPr>
            <a:noAutofit/>
          </a:bodyPr>
          <a:lstStyle/>
          <a:p>
            <a:r>
              <a:rPr lang="fi-FI" sz="2800" dirty="0">
                <a:solidFill>
                  <a:schemeClr val="bg1"/>
                </a:solidFill>
              </a:rPr>
              <a:t>Vanhempi tarvinnut ammattilaisilta tukea seksuaalisuuteen vauvan syntymän jälkeen, %</a:t>
            </a:r>
          </a:p>
        </p:txBody>
      </p:sp>
      <p:graphicFrame>
        <p:nvGraphicFramePr>
          <p:cNvPr id="3" name="Kaavio 2"/>
          <p:cNvGraphicFramePr>
            <a:graphicFrameLocks/>
          </p:cNvGraphicFramePr>
          <p:nvPr>
            <p:extLst>
              <p:ext uri="{D42A27DB-BD31-4B8C-83A1-F6EECF244321}">
                <p14:modId xmlns:p14="http://schemas.microsoft.com/office/powerpoint/2010/main" val="2757114990"/>
              </p:ext>
            </p:extLst>
          </p:nvPr>
        </p:nvGraphicFramePr>
        <p:xfrm>
          <a:off x="919018" y="2223655"/>
          <a:ext cx="4572000" cy="2743200"/>
        </p:xfrm>
        <a:graphic>
          <a:graphicData uri="http://schemas.openxmlformats.org/drawingml/2006/chart">
            <c:chart xmlns:c="http://schemas.openxmlformats.org/drawingml/2006/chart" xmlns:r="http://schemas.openxmlformats.org/officeDocument/2006/relationships" r:id="rId2"/>
          </a:graphicData>
        </a:graphic>
      </p:graphicFrame>
      <p:sp>
        <p:nvSpPr>
          <p:cNvPr id="4" name="Suorakulmio 3"/>
          <p:cNvSpPr/>
          <p:nvPr/>
        </p:nvSpPr>
        <p:spPr>
          <a:xfrm>
            <a:off x="1016000" y="5341403"/>
            <a:ext cx="6096000" cy="1107996"/>
          </a:xfrm>
          <a:prstGeom prst="rect">
            <a:avLst/>
          </a:prstGeom>
        </p:spPr>
        <p:txBody>
          <a:bodyPr>
            <a:spAutoFit/>
          </a:bodyPr>
          <a:lstStyle/>
          <a:p>
            <a:r>
              <a:rPr lang="fi-FI" sz="1100" dirty="0">
                <a:solidFill>
                  <a:srgbClr val="303030"/>
                </a:solidFill>
                <a:latin typeface="Source Sans Pro"/>
              </a:rPr>
              <a:t>Indikaattori perustuu kysymykseen: "Oletko vauvan syntymän jälkeen saanut eri alojen ammattilaisilta (mukaan lukien lastenneuvola) riittävästi tukea seuraaviin asioihin?". Kysymyksen osio: 11) seksuaalisuus. Vastausvaihtoehdot: 1) en ole tarvinnut, 2) olen saanut, tuki oli riittävää, 3) olen saanut, mutta tuki ei ollut riittävää, 4) olisin tarvinnut, mutta en saanut tukea, 5) olisin tarvinnut, mutta en ole tuonut tuen tarvetta esille. Tarkastelussa ovat vanhemmat, jotka ovat ilmoittaneet vaihtoehdon 2, 3, 4 tai 5</a:t>
            </a:r>
            <a:endParaRPr lang="fi-FI" sz="1100" dirty="0"/>
          </a:p>
        </p:txBody>
      </p:sp>
      <p:graphicFrame>
        <p:nvGraphicFramePr>
          <p:cNvPr id="5" name="Kaavio 4"/>
          <p:cNvGraphicFramePr>
            <a:graphicFrameLocks/>
          </p:cNvGraphicFramePr>
          <p:nvPr>
            <p:extLst>
              <p:ext uri="{D42A27DB-BD31-4B8C-83A1-F6EECF244321}">
                <p14:modId xmlns:p14="http://schemas.microsoft.com/office/powerpoint/2010/main" val="590388378"/>
              </p:ext>
            </p:extLst>
          </p:nvPr>
        </p:nvGraphicFramePr>
        <p:xfrm>
          <a:off x="6276110" y="2223655"/>
          <a:ext cx="4572000" cy="2743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31416548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solidFill>
            <a:schemeClr val="accent2">
              <a:lumMod val="60000"/>
              <a:lumOff val="40000"/>
            </a:schemeClr>
          </a:solidFill>
        </p:spPr>
        <p:txBody>
          <a:bodyPr>
            <a:noAutofit/>
          </a:bodyPr>
          <a:lstStyle/>
          <a:p>
            <a:r>
              <a:rPr lang="fi-FI" sz="2800" dirty="0">
                <a:solidFill>
                  <a:schemeClr val="bg1"/>
                </a:solidFill>
              </a:rPr>
              <a:t>Vanhemman mielestä perhe- tai synnytysvalmennus oli hyödyllinen synnytyksen jälkeisen seksin kannalta, %</a:t>
            </a:r>
          </a:p>
        </p:txBody>
      </p:sp>
      <p:graphicFrame>
        <p:nvGraphicFramePr>
          <p:cNvPr id="3" name="Kaavio 2"/>
          <p:cNvGraphicFramePr>
            <a:graphicFrameLocks/>
          </p:cNvGraphicFramePr>
          <p:nvPr>
            <p:extLst>
              <p:ext uri="{D42A27DB-BD31-4B8C-83A1-F6EECF244321}">
                <p14:modId xmlns:p14="http://schemas.microsoft.com/office/powerpoint/2010/main" val="721626235"/>
              </p:ext>
            </p:extLst>
          </p:nvPr>
        </p:nvGraphicFramePr>
        <p:xfrm>
          <a:off x="914400" y="2094346"/>
          <a:ext cx="4659745" cy="3133436"/>
        </p:xfrm>
        <a:graphic>
          <a:graphicData uri="http://schemas.openxmlformats.org/drawingml/2006/chart">
            <c:chart xmlns:c="http://schemas.openxmlformats.org/drawingml/2006/chart" xmlns:r="http://schemas.openxmlformats.org/officeDocument/2006/relationships" r:id="rId2"/>
          </a:graphicData>
        </a:graphic>
      </p:graphicFrame>
      <p:sp>
        <p:nvSpPr>
          <p:cNvPr id="4" name="Suorakulmio 3"/>
          <p:cNvSpPr/>
          <p:nvPr/>
        </p:nvSpPr>
        <p:spPr>
          <a:xfrm>
            <a:off x="1089891" y="5424576"/>
            <a:ext cx="6096000" cy="1277273"/>
          </a:xfrm>
          <a:prstGeom prst="rect">
            <a:avLst/>
          </a:prstGeom>
        </p:spPr>
        <p:txBody>
          <a:bodyPr>
            <a:spAutoFit/>
          </a:bodyPr>
          <a:lstStyle/>
          <a:p>
            <a:r>
              <a:rPr lang="fi-FI" sz="1100" dirty="0">
                <a:solidFill>
                  <a:srgbClr val="303030"/>
                </a:solidFill>
                <a:latin typeface="Source Sans Pro"/>
              </a:rPr>
              <a:t>Indikaattori perustuu kysymykseen: "Oliko saamasi perhe- tai synnytysvalmennus hyödyllinen seuraavien asioiden kannalta?". Kysymyksen osio: 7) seksi synnytyksen jälkeen. Vastausvaihtoehdot: 1) ei koske minua, 2) erittäin hyödyllinen, 3) melko hyödyllinen, 4) ei hyödyllinen eikä hyödytön, 5) melko hyödytön, 6) erittäin hyödytön. Tarkastelussa ovat vanhemmat, jotka ovat ilmoittaneet vaihtoehdon 2 tai 3. Laskennassa eivät ole mukana vaihtoehdon 1 ilmoittaneet. Osuus lasketaan perhe- tai synnytysvalmennukseen tämän vauvan odotusaikana osallistuneista vanhemmista.</a:t>
            </a:r>
            <a:endParaRPr lang="fi-FI" sz="1100" dirty="0"/>
          </a:p>
        </p:txBody>
      </p:sp>
      <p:graphicFrame>
        <p:nvGraphicFramePr>
          <p:cNvPr id="5" name="Kaavio 4"/>
          <p:cNvGraphicFramePr>
            <a:graphicFrameLocks/>
          </p:cNvGraphicFramePr>
          <p:nvPr>
            <p:extLst>
              <p:ext uri="{D42A27DB-BD31-4B8C-83A1-F6EECF244321}">
                <p14:modId xmlns:p14="http://schemas.microsoft.com/office/powerpoint/2010/main" val="3995943033"/>
              </p:ext>
            </p:extLst>
          </p:nvPr>
        </p:nvGraphicFramePr>
        <p:xfrm>
          <a:off x="6527800" y="2094346"/>
          <a:ext cx="4826000" cy="301722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3230206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solidFill>
            <a:schemeClr val="accent2"/>
          </a:solidFill>
        </p:spPr>
        <p:txBody>
          <a:bodyPr/>
          <a:lstStyle/>
          <a:p>
            <a:r>
              <a:rPr lang="fi-FI" b="1" smtClean="0">
                <a:solidFill>
                  <a:schemeClr val="bg1"/>
                </a:solidFill>
              </a:rPr>
              <a:t>Seksuaaliterveys, YHTEENVETO 28.9.2021</a:t>
            </a:r>
            <a:r>
              <a:rPr lang="fi-FI" smtClean="0"/>
              <a:t> </a:t>
            </a:r>
            <a:endParaRPr lang="fi-FI" dirty="0"/>
          </a:p>
        </p:txBody>
      </p:sp>
      <p:sp>
        <p:nvSpPr>
          <p:cNvPr id="3" name="Sisällön paikkamerkki 2"/>
          <p:cNvSpPr>
            <a:spLocks noGrp="1"/>
          </p:cNvSpPr>
          <p:nvPr>
            <p:ph sz="half" idx="1"/>
          </p:nvPr>
        </p:nvSpPr>
        <p:spPr/>
        <p:txBody>
          <a:bodyPr>
            <a:normAutofit fontScale="40000" lnSpcReduction="20000"/>
          </a:bodyPr>
          <a:lstStyle/>
          <a:p>
            <a:pPr marL="0" indent="0">
              <a:buNone/>
            </a:pPr>
            <a:r>
              <a:rPr lang="fi-FI" sz="3300" b="1" dirty="0" smtClean="0"/>
              <a:t>Hyvää</a:t>
            </a:r>
          </a:p>
          <a:p>
            <a:pPr>
              <a:buFontTx/>
              <a:buChar char="-"/>
            </a:pPr>
            <a:r>
              <a:rPr lang="fi-FI" sz="3300" dirty="0"/>
              <a:t>Suurin osa saa tukea ja apua kokemaansa seksuaaliseen häirintään ja väkivaltaan (</a:t>
            </a:r>
            <a:r>
              <a:rPr lang="fi-FI" sz="3300" dirty="0" smtClean="0"/>
              <a:t>75,4% 4</a:t>
            </a:r>
            <a:r>
              <a:rPr lang="fi-FI" sz="3300" dirty="0"/>
              <a:t>. ja 5.lk) </a:t>
            </a:r>
          </a:p>
          <a:p>
            <a:pPr>
              <a:buFontTx/>
              <a:buChar char="-"/>
            </a:pPr>
            <a:r>
              <a:rPr lang="fi-FI" sz="3300" dirty="0" smtClean="0"/>
              <a:t>Ehkäisyvälineitä on yhä paremmin saatavilla </a:t>
            </a:r>
          </a:p>
          <a:p>
            <a:pPr>
              <a:buFontTx/>
              <a:buChar char="-"/>
            </a:pPr>
            <a:r>
              <a:rPr lang="fi-FI" sz="3300" dirty="0" smtClean="0"/>
              <a:t>Synnyttäneet vanhemmat käyttävät aktiivisesti raskauden ehkäisyä verrattuna vertailualueisiin (2020)</a:t>
            </a:r>
          </a:p>
          <a:p>
            <a:pPr>
              <a:buFontTx/>
              <a:buChar char="-"/>
            </a:pPr>
            <a:r>
              <a:rPr lang="fi-FI" sz="3300" dirty="0" smtClean="0"/>
              <a:t>Seksuaaliväkivaltaa on vähän verrattuna muihin vertailualueisiin (2020)</a:t>
            </a:r>
            <a:endParaRPr lang="fi-FI" sz="3300" dirty="0"/>
          </a:p>
        </p:txBody>
      </p:sp>
      <p:sp>
        <p:nvSpPr>
          <p:cNvPr id="4" name="Sisällön paikkamerkki 3"/>
          <p:cNvSpPr>
            <a:spLocks noGrp="1"/>
          </p:cNvSpPr>
          <p:nvPr>
            <p:ph sz="half" idx="2"/>
          </p:nvPr>
        </p:nvSpPr>
        <p:spPr/>
        <p:txBody>
          <a:bodyPr>
            <a:normAutofit fontScale="40000" lnSpcReduction="20000"/>
          </a:bodyPr>
          <a:lstStyle/>
          <a:p>
            <a:pPr marL="0" indent="0">
              <a:buNone/>
            </a:pPr>
            <a:r>
              <a:rPr lang="fi-FI" sz="3300" b="1" dirty="0" smtClean="0"/>
              <a:t>Kehitettävää</a:t>
            </a:r>
          </a:p>
          <a:p>
            <a:r>
              <a:rPr lang="fi-FI" sz="3600" dirty="0"/>
              <a:t>Seksuaalista häirintää (kommentointia, ehdottelua, viestittelyä, kuvamateriaalia) on koettu yhä useammin, erityisesti </a:t>
            </a:r>
            <a:r>
              <a:rPr lang="fi-FI" sz="3600" dirty="0" smtClean="0"/>
              <a:t>tytöt, </a:t>
            </a:r>
            <a:r>
              <a:rPr lang="fi-FI" sz="3600" dirty="0"/>
              <a:t>kaikilla kouluasteilla niin puhelimessa, internetissä tai julkisissa tiloissa</a:t>
            </a:r>
          </a:p>
          <a:p>
            <a:r>
              <a:rPr lang="fi-FI" sz="3600" dirty="0"/>
              <a:t>Seksuaalista koskettelua tai painostamista koskettamaan koettu yhä useammin</a:t>
            </a:r>
          </a:p>
          <a:p>
            <a:r>
              <a:rPr lang="fi-FI" sz="3600" dirty="0"/>
              <a:t>Seksuaalista väkivaltaa koetaan yhä useammin vuoden aikana kaikilla kouluasteilla</a:t>
            </a:r>
          </a:p>
          <a:p>
            <a:r>
              <a:rPr lang="fi-FI" sz="3300" dirty="0" smtClean="0"/>
              <a:t>Erityisesti </a:t>
            </a:r>
            <a:r>
              <a:rPr lang="fi-FI" sz="3300" dirty="0"/>
              <a:t>yläkoululaisista lähes joka viides ei ole käyttänyt ehkäisyä viimeisimmässä yhdynnässä ja tilanne on huonontunut edellisestä kyselystä. Huolta erit. Siilinjärvi (32,6%) ja Suonenjoki (32,2%) sekä Kiuruvesi (25,7%) (8. ja 9.lk) (2021). </a:t>
            </a:r>
          </a:p>
          <a:p>
            <a:r>
              <a:rPr lang="fi-FI" sz="3300" dirty="0"/>
              <a:t>Peruskoulussa toivotaan enemmän tietoa mahdollisuudesta tulla raskaaksi (2021)</a:t>
            </a:r>
          </a:p>
          <a:p>
            <a:r>
              <a:rPr lang="fi-FI" sz="3300" dirty="0"/>
              <a:t>Yhä useampi yläkoululainen kaipaa lisää tietoa seksitaudeista (8. ja 9.lk 8,1%), </a:t>
            </a:r>
            <a:r>
              <a:rPr lang="fi-FI" sz="3300" dirty="0" err="1"/>
              <a:t>erit</a:t>
            </a:r>
            <a:r>
              <a:rPr lang="fi-FI" sz="3300" dirty="0"/>
              <a:t> Pielavesi (15,1%), Sonkajärvi (12,5%), Lapinlahti (12,5%) (2021)</a:t>
            </a:r>
          </a:p>
          <a:p>
            <a:r>
              <a:rPr lang="fi-FI" sz="3300" dirty="0" smtClean="0"/>
              <a:t>Perhe- ja synnytysvalmennus ei ole kovin hyödyllinen synnytyksen jälkeisen seksin kannalta (2020)</a:t>
            </a:r>
          </a:p>
          <a:p>
            <a:pPr>
              <a:buFontTx/>
              <a:buChar char="-"/>
            </a:pPr>
            <a:endParaRPr lang="fi-FI" dirty="0"/>
          </a:p>
        </p:txBody>
      </p:sp>
    </p:spTree>
    <p:extLst>
      <p:ext uri="{BB962C8B-B14F-4D97-AF65-F5344CB8AC3E}">
        <p14:creationId xmlns:p14="http://schemas.microsoft.com/office/powerpoint/2010/main" val="388254090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solidFill>
            <a:schemeClr val="accent2">
              <a:lumMod val="60000"/>
              <a:lumOff val="40000"/>
            </a:schemeClr>
          </a:solidFill>
        </p:spPr>
        <p:txBody>
          <a:bodyPr>
            <a:noAutofit/>
          </a:bodyPr>
          <a:lstStyle/>
          <a:p>
            <a:r>
              <a:rPr lang="fi-FI" sz="2800" dirty="0">
                <a:solidFill>
                  <a:schemeClr val="bg1"/>
                </a:solidFill>
              </a:rPr>
              <a:t/>
            </a:r>
            <a:br>
              <a:rPr lang="fi-FI" sz="2800" dirty="0">
                <a:solidFill>
                  <a:schemeClr val="bg1"/>
                </a:solidFill>
              </a:rPr>
            </a:br>
            <a:r>
              <a:rPr lang="fi-FI" sz="2800" dirty="0" smtClean="0">
                <a:solidFill>
                  <a:schemeClr val="bg1"/>
                </a:solidFill>
              </a:rPr>
              <a:t>Lähteet:</a:t>
            </a:r>
            <a:endParaRPr lang="fi-FI" sz="2800" dirty="0">
              <a:solidFill>
                <a:schemeClr val="bg1"/>
              </a:solidFill>
            </a:endParaRPr>
          </a:p>
        </p:txBody>
      </p:sp>
      <p:sp>
        <p:nvSpPr>
          <p:cNvPr id="3" name="Tekstiruutu 2"/>
          <p:cNvSpPr txBox="1"/>
          <p:nvPr/>
        </p:nvSpPr>
        <p:spPr>
          <a:xfrm>
            <a:off x="1296237" y="2461846"/>
            <a:ext cx="7960897" cy="923330"/>
          </a:xfrm>
          <a:prstGeom prst="rect">
            <a:avLst/>
          </a:prstGeom>
          <a:noFill/>
        </p:spPr>
        <p:txBody>
          <a:bodyPr wrap="none" rtlCol="0">
            <a:spAutoFit/>
          </a:bodyPr>
          <a:lstStyle/>
          <a:p>
            <a:r>
              <a:rPr lang="fi-FI" dirty="0" err="1" smtClean="0"/>
              <a:t>FinLapset</a:t>
            </a:r>
            <a:r>
              <a:rPr lang="fi-FI" dirty="0" smtClean="0"/>
              <a:t>, vauvaperheet (3-6kk), 2020: </a:t>
            </a:r>
            <a:r>
              <a:rPr lang="fi-FI" dirty="0" err="1">
                <a:hlinkClick r:id="rId2"/>
              </a:rPr>
              <a:t>FinLapset</a:t>
            </a:r>
            <a:r>
              <a:rPr lang="fi-FI" dirty="0">
                <a:hlinkClick r:id="rId2"/>
              </a:rPr>
              <a:t>-kyselytutkimuksen tulokset </a:t>
            </a:r>
            <a:r>
              <a:rPr lang="fi-FI" dirty="0" smtClean="0">
                <a:hlinkClick r:id="rId2"/>
              </a:rPr>
              <a:t>– THL</a:t>
            </a:r>
            <a:endParaRPr lang="fi-FI" dirty="0" smtClean="0"/>
          </a:p>
          <a:p>
            <a:endParaRPr lang="fi-FI" dirty="0"/>
          </a:p>
          <a:p>
            <a:r>
              <a:rPr lang="fi-FI" dirty="0" smtClean="0"/>
              <a:t>Kouluterveyskysely 2021: </a:t>
            </a:r>
            <a:r>
              <a:rPr lang="fi-FI" dirty="0">
                <a:hlinkClick r:id="rId3"/>
              </a:rPr>
              <a:t>Kouluterveyskysely - THL</a:t>
            </a:r>
            <a:endParaRPr lang="fi-FI" dirty="0"/>
          </a:p>
        </p:txBody>
      </p:sp>
    </p:spTree>
    <p:extLst>
      <p:ext uri="{BB962C8B-B14F-4D97-AF65-F5344CB8AC3E}">
        <p14:creationId xmlns:p14="http://schemas.microsoft.com/office/powerpoint/2010/main" val="14309572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solidFill>
            <a:schemeClr val="accent2">
              <a:lumMod val="60000"/>
              <a:lumOff val="40000"/>
            </a:schemeClr>
          </a:solidFill>
        </p:spPr>
        <p:txBody>
          <a:bodyPr>
            <a:noAutofit/>
          </a:bodyPr>
          <a:lstStyle/>
          <a:p>
            <a:r>
              <a:rPr lang="fi-FI" sz="2800" dirty="0" smtClean="0">
                <a:solidFill>
                  <a:schemeClr val="bg1"/>
                </a:solidFill>
              </a:rPr>
              <a:t>Kertonut seksuaalisesta häirinnästä tai väkivallasta luottamalleen aikuiselle, %</a:t>
            </a:r>
            <a:endParaRPr lang="fi-FI" sz="2800" dirty="0">
              <a:solidFill>
                <a:schemeClr val="bg1"/>
              </a:solidFill>
            </a:endParaRPr>
          </a:p>
        </p:txBody>
      </p:sp>
      <p:graphicFrame>
        <p:nvGraphicFramePr>
          <p:cNvPr id="3" name="Kaavio 2"/>
          <p:cNvGraphicFramePr>
            <a:graphicFrameLocks/>
          </p:cNvGraphicFramePr>
          <p:nvPr>
            <p:extLst>
              <p:ext uri="{D42A27DB-BD31-4B8C-83A1-F6EECF244321}">
                <p14:modId xmlns:p14="http://schemas.microsoft.com/office/powerpoint/2010/main" val="2685174384"/>
              </p:ext>
            </p:extLst>
          </p:nvPr>
        </p:nvGraphicFramePr>
        <p:xfrm>
          <a:off x="1451580" y="2193509"/>
          <a:ext cx="4898978" cy="3373278"/>
        </p:xfrm>
        <a:graphic>
          <a:graphicData uri="http://schemas.openxmlformats.org/drawingml/2006/chart">
            <c:chart xmlns:c="http://schemas.openxmlformats.org/drawingml/2006/chart" xmlns:r="http://schemas.openxmlformats.org/officeDocument/2006/relationships" r:id="rId2"/>
          </a:graphicData>
        </a:graphic>
      </p:graphicFrame>
      <p:sp>
        <p:nvSpPr>
          <p:cNvPr id="4" name="Suorakulmio 3"/>
          <p:cNvSpPr/>
          <p:nvPr/>
        </p:nvSpPr>
        <p:spPr>
          <a:xfrm>
            <a:off x="1163782" y="5788458"/>
            <a:ext cx="10113818" cy="830997"/>
          </a:xfrm>
          <a:prstGeom prst="rect">
            <a:avLst/>
          </a:prstGeom>
        </p:spPr>
        <p:txBody>
          <a:bodyPr wrap="square">
            <a:spAutoFit/>
          </a:bodyPr>
          <a:lstStyle/>
          <a:p>
            <a:r>
              <a:rPr lang="fi-FI" sz="1200" dirty="0">
                <a:solidFill>
                  <a:srgbClr val="303030"/>
                </a:solidFill>
                <a:latin typeface="Source Sans Pro"/>
              </a:rPr>
              <a:t>Indikaattori perustuu kysymykseen: "Oletko kertonut viimeksi kuluneen 12 kuukauden aikana kokemastasi seksuaalisesta häirinnästä tai väkivallasta jollekin aikuiselle, johon luotat?". Vastausvaihtoehdot: 1) kyllä, 2) en. Tarkastelussa ovat vastaajat, jotka ovat ilmoittaneet vaihtoehdon 1. Osuus lasketaan niistä vastaajista, jotka ovat kokeneet seksuaalista kommentointia, ehdottelua, viestittelyä, kuvamateriaalin näyttämistä, koskettelua tai painostamista koskettamaan vuoden aikana.</a:t>
            </a:r>
            <a:endParaRPr lang="fi-FI" sz="1200" dirty="0"/>
          </a:p>
        </p:txBody>
      </p:sp>
      <p:sp>
        <p:nvSpPr>
          <p:cNvPr id="5" name="Ellipsi 4"/>
          <p:cNvSpPr/>
          <p:nvPr/>
        </p:nvSpPr>
        <p:spPr>
          <a:xfrm>
            <a:off x="3659860" y="4431322"/>
            <a:ext cx="841802" cy="101958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Tree>
    <p:extLst>
      <p:ext uri="{BB962C8B-B14F-4D97-AF65-F5344CB8AC3E}">
        <p14:creationId xmlns:p14="http://schemas.microsoft.com/office/powerpoint/2010/main" val="15114916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solidFill>
            <a:schemeClr val="accent2">
              <a:lumMod val="60000"/>
              <a:lumOff val="40000"/>
            </a:schemeClr>
          </a:solidFill>
        </p:spPr>
        <p:txBody>
          <a:bodyPr>
            <a:noAutofit/>
          </a:bodyPr>
          <a:lstStyle/>
          <a:p>
            <a:r>
              <a:rPr lang="fi-FI" sz="2800" dirty="0" smtClean="0">
                <a:solidFill>
                  <a:schemeClr val="bg1"/>
                </a:solidFill>
              </a:rPr>
              <a:t>Kertonut seksuaalisesta häirinnästä tai väkivallasta luottamalleen aikuiselle, %</a:t>
            </a:r>
            <a:endParaRPr lang="fi-FI" sz="2800" dirty="0">
              <a:solidFill>
                <a:schemeClr val="bg1"/>
              </a:solidFill>
            </a:endParaRPr>
          </a:p>
        </p:txBody>
      </p:sp>
      <p:graphicFrame>
        <p:nvGraphicFramePr>
          <p:cNvPr id="4" name="Kaavio 3"/>
          <p:cNvGraphicFramePr>
            <a:graphicFrameLocks/>
          </p:cNvGraphicFramePr>
          <p:nvPr>
            <p:extLst>
              <p:ext uri="{D42A27DB-BD31-4B8C-83A1-F6EECF244321}">
                <p14:modId xmlns:p14="http://schemas.microsoft.com/office/powerpoint/2010/main" val="4151488041"/>
              </p:ext>
            </p:extLst>
          </p:nvPr>
        </p:nvGraphicFramePr>
        <p:xfrm>
          <a:off x="2078182" y="2195946"/>
          <a:ext cx="5297054" cy="3281218"/>
        </p:xfrm>
        <a:graphic>
          <a:graphicData uri="http://schemas.openxmlformats.org/drawingml/2006/chart">
            <c:chart xmlns:c="http://schemas.openxmlformats.org/drawingml/2006/chart" xmlns:r="http://schemas.openxmlformats.org/officeDocument/2006/relationships" r:id="rId2"/>
          </a:graphicData>
        </a:graphic>
      </p:graphicFrame>
      <p:sp>
        <p:nvSpPr>
          <p:cNvPr id="5" name="Suorakulmio 4"/>
          <p:cNvSpPr/>
          <p:nvPr/>
        </p:nvSpPr>
        <p:spPr>
          <a:xfrm>
            <a:off x="1173018" y="5982422"/>
            <a:ext cx="10113818" cy="830997"/>
          </a:xfrm>
          <a:prstGeom prst="rect">
            <a:avLst/>
          </a:prstGeom>
        </p:spPr>
        <p:txBody>
          <a:bodyPr wrap="square">
            <a:spAutoFit/>
          </a:bodyPr>
          <a:lstStyle/>
          <a:p>
            <a:r>
              <a:rPr lang="fi-FI" sz="1200" dirty="0">
                <a:solidFill>
                  <a:srgbClr val="303030"/>
                </a:solidFill>
                <a:latin typeface="Source Sans Pro"/>
              </a:rPr>
              <a:t>Indikaattori perustuu kysymykseen: "Oletko kertonut viimeksi kuluneen 12 kuukauden aikana kokemastasi seksuaalisesta häirinnästä tai väkivallasta jollekin aikuiselle, johon luotat?". Vastausvaihtoehdot: 1) kyllä, 2) en. Tarkastelussa ovat vastaajat, jotka ovat ilmoittaneet vaihtoehdon 1. Osuus lasketaan niistä vastaajista, jotka ovat kokeneet seksuaalista kommentointia, ehdottelua, viestittelyä, kuvamateriaalin näyttämistä, koskettelua tai painostamista koskettamaan vuoden aikana.</a:t>
            </a:r>
            <a:endParaRPr lang="fi-FI" sz="1200" dirty="0"/>
          </a:p>
        </p:txBody>
      </p:sp>
    </p:spTree>
    <p:extLst>
      <p:ext uri="{BB962C8B-B14F-4D97-AF65-F5344CB8AC3E}">
        <p14:creationId xmlns:p14="http://schemas.microsoft.com/office/powerpoint/2010/main" val="18917044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solidFill>
            <a:schemeClr val="accent2">
              <a:lumMod val="60000"/>
              <a:lumOff val="40000"/>
            </a:schemeClr>
          </a:solidFill>
        </p:spPr>
        <p:txBody>
          <a:bodyPr>
            <a:noAutofit/>
          </a:bodyPr>
          <a:lstStyle/>
          <a:p>
            <a:r>
              <a:rPr lang="fi-FI" sz="2800" dirty="0" smtClean="0">
                <a:solidFill>
                  <a:schemeClr val="bg1"/>
                </a:solidFill>
              </a:rPr>
              <a:t>Saanut tukea ja apua kokemaansa seksuaaliseen häirintään tai väkivaltaan, %</a:t>
            </a:r>
            <a:endParaRPr lang="fi-FI" sz="2800" dirty="0">
              <a:solidFill>
                <a:schemeClr val="bg1"/>
              </a:solidFill>
            </a:endParaRPr>
          </a:p>
        </p:txBody>
      </p:sp>
      <p:graphicFrame>
        <p:nvGraphicFramePr>
          <p:cNvPr id="3" name="Kaavio 2"/>
          <p:cNvGraphicFramePr>
            <a:graphicFrameLocks/>
          </p:cNvGraphicFramePr>
          <p:nvPr>
            <p:extLst>
              <p:ext uri="{D42A27DB-BD31-4B8C-83A1-F6EECF244321}">
                <p14:modId xmlns:p14="http://schemas.microsoft.com/office/powerpoint/2010/main" val="1057400710"/>
              </p:ext>
            </p:extLst>
          </p:nvPr>
        </p:nvGraphicFramePr>
        <p:xfrm>
          <a:off x="1196109" y="2067791"/>
          <a:ext cx="5509491" cy="3186546"/>
        </p:xfrm>
        <a:graphic>
          <a:graphicData uri="http://schemas.openxmlformats.org/drawingml/2006/chart">
            <c:chart xmlns:c="http://schemas.openxmlformats.org/drawingml/2006/chart" xmlns:r="http://schemas.openxmlformats.org/officeDocument/2006/relationships" r:id="rId2"/>
          </a:graphicData>
        </a:graphic>
      </p:graphicFrame>
      <p:sp>
        <p:nvSpPr>
          <p:cNvPr id="4" name="Tekstiruutu 3"/>
          <p:cNvSpPr txBox="1"/>
          <p:nvPr/>
        </p:nvSpPr>
        <p:spPr>
          <a:xfrm>
            <a:off x="7564581" y="5086793"/>
            <a:ext cx="2100255" cy="261610"/>
          </a:xfrm>
          <a:prstGeom prst="rect">
            <a:avLst/>
          </a:prstGeom>
          <a:noFill/>
        </p:spPr>
        <p:txBody>
          <a:bodyPr wrap="none" rtlCol="0">
            <a:spAutoFit/>
          </a:bodyPr>
          <a:lstStyle/>
          <a:p>
            <a:r>
              <a:rPr lang="fi-FI" sz="1100" dirty="0" smtClean="0"/>
              <a:t>Ei kuntakohtaista tietoa saatavilla</a:t>
            </a:r>
            <a:endParaRPr lang="fi-FI" sz="1100" dirty="0"/>
          </a:p>
        </p:txBody>
      </p:sp>
      <p:sp>
        <p:nvSpPr>
          <p:cNvPr id="5" name="Suorakulmio 4"/>
          <p:cNvSpPr/>
          <p:nvPr/>
        </p:nvSpPr>
        <p:spPr>
          <a:xfrm>
            <a:off x="1196109" y="5631440"/>
            <a:ext cx="10695709" cy="830997"/>
          </a:xfrm>
          <a:prstGeom prst="rect">
            <a:avLst/>
          </a:prstGeom>
        </p:spPr>
        <p:txBody>
          <a:bodyPr wrap="square">
            <a:spAutoFit/>
          </a:bodyPr>
          <a:lstStyle/>
          <a:p>
            <a:r>
              <a:rPr lang="fi-FI" sz="1200" dirty="0">
                <a:solidFill>
                  <a:srgbClr val="303030"/>
                </a:solidFill>
                <a:latin typeface="Source Sans Pro"/>
              </a:rPr>
              <a:t>Indikaattori perustuu kysymykseen: "Oletko saanut tukea ja apua viimeksi kuluneen 12 kuukauden aikana kokemaasi seksuaaliseen häirintään tai väkivaltaan?". Vastausvaihtoehdot: 1) kyllä, 2) en, mutta olisin tarvinnut, 3) en ole tarvinnut apua. Tarkastelussa ovat vastaajat, jotka ovat ilmoittaneet vaihtoehdon 1. Osuus lasketaan niistä vastaajista, jotka ovat kokeneet seksuaalista kommentointia, ehdottelua, viestittelyä, kuvamateriaalin näyttämistä, koskettelua tai painostamista koskettamaan vuoden aikana. Laskennassa ei ole mukana vaihtoehdon 3 ilmoittaneet.</a:t>
            </a:r>
            <a:endParaRPr lang="fi-FI" sz="1200" dirty="0"/>
          </a:p>
        </p:txBody>
      </p:sp>
      <p:sp>
        <p:nvSpPr>
          <p:cNvPr id="6" name="Ellipsi 5"/>
          <p:cNvSpPr/>
          <p:nvPr/>
        </p:nvSpPr>
        <p:spPr>
          <a:xfrm>
            <a:off x="4795905" y="3885639"/>
            <a:ext cx="932874" cy="106952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Tree>
    <p:extLst>
      <p:ext uri="{BB962C8B-B14F-4D97-AF65-F5344CB8AC3E}">
        <p14:creationId xmlns:p14="http://schemas.microsoft.com/office/powerpoint/2010/main" val="15797605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solidFill>
            <a:schemeClr val="accent2"/>
          </a:solidFill>
        </p:spPr>
        <p:txBody>
          <a:bodyPr>
            <a:normAutofit/>
          </a:bodyPr>
          <a:lstStyle/>
          <a:p>
            <a:r>
              <a:rPr lang="fi-FI" sz="4400" dirty="0" smtClean="0"/>
              <a:t>8. ja 9.lk, </a:t>
            </a:r>
            <a:br>
              <a:rPr lang="fi-FI" sz="4400" dirty="0" smtClean="0"/>
            </a:br>
            <a:r>
              <a:rPr lang="fi-FI" sz="4400" dirty="0" smtClean="0"/>
              <a:t>lukio 1. ja 2. ja </a:t>
            </a:r>
            <a:br>
              <a:rPr lang="fi-FI" sz="4400" dirty="0" smtClean="0"/>
            </a:br>
            <a:r>
              <a:rPr lang="fi-FI" sz="4400" dirty="0" err="1" smtClean="0"/>
              <a:t>ammatill</a:t>
            </a:r>
            <a:r>
              <a:rPr lang="fi-FI" sz="4400" dirty="0" smtClean="0"/>
              <a:t> 1. ja 2. </a:t>
            </a:r>
            <a:endParaRPr lang="fi-FI" sz="4400" dirty="0"/>
          </a:p>
        </p:txBody>
      </p:sp>
      <p:sp>
        <p:nvSpPr>
          <p:cNvPr id="3" name="Alaotsikko 2"/>
          <p:cNvSpPr>
            <a:spLocks noGrp="1"/>
          </p:cNvSpPr>
          <p:nvPr>
            <p:ph type="subTitle" idx="1"/>
          </p:nvPr>
        </p:nvSpPr>
        <p:spPr/>
        <p:txBody>
          <a:bodyPr/>
          <a:lstStyle/>
          <a:p>
            <a:endParaRPr lang="fi-FI" dirty="0"/>
          </a:p>
        </p:txBody>
      </p:sp>
    </p:spTree>
    <p:extLst>
      <p:ext uri="{BB962C8B-B14F-4D97-AF65-F5344CB8AC3E}">
        <p14:creationId xmlns:p14="http://schemas.microsoft.com/office/powerpoint/2010/main" val="319345459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9.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0.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9.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0.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9.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0.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9.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0.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13EB21D36F08A4BA80246746ED189F0" ma:contentTypeVersion="16" ma:contentTypeDescription="Create a new document." ma:contentTypeScope="" ma:versionID="125e36ea2da69406e7b53de0f7c833bc">
  <xsd:schema xmlns:xsd="http://www.w3.org/2001/XMLSchema" xmlns:xs="http://www.w3.org/2001/XMLSchema" xmlns:p="http://schemas.microsoft.com/office/2006/metadata/properties" xmlns:ns1="http://schemas.microsoft.com/sharepoint/v3" xmlns:ns3="502019fa-07ad-4047-ab1d-d30de8693389" xmlns:ns4="64e57a27-bddb-4439-9191-65f6d1aaea3a" targetNamespace="http://schemas.microsoft.com/office/2006/metadata/properties" ma:root="true" ma:fieldsID="ef38c0bdc62d26f710a2131fa3fd707c" ns1:_="" ns3:_="" ns4:_="">
    <xsd:import namespace="http://schemas.microsoft.com/sharepoint/v3"/>
    <xsd:import namespace="502019fa-07ad-4047-ab1d-d30de8693389"/>
    <xsd:import namespace="64e57a27-bddb-4439-9191-65f6d1aaea3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1:_ip_UnifiedCompliancePolicyProperties" minOccurs="0"/>
                <xsd:element ref="ns1:_ip_UnifiedCompliancePolicyUIAction" minOccurs="0"/>
                <xsd:element ref="ns4:SharedWithUsers" minOccurs="0"/>
                <xsd:element ref="ns4:SharedWithDetails" minOccurs="0"/>
                <xsd:element ref="ns4:SharingHintHash" minOccurs="0"/>
                <xsd:element ref="ns3:MediaServiceAutoKeyPoints" minOccurs="0"/>
                <xsd:element ref="ns3:MediaServiceKeyPoints"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5" nillable="true" ma:displayName="Unified Compliance Policy Properties" ma:hidden="true" ma:internalName="_ip_UnifiedCompliancePolicyProperties">
      <xsd:simpleType>
        <xsd:restriction base="dms:Note"/>
      </xsd:simpleType>
    </xsd:element>
    <xsd:element name="_ip_UnifiedCompliancePolicyUIAction" ma:index="16"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02019fa-07ad-4047-ab1d-d30de869338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element name="MediaServiceLocation" ma:index="22" nillable="true" ma:displayName="Location" ma:internalName="MediaServiceLocation" ma:readOnly="true">
      <xsd:simpleType>
        <xsd:restriction base="dms:Text"/>
      </xsd:simpleType>
    </xsd:element>
    <xsd:element name="MediaLengthInSeconds" ma:index="23"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4e57a27-bddb-4439-9191-65f6d1aaea3a"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SharingHintHash" ma:index="19"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FC661D4-7997-4932-967D-42048EADEC4F}">
  <ds:schemaRefs>
    <ds:schemaRef ds:uri="http://schemas.microsoft.com/sharepoint/v3/contenttype/forms"/>
  </ds:schemaRefs>
</ds:datastoreItem>
</file>

<file path=customXml/itemProps2.xml><?xml version="1.0" encoding="utf-8"?>
<ds:datastoreItem xmlns:ds="http://schemas.openxmlformats.org/officeDocument/2006/customXml" ds:itemID="{75416E8E-D225-431B-8289-A0A3CC940A1E}">
  <ds:schemaRefs>
    <ds:schemaRef ds:uri="http://schemas.openxmlformats.org/package/2006/metadata/core-properties"/>
    <ds:schemaRef ds:uri="http://purl.org/dc/terms/"/>
    <ds:schemaRef ds:uri="502019fa-07ad-4047-ab1d-d30de8693389"/>
    <ds:schemaRef ds:uri="http://schemas.microsoft.com/office/infopath/2007/PartnerControls"/>
    <ds:schemaRef ds:uri="http://schemas.microsoft.com/office/2006/documentManagement/types"/>
    <ds:schemaRef ds:uri="64e57a27-bddb-4439-9191-65f6d1aaea3a"/>
    <ds:schemaRef ds:uri="http://purl.org/dc/elements/1.1/"/>
    <ds:schemaRef ds:uri="http://schemas.microsoft.com/office/2006/metadata/properties"/>
    <ds:schemaRef ds:uri="http://schemas.microsoft.com/sharepoint/v3"/>
    <ds:schemaRef ds:uri="http://www.w3.org/XML/1998/namespace"/>
    <ds:schemaRef ds:uri="http://purl.org/dc/dcmitype/"/>
  </ds:schemaRefs>
</ds:datastoreItem>
</file>

<file path=customXml/itemProps3.xml><?xml version="1.0" encoding="utf-8"?>
<ds:datastoreItem xmlns:ds="http://schemas.openxmlformats.org/officeDocument/2006/customXml" ds:itemID="{49AEEEE4-F6A7-4997-90D4-909A2C7511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02019fa-07ad-4047-ab1d-d30de8693389"/>
    <ds:schemaRef ds:uri="64e57a27-bddb-4439-9191-65f6d1aaea3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821</TotalTime>
  <Words>3958</Words>
  <Application>Microsoft Office PowerPoint</Application>
  <PresentationFormat>Laajakuva</PresentationFormat>
  <Paragraphs>253</Paragraphs>
  <Slides>53</Slides>
  <Notes>0</Notes>
  <HiddenSlides>0</HiddenSlides>
  <MMClips>0</MMClips>
  <ScaleCrop>false</ScaleCrop>
  <HeadingPairs>
    <vt:vector size="6" baseType="variant">
      <vt:variant>
        <vt:lpstr>Käytetyt fontit</vt:lpstr>
      </vt:variant>
      <vt:variant>
        <vt:i4>4</vt:i4>
      </vt:variant>
      <vt:variant>
        <vt:lpstr>Teema</vt:lpstr>
      </vt:variant>
      <vt:variant>
        <vt:i4>1</vt:i4>
      </vt:variant>
      <vt:variant>
        <vt:lpstr>Dian otsikot</vt:lpstr>
      </vt:variant>
      <vt:variant>
        <vt:i4>53</vt:i4>
      </vt:variant>
    </vt:vector>
  </HeadingPairs>
  <TitlesOfParts>
    <vt:vector size="58" baseType="lpstr">
      <vt:lpstr>Arial</vt:lpstr>
      <vt:lpstr>Calibri</vt:lpstr>
      <vt:lpstr>Calibri Light</vt:lpstr>
      <vt:lpstr>Source Sans Pro</vt:lpstr>
      <vt:lpstr>Office-teema</vt:lpstr>
      <vt:lpstr>Ajankohtaisia tilastoja seksuaaliterveydestä</vt:lpstr>
      <vt:lpstr>Kokenut seksuaalista kommentointia, ehdottelua, viestittelyä tai kuvamateriaalin näyttämistä vuoden aikana, %</vt:lpstr>
      <vt:lpstr>Kokenut seksuaalista kommentointia, ehdottelua, viestittelyä tai kuvamateriaalin näyttämistä vuoden aikana, %</vt:lpstr>
      <vt:lpstr>Kokenut seksuaalista koskettelua tai painostamista koskettamaan vuoden aikana, %</vt:lpstr>
      <vt:lpstr>Kokenut seksuaalista koskettelua tai painostamista koskettamaan vuoden aikana, %</vt:lpstr>
      <vt:lpstr>Kertonut seksuaalisesta häirinnästä tai väkivallasta luottamalleen aikuiselle, %</vt:lpstr>
      <vt:lpstr>Kertonut seksuaalisesta häirinnästä tai väkivallasta luottamalleen aikuiselle, %</vt:lpstr>
      <vt:lpstr>Saanut tukea ja apua kokemaansa seksuaaliseen häirintään tai väkivaltaan, %</vt:lpstr>
      <vt:lpstr>8. ja 9.lk,  lukio 1. ja 2. ja  ammatill 1. ja 2. </vt:lpstr>
      <vt:lpstr>Sukupuoliyhdynnässä olleet, %</vt:lpstr>
      <vt:lpstr>Sukupuoliyhdynnässä olleet, %</vt:lpstr>
      <vt:lpstr>Ei ole käyttänyt ehkäisymenetelmää viimeisimmässä yhdynnässä, %</vt:lpstr>
      <vt:lpstr>Ei ole käyttänyt ehkäisymenetelmää viimeisimmässä yhdynnässä, %</vt:lpstr>
      <vt:lpstr>Tarvitsee mahdollisuutta keskustella jonkun kanssa ihmissuhteista ja seksuaalisuudesta, %</vt:lpstr>
      <vt:lpstr>Tarvitsee mahdollisuutta keskustella jonkun kanssa ihmissuhteista ja seksuaalisuudesta, %</vt:lpstr>
      <vt:lpstr>Tarvitsee enemmän tietoa kehosta, %</vt:lpstr>
      <vt:lpstr>Tarvitsee enemmän tietoa kehosta, %</vt:lpstr>
      <vt:lpstr>Tarvitsee enemmän tietoa mahdollisuudesta tulla raskaaksi, %</vt:lpstr>
      <vt:lpstr>Tarvitsee enemmän tietoa mahdollisuudesta tulla raskaaksi, %</vt:lpstr>
      <vt:lpstr>Tarvitsee ilmaisia kondomeja, %</vt:lpstr>
      <vt:lpstr>Tarvitsee ilmaisia kondomeja, %</vt:lpstr>
      <vt:lpstr>Tarvitsee halvempia ehkäisymenetelmiä, %</vt:lpstr>
      <vt:lpstr>Tarvitsee halvempia ehkäisymenetelmiä, %</vt:lpstr>
      <vt:lpstr>Tarvitsee enemmän tietoa seksitaudeista, %</vt:lpstr>
      <vt:lpstr>Tarvitsee enemmän tietoa seksitaudeista, %</vt:lpstr>
      <vt:lpstr>Tarvitsee lisätietoa siitä, kuinka voi tilata klamydiatestin, %</vt:lpstr>
      <vt:lpstr>Tarvitsee lisätietoa siitä, kuinka voi tilata klamydiatestin, %</vt:lpstr>
      <vt:lpstr>Tarvitsee viikonloppuisin tai iltaisin avoimena olevia vastaanottoja testauksia ja neuvontaa varten, %</vt:lpstr>
      <vt:lpstr>Tarvitsee viikonloppuisin tai iltaisin avoimena olevia vastaanottoja testauksia ja neuvontaa varten, %</vt:lpstr>
      <vt:lpstr>Seurustelee kyselyhetkellä, %</vt:lpstr>
      <vt:lpstr>Seurustelee kyselyhetkellä, %</vt:lpstr>
      <vt:lpstr>Tarvitsee…Pohjois-Savo</vt:lpstr>
      <vt:lpstr>Kokenut seksuaaliväkivaltaa vuoden aikana, %</vt:lpstr>
      <vt:lpstr>Kokenut seksuaaliväkivaltaa vuoden aikana, %</vt:lpstr>
      <vt:lpstr>Kokenut häiritsevää seksuaalista ehdottelua tai ahdistelua vuoden aikana, %</vt:lpstr>
      <vt:lpstr>Kokenut häiritsevää seksuaalista ehdottelua tai ahdistelua vuoden aikana, %</vt:lpstr>
      <vt:lpstr>Kokenut seksuaalista häirintää koulussa vuoden aikana, %, </vt:lpstr>
      <vt:lpstr>Kokenut seksuaalista häirintää koulussa vuoden aikana, %, </vt:lpstr>
      <vt:lpstr>Kokenut seksuaalista häirintää puhelimessa tai internetissä vuoden aikana, %</vt:lpstr>
      <vt:lpstr>Kokenut seksuaalista häirintää puhelimessa tai internetissä vuoden aikana, %</vt:lpstr>
      <vt:lpstr>Kokenut seksuaalista häirintää julkisessa tilassa vuoden aikana, %</vt:lpstr>
      <vt:lpstr>Kokenut seksuaalista häirintää julkisessa tilassa vuoden aikana, %</vt:lpstr>
      <vt:lpstr>Kertonut kokemastaan seksuaalisesta häirinnästä tai väkivallasta luottamalleen aikuiselle, % (huom. v. 2019 tieto)</vt:lpstr>
      <vt:lpstr>FinLapset, vauvaperheiden (3-6kk) huoltajat</vt:lpstr>
      <vt:lpstr>Synnyttänyt vanhempi käyttää raskauden ehkäisyä, % </vt:lpstr>
      <vt:lpstr>Synnyttänyt vanhempi käyttää vain kondomia raskauden ehkäisyyn, %</vt:lpstr>
      <vt:lpstr>Vanhempi tyytyväinen seksiin parisuhteessa, %, synnyttänyt vanhempi</vt:lpstr>
      <vt:lpstr>Vanhempi kokenut seksuaaliväkivaltaa parisuhteessa 12 kuukauden aikana, %</vt:lpstr>
      <vt:lpstr> Palvelut ja avunsaanti: Vanhempi tarvitsi ammattilaisilta tukea seksuaalisuuteen vauvan odotusaikana , % </vt:lpstr>
      <vt:lpstr>Vanhempi tarvinnut ammattilaisilta tukea seksuaalisuuteen vauvan syntymän jälkeen, %</vt:lpstr>
      <vt:lpstr>Vanhemman mielestä perhe- tai synnytysvalmennus oli hyödyllinen synnytyksen jälkeisen seksin kannalta, %</vt:lpstr>
      <vt:lpstr>Seksuaaliterveys, YHTEENVETO 28.9.2021 </vt:lpstr>
      <vt:lpstr> Lähteet:</vt:lpstr>
    </vt:vector>
  </TitlesOfParts>
  <Company>Istekki Oy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Seksuaaliterveys</dc:title>
  <dc:creator>Rytkönen Säde</dc:creator>
  <cp:lastModifiedBy>Säde Rytkönen</cp:lastModifiedBy>
  <cp:revision>46</cp:revision>
  <dcterms:created xsi:type="dcterms:W3CDTF">2021-09-24T11:12:38Z</dcterms:created>
  <dcterms:modified xsi:type="dcterms:W3CDTF">2021-10-06T13:20:32Z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0x010100A13EB21D36F08A4BA80246746ED189F0</vt:lpwstr>
  </property>
</Properties>
</file>