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6"/>
  </p:notesMasterIdLst>
  <p:handoutMasterIdLst>
    <p:handoutMasterId r:id="rId17"/>
  </p:handoutMasterIdLst>
  <p:sldIdLst>
    <p:sldId id="269" r:id="rId5"/>
    <p:sldId id="279" r:id="rId6"/>
    <p:sldId id="270" r:id="rId7"/>
    <p:sldId id="271" r:id="rId8"/>
    <p:sldId id="272" r:id="rId9"/>
    <p:sldId id="273" r:id="rId10"/>
    <p:sldId id="278" r:id="rId11"/>
    <p:sldId id="274" r:id="rId12"/>
    <p:sldId id="275" r:id="rId13"/>
    <p:sldId id="276" r:id="rId14"/>
    <p:sldId id="277" r:id="rId15"/>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2" d="100"/>
          <a:sy n="112" d="100"/>
        </p:scale>
        <p:origin x="547" y="86"/>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29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98B0B32-725A-4E6A-A464-5AD1CDE09F65}" type="datetime1">
              <a:rPr lang="fi-FI" smtClean="0"/>
              <a:t>7.10.2021</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fi-FI" smtClean="0"/>
              <a:pPr algn="r" rtl="0"/>
              <a:t>‹#›</a:t>
            </a:fld>
            <a:endParaRPr lang="fi-FI"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i-FI" noProof="0"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254C32BA-6C66-4439-BB3B-71A748E1757F}" type="datetime1">
              <a:rPr lang="fi-FI" smtClean="0"/>
              <a:pPr/>
              <a:t>7.10.2021</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fi-FI" smtClean="0"/>
              <a:pPr/>
              <a:t>‹#›</a:t>
            </a:fld>
            <a:endParaRPr lang="fi-FI"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Suorakulmi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8" name="Suorakulmi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fi-FI" noProof="0" smtClean="0"/>
              <a:t>Muokkaa perustyyl. napsautt.</a:t>
            </a:r>
            <a:endParaRPr lang="fi-FI" noProof="0" dirty="0"/>
          </a:p>
        </p:txBody>
      </p:sp>
      <p:sp>
        <p:nvSpPr>
          <p:cNvPr id="3" name="Alaotsikk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i-FI" noProof="0" smtClean="0"/>
              <a:t>Muokkaa alaotsikon perustyyliä napsautt.</a:t>
            </a:r>
            <a:endParaRPr lang="fi-FI" noProof="0" dirty="0"/>
          </a:p>
        </p:txBody>
      </p:sp>
      <p:sp>
        <p:nvSpPr>
          <p:cNvPr id="4" name="Päivämäärän paikkamerkki 3"/>
          <p:cNvSpPr>
            <a:spLocks noGrp="1"/>
          </p:cNvSpPr>
          <p:nvPr>
            <p:ph type="dt" sz="half" idx="10"/>
          </p:nvPr>
        </p:nvSpPr>
        <p:spPr/>
        <p:txBody>
          <a:bodyPr rtlCol="0"/>
          <a:lstStyle>
            <a:lvl1pPr>
              <a:defRPr/>
            </a:lvl1pPr>
          </a:lstStyle>
          <a:p>
            <a:fld id="{4662A166-E218-4A7D-B89E-532F7C0E14DA}" type="datetime1">
              <a:rPr lang="fi-FI" smtClean="0"/>
              <a:pPr/>
              <a:t>7.10.2021</a:t>
            </a:fld>
            <a:endParaRPr lang="fi-FI"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6" name="Dian numeron paikkamerkki 5"/>
          <p:cNvSpPr>
            <a:spLocks noGrp="1"/>
          </p:cNvSpPr>
          <p:nvPr>
            <p:ph type="sldNum" sz="quarter" idx="12"/>
          </p:nvPr>
        </p:nvSpPr>
        <p:spPr/>
        <p:txBody>
          <a:bodyPr rtlCol="0"/>
          <a:lstStyle/>
          <a:p>
            <a:pPr rtl="0"/>
            <a:fld id="{0FF54DE5-C571-48E8-A5BC-B369434E2F44}" type="slidenum">
              <a:rPr lang="fi-FI" noProof="0" smtClean="0"/>
              <a:t>‹#›</a:t>
            </a:fld>
            <a:endParaRPr lang="fi-FI" noProof="0" dirty="0"/>
          </a:p>
        </p:txBody>
      </p:sp>
      <p:pic>
        <p:nvPicPr>
          <p:cNvPr id="11" name="Kuva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chor="b"/>
          <a:lstStyle>
            <a:lvl1pPr algn="l" rtl="0">
              <a:defRPr sz="3200"/>
            </a:lvl1pPr>
          </a:lstStyle>
          <a:p>
            <a:pPr rtl="0"/>
            <a:r>
              <a:rPr lang="fi-FI" noProof="0" smtClean="0"/>
              <a:t>Muokkaa perustyyl. napsautt.</a:t>
            </a:r>
            <a:endParaRPr lang="fi-FI" noProof="0" dirty="0"/>
          </a:p>
        </p:txBody>
      </p:sp>
      <p:sp>
        <p:nvSpPr>
          <p:cNvPr id="3" name="Kuvan paikkamerkki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smtClean="0"/>
              <a:t>Lisää kuva napsauttamalla kuvaketta</a:t>
            </a:r>
            <a:endParaRPr lang="fi-FI" noProof="0" dirty="0"/>
          </a:p>
        </p:txBody>
      </p:sp>
      <p:sp>
        <p:nvSpPr>
          <p:cNvPr id="4" name="Tekstin paikkamerkki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i-FI" noProof="0" smtClean="0"/>
              <a:t>Muokkaa tekstin perustyylejä</a:t>
            </a:r>
          </a:p>
        </p:txBody>
      </p:sp>
      <p:sp>
        <p:nvSpPr>
          <p:cNvPr id="5" name="Päivämäärän paikkamerkki 4"/>
          <p:cNvSpPr>
            <a:spLocks noGrp="1"/>
          </p:cNvSpPr>
          <p:nvPr>
            <p:ph type="dt" sz="half" idx="10"/>
          </p:nvPr>
        </p:nvSpPr>
        <p:spPr/>
        <p:txBody>
          <a:bodyPr rtlCol="0"/>
          <a:lstStyle>
            <a:lvl1pPr>
              <a:defRPr/>
            </a:lvl1pPr>
          </a:lstStyle>
          <a:p>
            <a:fld id="{6E87B2E6-693E-44B1-97A5-055A8951BA91}" type="datetime1">
              <a:rPr lang="fi-FI" smtClean="0"/>
              <a:pPr/>
              <a:t>7.10.2021</a:t>
            </a:fld>
            <a:endParaRPr lang="fi-FI"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7" name="Dian numeron paikkamerkki 6"/>
          <p:cNvSpPr>
            <a:spLocks noGrp="1"/>
          </p:cNvSpPr>
          <p:nvPr>
            <p:ph type="sldNum" sz="quarter" idx="12"/>
          </p:nvPr>
        </p:nvSpPr>
        <p:spPr/>
        <p:txBody>
          <a:bodyPr rtlCol="0"/>
          <a:lstStyle/>
          <a:p>
            <a:pPr rtl="0"/>
            <a:fld id="{0FF54DE5-C571-48E8-A5BC-B369434E2F44}" type="slidenum">
              <a:rPr lang="fi-FI" noProof="0" smtClean="0"/>
              <a:t>‹#›</a:t>
            </a:fld>
            <a:endParaRPr lang="fi-FI"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smtClean="0"/>
              <a:t>Muokkaa perustyyl. napsautt.</a:t>
            </a:r>
            <a:endParaRPr lang="fi-FI" noProof="0" dirty="0"/>
          </a:p>
        </p:txBody>
      </p:sp>
      <p:sp>
        <p:nvSpPr>
          <p:cNvPr id="3" name="Pystysuuntaisen tekstin paikkamerkki 2"/>
          <p:cNvSpPr>
            <a:spLocks noGrp="1"/>
          </p:cNvSpPr>
          <p:nvPr>
            <p:ph type="body" orient="vert" idx="1"/>
          </p:nvPr>
        </p:nvSpPr>
        <p:spPr/>
        <p:txBody>
          <a:bodyPr vert="eaVert" rtlCol="0"/>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4" name="Päivämäärän paikkamerkki 3"/>
          <p:cNvSpPr>
            <a:spLocks noGrp="1"/>
          </p:cNvSpPr>
          <p:nvPr>
            <p:ph type="dt" sz="half" idx="10"/>
          </p:nvPr>
        </p:nvSpPr>
        <p:spPr/>
        <p:txBody>
          <a:bodyPr rtlCol="0"/>
          <a:lstStyle>
            <a:lvl1pPr>
              <a:defRPr/>
            </a:lvl1pPr>
          </a:lstStyle>
          <a:p>
            <a:fld id="{6EC9445F-B122-4C59-81DB-7E9FBFDF7D0D}" type="datetime1">
              <a:rPr lang="fi-FI" smtClean="0"/>
              <a:pPr/>
              <a:t>7.10.2021</a:t>
            </a:fld>
            <a:endParaRPr lang="fi-FI"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6" name="Dian numeron paikkamerkki 5"/>
          <p:cNvSpPr>
            <a:spLocks noGrp="1"/>
          </p:cNvSpPr>
          <p:nvPr>
            <p:ph type="sldNum" sz="quarter" idx="12"/>
          </p:nvPr>
        </p:nvSpPr>
        <p:spPr/>
        <p:txBody>
          <a:bodyPr rtlCol="0"/>
          <a:lstStyle/>
          <a:p>
            <a:pPr rtl="0"/>
            <a:fld id="{0FF54DE5-C571-48E8-A5BC-B369434E2F44}" type="slidenum">
              <a:rPr lang="fi-FI" noProof="0" smtClean="0"/>
              <a:t>‹#›</a:t>
            </a:fld>
            <a:endParaRPr lang="fi-FI"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372600" y="365125"/>
            <a:ext cx="1714500" cy="5811838"/>
          </a:xfrm>
        </p:spPr>
        <p:txBody>
          <a:bodyPr vert="eaVert" rtlCol="0"/>
          <a:lstStyle/>
          <a:p>
            <a:pPr rtl="0"/>
            <a:r>
              <a:rPr lang="fi-FI" noProof="0" smtClean="0"/>
              <a:t>Muokkaa perustyyl. napsautt.</a:t>
            </a:r>
            <a:endParaRPr lang="fi-FI" noProof="0" dirty="0"/>
          </a:p>
        </p:txBody>
      </p:sp>
      <p:sp>
        <p:nvSpPr>
          <p:cNvPr id="3" name="Pystysuuntaisen tekstin paikkamerkki 2"/>
          <p:cNvSpPr>
            <a:spLocks noGrp="1"/>
          </p:cNvSpPr>
          <p:nvPr>
            <p:ph type="body" orient="vert" idx="1"/>
          </p:nvPr>
        </p:nvSpPr>
        <p:spPr>
          <a:xfrm>
            <a:off x="1104900" y="365125"/>
            <a:ext cx="8098896" cy="5811838"/>
          </a:xfrm>
        </p:spPr>
        <p:txBody>
          <a:bodyPr vert="eaVert" rtlCol="0"/>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4" name="Päivämäärän paikkamerkki 3"/>
          <p:cNvSpPr>
            <a:spLocks noGrp="1"/>
          </p:cNvSpPr>
          <p:nvPr>
            <p:ph type="dt" sz="half" idx="10"/>
          </p:nvPr>
        </p:nvSpPr>
        <p:spPr/>
        <p:txBody>
          <a:bodyPr rtlCol="0"/>
          <a:lstStyle>
            <a:lvl1pPr>
              <a:defRPr/>
            </a:lvl1pPr>
          </a:lstStyle>
          <a:p>
            <a:fld id="{4D249EE5-AC29-4961-B500-DA7F452A689C}" type="datetime1">
              <a:rPr lang="fi-FI" smtClean="0"/>
              <a:pPr/>
              <a:t>7.10.2021</a:t>
            </a:fld>
            <a:endParaRPr lang="fi-FI"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6" name="Dian numeron paikkamerkki 5"/>
          <p:cNvSpPr>
            <a:spLocks noGrp="1"/>
          </p:cNvSpPr>
          <p:nvPr>
            <p:ph type="sldNum" sz="quarter" idx="12"/>
          </p:nvPr>
        </p:nvSpPr>
        <p:spPr/>
        <p:txBody>
          <a:bodyPr rtlCol="0"/>
          <a:lstStyle/>
          <a:p>
            <a:pPr rtl="0"/>
            <a:fld id="{0FF54DE5-C571-48E8-A5BC-B369434E2F44}" type="slidenum">
              <a:rPr lang="fi-FI" noProof="0" smtClean="0"/>
              <a:t>‹#›</a:t>
            </a:fld>
            <a:endParaRPr lang="fi-FI" noProof="0" dirty="0"/>
          </a:p>
        </p:txBody>
      </p:sp>
      <p:grpSp>
        <p:nvGrpSpPr>
          <p:cNvPr id="7" name="Ryhmä 6"/>
          <p:cNvGrpSpPr/>
          <p:nvPr/>
        </p:nvGrpSpPr>
        <p:grpSpPr>
          <a:xfrm rot="5400000">
            <a:off x="6514047" y="3228843"/>
            <a:ext cx="5632704" cy="84403"/>
            <a:chOff x="1073150" y="1219201"/>
            <a:chExt cx="10058400" cy="63125"/>
          </a:xfrm>
        </p:grpSpPr>
        <p:cxnSp>
          <p:nvCxnSpPr>
            <p:cNvPr id="8" name="Suora yhdysviiva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uora yhdysviiva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smtClean="0"/>
              <a:t>Muokkaa perustyyl. napsautt.</a:t>
            </a:r>
            <a:endParaRPr lang="fi-FI" noProof="0" dirty="0"/>
          </a:p>
        </p:txBody>
      </p:sp>
      <p:sp>
        <p:nvSpPr>
          <p:cNvPr id="3" name="Sisällön paikkamerkki 2"/>
          <p:cNvSpPr>
            <a:spLocks noGrp="1"/>
          </p:cNvSpPr>
          <p:nvPr>
            <p:ph idx="1"/>
          </p:nvPr>
        </p:nvSpPr>
        <p:spPr/>
        <p:txBody>
          <a:bodyPr rtlCol="0"/>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4" name="Päivämäärän paikkamerkki 3"/>
          <p:cNvSpPr>
            <a:spLocks noGrp="1"/>
          </p:cNvSpPr>
          <p:nvPr>
            <p:ph type="dt" sz="half" idx="10"/>
          </p:nvPr>
        </p:nvSpPr>
        <p:spPr/>
        <p:txBody>
          <a:bodyPr rtlCol="0"/>
          <a:lstStyle>
            <a:lvl1pPr>
              <a:defRPr/>
            </a:lvl1pPr>
          </a:lstStyle>
          <a:p>
            <a:fld id="{F0326B9C-629F-4EF9-A583-151B4A5B1440}" type="datetime1">
              <a:rPr lang="fi-FI" smtClean="0"/>
              <a:pPr/>
              <a:t>7.10.2021</a:t>
            </a:fld>
            <a:endParaRPr lang="fi-FI"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6" name="Dian numeron paikkamerkki 5"/>
          <p:cNvSpPr>
            <a:spLocks noGrp="1"/>
          </p:cNvSpPr>
          <p:nvPr>
            <p:ph type="sldNum" sz="quarter" idx="12"/>
          </p:nvPr>
        </p:nvSpPr>
        <p:spPr/>
        <p:txBody>
          <a:bodyPr rtlCol="0"/>
          <a:lstStyle/>
          <a:p>
            <a:pPr rtl="0"/>
            <a:fld id="{0FF54DE5-C571-48E8-A5BC-B369434E2F44}" type="slidenum">
              <a:rPr lang="fi-FI" noProof="0" smtClean="0"/>
              <a:t>‹#›</a:t>
            </a:fld>
            <a:endParaRPr lang="fi-FI"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tsikkodia ja kuva">
    <p:spTree>
      <p:nvGrpSpPr>
        <p:cNvPr id="1" name=""/>
        <p:cNvGrpSpPr/>
        <p:nvPr/>
      </p:nvGrpSpPr>
      <p:grpSpPr>
        <a:xfrm>
          <a:off x="0" y="0"/>
          <a:ext cx="0" cy="0"/>
          <a:chOff x="0" y="0"/>
          <a:chExt cx="0" cy="0"/>
        </a:xfrm>
      </p:grpSpPr>
      <p:grpSp>
        <p:nvGrpSpPr>
          <p:cNvPr id="13" name="Ryhmä 12"/>
          <p:cNvGrpSpPr/>
          <p:nvPr/>
        </p:nvGrpSpPr>
        <p:grpSpPr>
          <a:xfrm rot="10800000">
            <a:off x="0" y="5645510"/>
            <a:ext cx="12192000" cy="63125"/>
            <a:chOff x="507492" y="1501519"/>
            <a:chExt cx="8129016" cy="63125"/>
          </a:xfrm>
        </p:grpSpPr>
        <p:cxnSp>
          <p:nvCxnSpPr>
            <p:cNvPr id="17" name="Suora yhdysviiva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uora yhdysviiva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Ryhmä 13"/>
          <p:cNvGrpSpPr/>
          <p:nvPr/>
        </p:nvGrpSpPr>
        <p:grpSpPr>
          <a:xfrm>
            <a:off x="0" y="1143000"/>
            <a:ext cx="12192000" cy="63125"/>
            <a:chOff x="507492" y="1501519"/>
            <a:chExt cx="8129016" cy="63125"/>
          </a:xfrm>
        </p:grpSpPr>
        <p:cxnSp>
          <p:nvCxnSpPr>
            <p:cNvPr id="15" name="Suora yhdysviiva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uora yhdysviiva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Suorakulmi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8" name="Suorakulmi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fi-FI" noProof="0" smtClean="0"/>
              <a:t>Muokkaa perustyyl. napsautt.</a:t>
            </a:r>
            <a:endParaRPr lang="fi-FI" noProof="0" dirty="0"/>
          </a:p>
        </p:txBody>
      </p:sp>
      <p:sp>
        <p:nvSpPr>
          <p:cNvPr id="3" name="Alaotsikk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i-FI" noProof="0" smtClean="0"/>
              <a:t>Muokkaa alaotsikon perustyyliä napsautt.</a:t>
            </a:r>
            <a:endParaRPr lang="fi-FI" noProof="0" dirty="0"/>
          </a:p>
        </p:txBody>
      </p:sp>
      <p:pic>
        <p:nvPicPr>
          <p:cNvPr id="10" name="Kuva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Kuvan paikkamerkki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fi-FI" noProof="0" smtClean="0"/>
              <a:t>Lisää kuva napsauttamalla kuvaketta</a:t>
            </a:r>
            <a:endParaRPr lang="fi-FI" noProof="0" dirty="0"/>
          </a:p>
        </p:txBody>
      </p:sp>
      <p:sp>
        <p:nvSpPr>
          <p:cNvPr id="19" name="Ohjeteksti"/>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fi-FI" sz="1100" b="1" i="1" noProof="0" dirty="0" smtClean="0">
                <a:latin typeface="Arial" pitchFamily="34" charset="0"/>
                <a:cs typeface="Arial" pitchFamily="34" charset="0"/>
              </a:rPr>
              <a:t>HUOMAUTUS:</a:t>
            </a:r>
          </a:p>
          <a:p>
            <a:pPr rtl="0"/>
            <a:r>
              <a:rPr lang="fi-FI" sz="1200" i="1" noProof="0" dirty="0" smtClean="0">
                <a:latin typeface="Arial" pitchFamily="34" charset="0"/>
                <a:cs typeface="Arial" pitchFamily="34" charset="0"/>
              </a:rPr>
              <a:t>Jos haluat muuttaa tämän dian kuvaa, valitse kuva ja poista se. Napsauta sitten paikkamerkissä olevaa kuvan kuvaketta, niin pääset lisäämään oman kuvasi.</a:t>
            </a:r>
            <a:endParaRPr lang="fi-FI"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san otsikko">
    <p:spTree>
      <p:nvGrpSpPr>
        <p:cNvPr id="1" name=""/>
        <p:cNvGrpSpPr/>
        <p:nvPr/>
      </p:nvGrpSpPr>
      <p:grpSpPr>
        <a:xfrm>
          <a:off x="0" y="0"/>
          <a:ext cx="0" cy="0"/>
          <a:chOff x="0" y="0"/>
          <a:chExt cx="0" cy="0"/>
        </a:xfrm>
      </p:grpSpPr>
      <p:grpSp>
        <p:nvGrpSpPr>
          <p:cNvPr id="8" name="Ryhmä 7"/>
          <p:cNvGrpSpPr/>
          <p:nvPr/>
        </p:nvGrpSpPr>
        <p:grpSpPr>
          <a:xfrm>
            <a:off x="0" y="2514600"/>
            <a:ext cx="12192000" cy="3194035"/>
            <a:chOff x="647402" y="2514600"/>
            <a:chExt cx="10838688" cy="3194035"/>
          </a:xfrm>
        </p:grpSpPr>
        <p:grpSp>
          <p:nvGrpSpPr>
            <p:cNvPr id="9" name="Ryhmä 8"/>
            <p:cNvGrpSpPr/>
            <p:nvPr/>
          </p:nvGrpSpPr>
          <p:grpSpPr>
            <a:xfrm>
              <a:off x="647402" y="2514600"/>
              <a:ext cx="10838688" cy="63125"/>
              <a:chOff x="507492" y="1501519"/>
              <a:chExt cx="8129016" cy="63125"/>
            </a:xfrm>
          </p:grpSpPr>
          <p:cxnSp>
            <p:nvCxnSpPr>
              <p:cNvPr id="14" name="Suora yhdysviiva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uora yhdysviiva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Suorakulmi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nvGrpSpPr>
            <p:cNvPr id="11" name="Ryhmä 10"/>
            <p:cNvGrpSpPr/>
            <p:nvPr/>
          </p:nvGrpSpPr>
          <p:grpSpPr>
            <a:xfrm rot="10800000">
              <a:off x="647402" y="5645510"/>
              <a:ext cx="10838688" cy="63125"/>
              <a:chOff x="507492" y="1501519"/>
              <a:chExt cx="8129016" cy="63125"/>
            </a:xfrm>
          </p:grpSpPr>
          <p:cxnSp>
            <p:nvCxnSpPr>
              <p:cNvPr id="12" name="Suora yhdysviiva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Otsikk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fi-FI" noProof="0" smtClean="0"/>
              <a:t>Muokkaa perustyyl. napsautt.</a:t>
            </a:r>
            <a:endParaRPr lang="fi-FI" noProof="0" dirty="0"/>
          </a:p>
        </p:txBody>
      </p:sp>
      <p:sp>
        <p:nvSpPr>
          <p:cNvPr id="3" name="Tekstin paikkamerkki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i-FI" noProof="0" smtClean="0"/>
              <a:t>Muokkaa tekstin perustyylejä</a:t>
            </a:r>
          </a:p>
        </p:txBody>
      </p:sp>
      <p:sp>
        <p:nvSpPr>
          <p:cNvPr id="4" name="Päivämäärän paikkamerkki 3"/>
          <p:cNvSpPr>
            <a:spLocks noGrp="1"/>
          </p:cNvSpPr>
          <p:nvPr>
            <p:ph type="dt" sz="half" idx="10"/>
          </p:nvPr>
        </p:nvSpPr>
        <p:spPr/>
        <p:txBody>
          <a:bodyPr rtlCol="0"/>
          <a:lstStyle>
            <a:lvl1pPr>
              <a:defRPr/>
            </a:lvl1pPr>
          </a:lstStyle>
          <a:p>
            <a:fld id="{5133F344-ADBD-45B7-8E9F-544F6C8D4C0B}" type="datetime1">
              <a:rPr lang="fi-FI" smtClean="0"/>
              <a:pPr/>
              <a:t>7.10.2021</a:t>
            </a:fld>
            <a:endParaRPr lang="fi-FI"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6" name="Dian numeron paikkamerkki 5"/>
          <p:cNvSpPr>
            <a:spLocks noGrp="1"/>
          </p:cNvSpPr>
          <p:nvPr>
            <p:ph type="sldNum" sz="quarter" idx="12"/>
          </p:nvPr>
        </p:nvSpPr>
        <p:spPr/>
        <p:txBody>
          <a:bodyPr rtlCol="0"/>
          <a:lstStyle>
            <a:lvl1pPr rtl="0">
              <a:defRPr/>
            </a:lvl1pPr>
          </a:lstStyle>
          <a:p>
            <a:fld id="{0FF54DE5-C571-48E8-A5BC-B369434E2F44}" type="slidenum">
              <a:rPr lang="fi-FI" noProof="0" smtClean="0"/>
              <a:pPr/>
              <a:t>‹#›</a:t>
            </a:fld>
            <a:endParaRPr lang="fi-FI" dirty="0"/>
          </a:p>
        </p:txBody>
      </p:sp>
      <p:pic>
        <p:nvPicPr>
          <p:cNvPr id="7" name="Kuva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smtClean="0"/>
              <a:t>Muokkaa perustyyl. napsautt.</a:t>
            </a:r>
            <a:endParaRPr lang="fi-FI" noProof="0" dirty="0"/>
          </a:p>
        </p:txBody>
      </p:sp>
      <p:sp>
        <p:nvSpPr>
          <p:cNvPr id="3" name="Sisällön paikkamerkki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4" name="Sisällön paikkamerkki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5" name="Päivämäärän paikkamerkki 4"/>
          <p:cNvSpPr>
            <a:spLocks noGrp="1"/>
          </p:cNvSpPr>
          <p:nvPr>
            <p:ph type="dt" sz="half" idx="10"/>
          </p:nvPr>
        </p:nvSpPr>
        <p:spPr/>
        <p:txBody>
          <a:bodyPr rtlCol="0"/>
          <a:lstStyle>
            <a:lvl1pPr>
              <a:defRPr/>
            </a:lvl1pPr>
          </a:lstStyle>
          <a:p>
            <a:fld id="{2CDE3487-B7CF-4B2E-8D1E-917FA64BE1BB}" type="datetime1">
              <a:rPr lang="fi-FI" smtClean="0"/>
              <a:pPr/>
              <a:t>7.10.2021</a:t>
            </a:fld>
            <a:endParaRPr lang="fi-FI"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7" name="Dian numeron paikkamerkki 6"/>
          <p:cNvSpPr>
            <a:spLocks noGrp="1"/>
          </p:cNvSpPr>
          <p:nvPr>
            <p:ph type="sldNum" sz="quarter" idx="12"/>
          </p:nvPr>
        </p:nvSpPr>
        <p:spPr/>
        <p:txBody>
          <a:bodyPr rtlCol="0"/>
          <a:lstStyle/>
          <a:p>
            <a:pPr rtl="0"/>
            <a:fld id="{0FF54DE5-C571-48E8-A5BC-B369434E2F44}" type="slidenum">
              <a:rPr lang="fi-FI" noProof="0" smtClean="0"/>
              <a:t>‹#›</a:t>
            </a:fld>
            <a:endParaRPr lang="fi-FI"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smtClean="0"/>
              <a:t>Muokkaa perustyyl. napsautt.</a:t>
            </a:r>
            <a:endParaRPr lang="fi-FI" noProof="0" dirty="0"/>
          </a:p>
        </p:txBody>
      </p:sp>
      <p:sp>
        <p:nvSpPr>
          <p:cNvPr id="3" name="Tekstin paikkamerkki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i-FI" noProof="0" smtClean="0"/>
              <a:t>Muokkaa tekstin perustyylejä</a:t>
            </a:r>
          </a:p>
        </p:txBody>
      </p:sp>
      <p:sp>
        <p:nvSpPr>
          <p:cNvPr id="4" name="Sisällön paikkamerkki 3"/>
          <p:cNvSpPr>
            <a:spLocks noGrp="1"/>
          </p:cNvSpPr>
          <p:nvPr>
            <p:ph sz="half" idx="2"/>
          </p:nvPr>
        </p:nvSpPr>
        <p:spPr>
          <a:xfrm>
            <a:off x="1104900" y="2424112"/>
            <a:ext cx="4919472" cy="3748088"/>
          </a:xfrm>
        </p:spPr>
        <p:txBody>
          <a:bodyPr rtlCol="0"/>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5" name="Tekstin paikkamerkki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i-FI" noProof="0" smtClean="0"/>
              <a:t>Muokkaa tekstin perustyylejä</a:t>
            </a:r>
          </a:p>
        </p:txBody>
      </p:sp>
      <p:sp>
        <p:nvSpPr>
          <p:cNvPr id="6" name="Sisällön paikkamerkki 5"/>
          <p:cNvSpPr>
            <a:spLocks noGrp="1"/>
          </p:cNvSpPr>
          <p:nvPr>
            <p:ph sz="quarter" idx="4"/>
          </p:nvPr>
        </p:nvSpPr>
        <p:spPr>
          <a:xfrm>
            <a:off x="6166110" y="2424112"/>
            <a:ext cx="4919472" cy="3748088"/>
          </a:xfrm>
        </p:spPr>
        <p:txBody>
          <a:bodyPr rtlCol="0"/>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7" name="Päivämäärän paikkamerkki 6"/>
          <p:cNvSpPr>
            <a:spLocks noGrp="1"/>
          </p:cNvSpPr>
          <p:nvPr>
            <p:ph type="dt" sz="half" idx="10"/>
          </p:nvPr>
        </p:nvSpPr>
        <p:spPr/>
        <p:txBody>
          <a:bodyPr rtlCol="0"/>
          <a:lstStyle>
            <a:lvl1pPr>
              <a:defRPr/>
            </a:lvl1pPr>
          </a:lstStyle>
          <a:p>
            <a:fld id="{85A1B804-24F8-4783-8030-AB035B9C5D60}" type="datetime1">
              <a:rPr lang="fi-FI" smtClean="0"/>
              <a:pPr/>
              <a:t>7.10.2021</a:t>
            </a:fld>
            <a:endParaRPr lang="fi-FI" dirty="0"/>
          </a:p>
        </p:txBody>
      </p:sp>
      <p:sp>
        <p:nvSpPr>
          <p:cNvPr id="8" name="Alatunnisteen paikkamerkki 7"/>
          <p:cNvSpPr>
            <a:spLocks noGrp="1"/>
          </p:cNvSpPr>
          <p:nvPr>
            <p:ph type="ftr" sz="quarter" idx="11"/>
          </p:nvPr>
        </p:nvSpPr>
        <p:spPr/>
        <p:txBody>
          <a:bodyPr rtlCol="0"/>
          <a:lstStyle/>
          <a:p>
            <a:pPr rtl="0"/>
            <a:endParaRPr lang="fi-FI" noProof="0" dirty="0"/>
          </a:p>
        </p:txBody>
      </p:sp>
      <p:sp>
        <p:nvSpPr>
          <p:cNvPr id="9" name="Dian numeron paikkamerkki 8"/>
          <p:cNvSpPr>
            <a:spLocks noGrp="1"/>
          </p:cNvSpPr>
          <p:nvPr>
            <p:ph type="sldNum" sz="quarter" idx="12"/>
          </p:nvPr>
        </p:nvSpPr>
        <p:spPr/>
        <p:txBody>
          <a:bodyPr rtlCol="0"/>
          <a:lstStyle/>
          <a:p>
            <a:pPr rtl="0"/>
            <a:fld id="{0FF54DE5-C571-48E8-A5BC-B369434E2F44}" type="slidenum">
              <a:rPr lang="fi-FI" noProof="0" smtClean="0"/>
              <a:t>‹#›</a:t>
            </a:fld>
            <a:endParaRPr lang="fi-FI"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smtClean="0"/>
              <a:t>Muokkaa perustyyl. napsautt.</a:t>
            </a:r>
            <a:endParaRPr lang="fi-FI" noProof="0" dirty="0"/>
          </a:p>
        </p:txBody>
      </p:sp>
      <p:sp>
        <p:nvSpPr>
          <p:cNvPr id="3" name="Päivämäärän paikkamerkki 2"/>
          <p:cNvSpPr>
            <a:spLocks noGrp="1"/>
          </p:cNvSpPr>
          <p:nvPr>
            <p:ph type="dt" sz="half" idx="10"/>
          </p:nvPr>
        </p:nvSpPr>
        <p:spPr/>
        <p:txBody>
          <a:bodyPr rtlCol="0"/>
          <a:lstStyle>
            <a:lvl1pPr>
              <a:defRPr/>
            </a:lvl1pPr>
          </a:lstStyle>
          <a:p>
            <a:fld id="{5FA2D207-B2E8-4EB0-B2BB-3B5602376441}" type="datetime1">
              <a:rPr lang="fi-FI" smtClean="0"/>
              <a:pPr/>
              <a:t>7.10.2021</a:t>
            </a:fld>
            <a:endParaRPr lang="fi-FI" dirty="0"/>
          </a:p>
        </p:txBody>
      </p:sp>
      <p:sp>
        <p:nvSpPr>
          <p:cNvPr id="4" name="Alatunnisteen paikkamerkki 3"/>
          <p:cNvSpPr>
            <a:spLocks noGrp="1"/>
          </p:cNvSpPr>
          <p:nvPr>
            <p:ph type="ftr" sz="quarter" idx="11"/>
          </p:nvPr>
        </p:nvSpPr>
        <p:spPr/>
        <p:txBody>
          <a:bodyPr rtlCol="0"/>
          <a:lstStyle/>
          <a:p>
            <a:pPr rtl="0"/>
            <a:endParaRPr lang="fi-FI" noProof="0" dirty="0"/>
          </a:p>
        </p:txBody>
      </p:sp>
      <p:sp>
        <p:nvSpPr>
          <p:cNvPr id="5" name="Dian numeron paikkamerkki 4"/>
          <p:cNvSpPr>
            <a:spLocks noGrp="1"/>
          </p:cNvSpPr>
          <p:nvPr>
            <p:ph type="sldNum" sz="quarter" idx="12"/>
          </p:nvPr>
        </p:nvSpPr>
        <p:spPr/>
        <p:txBody>
          <a:bodyPr rtlCol="0"/>
          <a:lstStyle/>
          <a:p>
            <a:pPr rtl="0"/>
            <a:fld id="{0FF54DE5-C571-48E8-A5BC-B369434E2F44}" type="slidenum">
              <a:rPr lang="fi-FI" noProof="0" smtClean="0"/>
              <a:t>‹#›</a:t>
            </a:fld>
            <a:endParaRPr lang="fi-FI"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rtlCol="0"/>
          <a:lstStyle/>
          <a:p>
            <a:r>
              <a:rPr lang="fi-FI" dirty="0" smtClean="0"/>
              <a:t>​</a:t>
            </a:r>
            <a:fld id="{CF2ECC58-DBD3-4EB1-8A78-6BAF6E8CF5D4}" type="datetime1">
              <a:rPr lang="fi-FI" smtClean="0"/>
              <a:pPr/>
              <a:t>7.10.2021</a:t>
            </a:fld>
            <a:r>
              <a:rPr lang="fi-FI" dirty="0" smtClean="0"/>
              <a:t>​</a:t>
            </a:r>
            <a:endParaRPr lang="fi-FI" dirty="0"/>
          </a:p>
        </p:txBody>
      </p:sp>
      <p:sp>
        <p:nvSpPr>
          <p:cNvPr id="3" name="Alatunnisteen paikkamerkki 2"/>
          <p:cNvSpPr>
            <a:spLocks noGrp="1"/>
          </p:cNvSpPr>
          <p:nvPr>
            <p:ph type="ftr" sz="quarter" idx="11"/>
          </p:nvPr>
        </p:nvSpPr>
        <p:spPr/>
        <p:txBody>
          <a:bodyPr rtlCol="0"/>
          <a:lstStyle/>
          <a:p>
            <a:pPr rtl="0"/>
            <a:endParaRPr lang="fi-FI" noProof="0" dirty="0"/>
          </a:p>
        </p:txBody>
      </p:sp>
      <p:sp>
        <p:nvSpPr>
          <p:cNvPr id="4" name="Dian numeron paikkamerkki 3"/>
          <p:cNvSpPr>
            <a:spLocks noGrp="1"/>
          </p:cNvSpPr>
          <p:nvPr>
            <p:ph type="sldNum" sz="quarter" idx="12"/>
          </p:nvPr>
        </p:nvSpPr>
        <p:spPr/>
        <p:txBody>
          <a:bodyPr rtlCol="0"/>
          <a:lstStyle/>
          <a:p>
            <a:pPr rtl="0"/>
            <a:fld id="{0FF54DE5-C571-48E8-A5BC-B369434E2F44}" type="slidenum">
              <a:rPr lang="fi-FI" noProof="0" smtClean="0"/>
              <a:t>‹#›</a:t>
            </a:fld>
            <a:endParaRPr lang="fi-FI"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chor="b"/>
          <a:lstStyle>
            <a:lvl1pPr algn="l" rtl="0">
              <a:defRPr sz="3200"/>
            </a:lvl1pPr>
          </a:lstStyle>
          <a:p>
            <a:pPr rtl="0"/>
            <a:r>
              <a:rPr lang="fi-FI" noProof="0" smtClean="0"/>
              <a:t>Muokkaa perustyyl. napsautt.</a:t>
            </a:r>
            <a:endParaRPr lang="fi-FI" noProof="0" dirty="0"/>
          </a:p>
        </p:txBody>
      </p:sp>
      <p:sp>
        <p:nvSpPr>
          <p:cNvPr id="3" name="Sisällön paikkamerkki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4" name="Tekstin paikkamerkki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i-FI" noProof="0" smtClean="0"/>
              <a:t>Muokkaa tekstin perustyylejä</a:t>
            </a:r>
          </a:p>
        </p:txBody>
      </p:sp>
      <p:sp>
        <p:nvSpPr>
          <p:cNvPr id="5" name="Päivämäärän paikkamerkki 4"/>
          <p:cNvSpPr>
            <a:spLocks noGrp="1"/>
          </p:cNvSpPr>
          <p:nvPr>
            <p:ph type="dt" sz="half" idx="10"/>
          </p:nvPr>
        </p:nvSpPr>
        <p:spPr/>
        <p:txBody>
          <a:bodyPr rtlCol="0"/>
          <a:lstStyle>
            <a:lvl1pPr>
              <a:defRPr/>
            </a:lvl1pPr>
          </a:lstStyle>
          <a:p>
            <a:fld id="{CC93C55C-7BB5-4151-A436-2A5E7816DCD0}" type="datetime1">
              <a:rPr lang="fi-FI" smtClean="0"/>
              <a:pPr/>
              <a:t>7.10.2021</a:t>
            </a:fld>
            <a:endParaRPr lang="fi-FI"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7" name="Dian numeron paikkamerkki 6"/>
          <p:cNvSpPr>
            <a:spLocks noGrp="1"/>
          </p:cNvSpPr>
          <p:nvPr>
            <p:ph type="sldNum" sz="quarter" idx="12"/>
          </p:nvPr>
        </p:nvSpPr>
        <p:spPr/>
        <p:txBody>
          <a:bodyPr rtlCol="0"/>
          <a:lstStyle/>
          <a:p>
            <a:pPr rtl="0"/>
            <a:fld id="{0FF54DE5-C571-48E8-A5BC-B369434E2F44}" type="slidenum">
              <a:rPr lang="fi-FI" noProof="0" smtClean="0"/>
              <a:t>‹#›</a:t>
            </a:fld>
            <a:endParaRPr lang="fi-FI"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fi-FI" noProof="0" dirty="0"/>
              <a:t>Muokkaa otsikon perustyyliä napsauttamalla</a:t>
            </a:r>
          </a:p>
        </p:txBody>
      </p:sp>
      <p:sp>
        <p:nvSpPr>
          <p:cNvPr id="3" name="Tekstin paikkamerkki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a:p>
            <a:pPr lvl="5" rtl="0"/>
            <a:r>
              <a:rPr lang="fi-FI" noProof="0" dirty="0"/>
              <a:t>Kuudes taso</a:t>
            </a:r>
          </a:p>
          <a:p>
            <a:pPr lvl="6" rtl="0"/>
            <a:r>
              <a:rPr lang="fi-FI" noProof="0" dirty="0"/>
              <a:t>Seitsemäs taso</a:t>
            </a:r>
          </a:p>
          <a:p>
            <a:pPr lvl="7" rtl="0"/>
            <a:r>
              <a:rPr lang="fi-FI" noProof="0" dirty="0"/>
              <a:t>Kahdeksas taso</a:t>
            </a:r>
          </a:p>
          <a:p>
            <a:pPr lvl="8" rtl="0"/>
            <a:r>
              <a:rPr lang="fi-FI" noProof="0" dirty="0"/>
              <a:t>Yhdeksäs taso</a:t>
            </a:r>
          </a:p>
        </p:txBody>
      </p:sp>
      <p:sp>
        <p:nvSpPr>
          <p:cNvPr id="4" name="Päivämäärän paikkamerkki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CE04F2ED-2EEB-4D89-AA6B-2E3EFC5CAE99}" type="datetime1">
              <a:rPr lang="fi-FI" smtClean="0"/>
              <a:pPr/>
              <a:t>7.10.2021</a:t>
            </a:fld>
            <a:endParaRPr lang="fi-FI" dirty="0"/>
          </a:p>
        </p:txBody>
      </p:sp>
      <p:sp>
        <p:nvSpPr>
          <p:cNvPr id="5" name="Alatunnisteen paikkamerkki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fi-FI" noProof="0" dirty="0"/>
          </a:p>
        </p:txBody>
      </p:sp>
      <p:sp>
        <p:nvSpPr>
          <p:cNvPr id="6" name="Dian numeron paikkamerkki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fi-FI" smtClean="0"/>
              <a:pPr/>
              <a:t>‹#›</a:t>
            </a:fld>
            <a:endParaRPr lang="fi-FI" dirty="0"/>
          </a:p>
        </p:txBody>
      </p:sp>
      <p:grpSp>
        <p:nvGrpSpPr>
          <p:cNvPr id="15" name="Ryhmä 14"/>
          <p:cNvGrpSpPr/>
          <p:nvPr/>
        </p:nvGrpSpPr>
        <p:grpSpPr>
          <a:xfrm>
            <a:off x="1103376" y="1219201"/>
            <a:ext cx="9985248" cy="84403"/>
            <a:chOff x="1073150" y="1219201"/>
            <a:chExt cx="10058400" cy="63125"/>
          </a:xfrm>
        </p:grpSpPr>
        <p:cxnSp>
          <p:nvCxnSpPr>
            <p:cNvPr id="13" name="Suora yhdysviiva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hl.fi/fi/tutkimus-ja-kehittaminen/tutkimukset-ja-hankkeet/kouluterveyskysely/kouluterveyskyselyn-tulokset" TargetMode="External"/><Relationship Id="rId2" Type="http://schemas.openxmlformats.org/officeDocument/2006/relationships/hyperlink" Target="mailto:sade.rytkonen@kuh.fi"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thl.fi/fi/tutkimus-ja-kehittaminen/tutkimukset-ja-hankkeet/kouluterveyskysel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04901" y="2292094"/>
            <a:ext cx="4885562" cy="2219691"/>
          </a:xfrm>
        </p:spPr>
        <p:txBody>
          <a:bodyPr>
            <a:normAutofit fontScale="90000"/>
          </a:bodyPr>
          <a:lstStyle/>
          <a:p>
            <a:r>
              <a:rPr lang="fi-FI" sz="3200" dirty="0" smtClean="0"/>
              <a:t>Kouluterveys-kyselyn </a:t>
            </a:r>
            <a:r>
              <a:rPr lang="fi-FI" sz="3200" dirty="0" smtClean="0"/>
              <a:t>tulosten yhteenveto -  </a:t>
            </a:r>
            <a:r>
              <a:rPr lang="fi-FI" sz="3200" dirty="0" err="1" smtClean="0"/>
              <a:t>Pohjois</a:t>
            </a:r>
            <a:r>
              <a:rPr lang="fi-FI" sz="3200" dirty="0" smtClean="0"/>
              <a:t>-Savon hyvinvointialue</a:t>
            </a:r>
            <a:endParaRPr lang="fi-FI" sz="3200" dirty="0"/>
          </a:p>
        </p:txBody>
      </p:sp>
      <p:sp>
        <p:nvSpPr>
          <p:cNvPr id="3" name="Alaotsikko 2"/>
          <p:cNvSpPr>
            <a:spLocks noGrp="1"/>
          </p:cNvSpPr>
          <p:nvPr>
            <p:ph type="subTitle" idx="1"/>
          </p:nvPr>
        </p:nvSpPr>
        <p:spPr/>
        <p:txBody>
          <a:bodyPr>
            <a:normAutofit fontScale="92500" lnSpcReduction="10000"/>
          </a:bodyPr>
          <a:lstStyle/>
          <a:p>
            <a:r>
              <a:rPr lang="fi-FI" dirty="0"/>
              <a:t>7</a:t>
            </a:r>
            <a:r>
              <a:rPr lang="fi-FI" dirty="0" smtClean="0"/>
              <a:t>.10.2021</a:t>
            </a:r>
            <a:endParaRPr lang="fi-FI" dirty="0" smtClean="0"/>
          </a:p>
          <a:p>
            <a:r>
              <a:rPr lang="fi-FI" dirty="0" smtClean="0"/>
              <a:t>Säde Rytkönen</a:t>
            </a:r>
          </a:p>
          <a:p>
            <a:r>
              <a:rPr lang="fi-FI" dirty="0" smtClean="0">
                <a:hlinkClick r:id="rId2"/>
              </a:rPr>
              <a:t>sade.rytkonen@kuh.fi</a:t>
            </a:r>
            <a:endParaRPr lang="fi-FI" dirty="0" smtClean="0"/>
          </a:p>
          <a:p>
            <a:r>
              <a:rPr lang="fi-FI" dirty="0" smtClean="0"/>
              <a:t>Lähde: </a:t>
            </a:r>
            <a:r>
              <a:rPr lang="fi-FI" dirty="0">
                <a:hlinkClick r:id="rId3"/>
              </a:rPr>
              <a:t>Kouluterveyskyselyn tulokset - THL</a:t>
            </a:r>
            <a:endParaRPr lang="fi-FI" dirty="0"/>
          </a:p>
        </p:txBody>
      </p:sp>
      <p:pic>
        <p:nvPicPr>
          <p:cNvPr id="4" name="Kuvan paikkamerkki 3" descr="Avoin kirja pöydällä, taustalla sumennettu kirjahylly" title="Esimerkkikuva"/>
          <p:cNvPicPr>
            <a:picLocks noChangeAspect="1"/>
          </p:cNvPicPr>
          <p:nvPr/>
        </p:nvPicPr>
        <p:blipFill>
          <a:blip r:embed="rId4" cstate="print">
            <a:extLst>
              <a:ext uri="{28A0092B-C50C-407E-A947-70E740481C1C}">
                <a14:useLocalDpi xmlns:a14="http://schemas.microsoft.com/office/drawing/2010/main" val="0"/>
              </a:ext>
            </a:extLst>
          </a:blip>
          <a:srcRect l="8890" r="8890"/>
          <a:stretch>
            <a:fillRect/>
          </a:stretch>
        </p:blipFill>
        <p:spPr>
          <a:xfrm>
            <a:off x="6981063" y="1310656"/>
            <a:ext cx="5210937" cy="4208604"/>
          </a:xfrm>
          <a:prstGeom prst="rect">
            <a:avLst/>
          </a:prstGeom>
        </p:spPr>
      </p:pic>
    </p:spTree>
    <p:extLst>
      <p:ext uri="{BB962C8B-B14F-4D97-AF65-F5344CB8AC3E}">
        <p14:creationId xmlns:p14="http://schemas.microsoft.com/office/powerpoint/2010/main" val="40125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smtClean="0">
                <a:latin typeface="+mn-lt"/>
              </a:rPr>
              <a:t>Palvelut ja avunsaanti</a:t>
            </a:r>
            <a:endParaRPr lang="fi-FI" sz="3200" b="1" dirty="0">
              <a:latin typeface="+mn-lt"/>
            </a:endParaRPr>
          </a:p>
        </p:txBody>
      </p:sp>
      <p:sp>
        <p:nvSpPr>
          <p:cNvPr id="3" name="Tekstin paikkamerkki 2"/>
          <p:cNvSpPr>
            <a:spLocks noGrp="1"/>
          </p:cNvSpPr>
          <p:nvPr>
            <p:ph type="body" idx="1"/>
          </p:nvPr>
        </p:nvSpPr>
        <p:spPr>
          <a:xfrm>
            <a:off x="839788" y="1193405"/>
            <a:ext cx="5157787" cy="823912"/>
          </a:xfrm>
        </p:spPr>
        <p:txBody>
          <a:bodyPr/>
          <a:lstStyle/>
          <a:p>
            <a:r>
              <a:rPr lang="fi-FI" dirty="0" smtClean="0"/>
              <a:t>HYVÄÄ</a:t>
            </a:r>
            <a:endParaRPr lang="fi-FI" dirty="0"/>
          </a:p>
        </p:txBody>
      </p:sp>
      <p:sp>
        <p:nvSpPr>
          <p:cNvPr id="5" name="Tekstin paikkamerkki 4"/>
          <p:cNvSpPr>
            <a:spLocks noGrp="1"/>
          </p:cNvSpPr>
          <p:nvPr>
            <p:ph type="body" sz="quarter" idx="3"/>
          </p:nvPr>
        </p:nvSpPr>
        <p:spPr>
          <a:xfrm>
            <a:off x="5020830" y="1181861"/>
            <a:ext cx="5183188" cy="823912"/>
          </a:xfrm>
        </p:spPr>
        <p:txBody>
          <a:bodyPr/>
          <a:lstStyle/>
          <a:p>
            <a:r>
              <a:rPr lang="fi-FI" dirty="0" smtClean="0"/>
              <a:t>KEHITETTÄVÄÄ</a:t>
            </a:r>
            <a:endParaRPr lang="fi-FI" dirty="0"/>
          </a:p>
        </p:txBody>
      </p:sp>
      <p:sp>
        <p:nvSpPr>
          <p:cNvPr id="7" name="Sisällön paikkamerkki 6"/>
          <p:cNvSpPr>
            <a:spLocks noGrp="1"/>
          </p:cNvSpPr>
          <p:nvPr>
            <p:ph sz="half" idx="2"/>
          </p:nvPr>
        </p:nvSpPr>
        <p:spPr>
          <a:xfrm>
            <a:off x="839787" y="2180257"/>
            <a:ext cx="4055486" cy="4080452"/>
          </a:xfrm>
        </p:spPr>
        <p:txBody>
          <a:bodyPr>
            <a:normAutofit/>
          </a:bodyPr>
          <a:lstStyle/>
          <a:p>
            <a:r>
              <a:rPr lang="fi-FI" sz="1800" dirty="0" smtClean="0"/>
              <a:t>Yli 80% nuorista eri kouluasteilla kokee, että on helppo päästä kouluterveydenhoitajan vastaanotolle muuhun kuin terveystarkastukseen, tilanne on lähes sama kuin edellisellä kyselykerralla. Koululääkärille on helppo päästä reilun70% mielestä.</a:t>
            </a:r>
          </a:p>
          <a:p>
            <a:pPr marL="0" indent="0">
              <a:buNone/>
            </a:pPr>
            <a:endParaRPr lang="fi-FI" sz="1800" dirty="0" smtClean="0"/>
          </a:p>
          <a:p>
            <a:endParaRPr lang="fi-FI" dirty="0" smtClean="0"/>
          </a:p>
          <a:p>
            <a:endParaRPr lang="fi-FI" dirty="0"/>
          </a:p>
        </p:txBody>
      </p:sp>
      <p:sp>
        <p:nvSpPr>
          <p:cNvPr id="8" name="Sisällön paikkamerkki 7"/>
          <p:cNvSpPr>
            <a:spLocks noGrp="1"/>
          </p:cNvSpPr>
          <p:nvPr>
            <p:ph sz="quarter" idx="4"/>
          </p:nvPr>
        </p:nvSpPr>
        <p:spPr>
          <a:xfrm>
            <a:off x="5200073" y="2144249"/>
            <a:ext cx="5486401" cy="4113321"/>
          </a:xfrm>
        </p:spPr>
        <p:txBody>
          <a:bodyPr>
            <a:normAutofit/>
          </a:bodyPr>
          <a:lstStyle/>
          <a:p>
            <a:r>
              <a:rPr lang="fi-FI" sz="1800" dirty="0" smtClean="0"/>
              <a:t>Yhä useampi kokee, ettei ole päässyt kouluterveydenhoitajalle yrittämisestä huolimatta lukuvuoden aikana, erityisesti yläkoululaiset (v. 2019 3,2%, v. 2021 5,7%) tai koululääkärille (8. ja 9.lk 5,3%). </a:t>
            </a:r>
          </a:p>
          <a:p>
            <a:pPr marL="0" indent="0">
              <a:buNone/>
            </a:pPr>
            <a:endParaRPr lang="fi-FI" sz="1800" dirty="0" smtClean="0"/>
          </a:p>
          <a:p>
            <a:endParaRPr lang="fi-FI" sz="1800" dirty="0" smtClean="0"/>
          </a:p>
          <a:p>
            <a:endParaRPr lang="fi-FI" sz="1800" dirty="0" smtClean="0"/>
          </a:p>
          <a:p>
            <a:pPr marL="0" indent="0">
              <a:buNone/>
            </a:pPr>
            <a:endParaRPr lang="fi-FI" sz="1800" dirty="0" smtClean="0"/>
          </a:p>
          <a:p>
            <a:endParaRPr lang="fi-FI" sz="1800" dirty="0" smtClean="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695" y="141585"/>
            <a:ext cx="1108887" cy="1109465"/>
          </a:xfrm>
          <a:prstGeom prst="rect">
            <a:avLst/>
          </a:prstGeom>
        </p:spPr>
      </p:pic>
    </p:spTree>
    <p:extLst>
      <p:ext uri="{BB962C8B-B14F-4D97-AF65-F5344CB8AC3E}">
        <p14:creationId xmlns:p14="http://schemas.microsoft.com/office/powerpoint/2010/main" val="220931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smtClean="0">
                <a:latin typeface="+mn-lt"/>
              </a:rPr>
              <a:t>Koronaepidemia</a:t>
            </a:r>
            <a:endParaRPr lang="fi-FI" sz="3200" b="1" dirty="0">
              <a:latin typeface="+mn-lt"/>
            </a:endParaRPr>
          </a:p>
        </p:txBody>
      </p:sp>
      <p:sp>
        <p:nvSpPr>
          <p:cNvPr id="7" name="Sisällön paikkamerkki 6"/>
          <p:cNvSpPr>
            <a:spLocks noGrp="1"/>
          </p:cNvSpPr>
          <p:nvPr>
            <p:ph sz="half" idx="2"/>
          </p:nvPr>
        </p:nvSpPr>
        <p:spPr>
          <a:xfrm>
            <a:off x="839786" y="2180257"/>
            <a:ext cx="9846687" cy="4080452"/>
          </a:xfrm>
        </p:spPr>
        <p:txBody>
          <a:bodyPr>
            <a:normAutofit/>
          </a:bodyPr>
          <a:lstStyle/>
          <a:p>
            <a:r>
              <a:rPr lang="fi-FI" sz="1800" dirty="0" smtClean="0"/>
              <a:t>Toisen asteen opiskelijoista harva (lukio 6,2%, </a:t>
            </a:r>
            <a:r>
              <a:rPr lang="fi-FI" sz="1800" dirty="0" err="1" smtClean="0"/>
              <a:t>ammatill</a:t>
            </a:r>
            <a:r>
              <a:rPr lang="fi-FI" sz="1800" dirty="0" smtClean="0"/>
              <a:t> 4,7%) on ollut paljon huolissaan koronatartunnan saamisesta ja hieman useampi ollut huolissaan siitä, että tartuttaa koronaviruksen muihin (lukio 13,3%, </a:t>
            </a:r>
            <a:r>
              <a:rPr lang="fi-FI" sz="1800" dirty="0" err="1" smtClean="0"/>
              <a:t>ammatill</a:t>
            </a:r>
            <a:r>
              <a:rPr lang="fi-FI" sz="1800" dirty="0" smtClean="0"/>
              <a:t> 9%, 8. ja 9.lk. 8,6%). </a:t>
            </a:r>
          </a:p>
          <a:p>
            <a:endParaRPr lang="fi-FI" sz="1800" dirty="0"/>
          </a:p>
          <a:p>
            <a:r>
              <a:rPr lang="fi-FI" sz="1800" dirty="0" smtClean="0"/>
              <a:t>Eniten ollaan oltu huolissaan siitä, että läheinen saa koronavirustartunnan (lukio 23,4%, </a:t>
            </a:r>
            <a:r>
              <a:rPr lang="fi-FI" sz="1800" dirty="0" err="1" smtClean="0"/>
              <a:t>ammatill</a:t>
            </a:r>
            <a:r>
              <a:rPr lang="fi-FI" sz="1800" dirty="0" smtClean="0"/>
              <a:t> 18,6% ja 8. ja 9.lk 18,4%). </a:t>
            </a:r>
          </a:p>
          <a:p>
            <a:endParaRPr lang="fi-FI" dirty="0" smtClean="0"/>
          </a:p>
          <a:p>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6909" y="4768271"/>
            <a:ext cx="3472873" cy="1736437"/>
          </a:xfrm>
          <a:prstGeom prst="rect">
            <a:avLst/>
          </a:prstGeom>
        </p:spPr>
      </p:pic>
    </p:spTree>
    <p:extLst>
      <p:ext uri="{BB962C8B-B14F-4D97-AF65-F5344CB8AC3E}">
        <p14:creationId xmlns:p14="http://schemas.microsoft.com/office/powerpoint/2010/main" val="392336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noFill/>
        </p:spPr>
        <p:txBody>
          <a:bodyPr/>
          <a:lstStyle/>
          <a:p>
            <a:r>
              <a:rPr lang="fi-FI" b="1" dirty="0" smtClean="0">
                <a:latin typeface="+mn-lt"/>
              </a:rPr>
              <a:t>Kouluterveyskysely</a:t>
            </a:r>
            <a:endParaRPr lang="fi-FI" b="1" dirty="0">
              <a:latin typeface="+mn-lt"/>
            </a:endParaRPr>
          </a:p>
        </p:txBody>
      </p:sp>
      <p:sp>
        <p:nvSpPr>
          <p:cNvPr id="3" name="Sisällön paikkamerkki 2"/>
          <p:cNvSpPr>
            <a:spLocks noGrp="1"/>
          </p:cNvSpPr>
          <p:nvPr>
            <p:ph idx="1"/>
          </p:nvPr>
        </p:nvSpPr>
        <p:spPr/>
        <p:txBody>
          <a:bodyPr>
            <a:normAutofit fontScale="55000" lnSpcReduction="20000"/>
          </a:bodyPr>
          <a:lstStyle/>
          <a:p>
            <a:pPr marL="0" indent="0">
              <a:buNone/>
            </a:pPr>
            <a:r>
              <a:rPr lang="fi-FI" sz="2900" b="1" dirty="0" smtClean="0"/>
              <a:t>Kouluterveyskyselyyn osallistuvat seuraavat ryhmät:</a:t>
            </a:r>
          </a:p>
          <a:p>
            <a:r>
              <a:rPr lang="fi-FI" sz="2900" dirty="0"/>
              <a:t>perusopetuksen 4. ja 5. vuosiluokan oppilaat</a:t>
            </a:r>
          </a:p>
          <a:p>
            <a:r>
              <a:rPr lang="fi-FI" sz="2900" dirty="0"/>
              <a:t>perusopetuksen 8. ja 9. vuosiluokan oppilaat</a:t>
            </a:r>
          </a:p>
          <a:p>
            <a:r>
              <a:rPr lang="fi-FI" sz="2900" dirty="0"/>
              <a:t>lukiokoulutuksen 1. ja 2. vuoden opiskelijat</a:t>
            </a:r>
          </a:p>
          <a:p>
            <a:r>
              <a:rPr lang="fi-FI" sz="2900" dirty="0"/>
              <a:t>ammatillisten oppilaitosten 1. ja 2. vuoden </a:t>
            </a:r>
            <a:r>
              <a:rPr lang="fi-FI" sz="2900" dirty="0" smtClean="0"/>
              <a:t>opiskelijat* </a:t>
            </a:r>
            <a:r>
              <a:rPr lang="fi-FI" sz="1800" dirty="0" smtClean="0"/>
              <a:t>(Ammatillisissa </a:t>
            </a:r>
            <a:r>
              <a:rPr lang="fi-FI" sz="1800" dirty="0"/>
              <a:t>oppilaitoksissa kyselyyn osallistuvat ammatillista </a:t>
            </a:r>
            <a:r>
              <a:rPr lang="fi-FI" sz="1800" dirty="0" smtClean="0"/>
              <a:t>perustutkintoa </a:t>
            </a:r>
            <a:r>
              <a:rPr lang="fi-FI" sz="1800" dirty="0"/>
              <a:t>opiskelevat alle 21-vuotiaat</a:t>
            </a:r>
            <a:r>
              <a:rPr lang="fi-FI" sz="1800" dirty="0" smtClean="0"/>
              <a:t>.)</a:t>
            </a:r>
            <a:endParaRPr lang="fi-FI" sz="2900" dirty="0" smtClean="0"/>
          </a:p>
          <a:p>
            <a:pPr marL="0" indent="0">
              <a:buNone/>
            </a:pPr>
            <a:endParaRPr lang="fi-FI" sz="2900" dirty="0" smtClean="0"/>
          </a:p>
          <a:p>
            <a:pPr marL="0" indent="0">
              <a:buNone/>
            </a:pPr>
            <a:r>
              <a:rPr lang="fi-FI" sz="2900" dirty="0" smtClean="0"/>
              <a:t>Kouluterveyskysely </a:t>
            </a:r>
            <a:r>
              <a:rPr lang="fi-FI" sz="2900" dirty="0"/>
              <a:t>toteutetaan joka toinen vuosi. Tietoja on kerätty perusopetuksen 8. ja 9. luokkaa käyviltä vuodesta 1996, lukioissa vuodesta 1999 ja ammatillisissa oppilaitoksissa vuodesta 2008 alkaen. Perusopetuksen 4. ja 5. luokkaa käyvät lapset ovat mukana vuodesta 2017 alkaen. Perusopetuksen 4. ja 5. vuosiluokan oppilaiden huoltajat ovat vastanneet kyselyyn vuosina 2017 ja 2019. Jatkossa huoltajien kysely toteutetaan harvemmin</a:t>
            </a:r>
            <a:r>
              <a:rPr lang="fi-FI" sz="2900" dirty="0" smtClean="0"/>
              <a:t>. Vuoden </a:t>
            </a:r>
            <a:r>
              <a:rPr lang="fi-FI" sz="2900" dirty="0"/>
              <a:t>2021 valtakunnalliset ja alueelliset tulokset julkaistiin </a:t>
            </a:r>
            <a:r>
              <a:rPr lang="fi-FI" sz="2900" dirty="0" smtClean="0"/>
              <a:t>17.9.2021</a:t>
            </a:r>
          </a:p>
          <a:p>
            <a:pPr marL="0" indent="0">
              <a:buNone/>
            </a:pPr>
            <a:r>
              <a:rPr lang="fi-FI" sz="2900" dirty="0" smtClean="0"/>
              <a:t>Kouluterveyskyselyssä </a:t>
            </a:r>
            <a:r>
              <a:rPr lang="fi-FI" sz="2900" dirty="0"/>
              <a:t>tietosuojan takia tuloksia ei julkaista, jos vastaajamäärä on alle 30. Tuloksia ei myöskään julkaista, kun tapauksia on alle 5 ja vastaajamäärä on alle 60. Jos alle 30 poikaa tai tyttöä on vastannut, kummankaan ryhmän tuloksia ei julkaista</a:t>
            </a:r>
          </a:p>
          <a:p>
            <a:pPr marL="0" indent="0">
              <a:buNone/>
            </a:pPr>
            <a:endParaRPr lang="fi-FI" dirty="0"/>
          </a:p>
        </p:txBody>
      </p:sp>
      <p:sp>
        <p:nvSpPr>
          <p:cNvPr id="4" name="Alatunnisteen paikkamerkki 3"/>
          <p:cNvSpPr>
            <a:spLocks noGrp="1"/>
          </p:cNvSpPr>
          <p:nvPr>
            <p:ph type="ftr" sz="quarter" idx="11"/>
          </p:nvPr>
        </p:nvSpPr>
        <p:spPr/>
        <p:txBody>
          <a:bodyPr/>
          <a:lstStyle/>
          <a:p>
            <a:r>
              <a:rPr lang="fi-FI" smtClean="0"/>
              <a:t>sade.rytkonen@kuh.fi</a:t>
            </a:r>
            <a:endParaRPr lang="fi-FI"/>
          </a:p>
        </p:txBody>
      </p:sp>
      <p:sp>
        <p:nvSpPr>
          <p:cNvPr id="5" name="Tekstiruutu 4"/>
          <p:cNvSpPr txBox="1"/>
          <p:nvPr/>
        </p:nvSpPr>
        <p:spPr>
          <a:xfrm>
            <a:off x="1104900" y="6019068"/>
            <a:ext cx="2498120" cy="369332"/>
          </a:xfrm>
          <a:prstGeom prst="rect">
            <a:avLst/>
          </a:prstGeom>
          <a:noFill/>
        </p:spPr>
        <p:txBody>
          <a:bodyPr wrap="none" rtlCol="0">
            <a:spAutoFit/>
          </a:bodyPr>
          <a:lstStyle/>
          <a:p>
            <a:r>
              <a:rPr lang="fi-FI">
                <a:hlinkClick r:id="rId2"/>
              </a:rPr>
              <a:t>Kouluterveyskysely - THL</a:t>
            </a:r>
            <a:endParaRPr lang="fi-FI"/>
          </a:p>
        </p:txBody>
      </p:sp>
    </p:spTree>
    <p:extLst>
      <p:ext uri="{BB962C8B-B14F-4D97-AF65-F5344CB8AC3E}">
        <p14:creationId xmlns:p14="http://schemas.microsoft.com/office/powerpoint/2010/main" val="105865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smtClean="0">
                <a:latin typeface="+mn-lt"/>
              </a:rPr>
              <a:t>Osallisuus</a:t>
            </a:r>
            <a:endParaRPr lang="fi-FI" sz="3200" b="1" dirty="0">
              <a:latin typeface="+mn-lt"/>
            </a:endParaRPr>
          </a:p>
        </p:txBody>
      </p:sp>
      <p:sp>
        <p:nvSpPr>
          <p:cNvPr id="3" name="Tekstin paikkamerkki 2"/>
          <p:cNvSpPr>
            <a:spLocks noGrp="1"/>
          </p:cNvSpPr>
          <p:nvPr>
            <p:ph type="body" idx="1"/>
          </p:nvPr>
        </p:nvSpPr>
        <p:spPr/>
        <p:txBody>
          <a:bodyPr/>
          <a:lstStyle/>
          <a:p>
            <a:r>
              <a:rPr lang="fi-FI" dirty="0" smtClean="0"/>
              <a:t>HYVÄÄ</a:t>
            </a:r>
            <a:endParaRPr lang="fi-FI" dirty="0"/>
          </a:p>
        </p:txBody>
      </p:sp>
      <p:sp>
        <p:nvSpPr>
          <p:cNvPr id="4" name="Sisällön paikkamerkki 3"/>
          <p:cNvSpPr>
            <a:spLocks noGrp="1"/>
          </p:cNvSpPr>
          <p:nvPr>
            <p:ph sz="half" idx="2"/>
          </p:nvPr>
        </p:nvSpPr>
        <p:spPr>
          <a:xfrm>
            <a:off x="839789" y="2505075"/>
            <a:ext cx="3473593" cy="3684588"/>
          </a:xfrm>
        </p:spPr>
        <p:txBody>
          <a:bodyPr>
            <a:normAutofit/>
          </a:bodyPr>
          <a:lstStyle/>
          <a:p>
            <a:r>
              <a:rPr lang="fi-FI" sz="1700" dirty="0" smtClean="0"/>
              <a:t>Suurin osa, lähes 90% kokee olevansa osa lähiyhteisöä (perhe, ystävä- tai harrastusporukka) kaikilla kouluasteilla</a:t>
            </a:r>
          </a:p>
          <a:p>
            <a:r>
              <a:rPr lang="fi-FI" sz="1700" dirty="0" smtClean="0"/>
              <a:t>Yhä harvempi 8. ja 9.lk nuori kokee, että harrastuspaikat sijaitsevat liian kaukana (27,5%).</a:t>
            </a:r>
          </a:p>
          <a:p>
            <a:r>
              <a:rPr lang="fi-FI" sz="1700" dirty="0" smtClean="0"/>
              <a:t>Yhä harvempi kokee, että asuinalueella ei ole tarpeeksi oleskelutiloja nuorille (kaikilla kouluasteilla reilu kolmasosa).</a:t>
            </a:r>
          </a:p>
          <a:p>
            <a:endParaRPr lang="fi-FI" dirty="0" smtClean="0"/>
          </a:p>
          <a:p>
            <a:endParaRPr lang="fi-FI" dirty="0"/>
          </a:p>
        </p:txBody>
      </p:sp>
      <p:sp>
        <p:nvSpPr>
          <p:cNvPr id="5" name="Tekstin paikkamerkki 4"/>
          <p:cNvSpPr>
            <a:spLocks noGrp="1"/>
          </p:cNvSpPr>
          <p:nvPr>
            <p:ph type="body" sz="quarter" idx="3"/>
          </p:nvPr>
        </p:nvSpPr>
        <p:spPr>
          <a:xfrm>
            <a:off x="5350164" y="1579563"/>
            <a:ext cx="5183188" cy="823912"/>
          </a:xfrm>
        </p:spPr>
        <p:txBody>
          <a:bodyPr/>
          <a:lstStyle/>
          <a:p>
            <a:r>
              <a:rPr lang="fi-FI" dirty="0" smtClean="0"/>
              <a:t>KEHITETTÄVÄÄ</a:t>
            </a:r>
            <a:endParaRPr lang="fi-FI" dirty="0"/>
          </a:p>
        </p:txBody>
      </p:sp>
      <p:sp>
        <p:nvSpPr>
          <p:cNvPr id="6" name="Sisällön paikkamerkki 5"/>
          <p:cNvSpPr>
            <a:spLocks noGrp="1"/>
          </p:cNvSpPr>
          <p:nvPr>
            <p:ph sz="quarter" idx="4"/>
          </p:nvPr>
        </p:nvSpPr>
        <p:spPr>
          <a:xfrm>
            <a:off x="4886037" y="2505074"/>
            <a:ext cx="6469352" cy="4182053"/>
          </a:xfrm>
        </p:spPr>
        <p:txBody>
          <a:bodyPr>
            <a:normAutofit fontScale="70000" lnSpcReduction="20000"/>
          </a:bodyPr>
          <a:lstStyle/>
          <a:p>
            <a:r>
              <a:rPr lang="fi-FI" sz="2400" dirty="0" smtClean="0"/>
              <a:t>Erittäin tyytyväisiä ja tyytyväisiä elämään olevien määrät ovat laskeneet kaikilla kouluasteilla. (8. ja 9.lk erittäin tyytyväisiä 25% ja tyytyväisiä 71,2%)</a:t>
            </a:r>
          </a:p>
          <a:p>
            <a:r>
              <a:rPr lang="fi-FI" sz="2400" dirty="0" smtClean="0"/>
              <a:t>Yhä harvempi kokee olevansa tärkeä osa luokka- ja kouluyhteisöä kaikilla kouluasteilla (8. ja 9.lk osa luokkayhteisöä 52,1% ja kouluyhteisöä 37,9%)</a:t>
            </a:r>
          </a:p>
          <a:p>
            <a:r>
              <a:rPr lang="fi-FI" sz="2400" dirty="0" smtClean="0"/>
              <a:t>Kaikilla kouluasteilla nuoret kokevat, että vaikutusmahdollisuudet ovat vähentyneet. Parhaimmat vaikutusmahdollisuudet on ammatillisessa koulutuksessa, 29,6%.</a:t>
            </a:r>
          </a:p>
          <a:p>
            <a:r>
              <a:rPr lang="fi-FI" sz="2400" dirty="0" smtClean="0"/>
              <a:t>Yhä useammalla (9.5%) 8. ja 9.lk nuorelle ei ole yhtään ystävää. Ammatillisen opiskelijoilla niiden määrä, joilla ei ole yhtään läheistä ystävää, on pysynyt samana (8%) ja lukiolaisten hieman vähentynyt (7,5%)</a:t>
            </a:r>
          </a:p>
          <a:p>
            <a:r>
              <a:rPr lang="fi-FI" sz="2400" dirty="0" smtClean="0"/>
              <a:t>Yksinäiseksi itsensä tuntevien määrä on merkittävästi kasvanut parin vuoden takaisesta kyselystä. (8. ja 9.lk 9.3% v. 2019 ja 15,8% v. 2021, lukio 10,3% -&gt; 16,5% ja </a:t>
            </a:r>
            <a:r>
              <a:rPr lang="fi-FI" sz="2400" dirty="0" err="1" smtClean="0"/>
              <a:t>ammatill</a:t>
            </a:r>
            <a:r>
              <a:rPr lang="fi-FI" sz="2400" dirty="0" smtClean="0"/>
              <a:t> 8,8% -&gt; 16%).</a:t>
            </a:r>
          </a:p>
          <a:p>
            <a:endParaRPr lang="fi-FI" dirty="0"/>
          </a:p>
        </p:txBody>
      </p:sp>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3848" y="261428"/>
            <a:ext cx="911734" cy="911734"/>
          </a:xfrm>
          <a:prstGeom prst="rect">
            <a:avLst/>
          </a:prstGeom>
        </p:spPr>
      </p:pic>
    </p:spTree>
    <p:extLst>
      <p:ext uri="{BB962C8B-B14F-4D97-AF65-F5344CB8AC3E}">
        <p14:creationId xmlns:p14="http://schemas.microsoft.com/office/powerpoint/2010/main" val="345589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smtClean="0">
                <a:latin typeface="+mn-lt"/>
              </a:rPr>
              <a:t>Terveys: Suun terveys, mielenterveys ja seksuaaliterveys</a:t>
            </a:r>
            <a:endParaRPr lang="fi-FI" sz="3200" b="1" dirty="0">
              <a:latin typeface="+mn-lt"/>
            </a:endParaRPr>
          </a:p>
        </p:txBody>
      </p:sp>
      <p:sp>
        <p:nvSpPr>
          <p:cNvPr id="3" name="Tekstin paikkamerkki 2"/>
          <p:cNvSpPr>
            <a:spLocks noGrp="1"/>
          </p:cNvSpPr>
          <p:nvPr>
            <p:ph type="body" idx="1"/>
          </p:nvPr>
        </p:nvSpPr>
        <p:spPr>
          <a:xfrm>
            <a:off x="839788" y="1193405"/>
            <a:ext cx="5157787" cy="823912"/>
          </a:xfrm>
        </p:spPr>
        <p:txBody>
          <a:bodyPr/>
          <a:lstStyle/>
          <a:p>
            <a:r>
              <a:rPr lang="fi-FI" dirty="0" smtClean="0"/>
              <a:t>HYVÄÄ</a:t>
            </a:r>
            <a:endParaRPr lang="fi-FI" dirty="0"/>
          </a:p>
        </p:txBody>
      </p:sp>
      <p:sp>
        <p:nvSpPr>
          <p:cNvPr id="5" name="Tekstin paikkamerkki 4"/>
          <p:cNvSpPr>
            <a:spLocks noGrp="1"/>
          </p:cNvSpPr>
          <p:nvPr>
            <p:ph type="body" sz="quarter" idx="3"/>
          </p:nvPr>
        </p:nvSpPr>
        <p:spPr>
          <a:xfrm>
            <a:off x="3940175" y="1181862"/>
            <a:ext cx="5183188" cy="823912"/>
          </a:xfrm>
        </p:spPr>
        <p:txBody>
          <a:bodyPr/>
          <a:lstStyle/>
          <a:p>
            <a:r>
              <a:rPr lang="fi-FI" dirty="0" smtClean="0"/>
              <a:t>KEHITETTÄVÄÄ</a:t>
            </a:r>
            <a:endParaRPr lang="fi-FI" dirty="0"/>
          </a:p>
        </p:txBody>
      </p:sp>
      <p:sp>
        <p:nvSpPr>
          <p:cNvPr id="7" name="Sisällön paikkamerkki 6"/>
          <p:cNvSpPr>
            <a:spLocks noGrp="1"/>
          </p:cNvSpPr>
          <p:nvPr>
            <p:ph sz="half" idx="2"/>
          </p:nvPr>
        </p:nvSpPr>
        <p:spPr>
          <a:xfrm>
            <a:off x="839788" y="2180257"/>
            <a:ext cx="2771630" cy="4080452"/>
          </a:xfrm>
        </p:spPr>
        <p:txBody>
          <a:bodyPr>
            <a:normAutofit/>
          </a:bodyPr>
          <a:lstStyle/>
          <a:p>
            <a:r>
              <a:rPr lang="fi-FI" sz="1700" dirty="0" smtClean="0"/>
              <a:t>Hampaiden harjaus harvemmin kuin kahdesti päivässä on edelleen huono, mutta tilanne on parantunut hieman (8. ja 9.lk 38,8%, lukio 28,9%, </a:t>
            </a:r>
            <a:r>
              <a:rPr lang="fi-FI" sz="1700" dirty="0" err="1" smtClean="0"/>
              <a:t>ammatill</a:t>
            </a:r>
            <a:r>
              <a:rPr lang="fi-FI" sz="1700" dirty="0" smtClean="0"/>
              <a:t> 52,4%).</a:t>
            </a:r>
          </a:p>
          <a:p>
            <a:r>
              <a:rPr lang="fi-FI" sz="1700" dirty="0" smtClean="0"/>
              <a:t>Ehkäisyvälineitä </a:t>
            </a:r>
            <a:r>
              <a:rPr lang="fi-FI" sz="1700" dirty="0"/>
              <a:t>on yhä paremmin </a:t>
            </a:r>
            <a:r>
              <a:rPr lang="fi-FI" sz="1700" dirty="0" smtClean="0"/>
              <a:t>nuorten saatavilla </a:t>
            </a:r>
            <a:r>
              <a:rPr lang="fi-FI" sz="1700" dirty="0"/>
              <a:t>(2021)</a:t>
            </a:r>
          </a:p>
          <a:p>
            <a:endParaRPr lang="fi-FI" dirty="0" smtClean="0"/>
          </a:p>
          <a:p>
            <a:endParaRPr lang="fi-FI" dirty="0"/>
          </a:p>
        </p:txBody>
      </p:sp>
      <p:sp>
        <p:nvSpPr>
          <p:cNvPr id="8" name="Sisällön paikkamerkki 7"/>
          <p:cNvSpPr>
            <a:spLocks noGrp="1"/>
          </p:cNvSpPr>
          <p:nvPr>
            <p:ph sz="quarter" idx="4"/>
          </p:nvPr>
        </p:nvSpPr>
        <p:spPr>
          <a:xfrm>
            <a:off x="3805383" y="2287478"/>
            <a:ext cx="7462981" cy="4907649"/>
          </a:xfrm>
        </p:spPr>
        <p:txBody>
          <a:bodyPr>
            <a:normAutofit fontScale="40000" lnSpcReduction="20000"/>
          </a:bodyPr>
          <a:lstStyle/>
          <a:p>
            <a:r>
              <a:rPr lang="fi-FI" sz="3800" dirty="0" smtClean="0"/>
              <a:t>Yhä useampi kokee terveydentilansa keskinkertaiseksi tai huonoksi (8. ja 9.lk 25,9%, lukio 24,2%, </a:t>
            </a:r>
            <a:r>
              <a:rPr lang="fi-FI" sz="3800" dirty="0" err="1" smtClean="0"/>
              <a:t>ammatill</a:t>
            </a:r>
            <a:r>
              <a:rPr lang="fi-FI" sz="3800" dirty="0" smtClean="0"/>
              <a:t> 26,2%). </a:t>
            </a:r>
          </a:p>
          <a:p>
            <a:r>
              <a:rPr lang="fi-FI" sz="3800" dirty="0" smtClean="0"/>
              <a:t>Yhä useammalla on kohtalaista tai vaikeaa ahdistuneisuutta (8. ja 9.lk 20%, lukio 20,5%, </a:t>
            </a:r>
            <a:r>
              <a:rPr lang="fi-FI" sz="3800" dirty="0" err="1" smtClean="0"/>
              <a:t>ammatill</a:t>
            </a:r>
            <a:r>
              <a:rPr lang="fi-FI" sz="3800" dirty="0" smtClean="0"/>
              <a:t> 14,5%)</a:t>
            </a:r>
          </a:p>
          <a:p>
            <a:r>
              <a:rPr lang="fi-FI" sz="3800" dirty="0" smtClean="0"/>
              <a:t>Yhä useammalla on vähintään kaksi viikkoa kestänyttä masennusoireilua (8. ja 9.lk 24,4%, lukio 22,2%, </a:t>
            </a:r>
            <a:r>
              <a:rPr lang="fi-FI" sz="3800" dirty="0" err="1" smtClean="0"/>
              <a:t>ammatill</a:t>
            </a:r>
            <a:r>
              <a:rPr lang="fi-FI" sz="3800" dirty="0" smtClean="0"/>
              <a:t> 18,8%).</a:t>
            </a:r>
          </a:p>
          <a:p>
            <a:r>
              <a:rPr lang="fi-FI" sz="3800" dirty="0" smtClean="0"/>
              <a:t>Yhä harvempi on kokenut positiivista mielenterveyttä viimeisen 2vk aikana (8. ja 9.lk 24,8%, lukio 25,3%, </a:t>
            </a:r>
            <a:r>
              <a:rPr lang="fi-FI" sz="3800" dirty="0" err="1" smtClean="0"/>
              <a:t>ammatill</a:t>
            </a:r>
            <a:r>
              <a:rPr lang="fi-FI" sz="3800" dirty="0" smtClean="0"/>
              <a:t> 27,4%). </a:t>
            </a:r>
          </a:p>
          <a:p>
            <a:r>
              <a:rPr lang="fi-FI" sz="3800" dirty="0" smtClean="0"/>
              <a:t>Yhä useampi kokee sosiaalista ahdistuneisuutta kaikilla kouluasteilla (8. ja 9.lk 36,3% lukio 35,3%, </a:t>
            </a:r>
            <a:r>
              <a:rPr lang="fi-FI" sz="3800" dirty="0" err="1" smtClean="0"/>
              <a:t>ammatill</a:t>
            </a:r>
            <a:r>
              <a:rPr lang="fi-FI" sz="3800" dirty="0" smtClean="0"/>
              <a:t> 31%)</a:t>
            </a:r>
          </a:p>
          <a:p>
            <a:r>
              <a:rPr lang="fi-FI" sz="3800" dirty="0" smtClean="0"/>
              <a:t>Erityisesti </a:t>
            </a:r>
            <a:r>
              <a:rPr lang="fi-FI" sz="3800" dirty="0"/>
              <a:t>yläkoululaisista lähes joka viides ei ole käyttänyt ehkäisyä viimeisimmässä yhdynnässä ja tilanne on huonontunut edellisestä kyselystä. Huolta </a:t>
            </a:r>
            <a:r>
              <a:rPr lang="fi-FI" sz="3800" dirty="0" smtClean="0"/>
              <a:t>erityisesti </a:t>
            </a:r>
            <a:r>
              <a:rPr lang="fi-FI" sz="3800" dirty="0"/>
              <a:t>Siilinjärvi (32,6%) ja Suonenjoki (32,2%) sekä Kiuruvesi (25,7%) (8. ja 9.lk) (2021). </a:t>
            </a:r>
            <a:endParaRPr lang="fi-FI" sz="3800" dirty="0" smtClean="0"/>
          </a:p>
          <a:p>
            <a:r>
              <a:rPr lang="fi-FI" sz="3800" dirty="0" smtClean="0"/>
              <a:t>Peruskoulussa </a:t>
            </a:r>
            <a:r>
              <a:rPr lang="fi-FI" sz="3800" dirty="0"/>
              <a:t>toivotaan enemmän tietoa mahdollisuudesta tulla raskaaksi (</a:t>
            </a:r>
            <a:r>
              <a:rPr lang="fi-FI" sz="3800" dirty="0" smtClean="0"/>
              <a:t>2021)</a:t>
            </a:r>
          </a:p>
          <a:p>
            <a:r>
              <a:rPr lang="fi-FI" sz="3800" dirty="0" smtClean="0"/>
              <a:t>Yhä </a:t>
            </a:r>
            <a:r>
              <a:rPr lang="fi-FI" sz="3800" dirty="0"/>
              <a:t>useampi yläkoululainen kaipaa lisää tietoa seksitaudeista (8. ja 9.lk 8,1%), </a:t>
            </a:r>
            <a:r>
              <a:rPr lang="fi-FI" sz="3800" dirty="0" err="1"/>
              <a:t>erit</a:t>
            </a:r>
            <a:r>
              <a:rPr lang="fi-FI" sz="3800" dirty="0"/>
              <a:t> </a:t>
            </a:r>
            <a:r>
              <a:rPr lang="fi-FI" sz="3800" dirty="0" smtClean="0"/>
              <a:t>Pielavesi </a:t>
            </a:r>
            <a:r>
              <a:rPr lang="fi-FI" sz="3800" dirty="0"/>
              <a:t>(15,1%), Sonkajärvi (12,5%), Lapinlahti (12,5%) (2021</a:t>
            </a:r>
            <a:r>
              <a:rPr lang="fi-FI" sz="3800" dirty="0" smtClean="0"/>
              <a:t>)</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136" y="401526"/>
            <a:ext cx="575343" cy="521854"/>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45576" y="342450"/>
            <a:ext cx="640006" cy="640006"/>
          </a:xfrm>
          <a:prstGeom prst="rect">
            <a:avLst/>
          </a:prstGeom>
        </p:spPr>
      </p:pic>
    </p:spTree>
    <p:extLst>
      <p:ext uri="{BB962C8B-B14F-4D97-AF65-F5344CB8AC3E}">
        <p14:creationId xmlns:p14="http://schemas.microsoft.com/office/powerpoint/2010/main" val="429163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smtClean="0">
                <a:latin typeface="+mn-lt"/>
              </a:rPr>
              <a:t>Elintavat: Ruoka, liikunta ja nukkuminen</a:t>
            </a:r>
            <a:endParaRPr lang="fi-FI" sz="3200" b="1" dirty="0">
              <a:latin typeface="+mn-lt"/>
            </a:endParaRPr>
          </a:p>
        </p:txBody>
      </p:sp>
      <p:sp>
        <p:nvSpPr>
          <p:cNvPr id="3" name="Tekstin paikkamerkki 2"/>
          <p:cNvSpPr>
            <a:spLocks noGrp="1"/>
          </p:cNvSpPr>
          <p:nvPr>
            <p:ph type="body" idx="1"/>
          </p:nvPr>
        </p:nvSpPr>
        <p:spPr>
          <a:xfrm>
            <a:off x="839788" y="1193405"/>
            <a:ext cx="5157787" cy="823912"/>
          </a:xfrm>
        </p:spPr>
        <p:txBody>
          <a:bodyPr/>
          <a:lstStyle/>
          <a:p>
            <a:r>
              <a:rPr lang="fi-FI" dirty="0" smtClean="0"/>
              <a:t>HYVÄÄ</a:t>
            </a:r>
            <a:endParaRPr lang="fi-FI" dirty="0"/>
          </a:p>
        </p:txBody>
      </p:sp>
      <p:sp>
        <p:nvSpPr>
          <p:cNvPr id="5" name="Tekstin paikkamerkki 4"/>
          <p:cNvSpPr>
            <a:spLocks noGrp="1"/>
          </p:cNvSpPr>
          <p:nvPr>
            <p:ph type="body" sz="quarter" idx="3"/>
          </p:nvPr>
        </p:nvSpPr>
        <p:spPr>
          <a:xfrm>
            <a:off x="5020830" y="1181861"/>
            <a:ext cx="5183188" cy="823912"/>
          </a:xfrm>
        </p:spPr>
        <p:txBody>
          <a:bodyPr/>
          <a:lstStyle/>
          <a:p>
            <a:r>
              <a:rPr lang="fi-FI" dirty="0" smtClean="0"/>
              <a:t>KEHITETTÄVÄÄ</a:t>
            </a:r>
            <a:endParaRPr lang="fi-FI" dirty="0"/>
          </a:p>
        </p:txBody>
      </p:sp>
      <p:sp>
        <p:nvSpPr>
          <p:cNvPr id="7" name="Sisällön paikkamerkki 6"/>
          <p:cNvSpPr>
            <a:spLocks noGrp="1"/>
          </p:cNvSpPr>
          <p:nvPr>
            <p:ph sz="half" idx="2"/>
          </p:nvPr>
        </p:nvSpPr>
        <p:spPr>
          <a:xfrm>
            <a:off x="839787" y="2180257"/>
            <a:ext cx="3796867" cy="4080452"/>
          </a:xfrm>
        </p:spPr>
        <p:txBody>
          <a:bodyPr>
            <a:normAutofit fontScale="92500" lnSpcReduction="20000"/>
          </a:bodyPr>
          <a:lstStyle/>
          <a:p>
            <a:r>
              <a:rPr lang="fi-FI" sz="2300" dirty="0" smtClean="0"/>
              <a:t>Hieman useampi syö aamupalan aamuisin kaikilla kouluasteilla (8. ja 9.lk 41,7%, lukio 32,1%, </a:t>
            </a:r>
            <a:r>
              <a:rPr lang="fi-FI" sz="2300" dirty="0" err="1" smtClean="0"/>
              <a:t>ammatill</a:t>
            </a:r>
            <a:r>
              <a:rPr lang="fi-FI" sz="2300" dirty="0" smtClean="0"/>
              <a:t> 49,5%)</a:t>
            </a:r>
          </a:p>
          <a:p>
            <a:r>
              <a:rPr lang="fi-FI" sz="2300" dirty="0" smtClean="0"/>
              <a:t>Yhä useampi harrastaa hengästyttävää liikuntaa yli 1h viikossa kaikilla kouluasteilla, mutta erityisesti ammatillisen opiskelijoita on noin 40%, joilla tämä ei täyty</a:t>
            </a:r>
          </a:p>
          <a:p>
            <a:r>
              <a:rPr lang="fi-FI" sz="2300" dirty="0" smtClean="0"/>
              <a:t>Vähintään tunnin päivässä liikkuvien määrä on kasvanut yläkoulussa ja lukiossa (8. ja 9.lk 24,5%, lukio 20%)</a:t>
            </a:r>
          </a:p>
          <a:p>
            <a:endParaRPr lang="fi-FI" dirty="0" smtClean="0"/>
          </a:p>
          <a:p>
            <a:endParaRPr lang="fi-FI" dirty="0" smtClean="0"/>
          </a:p>
          <a:p>
            <a:endParaRPr lang="fi-FI" dirty="0"/>
          </a:p>
        </p:txBody>
      </p:sp>
      <p:sp>
        <p:nvSpPr>
          <p:cNvPr id="8" name="Sisällön paikkamerkki 7"/>
          <p:cNvSpPr>
            <a:spLocks noGrp="1"/>
          </p:cNvSpPr>
          <p:nvPr>
            <p:ph sz="quarter" idx="4"/>
          </p:nvPr>
        </p:nvSpPr>
        <p:spPr>
          <a:xfrm>
            <a:off x="4765965" y="2144249"/>
            <a:ext cx="6945744" cy="4113321"/>
          </a:xfrm>
        </p:spPr>
        <p:txBody>
          <a:bodyPr>
            <a:normAutofit fontScale="85000" lnSpcReduction="20000"/>
          </a:bodyPr>
          <a:lstStyle/>
          <a:p>
            <a:r>
              <a:rPr lang="fi-FI" sz="2000" dirty="0" smtClean="0"/>
              <a:t>Koululounaan syömisessä on edelleen kehitettävää kaikilla kouluasteilla, erityisesti 8. ja 9.lk kohdalla jossa 38,2% ei syö koululounasta päivittäin. Koululounaasta syödään yhä harvemmin kaikki kouluruoan aterianosat. Erityisesti leivän syöminen on vähentynyt kaikilla kouluasteilla. Lähes 90% syö harvemmin kuin 6 päivänä hedelmiä, marjoja ja kasviksia.</a:t>
            </a:r>
          </a:p>
          <a:p>
            <a:r>
              <a:rPr lang="fi-FI" sz="2000" dirty="0" smtClean="0"/>
              <a:t>Vähintään tunnin päivässä liikkuvien määrä on ammatillisen opiskelijoiden parissa vähentynyt hieman (15,8%). </a:t>
            </a:r>
          </a:p>
          <a:p>
            <a:r>
              <a:rPr lang="fi-FI" dirty="0"/>
              <a:t>Yhä harvempi nuori harrastaa liikuntaa vapaa-ajalla (8. ja 9.lk </a:t>
            </a:r>
            <a:r>
              <a:rPr lang="fi-FI" dirty="0" smtClean="0"/>
              <a:t>40,7</a:t>
            </a:r>
            <a:r>
              <a:rPr lang="fi-FI" dirty="0"/>
              <a:t>%, lukio 37,2% ja </a:t>
            </a:r>
            <a:r>
              <a:rPr lang="fi-FI" dirty="0" err="1"/>
              <a:t>ammatill</a:t>
            </a:r>
            <a:r>
              <a:rPr lang="fi-FI" dirty="0"/>
              <a:t> 18,9%)</a:t>
            </a:r>
          </a:p>
          <a:p>
            <a:r>
              <a:rPr lang="fi-FI" sz="2000" dirty="0" smtClean="0"/>
              <a:t>Ylipainoisten määrä on lisääntynyt yläkoululaisten (19,7%) ja lukiolaisten (18,8%) parissa. Ammattikoululaisista ylipainoisia on 24,6%, joka on hieman laskenut edellisestä mittauskerrasta (26,4% v. 2019)</a:t>
            </a:r>
          </a:p>
          <a:p>
            <a:r>
              <a:rPr lang="fi-FI" sz="2000" dirty="0" smtClean="0"/>
              <a:t>Yhä useampi nukkuu arkisin alle 8 tuntia (8. ja 9.lk 38,3%, lukio 39,4%, </a:t>
            </a:r>
            <a:r>
              <a:rPr lang="fi-FI" sz="2000" dirty="0" err="1" smtClean="0"/>
              <a:t>ammatill</a:t>
            </a:r>
            <a:r>
              <a:rPr lang="fi-FI" sz="2000" dirty="0" smtClean="0"/>
              <a:t> 53,2%),</a:t>
            </a:r>
          </a:p>
          <a:p>
            <a:pPr marL="0" indent="0">
              <a:buNone/>
            </a:pPr>
            <a:endParaRPr lang="fi-FI" sz="1800" dirty="0" smtClean="0"/>
          </a:p>
          <a:p>
            <a:endParaRPr lang="fi-FI" sz="1800" dirty="0" smtClean="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065979" y="365445"/>
            <a:ext cx="1019603" cy="747178"/>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68461" y="5994400"/>
            <a:ext cx="763539" cy="715818"/>
          </a:xfrm>
          <a:prstGeom prst="rect">
            <a:avLst/>
          </a:prstGeom>
        </p:spPr>
      </p:pic>
    </p:spTree>
    <p:extLst>
      <p:ext uri="{BB962C8B-B14F-4D97-AF65-F5344CB8AC3E}">
        <p14:creationId xmlns:p14="http://schemas.microsoft.com/office/powerpoint/2010/main" val="309614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97526" y="203339"/>
            <a:ext cx="10904085" cy="987425"/>
          </a:xfrm>
          <a:noFill/>
        </p:spPr>
        <p:txBody>
          <a:bodyPr>
            <a:noAutofit/>
          </a:bodyPr>
          <a:lstStyle/>
          <a:p>
            <a:r>
              <a:rPr lang="fi-FI" sz="2800" b="1" dirty="0" smtClean="0"/>
              <a:t>Elintavat: Päihteet ja riippuvuudet 1/ 2</a:t>
            </a:r>
            <a:endParaRPr lang="fi-FI" sz="2800" b="1" dirty="0"/>
          </a:p>
        </p:txBody>
      </p:sp>
      <p:sp>
        <p:nvSpPr>
          <p:cNvPr id="3" name="Tekstin paikkamerkki 2"/>
          <p:cNvSpPr>
            <a:spLocks noGrp="1"/>
          </p:cNvSpPr>
          <p:nvPr>
            <p:ph type="body" idx="1"/>
          </p:nvPr>
        </p:nvSpPr>
        <p:spPr>
          <a:xfrm>
            <a:off x="1034856" y="1472173"/>
            <a:ext cx="5157787" cy="510886"/>
          </a:xfrm>
        </p:spPr>
        <p:txBody>
          <a:bodyPr/>
          <a:lstStyle/>
          <a:p>
            <a:r>
              <a:rPr lang="fi-FI" dirty="0" smtClean="0"/>
              <a:t>HYVÄÄ</a:t>
            </a:r>
            <a:endParaRPr lang="fi-FI" dirty="0"/>
          </a:p>
        </p:txBody>
      </p:sp>
      <p:sp>
        <p:nvSpPr>
          <p:cNvPr id="4" name="Sisällön paikkamerkki 3"/>
          <p:cNvSpPr>
            <a:spLocks noGrp="1"/>
          </p:cNvSpPr>
          <p:nvPr>
            <p:ph sz="half" idx="2"/>
          </p:nvPr>
        </p:nvSpPr>
        <p:spPr>
          <a:xfrm>
            <a:off x="1496291" y="1983059"/>
            <a:ext cx="8793018" cy="4395622"/>
          </a:xfrm>
          <a:ln w="38100">
            <a:noFill/>
          </a:ln>
        </p:spPr>
        <p:txBody>
          <a:bodyPr>
            <a:normAutofit fontScale="40000" lnSpcReduction="20000"/>
          </a:bodyPr>
          <a:lstStyle/>
          <a:p>
            <a:endParaRPr lang="fi-FI" dirty="0" smtClean="0"/>
          </a:p>
          <a:p>
            <a:r>
              <a:rPr lang="fi-FI" sz="4000" dirty="0" smtClean="0"/>
              <a:t>Tupakka- ja sähkötupakkatuotteiden käyttö on vähentynyt kaikilla kouluasteilla</a:t>
            </a:r>
          </a:p>
          <a:p>
            <a:r>
              <a:rPr lang="fi-FI" sz="4000" dirty="0" smtClean="0"/>
              <a:t>Nuuskan käyttö on vähentynyt kaikilla kouluasteilla. Eniten nuuskaa käytetään ammatillisen opiskelijoiden parissa (71,6%)</a:t>
            </a:r>
          </a:p>
          <a:p>
            <a:r>
              <a:rPr lang="fi-FI" sz="4000" dirty="0" smtClean="0"/>
              <a:t>Raittiiden nuorten määrä on kasvussa kaikilla kouluasteilla (8. ja 9.lk 61,9%, lukio 41% ja </a:t>
            </a:r>
            <a:r>
              <a:rPr lang="fi-FI" sz="4000" dirty="0" err="1" smtClean="0"/>
              <a:t>ammatill</a:t>
            </a:r>
            <a:r>
              <a:rPr lang="fi-FI" sz="4000" dirty="0" smtClean="0"/>
              <a:t> 31,4%). Eniten raittiita 8. ja 9.lk on Lapinlahdella (71,1%)</a:t>
            </a:r>
          </a:p>
          <a:p>
            <a:r>
              <a:rPr lang="fi-FI" sz="4000" dirty="0" smtClean="0"/>
              <a:t>Tosi humalassa vähintään kerran kuukaudessa olevien määrä ja alkoholia viikoittain käyttävien määrä on laskussa kaikilla kouluasteilla, erityisesti ammatillisen opiskelijoiden parissa (25,6%). Eniten 8. ja 9.lk humalajuomista on Pielavedellä (20,9%) ja Tuusniemellä (16,7%).</a:t>
            </a:r>
          </a:p>
          <a:p>
            <a:r>
              <a:rPr lang="fi-FI" sz="4000" dirty="0" smtClean="0"/>
              <a:t>Alaikäisten alkoholin ostot vähittäismyynnistä ovat laskussa (8. ja 9.lk 5,5%, lukio 3,9% ja </a:t>
            </a:r>
            <a:r>
              <a:rPr lang="fi-FI" sz="4000" dirty="0" err="1" smtClean="0"/>
              <a:t>ammatill</a:t>
            </a:r>
            <a:r>
              <a:rPr lang="fi-FI" sz="4000" dirty="0" smtClean="0"/>
              <a:t> 5,7%).</a:t>
            </a:r>
          </a:p>
          <a:p>
            <a:r>
              <a:rPr lang="fi-FI" sz="4000" dirty="0" smtClean="0"/>
              <a:t>Yhä harvempi hyväksyy ikäisillään tupakan (8. ja 9.lk 27,3%), sähkötupakan (8. ja 9.lk 31,8%), nuuskan (8. ja 9.lk 26%) tai alkoholin (8. ja 9.lk 56,5%) käytön</a:t>
            </a:r>
          </a:p>
          <a:p>
            <a:r>
              <a:rPr lang="fi-FI" sz="4000" dirty="0" smtClean="0"/>
              <a:t>Rahapelaamisen määrä on vähentynyt kaikilla kouluasteilla. 8. ja 9.lk parissa rahapelaamista on eniten Leppävirralla (10.1%) ja Tuusniemellä (7,7%).</a:t>
            </a:r>
          </a:p>
          <a:p>
            <a:endParaRPr lang="fi-FI" dirty="0"/>
          </a:p>
        </p:txBody>
      </p:sp>
      <p:sp>
        <p:nvSpPr>
          <p:cNvPr id="7" name="Alatunnisteen paikkamerkki 6"/>
          <p:cNvSpPr>
            <a:spLocks noGrp="1"/>
          </p:cNvSpPr>
          <p:nvPr>
            <p:ph type="ftr" sz="quarter" idx="11"/>
          </p:nvPr>
        </p:nvSpPr>
        <p:spPr>
          <a:xfrm>
            <a:off x="1334755" y="6554784"/>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sade.rytkonen@kuh.fi</a:t>
            </a:r>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Kuv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309" y="1486604"/>
            <a:ext cx="992909" cy="992909"/>
          </a:xfrm>
          <a:prstGeom prst="rect">
            <a:avLst/>
          </a:prstGeom>
        </p:spPr>
      </p:pic>
    </p:spTree>
    <p:extLst>
      <p:ext uri="{BB962C8B-B14F-4D97-AF65-F5344CB8AC3E}">
        <p14:creationId xmlns:p14="http://schemas.microsoft.com/office/powerpoint/2010/main" val="34961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97526" y="203339"/>
            <a:ext cx="10904085" cy="987425"/>
          </a:xfrm>
          <a:noFill/>
        </p:spPr>
        <p:txBody>
          <a:bodyPr>
            <a:noAutofit/>
          </a:bodyPr>
          <a:lstStyle/>
          <a:p>
            <a:r>
              <a:rPr lang="fi-FI" sz="2800" b="1" dirty="0" smtClean="0"/>
              <a:t>Elintavat: Päihteet ja riippuvuudet 2/ 2</a:t>
            </a:r>
            <a:endParaRPr lang="fi-FI" sz="2800" b="1" dirty="0"/>
          </a:p>
        </p:txBody>
      </p:sp>
      <p:sp>
        <p:nvSpPr>
          <p:cNvPr id="5" name="Tekstin paikkamerkki 4"/>
          <p:cNvSpPr>
            <a:spLocks noGrp="1"/>
          </p:cNvSpPr>
          <p:nvPr>
            <p:ph type="body" sz="quarter" idx="3"/>
          </p:nvPr>
        </p:nvSpPr>
        <p:spPr>
          <a:xfrm>
            <a:off x="822037" y="1300805"/>
            <a:ext cx="5183188" cy="581746"/>
          </a:xfrm>
          <a:ln w="12700">
            <a:noFill/>
          </a:ln>
        </p:spPr>
        <p:txBody>
          <a:bodyPr>
            <a:normAutofit/>
          </a:bodyPr>
          <a:lstStyle/>
          <a:p>
            <a:r>
              <a:rPr lang="fi-FI" dirty="0" smtClean="0"/>
              <a:t>KEHITETTÄVÄÄ</a:t>
            </a:r>
            <a:endParaRPr lang="fi-FI" dirty="0"/>
          </a:p>
        </p:txBody>
      </p:sp>
      <p:sp>
        <p:nvSpPr>
          <p:cNvPr id="7" name="Alatunnisteen paikkamerkki 6"/>
          <p:cNvSpPr>
            <a:spLocks noGrp="1"/>
          </p:cNvSpPr>
          <p:nvPr>
            <p:ph type="ftr" sz="quarter" idx="11"/>
          </p:nvPr>
        </p:nvSpPr>
        <p:spPr>
          <a:xfrm>
            <a:off x="9333446" y="655478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sade.rytkonen@kuh.fi</a:t>
            </a:r>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Suorakulmio 9"/>
          <p:cNvSpPr/>
          <p:nvPr/>
        </p:nvSpPr>
        <p:spPr>
          <a:xfrm>
            <a:off x="6449568" y="2030470"/>
            <a:ext cx="5452043" cy="4770537"/>
          </a:xfrm>
          <a:prstGeom prst="rect">
            <a:avLst/>
          </a:prstGeom>
        </p:spPr>
        <p:txBody>
          <a:bodyPr wrap="square">
            <a:spAutoFit/>
          </a:bodyPr>
          <a:lstStyle/>
          <a:p>
            <a:pPr marL="285750" indent="-285750">
              <a:buFont typeface="Arial" panose="020B0604020202020204" pitchFamily="34" charset="0"/>
              <a:buChar char="•"/>
            </a:pPr>
            <a:r>
              <a:rPr lang="fi-FI" sz="1600" dirty="0"/>
              <a:t>Viimeisen 30 päivän aikana kannabista käyttävien tai jonkin muun huumaavan aineen käyttäjien määrä on kasvanut peruskoulun 8. ja 9.lk (</a:t>
            </a:r>
            <a:r>
              <a:rPr lang="fi-FI" sz="1600" dirty="0" smtClean="0"/>
              <a:t>3,8</a:t>
            </a:r>
            <a:r>
              <a:rPr lang="fi-FI" sz="1600" dirty="0"/>
              <a:t>% v.2021)  ja lukiolaisten (lukio 1,2%) parissa.</a:t>
            </a:r>
          </a:p>
          <a:p>
            <a:pPr marL="285750" indent="-285750">
              <a:buFont typeface="Arial" panose="020B0604020202020204" pitchFamily="34" charset="0"/>
              <a:buChar char="•"/>
            </a:pPr>
            <a:r>
              <a:rPr lang="fi-FI" sz="1600" dirty="0" smtClean="0"/>
              <a:t>Omalla </a:t>
            </a:r>
            <a:r>
              <a:rPr lang="fi-FI" sz="1600" dirty="0"/>
              <a:t>paikkakunnalla on helppo hankkia huumeita (8. ja 9.lk 49%, lukio 58,7%, </a:t>
            </a:r>
            <a:r>
              <a:rPr lang="fi-FI" sz="1600" dirty="0" err="1"/>
              <a:t>ammatill</a:t>
            </a:r>
            <a:r>
              <a:rPr lang="fi-FI" sz="1600" dirty="0"/>
              <a:t> 62,6%).</a:t>
            </a:r>
          </a:p>
          <a:p>
            <a:pPr marL="285750" indent="-285750">
              <a:buFont typeface="Arial" panose="020B0604020202020204" pitchFamily="34" charset="0"/>
              <a:buChar char="•"/>
            </a:pPr>
            <a:r>
              <a:rPr lang="fi-FI" sz="1600" dirty="0"/>
              <a:t>Alkoholin juomisen humalaan asti (8. ja 9.lk 26,6%, lukio 47,1%, </a:t>
            </a:r>
            <a:r>
              <a:rPr lang="fi-FI" sz="1600" dirty="0" err="1"/>
              <a:t>ammatill</a:t>
            </a:r>
            <a:r>
              <a:rPr lang="fi-FI" sz="1600" dirty="0"/>
              <a:t> 53.1%) sekä kannabiksen polttamisen (8. ja 9.lk 12%, lukio 17,5%, </a:t>
            </a:r>
            <a:r>
              <a:rPr lang="fi-FI" sz="1600" dirty="0" err="1"/>
              <a:t>ammatill</a:t>
            </a:r>
            <a:r>
              <a:rPr lang="fi-FI" sz="1600" dirty="0"/>
              <a:t> 20%) hyväksyy ikäisillään edelleen lähes yhtä moni kuin pari vuotta sitten </a:t>
            </a:r>
          </a:p>
          <a:p>
            <a:pPr marL="285750" indent="-285750">
              <a:buFont typeface="Arial" panose="020B0604020202020204" pitchFamily="34" charset="0"/>
              <a:buChar char="•"/>
            </a:pPr>
            <a:r>
              <a:rPr lang="fi-FI" sz="1600" dirty="0"/>
              <a:t>Yhä useampi peruskoulun 8. ja 9.lk (37,1%)  ja lukion opiskelija (39,5%) on huomannut usein olevansa netissä, vaikka ei ole huvittanut</a:t>
            </a:r>
          </a:p>
          <a:p>
            <a:pPr marL="285750" indent="-285750">
              <a:buFont typeface="Arial" panose="020B0604020202020204" pitchFamily="34" charset="0"/>
              <a:buChar char="•"/>
            </a:pPr>
            <a:r>
              <a:rPr lang="fi-FI" sz="1600" dirty="0"/>
              <a:t>Yhä useampi ei ole syönyt tai nukkunut netin takia kaikilla kouluasteilla. 8. ja 9.lk nuorista netti aiheuttaa haittaa </a:t>
            </a:r>
            <a:r>
              <a:rPr lang="fi-FI" sz="1600" dirty="0" err="1"/>
              <a:t>Pohjois</a:t>
            </a:r>
            <a:r>
              <a:rPr lang="fi-FI" sz="1600" dirty="0"/>
              <a:t>-Savossa 13,3%:</a:t>
            </a:r>
            <a:r>
              <a:rPr lang="fi-FI" sz="1600" dirty="0" err="1"/>
              <a:t>lle</a:t>
            </a:r>
            <a:r>
              <a:rPr lang="fi-FI" sz="1600" dirty="0"/>
              <a:t> ja Kiuruvedellä eniten eli joka kolmannelle Kiuruveden nuorille. </a:t>
            </a:r>
          </a:p>
          <a:p>
            <a:endParaRPr lang="fi-FI" sz="1600" dirty="0"/>
          </a:p>
        </p:txBody>
      </p:sp>
      <p:sp>
        <p:nvSpPr>
          <p:cNvPr id="11" name="Suorakulmio 10"/>
          <p:cNvSpPr/>
          <p:nvPr/>
        </p:nvSpPr>
        <p:spPr>
          <a:xfrm>
            <a:off x="513412" y="2030470"/>
            <a:ext cx="5800437" cy="4524315"/>
          </a:xfrm>
          <a:prstGeom prst="rect">
            <a:avLst/>
          </a:prstGeom>
        </p:spPr>
        <p:txBody>
          <a:bodyPr wrap="square">
            <a:spAutoFit/>
          </a:bodyPr>
          <a:lstStyle/>
          <a:p>
            <a:pPr marL="285750" indent="-285750">
              <a:buFont typeface="Arial" panose="020B0604020202020204" pitchFamily="34" charset="0"/>
              <a:buChar char="•"/>
            </a:pPr>
            <a:r>
              <a:rPr lang="fi-FI" sz="1600" dirty="0"/>
              <a:t>Alaikäisten savukeostot vähittäismyynnistä (8 ja 9.lk 6,2%) on kasvussa kuten myös ammatillisen opiskelijoiden (10,1%) parissa. </a:t>
            </a:r>
          </a:p>
          <a:p>
            <a:pPr marL="285750" indent="-285750">
              <a:buFont typeface="Arial" panose="020B0604020202020204" pitchFamily="34" charset="0"/>
              <a:buChar char="•"/>
            </a:pPr>
            <a:r>
              <a:rPr lang="fi-FI" sz="1600" dirty="0"/>
              <a:t>Alaikäisten savukehankinnat välittämisen kautta ovat ammatillisen opiskelijoiden parissa kasvussa (84,3%), vaikkakin suurimmat lukemat ovat lukiolaisten </a:t>
            </a:r>
            <a:r>
              <a:rPr lang="fi-FI" sz="1600" dirty="0" smtClean="0"/>
              <a:t>parissa, </a:t>
            </a:r>
            <a:r>
              <a:rPr lang="fi-FI" sz="1600" dirty="0"/>
              <a:t>91%.</a:t>
            </a:r>
          </a:p>
          <a:p>
            <a:pPr marL="285750" indent="-285750">
              <a:buFont typeface="Arial" panose="020B0604020202020204" pitchFamily="34" charset="0"/>
              <a:buChar char="•"/>
            </a:pPr>
            <a:r>
              <a:rPr lang="fi-FI" sz="1600" dirty="0"/>
              <a:t>Alaikäisten välittämisen kautta hankkia alkoholi on ammatillisen opiskelijoiden parissa kasvussa (91,8% v. 2021)</a:t>
            </a:r>
          </a:p>
          <a:p>
            <a:pPr marL="285750" indent="-285750">
              <a:buFont typeface="Arial" panose="020B0604020202020204" pitchFamily="34" charset="0"/>
              <a:buChar char="•"/>
            </a:pPr>
            <a:r>
              <a:rPr lang="fi-FI" sz="1600" dirty="0"/>
              <a:t>Alaikäisten perhepiiristä hankkima alkoholi on kasvussa kaikilla kouluasteilla. 8. ja 9.lk parissa eniten alkoholia perhepiiristä hankintaan Leppävirralla (52,8%), Kiuruvedellä (50,8%) sekä Lapinlahdella (50%).</a:t>
            </a:r>
          </a:p>
          <a:p>
            <a:pPr marL="285750" indent="-285750">
              <a:buFont typeface="Arial" panose="020B0604020202020204" pitchFamily="34" charset="0"/>
              <a:buChar char="•"/>
            </a:pPr>
            <a:r>
              <a:rPr lang="fi-FI" sz="1600" dirty="0"/>
              <a:t>Laittomien huumeiden kokeilut ja kannabiskokeilut ovat kasvussa toisen asteen opiskelijoiden parissa (lukio 2,7% ja </a:t>
            </a:r>
            <a:r>
              <a:rPr lang="fi-FI" sz="1600" dirty="0" err="1"/>
              <a:t>ammatill</a:t>
            </a:r>
            <a:r>
              <a:rPr lang="fi-FI" sz="1600" dirty="0"/>
              <a:t> 5,3%). 8 ja 9.lk parissa kannabiskokeiluja on eniten Suonenjoella (7,2%) ja Varkaudessa (5,9</a:t>
            </a:r>
            <a:r>
              <a:rPr lang="fi-FI" sz="1600" dirty="0" smtClean="0"/>
              <a:t>%).</a:t>
            </a:r>
            <a:endParaRPr lang="fi-FI" sz="1600" dirty="0"/>
          </a:p>
        </p:txBody>
      </p:sp>
      <p:pic>
        <p:nvPicPr>
          <p:cNvPr id="12" name="Kuva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7418" y="311432"/>
            <a:ext cx="1542473" cy="771237"/>
          </a:xfrm>
          <a:prstGeom prst="rect">
            <a:avLst/>
          </a:prstGeom>
        </p:spPr>
      </p:pic>
    </p:spTree>
    <p:extLst>
      <p:ext uri="{BB962C8B-B14F-4D97-AF65-F5344CB8AC3E}">
        <p14:creationId xmlns:p14="http://schemas.microsoft.com/office/powerpoint/2010/main" val="230307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smtClean="0">
                <a:latin typeface="+mn-lt"/>
              </a:rPr>
              <a:t>Koulunkäynti ja opiskelu</a:t>
            </a:r>
            <a:endParaRPr lang="fi-FI" sz="3200" b="1" dirty="0">
              <a:latin typeface="+mn-lt"/>
            </a:endParaRPr>
          </a:p>
        </p:txBody>
      </p:sp>
      <p:sp>
        <p:nvSpPr>
          <p:cNvPr id="3" name="Tekstin paikkamerkki 2"/>
          <p:cNvSpPr>
            <a:spLocks noGrp="1"/>
          </p:cNvSpPr>
          <p:nvPr>
            <p:ph type="body" idx="1"/>
          </p:nvPr>
        </p:nvSpPr>
        <p:spPr>
          <a:xfrm>
            <a:off x="839788" y="1193405"/>
            <a:ext cx="5157787" cy="823912"/>
          </a:xfrm>
        </p:spPr>
        <p:txBody>
          <a:bodyPr/>
          <a:lstStyle/>
          <a:p>
            <a:r>
              <a:rPr lang="fi-FI" dirty="0" smtClean="0"/>
              <a:t>HYVÄÄ</a:t>
            </a:r>
            <a:endParaRPr lang="fi-FI" dirty="0"/>
          </a:p>
        </p:txBody>
      </p:sp>
      <p:sp>
        <p:nvSpPr>
          <p:cNvPr id="5" name="Tekstin paikkamerkki 4"/>
          <p:cNvSpPr>
            <a:spLocks noGrp="1"/>
          </p:cNvSpPr>
          <p:nvPr>
            <p:ph type="body" sz="quarter" idx="3"/>
          </p:nvPr>
        </p:nvSpPr>
        <p:spPr>
          <a:xfrm>
            <a:off x="5020830" y="1181861"/>
            <a:ext cx="5183188" cy="823912"/>
          </a:xfrm>
        </p:spPr>
        <p:txBody>
          <a:bodyPr/>
          <a:lstStyle/>
          <a:p>
            <a:r>
              <a:rPr lang="fi-FI" dirty="0" smtClean="0"/>
              <a:t>KEHITETTÄVÄÄ</a:t>
            </a:r>
            <a:endParaRPr lang="fi-FI" dirty="0"/>
          </a:p>
        </p:txBody>
      </p:sp>
      <p:sp>
        <p:nvSpPr>
          <p:cNvPr id="7" name="Sisällön paikkamerkki 6"/>
          <p:cNvSpPr>
            <a:spLocks noGrp="1"/>
          </p:cNvSpPr>
          <p:nvPr>
            <p:ph sz="half" idx="2"/>
          </p:nvPr>
        </p:nvSpPr>
        <p:spPr>
          <a:xfrm>
            <a:off x="839787" y="2180257"/>
            <a:ext cx="4360286" cy="4080452"/>
          </a:xfrm>
        </p:spPr>
        <p:txBody>
          <a:bodyPr>
            <a:normAutofit fontScale="85000" lnSpcReduction="20000"/>
          </a:bodyPr>
          <a:lstStyle/>
          <a:p>
            <a:r>
              <a:rPr lang="fi-FI" dirty="0" smtClean="0"/>
              <a:t>Lähes 90% nuorista kaikilla kouluasteilla on sitä mieltä, että vanhemmat pitävä koulunkäyntiä tärkeänä</a:t>
            </a:r>
          </a:p>
          <a:p>
            <a:r>
              <a:rPr lang="fi-FI" dirty="0" smtClean="0"/>
              <a:t>Yhä harvemmalla, noin joka kymmenellä, on vaikeuksia opiskelussa käytettävien laitteiden käytössä eri kouluasteilla</a:t>
            </a:r>
          </a:p>
          <a:p>
            <a:r>
              <a:rPr lang="fi-FI" dirty="0" smtClean="0"/>
              <a:t>Yhä useampi kokee, että luokassa tai ryhmässä on hyvä työrauha kaikilla kouluasteilla (8. ja 9.lk 74,7%, lukio 93,8%, </a:t>
            </a:r>
            <a:r>
              <a:rPr lang="fi-FI" dirty="0" err="1" smtClean="0"/>
              <a:t>ammatill</a:t>
            </a:r>
            <a:r>
              <a:rPr lang="fi-FI" dirty="0" smtClean="0"/>
              <a:t> 88,3%). </a:t>
            </a:r>
          </a:p>
          <a:p>
            <a:r>
              <a:rPr lang="fi-FI" dirty="0" smtClean="0"/>
              <a:t>Opettajat rohkaisevat yhä useammin mielipiteen ilmaisuun oppitunneilla kaikilla kouluasteilla, ovat kiinnostuneita oppilaiden kuulumisista ja opettajilta saadaan yhä useammin välittävää ja oikeudenmukaista kohtelua</a:t>
            </a:r>
          </a:p>
          <a:p>
            <a:endParaRPr lang="fi-FI" dirty="0" smtClean="0"/>
          </a:p>
          <a:p>
            <a:endParaRPr lang="fi-FI" dirty="0" smtClean="0"/>
          </a:p>
          <a:p>
            <a:endParaRPr lang="fi-FI" dirty="0" smtClean="0"/>
          </a:p>
          <a:p>
            <a:endParaRPr lang="fi-FI" dirty="0"/>
          </a:p>
        </p:txBody>
      </p:sp>
      <p:sp>
        <p:nvSpPr>
          <p:cNvPr id="8" name="Sisällön paikkamerkki 7"/>
          <p:cNvSpPr>
            <a:spLocks noGrp="1"/>
          </p:cNvSpPr>
          <p:nvPr>
            <p:ph sz="quarter" idx="4"/>
          </p:nvPr>
        </p:nvSpPr>
        <p:spPr>
          <a:xfrm>
            <a:off x="5200073" y="2144249"/>
            <a:ext cx="5486401" cy="4113321"/>
          </a:xfrm>
        </p:spPr>
        <p:txBody>
          <a:bodyPr>
            <a:normAutofit fontScale="92500" lnSpcReduction="20000"/>
          </a:bodyPr>
          <a:lstStyle/>
          <a:p>
            <a:r>
              <a:rPr lang="fi-FI" sz="1800" dirty="0"/>
              <a:t>Kouluinnostusta kokee vain 19,8% yläkoululaisista</a:t>
            </a:r>
          </a:p>
          <a:p>
            <a:r>
              <a:rPr lang="fi-FI" sz="1800" dirty="0" smtClean="0"/>
              <a:t>Yhä harvempi lukiolainen pitää koulunkäynnistä (70,3% -&gt; 64,2% pitää koulunkäynnistä).</a:t>
            </a:r>
          </a:p>
          <a:p>
            <a:r>
              <a:rPr lang="fi-FI" sz="1800" dirty="0" smtClean="0"/>
              <a:t>Kaikilla kouluasteilla nuorten kokema koulu-uupumus on lisääntynyt edellisestä vuoden 2019 kyselystä (8. ja 9.lk 16,3% -&gt; 20,3%, lukio 13,9-&gt; 18,9%, </a:t>
            </a:r>
            <a:r>
              <a:rPr lang="fi-FI" sz="1800" dirty="0" err="1" smtClean="0"/>
              <a:t>ammatill</a:t>
            </a:r>
            <a:r>
              <a:rPr lang="fi-FI" sz="1800" dirty="0" smtClean="0"/>
              <a:t> 7,2% -&gt; 9,4%) kuten myös opintojen merkityksen vähentyminen on kasvanut ja riittämättömyyden tunne opiskelijana.</a:t>
            </a:r>
          </a:p>
          <a:p>
            <a:r>
              <a:rPr lang="fi-FI" sz="1800" dirty="0" smtClean="0"/>
              <a:t>Yhä useampi kokee kaikilla kouluasteilla vaikeuksia koulunkäynnissä ja opiskelussa, kuten vaikeuksia kirjoittamista, lukemista, laskemista vaativissa tehtävissä, kokeisiin valmistautumisessa ja opetuksen seuraamisessa sekä suullisessa esiintymisessä.</a:t>
            </a:r>
          </a:p>
          <a:p>
            <a:r>
              <a:rPr lang="fi-FI" sz="1800" dirty="0" smtClean="0"/>
              <a:t>Myöhästymisiä ja luvattomia poissaoloja on yhä useammalla eri kouluasteen nuorilla</a:t>
            </a:r>
          </a:p>
          <a:p>
            <a:endParaRPr lang="fi-FI" sz="1800" dirty="0" smtClean="0"/>
          </a:p>
          <a:p>
            <a:endParaRPr lang="fi-FI" sz="1800" dirty="0" smtClean="0"/>
          </a:p>
          <a:p>
            <a:endParaRPr lang="fi-FI" sz="1800" dirty="0" smtClean="0"/>
          </a:p>
          <a:p>
            <a:pPr marL="0" indent="0">
              <a:buNone/>
            </a:pPr>
            <a:endParaRPr lang="fi-FI" sz="1800" dirty="0" smtClean="0"/>
          </a:p>
          <a:p>
            <a:endParaRPr lang="fi-FI" sz="1800" dirty="0" smtClean="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538" y="5338619"/>
            <a:ext cx="1441393" cy="1279236"/>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9627" y="179243"/>
            <a:ext cx="1325955" cy="890876"/>
          </a:xfrm>
          <a:prstGeom prst="rect">
            <a:avLst/>
          </a:prstGeom>
        </p:spPr>
      </p:pic>
    </p:spTree>
    <p:extLst>
      <p:ext uri="{BB962C8B-B14F-4D97-AF65-F5344CB8AC3E}">
        <p14:creationId xmlns:p14="http://schemas.microsoft.com/office/powerpoint/2010/main" val="28156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smtClean="0">
                <a:latin typeface="+mn-lt"/>
              </a:rPr>
              <a:t>Perhe ja elinolot ja kasvuympäristön turvallisuus</a:t>
            </a:r>
            <a:endParaRPr lang="fi-FI" sz="3200" b="1" dirty="0">
              <a:latin typeface="+mn-lt"/>
            </a:endParaRPr>
          </a:p>
        </p:txBody>
      </p:sp>
      <p:sp>
        <p:nvSpPr>
          <p:cNvPr id="3" name="Tekstin paikkamerkki 2"/>
          <p:cNvSpPr>
            <a:spLocks noGrp="1"/>
          </p:cNvSpPr>
          <p:nvPr>
            <p:ph type="body" idx="1"/>
          </p:nvPr>
        </p:nvSpPr>
        <p:spPr>
          <a:xfrm>
            <a:off x="839788" y="1193405"/>
            <a:ext cx="5157787" cy="823912"/>
          </a:xfrm>
        </p:spPr>
        <p:txBody>
          <a:bodyPr/>
          <a:lstStyle/>
          <a:p>
            <a:r>
              <a:rPr lang="fi-FI" dirty="0" smtClean="0"/>
              <a:t>HYVÄÄ</a:t>
            </a:r>
            <a:endParaRPr lang="fi-FI" dirty="0"/>
          </a:p>
        </p:txBody>
      </p:sp>
      <p:sp>
        <p:nvSpPr>
          <p:cNvPr id="5" name="Tekstin paikkamerkki 4"/>
          <p:cNvSpPr>
            <a:spLocks noGrp="1"/>
          </p:cNvSpPr>
          <p:nvPr>
            <p:ph type="body" sz="quarter" idx="3"/>
          </p:nvPr>
        </p:nvSpPr>
        <p:spPr>
          <a:xfrm>
            <a:off x="5020830" y="1181861"/>
            <a:ext cx="5183188" cy="823912"/>
          </a:xfrm>
        </p:spPr>
        <p:txBody>
          <a:bodyPr/>
          <a:lstStyle/>
          <a:p>
            <a:r>
              <a:rPr lang="fi-FI" dirty="0" smtClean="0"/>
              <a:t>KEHITETTÄVÄÄ</a:t>
            </a:r>
            <a:endParaRPr lang="fi-FI" dirty="0"/>
          </a:p>
        </p:txBody>
      </p:sp>
      <p:sp>
        <p:nvSpPr>
          <p:cNvPr id="7" name="Sisällön paikkamerkki 6"/>
          <p:cNvSpPr>
            <a:spLocks noGrp="1"/>
          </p:cNvSpPr>
          <p:nvPr>
            <p:ph sz="half" idx="2"/>
          </p:nvPr>
        </p:nvSpPr>
        <p:spPr>
          <a:xfrm>
            <a:off x="839787" y="2180257"/>
            <a:ext cx="4037013" cy="4080452"/>
          </a:xfrm>
        </p:spPr>
        <p:txBody>
          <a:bodyPr>
            <a:normAutofit fontScale="92500"/>
          </a:bodyPr>
          <a:lstStyle/>
          <a:p>
            <a:r>
              <a:rPr lang="fi-FI" sz="1700" dirty="0" smtClean="0"/>
              <a:t>Yhä harvempi on osallistunut muiden kiusaamiseen eri kouluasteilla (noin 90%).</a:t>
            </a:r>
          </a:p>
          <a:p>
            <a:r>
              <a:rPr lang="fi-FI" sz="1700" dirty="0" smtClean="0"/>
              <a:t>Yhä useampi on kertonut koulussa tapahtuneesta kiusaamisesta koulun aikuiselle lukukauden aikana kaikilla kouluasteilla ja erityisesti yläkoulussa (34,1%).</a:t>
            </a:r>
          </a:p>
          <a:p>
            <a:r>
              <a:rPr lang="fi-FI" sz="1700" dirty="0" smtClean="0"/>
              <a:t>Suurin osa nuorista saa </a:t>
            </a:r>
            <a:r>
              <a:rPr lang="fi-FI" sz="1700" dirty="0"/>
              <a:t>tukea ja apua kokemaansa seksuaaliseen häirintään ja väkivaltaan </a:t>
            </a:r>
            <a:r>
              <a:rPr lang="fi-FI" sz="1700" dirty="0" smtClean="0"/>
              <a:t>(4. ja 5.lk. 75,4%, 8. ja 9.lk 60%)</a:t>
            </a:r>
          </a:p>
          <a:p>
            <a:r>
              <a:rPr lang="fi-FI" sz="1700" dirty="0" smtClean="0"/>
              <a:t>Yhä useampi käyttää kypärää pyöräillessä, ahkerammin yläkoulussa 24,6% ja harvemmin ammatillisessa 12%. </a:t>
            </a:r>
            <a:endParaRPr lang="fi-FI" sz="1700" dirty="0"/>
          </a:p>
          <a:p>
            <a:endParaRPr lang="fi-FI" sz="2000" dirty="0" smtClean="0"/>
          </a:p>
          <a:p>
            <a:endParaRPr lang="fi-FI" dirty="0" smtClean="0"/>
          </a:p>
          <a:p>
            <a:endParaRPr lang="fi-FI" dirty="0" smtClean="0"/>
          </a:p>
          <a:p>
            <a:endParaRPr lang="fi-FI" dirty="0"/>
          </a:p>
        </p:txBody>
      </p:sp>
      <p:sp>
        <p:nvSpPr>
          <p:cNvPr id="8" name="Sisällön paikkamerkki 7"/>
          <p:cNvSpPr>
            <a:spLocks noGrp="1"/>
          </p:cNvSpPr>
          <p:nvPr>
            <p:ph sz="quarter" idx="4"/>
          </p:nvPr>
        </p:nvSpPr>
        <p:spPr>
          <a:xfrm>
            <a:off x="5200073" y="2144249"/>
            <a:ext cx="5486401" cy="4404333"/>
          </a:xfrm>
        </p:spPr>
        <p:txBody>
          <a:bodyPr>
            <a:normAutofit fontScale="70000" lnSpcReduction="20000"/>
          </a:bodyPr>
          <a:lstStyle/>
          <a:p>
            <a:r>
              <a:rPr lang="fi-FI" sz="1900" dirty="0" smtClean="0"/>
              <a:t>Yhä useammalla nuorella on keskusteluvaikeuksia vanhempien kanssa (8. ja 9.lk 7,5%, lukio 4,8%, </a:t>
            </a:r>
            <a:r>
              <a:rPr lang="fi-FI" sz="1900" dirty="0" err="1" smtClean="0"/>
              <a:t>ammatill</a:t>
            </a:r>
            <a:r>
              <a:rPr lang="fi-FI" sz="1900" dirty="0" smtClean="0"/>
              <a:t> 7,4%).</a:t>
            </a:r>
          </a:p>
          <a:p>
            <a:r>
              <a:rPr lang="fi-FI" sz="1900" dirty="0" smtClean="0"/>
              <a:t>Koulukiusattuna vähintään kerran viikossa olevien yläkoululaisten määrä on yhä kasvussa vuodesta 2017 lähtien (v. 2017 5,5%, v. 2021 6,7%).</a:t>
            </a:r>
          </a:p>
          <a:p>
            <a:r>
              <a:rPr lang="fi-FI" sz="1900" dirty="0"/>
              <a:t>Seksuaalista häirintää (kommentointia, ehdottelua, viestittelyä, kuvamateriaalia</a:t>
            </a:r>
            <a:r>
              <a:rPr lang="fi-FI" sz="1900" dirty="0" smtClean="0"/>
              <a:t>) on </a:t>
            </a:r>
            <a:r>
              <a:rPr lang="fi-FI" sz="1900" dirty="0"/>
              <a:t>koettu yhä </a:t>
            </a:r>
            <a:r>
              <a:rPr lang="fi-FI" sz="1900" dirty="0" smtClean="0"/>
              <a:t>useammin, erityisesti tytöt kaikilla kouluasteilla niin puhelimessa, internetissä tai julkisissa tiloissa</a:t>
            </a:r>
          </a:p>
          <a:p>
            <a:r>
              <a:rPr lang="fi-FI" sz="1900" dirty="0" smtClean="0"/>
              <a:t>Seksuaalista </a:t>
            </a:r>
            <a:r>
              <a:rPr lang="fi-FI" sz="1900" dirty="0"/>
              <a:t>koskettelua tai painostamista koskettamaan koettu yhä </a:t>
            </a:r>
            <a:r>
              <a:rPr lang="fi-FI" sz="1900" dirty="0" smtClean="0"/>
              <a:t>useammin</a:t>
            </a:r>
          </a:p>
          <a:p>
            <a:r>
              <a:rPr lang="fi-FI" sz="1900" dirty="0" smtClean="0"/>
              <a:t>Seksuaalista väkivaltaa koetaan yhä useammin vuoden aikana kaikilla kouluasteilla</a:t>
            </a:r>
          </a:p>
          <a:p>
            <a:r>
              <a:rPr lang="fi-FI" sz="1900" dirty="0" smtClean="0"/>
              <a:t>Vanhempien liiallinen alkoholin käyttö aiheuttanut haittaa yhä useammin ammatillisen oppilaitoksen opiskelijoille (8,4% v. 2021, 4,9% v. 2019).</a:t>
            </a:r>
          </a:p>
          <a:p>
            <a:r>
              <a:rPr lang="fi-FI" sz="1900" dirty="0" smtClean="0"/>
              <a:t>Yhä useampi nuori kokee vanhempien tai muiden </a:t>
            </a:r>
            <a:r>
              <a:rPr lang="fi-FI" sz="1900" dirty="0" err="1" smtClean="0"/>
              <a:t>huoltapitävien</a:t>
            </a:r>
            <a:r>
              <a:rPr lang="fi-FI" sz="1900" dirty="0" smtClean="0"/>
              <a:t> aikuisten henkistä väkivaltaa vuoden aikana (8 .ja 9.lk 30,3%. Lukio 27,5%, </a:t>
            </a:r>
            <a:r>
              <a:rPr lang="fi-FI" sz="1900" dirty="0" err="1" smtClean="0"/>
              <a:t>ammatilinen</a:t>
            </a:r>
            <a:r>
              <a:rPr lang="fi-FI" sz="1900" dirty="0" smtClean="0"/>
              <a:t> 24,1%)</a:t>
            </a:r>
            <a:endParaRPr lang="fi-FI" sz="1900" dirty="0"/>
          </a:p>
          <a:p>
            <a:endParaRPr lang="fi-FI" sz="1800" dirty="0" smtClean="0"/>
          </a:p>
          <a:p>
            <a:pPr marL="0" indent="0">
              <a:buNone/>
            </a:pPr>
            <a:endParaRPr lang="fi-FI" sz="1800" dirty="0" smtClean="0"/>
          </a:p>
          <a:p>
            <a:endParaRPr lang="fi-FI" sz="1800" dirty="0" smtClean="0"/>
          </a:p>
          <a:p>
            <a:endParaRPr lang="fi-FI" sz="1800" dirty="0" smtClean="0"/>
          </a:p>
          <a:p>
            <a:pPr marL="0" indent="0">
              <a:buNone/>
            </a:pPr>
            <a:endParaRPr lang="fi-FI" sz="1800" dirty="0" smtClean="0"/>
          </a:p>
          <a:p>
            <a:endParaRPr lang="fi-FI" sz="1800" dirty="0" smtClean="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419" y="5823526"/>
            <a:ext cx="1916545" cy="958273"/>
          </a:xfrm>
          <a:prstGeom prst="rect">
            <a:avLst/>
          </a:prstGeom>
        </p:spPr>
      </p:pic>
    </p:spTree>
    <p:extLst>
      <p:ext uri="{BB962C8B-B14F-4D97-AF65-F5344CB8AC3E}">
        <p14:creationId xmlns:p14="http://schemas.microsoft.com/office/powerpoint/2010/main" val="126437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ateeminen kirjallisuus,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45_TF03431380_TF03431380" id="{0381FE37-574B-4A39-8241-7117E6B7B7A8}" vid="{8934651D-9886-423A-AEAB-67E40B950E85}"/>
    </a:ext>
  </a:extLst>
</a:theme>
</file>

<file path=ppt/theme/theme2.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3EB21D36F08A4BA80246746ED189F0" ma:contentTypeVersion="16" ma:contentTypeDescription="Create a new document." ma:contentTypeScope="" ma:versionID="125e36ea2da69406e7b53de0f7c833bc">
  <xsd:schema xmlns:xsd="http://www.w3.org/2001/XMLSchema" xmlns:xs="http://www.w3.org/2001/XMLSchema" xmlns:p="http://schemas.microsoft.com/office/2006/metadata/properties" xmlns:ns1="http://schemas.microsoft.com/sharepoint/v3" xmlns:ns3="502019fa-07ad-4047-ab1d-d30de8693389" xmlns:ns4="64e57a27-bddb-4439-9191-65f6d1aaea3a" targetNamespace="http://schemas.microsoft.com/office/2006/metadata/properties" ma:root="true" ma:fieldsID="ef38c0bdc62d26f710a2131fa3fd707c" ns1:_="" ns3:_="" ns4:_="">
    <xsd:import namespace="http://schemas.microsoft.com/sharepoint/v3"/>
    <xsd:import namespace="502019fa-07ad-4047-ab1d-d30de8693389"/>
    <xsd:import namespace="64e57a27-bddb-4439-9191-65f6d1aaea3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019fa-07ad-4047-ab1d-d30de8693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e57a27-bddb-4439-9191-65f6d1aaea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42151A3-3189-43D0-B3A8-EA3202BAD073}">
  <ds:schemaRefs>
    <ds:schemaRef ds:uri="http://schemas.microsoft.com/sharepoint/v3/contenttype/forms"/>
  </ds:schemaRefs>
</ds:datastoreItem>
</file>

<file path=customXml/itemProps2.xml><?xml version="1.0" encoding="utf-8"?>
<ds:datastoreItem xmlns:ds="http://schemas.openxmlformats.org/officeDocument/2006/customXml" ds:itemID="{AD368E15-43DD-4771-9293-DEB98E70A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2019fa-07ad-4047-ab1d-d30de8693389"/>
    <ds:schemaRef ds:uri="64e57a27-bddb-4439-9191-65f6d1aae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64e57a27-bddb-4439-9191-65f6d1aaea3a"/>
    <ds:schemaRef ds:uri="502019fa-07ad-4047-ab1d-d30de8693389"/>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Akateeminen esitys, liituraita- ja nauhateema (laajakuva)</Template>
  <TotalTime>0</TotalTime>
  <Words>1865</Words>
  <Application>Microsoft Office PowerPoint</Application>
  <PresentationFormat>Laajakuva</PresentationFormat>
  <Paragraphs>126</Paragraphs>
  <Slides>11</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Arial</vt:lpstr>
      <vt:lpstr>Calibri</vt:lpstr>
      <vt:lpstr>Euphemia</vt:lpstr>
      <vt:lpstr>Plantagenet Cherokee</vt:lpstr>
      <vt:lpstr>Wingdings</vt:lpstr>
      <vt:lpstr>Akateeminen kirjallisuus, 16 x 9</vt:lpstr>
      <vt:lpstr>Kouluterveys-kyselyn tulosten yhteenveto -  Pohjois-Savon hyvinvointialue</vt:lpstr>
      <vt:lpstr>Kouluterveyskysely</vt:lpstr>
      <vt:lpstr>Osallisuus</vt:lpstr>
      <vt:lpstr>Terveys: Suun terveys, mielenterveys ja seksuaaliterveys</vt:lpstr>
      <vt:lpstr>Elintavat: Ruoka, liikunta ja nukkuminen</vt:lpstr>
      <vt:lpstr>Elintavat: Päihteet ja riippuvuudet 1/ 2</vt:lpstr>
      <vt:lpstr>Elintavat: Päihteet ja riippuvuudet 2/ 2</vt:lpstr>
      <vt:lpstr>Koulunkäynti ja opiskelu</vt:lpstr>
      <vt:lpstr>Perhe ja elinolot ja kasvuympäristön turvallisuus</vt:lpstr>
      <vt:lpstr>Palvelut ja avunsaanti</vt:lpstr>
      <vt:lpstr>Koronaepidemia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2021-10-06T11:09:47Z</dcterms:created>
  <dcterms:modified xsi:type="dcterms:W3CDTF">2021-10-07T12:25:01Z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0x010100A13EB21D36F08A4BA80246746ED189F0</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