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4.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5.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6.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7.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8.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9.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0.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11.xml" ContentType="application/vnd.openxmlformats-officedocument.themeOverr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12.xml" ContentType="application/vnd.openxmlformats-officedocument.themeOverr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13.xml" ContentType="application/vnd.openxmlformats-officedocument.themeOverr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14.xml" ContentType="application/vnd.openxmlformats-officedocument.themeOverr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theme/themeOverride15.xml" ContentType="application/vnd.openxmlformats-officedocument.themeOverr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theme/themeOverride16.xml" ContentType="application/vnd.openxmlformats-officedocument.themeOverr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theme/themeOverride17.xml" ContentType="application/vnd.openxmlformats-officedocument.themeOverr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theme/themeOverride18.xml" ContentType="application/vnd.openxmlformats-officedocument.themeOverr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theme/themeOverride19.xml" ContentType="application/vnd.openxmlformats-officedocument.themeOverr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theme/themeOverride20.xml" ContentType="application/vnd.openxmlformats-officedocument.themeOverr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theme/themeOverride21.xml" ContentType="application/vnd.openxmlformats-officedocument.themeOverr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theme/themeOverride22.xml" ContentType="application/vnd.openxmlformats-officedocument.themeOverr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theme/themeOverride23.xml" ContentType="application/vnd.openxmlformats-officedocument.themeOverrid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theme/themeOverride24.xml" ContentType="application/vnd.openxmlformats-officedocument.themeOverrid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theme/themeOverride25.xml" ContentType="application/vnd.openxmlformats-officedocument.themeOverr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theme/themeOverride26.xml" ContentType="application/vnd.openxmlformats-officedocument.themeOverrid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theme/themeOverride27.xml" ContentType="application/vnd.openxmlformats-officedocument.themeOverrid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theme/themeOverride28.xml" ContentType="application/vnd.openxmlformats-officedocument.themeOverrid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theme/themeOverride29.xml" ContentType="application/vnd.openxmlformats-officedocument.themeOverrid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theme/themeOverride30.xml" ContentType="application/vnd.openxmlformats-officedocument.themeOverrid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theme/themeOverride31.xml" ContentType="application/vnd.openxmlformats-officedocument.themeOverrid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theme/themeOverride32.xml" ContentType="application/vnd.openxmlformats-officedocument.themeOverride+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theme/themeOverride33.xml" ContentType="application/vnd.openxmlformats-officedocument.themeOverride+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ppt/theme/themeOverride34.xml" ContentType="application/vnd.openxmlformats-officedocument.themeOverride+xml"/>
  <Override PartName="/ppt/charts/chart37.xml" ContentType="application/vnd.openxmlformats-officedocument.drawingml.chart+xml"/>
  <Override PartName="/ppt/charts/style37.xml" ContentType="application/vnd.ms-office.chartstyle+xml"/>
  <Override PartName="/ppt/charts/colors37.xml" ContentType="application/vnd.ms-office.chartcolorstyle+xml"/>
  <Override PartName="/ppt/theme/themeOverride35.xml" ContentType="application/vnd.openxmlformats-officedocument.themeOverride+xml"/>
  <Override PartName="/ppt/charts/chart38.xml" ContentType="application/vnd.openxmlformats-officedocument.drawingml.chart+xml"/>
  <Override PartName="/ppt/charts/style38.xml" ContentType="application/vnd.ms-office.chartstyle+xml"/>
  <Override PartName="/ppt/charts/colors38.xml" ContentType="application/vnd.ms-office.chartcolorstyle+xml"/>
  <Override PartName="/ppt/theme/themeOverride36.xml" ContentType="application/vnd.openxmlformats-officedocument.themeOverride+xml"/>
  <Override PartName="/ppt/charts/chart39.xml" ContentType="application/vnd.openxmlformats-officedocument.drawingml.chart+xml"/>
  <Override PartName="/ppt/charts/style39.xml" ContentType="application/vnd.ms-office.chartstyle+xml"/>
  <Override PartName="/ppt/charts/colors39.xml" ContentType="application/vnd.ms-office.chartcolorstyle+xml"/>
  <Override PartName="/ppt/theme/themeOverride37.xml" ContentType="application/vnd.openxmlformats-officedocument.themeOverride+xml"/>
  <Override PartName="/ppt/charts/chart40.xml" ContentType="application/vnd.openxmlformats-officedocument.drawingml.chart+xml"/>
  <Override PartName="/ppt/charts/style40.xml" ContentType="application/vnd.ms-office.chartstyle+xml"/>
  <Override PartName="/ppt/charts/colors40.xml" ContentType="application/vnd.ms-office.chartcolorstyle+xml"/>
  <Override PartName="/ppt/charts/chart41.xml" ContentType="application/vnd.openxmlformats-officedocument.drawingml.chart+xml"/>
  <Override PartName="/ppt/charts/style41.xml" ContentType="application/vnd.ms-office.chartstyle+xml"/>
  <Override PartName="/ppt/charts/colors41.xml" ContentType="application/vnd.ms-office.chartcolorstyle+xml"/>
  <Override PartName="/ppt/theme/themeOverride38.xml" ContentType="application/vnd.openxmlformats-officedocument.themeOverride+xml"/>
  <Override PartName="/ppt/charts/chart42.xml" ContentType="application/vnd.openxmlformats-officedocument.drawingml.chart+xml"/>
  <Override PartName="/ppt/charts/style42.xml" ContentType="application/vnd.ms-office.chartstyle+xml"/>
  <Override PartName="/ppt/charts/colors42.xml" ContentType="application/vnd.ms-office.chartcolorstyle+xml"/>
  <Override PartName="/ppt/theme/themeOverride39.xml" ContentType="application/vnd.openxmlformats-officedocument.themeOverride+xml"/>
  <Override PartName="/ppt/charts/chart43.xml" ContentType="application/vnd.openxmlformats-officedocument.drawingml.chart+xml"/>
  <Override PartName="/ppt/charts/style43.xml" ContentType="application/vnd.ms-office.chartstyle+xml"/>
  <Override PartName="/ppt/charts/colors43.xml" ContentType="application/vnd.ms-office.chartcolorstyle+xml"/>
  <Override PartName="/ppt/theme/themeOverride40.xml" ContentType="application/vnd.openxmlformats-officedocument.themeOverride+xml"/>
  <Override PartName="/ppt/charts/chart44.xml" ContentType="application/vnd.openxmlformats-officedocument.drawingml.chart+xml"/>
  <Override PartName="/ppt/charts/style44.xml" ContentType="application/vnd.ms-office.chartstyle+xml"/>
  <Override PartName="/ppt/charts/colors44.xml" ContentType="application/vnd.ms-office.chartcolorstyle+xml"/>
  <Override PartName="/ppt/theme/themeOverride4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8" r:id="rId6"/>
    <p:sldId id="263" r:id="rId7"/>
    <p:sldId id="278" r:id="rId8"/>
    <p:sldId id="289" r:id="rId9"/>
    <p:sldId id="266" r:id="rId10"/>
    <p:sldId id="279" r:id="rId11"/>
    <p:sldId id="290" r:id="rId12"/>
    <p:sldId id="267" r:id="rId13"/>
    <p:sldId id="280" r:id="rId14"/>
    <p:sldId id="291" r:id="rId15"/>
    <p:sldId id="268" r:id="rId16"/>
    <p:sldId id="281" r:id="rId17"/>
    <p:sldId id="292" r:id="rId18"/>
    <p:sldId id="269" r:id="rId19"/>
    <p:sldId id="282" r:id="rId20"/>
    <p:sldId id="293" r:id="rId21"/>
    <p:sldId id="271" r:id="rId22"/>
    <p:sldId id="283" r:id="rId23"/>
    <p:sldId id="294" r:id="rId24"/>
    <p:sldId id="272" r:id="rId25"/>
    <p:sldId id="284" r:id="rId26"/>
    <p:sldId id="295" r:id="rId27"/>
    <p:sldId id="273" r:id="rId28"/>
    <p:sldId id="285" r:id="rId29"/>
    <p:sldId id="296" r:id="rId30"/>
    <p:sldId id="274" r:id="rId31"/>
    <p:sldId id="286" r:id="rId32"/>
    <p:sldId id="297" r:id="rId33"/>
    <p:sldId id="277" r:id="rId34"/>
    <p:sldId id="287" r:id="rId35"/>
    <p:sldId id="298" r:id="rId36"/>
    <p:sldId id="276" r:id="rId37"/>
    <p:sldId id="288" r:id="rId38"/>
    <p:sldId id="299" r:id="rId39"/>
    <p:sldId id="300" r:id="rId4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0" autoAdjust="0"/>
    <p:restoredTop sz="94660"/>
  </p:normalViewPr>
  <p:slideViewPr>
    <p:cSldViewPr snapToGrid="0">
      <p:cViewPr varScale="1">
        <p:scale>
          <a:sx n="83" d="100"/>
          <a:sy n="83" d="100"/>
        </p:scale>
        <p:origin x="68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embeddings/oleObject10.bin"/></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embeddings/oleObject11.bin"/></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embeddings/oleObject12.bin"/></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oleObject" Target="../embeddings/oleObject13.bin"/></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13.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embeddings/oleObject14.bin"/></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14.xm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oleObject" Target="../embeddings/oleObject15.bin"/></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15.xm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oleObject" Target="../embeddings/oleObject16.bin"/></Relationships>
</file>

<file path=ppt/charts/_rels/chart17.xml.rels><?xml version="1.0" encoding="UTF-8" standalone="yes"?>
<Relationships xmlns="http://schemas.openxmlformats.org/package/2006/relationships"><Relationship Id="rId3" Type="http://schemas.openxmlformats.org/officeDocument/2006/relationships/themeOverride" Target="../theme/themeOverride16.xml"/><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oleObject" Target="../embeddings/oleObject17.bin"/></Relationships>
</file>

<file path=ppt/charts/_rels/chart18.xml.rels><?xml version="1.0" encoding="UTF-8" standalone="yes"?>
<Relationships xmlns="http://schemas.openxmlformats.org/package/2006/relationships"><Relationship Id="rId3" Type="http://schemas.openxmlformats.org/officeDocument/2006/relationships/themeOverride" Target="../theme/themeOverride17.xml"/><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oleObject" Target="../embeddings/oleObject18.bin"/></Relationships>
</file>

<file path=ppt/charts/_rels/chart19.xml.rels><?xml version="1.0" encoding="UTF-8" standalone="yes"?>
<Relationships xmlns="http://schemas.openxmlformats.org/package/2006/relationships"><Relationship Id="rId3" Type="http://schemas.openxmlformats.org/officeDocument/2006/relationships/themeOverride" Target="../theme/themeOverride18.xml"/><Relationship Id="rId2" Type="http://schemas.microsoft.com/office/2011/relationships/chartColorStyle" Target="colors19.xml"/><Relationship Id="rId1" Type="http://schemas.microsoft.com/office/2011/relationships/chartStyle" Target="style19.xml"/><Relationship Id="rId4" Type="http://schemas.openxmlformats.org/officeDocument/2006/relationships/oleObject" Target="../embeddings/oleObject19.bin"/></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2.bin"/></Relationships>
</file>

<file path=ppt/charts/_rels/chart20.xml.rels><?xml version="1.0" encoding="UTF-8" standalone="yes"?>
<Relationships xmlns="http://schemas.openxmlformats.org/package/2006/relationships"><Relationship Id="rId3" Type="http://schemas.openxmlformats.org/officeDocument/2006/relationships/themeOverride" Target="../theme/themeOverride19.xml"/><Relationship Id="rId2" Type="http://schemas.microsoft.com/office/2011/relationships/chartColorStyle" Target="colors20.xml"/><Relationship Id="rId1" Type="http://schemas.microsoft.com/office/2011/relationships/chartStyle" Target="style20.xml"/><Relationship Id="rId4" Type="http://schemas.openxmlformats.org/officeDocument/2006/relationships/oleObject" Target="../embeddings/oleObject20.bin"/></Relationships>
</file>

<file path=ppt/charts/_rels/chart21.xml.rels><?xml version="1.0" encoding="UTF-8" standalone="yes"?>
<Relationships xmlns="http://schemas.openxmlformats.org/package/2006/relationships"><Relationship Id="rId3" Type="http://schemas.openxmlformats.org/officeDocument/2006/relationships/themeOverride" Target="../theme/themeOverride20.xml"/><Relationship Id="rId2" Type="http://schemas.microsoft.com/office/2011/relationships/chartColorStyle" Target="colors21.xml"/><Relationship Id="rId1" Type="http://schemas.microsoft.com/office/2011/relationships/chartStyle" Target="style21.xml"/><Relationship Id="rId4" Type="http://schemas.openxmlformats.org/officeDocument/2006/relationships/oleObject" Target="../embeddings/oleObject21.bin"/></Relationships>
</file>

<file path=ppt/charts/_rels/chart22.xml.rels><?xml version="1.0" encoding="UTF-8" standalone="yes"?>
<Relationships xmlns="http://schemas.openxmlformats.org/package/2006/relationships"><Relationship Id="rId3" Type="http://schemas.openxmlformats.org/officeDocument/2006/relationships/themeOverride" Target="../theme/themeOverride21.xml"/><Relationship Id="rId2" Type="http://schemas.microsoft.com/office/2011/relationships/chartColorStyle" Target="colors22.xml"/><Relationship Id="rId1" Type="http://schemas.microsoft.com/office/2011/relationships/chartStyle" Target="style22.xml"/><Relationship Id="rId4" Type="http://schemas.openxmlformats.org/officeDocument/2006/relationships/oleObject" Target="../embeddings/oleObject22.bin"/></Relationships>
</file>

<file path=ppt/charts/_rels/chart23.xml.rels><?xml version="1.0" encoding="UTF-8" standalone="yes"?>
<Relationships xmlns="http://schemas.openxmlformats.org/package/2006/relationships"><Relationship Id="rId3" Type="http://schemas.openxmlformats.org/officeDocument/2006/relationships/themeOverride" Target="../theme/themeOverride22.xml"/><Relationship Id="rId2" Type="http://schemas.microsoft.com/office/2011/relationships/chartColorStyle" Target="colors23.xml"/><Relationship Id="rId1" Type="http://schemas.microsoft.com/office/2011/relationships/chartStyle" Target="style23.xml"/><Relationship Id="rId4" Type="http://schemas.openxmlformats.org/officeDocument/2006/relationships/oleObject" Target="../embeddings/oleObject23.bin"/></Relationships>
</file>

<file path=ppt/charts/_rels/chart24.xml.rels><?xml version="1.0" encoding="UTF-8" standalone="yes"?>
<Relationships xmlns="http://schemas.openxmlformats.org/package/2006/relationships"><Relationship Id="rId3" Type="http://schemas.openxmlformats.org/officeDocument/2006/relationships/themeOverride" Target="../theme/themeOverride23.xml"/><Relationship Id="rId2" Type="http://schemas.microsoft.com/office/2011/relationships/chartColorStyle" Target="colors24.xml"/><Relationship Id="rId1" Type="http://schemas.microsoft.com/office/2011/relationships/chartStyle" Target="style24.xml"/><Relationship Id="rId4" Type="http://schemas.openxmlformats.org/officeDocument/2006/relationships/oleObject" Target="../embeddings/oleObject24.bin"/></Relationships>
</file>

<file path=ppt/charts/_rels/chart25.xml.rels><?xml version="1.0" encoding="UTF-8" standalone="yes"?>
<Relationships xmlns="http://schemas.openxmlformats.org/package/2006/relationships"><Relationship Id="rId3" Type="http://schemas.openxmlformats.org/officeDocument/2006/relationships/themeOverride" Target="../theme/themeOverride24.xml"/><Relationship Id="rId2" Type="http://schemas.microsoft.com/office/2011/relationships/chartColorStyle" Target="colors25.xml"/><Relationship Id="rId1" Type="http://schemas.microsoft.com/office/2011/relationships/chartStyle" Target="style25.xml"/><Relationship Id="rId4" Type="http://schemas.openxmlformats.org/officeDocument/2006/relationships/oleObject" Target="../embeddings/oleObject25.bin"/></Relationships>
</file>

<file path=ppt/charts/_rels/chart26.xml.rels><?xml version="1.0" encoding="UTF-8" standalone="yes"?>
<Relationships xmlns="http://schemas.openxmlformats.org/package/2006/relationships"><Relationship Id="rId3" Type="http://schemas.openxmlformats.org/officeDocument/2006/relationships/themeOverride" Target="../theme/themeOverride25.xml"/><Relationship Id="rId2" Type="http://schemas.microsoft.com/office/2011/relationships/chartColorStyle" Target="colors26.xml"/><Relationship Id="rId1" Type="http://schemas.microsoft.com/office/2011/relationships/chartStyle" Target="style26.xml"/><Relationship Id="rId4" Type="http://schemas.openxmlformats.org/officeDocument/2006/relationships/oleObject" Target="../embeddings/oleObject26.bin"/></Relationships>
</file>

<file path=ppt/charts/_rels/chart27.xml.rels><?xml version="1.0" encoding="UTF-8" standalone="yes"?>
<Relationships xmlns="http://schemas.openxmlformats.org/package/2006/relationships"><Relationship Id="rId3" Type="http://schemas.openxmlformats.org/officeDocument/2006/relationships/oleObject" Target="file:///C:\Users\sadery\Downloads\ktk.ktk1.fact_ktk_ktk1.latest%20(17).xlsx" TargetMode="External"/><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themeOverride" Target="../theme/themeOverride26.xml"/><Relationship Id="rId2" Type="http://schemas.microsoft.com/office/2011/relationships/chartColorStyle" Target="colors28.xml"/><Relationship Id="rId1" Type="http://schemas.microsoft.com/office/2011/relationships/chartStyle" Target="style28.xml"/><Relationship Id="rId4" Type="http://schemas.openxmlformats.org/officeDocument/2006/relationships/oleObject" Target="../embeddings/oleObject27.bin"/></Relationships>
</file>

<file path=ppt/charts/_rels/chart29.xml.rels><?xml version="1.0" encoding="UTF-8" standalone="yes"?>
<Relationships xmlns="http://schemas.openxmlformats.org/package/2006/relationships"><Relationship Id="rId3" Type="http://schemas.openxmlformats.org/officeDocument/2006/relationships/themeOverride" Target="../theme/themeOverride27.xml"/><Relationship Id="rId2" Type="http://schemas.microsoft.com/office/2011/relationships/chartColorStyle" Target="colors29.xml"/><Relationship Id="rId1" Type="http://schemas.microsoft.com/office/2011/relationships/chartStyle" Target="style29.xml"/><Relationship Id="rId4" Type="http://schemas.openxmlformats.org/officeDocument/2006/relationships/oleObject" Target="../embeddings/oleObject28.bin"/></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embeddings/oleObject3.bin"/></Relationships>
</file>

<file path=ppt/charts/_rels/chart30.xml.rels><?xml version="1.0" encoding="UTF-8" standalone="yes"?>
<Relationships xmlns="http://schemas.openxmlformats.org/package/2006/relationships"><Relationship Id="rId3" Type="http://schemas.openxmlformats.org/officeDocument/2006/relationships/themeOverride" Target="../theme/themeOverride28.xml"/><Relationship Id="rId2" Type="http://schemas.microsoft.com/office/2011/relationships/chartColorStyle" Target="colors30.xml"/><Relationship Id="rId1" Type="http://schemas.microsoft.com/office/2011/relationships/chartStyle" Target="style30.xml"/><Relationship Id="rId4" Type="http://schemas.openxmlformats.org/officeDocument/2006/relationships/oleObject" Target="../embeddings/oleObject29.bin"/></Relationships>
</file>

<file path=ppt/charts/_rels/chart31.xml.rels><?xml version="1.0" encoding="UTF-8" standalone="yes"?>
<Relationships xmlns="http://schemas.openxmlformats.org/package/2006/relationships"><Relationship Id="rId3" Type="http://schemas.openxmlformats.org/officeDocument/2006/relationships/themeOverride" Target="../theme/themeOverride29.xml"/><Relationship Id="rId2" Type="http://schemas.microsoft.com/office/2011/relationships/chartColorStyle" Target="colors31.xml"/><Relationship Id="rId1" Type="http://schemas.microsoft.com/office/2011/relationships/chartStyle" Target="style31.xml"/><Relationship Id="rId4" Type="http://schemas.openxmlformats.org/officeDocument/2006/relationships/oleObject" Target="../embeddings/oleObject30.bin"/></Relationships>
</file>

<file path=ppt/charts/_rels/chart32.xml.rels><?xml version="1.0" encoding="UTF-8" standalone="yes"?>
<Relationships xmlns="http://schemas.openxmlformats.org/package/2006/relationships"><Relationship Id="rId3" Type="http://schemas.openxmlformats.org/officeDocument/2006/relationships/themeOverride" Target="../theme/themeOverride30.xml"/><Relationship Id="rId2" Type="http://schemas.microsoft.com/office/2011/relationships/chartColorStyle" Target="colors32.xml"/><Relationship Id="rId1" Type="http://schemas.microsoft.com/office/2011/relationships/chartStyle" Target="style32.xml"/><Relationship Id="rId4" Type="http://schemas.openxmlformats.org/officeDocument/2006/relationships/oleObject" Target="../embeddings/oleObject31.bin"/></Relationships>
</file>

<file path=ppt/charts/_rels/chart33.xml.rels><?xml version="1.0" encoding="UTF-8" standalone="yes"?>
<Relationships xmlns="http://schemas.openxmlformats.org/package/2006/relationships"><Relationship Id="rId3" Type="http://schemas.openxmlformats.org/officeDocument/2006/relationships/themeOverride" Target="../theme/themeOverride31.xml"/><Relationship Id="rId2" Type="http://schemas.microsoft.com/office/2011/relationships/chartColorStyle" Target="colors33.xml"/><Relationship Id="rId1" Type="http://schemas.microsoft.com/office/2011/relationships/chartStyle" Target="style33.xml"/><Relationship Id="rId4" Type="http://schemas.openxmlformats.org/officeDocument/2006/relationships/oleObject" Target="../embeddings/oleObject32.bin"/></Relationships>
</file>

<file path=ppt/charts/_rels/chart34.xml.rels><?xml version="1.0" encoding="UTF-8" standalone="yes"?>
<Relationships xmlns="http://schemas.openxmlformats.org/package/2006/relationships"><Relationship Id="rId3" Type="http://schemas.openxmlformats.org/officeDocument/2006/relationships/themeOverride" Target="../theme/themeOverride32.xml"/><Relationship Id="rId2" Type="http://schemas.microsoft.com/office/2011/relationships/chartColorStyle" Target="colors34.xml"/><Relationship Id="rId1" Type="http://schemas.microsoft.com/office/2011/relationships/chartStyle" Target="style34.xml"/><Relationship Id="rId4" Type="http://schemas.openxmlformats.org/officeDocument/2006/relationships/oleObject" Target="../embeddings/oleObject33.bin"/></Relationships>
</file>

<file path=ppt/charts/_rels/chart35.xml.rels><?xml version="1.0" encoding="UTF-8" standalone="yes"?>
<Relationships xmlns="http://schemas.openxmlformats.org/package/2006/relationships"><Relationship Id="rId3" Type="http://schemas.openxmlformats.org/officeDocument/2006/relationships/themeOverride" Target="../theme/themeOverride33.xml"/><Relationship Id="rId2" Type="http://schemas.microsoft.com/office/2011/relationships/chartColorStyle" Target="colors35.xml"/><Relationship Id="rId1" Type="http://schemas.microsoft.com/office/2011/relationships/chartStyle" Target="style35.xml"/><Relationship Id="rId4" Type="http://schemas.openxmlformats.org/officeDocument/2006/relationships/oleObject" Target="../embeddings/oleObject34.bin"/></Relationships>
</file>

<file path=ppt/charts/_rels/chart36.xml.rels><?xml version="1.0" encoding="UTF-8" standalone="yes"?>
<Relationships xmlns="http://schemas.openxmlformats.org/package/2006/relationships"><Relationship Id="rId3" Type="http://schemas.openxmlformats.org/officeDocument/2006/relationships/themeOverride" Target="../theme/themeOverride34.xml"/><Relationship Id="rId2" Type="http://schemas.microsoft.com/office/2011/relationships/chartColorStyle" Target="colors36.xml"/><Relationship Id="rId1" Type="http://schemas.microsoft.com/office/2011/relationships/chartStyle" Target="style36.xml"/><Relationship Id="rId4" Type="http://schemas.openxmlformats.org/officeDocument/2006/relationships/oleObject" Target="../embeddings/oleObject35.bin"/></Relationships>
</file>

<file path=ppt/charts/_rels/chart37.xml.rels><?xml version="1.0" encoding="UTF-8" standalone="yes"?>
<Relationships xmlns="http://schemas.openxmlformats.org/package/2006/relationships"><Relationship Id="rId3" Type="http://schemas.openxmlformats.org/officeDocument/2006/relationships/themeOverride" Target="../theme/themeOverride35.xml"/><Relationship Id="rId2" Type="http://schemas.microsoft.com/office/2011/relationships/chartColorStyle" Target="colors37.xml"/><Relationship Id="rId1" Type="http://schemas.microsoft.com/office/2011/relationships/chartStyle" Target="style37.xml"/><Relationship Id="rId4" Type="http://schemas.openxmlformats.org/officeDocument/2006/relationships/oleObject" Target="../embeddings/oleObject36.bin"/></Relationships>
</file>

<file path=ppt/charts/_rels/chart38.xml.rels><?xml version="1.0" encoding="UTF-8" standalone="yes"?>
<Relationships xmlns="http://schemas.openxmlformats.org/package/2006/relationships"><Relationship Id="rId3" Type="http://schemas.openxmlformats.org/officeDocument/2006/relationships/themeOverride" Target="../theme/themeOverride36.xml"/><Relationship Id="rId2" Type="http://schemas.microsoft.com/office/2011/relationships/chartColorStyle" Target="colors38.xml"/><Relationship Id="rId1" Type="http://schemas.microsoft.com/office/2011/relationships/chartStyle" Target="style38.xml"/><Relationship Id="rId4" Type="http://schemas.openxmlformats.org/officeDocument/2006/relationships/oleObject" Target="../embeddings/oleObject37.bin"/></Relationships>
</file>

<file path=ppt/charts/_rels/chart39.xml.rels><?xml version="1.0" encoding="UTF-8" standalone="yes"?>
<Relationships xmlns="http://schemas.openxmlformats.org/package/2006/relationships"><Relationship Id="rId3" Type="http://schemas.openxmlformats.org/officeDocument/2006/relationships/themeOverride" Target="../theme/themeOverride37.xml"/><Relationship Id="rId2" Type="http://schemas.microsoft.com/office/2011/relationships/chartColorStyle" Target="colors39.xml"/><Relationship Id="rId1" Type="http://schemas.microsoft.com/office/2011/relationships/chartStyle" Target="style39.xml"/><Relationship Id="rId4" Type="http://schemas.openxmlformats.org/officeDocument/2006/relationships/oleObject" Target="../embeddings/oleObject38.bin"/></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embeddings/oleObject4.bin"/></Relationships>
</file>

<file path=ppt/charts/_rels/chart40.xml.rels><?xml version="1.0" encoding="UTF-8" standalone="yes"?>
<Relationships xmlns="http://schemas.openxmlformats.org/package/2006/relationships"><Relationship Id="rId3" Type="http://schemas.openxmlformats.org/officeDocument/2006/relationships/oleObject" Target="../embeddings/oleObject39.bin"/><Relationship Id="rId2" Type="http://schemas.microsoft.com/office/2011/relationships/chartColorStyle" Target="colors40.xml"/><Relationship Id="rId1" Type="http://schemas.microsoft.com/office/2011/relationships/chartStyle" Target="style40.xml"/></Relationships>
</file>

<file path=ppt/charts/_rels/chart41.xml.rels><?xml version="1.0" encoding="UTF-8" standalone="yes"?>
<Relationships xmlns="http://schemas.openxmlformats.org/package/2006/relationships"><Relationship Id="rId3" Type="http://schemas.openxmlformats.org/officeDocument/2006/relationships/themeOverride" Target="../theme/themeOverride38.xml"/><Relationship Id="rId2" Type="http://schemas.microsoft.com/office/2011/relationships/chartColorStyle" Target="colors41.xml"/><Relationship Id="rId1" Type="http://schemas.microsoft.com/office/2011/relationships/chartStyle" Target="style41.xml"/><Relationship Id="rId4" Type="http://schemas.openxmlformats.org/officeDocument/2006/relationships/oleObject" Target="../embeddings/oleObject40.bin"/></Relationships>
</file>

<file path=ppt/charts/_rels/chart42.xml.rels><?xml version="1.0" encoding="UTF-8" standalone="yes"?>
<Relationships xmlns="http://schemas.openxmlformats.org/package/2006/relationships"><Relationship Id="rId3" Type="http://schemas.openxmlformats.org/officeDocument/2006/relationships/themeOverride" Target="../theme/themeOverride39.xml"/><Relationship Id="rId2" Type="http://schemas.microsoft.com/office/2011/relationships/chartColorStyle" Target="colors42.xml"/><Relationship Id="rId1" Type="http://schemas.microsoft.com/office/2011/relationships/chartStyle" Target="style42.xml"/><Relationship Id="rId4" Type="http://schemas.openxmlformats.org/officeDocument/2006/relationships/oleObject" Target="../embeddings/oleObject41.bin"/></Relationships>
</file>

<file path=ppt/charts/_rels/chart43.xml.rels><?xml version="1.0" encoding="UTF-8" standalone="yes"?>
<Relationships xmlns="http://schemas.openxmlformats.org/package/2006/relationships"><Relationship Id="rId3" Type="http://schemas.openxmlformats.org/officeDocument/2006/relationships/themeOverride" Target="../theme/themeOverride40.xml"/><Relationship Id="rId2" Type="http://schemas.microsoft.com/office/2011/relationships/chartColorStyle" Target="colors43.xml"/><Relationship Id="rId1" Type="http://schemas.microsoft.com/office/2011/relationships/chartStyle" Target="style43.xml"/><Relationship Id="rId4" Type="http://schemas.openxmlformats.org/officeDocument/2006/relationships/oleObject" Target="../embeddings/oleObject42.bin"/></Relationships>
</file>

<file path=ppt/charts/_rels/chart44.xml.rels><?xml version="1.0" encoding="UTF-8" standalone="yes"?>
<Relationships xmlns="http://schemas.openxmlformats.org/package/2006/relationships"><Relationship Id="rId3" Type="http://schemas.openxmlformats.org/officeDocument/2006/relationships/themeOverride" Target="../theme/themeOverride41.xml"/><Relationship Id="rId2" Type="http://schemas.microsoft.com/office/2011/relationships/chartColorStyle" Target="colors44.xml"/><Relationship Id="rId1" Type="http://schemas.microsoft.com/office/2011/relationships/chartStyle" Target="style44.xml"/><Relationship Id="rId4" Type="http://schemas.openxmlformats.org/officeDocument/2006/relationships/oleObject" Target="../embeddings/oleObject43.bin"/></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embeddings/oleObject5.bin"/></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embeddings/oleObject6.bin"/></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embeddings/oleObject7.bin"/></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embeddings/oleObject8.bin"/></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embeddings/oleObject9.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Kohtalainen tai vaikea ahdistuneisuus, %, 8. ja 9.lk. </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'[ktk.ktk1.fact_ktk_ktk1.latest.xlsx]Kouluterveyskyselyn aikasarjat '!$A$2:$A$8</c:f>
              <c:strCache>
                <c:ptCount val="7"/>
                <c:pt idx="0">
                  <c:v>Pohjois-Pohjanmaan hyvinvointialue</c:v>
                </c:pt>
                <c:pt idx="1">
                  <c:v>Keski-Suomen hyvinvointialue</c:v>
                </c:pt>
                <c:pt idx="2">
                  <c:v>Etelä-Savon hyvinvointialue</c:v>
                </c:pt>
                <c:pt idx="3">
                  <c:v>Pohjois-Karjalan hyvinvointialue</c:v>
                </c:pt>
                <c:pt idx="4">
                  <c:v>Koko maa</c:v>
                </c:pt>
                <c:pt idx="5">
                  <c:v>Pohjois-Savon hyvinvointialue</c:v>
                </c:pt>
                <c:pt idx="6">
                  <c:v>Pirkanmaan hyvinvointialue</c:v>
                </c:pt>
              </c:strCache>
            </c:strRef>
          </c:cat>
          <c:val>
            <c:numRef>
              <c:f>'[ktk.ktk1.fact_ktk_ktk1.latest.xlsx]Kouluterveyskyselyn aikasarjat '!$B$2:$B$8</c:f>
              <c:numCache>
                <c:formatCode>#\ ##0.0</c:formatCode>
                <c:ptCount val="7"/>
                <c:pt idx="0">
                  <c:v>10.4</c:v>
                </c:pt>
                <c:pt idx="1">
                  <c:v>12.8</c:v>
                </c:pt>
                <c:pt idx="2">
                  <c:v>12.7</c:v>
                </c:pt>
                <c:pt idx="3">
                  <c:v>14.5</c:v>
                </c:pt>
                <c:pt idx="4">
                  <c:v>12.9</c:v>
                </c:pt>
                <c:pt idx="5">
                  <c:v>12.9</c:v>
                </c:pt>
                <c:pt idx="6">
                  <c:v>12.5</c:v>
                </c:pt>
              </c:numCache>
            </c:numRef>
          </c:val>
          <c:extLst>
            <c:ext xmlns:c16="http://schemas.microsoft.com/office/drawing/2014/chart" uri="{C3380CC4-5D6E-409C-BE32-E72D297353CC}">
              <c16:uniqueId val="{00000000-107F-482C-B536-6FB7F17CC751}"/>
            </c:ext>
          </c:extLst>
        </c:ser>
        <c:ser>
          <c:idx val="1"/>
          <c:order val="1"/>
          <c:tx>
            <c:strRef>
              <c:f>'[ktk.ktk1.fact_ktk_ktk1.latest.xlsx]Kouluterveyskyselyn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'[ktk.ktk1.fact_ktk_ktk1.latest.xlsx]Kouluterveyskyselyn aikasarjat '!$A$2:$A$8</c:f>
              <c:strCache>
                <c:ptCount val="7"/>
                <c:pt idx="0">
                  <c:v>Pohjois-Pohjanmaan hyvinvointialue</c:v>
                </c:pt>
                <c:pt idx="1">
                  <c:v>Keski-Suomen hyvinvointialue</c:v>
                </c:pt>
                <c:pt idx="2">
                  <c:v>Etelä-Savon hyvinvointialue</c:v>
                </c:pt>
                <c:pt idx="3">
                  <c:v>Pohjois-Karjalan hyvinvointialue</c:v>
                </c:pt>
                <c:pt idx="4">
                  <c:v>Koko maa</c:v>
                </c:pt>
                <c:pt idx="5">
                  <c:v>Pohjois-Savon hyvinvointialue</c:v>
                </c:pt>
                <c:pt idx="6">
                  <c:v>Pirkanmaan hyvinvointialue</c:v>
                </c:pt>
              </c:strCache>
            </c:strRef>
          </c:cat>
          <c:val>
            <c:numRef>
              <c:f>'[ktk.ktk1.fact_ktk_ktk1.latest.xlsx]Kouluterveyskyselyn aikasarjat '!$C$2:$C$8</c:f>
              <c:numCache>
                <c:formatCode>#\ ##0.0</c:formatCode>
                <c:ptCount val="7"/>
                <c:pt idx="0">
                  <c:v>17</c:v>
                </c:pt>
                <c:pt idx="1">
                  <c:v>17.2</c:v>
                </c:pt>
                <c:pt idx="2">
                  <c:v>17.899999999999999</c:v>
                </c:pt>
                <c:pt idx="3">
                  <c:v>19.3</c:v>
                </c:pt>
                <c:pt idx="4">
                  <c:v>19.399999999999999</c:v>
                </c:pt>
                <c:pt idx="5">
                  <c:v>20</c:v>
                </c:pt>
                <c:pt idx="6">
                  <c:v>20.7</c:v>
                </c:pt>
              </c:numCache>
            </c:numRef>
          </c:val>
          <c:extLst>
            <c:ext xmlns:c16="http://schemas.microsoft.com/office/drawing/2014/chart" uri="{C3380CC4-5D6E-409C-BE32-E72D297353CC}">
              <c16:uniqueId val="{00000001-107F-482C-B536-6FB7F17CC751}"/>
            </c:ext>
          </c:extLst>
        </c:ser>
        <c:dLbls>
          <c:dLblPos val="outEnd"/>
          <c:showLegendKey val="0"/>
          <c:showVal val="1"/>
          <c:showCatName val="0"/>
          <c:showSerName val="0"/>
          <c:showPercent val="0"/>
          <c:showBubbleSize val="0"/>
        </c:dLbls>
        <c:gapWidth val="219"/>
        <c:overlap val="-27"/>
        <c:axId val="243063528"/>
        <c:axId val="243055328"/>
      </c:barChart>
      <c:catAx>
        <c:axId val="243063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43055328"/>
        <c:crosses val="autoZero"/>
        <c:auto val="1"/>
        <c:lblAlgn val="ctr"/>
        <c:lblOffset val="100"/>
        <c:noMultiLvlLbl val="0"/>
      </c:catAx>
      <c:valAx>
        <c:axId val="243055328"/>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430635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Kokenut positiivista mielenterveyttä viimeisen kahden viikon aikana, %, 8. ja 9.lk. Pohjois-Savon hyvinvointialue. v. 2021</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bar"/>
        <c:grouping val="clustered"/>
        <c:varyColors val="0"/>
        <c:ser>
          <c:idx val="0"/>
          <c:order val="0"/>
          <c:tx>
            <c:strRef>
              <c:f>'[ktk.ktk1.fact_ktk_ktk1.latest (24).xlsx]Kouluterveyskyselyn aikasarjat '!$A$2</c:f>
              <c:strCache>
                <c:ptCount val="1"/>
                <c:pt idx="0">
                  <c:v>2021</c:v>
                </c:pt>
              </c:strCache>
            </c:strRef>
          </c:tx>
          <c:spPr>
            <a:solidFill>
              <a:schemeClr val="accent1"/>
            </a:solidFill>
            <a:ln>
              <a:noFill/>
            </a:ln>
            <a:effectLst/>
          </c:spPr>
          <c:invertIfNegative val="0"/>
          <c:dPt>
            <c:idx val="1"/>
            <c:invertIfNegative val="0"/>
            <c:bubble3D val="0"/>
            <c:spPr>
              <a:solidFill>
                <a:srgbClr val="ED7D31"/>
              </a:solidFill>
              <a:ln>
                <a:noFill/>
              </a:ln>
              <a:effectLst/>
            </c:spPr>
            <c:extLst>
              <c:ext xmlns:c16="http://schemas.microsoft.com/office/drawing/2014/chart" uri="{C3380CC4-5D6E-409C-BE32-E72D297353CC}">
                <c16:uniqueId val="{00000002-8046-4D2A-A9BE-95D3123A8D94}"/>
              </c:ext>
            </c:extLst>
          </c:dPt>
          <c:dPt>
            <c:idx val="2"/>
            <c:invertIfNegative val="0"/>
            <c:bubble3D val="0"/>
            <c:spPr>
              <a:solidFill>
                <a:sysClr val="window" lastClr="FFFFFF">
                  <a:lumMod val="75000"/>
                </a:sysClr>
              </a:solidFill>
              <a:ln>
                <a:noFill/>
              </a:ln>
              <a:effectLst/>
            </c:spPr>
            <c:extLst>
              <c:ext xmlns:c16="http://schemas.microsoft.com/office/drawing/2014/chart" uri="{C3380CC4-5D6E-409C-BE32-E72D297353CC}">
                <c16:uniqueId val="{00000001-8046-4D2A-A9BE-95D3123A8D94}"/>
              </c:ext>
            </c:extLst>
          </c:dPt>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(24).xlsx]Kouluterveyskyselyn aikasarjat '!$B$1:$D$1</c:f>
              <c:strCache>
                <c:ptCount val="3"/>
                <c:pt idx="0">
                  <c:v>Pojat</c:v>
                </c:pt>
                <c:pt idx="1">
                  <c:v>Tytöt</c:v>
                </c:pt>
                <c:pt idx="2">
                  <c:v>Sukupuoli: yhteensä</c:v>
                </c:pt>
              </c:strCache>
            </c:strRef>
          </c:cat>
          <c:val>
            <c:numRef>
              <c:f>'[ktk.ktk1.fact_ktk_ktk1.latest (24).xlsx]Kouluterveyskyselyn aikasarjat '!$B$2:$D$2</c:f>
              <c:numCache>
                <c:formatCode>#\ ##0.0</c:formatCode>
                <c:ptCount val="3"/>
                <c:pt idx="0">
                  <c:v>35.5</c:v>
                </c:pt>
                <c:pt idx="1">
                  <c:v>14.1</c:v>
                </c:pt>
                <c:pt idx="2">
                  <c:v>24.8</c:v>
                </c:pt>
              </c:numCache>
            </c:numRef>
          </c:val>
          <c:extLst>
            <c:ext xmlns:c16="http://schemas.microsoft.com/office/drawing/2014/chart" uri="{C3380CC4-5D6E-409C-BE32-E72D297353CC}">
              <c16:uniqueId val="{00000000-8046-4D2A-A9BE-95D3123A8D94}"/>
            </c:ext>
          </c:extLst>
        </c:ser>
        <c:dLbls>
          <c:dLblPos val="outEnd"/>
          <c:showLegendKey val="0"/>
          <c:showVal val="1"/>
          <c:showCatName val="0"/>
          <c:showSerName val="0"/>
          <c:showPercent val="0"/>
          <c:showBubbleSize val="0"/>
        </c:dLbls>
        <c:gapWidth val="182"/>
        <c:axId val="516178944"/>
        <c:axId val="516179272"/>
      </c:barChart>
      <c:catAx>
        <c:axId val="5161789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6179272"/>
        <c:crosses val="autoZero"/>
        <c:auto val="1"/>
        <c:lblAlgn val="ctr"/>
        <c:lblOffset val="100"/>
        <c:noMultiLvlLbl val="0"/>
      </c:catAx>
      <c:valAx>
        <c:axId val="516179272"/>
        <c:scaling>
          <c:orientation val="minMax"/>
        </c:scaling>
        <c:delete val="0"/>
        <c:axPos val="b"/>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6178944"/>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Kokenut positiivista mielenterveyttä viimeisen kahden viikon aikana, %, 8. ja 9.lk v. 2021</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(13).xlsx]Kouluterveyskyselyn aikasarjat '!$B$1</c:f>
              <c:strCache>
                <c:ptCount val="1"/>
                <c:pt idx="0">
                  <c:v>2021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(13).xlsx]Kouluterveyskyselyn aikasarjat '!$A$2:$A$17</c:f>
              <c:strCache>
                <c:ptCount val="16"/>
                <c:pt idx="0">
                  <c:v>Pielavesi</c:v>
                </c:pt>
                <c:pt idx="1">
                  <c:v>Suonenjoki</c:v>
                </c:pt>
                <c:pt idx="2">
                  <c:v>Lapinlahti</c:v>
                </c:pt>
                <c:pt idx="3">
                  <c:v>Tuusniemi</c:v>
                </c:pt>
                <c:pt idx="4">
                  <c:v>Leppävirta</c:v>
                </c:pt>
                <c:pt idx="5">
                  <c:v>Siilinjärvi</c:v>
                </c:pt>
                <c:pt idx="6">
                  <c:v>Vieremä</c:v>
                </c:pt>
                <c:pt idx="7">
                  <c:v>Pohjois-Savon hyvinvointialue</c:v>
                </c:pt>
                <c:pt idx="8">
                  <c:v>Iisalmi</c:v>
                </c:pt>
                <c:pt idx="9">
                  <c:v>Kuopio</c:v>
                </c:pt>
                <c:pt idx="10">
                  <c:v>Sonkajärvi</c:v>
                </c:pt>
                <c:pt idx="11">
                  <c:v>Kiuruvesi</c:v>
                </c:pt>
                <c:pt idx="12">
                  <c:v>Rautalampi</c:v>
                </c:pt>
                <c:pt idx="13">
                  <c:v>Joroinen</c:v>
                </c:pt>
                <c:pt idx="14">
                  <c:v>Varkaus</c:v>
                </c:pt>
                <c:pt idx="15">
                  <c:v>Keitele</c:v>
                </c:pt>
              </c:strCache>
            </c:strRef>
          </c:cat>
          <c:val>
            <c:numRef>
              <c:f>'[ktk.ktk1.fact_ktk_ktk1.latest (13).xlsx]Kouluterveyskyselyn aikasarjat '!$B$2:$B$17</c:f>
              <c:numCache>
                <c:formatCode>#\ ##0.0</c:formatCode>
                <c:ptCount val="16"/>
                <c:pt idx="0">
                  <c:v>16.3</c:v>
                </c:pt>
                <c:pt idx="1">
                  <c:v>20.6</c:v>
                </c:pt>
                <c:pt idx="2">
                  <c:v>22.9</c:v>
                </c:pt>
                <c:pt idx="3">
                  <c:v>23.1</c:v>
                </c:pt>
                <c:pt idx="4">
                  <c:v>23.5</c:v>
                </c:pt>
                <c:pt idx="5">
                  <c:v>24.3</c:v>
                </c:pt>
                <c:pt idx="6">
                  <c:v>24.6</c:v>
                </c:pt>
                <c:pt idx="7">
                  <c:v>24.8</c:v>
                </c:pt>
                <c:pt idx="8">
                  <c:v>25</c:v>
                </c:pt>
                <c:pt idx="9">
                  <c:v>25</c:v>
                </c:pt>
                <c:pt idx="10">
                  <c:v>25</c:v>
                </c:pt>
                <c:pt idx="11">
                  <c:v>25.8</c:v>
                </c:pt>
                <c:pt idx="12">
                  <c:v>27.3</c:v>
                </c:pt>
                <c:pt idx="13">
                  <c:v>27.5</c:v>
                </c:pt>
                <c:pt idx="14">
                  <c:v>27.5</c:v>
                </c:pt>
                <c:pt idx="15">
                  <c:v>29</c:v>
                </c:pt>
              </c:numCache>
            </c:numRef>
          </c:val>
          <c:extLst>
            <c:ext xmlns:c16="http://schemas.microsoft.com/office/drawing/2014/chart" uri="{C3380CC4-5D6E-409C-BE32-E72D297353CC}">
              <c16:uniqueId val="{00000000-439D-4948-96C8-A23B58F8C7F8}"/>
            </c:ext>
          </c:extLst>
        </c:ser>
        <c:dLbls>
          <c:dLblPos val="outEnd"/>
          <c:showLegendKey val="0"/>
          <c:showVal val="1"/>
          <c:showCatName val="0"/>
          <c:showSerName val="0"/>
          <c:showPercent val="0"/>
          <c:showBubbleSize val="0"/>
        </c:dLbls>
        <c:gapWidth val="219"/>
        <c:overlap val="-27"/>
        <c:axId val="519749504"/>
        <c:axId val="519752128"/>
      </c:barChart>
      <c:catAx>
        <c:axId val="519749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9752128"/>
        <c:crosses val="autoZero"/>
        <c:auto val="1"/>
        <c:lblAlgn val="ctr"/>
        <c:lblOffset val="100"/>
        <c:noMultiLvlLbl val="0"/>
      </c:catAx>
      <c:valAx>
        <c:axId val="519752128"/>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9749504"/>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Kokenut positiivista mielenterveyttä viimeisen kahden viikon aikana, %, Pohjois-Savon hyvinvointialue</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manualLayout>
          <c:layoutTarget val="inner"/>
          <c:xMode val="edge"/>
          <c:yMode val="edge"/>
          <c:x val="8.8193178289287202E-2"/>
          <c:y val="0.23835540547943224"/>
          <c:w val="0.8935949009171128"/>
          <c:h val="0.51105846732864157"/>
        </c:manualLayout>
      </c:layout>
      <c:lineChart>
        <c:grouping val="standard"/>
        <c:varyColors val="0"/>
        <c:ser>
          <c:idx val="0"/>
          <c:order val="0"/>
          <c:tx>
            <c:strRef>
              <c:f>'[ktk.ktk1.fact_ktk_ktk1.latest (36).xlsx]Kouluterveyskyselyn aikasarjat '!$B$1</c:f>
              <c:strCache>
                <c:ptCount val="1"/>
                <c:pt idx="0">
                  <c:v>Perusopetus 8. ja 9. lk</c:v>
                </c:pt>
              </c:strCache>
            </c:strRef>
          </c:tx>
          <c:spPr>
            <a:ln w="28575" cap="rnd">
              <a:solidFill>
                <a:schemeClr val="accent1"/>
              </a:solidFill>
              <a:round/>
            </a:ln>
            <a:effectLst/>
          </c:spPr>
          <c:marker>
            <c:symbol val="none"/>
          </c:marker>
          <c:dLbls>
            <c:dLbl>
              <c:idx val="0"/>
              <c:layout>
                <c:manualLayout>
                  <c:x val="-8.1903134569523889E-2"/>
                  <c:y val="3.795761417550982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6005-4ED1-A2B3-F61DF08EA80F}"/>
                </c:ext>
              </c:extLst>
            </c:dLbl>
            <c:dLbl>
              <c:idx val="1"/>
              <c:layout>
                <c:manualLayout>
                  <c:x val="2.3321296682386982E-2"/>
                  <c:y val="-5.797362091722184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6005-4ED1-A2B3-F61DF08EA80F}"/>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(36).xlsx]Kouluterveyskyselyn aikasarjat '!$A$2:$A$3</c:f>
              <c:strCache>
                <c:ptCount val="2"/>
                <c:pt idx="0">
                  <c:v>2017</c:v>
                </c:pt>
                <c:pt idx="1">
                  <c:v>2021</c:v>
                </c:pt>
              </c:strCache>
            </c:strRef>
          </c:cat>
          <c:val>
            <c:numRef>
              <c:f>'[ktk.ktk1.fact_ktk_ktk1.latest (36).xlsx]Kouluterveyskyselyn aikasarjat '!$B$2:$B$3</c:f>
              <c:numCache>
                <c:formatCode>#\ ##0.0</c:formatCode>
                <c:ptCount val="2"/>
                <c:pt idx="0">
                  <c:v>27.3</c:v>
                </c:pt>
                <c:pt idx="1">
                  <c:v>24.8</c:v>
                </c:pt>
              </c:numCache>
            </c:numRef>
          </c:val>
          <c:smooth val="0"/>
          <c:extLst>
            <c:ext xmlns:c16="http://schemas.microsoft.com/office/drawing/2014/chart" uri="{C3380CC4-5D6E-409C-BE32-E72D297353CC}">
              <c16:uniqueId val="{00000000-6005-4ED1-A2B3-F61DF08EA80F}"/>
            </c:ext>
          </c:extLst>
        </c:ser>
        <c:ser>
          <c:idx val="1"/>
          <c:order val="1"/>
          <c:tx>
            <c:strRef>
              <c:f>'[ktk.ktk1.fact_ktk_ktk1.latest (36).xlsx]Kouluterveyskyselyn aikasarjat '!$C$1</c:f>
              <c:strCache>
                <c:ptCount val="1"/>
                <c:pt idx="0">
                  <c:v>Lukio 1. ja 2. vuosi</c:v>
                </c:pt>
              </c:strCache>
            </c:strRef>
          </c:tx>
          <c:spPr>
            <a:ln w="28575" cap="rnd">
              <a:solidFill>
                <a:schemeClr val="accent2"/>
              </a:solidFill>
              <a:round/>
            </a:ln>
            <a:effectLst/>
          </c:spPr>
          <c:marker>
            <c:symbol val="none"/>
          </c:marker>
          <c:dLbls>
            <c:dLbl>
              <c:idx val="1"/>
              <c:layout>
                <c:manualLayout>
                  <c:x val="-2.9290918943568379E-2"/>
                  <c:y val="8.171259044274170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6005-4ED1-A2B3-F61DF08EA80F}"/>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(36).xlsx]Kouluterveyskyselyn aikasarjat '!$A$2:$A$3</c:f>
              <c:strCache>
                <c:ptCount val="2"/>
                <c:pt idx="0">
                  <c:v>2017</c:v>
                </c:pt>
                <c:pt idx="1">
                  <c:v>2021</c:v>
                </c:pt>
              </c:strCache>
            </c:strRef>
          </c:cat>
          <c:val>
            <c:numRef>
              <c:f>'[ktk.ktk1.fact_ktk_ktk1.latest (36).xlsx]Kouluterveyskyselyn aikasarjat '!$C$2:$C$3</c:f>
              <c:numCache>
                <c:formatCode>#\ ##0.0</c:formatCode>
                <c:ptCount val="2"/>
                <c:pt idx="0">
                  <c:v>32.700000000000003</c:v>
                </c:pt>
                <c:pt idx="1">
                  <c:v>25.3</c:v>
                </c:pt>
              </c:numCache>
            </c:numRef>
          </c:val>
          <c:smooth val="0"/>
          <c:extLst>
            <c:ext xmlns:c16="http://schemas.microsoft.com/office/drawing/2014/chart" uri="{C3380CC4-5D6E-409C-BE32-E72D297353CC}">
              <c16:uniqueId val="{00000001-6005-4ED1-A2B3-F61DF08EA80F}"/>
            </c:ext>
          </c:extLst>
        </c:ser>
        <c:ser>
          <c:idx val="2"/>
          <c:order val="2"/>
          <c:tx>
            <c:strRef>
              <c:f>'[ktk.ktk1.fact_ktk_ktk1.latest (36).xlsx]Kouluterveyskyselyn aikasarjat '!$D$1</c:f>
              <c:strCache>
                <c:ptCount val="1"/>
                <c:pt idx="0">
                  <c:v>Ammatillinen oppilaitos</c:v>
                </c:pt>
              </c:strCache>
            </c:strRef>
          </c:tx>
          <c:spPr>
            <a:ln w="28575" cap="rnd">
              <a:solidFill>
                <a:schemeClr val="accent3"/>
              </a:solidFill>
              <a:round/>
            </a:ln>
            <a:effectLst/>
          </c:spPr>
          <c:marker>
            <c:symbol val="none"/>
          </c:marker>
          <c:dLbls>
            <c:dLbl>
              <c:idx val="0"/>
              <c:layout>
                <c:manualLayout>
                  <c:x val="-9.2020868343746107E-2"/>
                  <c:y val="-4.080134310550771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6005-4ED1-A2B3-F61DF08EA80F}"/>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(36).xlsx]Kouluterveyskyselyn aikasarjat '!$A$2:$A$3</c:f>
              <c:strCache>
                <c:ptCount val="2"/>
                <c:pt idx="0">
                  <c:v>2017</c:v>
                </c:pt>
                <c:pt idx="1">
                  <c:v>2021</c:v>
                </c:pt>
              </c:strCache>
            </c:strRef>
          </c:cat>
          <c:val>
            <c:numRef>
              <c:f>'[ktk.ktk1.fact_ktk_ktk1.latest (36).xlsx]Kouluterveyskyselyn aikasarjat '!$D$2:$D$3</c:f>
              <c:numCache>
                <c:formatCode>#\ ##0.0</c:formatCode>
                <c:ptCount val="2"/>
                <c:pt idx="0">
                  <c:v>31</c:v>
                </c:pt>
                <c:pt idx="1">
                  <c:v>27.4</c:v>
                </c:pt>
              </c:numCache>
            </c:numRef>
          </c:val>
          <c:smooth val="0"/>
          <c:extLst>
            <c:ext xmlns:c16="http://schemas.microsoft.com/office/drawing/2014/chart" uri="{C3380CC4-5D6E-409C-BE32-E72D297353CC}">
              <c16:uniqueId val="{00000002-6005-4ED1-A2B3-F61DF08EA80F}"/>
            </c:ext>
          </c:extLst>
        </c:ser>
        <c:dLbls>
          <c:dLblPos val="t"/>
          <c:showLegendKey val="0"/>
          <c:showVal val="1"/>
          <c:showCatName val="0"/>
          <c:showSerName val="0"/>
          <c:showPercent val="0"/>
          <c:showBubbleSize val="0"/>
        </c:dLbls>
        <c:smooth val="0"/>
        <c:axId val="520381968"/>
        <c:axId val="520380984"/>
      </c:lineChart>
      <c:catAx>
        <c:axId val="520381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20380984"/>
        <c:crosses val="autoZero"/>
        <c:auto val="1"/>
        <c:lblAlgn val="ctr"/>
        <c:lblOffset val="100"/>
        <c:noMultiLvlLbl val="0"/>
      </c:catAx>
      <c:valAx>
        <c:axId val="520380984"/>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203819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dirty="0"/>
              <a:t>Sosiaalinen ahdistuneisuus, %, 8. ja </a:t>
            </a:r>
            <a:r>
              <a:rPr lang="fi-FI" dirty="0" smtClean="0"/>
              <a:t>9.lk, v. 2021</a:t>
            </a:r>
            <a:endParaRPr lang="fi-FI" dirty="0"/>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(3).xlsx]Kouluterveyskyselyn aikasarjat '!$B$1</c:f>
              <c:strCache>
                <c:ptCount val="1"/>
                <c:pt idx="0">
                  <c:v>2021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(3).xlsx]Kouluterveyskyselyn aikasarjat '!$A$2:$A$8</c:f>
              <c:strCache>
                <c:ptCount val="7"/>
                <c:pt idx="0">
                  <c:v>Pohjois-Karjalan hyvinvointialue</c:v>
                </c:pt>
                <c:pt idx="1">
                  <c:v>Keski-Suomen hyvinvointialue</c:v>
                </c:pt>
                <c:pt idx="2">
                  <c:v>Etelä-Savon hyvinvointialue</c:v>
                </c:pt>
                <c:pt idx="3">
                  <c:v>Koko maa</c:v>
                </c:pt>
                <c:pt idx="4">
                  <c:v>Pohjois-Pohjanmaan hyvinvointialue</c:v>
                </c:pt>
                <c:pt idx="5">
                  <c:v>Pirkanmaan hyvinvointialue</c:v>
                </c:pt>
                <c:pt idx="6">
                  <c:v>Pohjois-Savon hyvinvointialue</c:v>
                </c:pt>
              </c:strCache>
            </c:strRef>
          </c:cat>
          <c:val>
            <c:numRef>
              <c:f>'[ktk.ktk1.fact_ktk_ktk1.latest (3).xlsx]Kouluterveyskyselyn aikasarjat '!$B$2:$B$8</c:f>
              <c:numCache>
                <c:formatCode>#\ ##0.0</c:formatCode>
                <c:ptCount val="7"/>
                <c:pt idx="0">
                  <c:v>33.1</c:v>
                </c:pt>
                <c:pt idx="1">
                  <c:v>33.6</c:v>
                </c:pt>
                <c:pt idx="2">
                  <c:v>35.1</c:v>
                </c:pt>
                <c:pt idx="3">
                  <c:v>35.1</c:v>
                </c:pt>
                <c:pt idx="4">
                  <c:v>35.299999999999997</c:v>
                </c:pt>
                <c:pt idx="5">
                  <c:v>35.9</c:v>
                </c:pt>
                <c:pt idx="6">
                  <c:v>36.299999999999997</c:v>
                </c:pt>
              </c:numCache>
            </c:numRef>
          </c:val>
          <c:extLst>
            <c:ext xmlns:c16="http://schemas.microsoft.com/office/drawing/2014/chart" uri="{C3380CC4-5D6E-409C-BE32-E72D297353CC}">
              <c16:uniqueId val="{00000000-7D08-4D19-83F2-BD3C7DD0CC3C}"/>
            </c:ext>
          </c:extLst>
        </c:ser>
        <c:dLbls>
          <c:dLblPos val="outEnd"/>
          <c:showLegendKey val="0"/>
          <c:showVal val="1"/>
          <c:showCatName val="0"/>
          <c:showSerName val="0"/>
          <c:showPercent val="0"/>
          <c:showBubbleSize val="0"/>
        </c:dLbls>
        <c:gapWidth val="219"/>
        <c:overlap val="-27"/>
        <c:axId val="239205856"/>
        <c:axId val="239206840"/>
      </c:barChart>
      <c:catAx>
        <c:axId val="239205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39206840"/>
        <c:crosses val="autoZero"/>
        <c:auto val="1"/>
        <c:lblAlgn val="ctr"/>
        <c:lblOffset val="100"/>
        <c:noMultiLvlLbl val="0"/>
      </c:catAx>
      <c:valAx>
        <c:axId val="239206840"/>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39205856"/>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Sosiaalinen ahdistuneisuus, %, 8. ja 9.lk. Pohjois-Savon hyvinvointialue, v. 2021</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bar"/>
        <c:grouping val="clustered"/>
        <c:varyColors val="0"/>
        <c:ser>
          <c:idx val="0"/>
          <c:order val="0"/>
          <c:tx>
            <c:strRef>
              <c:f>'[ktk.ktk1.fact_ktk_ktk1.latest (25).xlsx]Kouluterveyskyselyn aikasarjat '!$A$2</c:f>
              <c:strCache>
                <c:ptCount val="1"/>
                <c:pt idx="0">
                  <c:v>2021</c:v>
                </c:pt>
              </c:strCache>
            </c:strRef>
          </c:tx>
          <c:spPr>
            <a:solidFill>
              <a:schemeClr val="accent1"/>
            </a:solidFill>
            <a:ln>
              <a:noFill/>
            </a:ln>
            <a:effectLst/>
          </c:spPr>
          <c:invertIfNegative val="0"/>
          <c:dPt>
            <c:idx val="1"/>
            <c:invertIfNegative val="0"/>
            <c:bubble3D val="0"/>
            <c:spPr>
              <a:solidFill>
                <a:srgbClr val="ED7D31"/>
              </a:solidFill>
              <a:ln>
                <a:noFill/>
              </a:ln>
              <a:effectLst/>
            </c:spPr>
            <c:extLst>
              <c:ext xmlns:c16="http://schemas.microsoft.com/office/drawing/2014/chart" uri="{C3380CC4-5D6E-409C-BE32-E72D297353CC}">
                <c16:uniqueId val="{00000002-ECA4-40CC-8B67-2B0EC31479F5}"/>
              </c:ext>
            </c:extLst>
          </c:dPt>
          <c:dPt>
            <c:idx val="2"/>
            <c:invertIfNegative val="0"/>
            <c:bubble3D val="0"/>
            <c:spPr>
              <a:solidFill>
                <a:sysClr val="window" lastClr="FFFFFF">
                  <a:lumMod val="75000"/>
                </a:sysClr>
              </a:solidFill>
              <a:ln>
                <a:noFill/>
              </a:ln>
              <a:effectLst/>
            </c:spPr>
            <c:extLst>
              <c:ext xmlns:c16="http://schemas.microsoft.com/office/drawing/2014/chart" uri="{C3380CC4-5D6E-409C-BE32-E72D297353CC}">
                <c16:uniqueId val="{00000001-ECA4-40CC-8B67-2B0EC31479F5}"/>
              </c:ext>
            </c:extLst>
          </c:dPt>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(25).xlsx]Kouluterveyskyselyn aikasarjat '!$B$1:$D$1</c:f>
              <c:strCache>
                <c:ptCount val="3"/>
                <c:pt idx="0">
                  <c:v>Pojat</c:v>
                </c:pt>
                <c:pt idx="1">
                  <c:v>Tytöt</c:v>
                </c:pt>
                <c:pt idx="2">
                  <c:v>Sukupuoli: yhteensä</c:v>
                </c:pt>
              </c:strCache>
            </c:strRef>
          </c:cat>
          <c:val>
            <c:numRef>
              <c:f>'[ktk.ktk1.fact_ktk_ktk1.latest (25).xlsx]Kouluterveyskyselyn aikasarjat '!$B$2:$D$2</c:f>
              <c:numCache>
                <c:formatCode>#\ ##0.0</c:formatCode>
                <c:ptCount val="3"/>
                <c:pt idx="0">
                  <c:v>20.9</c:v>
                </c:pt>
                <c:pt idx="1">
                  <c:v>51.4</c:v>
                </c:pt>
                <c:pt idx="2">
                  <c:v>36.299999999999997</c:v>
                </c:pt>
              </c:numCache>
            </c:numRef>
          </c:val>
          <c:extLst>
            <c:ext xmlns:c16="http://schemas.microsoft.com/office/drawing/2014/chart" uri="{C3380CC4-5D6E-409C-BE32-E72D297353CC}">
              <c16:uniqueId val="{00000000-ECA4-40CC-8B67-2B0EC31479F5}"/>
            </c:ext>
          </c:extLst>
        </c:ser>
        <c:dLbls>
          <c:dLblPos val="outEnd"/>
          <c:showLegendKey val="0"/>
          <c:showVal val="1"/>
          <c:showCatName val="0"/>
          <c:showSerName val="0"/>
          <c:showPercent val="0"/>
          <c:showBubbleSize val="0"/>
        </c:dLbls>
        <c:gapWidth val="182"/>
        <c:axId val="528482384"/>
        <c:axId val="528477136"/>
      </c:barChart>
      <c:catAx>
        <c:axId val="5284823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28477136"/>
        <c:crosses val="autoZero"/>
        <c:auto val="1"/>
        <c:lblAlgn val="ctr"/>
        <c:lblOffset val="100"/>
        <c:noMultiLvlLbl val="0"/>
      </c:catAx>
      <c:valAx>
        <c:axId val="528477136"/>
        <c:scaling>
          <c:orientation val="minMax"/>
        </c:scaling>
        <c:delete val="0"/>
        <c:axPos val="b"/>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28482384"/>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Sosiaalinen ahdistuneisuus, %, 8. ja 9.lk, v. 2021</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(14).xlsx]Kouluterveyskyselyn aikasarjat '!$A$2:$A$17</c:f>
              <c:strCache>
                <c:ptCount val="16"/>
                <c:pt idx="0">
                  <c:v>Leppävirta</c:v>
                </c:pt>
                <c:pt idx="1">
                  <c:v>Vieremä</c:v>
                </c:pt>
                <c:pt idx="2">
                  <c:v>Joroinen</c:v>
                </c:pt>
                <c:pt idx="3">
                  <c:v>Lapinlahti</c:v>
                </c:pt>
                <c:pt idx="4">
                  <c:v>Pielavesi</c:v>
                </c:pt>
                <c:pt idx="5">
                  <c:v>Siilinjärvi</c:v>
                </c:pt>
                <c:pt idx="6">
                  <c:v>Iisalmi</c:v>
                </c:pt>
                <c:pt idx="7">
                  <c:v>Kuopio</c:v>
                </c:pt>
                <c:pt idx="8">
                  <c:v>Pohjois-Savon hyvinvointialue</c:v>
                </c:pt>
                <c:pt idx="9">
                  <c:v>Varkaus</c:v>
                </c:pt>
                <c:pt idx="10">
                  <c:v>Suonenjoki</c:v>
                </c:pt>
                <c:pt idx="11">
                  <c:v>Rautalampi</c:v>
                </c:pt>
                <c:pt idx="12">
                  <c:v>Keitele</c:v>
                </c:pt>
                <c:pt idx="13">
                  <c:v>Sonkajärvi</c:v>
                </c:pt>
                <c:pt idx="14">
                  <c:v>Kiuruvesi</c:v>
                </c:pt>
                <c:pt idx="15">
                  <c:v>Tuusniemi</c:v>
                </c:pt>
              </c:strCache>
            </c:strRef>
          </c:cat>
          <c:val>
            <c:numRef>
              <c:f>'[ktk.ktk1.fact_ktk_ktk1.latest (14).xlsx]Kouluterveyskyselyn aikasarjat '!$B$2:$B$17</c:f>
              <c:numCache>
                <c:formatCode>#\ ##0.0</c:formatCode>
                <c:ptCount val="16"/>
                <c:pt idx="0">
                  <c:v>31.8</c:v>
                </c:pt>
                <c:pt idx="1">
                  <c:v>33.299999999999997</c:v>
                </c:pt>
                <c:pt idx="2">
                  <c:v>33.799999999999997</c:v>
                </c:pt>
                <c:pt idx="3">
                  <c:v>35.299999999999997</c:v>
                </c:pt>
                <c:pt idx="4">
                  <c:v>35.299999999999997</c:v>
                </c:pt>
                <c:pt idx="5">
                  <c:v>35.299999999999997</c:v>
                </c:pt>
                <c:pt idx="6">
                  <c:v>35.799999999999997</c:v>
                </c:pt>
                <c:pt idx="7">
                  <c:v>36.1</c:v>
                </c:pt>
                <c:pt idx="8">
                  <c:v>36.299999999999997</c:v>
                </c:pt>
                <c:pt idx="9">
                  <c:v>37.6</c:v>
                </c:pt>
                <c:pt idx="10">
                  <c:v>38</c:v>
                </c:pt>
                <c:pt idx="11">
                  <c:v>38.200000000000003</c:v>
                </c:pt>
                <c:pt idx="12">
                  <c:v>38.700000000000003</c:v>
                </c:pt>
                <c:pt idx="13">
                  <c:v>39.4</c:v>
                </c:pt>
                <c:pt idx="14">
                  <c:v>40.9</c:v>
                </c:pt>
                <c:pt idx="15">
                  <c:v>47.1</c:v>
                </c:pt>
              </c:numCache>
            </c:numRef>
          </c:val>
          <c:extLst>
            <c:ext xmlns:c16="http://schemas.microsoft.com/office/drawing/2014/chart" uri="{C3380CC4-5D6E-409C-BE32-E72D297353CC}">
              <c16:uniqueId val="{00000000-CF67-4E65-9A11-12C141401B7E}"/>
            </c:ext>
          </c:extLst>
        </c:ser>
        <c:dLbls>
          <c:dLblPos val="outEnd"/>
          <c:showLegendKey val="0"/>
          <c:showVal val="1"/>
          <c:showCatName val="0"/>
          <c:showSerName val="0"/>
          <c:showPercent val="0"/>
          <c:showBubbleSize val="0"/>
        </c:dLbls>
        <c:gapWidth val="219"/>
        <c:overlap val="-27"/>
        <c:axId val="434604744"/>
        <c:axId val="434603104"/>
      </c:barChart>
      <c:catAx>
        <c:axId val="434604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434603104"/>
        <c:crosses val="autoZero"/>
        <c:auto val="1"/>
        <c:lblAlgn val="ctr"/>
        <c:lblOffset val="100"/>
        <c:noMultiLvlLbl val="0"/>
      </c:catAx>
      <c:valAx>
        <c:axId val="434603104"/>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434604744"/>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Sosiaalinen ahdistuneisuus, %, Pohjois-Savon hyvinvointialue</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'[ktk.ktk1.fact_ktk_ktk1.latest (37).xlsx]Kouluterveyskyselyn aikasarjat '!$B$1</c:f>
              <c:strCache>
                <c:ptCount val="1"/>
                <c:pt idx="0">
                  <c:v>Perusopetus 8. ja 9. lk</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(37).xlsx]Kouluterveyskyselyn aikasarjat '!$A$2:$A$3</c:f>
              <c:strCache>
                <c:ptCount val="2"/>
                <c:pt idx="0">
                  <c:v>2013</c:v>
                </c:pt>
                <c:pt idx="1">
                  <c:v>2021</c:v>
                </c:pt>
              </c:strCache>
            </c:strRef>
          </c:cat>
          <c:val>
            <c:numRef>
              <c:f>'[ktk.ktk1.fact_ktk_ktk1.latest (37).xlsx]Kouluterveyskyselyn aikasarjat '!$B$2:$B$3</c:f>
              <c:numCache>
                <c:formatCode>#\ ##0.0</c:formatCode>
                <c:ptCount val="2"/>
                <c:pt idx="0">
                  <c:v>19.5</c:v>
                </c:pt>
                <c:pt idx="1">
                  <c:v>36.299999999999997</c:v>
                </c:pt>
              </c:numCache>
            </c:numRef>
          </c:val>
          <c:smooth val="0"/>
          <c:extLst>
            <c:ext xmlns:c16="http://schemas.microsoft.com/office/drawing/2014/chart" uri="{C3380CC4-5D6E-409C-BE32-E72D297353CC}">
              <c16:uniqueId val="{00000000-47B5-4F40-9B66-D5B0BD84F0D7}"/>
            </c:ext>
          </c:extLst>
        </c:ser>
        <c:ser>
          <c:idx val="1"/>
          <c:order val="1"/>
          <c:tx>
            <c:strRef>
              <c:f>'[ktk.ktk1.fact_ktk_ktk1.latest (37).xlsx]Kouluterveyskyselyn aikasarjat '!$C$1</c:f>
              <c:strCache>
                <c:ptCount val="1"/>
                <c:pt idx="0">
                  <c:v>Lukio 1. ja 2. vuosi</c:v>
                </c:pt>
              </c:strCache>
            </c:strRef>
          </c:tx>
          <c:spPr>
            <a:ln w="28575" cap="rnd">
              <a:solidFill>
                <a:schemeClr val="accent2"/>
              </a:solidFill>
              <a:round/>
            </a:ln>
            <a:effectLst/>
          </c:spPr>
          <c:marker>
            <c:symbol val="none"/>
          </c:marker>
          <c:dLbls>
            <c:dLbl>
              <c:idx val="0"/>
              <c:layout>
                <c:manualLayout>
                  <c:x val="-9.2306684113702506E-2"/>
                  <c:y val="-1.3952254014188905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47B5-4F40-9B66-D5B0BD84F0D7}"/>
                </c:ext>
              </c:extLst>
            </c:dLbl>
            <c:dLbl>
              <c:idx val="1"/>
              <c:layout>
                <c:manualLayout>
                  <c:x val="1.9768785919346516E-2"/>
                  <c:y val="-5.6887467481646888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47B5-4F40-9B66-D5B0BD84F0D7}"/>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(37).xlsx]Kouluterveyskyselyn aikasarjat '!$A$2:$A$3</c:f>
              <c:strCache>
                <c:ptCount val="2"/>
                <c:pt idx="0">
                  <c:v>2013</c:v>
                </c:pt>
                <c:pt idx="1">
                  <c:v>2021</c:v>
                </c:pt>
              </c:strCache>
            </c:strRef>
          </c:cat>
          <c:val>
            <c:numRef>
              <c:f>'[ktk.ktk1.fact_ktk_ktk1.latest (37).xlsx]Kouluterveyskyselyn aikasarjat '!$C$2:$C$3</c:f>
              <c:numCache>
                <c:formatCode>#\ ##0.0</c:formatCode>
                <c:ptCount val="2"/>
                <c:pt idx="0">
                  <c:v>17.5</c:v>
                </c:pt>
                <c:pt idx="1">
                  <c:v>35.299999999999997</c:v>
                </c:pt>
              </c:numCache>
            </c:numRef>
          </c:val>
          <c:smooth val="0"/>
          <c:extLst>
            <c:ext xmlns:c16="http://schemas.microsoft.com/office/drawing/2014/chart" uri="{C3380CC4-5D6E-409C-BE32-E72D297353CC}">
              <c16:uniqueId val="{00000001-47B5-4F40-9B66-D5B0BD84F0D7}"/>
            </c:ext>
          </c:extLst>
        </c:ser>
        <c:ser>
          <c:idx val="2"/>
          <c:order val="2"/>
          <c:tx>
            <c:strRef>
              <c:f>'[ktk.ktk1.fact_ktk_ktk1.latest (37).xlsx]Kouluterveyskyselyn aikasarjat '!$D$1</c:f>
              <c:strCache>
                <c:ptCount val="1"/>
                <c:pt idx="0">
                  <c:v>Ammatillinen oppilaitos</c:v>
                </c:pt>
              </c:strCache>
            </c:strRef>
          </c:tx>
          <c:spPr>
            <a:ln w="28575" cap="rnd">
              <a:solidFill>
                <a:schemeClr val="accent3"/>
              </a:solidFill>
              <a:round/>
            </a:ln>
            <a:effectLst/>
          </c:spPr>
          <c:marker>
            <c:symbol val="none"/>
          </c:marker>
          <c:dLbls>
            <c:dLbl>
              <c:idx val="0"/>
              <c:layout>
                <c:manualLayout>
                  <c:x val="-5.2872722435407478E-2"/>
                  <c:y val="7.588815884000539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47B5-4F40-9B66-D5B0BD84F0D7}"/>
                </c:ext>
              </c:extLst>
            </c:dLbl>
            <c:dLbl>
              <c:idx val="1"/>
              <c:layout>
                <c:manualLayout>
                  <c:x val="-1.5514232424391291E-2"/>
                  <c:y val="5.012703075953060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47B5-4F40-9B66-D5B0BD84F0D7}"/>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(37).xlsx]Kouluterveyskyselyn aikasarjat '!$A$2:$A$3</c:f>
              <c:strCache>
                <c:ptCount val="2"/>
                <c:pt idx="0">
                  <c:v>2013</c:v>
                </c:pt>
                <c:pt idx="1">
                  <c:v>2021</c:v>
                </c:pt>
              </c:strCache>
            </c:strRef>
          </c:cat>
          <c:val>
            <c:numRef>
              <c:f>'[ktk.ktk1.fact_ktk_ktk1.latest (37).xlsx]Kouluterveyskyselyn aikasarjat '!$D$2:$D$3</c:f>
              <c:numCache>
                <c:formatCode>#\ ##0.0</c:formatCode>
                <c:ptCount val="2"/>
                <c:pt idx="0">
                  <c:v>15.3</c:v>
                </c:pt>
                <c:pt idx="1">
                  <c:v>31</c:v>
                </c:pt>
              </c:numCache>
            </c:numRef>
          </c:val>
          <c:smooth val="0"/>
          <c:extLst>
            <c:ext xmlns:c16="http://schemas.microsoft.com/office/drawing/2014/chart" uri="{C3380CC4-5D6E-409C-BE32-E72D297353CC}">
              <c16:uniqueId val="{00000002-47B5-4F40-9B66-D5B0BD84F0D7}"/>
            </c:ext>
          </c:extLst>
        </c:ser>
        <c:dLbls>
          <c:dLblPos val="t"/>
          <c:showLegendKey val="0"/>
          <c:showVal val="1"/>
          <c:showCatName val="0"/>
          <c:showSerName val="0"/>
          <c:showPercent val="0"/>
          <c:showBubbleSize val="0"/>
        </c:dLbls>
        <c:smooth val="0"/>
        <c:axId val="252508216"/>
        <c:axId val="252510840"/>
      </c:lineChart>
      <c:catAx>
        <c:axId val="252508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52510840"/>
        <c:crosses val="autoZero"/>
        <c:auto val="1"/>
        <c:lblAlgn val="ctr"/>
        <c:lblOffset val="100"/>
        <c:noMultiLvlLbl val="0"/>
      </c:catAx>
      <c:valAx>
        <c:axId val="252510840"/>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525082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dirty="0"/>
              <a:t>Riski syömishäiriölle, %, 8. ja </a:t>
            </a:r>
            <a:r>
              <a:rPr lang="fi-FI" dirty="0" smtClean="0"/>
              <a:t>9.lk, v. 2021</a:t>
            </a:r>
            <a:endParaRPr lang="fi-FI" dirty="0"/>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(4).xlsx]Kouluterveyskyselyn aikasarjat '!$B$1</c:f>
              <c:strCache>
                <c:ptCount val="1"/>
                <c:pt idx="0">
                  <c:v>2021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(4).xlsx]Kouluterveyskyselyn aikasarjat '!$A$2:$A$8</c:f>
              <c:strCache>
                <c:ptCount val="7"/>
                <c:pt idx="0">
                  <c:v>Pohjois-Pohjanmaan hyvinvointialue</c:v>
                </c:pt>
                <c:pt idx="1">
                  <c:v>Etelä-Savon hyvinvointialue</c:v>
                </c:pt>
                <c:pt idx="2">
                  <c:v>Keski-Suomen hyvinvointialue</c:v>
                </c:pt>
                <c:pt idx="3">
                  <c:v>Pohjois-Karjalan hyvinvointialue</c:v>
                </c:pt>
                <c:pt idx="4">
                  <c:v>Koko maa</c:v>
                </c:pt>
                <c:pt idx="5">
                  <c:v>Pirkanmaan hyvinvointialue</c:v>
                </c:pt>
                <c:pt idx="6">
                  <c:v>Pohjois-Savon hyvinvointialue</c:v>
                </c:pt>
              </c:strCache>
            </c:strRef>
          </c:cat>
          <c:val>
            <c:numRef>
              <c:f>'[ktk.ktk1.fact_ktk_ktk1.latest (4).xlsx]Kouluterveyskyselyn aikasarjat '!$B$2:$B$8</c:f>
              <c:numCache>
                <c:formatCode>#\ ##0.0</c:formatCode>
                <c:ptCount val="7"/>
                <c:pt idx="0">
                  <c:v>18.3</c:v>
                </c:pt>
                <c:pt idx="1">
                  <c:v>18.7</c:v>
                </c:pt>
                <c:pt idx="2">
                  <c:v>19.5</c:v>
                </c:pt>
                <c:pt idx="3">
                  <c:v>19.7</c:v>
                </c:pt>
                <c:pt idx="4">
                  <c:v>20.6</c:v>
                </c:pt>
                <c:pt idx="5">
                  <c:v>20.7</c:v>
                </c:pt>
                <c:pt idx="6">
                  <c:v>21.5</c:v>
                </c:pt>
              </c:numCache>
            </c:numRef>
          </c:val>
          <c:extLst>
            <c:ext xmlns:c16="http://schemas.microsoft.com/office/drawing/2014/chart" uri="{C3380CC4-5D6E-409C-BE32-E72D297353CC}">
              <c16:uniqueId val="{00000000-9432-4F8E-B612-7EB67D117CC3}"/>
            </c:ext>
          </c:extLst>
        </c:ser>
        <c:dLbls>
          <c:dLblPos val="outEnd"/>
          <c:showLegendKey val="0"/>
          <c:showVal val="1"/>
          <c:showCatName val="0"/>
          <c:showSerName val="0"/>
          <c:showPercent val="0"/>
          <c:showBubbleSize val="0"/>
        </c:dLbls>
        <c:gapWidth val="219"/>
        <c:overlap val="-27"/>
        <c:axId val="515731864"/>
        <c:axId val="515737112"/>
      </c:barChart>
      <c:catAx>
        <c:axId val="515731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5737112"/>
        <c:crosses val="autoZero"/>
        <c:auto val="1"/>
        <c:lblAlgn val="ctr"/>
        <c:lblOffset val="100"/>
        <c:noMultiLvlLbl val="0"/>
      </c:catAx>
      <c:valAx>
        <c:axId val="515737112"/>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5731864"/>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Riski syömishäiriölle, %, 8. ja 9.lk, Pohjois-SAvon hyvinvointialue, v. 2021</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bar"/>
        <c:grouping val="clustered"/>
        <c:varyColors val="0"/>
        <c:ser>
          <c:idx val="0"/>
          <c:order val="0"/>
          <c:tx>
            <c:strRef>
              <c:f>'[ktk.ktk1.fact_ktk_ktk1.latest (26).xlsx]Kouluterveyskyselyn aikasarjat '!$A$2</c:f>
              <c:strCache>
                <c:ptCount val="1"/>
                <c:pt idx="0">
                  <c:v>2021</c:v>
                </c:pt>
              </c:strCache>
            </c:strRef>
          </c:tx>
          <c:spPr>
            <a:solidFill>
              <a:schemeClr val="accent1"/>
            </a:solidFill>
            <a:ln>
              <a:noFill/>
            </a:ln>
            <a:effectLst/>
          </c:spPr>
          <c:invertIfNegative val="0"/>
          <c:dPt>
            <c:idx val="1"/>
            <c:invertIfNegative val="0"/>
            <c:bubble3D val="0"/>
            <c:spPr>
              <a:solidFill>
                <a:srgbClr val="ED7D31"/>
              </a:solidFill>
              <a:ln>
                <a:noFill/>
              </a:ln>
              <a:effectLst/>
            </c:spPr>
            <c:extLst>
              <c:ext xmlns:c16="http://schemas.microsoft.com/office/drawing/2014/chart" uri="{C3380CC4-5D6E-409C-BE32-E72D297353CC}">
                <c16:uniqueId val="{00000002-F1E6-48F4-9A7D-5B879186B42E}"/>
              </c:ext>
            </c:extLst>
          </c:dPt>
          <c:dPt>
            <c:idx val="2"/>
            <c:invertIfNegative val="0"/>
            <c:bubble3D val="0"/>
            <c:spPr>
              <a:solidFill>
                <a:sysClr val="window" lastClr="FFFFFF">
                  <a:lumMod val="75000"/>
                </a:sysClr>
              </a:solidFill>
              <a:ln>
                <a:noFill/>
              </a:ln>
              <a:effectLst/>
            </c:spPr>
            <c:extLst>
              <c:ext xmlns:c16="http://schemas.microsoft.com/office/drawing/2014/chart" uri="{C3380CC4-5D6E-409C-BE32-E72D297353CC}">
                <c16:uniqueId val="{00000001-F1E6-48F4-9A7D-5B879186B42E}"/>
              </c:ext>
            </c:extLst>
          </c:dPt>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(26).xlsx]Kouluterveyskyselyn aikasarjat '!$B$1:$D$1</c:f>
              <c:strCache>
                <c:ptCount val="3"/>
                <c:pt idx="0">
                  <c:v>Pojat</c:v>
                </c:pt>
                <c:pt idx="1">
                  <c:v>Tytöt</c:v>
                </c:pt>
                <c:pt idx="2">
                  <c:v>Sukupuoli: yhteensä</c:v>
                </c:pt>
              </c:strCache>
            </c:strRef>
          </c:cat>
          <c:val>
            <c:numRef>
              <c:f>'[ktk.ktk1.fact_ktk_ktk1.latest (26).xlsx]Kouluterveyskyselyn aikasarjat '!$B$2:$D$2</c:f>
              <c:numCache>
                <c:formatCode>#\ ##0.0</c:formatCode>
                <c:ptCount val="3"/>
                <c:pt idx="0">
                  <c:v>9</c:v>
                </c:pt>
                <c:pt idx="1">
                  <c:v>34.200000000000003</c:v>
                </c:pt>
                <c:pt idx="2">
                  <c:v>21.5</c:v>
                </c:pt>
              </c:numCache>
            </c:numRef>
          </c:val>
          <c:extLst>
            <c:ext xmlns:c16="http://schemas.microsoft.com/office/drawing/2014/chart" uri="{C3380CC4-5D6E-409C-BE32-E72D297353CC}">
              <c16:uniqueId val="{00000000-F1E6-48F4-9A7D-5B879186B42E}"/>
            </c:ext>
          </c:extLst>
        </c:ser>
        <c:dLbls>
          <c:dLblPos val="outEnd"/>
          <c:showLegendKey val="0"/>
          <c:showVal val="1"/>
          <c:showCatName val="0"/>
          <c:showSerName val="0"/>
          <c:showPercent val="0"/>
          <c:showBubbleSize val="0"/>
        </c:dLbls>
        <c:gapWidth val="182"/>
        <c:axId val="235634360"/>
        <c:axId val="235640920"/>
      </c:barChart>
      <c:catAx>
        <c:axId val="2356343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35640920"/>
        <c:crosses val="autoZero"/>
        <c:auto val="1"/>
        <c:lblAlgn val="ctr"/>
        <c:lblOffset val="100"/>
        <c:noMultiLvlLbl val="0"/>
      </c:catAx>
      <c:valAx>
        <c:axId val="235640920"/>
        <c:scaling>
          <c:orientation val="minMax"/>
        </c:scaling>
        <c:delete val="0"/>
        <c:axPos val="b"/>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35634360"/>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Riski syömishäiriölle, %, 8. ja 9.lk, v. 2021</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(15).xlsx]Kouluterveyskyselyn aikasarjat '!$A$2:$A$17</c:f>
              <c:strCache>
                <c:ptCount val="16"/>
                <c:pt idx="0">
                  <c:v>Joroinen</c:v>
                </c:pt>
                <c:pt idx="1">
                  <c:v>Pielavesi</c:v>
                </c:pt>
                <c:pt idx="2">
                  <c:v>Sonkajärvi</c:v>
                </c:pt>
                <c:pt idx="3">
                  <c:v>Kuopio</c:v>
                </c:pt>
                <c:pt idx="4">
                  <c:v>Siilinjärvi</c:v>
                </c:pt>
                <c:pt idx="5">
                  <c:v>Iisalmi</c:v>
                </c:pt>
                <c:pt idx="6">
                  <c:v>Pohjois-Savon hyvinvointialue</c:v>
                </c:pt>
                <c:pt idx="7">
                  <c:v>Varkaus</c:v>
                </c:pt>
                <c:pt idx="8">
                  <c:v>Lapinlahti</c:v>
                </c:pt>
                <c:pt idx="9">
                  <c:v>Leppävirta</c:v>
                </c:pt>
                <c:pt idx="10">
                  <c:v>Kiuruvesi</c:v>
                </c:pt>
                <c:pt idx="11">
                  <c:v>Keitele</c:v>
                </c:pt>
                <c:pt idx="12">
                  <c:v>Tuusniemi</c:v>
                </c:pt>
                <c:pt idx="13">
                  <c:v>Rautalampi</c:v>
                </c:pt>
                <c:pt idx="14">
                  <c:v>Vieremä</c:v>
                </c:pt>
                <c:pt idx="15">
                  <c:v>Suonenjoki</c:v>
                </c:pt>
              </c:strCache>
            </c:strRef>
          </c:cat>
          <c:val>
            <c:numRef>
              <c:f>'[ktk.ktk1.fact_ktk_ktk1.latest (15).xlsx]Kouluterveyskyselyn aikasarjat '!$B$2:$B$17</c:f>
              <c:numCache>
                <c:formatCode>#\ ##0.0</c:formatCode>
                <c:ptCount val="16"/>
                <c:pt idx="0">
                  <c:v>12.8</c:v>
                </c:pt>
                <c:pt idx="1">
                  <c:v>14.9</c:v>
                </c:pt>
                <c:pt idx="2">
                  <c:v>18.8</c:v>
                </c:pt>
                <c:pt idx="3">
                  <c:v>19.600000000000001</c:v>
                </c:pt>
                <c:pt idx="4">
                  <c:v>19.899999999999999</c:v>
                </c:pt>
                <c:pt idx="5">
                  <c:v>21.2</c:v>
                </c:pt>
                <c:pt idx="6">
                  <c:v>21.5</c:v>
                </c:pt>
                <c:pt idx="7">
                  <c:v>22.6</c:v>
                </c:pt>
                <c:pt idx="8">
                  <c:v>23.5</c:v>
                </c:pt>
                <c:pt idx="9">
                  <c:v>23.5</c:v>
                </c:pt>
                <c:pt idx="10">
                  <c:v>27</c:v>
                </c:pt>
                <c:pt idx="11">
                  <c:v>30</c:v>
                </c:pt>
                <c:pt idx="12">
                  <c:v>31.3</c:v>
                </c:pt>
                <c:pt idx="13">
                  <c:v>32.799999999999997</c:v>
                </c:pt>
                <c:pt idx="14">
                  <c:v>32.9</c:v>
                </c:pt>
                <c:pt idx="15">
                  <c:v>33</c:v>
                </c:pt>
              </c:numCache>
            </c:numRef>
          </c:val>
          <c:extLst>
            <c:ext xmlns:c16="http://schemas.microsoft.com/office/drawing/2014/chart" uri="{C3380CC4-5D6E-409C-BE32-E72D297353CC}">
              <c16:uniqueId val="{00000000-CDF2-46AF-AED2-5D55855AEE11}"/>
            </c:ext>
          </c:extLst>
        </c:ser>
        <c:dLbls>
          <c:dLblPos val="outEnd"/>
          <c:showLegendKey val="0"/>
          <c:showVal val="1"/>
          <c:showCatName val="0"/>
          <c:showSerName val="0"/>
          <c:showPercent val="0"/>
          <c:showBubbleSize val="0"/>
        </c:dLbls>
        <c:gapWidth val="219"/>
        <c:overlap val="-27"/>
        <c:axId val="243574592"/>
        <c:axId val="243578200"/>
      </c:barChart>
      <c:catAx>
        <c:axId val="243574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43578200"/>
        <c:crosses val="autoZero"/>
        <c:auto val="1"/>
        <c:lblAlgn val="ctr"/>
        <c:lblOffset val="100"/>
        <c:noMultiLvlLbl val="0"/>
      </c:catAx>
      <c:valAx>
        <c:axId val="243578200"/>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43574592"/>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Kohtalainen tai vaikea ahdistuneisuus, %, 8. ja 9.lk. Pohjois-Savon hyvinvointialue</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'[ktk.ktk1.fact_ktk_ktk1.latest (22).xlsx]Kouluterveyskyselyn aikasarjat '!$B$1</c:f>
              <c:strCache>
                <c:ptCount val="1"/>
                <c:pt idx="0">
                  <c:v>Pojat</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(22).xlsx]Kouluterveyskyselyn aikasarjat '!$A$2:$A$3</c:f>
              <c:strCache>
                <c:ptCount val="2"/>
                <c:pt idx="0">
                  <c:v>2019</c:v>
                </c:pt>
                <c:pt idx="1">
                  <c:v>2021</c:v>
                </c:pt>
              </c:strCache>
            </c:strRef>
          </c:cat>
          <c:val>
            <c:numRef>
              <c:f>'[ktk.ktk1.fact_ktk_ktk1.latest (22).xlsx]Kouluterveyskyselyn aikasarjat '!$B$2:$B$3</c:f>
              <c:numCache>
                <c:formatCode>#\ ##0.0</c:formatCode>
                <c:ptCount val="2"/>
                <c:pt idx="0">
                  <c:v>5.0999999999999996</c:v>
                </c:pt>
                <c:pt idx="1">
                  <c:v>8.5</c:v>
                </c:pt>
              </c:numCache>
            </c:numRef>
          </c:val>
          <c:smooth val="0"/>
          <c:extLst>
            <c:ext xmlns:c16="http://schemas.microsoft.com/office/drawing/2014/chart" uri="{C3380CC4-5D6E-409C-BE32-E72D297353CC}">
              <c16:uniqueId val="{00000000-BC80-427D-83BA-C9A72B0935E5}"/>
            </c:ext>
          </c:extLst>
        </c:ser>
        <c:ser>
          <c:idx val="1"/>
          <c:order val="1"/>
          <c:tx>
            <c:strRef>
              <c:f>'[ktk.ktk1.fact_ktk_ktk1.latest (22).xlsx]Kouluterveyskyselyn aikasarjat '!$C$1</c:f>
              <c:strCache>
                <c:ptCount val="1"/>
                <c:pt idx="0">
                  <c:v>Tytöt</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(22).xlsx]Kouluterveyskyselyn aikasarjat '!$A$2:$A$3</c:f>
              <c:strCache>
                <c:ptCount val="2"/>
                <c:pt idx="0">
                  <c:v>2019</c:v>
                </c:pt>
                <c:pt idx="1">
                  <c:v>2021</c:v>
                </c:pt>
              </c:strCache>
            </c:strRef>
          </c:cat>
          <c:val>
            <c:numRef>
              <c:f>'[ktk.ktk1.fact_ktk_ktk1.latest (22).xlsx]Kouluterveyskyselyn aikasarjat '!$C$2:$C$3</c:f>
              <c:numCache>
                <c:formatCode>#\ ##0.0</c:formatCode>
                <c:ptCount val="2"/>
                <c:pt idx="0">
                  <c:v>20.5</c:v>
                </c:pt>
                <c:pt idx="1">
                  <c:v>31.4</c:v>
                </c:pt>
              </c:numCache>
            </c:numRef>
          </c:val>
          <c:smooth val="0"/>
          <c:extLst>
            <c:ext xmlns:c16="http://schemas.microsoft.com/office/drawing/2014/chart" uri="{C3380CC4-5D6E-409C-BE32-E72D297353CC}">
              <c16:uniqueId val="{00000001-BC80-427D-83BA-C9A72B0935E5}"/>
            </c:ext>
          </c:extLst>
        </c:ser>
        <c:ser>
          <c:idx val="2"/>
          <c:order val="2"/>
          <c:tx>
            <c:strRef>
              <c:f>'[ktk.ktk1.fact_ktk_ktk1.latest (22).xlsx]Kouluterveyskyselyn aikasarjat '!$D$1</c:f>
              <c:strCache>
                <c:ptCount val="1"/>
                <c:pt idx="0">
                  <c:v>Sukupuoli: yhteensä</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(22).xlsx]Kouluterveyskyselyn aikasarjat '!$A$2:$A$3</c:f>
              <c:strCache>
                <c:ptCount val="2"/>
                <c:pt idx="0">
                  <c:v>2019</c:v>
                </c:pt>
                <c:pt idx="1">
                  <c:v>2021</c:v>
                </c:pt>
              </c:strCache>
            </c:strRef>
          </c:cat>
          <c:val>
            <c:numRef>
              <c:f>'[ktk.ktk1.fact_ktk_ktk1.latest (22).xlsx]Kouluterveyskyselyn aikasarjat '!$D$2:$D$3</c:f>
              <c:numCache>
                <c:formatCode>#\ ##0.0</c:formatCode>
                <c:ptCount val="2"/>
                <c:pt idx="0">
                  <c:v>12.9</c:v>
                </c:pt>
                <c:pt idx="1">
                  <c:v>20</c:v>
                </c:pt>
              </c:numCache>
            </c:numRef>
          </c:val>
          <c:smooth val="0"/>
          <c:extLst>
            <c:ext xmlns:c16="http://schemas.microsoft.com/office/drawing/2014/chart" uri="{C3380CC4-5D6E-409C-BE32-E72D297353CC}">
              <c16:uniqueId val="{00000002-BC80-427D-83BA-C9A72B0935E5}"/>
            </c:ext>
          </c:extLst>
        </c:ser>
        <c:dLbls>
          <c:dLblPos val="t"/>
          <c:showLegendKey val="0"/>
          <c:showVal val="1"/>
          <c:showCatName val="0"/>
          <c:showSerName val="0"/>
          <c:showPercent val="0"/>
          <c:showBubbleSize val="0"/>
        </c:dLbls>
        <c:smooth val="0"/>
        <c:axId val="527360576"/>
        <c:axId val="527358936"/>
      </c:lineChart>
      <c:catAx>
        <c:axId val="527360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27358936"/>
        <c:crosses val="autoZero"/>
        <c:auto val="1"/>
        <c:lblAlgn val="ctr"/>
        <c:lblOffset val="100"/>
        <c:noMultiLvlLbl val="0"/>
      </c:catAx>
      <c:valAx>
        <c:axId val="527358936"/>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273605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Riski syömishäiriölle, %, Pohjois-Savon hyvinvointialue, v. 2021</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bar"/>
        <c:grouping val="clustered"/>
        <c:varyColors val="0"/>
        <c:ser>
          <c:idx val="0"/>
          <c:order val="0"/>
          <c:tx>
            <c:strRef>
              <c:f>'[ktk.ktk1.fact_ktk_ktk1.latest (38).xlsx]Kouluterveyskyselyn aikasarjat '!$A$2</c:f>
              <c:strCache>
                <c:ptCount val="1"/>
                <c:pt idx="0">
                  <c:v>2021</c:v>
                </c:pt>
              </c:strCache>
            </c:strRef>
          </c:tx>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D8A4-46EE-A8A2-17179080EC96}"/>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3-D8A4-46EE-A8A2-17179080EC96}"/>
              </c:ext>
            </c:extLst>
          </c:dPt>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(38).xlsx]Kouluterveyskyselyn aikasarjat '!$B$1:$D$1</c:f>
              <c:strCache>
                <c:ptCount val="3"/>
                <c:pt idx="0">
                  <c:v>Perusopetus 8. ja 9. lk</c:v>
                </c:pt>
                <c:pt idx="1">
                  <c:v>Lukio 1. ja 2. vuosi</c:v>
                </c:pt>
                <c:pt idx="2">
                  <c:v>Ammatillinen oppilaitos</c:v>
                </c:pt>
              </c:strCache>
            </c:strRef>
          </c:cat>
          <c:val>
            <c:numRef>
              <c:f>'[ktk.ktk1.fact_ktk_ktk1.latest (38).xlsx]Kouluterveyskyselyn aikasarjat '!$B$2:$D$2</c:f>
              <c:numCache>
                <c:formatCode>#\ ##0.0</c:formatCode>
                <c:ptCount val="3"/>
                <c:pt idx="0">
                  <c:v>21.5</c:v>
                </c:pt>
                <c:pt idx="1">
                  <c:v>15.5</c:v>
                </c:pt>
                <c:pt idx="2">
                  <c:v>14.7</c:v>
                </c:pt>
              </c:numCache>
            </c:numRef>
          </c:val>
          <c:extLst>
            <c:ext xmlns:c16="http://schemas.microsoft.com/office/drawing/2014/chart" uri="{C3380CC4-5D6E-409C-BE32-E72D297353CC}">
              <c16:uniqueId val="{00000004-D8A4-46EE-A8A2-17179080EC96}"/>
            </c:ext>
          </c:extLst>
        </c:ser>
        <c:dLbls>
          <c:dLblPos val="outEnd"/>
          <c:showLegendKey val="0"/>
          <c:showVal val="1"/>
          <c:showCatName val="0"/>
          <c:showSerName val="0"/>
          <c:showPercent val="0"/>
          <c:showBubbleSize val="0"/>
        </c:dLbls>
        <c:gapWidth val="182"/>
        <c:axId val="246463424"/>
        <c:axId val="246460472"/>
      </c:barChart>
      <c:catAx>
        <c:axId val="2464634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46460472"/>
        <c:crosses val="autoZero"/>
        <c:auto val="1"/>
        <c:lblAlgn val="ctr"/>
        <c:lblOffset val="100"/>
        <c:noMultiLvlLbl val="0"/>
      </c:catAx>
      <c:valAx>
        <c:axId val="246460472"/>
        <c:scaling>
          <c:orientation val="minMax"/>
        </c:scaling>
        <c:delete val="0"/>
        <c:axPos val="b"/>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46463424"/>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dirty="0"/>
              <a:t>Matala itsetunnon taso, %, 8. ja </a:t>
            </a:r>
            <a:r>
              <a:rPr lang="fi-FI" dirty="0" smtClean="0"/>
              <a:t>9.lk, v. 2021</a:t>
            </a:r>
            <a:endParaRPr lang="fi-FI" dirty="0"/>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(5).xlsx]Kouluterveyskyselyn aikasarjat '!$B$1</c:f>
              <c:strCache>
                <c:ptCount val="1"/>
                <c:pt idx="0">
                  <c:v>2021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(5).xlsx]Kouluterveyskyselyn aikasarjat '!$A$2:$A$8</c:f>
              <c:strCache>
                <c:ptCount val="7"/>
                <c:pt idx="0">
                  <c:v>Keski-Suomen hyvinvointialue</c:v>
                </c:pt>
                <c:pt idx="1">
                  <c:v>Pohjois-Pohjanmaan hyvinvointialue</c:v>
                </c:pt>
                <c:pt idx="2">
                  <c:v>Pohjois-Karjalan hyvinvointialue</c:v>
                </c:pt>
                <c:pt idx="3">
                  <c:v>Koko maa</c:v>
                </c:pt>
                <c:pt idx="4">
                  <c:v>Pirkanmaan hyvinvointialue</c:v>
                </c:pt>
                <c:pt idx="5">
                  <c:v>Etelä-Savon hyvinvointialue</c:v>
                </c:pt>
                <c:pt idx="6">
                  <c:v>Pohjois-Savon hyvinvointialue</c:v>
                </c:pt>
              </c:strCache>
            </c:strRef>
          </c:cat>
          <c:val>
            <c:numRef>
              <c:f>'[ktk.ktk1.fact_ktk_ktk1.latest (5).xlsx]Kouluterveyskyselyn aikasarjat '!$B$2:$B$8</c:f>
              <c:numCache>
                <c:formatCode>#\ ##0.0</c:formatCode>
                <c:ptCount val="7"/>
                <c:pt idx="0">
                  <c:v>19.8</c:v>
                </c:pt>
                <c:pt idx="1">
                  <c:v>20.6</c:v>
                </c:pt>
                <c:pt idx="2">
                  <c:v>21.9</c:v>
                </c:pt>
                <c:pt idx="3">
                  <c:v>22</c:v>
                </c:pt>
                <c:pt idx="4">
                  <c:v>22.3</c:v>
                </c:pt>
                <c:pt idx="5">
                  <c:v>22.7</c:v>
                </c:pt>
                <c:pt idx="6">
                  <c:v>23.2</c:v>
                </c:pt>
              </c:numCache>
            </c:numRef>
          </c:val>
          <c:extLst>
            <c:ext xmlns:c16="http://schemas.microsoft.com/office/drawing/2014/chart" uri="{C3380CC4-5D6E-409C-BE32-E72D297353CC}">
              <c16:uniqueId val="{00000000-A9C3-498E-9F2E-9B0256AC1AF6}"/>
            </c:ext>
          </c:extLst>
        </c:ser>
        <c:dLbls>
          <c:dLblPos val="outEnd"/>
          <c:showLegendKey val="0"/>
          <c:showVal val="1"/>
          <c:showCatName val="0"/>
          <c:showSerName val="0"/>
          <c:showPercent val="0"/>
          <c:showBubbleSize val="0"/>
        </c:dLbls>
        <c:gapWidth val="219"/>
        <c:overlap val="-27"/>
        <c:axId val="519603400"/>
        <c:axId val="519603728"/>
      </c:barChart>
      <c:catAx>
        <c:axId val="519603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9603728"/>
        <c:crosses val="autoZero"/>
        <c:auto val="1"/>
        <c:lblAlgn val="ctr"/>
        <c:lblOffset val="100"/>
        <c:noMultiLvlLbl val="0"/>
      </c:catAx>
      <c:valAx>
        <c:axId val="519603728"/>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9603400"/>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Matala itsetunnon taso, %, 8 ja 9.lk. Pohjois-Savon hyvinvointialue, v. 2021</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bar"/>
        <c:grouping val="clustered"/>
        <c:varyColors val="0"/>
        <c:ser>
          <c:idx val="0"/>
          <c:order val="0"/>
          <c:tx>
            <c:strRef>
              <c:f>'[ktk.ktk1.fact_ktk_ktk1.latest (27).xlsx]Kouluterveyskyselyn aikasarjat '!$A$2</c:f>
              <c:strCache>
                <c:ptCount val="1"/>
                <c:pt idx="0">
                  <c:v>2021</c:v>
                </c:pt>
              </c:strCache>
            </c:strRef>
          </c:tx>
          <c:spPr>
            <a:solidFill>
              <a:schemeClr val="accent1"/>
            </a:solidFill>
            <a:ln>
              <a:noFill/>
            </a:ln>
            <a:effectLst/>
          </c:spPr>
          <c:invertIfNegative val="0"/>
          <c:dPt>
            <c:idx val="1"/>
            <c:invertIfNegative val="0"/>
            <c:bubble3D val="0"/>
            <c:spPr>
              <a:solidFill>
                <a:srgbClr val="ED7D31"/>
              </a:solidFill>
              <a:ln>
                <a:noFill/>
              </a:ln>
              <a:effectLst/>
            </c:spPr>
            <c:extLst>
              <c:ext xmlns:c16="http://schemas.microsoft.com/office/drawing/2014/chart" uri="{C3380CC4-5D6E-409C-BE32-E72D297353CC}">
                <c16:uniqueId val="{00000002-4536-4FE3-8C9A-C658D4574142}"/>
              </c:ext>
            </c:extLst>
          </c:dPt>
          <c:dPt>
            <c:idx val="2"/>
            <c:invertIfNegative val="0"/>
            <c:bubble3D val="0"/>
            <c:spPr>
              <a:solidFill>
                <a:sysClr val="window" lastClr="FFFFFF">
                  <a:lumMod val="75000"/>
                </a:sysClr>
              </a:solidFill>
              <a:ln>
                <a:noFill/>
              </a:ln>
              <a:effectLst/>
            </c:spPr>
            <c:extLst>
              <c:ext xmlns:c16="http://schemas.microsoft.com/office/drawing/2014/chart" uri="{C3380CC4-5D6E-409C-BE32-E72D297353CC}">
                <c16:uniqueId val="{00000001-4536-4FE3-8C9A-C658D4574142}"/>
              </c:ext>
            </c:extLst>
          </c:dPt>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(27).xlsx]Kouluterveyskyselyn aikasarjat '!$B$1:$D$1</c:f>
              <c:strCache>
                <c:ptCount val="3"/>
                <c:pt idx="0">
                  <c:v>Pojat</c:v>
                </c:pt>
                <c:pt idx="1">
                  <c:v>Tytöt</c:v>
                </c:pt>
                <c:pt idx="2">
                  <c:v>Sukupuoli: yhteensä</c:v>
                </c:pt>
              </c:strCache>
            </c:strRef>
          </c:cat>
          <c:val>
            <c:numRef>
              <c:f>'[ktk.ktk1.fact_ktk_ktk1.latest (27).xlsx]Kouluterveyskyselyn aikasarjat '!$B$2:$D$2</c:f>
              <c:numCache>
                <c:formatCode>#\ ##0.0</c:formatCode>
                <c:ptCount val="3"/>
                <c:pt idx="0">
                  <c:v>11.2</c:v>
                </c:pt>
                <c:pt idx="1">
                  <c:v>35.200000000000003</c:v>
                </c:pt>
                <c:pt idx="2">
                  <c:v>23.2</c:v>
                </c:pt>
              </c:numCache>
            </c:numRef>
          </c:val>
          <c:extLst>
            <c:ext xmlns:c16="http://schemas.microsoft.com/office/drawing/2014/chart" uri="{C3380CC4-5D6E-409C-BE32-E72D297353CC}">
              <c16:uniqueId val="{00000000-4536-4FE3-8C9A-C658D4574142}"/>
            </c:ext>
          </c:extLst>
        </c:ser>
        <c:dLbls>
          <c:dLblPos val="outEnd"/>
          <c:showLegendKey val="0"/>
          <c:showVal val="1"/>
          <c:showCatName val="0"/>
          <c:showSerName val="0"/>
          <c:showPercent val="0"/>
          <c:showBubbleSize val="0"/>
        </c:dLbls>
        <c:gapWidth val="182"/>
        <c:axId val="520124464"/>
        <c:axId val="520122824"/>
      </c:barChart>
      <c:catAx>
        <c:axId val="5201244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20122824"/>
        <c:crosses val="autoZero"/>
        <c:auto val="1"/>
        <c:lblAlgn val="ctr"/>
        <c:lblOffset val="100"/>
        <c:noMultiLvlLbl val="0"/>
      </c:catAx>
      <c:valAx>
        <c:axId val="520122824"/>
        <c:scaling>
          <c:orientation val="minMax"/>
        </c:scaling>
        <c:delete val="0"/>
        <c:axPos val="b"/>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20124464"/>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Matala itsetunnon taso, %, 8. ja 9.lk, v. 2021</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(16).xlsx]Kouluterveyskyselyn aikasarjat '!$A$2:$A$16</c:f>
              <c:strCache>
                <c:ptCount val="15"/>
                <c:pt idx="0">
                  <c:v>Leppävirta</c:v>
                </c:pt>
                <c:pt idx="1">
                  <c:v>Joroinen</c:v>
                </c:pt>
                <c:pt idx="2">
                  <c:v>Lapinlahti</c:v>
                </c:pt>
                <c:pt idx="3">
                  <c:v>Sonkajärvi</c:v>
                </c:pt>
                <c:pt idx="4">
                  <c:v>Kuopio</c:v>
                </c:pt>
                <c:pt idx="5">
                  <c:v>Varkaus</c:v>
                </c:pt>
                <c:pt idx="6">
                  <c:v>Pohjois-Savon hyvinvointialue</c:v>
                </c:pt>
                <c:pt idx="7">
                  <c:v>Siilinjärvi</c:v>
                </c:pt>
                <c:pt idx="8">
                  <c:v>Vieremä</c:v>
                </c:pt>
                <c:pt idx="9">
                  <c:v>Pielavesi</c:v>
                </c:pt>
                <c:pt idx="10">
                  <c:v>Iisalmi</c:v>
                </c:pt>
                <c:pt idx="11">
                  <c:v>Rautalampi</c:v>
                </c:pt>
                <c:pt idx="12">
                  <c:v>Tuusniemi</c:v>
                </c:pt>
                <c:pt idx="13">
                  <c:v>Kiuruvesi</c:v>
                </c:pt>
                <c:pt idx="14">
                  <c:v>Suonenjoki</c:v>
                </c:pt>
              </c:strCache>
            </c:strRef>
          </c:cat>
          <c:val>
            <c:numRef>
              <c:f>'[ktk.ktk1.fact_ktk_ktk1.latest (16).xlsx]Kouluterveyskyselyn aikasarjat '!$B$2:$B$16</c:f>
              <c:numCache>
                <c:formatCode>#\ ##0.0</c:formatCode>
                <c:ptCount val="15"/>
                <c:pt idx="0">
                  <c:v>17.3</c:v>
                </c:pt>
                <c:pt idx="1">
                  <c:v>19.2</c:v>
                </c:pt>
                <c:pt idx="2">
                  <c:v>20.7</c:v>
                </c:pt>
                <c:pt idx="3">
                  <c:v>21.2</c:v>
                </c:pt>
                <c:pt idx="4">
                  <c:v>22</c:v>
                </c:pt>
                <c:pt idx="5">
                  <c:v>22.6</c:v>
                </c:pt>
                <c:pt idx="6">
                  <c:v>23.2</c:v>
                </c:pt>
                <c:pt idx="7">
                  <c:v>24.3</c:v>
                </c:pt>
                <c:pt idx="8">
                  <c:v>24.3</c:v>
                </c:pt>
                <c:pt idx="9">
                  <c:v>24.4</c:v>
                </c:pt>
                <c:pt idx="10">
                  <c:v>25</c:v>
                </c:pt>
                <c:pt idx="11">
                  <c:v>26.2</c:v>
                </c:pt>
                <c:pt idx="12">
                  <c:v>27.9</c:v>
                </c:pt>
                <c:pt idx="13">
                  <c:v>30.9</c:v>
                </c:pt>
                <c:pt idx="14">
                  <c:v>32.299999999999997</c:v>
                </c:pt>
              </c:numCache>
            </c:numRef>
          </c:val>
          <c:extLst>
            <c:ext xmlns:c16="http://schemas.microsoft.com/office/drawing/2014/chart" uri="{C3380CC4-5D6E-409C-BE32-E72D297353CC}">
              <c16:uniqueId val="{00000000-D343-4897-AA3F-BBB05199ED0F}"/>
            </c:ext>
          </c:extLst>
        </c:ser>
        <c:dLbls>
          <c:dLblPos val="outEnd"/>
          <c:showLegendKey val="0"/>
          <c:showVal val="1"/>
          <c:showCatName val="0"/>
          <c:showSerName val="0"/>
          <c:showPercent val="0"/>
          <c:showBubbleSize val="0"/>
        </c:dLbls>
        <c:gapWidth val="219"/>
        <c:overlap val="-27"/>
        <c:axId val="249574096"/>
        <c:axId val="249580000"/>
      </c:barChart>
      <c:catAx>
        <c:axId val="249574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49580000"/>
        <c:crosses val="autoZero"/>
        <c:auto val="1"/>
        <c:lblAlgn val="ctr"/>
        <c:lblOffset val="100"/>
        <c:noMultiLvlLbl val="0"/>
      </c:catAx>
      <c:valAx>
        <c:axId val="249580000"/>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49574096"/>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Matala itsetunnon taso, %, Pohjois-Savon hyvinvointialue, v. 2021</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bar"/>
        <c:grouping val="clustered"/>
        <c:varyColors val="0"/>
        <c:ser>
          <c:idx val="0"/>
          <c:order val="0"/>
          <c:tx>
            <c:strRef>
              <c:f>'[ktk.ktk1.fact_ktk_ktk1.latest (39).xlsx]Kouluterveyskyselyn aikasarjat '!$A$2</c:f>
              <c:strCache>
                <c:ptCount val="1"/>
                <c:pt idx="0">
                  <c:v>2021</c:v>
                </c:pt>
              </c:strCache>
            </c:strRef>
          </c:tx>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3FE4-4DFC-9F39-3A52BE275730}"/>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3-3FE4-4DFC-9F39-3A52BE275730}"/>
              </c:ext>
            </c:extLst>
          </c:dPt>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(39).xlsx]Kouluterveyskyselyn aikasarjat '!$B$1:$D$1</c:f>
              <c:strCache>
                <c:ptCount val="3"/>
                <c:pt idx="0">
                  <c:v>Perusopetus 8. ja 9. lk</c:v>
                </c:pt>
                <c:pt idx="1">
                  <c:v>Lukio 1. ja 2. vuosi</c:v>
                </c:pt>
                <c:pt idx="2">
                  <c:v>Ammatillinen oppilaitos</c:v>
                </c:pt>
              </c:strCache>
            </c:strRef>
          </c:cat>
          <c:val>
            <c:numRef>
              <c:f>'[ktk.ktk1.fact_ktk_ktk1.latest (39).xlsx]Kouluterveyskyselyn aikasarjat '!$B$2:$D$2</c:f>
              <c:numCache>
                <c:formatCode>#\ ##0.0</c:formatCode>
                <c:ptCount val="3"/>
                <c:pt idx="0">
                  <c:v>23.2</c:v>
                </c:pt>
                <c:pt idx="1">
                  <c:v>18.5</c:v>
                </c:pt>
                <c:pt idx="2">
                  <c:v>19.100000000000001</c:v>
                </c:pt>
              </c:numCache>
            </c:numRef>
          </c:val>
          <c:extLst>
            <c:ext xmlns:c16="http://schemas.microsoft.com/office/drawing/2014/chart" uri="{C3380CC4-5D6E-409C-BE32-E72D297353CC}">
              <c16:uniqueId val="{00000004-3FE4-4DFC-9F39-3A52BE275730}"/>
            </c:ext>
          </c:extLst>
        </c:ser>
        <c:dLbls>
          <c:dLblPos val="outEnd"/>
          <c:showLegendKey val="0"/>
          <c:showVal val="1"/>
          <c:showCatName val="0"/>
          <c:showSerName val="0"/>
          <c:showPercent val="0"/>
          <c:showBubbleSize val="0"/>
        </c:dLbls>
        <c:gapWidth val="182"/>
        <c:axId val="232890976"/>
        <c:axId val="232892288"/>
      </c:barChart>
      <c:catAx>
        <c:axId val="2328909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32892288"/>
        <c:crosses val="autoZero"/>
        <c:auto val="1"/>
        <c:lblAlgn val="ctr"/>
        <c:lblOffset val="100"/>
        <c:noMultiLvlLbl val="0"/>
      </c:catAx>
      <c:valAx>
        <c:axId val="232892288"/>
        <c:scaling>
          <c:orientation val="minMax"/>
        </c:scaling>
        <c:delete val="0"/>
        <c:axPos val="b"/>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32890976"/>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Ollut huolissaan mielialastaan kuluneen 12 kuukauden aikana, %, 8. ja 9.lk</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(6).xlsx]Kouluterveyskyselyn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(6).xlsx]Kouluterveyskyselyn aikasarjat '!$A$2:$A$8</c:f>
              <c:strCache>
                <c:ptCount val="7"/>
                <c:pt idx="0">
                  <c:v>Etelä-Savon hyvinvointialue</c:v>
                </c:pt>
                <c:pt idx="1">
                  <c:v>Keski-Suomen hyvinvointialue</c:v>
                </c:pt>
                <c:pt idx="2">
                  <c:v>Pohjois-Karjalan hyvinvointialue</c:v>
                </c:pt>
                <c:pt idx="3">
                  <c:v>Koko maa</c:v>
                </c:pt>
                <c:pt idx="4">
                  <c:v>Pohjois-Pohjanmaan hyvinvointialue</c:v>
                </c:pt>
                <c:pt idx="5">
                  <c:v>Pirkanmaan hyvinvointialue</c:v>
                </c:pt>
                <c:pt idx="6">
                  <c:v>Pohjois-Savon hyvinvointialue</c:v>
                </c:pt>
              </c:strCache>
            </c:strRef>
          </c:cat>
          <c:val>
            <c:numRef>
              <c:f>'[ktk.ktk1.fact_ktk_ktk1.latest (6).xlsx]Kouluterveyskyselyn aikasarjat '!$B$2:$B$8</c:f>
              <c:numCache>
                <c:formatCode>#\ ##0.0</c:formatCode>
                <c:ptCount val="7"/>
                <c:pt idx="0">
                  <c:v>29.4</c:v>
                </c:pt>
                <c:pt idx="1">
                  <c:v>31.5</c:v>
                </c:pt>
                <c:pt idx="2">
                  <c:v>31.7</c:v>
                </c:pt>
                <c:pt idx="3">
                  <c:v>30.4</c:v>
                </c:pt>
                <c:pt idx="4">
                  <c:v>28.5</c:v>
                </c:pt>
                <c:pt idx="5">
                  <c:v>29.4</c:v>
                </c:pt>
                <c:pt idx="6">
                  <c:v>33.6</c:v>
                </c:pt>
              </c:numCache>
            </c:numRef>
          </c:val>
          <c:extLst>
            <c:ext xmlns:c16="http://schemas.microsoft.com/office/drawing/2014/chart" uri="{C3380CC4-5D6E-409C-BE32-E72D297353CC}">
              <c16:uniqueId val="{00000000-A783-4571-A455-69B03C2FDD4A}"/>
            </c:ext>
          </c:extLst>
        </c:ser>
        <c:ser>
          <c:idx val="1"/>
          <c:order val="1"/>
          <c:tx>
            <c:strRef>
              <c:f>'[ktk.ktk1.fact_ktk_ktk1.latest (6).xlsx]Kouluterveyskyselyn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(6).xlsx]Kouluterveyskyselyn aikasarjat '!$A$2:$A$8</c:f>
              <c:strCache>
                <c:ptCount val="7"/>
                <c:pt idx="0">
                  <c:v>Etelä-Savon hyvinvointialue</c:v>
                </c:pt>
                <c:pt idx="1">
                  <c:v>Keski-Suomen hyvinvointialue</c:v>
                </c:pt>
                <c:pt idx="2">
                  <c:v>Pohjois-Karjalan hyvinvointialue</c:v>
                </c:pt>
                <c:pt idx="3">
                  <c:v>Koko maa</c:v>
                </c:pt>
                <c:pt idx="4">
                  <c:v>Pohjois-Pohjanmaan hyvinvointialue</c:v>
                </c:pt>
                <c:pt idx="5">
                  <c:v>Pirkanmaan hyvinvointialue</c:v>
                </c:pt>
                <c:pt idx="6">
                  <c:v>Pohjois-Savon hyvinvointialue</c:v>
                </c:pt>
              </c:strCache>
            </c:strRef>
          </c:cat>
          <c:val>
            <c:numRef>
              <c:f>'[ktk.ktk1.fact_ktk_ktk1.latest (6).xlsx]Kouluterveyskyselyn aikasarjat '!$C$2:$C$8</c:f>
              <c:numCache>
                <c:formatCode>#\ ##0.0</c:formatCode>
                <c:ptCount val="7"/>
                <c:pt idx="0">
                  <c:v>34.4</c:v>
                </c:pt>
                <c:pt idx="1">
                  <c:v>34.4</c:v>
                </c:pt>
                <c:pt idx="2">
                  <c:v>34.799999999999997</c:v>
                </c:pt>
                <c:pt idx="3">
                  <c:v>35.9</c:v>
                </c:pt>
                <c:pt idx="4">
                  <c:v>36</c:v>
                </c:pt>
                <c:pt idx="5">
                  <c:v>36.4</c:v>
                </c:pt>
                <c:pt idx="6">
                  <c:v>38.700000000000003</c:v>
                </c:pt>
              </c:numCache>
            </c:numRef>
          </c:val>
          <c:extLst>
            <c:ext xmlns:c16="http://schemas.microsoft.com/office/drawing/2014/chart" uri="{C3380CC4-5D6E-409C-BE32-E72D297353CC}">
              <c16:uniqueId val="{00000001-A783-4571-A455-69B03C2FDD4A}"/>
            </c:ext>
          </c:extLst>
        </c:ser>
        <c:dLbls>
          <c:dLblPos val="outEnd"/>
          <c:showLegendKey val="0"/>
          <c:showVal val="1"/>
          <c:showCatName val="0"/>
          <c:showSerName val="0"/>
          <c:showPercent val="0"/>
          <c:showBubbleSize val="0"/>
        </c:dLbls>
        <c:gapWidth val="219"/>
        <c:overlap val="-27"/>
        <c:axId val="514352872"/>
        <c:axId val="514351888"/>
      </c:barChart>
      <c:catAx>
        <c:axId val="514352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4351888"/>
        <c:crosses val="autoZero"/>
        <c:auto val="1"/>
        <c:lblAlgn val="ctr"/>
        <c:lblOffset val="100"/>
        <c:noMultiLvlLbl val="0"/>
      </c:catAx>
      <c:valAx>
        <c:axId val="514351888"/>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43528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Ollut huolissaan mielialastaan kuluneen 12 kuukauden aikana, %, 8. ja 9.lk. Pohjois-Savon hyvinvointialue</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'[ktk.ktk1.fact_ktk_ktk1.latest (28).xlsx]Kouluterveyskyselyn aikasarjat '!$B$1</c:f>
              <c:strCache>
                <c:ptCount val="1"/>
                <c:pt idx="0">
                  <c:v>Pojat</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(28).xlsx]Kouluterveyskyselyn aikasarjat '!$A$2:$A$3</c:f>
              <c:strCache>
                <c:ptCount val="2"/>
                <c:pt idx="0">
                  <c:v>2019</c:v>
                </c:pt>
                <c:pt idx="1">
                  <c:v>2021</c:v>
                </c:pt>
              </c:strCache>
            </c:strRef>
          </c:cat>
          <c:val>
            <c:numRef>
              <c:f>'[ktk.ktk1.fact_ktk_ktk1.latest (28).xlsx]Kouluterveyskyselyn aikasarjat '!$B$2:$B$3</c:f>
              <c:numCache>
                <c:formatCode>#\ ##0.0</c:formatCode>
                <c:ptCount val="2"/>
                <c:pt idx="0">
                  <c:v>16.899999999999999</c:v>
                </c:pt>
                <c:pt idx="1">
                  <c:v>19.399999999999999</c:v>
                </c:pt>
              </c:numCache>
            </c:numRef>
          </c:val>
          <c:smooth val="0"/>
          <c:extLst>
            <c:ext xmlns:c16="http://schemas.microsoft.com/office/drawing/2014/chart" uri="{C3380CC4-5D6E-409C-BE32-E72D297353CC}">
              <c16:uniqueId val="{00000000-62B5-48A3-822F-8CCBE8D98C4E}"/>
            </c:ext>
          </c:extLst>
        </c:ser>
        <c:ser>
          <c:idx val="1"/>
          <c:order val="1"/>
          <c:tx>
            <c:strRef>
              <c:f>'[ktk.ktk1.fact_ktk_ktk1.latest (28).xlsx]Kouluterveyskyselyn aikasarjat '!$C$1</c:f>
              <c:strCache>
                <c:ptCount val="1"/>
                <c:pt idx="0">
                  <c:v>Tytöt</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(28).xlsx]Kouluterveyskyselyn aikasarjat '!$A$2:$A$3</c:f>
              <c:strCache>
                <c:ptCount val="2"/>
                <c:pt idx="0">
                  <c:v>2019</c:v>
                </c:pt>
                <c:pt idx="1">
                  <c:v>2021</c:v>
                </c:pt>
              </c:strCache>
            </c:strRef>
          </c:cat>
          <c:val>
            <c:numRef>
              <c:f>'[ktk.ktk1.fact_ktk_ktk1.latest (28).xlsx]Kouluterveyskyselyn aikasarjat '!$C$2:$C$3</c:f>
              <c:numCache>
                <c:formatCode>#\ ##0.0</c:formatCode>
                <c:ptCount val="2"/>
                <c:pt idx="0">
                  <c:v>49.3</c:v>
                </c:pt>
                <c:pt idx="1">
                  <c:v>57.1</c:v>
                </c:pt>
              </c:numCache>
            </c:numRef>
          </c:val>
          <c:smooth val="0"/>
          <c:extLst>
            <c:ext xmlns:c16="http://schemas.microsoft.com/office/drawing/2014/chart" uri="{C3380CC4-5D6E-409C-BE32-E72D297353CC}">
              <c16:uniqueId val="{00000001-62B5-48A3-822F-8CCBE8D98C4E}"/>
            </c:ext>
          </c:extLst>
        </c:ser>
        <c:ser>
          <c:idx val="2"/>
          <c:order val="2"/>
          <c:tx>
            <c:strRef>
              <c:f>'[ktk.ktk1.fact_ktk_ktk1.latest (28).xlsx]Kouluterveyskyselyn aikasarjat '!$D$1</c:f>
              <c:strCache>
                <c:ptCount val="1"/>
                <c:pt idx="0">
                  <c:v>Sukupuoli: yhteensä</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(28).xlsx]Kouluterveyskyselyn aikasarjat '!$A$2:$A$3</c:f>
              <c:strCache>
                <c:ptCount val="2"/>
                <c:pt idx="0">
                  <c:v>2019</c:v>
                </c:pt>
                <c:pt idx="1">
                  <c:v>2021</c:v>
                </c:pt>
              </c:strCache>
            </c:strRef>
          </c:cat>
          <c:val>
            <c:numRef>
              <c:f>'[ktk.ktk1.fact_ktk_ktk1.latest (28).xlsx]Kouluterveyskyselyn aikasarjat '!$D$2:$D$3</c:f>
              <c:numCache>
                <c:formatCode>#\ ##0.0</c:formatCode>
                <c:ptCount val="2"/>
                <c:pt idx="0">
                  <c:v>33.6</c:v>
                </c:pt>
                <c:pt idx="1">
                  <c:v>38.700000000000003</c:v>
                </c:pt>
              </c:numCache>
            </c:numRef>
          </c:val>
          <c:smooth val="0"/>
          <c:extLst>
            <c:ext xmlns:c16="http://schemas.microsoft.com/office/drawing/2014/chart" uri="{C3380CC4-5D6E-409C-BE32-E72D297353CC}">
              <c16:uniqueId val="{00000002-62B5-48A3-822F-8CCBE8D98C4E}"/>
            </c:ext>
          </c:extLst>
        </c:ser>
        <c:dLbls>
          <c:dLblPos val="t"/>
          <c:showLegendKey val="0"/>
          <c:showVal val="1"/>
          <c:showCatName val="0"/>
          <c:showSerName val="0"/>
          <c:showPercent val="0"/>
          <c:showBubbleSize val="0"/>
        </c:dLbls>
        <c:smooth val="0"/>
        <c:axId val="527524384"/>
        <c:axId val="527527008"/>
      </c:lineChart>
      <c:catAx>
        <c:axId val="527524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27527008"/>
        <c:crosses val="autoZero"/>
        <c:auto val="1"/>
        <c:lblAlgn val="ctr"/>
        <c:lblOffset val="100"/>
        <c:noMultiLvlLbl val="0"/>
      </c:catAx>
      <c:valAx>
        <c:axId val="527527008"/>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275243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Ollut huolissaan mielialastaan kuluneen 12 kuukauden aikana, %, 8. ja 9.lk. </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(17).xlsx]Kouluterveyskyselyn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(17).xlsx]Kouluterveyskyselyn aikasarjat '!$A$2:$A$17</c:f>
              <c:strCache>
                <c:ptCount val="16"/>
                <c:pt idx="0">
                  <c:v>Lapinlahti</c:v>
                </c:pt>
                <c:pt idx="1">
                  <c:v>Rautalampi</c:v>
                </c:pt>
                <c:pt idx="2">
                  <c:v>Varkaus</c:v>
                </c:pt>
                <c:pt idx="3">
                  <c:v>Leppävirta</c:v>
                </c:pt>
                <c:pt idx="4">
                  <c:v>Joroinen</c:v>
                </c:pt>
                <c:pt idx="5">
                  <c:v>Iisalmi</c:v>
                </c:pt>
                <c:pt idx="6">
                  <c:v>Sonkajärvi</c:v>
                </c:pt>
                <c:pt idx="7">
                  <c:v>Pohjois-Savon hyvinvointialue</c:v>
                </c:pt>
                <c:pt idx="8">
                  <c:v>Kuopio</c:v>
                </c:pt>
                <c:pt idx="9">
                  <c:v>Siilinjärvi</c:v>
                </c:pt>
                <c:pt idx="10">
                  <c:v>Suonenjoki</c:v>
                </c:pt>
                <c:pt idx="11">
                  <c:v>Pielavesi</c:v>
                </c:pt>
                <c:pt idx="12">
                  <c:v>Kiuruvesi</c:v>
                </c:pt>
                <c:pt idx="13">
                  <c:v>Tuusniemi</c:v>
                </c:pt>
                <c:pt idx="14">
                  <c:v>Keitele</c:v>
                </c:pt>
                <c:pt idx="15">
                  <c:v>Vieremä</c:v>
                </c:pt>
              </c:strCache>
            </c:strRef>
          </c:cat>
          <c:val>
            <c:numRef>
              <c:f>'[ktk.ktk1.fact_ktk_ktk1.latest (17).xlsx]Kouluterveyskyselyn aikasarjat '!$B$2:$B$17</c:f>
              <c:numCache>
                <c:formatCode>#\ ##0.0</c:formatCode>
                <c:ptCount val="16"/>
                <c:pt idx="1">
                  <c:v>32.799999999999997</c:v>
                </c:pt>
                <c:pt idx="2">
                  <c:v>29.6</c:v>
                </c:pt>
                <c:pt idx="3">
                  <c:v>21.7</c:v>
                </c:pt>
                <c:pt idx="4">
                  <c:v>39.1</c:v>
                </c:pt>
                <c:pt idx="5">
                  <c:v>32.4</c:v>
                </c:pt>
                <c:pt idx="6">
                  <c:v>32.6</c:v>
                </c:pt>
                <c:pt idx="7">
                  <c:v>33.6</c:v>
                </c:pt>
                <c:pt idx="8">
                  <c:v>34.6</c:v>
                </c:pt>
                <c:pt idx="9">
                  <c:v>35.700000000000003</c:v>
                </c:pt>
                <c:pt idx="10">
                  <c:v>32.299999999999997</c:v>
                </c:pt>
                <c:pt idx="11">
                  <c:v>27.5</c:v>
                </c:pt>
                <c:pt idx="12">
                  <c:v>27.3</c:v>
                </c:pt>
                <c:pt idx="13">
                  <c:v>37.5</c:v>
                </c:pt>
                <c:pt idx="14">
                  <c:v>45.5</c:v>
                </c:pt>
                <c:pt idx="15">
                  <c:v>42.3</c:v>
                </c:pt>
              </c:numCache>
            </c:numRef>
          </c:val>
          <c:extLst>
            <c:ext xmlns:c16="http://schemas.microsoft.com/office/drawing/2014/chart" uri="{C3380CC4-5D6E-409C-BE32-E72D297353CC}">
              <c16:uniqueId val="{00000000-14F6-45E5-818D-C3502F8FC6E4}"/>
            </c:ext>
          </c:extLst>
        </c:ser>
        <c:ser>
          <c:idx val="1"/>
          <c:order val="1"/>
          <c:tx>
            <c:strRef>
              <c:f>'[ktk.ktk1.fact_ktk_ktk1.latest (17).xlsx]Kouluterveyskyselyn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(17).xlsx]Kouluterveyskyselyn aikasarjat '!$A$2:$A$17</c:f>
              <c:strCache>
                <c:ptCount val="16"/>
                <c:pt idx="0">
                  <c:v>Lapinlahti</c:v>
                </c:pt>
                <c:pt idx="1">
                  <c:v>Rautalampi</c:v>
                </c:pt>
                <c:pt idx="2">
                  <c:v>Varkaus</c:v>
                </c:pt>
                <c:pt idx="3">
                  <c:v>Leppävirta</c:v>
                </c:pt>
                <c:pt idx="4">
                  <c:v>Joroinen</c:v>
                </c:pt>
                <c:pt idx="5">
                  <c:v>Iisalmi</c:v>
                </c:pt>
                <c:pt idx="6">
                  <c:v>Sonkajärvi</c:v>
                </c:pt>
                <c:pt idx="7">
                  <c:v>Pohjois-Savon hyvinvointialue</c:v>
                </c:pt>
                <c:pt idx="8">
                  <c:v>Kuopio</c:v>
                </c:pt>
                <c:pt idx="9">
                  <c:v>Siilinjärvi</c:v>
                </c:pt>
                <c:pt idx="10">
                  <c:v>Suonenjoki</c:v>
                </c:pt>
                <c:pt idx="11">
                  <c:v>Pielavesi</c:v>
                </c:pt>
                <c:pt idx="12">
                  <c:v>Kiuruvesi</c:v>
                </c:pt>
                <c:pt idx="13">
                  <c:v>Tuusniemi</c:v>
                </c:pt>
                <c:pt idx="14">
                  <c:v>Keitele</c:v>
                </c:pt>
                <c:pt idx="15">
                  <c:v>Vieremä</c:v>
                </c:pt>
              </c:strCache>
            </c:strRef>
          </c:cat>
          <c:val>
            <c:numRef>
              <c:f>'[ktk.ktk1.fact_ktk_ktk1.latest (17).xlsx]Kouluterveyskyselyn aikasarjat '!$C$2:$C$17</c:f>
              <c:numCache>
                <c:formatCode>#\ ##0.0</c:formatCode>
                <c:ptCount val="16"/>
                <c:pt idx="0">
                  <c:v>30</c:v>
                </c:pt>
                <c:pt idx="1">
                  <c:v>32.299999999999997</c:v>
                </c:pt>
                <c:pt idx="2">
                  <c:v>32.4</c:v>
                </c:pt>
                <c:pt idx="3">
                  <c:v>33.1</c:v>
                </c:pt>
                <c:pt idx="4">
                  <c:v>33.799999999999997</c:v>
                </c:pt>
                <c:pt idx="5">
                  <c:v>36.4</c:v>
                </c:pt>
                <c:pt idx="6">
                  <c:v>37.5</c:v>
                </c:pt>
                <c:pt idx="7">
                  <c:v>38.700000000000003</c:v>
                </c:pt>
                <c:pt idx="8">
                  <c:v>39.799999999999997</c:v>
                </c:pt>
                <c:pt idx="9">
                  <c:v>39.799999999999997</c:v>
                </c:pt>
                <c:pt idx="10">
                  <c:v>40</c:v>
                </c:pt>
                <c:pt idx="11">
                  <c:v>41.9</c:v>
                </c:pt>
                <c:pt idx="12">
                  <c:v>43</c:v>
                </c:pt>
                <c:pt idx="13">
                  <c:v>53.8</c:v>
                </c:pt>
                <c:pt idx="14">
                  <c:v>64.5</c:v>
                </c:pt>
                <c:pt idx="15">
                  <c:v>44.8</c:v>
                </c:pt>
              </c:numCache>
            </c:numRef>
          </c:val>
          <c:extLst>
            <c:ext xmlns:c16="http://schemas.microsoft.com/office/drawing/2014/chart" uri="{C3380CC4-5D6E-409C-BE32-E72D297353CC}">
              <c16:uniqueId val="{00000001-14F6-45E5-818D-C3502F8FC6E4}"/>
            </c:ext>
          </c:extLst>
        </c:ser>
        <c:dLbls>
          <c:dLblPos val="outEnd"/>
          <c:showLegendKey val="0"/>
          <c:showVal val="1"/>
          <c:showCatName val="0"/>
          <c:showSerName val="0"/>
          <c:showPercent val="0"/>
          <c:showBubbleSize val="0"/>
        </c:dLbls>
        <c:gapWidth val="219"/>
        <c:overlap val="-27"/>
        <c:axId val="523918936"/>
        <c:axId val="523914672"/>
      </c:barChart>
      <c:catAx>
        <c:axId val="523918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23914672"/>
        <c:crosses val="autoZero"/>
        <c:auto val="1"/>
        <c:lblAlgn val="ctr"/>
        <c:lblOffset val="100"/>
        <c:noMultiLvlLbl val="0"/>
      </c:catAx>
      <c:valAx>
        <c:axId val="523914672"/>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239189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Ollut huolissaan mielialastaan kuluneen 12 kuukauden aikana, %, Pohjois-Savon hyvinvointialue</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'[ktk.ktk1.fact_ktk_ktk1.latest (40).xlsx]Kouluterveyskyselyn aikasarjat '!$B$1</c:f>
              <c:strCache>
                <c:ptCount val="1"/>
                <c:pt idx="0">
                  <c:v>Perusopetus 8. ja 9. lk</c:v>
                </c:pt>
              </c:strCache>
            </c:strRef>
          </c:tx>
          <c:spPr>
            <a:ln w="28575" cap="rnd">
              <a:solidFill>
                <a:schemeClr val="accent1"/>
              </a:solidFill>
              <a:round/>
            </a:ln>
            <a:effectLst/>
          </c:spPr>
          <c:marker>
            <c:symbol val="none"/>
          </c:marker>
          <c:dLbls>
            <c:dLbl>
              <c:idx val="0"/>
              <c:layout>
                <c:manualLayout>
                  <c:x val="-7.2528102246065998E-2"/>
                  <c:y val="-2.625455745870717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7456-4DD7-9E07-9B958AE122C1}"/>
                </c:ext>
              </c:extLst>
            </c:dLbl>
            <c:dLbl>
              <c:idx val="1"/>
              <c:layout>
                <c:manualLayout>
                  <c:x val="-4.667849809259364E-2"/>
                  <c:y val="-2.210361344579014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7456-4DD7-9E07-9B958AE122C1}"/>
                </c:ext>
              </c:extLst>
            </c:dLbl>
            <c:dLbl>
              <c:idx val="2"/>
              <c:layout>
                <c:manualLayout>
                  <c:x val="2.8881883279095091E-2"/>
                  <c:y val="-3.455644548454100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7456-4DD7-9E07-9B958AE122C1}"/>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(40).xlsx]Kouluterveyskyselyn aikasarjat '!$A$2:$A$4</c:f>
              <c:strCache>
                <c:ptCount val="3"/>
                <c:pt idx="0">
                  <c:v>2017</c:v>
                </c:pt>
                <c:pt idx="1">
                  <c:v>2019</c:v>
                </c:pt>
                <c:pt idx="2">
                  <c:v>2021</c:v>
                </c:pt>
              </c:strCache>
            </c:strRef>
          </c:cat>
          <c:val>
            <c:numRef>
              <c:f>'[ktk.ktk1.fact_ktk_ktk1.latest (40).xlsx]Kouluterveyskyselyn aikasarjat '!$B$2:$B$4</c:f>
              <c:numCache>
                <c:formatCode>#\ ##0.0</c:formatCode>
                <c:ptCount val="3"/>
                <c:pt idx="0">
                  <c:v>28.5</c:v>
                </c:pt>
                <c:pt idx="1">
                  <c:v>33.6</c:v>
                </c:pt>
                <c:pt idx="2">
                  <c:v>38.700000000000003</c:v>
                </c:pt>
              </c:numCache>
            </c:numRef>
          </c:val>
          <c:smooth val="0"/>
          <c:extLst>
            <c:ext xmlns:c16="http://schemas.microsoft.com/office/drawing/2014/chart" uri="{C3380CC4-5D6E-409C-BE32-E72D297353CC}">
              <c16:uniqueId val="{00000000-7456-4DD7-9E07-9B958AE122C1}"/>
            </c:ext>
          </c:extLst>
        </c:ser>
        <c:ser>
          <c:idx val="1"/>
          <c:order val="1"/>
          <c:tx>
            <c:strRef>
              <c:f>'[ktk.ktk1.fact_ktk_ktk1.latest (40).xlsx]Kouluterveyskyselyn aikasarjat '!$C$1</c:f>
              <c:strCache>
                <c:ptCount val="1"/>
                <c:pt idx="0">
                  <c:v>Lukio 1. ja 2. vuosi</c:v>
                </c:pt>
              </c:strCache>
            </c:strRef>
          </c:tx>
          <c:spPr>
            <a:ln w="28575" cap="rnd">
              <a:solidFill>
                <a:schemeClr val="accent2"/>
              </a:solidFill>
              <a:round/>
            </a:ln>
            <a:effectLst/>
          </c:spPr>
          <c:marker>
            <c:symbol val="none"/>
          </c:marker>
          <c:dLbls>
            <c:dLbl>
              <c:idx val="1"/>
              <c:layout>
                <c:manualLayout>
                  <c:x val="-4.4690067003864985E-2"/>
                  <c:y val="-8.436777363954443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7456-4DD7-9E07-9B958AE122C1}"/>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(40).xlsx]Kouluterveyskyselyn aikasarjat '!$A$2:$A$4</c:f>
              <c:strCache>
                <c:ptCount val="3"/>
                <c:pt idx="0">
                  <c:v>2017</c:v>
                </c:pt>
                <c:pt idx="1">
                  <c:v>2019</c:v>
                </c:pt>
                <c:pt idx="2">
                  <c:v>2021</c:v>
                </c:pt>
              </c:strCache>
            </c:strRef>
          </c:cat>
          <c:val>
            <c:numRef>
              <c:f>'[ktk.ktk1.fact_ktk_ktk1.latest (40).xlsx]Kouluterveyskyselyn aikasarjat '!$C$2:$C$4</c:f>
              <c:numCache>
                <c:formatCode>#\ ##0.0</c:formatCode>
                <c:ptCount val="3"/>
                <c:pt idx="0">
                  <c:v>35.9</c:v>
                </c:pt>
                <c:pt idx="1">
                  <c:v>38.4</c:v>
                </c:pt>
                <c:pt idx="2">
                  <c:v>45.5</c:v>
                </c:pt>
              </c:numCache>
            </c:numRef>
          </c:val>
          <c:smooth val="0"/>
          <c:extLst>
            <c:ext xmlns:c16="http://schemas.microsoft.com/office/drawing/2014/chart" uri="{C3380CC4-5D6E-409C-BE32-E72D297353CC}">
              <c16:uniqueId val="{00000001-7456-4DD7-9E07-9B958AE122C1}"/>
            </c:ext>
          </c:extLst>
        </c:ser>
        <c:ser>
          <c:idx val="2"/>
          <c:order val="2"/>
          <c:tx>
            <c:strRef>
              <c:f>'[ktk.ktk1.fact_ktk_ktk1.latest (40).xlsx]Kouluterveyskyselyn aikasarjat '!$D$1</c:f>
              <c:strCache>
                <c:ptCount val="1"/>
                <c:pt idx="0">
                  <c:v>Ammatillinen oppilaitos</c:v>
                </c:pt>
              </c:strCache>
            </c:strRef>
          </c:tx>
          <c:spPr>
            <a:ln w="28575" cap="rnd">
              <a:solidFill>
                <a:schemeClr val="accent3"/>
              </a:solidFill>
              <a:round/>
            </a:ln>
            <a:effectLst/>
          </c:spPr>
          <c:marker>
            <c:symbol val="none"/>
          </c:marker>
          <c:dLbls>
            <c:dLbl>
              <c:idx val="0"/>
              <c:layout>
                <c:manualLayout>
                  <c:x val="-3.275948047149306E-2"/>
                  <c:y val="6.506621082546587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7456-4DD7-9E07-9B958AE122C1}"/>
                </c:ext>
              </c:extLst>
            </c:dLbl>
            <c:dLbl>
              <c:idx val="1"/>
              <c:layout>
                <c:manualLayout>
                  <c:x val="-3.0771049382764447E-2"/>
                  <c:y val="0.11902848299338627"/>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7456-4DD7-9E07-9B958AE122C1}"/>
                </c:ext>
              </c:extLst>
            </c:dLbl>
            <c:dLbl>
              <c:idx val="2"/>
              <c:layout>
                <c:manualLayout>
                  <c:x val="-1.088673849547803E-2"/>
                  <c:y val="7.336809885129978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7456-4DD7-9E07-9B958AE122C1}"/>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(40).xlsx]Kouluterveyskyselyn aikasarjat '!$A$2:$A$4</c:f>
              <c:strCache>
                <c:ptCount val="3"/>
                <c:pt idx="0">
                  <c:v>2017</c:v>
                </c:pt>
                <c:pt idx="1">
                  <c:v>2019</c:v>
                </c:pt>
                <c:pt idx="2">
                  <c:v>2021</c:v>
                </c:pt>
              </c:strCache>
            </c:strRef>
          </c:cat>
          <c:val>
            <c:numRef>
              <c:f>'[ktk.ktk1.fact_ktk_ktk1.latest (40).xlsx]Kouluterveyskyselyn aikasarjat '!$D$2:$D$4</c:f>
              <c:numCache>
                <c:formatCode>#\ ##0.0</c:formatCode>
                <c:ptCount val="3"/>
                <c:pt idx="0">
                  <c:v>24.9</c:v>
                </c:pt>
                <c:pt idx="1">
                  <c:v>31.5</c:v>
                </c:pt>
                <c:pt idx="2">
                  <c:v>34.1</c:v>
                </c:pt>
              </c:numCache>
            </c:numRef>
          </c:val>
          <c:smooth val="0"/>
          <c:extLst>
            <c:ext xmlns:c16="http://schemas.microsoft.com/office/drawing/2014/chart" uri="{C3380CC4-5D6E-409C-BE32-E72D297353CC}">
              <c16:uniqueId val="{00000002-7456-4DD7-9E07-9B958AE122C1}"/>
            </c:ext>
          </c:extLst>
        </c:ser>
        <c:dLbls>
          <c:dLblPos val="t"/>
          <c:showLegendKey val="0"/>
          <c:showVal val="1"/>
          <c:showCatName val="0"/>
          <c:showSerName val="0"/>
          <c:showPercent val="0"/>
          <c:showBubbleSize val="0"/>
        </c:dLbls>
        <c:smooth val="0"/>
        <c:axId val="246890488"/>
        <c:axId val="246891800"/>
      </c:lineChart>
      <c:catAx>
        <c:axId val="246890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46891800"/>
        <c:crosses val="autoZero"/>
        <c:auto val="1"/>
        <c:lblAlgn val="ctr"/>
        <c:lblOffset val="100"/>
        <c:noMultiLvlLbl val="0"/>
      </c:catAx>
      <c:valAx>
        <c:axId val="246891800"/>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468904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Saanut tukea ja apua koulun aikuisilta mielialaan liittyviin asioihin, %, 8. ja 9.lk</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(7).xlsx]Kouluterveyskyselyn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(7).xlsx]Kouluterveyskyselyn aikasarjat '!$A$2:$A$8</c:f>
              <c:strCache>
                <c:ptCount val="7"/>
                <c:pt idx="0">
                  <c:v>Koko maa</c:v>
                </c:pt>
                <c:pt idx="1">
                  <c:v>Pohjois-Savon hyvinvointialue</c:v>
                </c:pt>
                <c:pt idx="2">
                  <c:v>Pohjois-Karjalan hyvinvointialue</c:v>
                </c:pt>
                <c:pt idx="3">
                  <c:v>Pohjois-Pohjanmaan hyvinvointialue</c:v>
                </c:pt>
                <c:pt idx="4">
                  <c:v>Keski-Suomen hyvinvointialue</c:v>
                </c:pt>
                <c:pt idx="5">
                  <c:v>Pirkanmaan hyvinvointialue</c:v>
                </c:pt>
                <c:pt idx="6">
                  <c:v>Etelä-Savon hyvinvointialue</c:v>
                </c:pt>
              </c:strCache>
            </c:strRef>
          </c:cat>
          <c:val>
            <c:numRef>
              <c:f>'[ktk.ktk1.fact_ktk_ktk1.latest (7).xlsx]Kouluterveyskyselyn aikasarjat '!$B$2:$B$8</c:f>
              <c:numCache>
                <c:formatCode>#\ ##0.0</c:formatCode>
                <c:ptCount val="7"/>
                <c:pt idx="0">
                  <c:v>82</c:v>
                </c:pt>
                <c:pt idx="1">
                  <c:v>83.1</c:v>
                </c:pt>
                <c:pt idx="2">
                  <c:v>86.9</c:v>
                </c:pt>
                <c:pt idx="3">
                  <c:v>81.8</c:v>
                </c:pt>
                <c:pt idx="4">
                  <c:v>84.6</c:v>
                </c:pt>
                <c:pt idx="5">
                  <c:v>83.5</c:v>
                </c:pt>
                <c:pt idx="6">
                  <c:v>81.400000000000006</c:v>
                </c:pt>
              </c:numCache>
            </c:numRef>
          </c:val>
          <c:extLst>
            <c:ext xmlns:c16="http://schemas.microsoft.com/office/drawing/2014/chart" uri="{C3380CC4-5D6E-409C-BE32-E72D297353CC}">
              <c16:uniqueId val="{00000000-564D-442E-8D9D-4EE3C29CA2CB}"/>
            </c:ext>
          </c:extLst>
        </c:ser>
        <c:ser>
          <c:idx val="1"/>
          <c:order val="1"/>
          <c:tx>
            <c:strRef>
              <c:f>'[ktk.ktk1.fact_ktk_ktk1.latest (7).xlsx]Kouluterveyskyselyn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(7).xlsx]Kouluterveyskyselyn aikasarjat '!$A$2:$A$8</c:f>
              <c:strCache>
                <c:ptCount val="7"/>
                <c:pt idx="0">
                  <c:v>Koko maa</c:v>
                </c:pt>
                <c:pt idx="1">
                  <c:v>Pohjois-Savon hyvinvointialue</c:v>
                </c:pt>
                <c:pt idx="2">
                  <c:v>Pohjois-Karjalan hyvinvointialue</c:v>
                </c:pt>
                <c:pt idx="3">
                  <c:v>Pohjois-Pohjanmaan hyvinvointialue</c:v>
                </c:pt>
                <c:pt idx="4">
                  <c:v>Keski-Suomen hyvinvointialue</c:v>
                </c:pt>
                <c:pt idx="5">
                  <c:v>Pirkanmaan hyvinvointialue</c:v>
                </c:pt>
                <c:pt idx="6">
                  <c:v>Etelä-Savon hyvinvointialue</c:v>
                </c:pt>
              </c:strCache>
            </c:strRef>
          </c:cat>
          <c:val>
            <c:numRef>
              <c:f>'[ktk.ktk1.fact_ktk_ktk1.latest (7).xlsx]Kouluterveyskyselyn aikasarjat '!$C$2:$C$8</c:f>
              <c:numCache>
                <c:formatCode>#\ ##0.0</c:formatCode>
                <c:ptCount val="7"/>
                <c:pt idx="0">
                  <c:v>81.5</c:v>
                </c:pt>
                <c:pt idx="1">
                  <c:v>81.900000000000006</c:v>
                </c:pt>
                <c:pt idx="2">
                  <c:v>82.7</c:v>
                </c:pt>
                <c:pt idx="3">
                  <c:v>83.3</c:v>
                </c:pt>
                <c:pt idx="4">
                  <c:v>83.8</c:v>
                </c:pt>
                <c:pt idx="5">
                  <c:v>83.8</c:v>
                </c:pt>
                <c:pt idx="6">
                  <c:v>85.2</c:v>
                </c:pt>
              </c:numCache>
            </c:numRef>
          </c:val>
          <c:extLst>
            <c:ext xmlns:c16="http://schemas.microsoft.com/office/drawing/2014/chart" uri="{C3380CC4-5D6E-409C-BE32-E72D297353CC}">
              <c16:uniqueId val="{00000001-564D-442E-8D9D-4EE3C29CA2CB}"/>
            </c:ext>
          </c:extLst>
        </c:ser>
        <c:dLbls>
          <c:dLblPos val="outEnd"/>
          <c:showLegendKey val="0"/>
          <c:showVal val="1"/>
          <c:showCatName val="0"/>
          <c:showSerName val="0"/>
          <c:showPercent val="0"/>
          <c:showBubbleSize val="0"/>
        </c:dLbls>
        <c:gapWidth val="219"/>
        <c:overlap val="-27"/>
        <c:axId val="511004776"/>
        <c:axId val="511003792"/>
      </c:barChart>
      <c:catAx>
        <c:axId val="511004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1003792"/>
        <c:crosses val="autoZero"/>
        <c:auto val="1"/>
        <c:lblAlgn val="ctr"/>
        <c:lblOffset val="100"/>
        <c:noMultiLvlLbl val="0"/>
      </c:catAx>
      <c:valAx>
        <c:axId val="511003792"/>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10047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Kohtalainen tai vaikea ahdistuneisuus, %, 8. ja 9.lk</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(11).xlsx]Kouluterveyskyselyn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(11).xlsx]Kouluterveyskyselyn aikasarjat '!$A$2:$A$17</c:f>
              <c:strCache>
                <c:ptCount val="16"/>
                <c:pt idx="0">
                  <c:v>Joroinen</c:v>
                </c:pt>
                <c:pt idx="1">
                  <c:v>Leppävirta</c:v>
                </c:pt>
                <c:pt idx="2">
                  <c:v>Lapinlahti</c:v>
                </c:pt>
                <c:pt idx="3">
                  <c:v>Suonenjoki</c:v>
                </c:pt>
                <c:pt idx="4">
                  <c:v>Varkaus</c:v>
                </c:pt>
                <c:pt idx="5">
                  <c:v>Pohjois-Savon hyvinvointialue</c:v>
                </c:pt>
                <c:pt idx="6">
                  <c:v>Kuopio</c:v>
                </c:pt>
                <c:pt idx="7">
                  <c:v>Sonkajärvi</c:v>
                </c:pt>
                <c:pt idx="8">
                  <c:v>Iisalmi</c:v>
                </c:pt>
                <c:pt idx="9">
                  <c:v>Siilinjärvi</c:v>
                </c:pt>
                <c:pt idx="10">
                  <c:v>Rautalampi</c:v>
                </c:pt>
                <c:pt idx="11">
                  <c:v>Kiuruvesi</c:v>
                </c:pt>
                <c:pt idx="12">
                  <c:v>Pielavesi</c:v>
                </c:pt>
                <c:pt idx="13">
                  <c:v>Vieremä</c:v>
                </c:pt>
                <c:pt idx="14">
                  <c:v>Tuusniemi</c:v>
                </c:pt>
                <c:pt idx="15">
                  <c:v>Keitele</c:v>
                </c:pt>
              </c:strCache>
            </c:strRef>
          </c:cat>
          <c:val>
            <c:numRef>
              <c:f>'[ktk.ktk1.fact_ktk_ktk1.latest (11).xlsx]Kouluterveyskyselyn aikasarjat '!$B$2:$B$17</c:f>
              <c:numCache>
                <c:formatCode>#\ ##0.0</c:formatCode>
                <c:ptCount val="16"/>
                <c:pt idx="0">
                  <c:v>11.8</c:v>
                </c:pt>
                <c:pt idx="1">
                  <c:v>7</c:v>
                </c:pt>
                <c:pt idx="3">
                  <c:v>14.6</c:v>
                </c:pt>
                <c:pt idx="4">
                  <c:v>12</c:v>
                </c:pt>
                <c:pt idx="5">
                  <c:v>12.9</c:v>
                </c:pt>
                <c:pt idx="6">
                  <c:v>13.2</c:v>
                </c:pt>
                <c:pt idx="7" formatCode="General">
                  <c:v>0</c:v>
                </c:pt>
                <c:pt idx="8">
                  <c:v>13.8</c:v>
                </c:pt>
                <c:pt idx="9">
                  <c:v>13.9</c:v>
                </c:pt>
                <c:pt idx="10">
                  <c:v>19</c:v>
                </c:pt>
                <c:pt idx="11">
                  <c:v>8.8000000000000007</c:v>
                </c:pt>
                <c:pt idx="12">
                  <c:v>13.8</c:v>
                </c:pt>
                <c:pt idx="13">
                  <c:v>15.5</c:v>
                </c:pt>
                <c:pt idx="14">
                  <c:v>10.3</c:v>
                </c:pt>
                <c:pt idx="15">
                  <c:v>16.100000000000001</c:v>
                </c:pt>
              </c:numCache>
            </c:numRef>
          </c:val>
          <c:extLst>
            <c:ext xmlns:c16="http://schemas.microsoft.com/office/drawing/2014/chart" uri="{C3380CC4-5D6E-409C-BE32-E72D297353CC}">
              <c16:uniqueId val="{00000000-84CD-4FE1-82D3-04F49F148E09}"/>
            </c:ext>
          </c:extLst>
        </c:ser>
        <c:ser>
          <c:idx val="1"/>
          <c:order val="1"/>
          <c:tx>
            <c:strRef>
              <c:f>'[ktk.ktk1.fact_ktk_ktk1.latest (11).xlsx]Kouluterveyskyselyn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(11).xlsx]Kouluterveyskyselyn aikasarjat '!$A$2:$A$17</c:f>
              <c:strCache>
                <c:ptCount val="16"/>
                <c:pt idx="0">
                  <c:v>Joroinen</c:v>
                </c:pt>
                <c:pt idx="1">
                  <c:v>Leppävirta</c:v>
                </c:pt>
                <c:pt idx="2">
                  <c:v>Lapinlahti</c:v>
                </c:pt>
                <c:pt idx="3">
                  <c:v>Suonenjoki</c:v>
                </c:pt>
                <c:pt idx="4">
                  <c:v>Varkaus</c:v>
                </c:pt>
                <c:pt idx="5">
                  <c:v>Pohjois-Savon hyvinvointialue</c:v>
                </c:pt>
                <c:pt idx="6">
                  <c:v>Kuopio</c:v>
                </c:pt>
                <c:pt idx="7">
                  <c:v>Sonkajärvi</c:v>
                </c:pt>
                <c:pt idx="8">
                  <c:v>Iisalmi</c:v>
                </c:pt>
                <c:pt idx="9">
                  <c:v>Siilinjärvi</c:v>
                </c:pt>
                <c:pt idx="10">
                  <c:v>Rautalampi</c:v>
                </c:pt>
                <c:pt idx="11">
                  <c:v>Kiuruvesi</c:v>
                </c:pt>
                <c:pt idx="12">
                  <c:v>Pielavesi</c:v>
                </c:pt>
                <c:pt idx="13">
                  <c:v>Vieremä</c:v>
                </c:pt>
                <c:pt idx="14">
                  <c:v>Tuusniemi</c:v>
                </c:pt>
                <c:pt idx="15">
                  <c:v>Keitele</c:v>
                </c:pt>
              </c:strCache>
            </c:strRef>
          </c:cat>
          <c:val>
            <c:numRef>
              <c:f>'[ktk.ktk1.fact_ktk_ktk1.latest (11).xlsx]Kouluterveyskyselyn aikasarjat '!$C$2:$C$17</c:f>
              <c:numCache>
                <c:formatCode>#\ ##0.0</c:formatCode>
                <c:ptCount val="16"/>
                <c:pt idx="0">
                  <c:v>11.4</c:v>
                </c:pt>
                <c:pt idx="1">
                  <c:v>14.5</c:v>
                </c:pt>
                <c:pt idx="2">
                  <c:v>15</c:v>
                </c:pt>
                <c:pt idx="3">
                  <c:v>19.2</c:v>
                </c:pt>
                <c:pt idx="4">
                  <c:v>19.899999999999999</c:v>
                </c:pt>
                <c:pt idx="5">
                  <c:v>20</c:v>
                </c:pt>
                <c:pt idx="6">
                  <c:v>20.100000000000001</c:v>
                </c:pt>
                <c:pt idx="7">
                  <c:v>20.3</c:v>
                </c:pt>
                <c:pt idx="8">
                  <c:v>20.5</c:v>
                </c:pt>
                <c:pt idx="9">
                  <c:v>21.4</c:v>
                </c:pt>
                <c:pt idx="10">
                  <c:v>21.5</c:v>
                </c:pt>
                <c:pt idx="11">
                  <c:v>21.8</c:v>
                </c:pt>
                <c:pt idx="12">
                  <c:v>24.4</c:v>
                </c:pt>
                <c:pt idx="13">
                  <c:v>25.8</c:v>
                </c:pt>
                <c:pt idx="14">
                  <c:v>27.3</c:v>
                </c:pt>
                <c:pt idx="15" formatCode="General">
                  <c:v>0</c:v>
                </c:pt>
              </c:numCache>
            </c:numRef>
          </c:val>
          <c:extLst>
            <c:ext xmlns:c16="http://schemas.microsoft.com/office/drawing/2014/chart" uri="{C3380CC4-5D6E-409C-BE32-E72D297353CC}">
              <c16:uniqueId val="{00000001-84CD-4FE1-82D3-04F49F148E09}"/>
            </c:ext>
          </c:extLst>
        </c:ser>
        <c:dLbls>
          <c:dLblPos val="outEnd"/>
          <c:showLegendKey val="0"/>
          <c:showVal val="1"/>
          <c:showCatName val="0"/>
          <c:showSerName val="0"/>
          <c:showPercent val="0"/>
          <c:showBubbleSize val="0"/>
        </c:dLbls>
        <c:gapWidth val="219"/>
        <c:overlap val="-27"/>
        <c:axId val="248248560"/>
        <c:axId val="248243312"/>
      </c:barChart>
      <c:catAx>
        <c:axId val="248248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48243312"/>
        <c:crosses val="autoZero"/>
        <c:auto val="1"/>
        <c:lblAlgn val="ctr"/>
        <c:lblOffset val="100"/>
        <c:noMultiLvlLbl val="0"/>
      </c:catAx>
      <c:valAx>
        <c:axId val="248243312"/>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482485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Saanut tukea ja apua koulun aikuisilta mielialaan liittyviin asioihin, %, 8. ja 9.lk. Pohjois-Savon hyvinvointialue</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'[ktk.ktk1.fact_ktk_ktk1.latest (29).xlsx]Kouluterveyskyselyn aikasarjat '!$B$1</c:f>
              <c:strCache>
                <c:ptCount val="1"/>
                <c:pt idx="0">
                  <c:v>Pojat</c:v>
                </c:pt>
              </c:strCache>
            </c:strRef>
          </c:tx>
          <c:spPr>
            <a:ln w="28575" cap="rnd">
              <a:solidFill>
                <a:schemeClr val="accent1"/>
              </a:solidFill>
              <a:round/>
            </a:ln>
            <a:effectLst/>
          </c:spPr>
          <c:marker>
            <c:symbol val="none"/>
          </c:marker>
          <c:dLbls>
            <c:dLbl>
              <c:idx val="1"/>
              <c:layout>
                <c:manualLayout>
                  <c:x val="-2.7529654324196209E-2"/>
                  <c:y val="3.415633779077276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6C6C-4FD1-BC19-B854F1A6478C}"/>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(29).xlsx]Kouluterveyskyselyn aikasarjat '!$A$2:$A$3</c:f>
              <c:strCache>
                <c:ptCount val="2"/>
                <c:pt idx="0">
                  <c:v>2019</c:v>
                </c:pt>
                <c:pt idx="1">
                  <c:v>2021</c:v>
                </c:pt>
              </c:strCache>
            </c:strRef>
          </c:cat>
          <c:val>
            <c:numRef>
              <c:f>'[ktk.ktk1.fact_ktk_ktk1.latest (29).xlsx]Kouluterveyskyselyn aikasarjat '!$B$2:$B$3</c:f>
              <c:numCache>
                <c:formatCode>#\ ##0.0</c:formatCode>
                <c:ptCount val="2"/>
                <c:pt idx="0">
                  <c:v>83.2</c:v>
                </c:pt>
                <c:pt idx="1">
                  <c:v>80.2</c:v>
                </c:pt>
              </c:numCache>
            </c:numRef>
          </c:val>
          <c:smooth val="0"/>
          <c:extLst>
            <c:ext xmlns:c16="http://schemas.microsoft.com/office/drawing/2014/chart" uri="{C3380CC4-5D6E-409C-BE32-E72D297353CC}">
              <c16:uniqueId val="{00000000-6C6C-4FD1-BC19-B854F1A6478C}"/>
            </c:ext>
          </c:extLst>
        </c:ser>
        <c:ser>
          <c:idx val="1"/>
          <c:order val="1"/>
          <c:tx>
            <c:strRef>
              <c:f>'[ktk.ktk1.fact_ktk_ktk1.latest (29).xlsx]Kouluterveyskyselyn aikasarjat '!$C$1</c:f>
              <c:strCache>
                <c:ptCount val="1"/>
                <c:pt idx="0">
                  <c:v>Tytöt</c:v>
                </c:pt>
              </c:strCache>
            </c:strRef>
          </c:tx>
          <c:spPr>
            <a:ln w="28575" cap="rnd">
              <a:solidFill>
                <a:schemeClr val="accent2"/>
              </a:solidFill>
              <a:round/>
            </a:ln>
            <a:effectLst/>
          </c:spPr>
          <c:marker>
            <c:symbol val="none"/>
          </c:marker>
          <c:dLbls>
            <c:dLbl>
              <c:idx val="0"/>
              <c:layout>
                <c:manualLayout>
                  <c:x val="-0.11759991690749462"/>
                  <c:y val="9.646073859098842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6C6C-4FD1-BC19-B854F1A6478C}"/>
                </c:ext>
              </c:extLst>
            </c:dLbl>
            <c:dLbl>
              <c:idx val="1"/>
              <c:layout>
                <c:manualLayout>
                  <c:x val="-1.5907684958609211E-2"/>
                  <c:y val="-6.375057775242309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6C6C-4FD1-BC19-B854F1A6478C}"/>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(29).xlsx]Kouluterveyskyselyn aikasarjat '!$A$2:$A$3</c:f>
              <c:strCache>
                <c:ptCount val="2"/>
                <c:pt idx="0">
                  <c:v>2019</c:v>
                </c:pt>
                <c:pt idx="1">
                  <c:v>2021</c:v>
                </c:pt>
              </c:strCache>
            </c:strRef>
          </c:cat>
          <c:val>
            <c:numRef>
              <c:f>'[ktk.ktk1.fact_ktk_ktk1.latest (29).xlsx]Kouluterveyskyselyn aikasarjat '!$C$2:$C$3</c:f>
              <c:numCache>
                <c:formatCode>#\ ##0.0</c:formatCode>
                <c:ptCount val="2"/>
                <c:pt idx="0">
                  <c:v>83</c:v>
                </c:pt>
                <c:pt idx="1">
                  <c:v>82.4</c:v>
                </c:pt>
              </c:numCache>
            </c:numRef>
          </c:val>
          <c:smooth val="0"/>
          <c:extLst>
            <c:ext xmlns:c16="http://schemas.microsoft.com/office/drawing/2014/chart" uri="{C3380CC4-5D6E-409C-BE32-E72D297353CC}">
              <c16:uniqueId val="{00000001-6C6C-4FD1-BC19-B854F1A6478C}"/>
            </c:ext>
          </c:extLst>
        </c:ser>
        <c:ser>
          <c:idx val="2"/>
          <c:order val="2"/>
          <c:tx>
            <c:strRef>
              <c:f>'[ktk.ktk1.fact_ktk_ktk1.latest (29).xlsx]Kouluterveyskyselyn aikasarjat '!$D$1</c:f>
              <c:strCache>
                <c:ptCount val="1"/>
                <c:pt idx="0">
                  <c:v>Sukupuoli: yhteensä</c:v>
                </c:pt>
              </c:strCache>
            </c:strRef>
          </c:tx>
          <c:spPr>
            <a:ln w="28575" cap="rnd">
              <a:solidFill>
                <a:schemeClr val="accent3"/>
              </a:solidFill>
              <a:round/>
            </a:ln>
            <a:effectLst/>
          </c:spPr>
          <c:marker>
            <c:symbol val="none"/>
          </c:marker>
          <c:dLbls>
            <c:dLbl>
              <c:idx val="0"/>
              <c:layout>
                <c:manualLayout>
                  <c:x val="-0.14956033266285856"/>
                  <c:y val="-2.814806300944280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6C6C-4FD1-BC19-B854F1A6478C}"/>
                </c:ext>
              </c:extLst>
            </c:dLbl>
            <c:dLbl>
              <c:idx val="1"/>
              <c:layout>
                <c:manualLayout>
                  <c:x val="-7.1912079344191486E-3"/>
                  <c:y val="2.080539476215522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6C6C-4FD1-BC19-B854F1A6478C}"/>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(29).xlsx]Kouluterveyskyselyn aikasarjat '!$A$2:$A$3</c:f>
              <c:strCache>
                <c:ptCount val="2"/>
                <c:pt idx="0">
                  <c:v>2019</c:v>
                </c:pt>
                <c:pt idx="1">
                  <c:v>2021</c:v>
                </c:pt>
              </c:strCache>
            </c:strRef>
          </c:cat>
          <c:val>
            <c:numRef>
              <c:f>'[ktk.ktk1.fact_ktk_ktk1.latest (29).xlsx]Kouluterveyskyselyn aikasarjat '!$D$2:$D$3</c:f>
              <c:numCache>
                <c:formatCode>#\ ##0.0</c:formatCode>
                <c:ptCount val="2"/>
                <c:pt idx="0">
                  <c:v>83.1</c:v>
                </c:pt>
                <c:pt idx="1">
                  <c:v>81.900000000000006</c:v>
                </c:pt>
              </c:numCache>
            </c:numRef>
          </c:val>
          <c:smooth val="0"/>
          <c:extLst>
            <c:ext xmlns:c16="http://schemas.microsoft.com/office/drawing/2014/chart" uri="{C3380CC4-5D6E-409C-BE32-E72D297353CC}">
              <c16:uniqueId val="{00000002-6C6C-4FD1-BC19-B854F1A6478C}"/>
            </c:ext>
          </c:extLst>
        </c:ser>
        <c:dLbls>
          <c:dLblPos val="t"/>
          <c:showLegendKey val="0"/>
          <c:showVal val="1"/>
          <c:showCatName val="0"/>
          <c:showSerName val="0"/>
          <c:showPercent val="0"/>
          <c:showBubbleSize val="0"/>
        </c:dLbls>
        <c:smooth val="0"/>
        <c:axId val="516445432"/>
        <c:axId val="516445760"/>
      </c:lineChart>
      <c:catAx>
        <c:axId val="516445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6445760"/>
        <c:crosses val="autoZero"/>
        <c:auto val="1"/>
        <c:lblAlgn val="ctr"/>
        <c:lblOffset val="100"/>
        <c:noMultiLvlLbl val="0"/>
      </c:catAx>
      <c:valAx>
        <c:axId val="516445760"/>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64454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Saanut tukea ja apua koulun aikuisilta mielialaan liittyviin asioihin, %, v. 2021</a:t>
            </a:r>
          </a:p>
        </c:rich>
      </c:tx>
      <c:layout>
        <c:manualLayout>
          <c:xMode val="edge"/>
          <c:yMode val="edge"/>
          <c:x val="0.15099904769037498"/>
          <c:y val="1.9061269792334752E-2"/>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(18).xlsx]Kouluterveyskyselyn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(18).xlsx]Kouluterveyskyselyn aikasarjat '!$A$2:$A$6</c:f>
              <c:strCache>
                <c:ptCount val="5"/>
                <c:pt idx="0">
                  <c:v>Siilinjärvi</c:v>
                </c:pt>
                <c:pt idx="1">
                  <c:v>Iisalmi</c:v>
                </c:pt>
                <c:pt idx="2">
                  <c:v>Kuopio</c:v>
                </c:pt>
                <c:pt idx="3">
                  <c:v>Pohjois-Savon hyvinvointialue</c:v>
                </c:pt>
                <c:pt idx="4">
                  <c:v>Varkaus</c:v>
                </c:pt>
              </c:strCache>
            </c:strRef>
          </c:cat>
          <c:val>
            <c:numRef>
              <c:f>'[ktk.ktk1.fact_ktk_ktk1.latest (18).xlsx]Kouluterveyskyselyn aikasarjat '!$B$2:$B$6</c:f>
              <c:numCache>
                <c:formatCode>#\ ##0.0</c:formatCode>
                <c:ptCount val="5"/>
                <c:pt idx="0">
                  <c:v>81.8</c:v>
                </c:pt>
                <c:pt idx="1">
                  <c:v>86.3</c:v>
                </c:pt>
                <c:pt idx="2">
                  <c:v>82.9</c:v>
                </c:pt>
                <c:pt idx="3">
                  <c:v>83.1</c:v>
                </c:pt>
                <c:pt idx="4">
                  <c:v>86.4</c:v>
                </c:pt>
              </c:numCache>
            </c:numRef>
          </c:val>
          <c:extLst>
            <c:ext xmlns:c16="http://schemas.microsoft.com/office/drawing/2014/chart" uri="{C3380CC4-5D6E-409C-BE32-E72D297353CC}">
              <c16:uniqueId val="{00000000-1BC9-4BFF-92E8-A73F7B5CAE20}"/>
            </c:ext>
          </c:extLst>
        </c:ser>
        <c:ser>
          <c:idx val="1"/>
          <c:order val="1"/>
          <c:tx>
            <c:strRef>
              <c:f>'[ktk.ktk1.fact_ktk_ktk1.latest (18).xlsx]Kouluterveyskyselyn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(18).xlsx]Kouluterveyskyselyn aikasarjat '!$A$2:$A$6</c:f>
              <c:strCache>
                <c:ptCount val="5"/>
                <c:pt idx="0">
                  <c:v>Siilinjärvi</c:v>
                </c:pt>
                <c:pt idx="1">
                  <c:v>Iisalmi</c:v>
                </c:pt>
                <c:pt idx="2">
                  <c:v>Kuopio</c:v>
                </c:pt>
                <c:pt idx="3">
                  <c:v>Pohjois-Savon hyvinvointialue</c:v>
                </c:pt>
                <c:pt idx="4">
                  <c:v>Varkaus</c:v>
                </c:pt>
              </c:strCache>
            </c:strRef>
          </c:cat>
          <c:val>
            <c:numRef>
              <c:f>'[ktk.ktk1.fact_ktk_ktk1.latest (18).xlsx]Kouluterveyskyselyn aikasarjat '!$C$2:$C$6</c:f>
              <c:numCache>
                <c:formatCode>#\ ##0.0</c:formatCode>
                <c:ptCount val="5"/>
                <c:pt idx="0">
                  <c:v>75.5</c:v>
                </c:pt>
                <c:pt idx="1">
                  <c:v>77.599999999999994</c:v>
                </c:pt>
                <c:pt idx="2">
                  <c:v>81.099999999999994</c:v>
                </c:pt>
                <c:pt idx="3">
                  <c:v>81.900000000000006</c:v>
                </c:pt>
                <c:pt idx="4">
                  <c:v>92.7</c:v>
                </c:pt>
              </c:numCache>
            </c:numRef>
          </c:val>
          <c:extLst>
            <c:ext xmlns:c16="http://schemas.microsoft.com/office/drawing/2014/chart" uri="{C3380CC4-5D6E-409C-BE32-E72D297353CC}">
              <c16:uniqueId val="{00000001-1BC9-4BFF-92E8-A73F7B5CAE20}"/>
            </c:ext>
          </c:extLst>
        </c:ser>
        <c:dLbls>
          <c:dLblPos val="outEnd"/>
          <c:showLegendKey val="0"/>
          <c:showVal val="1"/>
          <c:showCatName val="0"/>
          <c:showSerName val="0"/>
          <c:showPercent val="0"/>
          <c:showBubbleSize val="0"/>
        </c:dLbls>
        <c:gapWidth val="219"/>
        <c:overlap val="-27"/>
        <c:axId val="510159480"/>
        <c:axId val="510159808"/>
      </c:barChart>
      <c:catAx>
        <c:axId val="510159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0159808"/>
        <c:crosses val="autoZero"/>
        <c:auto val="1"/>
        <c:lblAlgn val="ctr"/>
        <c:lblOffset val="100"/>
        <c:noMultiLvlLbl val="0"/>
      </c:catAx>
      <c:valAx>
        <c:axId val="510159808"/>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01594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Saanut tukea ja apua koulun aikuisilta mielialaan liittyviin asioihin, %, Pohjois-Savon hyvinvointialue</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'[ktk.ktk1.fact_ktk_ktk1.latest (41).xlsx]Kouluterveyskyselyn aikasarjat '!$B$1</c:f>
              <c:strCache>
                <c:ptCount val="1"/>
                <c:pt idx="0">
                  <c:v>Perusopetus 8. ja 9. lk</c:v>
                </c:pt>
              </c:strCache>
            </c:strRef>
          </c:tx>
          <c:spPr>
            <a:ln w="28575" cap="rnd">
              <a:solidFill>
                <a:schemeClr val="accent1"/>
              </a:solidFill>
              <a:round/>
            </a:ln>
            <a:effectLst/>
          </c:spPr>
          <c:marker>
            <c:symbol val="none"/>
          </c:marker>
          <c:dLbls>
            <c:dLbl>
              <c:idx val="1"/>
              <c:layout>
                <c:manualLayout>
                  <c:x val="-5.9733684564202756E-2"/>
                  <c:y val="3.88697766157515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27DA-4CEE-B711-558BC8B2473D}"/>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(41).xlsx]Kouluterveyskyselyn aikasarjat '!$A$2:$A$4</c:f>
              <c:strCache>
                <c:ptCount val="3"/>
                <c:pt idx="0">
                  <c:v>2017</c:v>
                </c:pt>
                <c:pt idx="1">
                  <c:v>2019</c:v>
                </c:pt>
                <c:pt idx="2">
                  <c:v>2021</c:v>
                </c:pt>
              </c:strCache>
            </c:strRef>
          </c:cat>
          <c:val>
            <c:numRef>
              <c:f>'[ktk.ktk1.fact_ktk_ktk1.latest (41).xlsx]Kouluterveyskyselyn aikasarjat '!$B$2:$B$4</c:f>
              <c:numCache>
                <c:formatCode>#\ ##0.0</c:formatCode>
                <c:ptCount val="3"/>
                <c:pt idx="0">
                  <c:v>86.2</c:v>
                </c:pt>
                <c:pt idx="1">
                  <c:v>83.1</c:v>
                </c:pt>
                <c:pt idx="2">
                  <c:v>81.900000000000006</c:v>
                </c:pt>
              </c:numCache>
            </c:numRef>
          </c:val>
          <c:smooth val="0"/>
          <c:extLst>
            <c:ext xmlns:c16="http://schemas.microsoft.com/office/drawing/2014/chart" uri="{C3380CC4-5D6E-409C-BE32-E72D297353CC}">
              <c16:uniqueId val="{00000000-27DA-4CEE-B711-558BC8B2473D}"/>
            </c:ext>
          </c:extLst>
        </c:ser>
        <c:ser>
          <c:idx val="1"/>
          <c:order val="1"/>
          <c:tx>
            <c:strRef>
              <c:f>'[ktk.ktk1.fact_ktk_ktk1.latest (41).xlsx]Kouluterveyskyselyn aikasarjat '!$C$1</c:f>
              <c:strCache>
                <c:ptCount val="1"/>
                <c:pt idx="0">
                  <c:v>Lukio 1. ja 2. vuosi</c:v>
                </c:pt>
              </c:strCache>
            </c:strRef>
          </c:tx>
          <c:spPr>
            <a:ln w="28575" cap="rnd">
              <a:solidFill>
                <a:schemeClr val="accent2"/>
              </a:solidFill>
              <a:round/>
            </a:ln>
            <a:effectLst/>
          </c:spPr>
          <c:marker>
            <c:symbol val="none"/>
          </c:marker>
          <c:dLbls>
            <c:dLbl>
              <c:idx val="1"/>
              <c:layout>
                <c:manualLayout>
                  <c:x val="-4.0132828979139598E-2"/>
                  <c:y val="-8.969123529607159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27DA-4CEE-B711-558BC8B2473D}"/>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(41).xlsx]Kouluterveyskyselyn aikasarjat '!$A$2:$A$4</c:f>
              <c:strCache>
                <c:ptCount val="3"/>
                <c:pt idx="0">
                  <c:v>2017</c:v>
                </c:pt>
                <c:pt idx="1">
                  <c:v>2019</c:v>
                </c:pt>
                <c:pt idx="2">
                  <c:v>2021</c:v>
                </c:pt>
              </c:strCache>
            </c:strRef>
          </c:cat>
          <c:val>
            <c:numRef>
              <c:f>'[ktk.ktk1.fact_ktk_ktk1.latest (41).xlsx]Kouluterveyskyselyn aikasarjat '!$C$2:$C$4</c:f>
              <c:numCache>
                <c:formatCode>#\ ##0.0</c:formatCode>
                <c:ptCount val="3"/>
                <c:pt idx="0">
                  <c:v>80.599999999999994</c:v>
                </c:pt>
                <c:pt idx="1">
                  <c:v>83.5</c:v>
                </c:pt>
                <c:pt idx="2">
                  <c:v>85.6</c:v>
                </c:pt>
              </c:numCache>
            </c:numRef>
          </c:val>
          <c:smooth val="0"/>
          <c:extLst>
            <c:ext xmlns:c16="http://schemas.microsoft.com/office/drawing/2014/chart" uri="{C3380CC4-5D6E-409C-BE32-E72D297353CC}">
              <c16:uniqueId val="{00000001-27DA-4CEE-B711-558BC8B2473D}"/>
            </c:ext>
          </c:extLst>
        </c:ser>
        <c:ser>
          <c:idx val="2"/>
          <c:order val="2"/>
          <c:tx>
            <c:strRef>
              <c:f>'[ktk.ktk1.fact_ktk_ktk1.latest (41).xlsx]Kouluterveyskyselyn aikasarjat '!$D$1</c:f>
              <c:strCache>
                <c:ptCount val="1"/>
                <c:pt idx="0">
                  <c:v>Ammatillinen oppilaitos</c:v>
                </c:pt>
              </c:strCache>
            </c:strRef>
          </c:tx>
          <c:spPr>
            <a:ln w="28575" cap="rnd">
              <a:solidFill>
                <a:schemeClr val="accent3"/>
              </a:solidFill>
              <a:round/>
            </a:ln>
            <a:effectLst/>
          </c:spPr>
          <c:marker>
            <c:symbol val="none"/>
          </c:marker>
          <c:dLbls>
            <c:dLbl>
              <c:idx val="0"/>
              <c:layout>
                <c:manualLayout>
                  <c:x val="-9.3055139058810132E-2"/>
                  <c:y val="-5.3230712289376531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27DA-4CEE-B711-558BC8B2473D}"/>
                </c:ext>
              </c:extLst>
            </c:dLbl>
            <c:dLbl>
              <c:idx val="2"/>
              <c:layout>
                <c:manualLayout>
                  <c:x val="2.6510080010075147E-2"/>
                  <c:y val="-1.737566609567103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27DA-4CEE-B711-558BC8B2473D}"/>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(41).xlsx]Kouluterveyskyselyn aikasarjat '!$A$2:$A$4</c:f>
              <c:strCache>
                <c:ptCount val="3"/>
                <c:pt idx="0">
                  <c:v>2017</c:v>
                </c:pt>
                <c:pt idx="1">
                  <c:v>2019</c:v>
                </c:pt>
                <c:pt idx="2">
                  <c:v>2021</c:v>
                </c:pt>
              </c:strCache>
            </c:strRef>
          </c:cat>
          <c:val>
            <c:numRef>
              <c:f>'[ktk.ktk1.fact_ktk_ktk1.latest (41).xlsx]Kouluterveyskyselyn aikasarjat '!$D$2:$D$4</c:f>
              <c:numCache>
                <c:formatCode>#\ ##0.0</c:formatCode>
                <c:ptCount val="3"/>
                <c:pt idx="0">
                  <c:v>86.1</c:v>
                </c:pt>
                <c:pt idx="1">
                  <c:v>87.2</c:v>
                </c:pt>
                <c:pt idx="2">
                  <c:v>84.3</c:v>
                </c:pt>
              </c:numCache>
            </c:numRef>
          </c:val>
          <c:smooth val="0"/>
          <c:extLst>
            <c:ext xmlns:c16="http://schemas.microsoft.com/office/drawing/2014/chart" uri="{C3380CC4-5D6E-409C-BE32-E72D297353CC}">
              <c16:uniqueId val="{00000002-27DA-4CEE-B711-558BC8B2473D}"/>
            </c:ext>
          </c:extLst>
        </c:ser>
        <c:dLbls>
          <c:dLblPos val="t"/>
          <c:showLegendKey val="0"/>
          <c:showVal val="1"/>
          <c:showCatName val="0"/>
          <c:showSerName val="0"/>
          <c:showPercent val="0"/>
          <c:showBubbleSize val="0"/>
        </c:dLbls>
        <c:smooth val="0"/>
        <c:axId val="523502104"/>
        <c:axId val="523502760"/>
      </c:lineChart>
      <c:catAx>
        <c:axId val="523502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23502760"/>
        <c:crosses val="autoZero"/>
        <c:auto val="1"/>
        <c:lblAlgn val="ctr"/>
        <c:lblOffset val="100"/>
        <c:noMultiLvlLbl val="0"/>
      </c:catAx>
      <c:valAx>
        <c:axId val="523502760"/>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235021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Saanut tukea ja apua palveluista koulun ulkopuolelta mielialaan liittyviin asioihin, %, 8. ja 9.lk.</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(8).xlsx]Kouluterveyskyselyn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(8).xlsx]Kouluterveyskyselyn aikasarjat '!$A$2:$A$8</c:f>
              <c:strCache>
                <c:ptCount val="7"/>
                <c:pt idx="0">
                  <c:v>Keski-Suomen hyvinvointialue</c:v>
                </c:pt>
                <c:pt idx="1">
                  <c:v>Pohjois-Pohjanmaan hyvinvointialue</c:v>
                </c:pt>
                <c:pt idx="2">
                  <c:v>Pohjois-Savon hyvinvointialue</c:v>
                </c:pt>
                <c:pt idx="3">
                  <c:v>Pirkanmaan hyvinvointialue</c:v>
                </c:pt>
                <c:pt idx="4">
                  <c:v>Koko maa</c:v>
                </c:pt>
                <c:pt idx="5">
                  <c:v>Pohjois-Karjalan hyvinvointialue</c:v>
                </c:pt>
                <c:pt idx="6">
                  <c:v>Etelä-Savon hyvinvointialue</c:v>
                </c:pt>
              </c:strCache>
            </c:strRef>
          </c:cat>
          <c:val>
            <c:numRef>
              <c:f>'[ktk.ktk1.fact_ktk_ktk1.latest (8).xlsx]Kouluterveyskyselyn aikasarjat '!$B$2:$B$8</c:f>
              <c:numCache>
                <c:formatCode>#\ ##0.0</c:formatCode>
                <c:ptCount val="7"/>
                <c:pt idx="0">
                  <c:v>69.3</c:v>
                </c:pt>
                <c:pt idx="1">
                  <c:v>70.2</c:v>
                </c:pt>
                <c:pt idx="2">
                  <c:v>74.8</c:v>
                </c:pt>
                <c:pt idx="3">
                  <c:v>72.099999999999994</c:v>
                </c:pt>
                <c:pt idx="4">
                  <c:v>72.900000000000006</c:v>
                </c:pt>
                <c:pt idx="5">
                  <c:v>80.400000000000006</c:v>
                </c:pt>
                <c:pt idx="6">
                  <c:v>82.4</c:v>
                </c:pt>
              </c:numCache>
            </c:numRef>
          </c:val>
          <c:extLst>
            <c:ext xmlns:c16="http://schemas.microsoft.com/office/drawing/2014/chart" uri="{C3380CC4-5D6E-409C-BE32-E72D297353CC}">
              <c16:uniqueId val="{00000000-6280-4A57-8CEC-1572AAA32F51}"/>
            </c:ext>
          </c:extLst>
        </c:ser>
        <c:ser>
          <c:idx val="1"/>
          <c:order val="1"/>
          <c:tx>
            <c:strRef>
              <c:f>'[ktk.ktk1.fact_ktk_ktk1.latest (8).xlsx]Kouluterveyskyselyn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(8).xlsx]Kouluterveyskyselyn aikasarjat '!$A$2:$A$8</c:f>
              <c:strCache>
                <c:ptCount val="7"/>
                <c:pt idx="0">
                  <c:v>Keski-Suomen hyvinvointialue</c:v>
                </c:pt>
                <c:pt idx="1">
                  <c:v>Pohjois-Pohjanmaan hyvinvointialue</c:v>
                </c:pt>
                <c:pt idx="2">
                  <c:v>Pohjois-Savon hyvinvointialue</c:v>
                </c:pt>
                <c:pt idx="3">
                  <c:v>Pirkanmaan hyvinvointialue</c:v>
                </c:pt>
                <c:pt idx="4">
                  <c:v>Koko maa</c:v>
                </c:pt>
                <c:pt idx="5">
                  <c:v>Pohjois-Karjalan hyvinvointialue</c:v>
                </c:pt>
                <c:pt idx="6">
                  <c:v>Etelä-Savon hyvinvointialue</c:v>
                </c:pt>
              </c:strCache>
            </c:strRef>
          </c:cat>
          <c:val>
            <c:numRef>
              <c:f>'[ktk.ktk1.fact_ktk_ktk1.latest (8).xlsx]Kouluterveyskyselyn aikasarjat '!$C$2:$C$8</c:f>
              <c:numCache>
                <c:formatCode>#\ ##0.0</c:formatCode>
                <c:ptCount val="7"/>
                <c:pt idx="0">
                  <c:v>63.1</c:v>
                </c:pt>
                <c:pt idx="1">
                  <c:v>68</c:v>
                </c:pt>
                <c:pt idx="2">
                  <c:v>68.599999999999994</c:v>
                </c:pt>
                <c:pt idx="3">
                  <c:v>69.099999999999994</c:v>
                </c:pt>
                <c:pt idx="4">
                  <c:v>70.2</c:v>
                </c:pt>
                <c:pt idx="5">
                  <c:v>72.400000000000006</c:v>
                </c:pt>
                <c:pt idx="6">
                  <c:v>84.5</c:v>
                </c:pt>
              </c:numCache>
            </c:numRef>
          </c:val>
          <c:extLst>
            <c:ext xmlns:c16="http://schemas.microsoft.com/office/drawing/2014/chart" uri="{C3380CC4-5D6E-409C-BE32-E72D297353CC}">
              <c16:uniqueId val="{00000001-6280-4A57-8CEC-1572AAA32F51}"/>
            </c:ext>
          </c:extLst>
        </c:ser>
        <c:dLbls>
          <c:dLblPos val="outEnd"/>
          <c:showLegendKey val="0"/>
          <c:showVal val="1"/>
          <c:showCatName val="0"/>
          <c:showSerName val="0"/>
          <c:showPercent val="0"/>
          <c:showBubbleSize val="0"/>
        </c:dLbls>
        <c:gapWidth val="219"/>
        <c:overlap val="-27"/>
        <c:axId val="515425640"/>
        <c:axId val="515425968"/>
      </c:barChart>
      <c:catAx>
        <c:axId val="515425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5425968"/>
        <c:crosses val="autoZero"/>
        <c:auto val="1"/>
        <c:lblAlgn val="ctr"/>
        <c:lblOffset val="100"/>
        <c:noMultiLvlLbl val="0"/>
      </c:catAx>
      <c:valAx>
        <c:axId val="515425968"/>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54256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Saanut tukea ja apua palveluista koulun ulkopuolelta mielialaan liittyviin asioihin, %, 8. ja 9.lk. Pohjois-Savon hyvinvointialue</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'[ktk.ktk1.fact_ktk_ktk1.latest (30).xlsx]Kouluterveyskyselyn aikasarjat '!$B$1</c:f>
              <c:strCache>
                <c:ptCount val="1"/>
                <c:pt idx="0">
                  <c:v>Pojat</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(30).xlsx]Kouluterveyskyselyn aikasarjat '!$A$2:$A$3</c:f>
              <c:strCache>
                <c:ptCount val="2"/>
                <c:pt idx="0">
                  <c:v>2019</c:v>
                </c:pt>
                <c:pt idx="1">
                  <c:v>2021</c:v>
                </c:pt>
              </c:strCache>
            </c:strRef>
          </c:cat>
          <c:val>
            <c:numRef>
              <c:f>'[ktk.ktk1.fact_ktk_ktk1.latest (30).xlsx]Kouluterveyskyselyn aikasarjat '!$B$2:$B$3</c:f>
              <c:numCache>
                <c:formatCode>#\ ##0.0</c:formatCode>
                <c:ptCount val="2"/>
                <c:pt idx="0">
                  <c:v>82.7</c:v>
                </c:pt>
                <c:pt idx="1">
                  <c:v>76.8</c:v>
                </c:pt>
              </c:numCache>
            </c:numRef>
          </c:val>
          <c:smooth val="0"/>
          <c:extLst>
            <c:ext xmlns:c16="http://schemas.microsoft.com/office/drawing/2014/chart" uri="{C3380CC4-5D6E-409C-BE32-E72D297353CC}">
              <c16:uniqueId val="{00000000-4792-45E0-86F1-D00484A1E70B}"/>
            </c:ext>
          </c:extLst>
        </c:ser>
        <c:ser>
          <c:idx val="1"/>
          <c:order val="1"/>
          <c:tx>
            <c:strRef>
              <c:f>'[ktk.ktk1.fact_ktk_ktk1.latest (30).xlsx]Kouluterveyskyselyn aikasarjat '!$C$1</c:f>
              <c:strCache>
                <c:ptCount val="1"/>
                <c:pt idx="0">
                  <c:v>Tytöt</c:v>
                </c:pt>
              </c:strCache>
            </c:strRef>
          </c:tx>
          <c:spPr>
            <a:ln w="28575" cap="rnd">
              <a:solidFill>
                <a:schemeClr val="accent2"/>
              </a:solidFill>
              <a:round/>
            </a:ln>
            <a:effectLst/>
          </c:spPr>
          <c:marker>
            <c:symbol val="none"/>
          </c:marker>
          <c:dLbls>
            <c:dLbl>
              <c:idx val="0"/>
              <c:layout>
                <c:manualLayout>
                  <c:x val="-0.11798622047244095"/>
                  <c:y val="0.1188659230096238"/>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4792-45E0-86F1-D00484A1E70B}"/>
                </c:ext>
              </c:extLst>
            </c:dLbl>
            <c:dLbl>
              <c:idx val="1"/>
              <c:layout>
                <c:manualLayout>
                  <c:x val="4.2360017497811752E-3"/>
                  <c:y val="-3.854148439778361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4792-45E0-86F1-D00484A1E70B}"/>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(30).xlsx]Kouluterveyskyselyn aikasarjat '!$A$2:$A$3</c:f>
              <c:strCache>
                <c:ptCount val="2"/>
                <c:pt idx="0">
                  <c:v>2019</c:v>
                </c:pt>
                <c:pt idx="1">
                  <c:v>2021</c:v>
                </c:pt>
              </c:strCache>
            </c:strRef>
          </c:cat>
          <c:val>
            <c:numRef>
              <c:f>'[ktk.ktk1.fact_ktk_ktk1.latest (30).xlsx]Kouluterveyskyselyn aikasarjat '!$C$2:$C$3</c:f>
              <c:numCache>
                <c:formatCode>#\ ##0.0</c:formatCode>
                <c:ptCount val="2"/>
                <c:pt idx="0">
                  <c:v>73</c:v>
                </c:pt>
                <c:pt idx="1">
                  <c:v>66.599999999999994</c:v>
                </c:pt>
              </c:numCache>
            </c:numRef>
          </c:val>
          <c:smooth val="0"/>
          <c:extLst>
            <c:ext xmlns:c16="http://schemas.microsoft.com/office/drawing/2014/chart" uri="{C3380CC4-5D6E-409C-BE32-E72D297353CC}">
              <c16:uniqueId val="{00000001-4792-45E0-86F1-D00484A1E70B}"/>
            </c:ext>
          </c:extLst>
        </c:ser>
        <c:ser>
          <c:idx val="2"/>
          <c:order val="2"/>
          <c:tx>
            <c:strRef>
              <c:f>'[ktk.ktk1.fact_ktk_ktk1.latest (30).xlsx]Kouluterveyskyselyn aikasarjat '!$D$1</c:f>
              <c:strCache>
                <c:ptCount val="1"/>
                <c:pt idx="0">
                  <c:v>Sukupuoli: yhteensä</c:v>
                </c:pt>
              </c:strCache>
            </c:strRef>
          </c:tx>
          <c:spPr>
            <a:ln w="28575" cap="rnd">
              <a:solidFill>
                <a:schemeClr val="accent3"/>
              </a:solidFill>
              <a:round/>
            </a:ln>
            <a:effectLst/>
          </c:spPr>
          <c:marker>
            <c:symbol val="none"/>
          </c:marker>
          <c:dLbls>
            <c:dLbl>
              <c:idx val="0"/>
              <c:layout>
                <c:manualLayout>
                  <c:x val="-0.12631955380577428"/>
                  <c:y val="3.1251822688830562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4792-45E0-86F1-D00484A1E70B}"/>
                </c:ext>
              </c:extLst>
            </c:dLbl>
            <c:dLbl>
              <c:idx val="1"/>
              <c:layout>
                <c:manualLayout>
                  <c:x val="-4.298622047244105E-2"/>
                  <c:y val="7.256962671332750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4792-45E0-86F1-D00484A1E70B}"/>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(30).xlsx]Kouluterveyskyselyn aikasarjat '!$A$2:$A$3</c:f>
              <c:strCache>
                <c:ptCount val="2"/>
                <c:pt idx="0">
                  <c:v>2019</c:v>
                </c:pt>
                <c:pt idx="1">
                  <c:v>2021</c:v>
                </c:pt>
              </c:strCache>
            </c:strRef>
          </c:cat>
          <c:val>
            <c:numRef>
              <c:f>'[ktk.ktk1.fact_ktk_ktk1.latest (30).xlsx]Kouluterveyskyselyn aikasarjat '!$D$2:$D$3</c:f>
              <c:numCache>
                <c:formatCode>#\ ##0.0</c:formatCode>
                <c:ptCount val="2"/>
                <c:pt idx="0">
                  <c:v>74.8</c:v>
                </c:pt>
                <c:pt idx="1">
                  <c:v>68.599999999999994</c:v>
                </c:pt>
              </c:numCache>
            </c:numRef>
          </c:val>
          <c:smooth val="0"/>
          <c:extLst>
            <c:ext xmlns:c16="http://schemas.microsoft.com/office/drawing/2014/chart" uri="{C3380CC4-5D6E-409C-BE32-E72D297353CC}">
              <c16:uniqueId val="{00000002-4792-45E0-86F1-D00484A1E70B}"/>
            </c:ext>
          </c:extLst>
        </c:ser>
        <c:dLbls>
          <c:dLblPos val="t"/>
          <c:showLegendKey val="0"/>
          <c:showVal val="1"/>
          <c:showCatName val="0"/>
          <c:showSerName val="0"/>
          <c:showPercent val="0"/>
          <c:showBubbleSize val="0"/>
        </c:dLbls>
        <c:smooth val="0"/>
        <c:axId val="251576096"/>
        <c:axId val="251568224"/>
      </c:lineChart>
      <c:catAx>
        <c:axId val="251576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51568224"/>
        <c:crosses val="autoZero"/>
        <c:auto val="1"/>
        <c:lblAlgn val="ctr"/>
        <c:lblOffset val="100"/>
        <c:noMultiLvlLbl val="0"/>
      </c:catAx>
      <c:valAx>
        <c:axId val="251568224"/>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515760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Saanut tukea ja apua palveluista koulun ulkopuolelta mielialaan liittyviin asioihin, %, 8. ja 9.lk. </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(19).xlsx]Kouluterveyskyselyn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(19).xlsx]Kouluterveyskyselyn aikasarjat '!$A$2:$A$6</c:f>
              <c:strCache>
                <c:ptCount val="5"/>
                <c:pt idx="0">
                  <c:v>Siilinjärvi</c:v>
                </c:pt>
                <c:pt idx="1">
                  <c:v>Pohjois-Savon hyvinvointialue</c:v>
                </c:pt>
                <c:pt idx="2">
                  <c:v>Kuopio</c:v>
                </c:pt>
                <c:pt idx="3">
                  <c:v>Iisalmi</c:v>
                </c:pt>
                <c:pt idx="4">
                  <c:v>Varkaus</c:v>
                </c:pt>
              </c:strCache>
            </c:strRef>
          </c:cat>
          <c:val>
            <c:numRef>
              <c:f>'[ktk.ktk1.fact_ktk_ktk1.latest (19).xlsx]Kouluterveyskyselyn aikasarjat '!$B$2:$B$6</c:f>
              <c:numCache>
                <c:formatCode>#\ ##0.0</c:formatCode>
                <c:ptCount val="5"/>
                <c:pt idx="0">
                  <c:v>67.5</c:v>
                </c:pt>
                <c:pt idx="1">
                  <c:v>74.8</c:v>
                </c:pt>
                <c:pt idx="2">
                  <c:v>75.400000000000006</c:v>
                </c:pt>
                <c:pt idx="3">
                  <c:v>63.2</c:v>
                </c:pt>
                <c:pt idx="4">
                  <c:v>78.900000000000006</c:v>
                </c:pt>
              </c:numCache>
            </c:numRef>
          </c:val>
          <c:extLst>
            <c:ext xmlns:c16="http://schemas.microsoft.com/office/drawing/2014/chart" uri="{C3380CC4-5D6E-409C-BE32-E72D297353CC}">
              <c16:uniqueId val="{00000000-28E1-452A-94F4-440D55446CF6}"/>
            </c:ext>
          </c:extLst>
        </c:ser>
        <c:ser>
          <c:idx val="1"/>
          <c:order val="1"/>
          <c:tx>
            <c:strRef>
              <c:f>'[ktk.ktk1.fact_ktk_ktk1.latest (19).xlsx]Kouluterveyskyselyn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(19).xlsx]Kouluterveyskyselyn aikasarjat '!$A$2:$A$6</c:f>
              <c:strCache>
                <c:ptCount val="5"/>
                <c:pt idx="0">
                  <c:v>Siilinjärvi</c:v>
                </c:pt>
                <c:pt idx="1">
                  <c:v>Pohjois-Savon hyvinvointialue</c:v>
                </c:pt>
                <c:pt idx="2">
                  <c:v>Kuopio</c:v>
                </c:pt>
                <c:pt idx="3">
                  <c:v>Iisalmi</c:v>
                </c:pt>
                <c:pt idx="4">
                  <c:v>Varkaus</c:v>
                </c:pt>
              </c:strCache>
            </c:strRef>
          </c:cat>
          <c:val>
            <c:numRef>
              <c:f>'[ktk.ktk1.fact_ktk_ktk1.latest (19).xlsx]Kouluterveyskyselyn aikasarjat '!$C$2:$C$6</c:f>
              <c:numCache>
                <c:formatCode>#\ ##0.0</c:formatCode>
                <c:ptCount val="5"/>
                <c:pt idx="0">
                  <c:v>61.4</c:v>
                </c:pt>
                <c:pt idx="1">
                  <c:v>68.599999999999994</c:v>
                </c:pt>
                <c:pt idx="2">
                  <c:v>68.7</c:v>
                </c:pt>
                <c:pt idx="3" formatCode="General">
                  <c:v>0</c:v>
                </c:pt>
                <c:pt idx="4" formatCode="General">
                  <c:v>0</c:v>
                </c:pt>
              </c:numCache>
            </c:numRef>
          </c:val>
          <c:extLst>
            <c:ext xmlns:c16="http://schemas.microsoft.com/office/drawing/2014/chart" uri="{C3380CC4-5D6E-409C-BE32-E72D297353CC}">
              <c16:uniqueId val="{00000001-28E1-452A-94F4-440D55446CF6}"/>
            </c:ext>
          </c:extLst>
        </c:ser>
        <c:dLbls>
          <c:dLblPos val="outEnd"/>
          <c:showLegendKey val="0"/>
          <c:showVal val="1"/>
          <c:showCatName val="0"/>
          <c:showSerName val="0"/>
          <c:showPercent val="0"/>
          <c:showBubbleSize val="0"/>
        </c:dLbls>
        <c:gapWidth val="219"/>
        <c:overlap val="-27"/>
        <c:axId val="243115040"/>
        <c:axId val="511290712"/>
      </c:barChart>
      <c:catAx>
        <c:axId val="243115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1290712"/>
        <c:crosses val="autoZero"/>
        <c:auto val="1"/>
        <c:lblAlgn val="ctr"/>
        <c:lblOffset val="100"/>
        <c:noMultiLvlLbl val="0"/>
      </c:catAx>
      <c:valAx>
        <c:axId val="511290712"/>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431150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Saanut tukea ja apua palveluista koulun ulkopuolelta mielialaan liittyviin asioihin, %, Pohjois-Savon hyvinvointialue</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manualLayout>
          <c:layoutTarget val="inner"/>
          <c:xMode val="edge"/>
          <c:yMode val="edge"/>
          <c:x val="9.3544952044742516E-2"/>
          <c:y val="0.19175748809786039"/>
          <c:w val="0.87713288628855812"/>
          <c:h val="0.53893511993757026"/>
        </c:manualLayout>
      </c:layout>
      <c:lineChart>
        <c:grouping val="standard"/>
        <c:varyColors val="0"/>
        <c:ser>
          <c:idx val="0"/>
          <c:order val="0"/>
          <c:tx>
            <c:strRef>
              <c:f>'[ktk.ktk1.fact_ktk_ktk1.latest (42).xlsx]Kouluterveyskyselyn aikasarjat '!$B$1</c:f>
              <c:strCache>
                <c:ptCount val="1"/>
                <c:pt idx="0">
                  <c:v>Perusopetus 8. ja 9. lk</c:v>
                </c:pt>
              </c:strCache>
            </c:strRef>
          </c:tx>
          <c:spPr>
            <a:ln w="28575" cap="rnd">
              <a:solidFill>
                <a:schemeClr val="accent1"/>
              </a:solidFill>
              <a:round/>
            </a:ln>
            <a:effectLst/>
          </c:spPr>
          <c:marker>
            <c:symbol val="none"/>
          </c:marker>
          <c:dLbls>
            <c:dLbl>
              <c:idx val="0"/>
              <c:layout>
                <c:manualLayout>
                  <c:x val="-8.6866986395869303E-2"/>
                  <c:y val="3.991951963893648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2BCD-4ECC-80BA-96ADEA3F319C}"/>
                </c:ext>
              </c:extLst>
            </c:dLbl>
            <c:dLbl>
              <c:idx val="1"/>
              <c:layout>
                <c:manualLayout>
                  <c:x val="-8.0583666038719512E-2"/>
                  <c:y val="7.29277736517460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2BCD-4ECC-80BA-96ADEA3F319C}"/>
                </c:ext>
              </c:extLst>
            </c:dLbl>
            <c:dLbl>
              <c:idx val="2"/>
              <c:layout>
                <c:manualLayout>
                  <c:x val="1.3666139318528555E-2"/>
                  <c:y val="-5.497921064789098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2BCD-4ECC-80BA-96ADEA3F319C}"/>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(42).xlsx]Kouluterveyskyselyn aikasarjat '!$A$2:$A$4</c:f>
              <c:strCache>
                <c:ptCount val="3"/>
                <c:pt idx="0">
                  <c:v>2017</c:v>
                </c:pt>
                <c:pt idx="1">
                  <c:v>2019</c:v>
                </c:pt>
                <c:pt idx="2">
                  <c:v>2021</c:v>
                </c:pt>
              </c:strCache>
            </c:strRef>
          </c:cat>
          <c:val>
            <c:numRef>
              <c:f>'[ktk.ktk1.fact_ktk_ktk1.latest (42).xlsx]Kouluterveyskyselyn aikasarjat '!$B$2:$B$4</c:f>
              <c:numCache>
                <c:formatCode>#\ ##0.0</c:formatCode>
                <c:ptCount val="3"/>
                <c:pt idx="0">
                  <c:v>76</c:v>
                </c:pt>
                <c:pt idx="1">
                  <c:v>74.8</c:v>
                </c:pt>
                <c:pt idx="2">
                  <c:v>68.599999999999994</c:v>
                </c:pt>
              </c:numCache>
            </c:numRef>
          </c:val>
          <c:smooth val="0"/>
          <c:extLst>
            <c:ext xmlns:c16="http://schemas.microsoft.com/office/drawing/2014/chart" uri="{C3380CC4-5D6E-409C-BE32-E72D297353CC}">
              <c16:uniqueId val="{00000000-2BCD-4ECC-80BA-96ADEA3F319C}"/>
            </c:ext>
          </c:extLst>
        </c:ser>
        <c:ser>
          <c:idx val="1"/>
          <c:order val="1"/>
          <c:tx>
            <c:strRef>
              <c:f>'[ktk.ktk1.fact_ktk_ktk1.latest (42).xlsx]Kouluterveyskyselyn aikasarjat '!$C$1</c:f>
              <c:strCache>
                <c:ptCount val="1"/>
                <c:pt idx="0">
                  <c:v>Lukio 1. ja 2. vuosi</c:v>
                </c:pt>
              </c:strCache>
            </c:strRef>
          </c:tx>
          <c:spPr>
            <a:ln w="28575" cap="rnd">
              <a:solidFill>
                <a:schemeClr val="accent2"/>
              </a:solidFill>
              <a:round/>
            </a:ln>
            <a:effectLst/>
          </c:spPr>
          <c:marker>
            <c:symbol val="none"/>
          </c:marker>
          <c:dLbls>
            <c:dLbl>
              <c:idx val="0"/>
              <c:layout>
                <c:manualLayout>
                  <c:x val="-4.7072624133920153E-2"/>
                  <c:y val="0.10180999591295438"/>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2BCD-4ECC-80BA-96ADEA3F319C}"/>
                </c:ext>
              </c:extLst>
            </c:dLbl>
            <c:dLbl>
              <c:idx val="1"/>
              <c:layout>
                <c:manualLayout>
                  <c:x val="-2.8222663062470628E-2"/>
                  <c:y val="7.29277736517460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2BCD-4ECC-80BA-96ADEA3F319C}"/>
                </c:ext>
              </c:extLst>
            </c:dLbl>
            <c:dLbl>
              <c:idx val="2"/>
              <c:layout>
                <c:manualLayout>
                  <c:x val="-1.9844902586270731E-2"/>
                  <c:y val="7.29277736517459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2BCD-4ECC-80BA-96ADEA3F319C}"/>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(42).xlsx]Kouluterveyskyselyn aikasarjat '!$A$2:$A$4</c:f>
              <c:strCache>
                <c:ptCount val="3"/>
                <c:pt idx="0">
                  <c:v>2017</c:v>
                </c:pt>
                <c:pt idx="1">
                  <c:v>2019</c:v>
                </c:pt>
                <c:pt idx="2">
                  <c:v>2021</c:v>
                </c:pt>
              </c:strCache>
            </c:strRef>
          </c:cat>
          <c:val>
            <c:numRef>
              <c:f>'[ktk.ktk1.fact_ktk_ktk1.latest (42).xlsx]Kouluterveyskyselyn aikasarjat '!$C$2:$C$4</c:f>
              <c:numCache>
                <c:formatCode>#\ ##0.0</c:formatCode>
                <c:ptCount val="3"/>
                <c:pt idx="0">
                  <c:v>66.7</c:v>
                </c:pt>
                <c:pt idx="1">
                  <c:v>75.599999999999994</c:v>
                </c:pt>
                <c:pt idx="2">
                  <c:v>71.7</c:v>
                </c:pt>
              </c:numCache>
            </c:numRef>
          </c:val>
          <c:smooth val="0"/>
          <c:extLst>
            <c:ext xmlns:c16="http://schemas.microsoft.com/office/drawing/2014/chart" uri="{C3380CC4-5D6E-409C-BE32-E72D297353CC}">
              <c16:uniqueId val="{00000001-2BCD-4ECC-80BA-96ADEA3F319C}"/>
            </c:ext>
          </c:extLst>
        </c:ser>
        <c:ser>
          <c:idx val="2"/>
          <c:order val="2"/>
          <c:tx>
            <c:strRef>
              <c:f>'[ktk.ktk1.fact_ktk_ktk1.latest (42).xlsx]Kouluterveyskyselyn aikasarjat '!$D$1</c:f>
              <c:strCache>
                <c:ptCount val="1"/>
                <c:pt idx="0">
                  <c:v>Ammatillinen oppilaitos</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(42).xlsx]Kouluterveyskyselyn aikasarjat '!$A$2:$A$4</c:f>
              <c:strCache>
                <c:ptCount val="3"/>
                <c:pt idx="0">
                  <c:v>2017</c:v>
                </c:pt>
                <c:pt idx="1">
                  <c:v>2019</c:v>
                </c:pt>
                <c:pt idx="2">
                  <c:v>2021</c:v>
                </c:pt>
              </c:strCache>
            </c:strRef>
          </c:cat>
          <c:val>
            <c:numRef>
              <c:f>'[ktk.ktk1.fact_ktk_ktk1.latest (42).xlsx]Kouluterveyskyselyn aikasarjat '!$D$2:$D$4</c:f>
              <c:numCache>
                <c:formatCode>#\ ##0.0</c:formatCode>
                <c:ptCount val="3"/>
                <c:pt idx="0">
                  <c:v>82.2</c:v>
                </c:pt>
                <c:pt idx="1">
                  <c:v>82.9</c:v>
                </c:pt>
                <c:pt idx="2">
                  <c:v>80</c:v>
                </c:pt>
              </c:numCache>
            </c:numRef>
          </c:val>
          <c:smooth val="0"/>
          <c:extLst>
            <c:ext xmlns:c16="http://schemas.microsoft.com/office/drawing/2014/chart" uri="{C3380CC4-5D6E-409C-BE32-E72D297353CC}">
              <c16:uniqueId val="{00000002-2BCD-4ECC-80BA-96ADEA3F319C}"/>
            </c:ext>
          </c:extLst>
        </c:ser>
        <c:dLbls>
          <c:dLblPos val="t"/>
          <c:showLegendKey val="0"/>
          <c:showVal val="1"/>
          <c:showCatName val="0"/>
          <c:showSerName val="0"/>
          <c:showPercent val="0"/>
          <c:showBubbleSize val="0"/>
        </c:dLbls>
        <c:smooth val="0"/>
        <c:axId val="520223176"/>
        <c:axId val="520221208"/>
      </c:lineChart>
      <c:catAx>
        <c:axId val="520223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20221208"/>
        <c:crosses val="autoZero"/>
        <c:auto val="1"/>
        <c:lblAlgn val="ctr"/>
        <c:lblOffset val="100"/>
        <c:noMultiLvlLbl val="0"/>
      </c:catAx>
      <c:valAx>
        <c:axId val="520221208"/>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202231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Saanut tukea ja apua omilta vanhemmilta mielialaan liittyviin asioihin, %, 8. ja 9.lk</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(9).xlsx]Kouluterveyskyselyn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(9).xlsx]Kouluterveyskyselyn aikasarjat '!$A$2:$A$8</c:f>
              <c:strCache>
                <c:ptCount val="7"/>
                <c:pt idx="0">
                  <c:v>Pohjois-Karjalan hyvinvointialue</c:v>
                </c:pt>
                <c:pt idx="1">
                  <c:v>Pirkanmaan hyvinvointialue</c:v>
                </c:pt>
                <c:pt idx="2">
                  <c:v>Pohjois-Pohjanmaan hyvinvointialue</c:v>
                </c:pt>
                <c:pt idx="3">
                  <c:v>Koko maa</c:v>
                </c:pt>
                <c:pt idx="4">
                  <c:v>Keski-Suomen hyvinvointialue</c:v>
                </c:pt>
                <c:pt idx="5">
                  <c:v>Pohjois-Savon hyvinvointialue</c:v>
                </c:pt>
                <c:pt idx="6">
                  <c:v>Etelä-Savon hyvinvointialue</c:v>
                </c:pt>
              </c:strCache>
            </c:strRef>
          </c:cat>
          <c:val>
            <c:numRef>
              <c:f>'[ktk.ktk1.fact_ktk_ktk1.latest (9).xlsx]Kouluterveyskyselyn aikasarjat '!$B$2:$B$8</c:f>
              <c:numCache>
                <c:formatCode>#\ ##0.0</c:formatCode>
                <c:ptCount val="7"/>
                <c:pt idx="0">
                  <c:v>80.400000000000006</c:v>
                </c:pt>
                <c:pt idx="1">
                  <c:v>81.5</c:v>
                </c:pt>
                <c:pt idx="2">
                  <c:v>79.900000000000006</c:v>
                </c:pt>
                <c:pt idx="3">
                  <c:v>81.7</c:v>
                </c:pt>
                <c:pt idx="4">
                  <c:v>81.5</c:v>
                </c:pt>
                <c:pt idx="5">
                  <c:v>82.8</c:v>
                </c:pt>
                <c:pt idx="6">
                  <c:v>80.900000000000006</c:v>
                </c:pt>
              </c:numCache>
            </c:numRef>
          </c:val>
          <c:extLst>
            <c:ext xmlns:c16="http://schemas.microsoft.com/office/drawing/2014/chart" uri="{C3380CC4-5D6E-409C-BE32-E72D297353CC}">
              <c16:uniqueId val="{00000000-06F7-4917-8D82-BCA93D8B7913}"/>
            </c:ext>
          </c:extLst>
        </c:ser>
        <c:ser>
          <c:idx val="1"/>
          <c:order val="1"/>
          <c:tx>
            <c:strRef>
              <c:f>'[ktk.ktk1.fact_ktk_ktk1.latest (9).xlsx]Kouluterveyskyselyn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(9).xlsx]Kouluterveyskyselyn aikasarjat '!$A$2:$A$8</c:f>
              <c:strCache>
                <c:ptCount val="7"/>
                <c:pt idx="0">
                  <c:v>Pohjois-Karjalan hyvinvointialue</c:v>
                </c:pt>
                <c:pt idx="1">
                  <c:v>Pirkanmaan hyvinvointialue</c:v>
                </c:pt>
                <c:pt idx="2">
                  <c:v>Pohjois-Pohjanmaan hyvinvointialue</c:v>
                </c:pt>
                <c:pt idx="3">
                  <c:v>Koko maa</c:v>
                </c:pt>
                <c:pt idx="4">
                  <c:v>Keski-Suomen hyvinvointialue</c:v>
                </c:pt>
                <c:pt idx="5">
                  <c:v>Pohjois-Savon hyvinvointialue</c:v>
                </c:pt>
                <c:pt idx="6">
                  <c:v>Etelä-Savon hyvinvointialue</c:v>
                </c:pt>
              </c:strCache>
            </c:strRef>
          </c:cat>
          <c:val>
            <c:numRef>
              <c:f>'[ktk.ktk1.fact_ktk_ktk1.latest (9).xlsx]Kouluterveyskyselyn aikasarjat '!$C$2:$C$8</c:f>
              <c:numCache>
                <c:formatCode>#\ ##0.0</c:formatCode>
                <c:ptCount val="7"/>
                <c:pt idx="0">
                  <c:v>79.8</c:v>
                </c:pt>
                <c:pt idx="1">
                  <c:v>79.900000000000006</c:v>
                </c:pt>
                <c:pt idx="2">
                  <c:v>80</c:v>
                </c:pt>
                <c:pt idx="3">
                  <c:v>80.400000000000006</c:v>
                </c:pt>
                <c:pt idx="4">
                  <c:v>80.5</c:v>
                </c:pt>
                <c:pt idx="5">
                  <c:v>83.4</c:v>
                </c:pt>
                <c:pt idx="6">
                  <c:v>83.5</c:v>
                </c:pt>
              </c:numCache>
            </c:numRef>
          </c:val>
          <c:extLst>
            <c:ext xmlns:c16="http://schemas.microsoft.com/office/drawing/2014/chart" uri="{C3380CC4-5D6E-409C-BE32-E72D297353CC}">
              <c16:uniqueId val="{00000001-06F7-4917-8D82-BCA93D8B7913}"/>
            </c:ext>
          </c:extLst>
        </c:ser>
        <c:dLbls>
          <c:dLblPos val="outEnd"/>
          <c:showLegendKey val="0"/>
          <c:showVal val="1"/>
          <c:showCatName val="0"/>
          <c:showSerName val="0"/>
          <c:showPercent val="0"/>
          <c:showBubbleSize val="0"/>
        </c:dLbls>
        <c:gapWidth val="219"/>
        <c:overlap val="-27"/>
        <c:axId val="513789752"/>
        <c:axId val="513785488"/>
      </c:barChart>
      <c:catAx>
        <c:axId val="513789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3785488"/>
        <c:crosses val="autoZero"/>
        <c:auto val="1"/>
        <c:lblAlgn val="ctr"/>
        <c:lblOffset val="100"/>
        <c:noMultiLvlLbl val="0"/>
      </c:catAx>
      <c:valAx>
        <c:axId val="513785488"/>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37897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Saanut tukea ja apua omilta vanhemmilta mielialaan liittyviin asioihin, %, 8. ja 9.lk, Pohjois-Savon hyvinvointialue</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'[ktk.ktk1.fact_ktk_ktk1.latest (31).xlsx]Kouluterveyskyselyn aikasarjat '!$B$1</c:f>
              <c:strCache>
                <c:ptCount val="1"/>
                <c:pt idx="0">
                  <c:v>Pojat</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(31).xlsx]Kouluterveyskyselyn aikasarjat '!$A$2:$A$3</c:f>
              <c:strCache>
                <c:ptCount val="2"/>
                <c:pt idx="0">
                  <c:v>2019</c:v>
                </c:pt>
                <c:pt idx="1">
                  <c:v>2021</c:v>
                </c:pt>
              </c:strCache>
            </c:strRef>
          </c:cat>
          <c:val>
            <c:numRef>
              <c:f>'[ktk.ktk1.fact_ktk_ktk1.latest (31).xlsx]Kouluterveyskyselyn aikasarjat '!$B$2:$B$3</c:f>
              <c:numCache>
                <c:formatCode>#\ ##0.0</c:formatCode>
                <c:ptCount val="2"/>
                <c:pt idx="0">
                  <c:v>85.6</c:v>
                </c:pt>
                <c:pt idx="1">
                  <c:v>88.1</c:v>
                </c:pt>
              </c:numCache>
            </c:numRef>
          </c:val>
          <c:smooth val="0"/>
          <c:extLst>
            <c:ext xmlns:c16="http://schemas.microsoft.com/office/drawing/2014/chart" uri="{C3380CC4-5D6E-409C-BE32-E72D297353CC}">
              <c16:uniqueId val="{00000000-B6E2-47EB-8393-F03899C720C2}"/>
            </c:ext>
          </c:extLst>
        </c:ser>
        <c:ser>
          <c:idx val="1"/>
          <c:order val="1"/>
          <c:tx>
            <c:strRef>
              <c:f>'[ktk.ktk1.fact_ktk_ktk1.latest (31).xlsx]Kouluterveyskyselyn aikasarjat '!$C$1</c:f>
              <c:strCache>
                <c:ptCount val="1"/>
                <c:pt idx="0">
                  <c:v>Tytöt</c:v>
                </c:pt>
              </c:strCache>
            </c:strRef>
          </c:tx>
          <c:spPr>
            <a:ln w="28575" cap="rnd">
              <a:solidFill>
                <a:schemeClr val="accent2"/>
              </a:solidFill>
              <a:round/>
            </a:ln>
            <a:effectLst/>
          </c:spPr>
          <c:marker>
            <c:symbol val="none"/>
          </c:marker>
          <c:dLbls>
            <c:dLbl>
              <c:idx val="0"/>
              <c:layout>
                <c:manualLayout>
                  <c:x val="-8.0383760817026584E-2"/>
                  <c:y val="4.367205987621279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6E2-47EB-8393-F03899C720C2}"/>
                </c:ext>
              </c:extLst>
            </c:dLbl>
            <c:dLbl>
              <c:idx val="1"/>
              <c:layout>
                <c:manualLayout>
                  <c:x val="-1.1758400249473767E-3"/>
                  <c:y val="2.561650135878740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B6E2-47EB-8393-F03899C720C2}"/>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(31).xlsx]Kouluterveyskyselyn aikasarjat '!$A$2:$A$3</c:f>
              <c:strCache>
                <c:ptCount val="2"/>
                <c:pt idx="0">
                  <c:v>2019</c:v>
                </c:pt>
                <c:pt idx="1">
                  <c:v>2021</c:v>
                </c:pt>
              </c:strCache>
            </c:strRef>
          </c:cat>
          <c:val>
            <c:numRef>
              <c:f>'[ktk.ktk1.fact_ktk_ktk1.latest (31).xlsx]Kouluterveyskyselyn aikasarjat '!$C$2:$C$3</c:f>
              <c:numCache>
                <c:formatCode>#\ ##0.0</c:formatCode>
                <c:ptCount val="2"/>
                <c:pt idx="0">
                  <c:v>82.1</c:v>
                </c:pt>
                <c:pt idx="1">
                  <c:v>82.1</c:v>
                </c:pt>
              </c:numCache>
            </c:numRef>
          </c:val>
          <c:smooth val="0"/>
          <c:extLst>
            <c:ext xmlns:c16="http://schemas.microsoft.com/office/drawing/2014/chart" uri="{C3380CC4-5D6E-409C-BE32-E72D297353CC}">
              <c16:uniqueId val="{00000001-B6E2-47EB-8393-F03899C720C2}"/>
            </c:ext>
          </c:extLst>
        </c:ser>
        <c:ser>
          <c:idx val="2"/>
          <c:order val="2"/>
          <c:tx>
            <c:strRef>
              <c:f>'[ktk.ktk1.fact_ktk_ktk1.latest (31).xlsx]Kouluterveyskyselyn aikasarjat '!$D$1</c:f>
              <c:strCache>
                <c:ptCount val="1"/>
                <c:pt idx="0">
                  <c:v>Sukupuoli: yhteensä</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(31).xlsx]Kouluterveyskyselyn aikasarjat '!$A$2:$A$3</c:f>
              <c:strCache>
                <c:ptCount val="2"/>
                <c:pt idx="0">
                  <c:v>2019</c:v>
                </c:pt>
                <c:pt idx="1">
                  <c:v>2021</c:v>
                </c:pt>
              </c:strCache>
            </c:strRef>
          </c:cat>
          <c:val>
            <c:numRef>
              <c:f>'[ktk.ktk1.fact_ktk_ktk1.latest (31).xlsx]Kouluterveyskyselyn aikasarjat '!$D$2:$D$3</c:f>
              <c:numCache>
                <c:formatCode>#\ ##0.0</c:formatCode>
                <c:ptCount val="2"/>
                <c:pt idx="0">
                  <c:v>82.8</c:v>
                </c:pt>
                <c:pt idx="1">
                  <c:v>83.4</c:v>
                </c:pt>
              </c:numCache>
            </c:numRef>
          </c:val>
          <c:smooth val="0"/>
          <c:extLst>
            <c:ext xmlns:c16="http://schemas.microsoft.com/office/drawing/2014/chart" uri="{C3380CC4-5D6E-409C-BE32-E72D297353CC}">
              <c16:uniqueId val="{00000002-B6E2-47EB-8393-F03899C720C2}"/>
            </c:ext>
          </c:extLst>
        </c:ser>
        <c:dLbls>
          <c:dLblPos val="t"/>
          <c:showLegendKey val="0"/>
          <c:showVal val="1"/>
          <c:showCatName val="0"/>
          <c:showSerName val="0"/>
          <c:showPercent val="0"/>
          <c:showBubbleSize val="0"/>
        </c:dLbls>
        <c:smooth val="0"/>
        <c:axId val="521267264"/>
        <c:axId val="521267920"/>
      </c:lineChart>
      <c:catAx>
        <c:axId val="521267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21267920"/>
        <c:crosses val="autoZero"/>
        <c:auto val="1"/>
        <c:lblAlgn val="ctr"/>
        <c:lblOffset val="100"/>
        <c:noMultiLvlLbl val="0"/>
      </c:catAx>
      <c:valAx>
        <c:axId val="521267920"/>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212672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Saanut tukea ja apua omilta vanhemmilta mielialaan liittyviin asioihin, %, 8. ja 9.lk.</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(20).xlsx]Kouluterveyskyselyn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(20).xlsx]Kouluterveyskyselyn aikasarjat '!$A$2:$A$7</c:f>
              <c:strCache>
                <c:ptCount val="6"/>
                <c:pt idx="0">
                  <c:v>Siilinjärvi</c:v>
                </c:pt>
                <c:pt idx="1">
                  <c:v>Kuopio</c:v>
                </c:pt>
                <c:pt idx="2">
                  <c:v>Pohjois-Savon hyvinvointialue</c:v>
                </c:pt>
                <c:pt idx="3">
                  <c:v>Lapinlahti</c:v>
                </c:pt>
                <c:pt idx="4">
                  <c:v>Iisalmi</c:v>
                </c:pt>
                <c:pt idx="5">
                  <c:v>Varkaus</c:v>
                </c:pt>
              </c:strCache>
            </c:strRef>
          </c:cat>
          <c:val>
            <c:numRef>
              <c:f>'[ktk.ktk1.fact_ktk_ktk1.latest (20).xlsx]Kouluterveyskyselyn aikasarjat '!$B$2:$B$7</c:f>
              <c:numCache>
                <c:formatCode>#\ ##0.0</c:formatCode>
                <c:ptCount val="6"/>
                <c:pt idx="0">
                  <c:v>88.1</c:v>
                </c:pt>
                <c:pt idx="1">
                  <c:v>83.3</c:v>
                </c:pt>
                <c:pt idx="2">
                  <c:v>82.8</c:v>
                </c:pt>
                <c:pt idx="4">
                  <c:v>74.599999999999994</c:v>
                </c:pt>
                <c:pt idx="5">
                  <c:v>89.8</c:v>
                </c:pt>
              </c:numCache>
            </c:numRef>
          </c:val>
          <c:extLst>
            <c:ext xmlns:c16="http://schemas.microsoft.com/office/drawing/2014/chart" uri="{C3380CC4-5D6E-409C-BE32-E72D297353CC}">
              <c16:uniqueId val="{00000000-0980-4FC6-8973-B8C2B9EC9747}"/>
            </c:ext>
          </c:extLst>
        </c:ser>
        <c:ser>
          <c:idx val="1"/>
          <c:order val="1"/>
          <c:tx>
            <c:strRef>
              <c:f>'[ktk.ktk1.fact_ktk_ktk1.latest (20).xlsx]Kouluterveyskyselyn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(20).xlsx]Kouluterveyskyselyn aikasarjat '!$A$2:$A$7</c:f>
              <c:strCache>
                <c:ptCount val="6"/>
                <c:pt idx="0">
                  <c:v>Siilinjärvi</c:v>
                </c:pt>
                <c:pt idx="1">
                  <c:v>Kuopio</c:v>
                </c:pt>
                <c:pt idx="2">
                  <c:v>Pohjois-Savon hyvinvointialue</c:v>
                </c:pt>
                <c:pt idx="3">
                  <c:v>Lapinlahti</c:v>
                </c:pt>
                <c:pt idx="4">
                  <c:v>Iisalmi</c:v>
                </c:pt>
                <c:pt idx="5">
                  <c:v>Varkaus</c:v>
                </c:pt>
              </c:strCache>
            </c:strRef>
          </c:cat>
          <c:val>
            <c:numRef>
              <c:f>'[ktk.ktk1.fact_ktk_ktk1.latest (20).xlsx]Kouluterveyskyselyn aikasarjat '!$C$2:$C$7</c:f>
              <c:numCache>
                <c:formatCode>#\ ##0.0</c:formatCode>
                <c:ptCount val="6"/>
                <c:pt idx="0">
                  <c:v>77.599999999999994</c:v>
                </c:pt>
                <c:pt idx="1">
                  <c:v>81.400000000000006</c:v>
                </c:pt>
                <c:pt idx="2">
                  <c:v>83.4</c:v>
                </c:pt>
                <c:pt idx="3">
                  <c:v>86.7</c:v>
                </c:pt>
                <c:pt idx="4">
                  <c:v>87.5</c:v>
                </c:pt>
                <c:pt idx="5">
                  <c:v>93</c:v>
                </c:pt>
              </c:numCache>
            </c:numRef>
          </c:val>
          <c:extLst>
            <c:ext xmlns:c16="http://schemas.microsoft.com/office/drawing/2014/chart" uri="{C3380CC4-5D6E-409C-BE32-E72D297353CC}">
              <c16:uniqueId val="{00000001-0980-4FC6-8973-B8C2B9EC9747}"/>
            </c:ext>
          </c:extLst>
        </c:ser>
        <c:dLbls>
          <c:dLblPos val="outEnd"/>
          <c:showLegendKey val="0"/>
          <c:showVal val="1"/>
          <c:showCatName val="0"/>
          <c:showSerName val="0"/>
          <c:showPercent val="0"/>
          <c:showBubbleSize val="0"/>
        </c:dLbls>
        <c:gapWidth val="219"/>
        <c:overlap val="-27"/>
        <c:axId val="510863392"/>
        <c:axId val="510864048"/>
      </c:barChart>
      <c:catAx>
        <c:axId val="510863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0864048"/>
        <c:crosses val="autoZero"/>
        <c:auto val="1"/>
        <c:lblAlgn val="ctr"/>
        <c:lblOffset val="100"/>
        <c:noMultiLvlLbl val="0"/>
      </c:catAx>
      <c:valAx>
        <c:axId val="510864048"/>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08633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Kohtalainen tai vaikea ahdistuneisuus, %, Pohjois-Savon hyvinvointialue</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'[ktk.ktk1.fact_ktk_ktk1.latest (33).xlsx]Kouluterveyskyselyn aikasarjat '!$B$1</c:f>
              <c:strCache>
                <c:ptCount val="1"/>
                <c:pt idx="0">
                  <c:v>Perusopetus 8. ja 9. lk</c:v>
                </c:pt>
              </c:strCache>
            </c:strRef>
          </c:tx>
          <c:spPr>
            <a:ln w="28575" cap="rnd">
              <a:solidFill>
                <a:schemeClr val="accent1"/>
              </a:solidFill>
              <a:round/>
            </a:ln>
            <a:effectLst/>
          </c:spPr>
          <c:marker>
            <c:symbol val="none"/>
          </c:marker>
          <c:dLbls>
            <c:dLbl>
              <c:idx val="1"/>
              <c:layout>
                <c:manualLayout>
                  <c:x val="-3.6898003872663551E-2"/>
                  <c:y val="2.6372245802989201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883F-4337-9273-670BA56FDCF5}"/>
                </c:ext>
              </c:extLst>
            </c:dLbl>
            <c:dLbl>
              <c:idx val="3"/>
              <c:layout>
                <c:manualLayout>
                  <c:x val="1.3560707818233984E-2"/>
                  <c:y val="3.779816818559071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883F-4337-9273-670BA56FDCF5}"/>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(33).xlsx]Kouluterveyskyselyn aikasarjat '!$A$2:$A$5</c:f>
              <c:strCache>
                <c:ptCount val="4"/>
                <c:pt idx="0">
                  <c:v>2013</c:v>
                </c:pt>
                <c:pt idx="1">
                  <c:v>2017</c:v>
                </c:pt>
                <c:pt idx="2">
                  <c:v>2019</c:v>
                </c:pt>
                <c:pt idx="3">
                  <c:v>2021</c:v>
                </c:pt>
              </c:strCache>
            </c:strRef>
          </c:cat>
          <c:val>
            <c:numRef>
              <c:f>'[ktk.ktk1.fact_ktk_ktk1.latest (33).xlsx]Kouluterveyskyselyn aikasarjat '!$B$2:$B$5</c:f>
              <c:numCache>
                <c:formatCode>#\ ##0.0</c:formatCode>
                <c:ptCount val="4"/>
                <c:pt idx="0">
                  <c:v>11.1</c:v>
                </c:pt>
                <c:pt idx="1">
                  <c:v>11</c:v>
                </c:pt>
                <c:pt idx="2">
                  <c:v>12.9</c:v>
                </c:pt>
                <c:pt idx="3">
                  <c:v>20</c:v>
                </c:pt>
              </c:numCache>
            </c:numRef>
          </c:val>
          <c:smooth val="0"/>
          <c:extLst>
            <c:ext xmlns:c16="http://schemas.microsoft.com/office/drawing/2014/chart" uri="{C3380CC4-5D6E-409C-BE32-E72D297353CC}">
              <c16:uniqueId val="{00000000-883F-4337-9273-670BA56FDCF5}"/>
            </c:ext>
          </c:extLst>
        </c:ser>
        <c:ser>
          <c:idx val="1"/>
          <c:order val="1"/>
          <c:tx>
            <c:strRef>
              <c:f>'[ktk.ktk1.fact_ktk_ktk1.latest (33).xlsx]Kouluterveyskyselyn aikasarjat '!$C$1</c:f>
              <c:strCache>
                <c:ptCount val="1"/>
                <c:pt idx="0">
                  <c:v>Lukio 1. ja 2. vuosi</c:v>
                </c:pt>
              </c:strCache>
            </c:strRef>
          </c:tx>
          <c:spPr>
            <a:ln w="28575" cap="rnd">
              <a:solidFill>
                <a:schemeClr val="accent2"/>
              </a:solidFill>
              <a:round/>
            </a:ln>
            <a:effectLst/>
          </c:spPr>
          <c:marker>
            <c:symbol val="none"/>
          </c:marker>
          <c:dLbls>
            <c:dLbl>
              <c:idx val="0"/>
              <c:layout>
                <c:manualLayout>
                  <c:x val="-8.3680437997510002E-2"/>
                  <c:y val="-2.86169475132937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883F-4337-9273-670BA56FDCF5}"/>
                </c:ext>
              </c:extLst>
            </c:dLbl>
            <c:dLbl>
              <c:idx val="2"/>
              <c:layout>
                <c:manualLayout>
                  <c:x val="8.1544172799235346E-3"/>
                  <c:y val="3.389139667389155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883F-4337-9273-670BA56FDCF5}"/>
                </c:ext>
              </c:extLst>
            </c:dLbl>
            <c:dLbl>
              <c:idx val="3"/>
              <c:layout>
                <c:manualLayout>
                  <c:x val="3.1581676279268688E-2"/>
                  <c:y val="-8.331174867708102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883F-4337-9273-670BA56FDCF5}"/>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(33).xlsx]Kouluterveyskyselyn aikasarjat '!$A$2:$A$5</c:f>
              <c:strCache>
                <c:ptCount val="4"/>
                <c:pt idx="0">
                  <c:v>2013</c:v>
                </c:pt>
                <c:pt idx="1">
                  <c:v>2017</c:v>
                </c:pt>
                <c:pt idx="2">
                  <c:v>2019</c:v>
                </c:pt>
                <c:pt idx="3">
                  <c:v>2021</c:v>
                </c:pt>
              </c:strCache>
            </c:strRef>
          </c:cat>
          <c:val>
            <c:numRef>
              <c:f>'[ktk.ktk1.fact_ktk_ktk1.latest (33).xlsx]Kouluterveyskyselyn aikasarjat '!$C$2:$C$5</c:f>
              <c:numCache>
                <c:formatCode>#\ ##0.0</c:formatCode>
                <c:ptCount val="4"/>
                <c:pt idx="0">
                  <c:v>8.1</c:v>
                </c:pt>
                <c:pt idx="1">
                  <c:v>12.8</c:v>
                </c:pt>
                <c:pt idx="2">
                  <c:v>11.8</c:v>
                </c:pt>
                <c:pt idx="3">
                  <c:v>20.5</c:v>
                </c:pt>
              </c:numCache>
            </c:numRef>
          </c:val>
          <c:smooth val="0"/>
          <c:extLst>
            <c:ext xmlns:c16="http://schemas.microsoft.com/office/drawing/2014/chart" uri="{C3380CC4-5D6E-409C-BE32-E72D297353CC}">
              <c16:uniqueId val="{00000001-883F-4337-9273-670BA56FDCF5}"/>
            </c:ext>
          </c:extLst>
        </c:ser>
        <c:ser>
          <c:idx val="2"/>
          <c:order val="2"/>
          <c:tx>
            <c:strRef>
              <c:f>'[ktk.ktk1.fact_ktk_ktk1.latest (33).xlsx]Kouluterveyskyselyn aikasarjat '!$D$1</c:f>
              <c:strCache>
                <c:ptCount val="1"/>
                <c:pt idx="0">
                  <c:v>Ammatillinen oppilaitos</c:v>
                </c:pt>
              </c:strCache>
            </c:strRef>
          </c:tx>
          <c:spPr>
            <a:ln w="28575" cap="rnd">
              <a:solidFill>
                <a:schemeClr val="accent3"/>
              </a:solidFill>
              <a:round/>
            </a:ln>
            <a:effectLst/>
          </c:spPr>
          <c:marker>
            <c:symbol val="none"/>
          </c:marker>
          <c:dLbls>
            <c:dLbl>
              <c:idx val="0"/>
              <c:layout>
                <c:manualLayout>
                  <c:x val="-4.0430113691026379E-2"/>
                  <c:y val="6.123879725578525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883F-4337-9273-670BA56FDCF5}"/>
                </c:ext>
              </c:extLst>
            </c:dLbl>
            <c:dLbl>
              <c:idx val="1"/>
              <c:layout>
                <c:manualLayout>
                  <c:x val="-3.1419629460508962E-2"/>
                  <c:y val="4.951848272068791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883F-4337-9273-670BA56FDCF5}"/>
                </c:ext>
              </c:extLst>
            </c:dLbl>
            <c:dLbl>
              <c:idx val="2"/>
              <c:layout>
                <c:manualLayout>
                  <c:x val="-3.6898003872663551E-2"/>
                  <c:y val="0.10421328388447516"/>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83F-4337-9273-670BA56FDCF5}"/>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(33).xlsx]Kouluterveyskyselyn aikasarjat '!$A$2:$A$5</c:f>
              <c:strCache>
                <c:ptCount val="4"/>
                <c:pt idx="0">
                  <c:v>2013</c:v>
                </c:pt>
                <c:pt idx="1">
                  <c:v>2017</c:v>
                </c:pt>
                <c:pt idx="2">
                  <c:v>2019</c:v>
                </c:pt>
                <c:pt idx="3">
                  <c:v>2021</c:v>
                </c:pt>
              </c:strCache>
            </c:strRef>
          </c:cat>
          <c:val>
            <c:numRef>
              <c:f>'[ktk.ktk1.fact_ktk_ktk1.latest (33).xlsx]Kouluterveyskyselyn aikasarjat '!$D$2:$D$5</c:f>
              <c:numCache>
                <c:formatCode>#\ ##0.0</c:formatCode>
                <c:ptCount val="4"/>
                <c:pt idx="0">
                  <c:v>8.9</c:v>
                </c:pt>
                <c:pt idx="1">
                  <c:v>8.4</c:v>
                </c:pt>
                <c:pt idx="2">
                  <c:v>11.9</c:v>
                </c:pt>
                <c:pt idx="3">
                  <c:v>14.5</c:v>
                </c:pt>
              </c:numCache>
            </c:numRef>
          </c:val>
          <c:smooth val="0"/>
          <c:extLst>
            <c:ext xmlns:c16="http://schemas.microsoft.com/office/drawing/2014/chart" uri="{C3380CC4-5D6E-409C-BE32-E72D297353CC}">
              <c16:uniqueId val="{00000002-883F-4337-9273-670BA56FDCF5}"/>
            </c:ext>
          </c:extLst>
        </c:ser>
        <c:dLbls>
          <c:dLblPos val="t"/>
          <c:showLegendKey val="0"/>
          <c:showVal val="1"/>
          <c:showCatName val="0"/>
          <c:showSerName val="0"/>
          <c:showPercent val="0"/>
          <c:showBubbleSize val="0"/>
        </c:dLbls>
        <c:smooth val="0"/>
        <c:axId val="512439688"/>
        <c:axId val="512440016"/>
      </c:lineChart>
      <c:catAx>
        <c:axId val="512439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2440016"/>
        <c:crosses val="autoZero"/>
        <c:auto val="1"/>
        <c:lblAlgn val="ctr"/>
        <c:lblOffset val="100"/>
        <c:noMultiLvlLbl val="0"/>
      </c:catAx>
      <c:valAx>
        <c:axId val="512440016"/>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24396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Saanut tukea ja apua omilta vanhemmilta mielialaan liittyviin asioihin, %, Pohjois-Savon hyvinvointialue</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'[ktk.ktk1.fact_ktk_ktk1.latest (43).xlsx]Kouluterveyskyselyn aikasarjat '!$B$1</c:f>
              <c:strCache>
                <c:ptCount val="1"/>
                <c:pt idx="0">
                  <c:v>Perusopetus 8. ja 9. lk</c:v>
                </c:pt>
              </c:strCache>
            </c:strRef>
          </c:tx>
          <c:spPr>
            <a:ln w="28575" cap="rnd">
              <a:solidFill>
                <a:schemeClr val="accent1"/>
              </a:solidFill>
              <a:round/>
            </a:ln>
            <a:effectLst/>
          </c:spPr>
          <c:marker>
            <c:symbol val="none"/>
          </c:marker>
          <c:dLbls>
            <c:dLbl>
              <c:idx val="0"/>
              <c:layout>
                <c:manualLayout>
                  <c:x val="-0.11292105801354156"/>
                  <c:y val="2.7040905480790645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DDA8-40E1-8487-FF561D24C875}"/>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(43).xlsx]Kouluterveyskyselyn aikasarjat '!$A$2:$A$4</c:f>
              <c:strCache>
                <c:ptCount val="3"/>
                <c:pt idx="0">
                  <c:v>2017</c:v>
                </c:pt>
                <c:pt idx="1">
                  <c:v>2019</c:v>
                </c:pt>
                <c:pt idx="2">
                  <c:v>2021</c:v>
                </c:pt>
              </c:strCache>
            </c:strRef>
          </c:cat>
          <c:val>
            <c:numRef>
              <c:f>'[ktk.ktk1.fact_ktk_ktk1.latest (43).xlsx]Kouluterveyskyselyn aikasarjat '!$B$2:$B$4</c:f>
              <c:numCache>
                <c:formatCode>#\ ##0.0</c:formatCode>
                <c:ptCount val="3"/>
                <c:pt idx="0">
                  <c:v>84.8</c:v>
                </c:pt>
                <c:pt idx="1">
                  <c:v>82.8</c:v>
                </c:pt>
                <c:pt idx="2">
                  <c:v>83.4</c:v>
                </c:pt>
              </c:numCache>
            </c:numRef>
          </c:val>
          <c:smooth val="0"/>
          <c:extLst>
            <c:ext xmlns:c16="http://schemas.microsoft.com/office/drawing/2014/chart" uri="{C3380CC4-5D6E-409C-BE32-E72D297353CC}">
              <c16:uniqueId val="{00000000-DDA8-40E1-8487-FF561D24C875}"/>
            </c:ext>
          </c:extLst>
        </c:ser>
        <c:ser>
          <c:idx val="1"/>
          <c:order val="1"/>
          <c:tx>
            <c:strRef>
              <c:f>'[ktk.ktk1.fact_ktk_ktk1.latest (43).xlsx]Kouluterveyskyselyn aikasarjat '!$C$1</c:f>
              <c:strCache>
                <c:ptCount val="1"/>
                <c:pt idx="0">
                  <c:v>Lukio 1. ja 2. vuosi</c:v>
                </c:pt>
              </c:strCache>
            </c:strRef>
          </c:tx>
          <c:spPr>
            <a:ln w="28575" cap="rnd">
              <a:solidFill>
                <a:schemeClr val="accent2"/>
              </a:solidFill>
              <a:round/>
            </a:ln>
            <a:effectLst/>
          </c:spPr>
          <c:marker>
            <c:symbol val="none"/>
          </c:marker>
          <c:dLbls>
            <c:dLbl>
              <c:idx val="0"/>
              <c:layout>
                <c:manualLayout>
                  <c:x val="-7.4246004753200909E-2"/>
                  <c:y val="3.875652839310846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DDA8-40E1-8487-FF561D24C875}"/>
                </c:ext>
              </c:extLst>
            </c:dLbl>
            <c:dLbl>
              <c:idx val="1"/>
              <c:layout>
                <c:manualLayout>
                  <c:x val="-5.5926242682513234E-2"/>
                  <c:y val="5.878566052923590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DDA8-40E1-8487-FF561D24C875}"/>
                </c:ext>
              </c:extLst>
            </c:dLbl>
            <c:dLbl>
              <c:idx val="2"/>
              <c:layout>
                <c:manualLayout>
                  <c:x val="-9.1090729463113966E-3"/>
                  <c:y val="7.881479266536342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DDA8-40E1-8487-FF561D24C875}"/>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(43).xlsx]Kouluterveyskyselyn aikasarjat '!$A$2:$A$4</c:f>
              <c:strCache>
                <c:ptCount val="3"/>
                <c:pt idx="0">
                  <c:v>2017</c:v>
                </c:pt>
                <c:pt idx="1">
                  <c:v>2019</c:v>
                </c:pt>
                <c:pt idx="2">
                  <c:v>2021</c:v>
                </c:pt>
              </c:strCache>
            </c:strRef>
          </c:cat>
          <c:val>
            <c:numRef>
              <c:f>'[ktk.ktk1.fact_ktk_ktk1.latest (43).xlsx]Kouluterveyskyselyn aikasarjat '!$C$2:$C$4</c:f>
              <c:numCache>
                <c:formatCode>#\ ##0.0</c:formatCode>
                <c:ptCount val="3"/>
                <c:pt idx="0">
                  <c:v>82</c:v>
                </c:pt>
                <c:pt idx="1">
                  <c:v>80.400000000000006</c:v>
                </c:pt>
                <c:pt idx="2">
                  <c:v>80</c:v>
                </c:pt>
              </c:numCache>
            </c:numRef>
          </c:val>
          <c:smooth val="0"/>
          <c:extLst>
            <c:ext xmlns:c16="http://schemas.microsoft.com/office/drawing/2014/chart" uri="{C3380CC4-5D6E-409C-BE32-E72D297353CC}">
              <c16:uniqueId val="{00000001-DDA8-40E1-8487-FF561D24C875}"/>
            </c:ext>
          </c:extLst>
        </c:ser>
        <c:ser>
          <c:idx val="2"/>
          <c:order val="2"/>
          <c:tx>
            <c:strRef>
              <c:f>'[ktk.ktk1.fact_ktk_ktk1.latest (43).xlsx]Kouluterveyskyselyn aikasarjat '!$D$1</c:f>
              <c:strCache>
                <c:ptCount val="1"/>
                <c:pt idx="0">
                  <c:v>Ammatillinen oppilaitos</c:v>
                </c:pt>
              </c:strCache>
            </c:strRef>
          </c:tx>
          <c:spPr>
            <a:ln w="28575" cap="rnd">
              <a:solidFill>
                <a:schemeClr val="accent3"/>
              </a:solidFill>
              <a:round/>
            </a:ln>
            <a:effectLst/>
          </c:spPr>
          <c:marker>
            <c:symbol val="none"/>
          </c:marker>
          <c:dLbls>
            <c:dLbl>
              <c:idx val="1"/>
              <c:layout>
                <c:manualLayout>
                  <c:x val="-4.1677538849756154E-2"/>
                  <c:y val="-3.334834729695033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DDA8-40E1-8487-FF561D24C875}"/>
                </c:ext>
              </c:extLst>
            </c:dLbl>
            <c:dLbl>
              <c:idx val="2"/>
              <c:layout>
                <c:manualLayout>
                  <c:x val="-9.1090729463113966E-3"/>
                  <c:y val="1.87273962569810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DDA8-40E1-8487-FF561D24C875}"/>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(43).xlsx]Kouluterveyskyselyn aikasarjat '!$A$2:$A$4</c:f>
              <c:strCache>
                <c:ptCount val="3"/>
                <c:pt idx="0">
                  <c:v>2017</c:v>
                </c:pt>
                <c:pt idx="1">
                  <c:v>2019</c:v>
                </c:pt>
                <c:pt idx="2">
                  <c:v>2021</c:v>
                </c:pt>
              </c:strCache>
            </c:strRef>
          </c:cat>
          <c:val>
            <c:numRef>
              <c:f>'[ktk.ktk1.fact_ktk_ktk1.latest (43).xlsx]Kouluterveyskyselyn aikasarjat '!$D$2:$D$4</c:f>
              <c:numCache>
                <c:formatCode>#\ ##0.0</c:formatCode>
                <c:ptCount val="3"/>
                <c:pt idx="0">
                  <c:v>86</c:v>
                </c:pt>
                <c:pt idx="1">
                  <c:v>81.2</c:v>
                </c:pt>
                <c:pt idx="2">
                  <c:v>83.1</c:v>
                </c:pt>
              </c:numCache>
            </c:numRef>
          </c:val>
          <c:smooth val="0"/>
          <c:extLst>
            <c:ext xmlns:c16="http://schemas.microsoft.com/office/drawing/2014/chart" uri="{C3380CC4-5D6E-409C-BE32-E72D297353CC}">
              <c16:uniqueId val="{00000002-DDA8-40E1-8487-FF561D24C875}"/>
            </c:ext>
          </c:extLst>
        </c:ser>
        <c:dLbls>
          <c:dLblPos val="t"/>
          <c:showLegendKey val="0"/>
          <c:showVal val="1"/>
          <c:showCatName val="0"/>
          <c:showSerName val="0"/>
          <c:showPercent val="0"/>
          <c:showBubbleSize val="0"/>
        </c:dLbls>
        <c:smooth val="0"/>
        <c:axId val="245285192"/>
        <c:axId val="517241296"/>
      </c:lineChart>
      <c:catAx>
        <c:axId val="245285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7241296"/>
        <c:crosses val="autoZero"/>
        <c:auto val="1"/>
        <c:lblAlgn val="ctr"/>
        <c:lblOffset val="100"/>
        <c:noMultiLvlLbl val="0"/>
      </c:catAx>
      <c:valAx>
        <c:axId val="517241296"/>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452851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3">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Saanut tukea ja apua ystäviltä ja muilta läheisiltä mielialaan liittyviin asioihin, %, 8. ja 9.lk</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(10).xlsx]Kouluterveyskyselyn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(10).xlsx]Kouluterveyskyselyn aikasarjat '!$A$2:$A$8</c:f>
              <c:strCache>
                <c:ptCount val="7"/>
                <c:pt idx="0">
                  <c:v>Keski-Suomen hyvinvointialue</c:v>
                </c:pt>
                <c:pt idx="1">
                  <c:v>Koko maa</c:v>
                </c:pt>
                <c:pt idx="2">
                  <c:v>Etelä-Savon hyvinvointialue</c:v>
                </c:pt>
                <c:pt idx="3">
                  <c:v>Pirkanmaan hyvinvointialue</c:v>
                </c:pt>
                <c:pt idx="4">
                  <c:v>Pohjois-Karjalan hyvinvointialue</c:v>
                </c:pt>
                <c:pt idx="5">
                  <c:v>Pohjois-Pohjanmaan hyvinvointialue</c:v>
                </c:pt>
                <c:pt idx="6">
                  <c:v>Pohjois-Savon hyvinvointialue</c:v>
                </c:pt>
              </c:strCache>
            </c:strRef>
          </c:cat>
          <c:val>
            <c:numRef>
              <c:f>'[ktk.ktk1.fact_ktk_ktk1.latest (10).xlsx]Kouluterveyskyselyn aikasarjat '!$B$2:$B$8</c:f>
              <c:numCache>
                <c:formatCode>#\ ##0.0</c:formatCode>
                <c:ptCount val="7"/>
                <c:pt idx="0">
                  <c:v>88.9</c:v>
                </c:pt>
                <c:pt idx="1">
                  <c:v>89</c:v>
                </c:pt>
                <c:pt idx="2">
                  <c:v>89.1</c:v>
                </c:pt>
                <c:pt idx="3">
                  <c:v>89</c:v>
                </c:pt>
                <c:pt idx="4">
                  <c:v>86.8</c:v>
                </c:pt>
                <c:pt idx="5">
                  <c:v>89.5</c:v>
                </c:pt>
                <c:pt idx="6">
                  <c:v>90.3</c:v>
                </c:pt>
              </c:numCache>
            </c:numRef>
          </c:val>
          <c:extLst>
            <c:ext xmlns:c16="http://schemas.microsoft.com/office/drawing/2014/chart" uri="{C3380CC4-5D6E-409C-BE32-E72D297353CC}">
              <c16:uniqueId val="{00000000-9125-4F0B-872A-30A660ADF956}"/>
            </c:ext>
          </c:extLst>
        </c:ser>
        <c:ser>
          <c:idx val="1"/>
          <c:order val="1"/>
          <c:tx>
            <c:strRef>
              <c:f>'[ktk.ktk1.fact_ktk_ktk1.latest (10).xlsx]Kouluterveyskyselyn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(10).xlsx]Kouluterveyskyselyn aikasarjat '!$A$2:$A$8</c:f>
              <c:strCache>
                <c:ptCount val="7"/>
                <c:pt idx="0">
                  <c:v>Keski-Suomen hyvinvointialue</c:v>
                </c:pt>
                <c:pt idx="1">
                  <c:v>Koko maa</c:v>
                </c:pt>
                <c:pt idx="2">
                  <c:v>Etelä-Savon hyvinvointialue</c:v>
                </c:pt>
                <c:pt idx="3">
                  <c:v>Pirkanmaan hyvinvointialue</c:v>
                </c:pt>
                <c:pt idx="4">
                  <c:v>Pohjois-Karjalan hyvinvointialue</c:v>
                </c:pt>
                <c:pt idx="5">
                  <c:v>Pohjois-Pohjanmaan hyvinvointialue</c:v>
                </c:pt>
                <c:pt idx="6">
                  <c:v>Pohjois-Savon hyvinvointialue</c:v>
                </c:pt>
              </c:strCache>
            </c:strRef>
          </c:cat>
          <c:val>
            <c:numRef>
              <c:f>'[ktk.ktk1.fact_ktk_ktk1.latest (10).xlsx]Kouluterveyskyselyn aikasarjat '!$C$2:$C$8</c:f>
              <c:numCache>
                <c:formatCode>#\ ##0.0</c:formatCode>
                <c:ptCount val="7"/>
                <c:pt idx="0">
                  <c:v>87.3</c:v>
                </c:pt>
                <c:pt idx="1">
                  <c:v>87.4</c:v>
                </c:pt>
                <c:pt idx="2">
                  <c:v>87.8</c:v>
                </c:pt>
                <c:pt idx="3">
                  <c:v>87.9</c:v>
                </c:pt>
                <c:pt idx="4">
                  <c:v>88</c:v>
                </c:pt>
                <c:pt idx="5">
                  <c:v>89.2</c:v>
                </c:pt>
                <c:pt idx="6">
                  <c:v>89.7</c:v>
                </c:pt>
              </c:numCache>
            </c:numRef>
          </c:val>
          <c:extLst>
            <c:ext xmlns:c16="http://schemas.microsoft.com/office/drawing/2014/chart" uri="{C3380CC4-5D6E-409C-BE32-E72D297353CC}">
              <c16:uniqueId val="{00000001-9125-4F0B-872A-30A660ADF956}"/>
            </c:ext>
          </c:extLst>
        </c:ser>
        <c:dLbls>
          <c:dLblPos val="outEnd"/>
          <c:showLegendKey val="0"/>
          <c:showVal val="1"/>
          <c:showCatName val="0"/>
          <c:showSerName val="0"/>
          <c:showPercent val="0"/>
          <c:showBubbleSize val="0"/>
        </c:dLbls>
        <c:gapWidth val="219"/>
        <c:overlap val="-27"/>
        <c:axId val="522376168"/>
        <c:axId val="522374200"/>
      </c:barChart>
      <c:catAx>
        <c:axId val="522376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22374200"/>
        <c:crosses val="autoZero"/>
        <c:auto val="1"/>
        <c:lblAlgn val="ctr"/>
        <c:lblOffset val="100"/>
        <c:noMultiLvlLbl val="0"/>
      </c:catAx>
      <c:valAx>
        <c:axId val="522374200"/>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223761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Saanut tukea ja apua ystäviltä ja muilta läheisiltä mielialaan liittyviin asioihin, %, 8. ja 9.lk. Pohjois-Savon hyvinvointialue</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'[ktk.ktk1.fact_ktk_ktk1.latest (32).xlsx]Kouluterveyskyselyn aikasarjat '!$B$1</c:f>
              <c:strCache>
                <c:ptCount val="1"/>
                <c:pt idx="0">
                  <c:v>Pojat</c:v>
                </c:pt>
              </c:strCache>
            </c:strRef>
          </c:tx>
          <c:spPr>
            <a:ln w="28575" cap="rnd">
              <a:solidFill>
                <a:schemeClr val="accent1"/>
              </a:solidFill>
              <a:round/>
            </a:ln>
            <a:effectLst/>
          </c:spPr>
          <c:marker>
            <c:symbol val="none"/>
          </c:marker>
          <c:dLbls>
            <c:dLbl>
              <c:idx val="1"/>
              <c:layout>
                <c:manualLayout>
                  <c:x val="-2.6015132487363642E-2"/>
                  <c:y val="5.033267025588453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F5C9-4357-AAF0-F020FE67973A}"/>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(32).xlsx]Kouluterveyskyselyn aikasarjat '!$A$2:$A$3</c:f>
              <c:strCache>
                <c:ptCount val="2"/>
                <c:pt idx="0">
                  <c:v>2019</c:v>
                </c:pt>
                <c:pt idx="1">
                  <c:v>2021</c:v>
                </c:pt>
              </c:strCache>
            </c:strRef>
          </c:cat>
          <c:val>
            <c:numRef>
              <c:f>'[ktk.ktk1.fact_ktk_ktk1.latest (32).xlsx]Kouluterveyskyselyn aikasarjat '!$B$2:$B$3</c:f>
              <c:numCache>
                <c:formatCode>#\ ##0.0</c:formatCode>
                <c:ptCount val="2"/>
                <c:pt idx="0">
                  <c:v>86.9</c:v>
                </c:pt>
                <c:pt idx="1">
                  <c:v>88.4</c:v>
                </c:pt>
              </c:numCache>
            </c:numRef>
          </c:val>
          <c:smooth val="0"/>
          <c:extLst>
            <c:ext xmlns:c16="http://schemas.microsoft.com/office/drawing/2014/chart" uri="{C3380CC4-5D6E-409C-BE32-E72D297353CC}">
              <c16:uniqueId val="{00000000-F5C9-4357-AAF0-F020FE67973A}"/>
            </c:ext>
          </c:extLst>
        </c:ser>
        <c:ser>
          <c:idx val="1"/>
          <c:order val="1"/>
          <c:tx>
            <c:strRef>
              <c:f>'[ktk.ktk1.fact_ktk_ktk1.latest (32).xlsx]Kouluterveyskyselyn aikasarjat '!$C$1</c:f>
              <c:strCache>
                <c:ptCount val="1"/>
                <c:pt idx="0">
                  <c:v>Tytöt</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(32).xlsx]Kouluterveyskyselyn aikasarjat '!$A$2:$A$3</c:f>
              <c:strCache>
                <c:ptCount val="2"/>
                <c:pt idx="0">
                  <c:v>2019</c:v>
                </c:pt>
                <c:pt idx="1">
                  <c:v>2021</c:v>
                </c:pt>
              </c:strCache>
            </c:strRef>
          </c:cat>
          <c:val>
            <c:numRef>
              <c:f>'[ktk.ktk1.fact_ktk_ktk1.latest (32).xlsx]Kouluterveyskyselyn aikasarjat '!$C$2:$C$3</c:f>
              <c:numCache>
                <c:formatCode>#\ ##0.0</c:formatCode>
                <c:ptCount val="2"/>
                <c:pt idx="0">
                  <c:v>91.1</c:v>
                </c:pt>
                <c:pt idx="1">
                  <c:v>90.1</c:v>
                </c:pt>
              </c:numCache>
            </c:numRef>
          </c:val>
          <c:smooth val="0"/>
          <c:extLst>
            <c:ext xmlns:c16="http://schemas.microsoft.com/office/drawing/2014/chart" uri="{C3380CC4-5D6E-409C-BE32-E72D297353CC}">
              <c16:uniqueId val="{00000001-F5C9-4357-AAF0-F020FE67973A}"/>
            </c:ext>
          </c:extLst>
        </c:ser>
        <c:ser>
          <c:idx val="2"/>
          <c:order val="2"/>
          <c:tx>
            <c:strRef>
              <c:f>'[ktk.ktk1.fact_ktk_ktk1.latest (32).xlsx]Kouluterveyskyselyn aikasarjat '!$D$1</c:f>
              <c:strCache>
                <c:ptCount val="1"/>
                <c:pt idx="0">
                  <c:v>Sukupuoli: yhteensä</c:v>
                </c:pt>
              </c:strCache>
            </c:strRef>
          </c:tx>
          <c:spPr>
            <a:ln w="28575" cap="rnd">
              <a:solidFill>
                <a:schemeClr val="accent3"/>
              </a:solidFill>
              <a:round/>
            </a:ln>
            <a:effectLst/>
          </c:spPr>
          <c:marker>
            <c:symbol val="none"/>
          </c:marker>
          <c:dLbls>
            <c:dLbl>
              <c:idx val="0"/>
              <c:layout>
                <c:manualLayout>
                  <c:x val="-0.10082963589739474"/>
                  <c:y val="1.584359066622310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F5C9-4357-AAF0-F020FE67973A}"/>
                </c:ext>
              </c:extLst>
            </c:dLbl>
            <c:dLbl>
              <c:idx val="1"/>
              <c:layout>
                <c:manualLayout>
                  <c:x val="1.9326990791443191E-2"/>
                  <c:y val="1.153245571751542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F5C9-4357-AAF0-F020FE67973A}"/>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(32).xlsx]Kouluterveyskyselyn aikasarjat '!$A$2:$A$3</c:f>
              <c:strCache>
                <c:ptCount val="2"/>
                <c:pt idx="0">
                  <c:v>2019</c:v>
                </c:pt>
                <c:pt idx="1">
                  <c:v>2021</c:v>
                </c:pt>
              </c:strCache>
            </c:strRef>
          </c:cat>
          <c:val>
            <c:numRef>
              <c:f>'[ktk.ktk1.fact_ktk_ktk1.latest (32).xlsx]Kouluterveyskyselyn aikasarjat '!$D$2:$D$3</c:f>
              <c:numCache>
                <c:formatCode>#\ ##0.0</c:formatCode>
                <c:ptCount val="2"/>
                <c:pt idx="0">
                  <c:v>90.3</c:v>
                </c:pt>
                <c:pt idx="1">
                  <c:v>89.7</c:v>
                </c:pt>
              </c:numCache>
            </c:numRef>
          </c:val>
          <c:smooth val="0"/>
          <c:extLst>
            <c:ext xmlns:c16="http://schemas.microsoft.com/office/drawing/2014/chart" uri="{C3380CC4-5D6E-409C-BE32-E72D297353CC}">
              <c16:uniqueId val="{00000002-F5C9-4357-AAF0-F020FE67973A}"/>
            </c:ext>
          </c:extLst>
        </c:ser>
        <c:dLbls>
          <c:dLblPos val="t"/>
          <c:showLegendKey val="0"/>
          <c:showVal val="1"/>
          <c:showCatName val="0"/>
          <c:showSerName val="0"/>
          <c:showPercent val="0"/>
          <c:showBubbleSize val="0"/>
        </c:dLbls>
        <c:smooth val="0"/>
        <c:axId val="523340272"/>
        <c:axId val="523340600"/>
      </c:lineChart>
      <c:catAx>
        <c:axId val="523340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23340600"/>
        <c:crosses val="autoZero"/>
        <c:auto val="1"/>
        <c:lblAlgn val="ctr"/>
        <c:lblOffset val="100"/>
        <c:noMultiLvlLbl val="0"/>
      </c:catAx>
      <c:valAx>
        <c:axId val="523340600"/>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233402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Saanut tukea ja apua ystäviltä ja muilta läheisiltä mielialaan liittyviin asioihin, %, 8. ja 9.lk </a:t>
            </a:r>
          </a:p>
        </c:rich>
      </c:tx>
      <c:layout>
        <c:manualLayout>
          <c:xMode val="edge"/>
          <c:yMode val="edge"/>
          <c:x val="9.5722222222222209E-2"/>
          <c:y val="2.7777777777777776E-2"/>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(21).xlsx]Kouluterveyskyselyn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(21).xlsx]Kouluterveyskyselyn aikasarjat '!$A$2:$A$8</c:f>
              <c:strCache>
                <c:ptCount val="7"/>
                <c:pt idx="0">
                  <c:v>Kuopio</c:v>
                </c:pt>
                <c:pt idx="1">
                  <c:v>Pohjois-Savon hyvinvointialue</c:v>
                </c:pt>
                <c:pt idx="2">
                  <c:v>Iisalmi</c:v>
                </c:pt>
                <c:pt idx="3">
                  <c:v>Varkaus</c:v>
                </c:pt>
                <c:pt idx="4">
                  <c:v>Siilinjärvi</c:v>
                </c:pt>
                <c:pt idx="5">
                  <c:v>Leppävirta</c:v>
                </c:pt>
                <c:pt idx="6">
                  <c:v>Lapinlahti</c:v>
                </c:pt>
              </c:strCache>
            </c:strRef>
          </c:cat>
          <c:val>
            <c:numRef>
              <c:f>'[ktk.ktk1.fact_ktk_ktk1.latest (21).xlsx]Kouluterveyskyselyn aikasarjat '!$B$2:$B$8</c:f>
              <c:numCache>
                <c:formatCode>#\ ##0.0</c:formatCode>
                <c:ptCount val="7"/>
                <c:pt idx="0">
                  <c:v>90.8</c:v>
                </c:pt>
                <c:pt idx="1">
                  <c:v>90.3</c:v>
                </c:pt>
                <c:pt idx="2">
                  <c:v>86.2</c:v>
                </c:pt>
                <c:pt idx="3">
                  <c:v>92.6</c:v>
                </c:pt>
                <c:pt idx="4">
                  <c:v>92.2</c:v>
                </c:pt>
                <c:pt idx="5" formatCode="General">
                  <c:v>0</c:v>
                </c:pt>
              </c:numCache>
            </c:numRef>
          </c:val>
          <c:extLst>
            <c:ext xmlns:c16="http://schemas.microsoft.com/office/drawing/2014/chart" uri="{C3380CC4-5D6E-409C-BE32-E72D297353CC}">
              <c16:uniqueId val="{00000000-FF2D-47B8-9810-055FDA6CA661}"/>
            </c:ext>
          </c:extLst>
        </c:ser>
        <c:ser>
          <c:idx val="1"/>
          <c:order val="1"/>
          <c:tx>
            <c:strRef>
              <c:f>'[ktk.ktk1.fact_ktk_ktk1.latest (21).xlsx]Kouluterveyskyselyn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(21).xlsx]Kouluterveyskyselyn aikasarjat '!$A$2:$A$8</c:f>
              <c:strCache>
                <c:ptCount val="7"/>
                <c:pt idx="0">
                  <c:v>Kuopio</c:v>
                </c:pt>
                <c:pt idx="1">
                  <c:v>Pohjois-Savon hyvinvointialue</c:v>
                </c:pt>
                <c:pt idx="2">
                  <c:v>Iisalmi</c:v>
                </c:pt>
                <c:pt idx="3">
                  <c:v>Varkaus</c:v>
                </c:pt>
                <c:pt idx="4">
                  <c:v>Siilinjärvi</c:v>
                </c:pt>
                <c:pt idx="5">
                  <c:v>Leppävirta</c:v>
                </c:pt>
                <c:pt idx="6">
                  <c:v>Lapinlahti</c:v>
                </c:pt>
              </c:strCache>
            </c:strRef>
          </c:cat>
          <c:val>
            <c:numRef>
              <c:f>'[ktk.ktk1.fact_ktk_ktk1.latest (21).xlsx]Kouluterveyskyselyn aikasarjat '!$C$2:$C$8</c:f>
              <c:numCache>
                <c:formatCode>#\ ##0.0</c:formatCode>
                <c:ptCount val="7"/>
                <c:pt idx="0">
                  <c:v>87.8</c:v>
                </c:pt>
                <c:pt idx="1">
                  <c:v>89.7</c:v>
                </c:pt>
                <c:pt idx="2">
                  <c:v>90.9</c:v>
                </c:pt>
                <c:pt idx="3">
                  <c:v>91.3</c:v>
                </c:pt>
                <c:pt idx="4">
                  <c:v>91.7</c:v>
                </c:pt>
                <c:pt idx="5">
                  <c:v>93.3</c:v>
                </c:pt>
                <c:pt idx="6">
                  <c:v>94.3</c:v>
                </c:pt>
              </c:numCache>
            </c:numRef>
          </c:val>
          <c:extLst>
            <c:ext xmlns:c16="http://schemas.microsoft.com/office/drawing/2014/chart" uri="{C3380CC4-5D6E-409C-BE32-E72D297353CC}">
              <c16:uniqueId val="{00000001-FF2D-47B8-9810-055FDA6CA661}"/>
            </c:ext>
          </c:extLst>
        </c:ser>
        <c:dLbls>
          <c:dLblPos val="outEnd"/>
          <c:showLegendKey val="0"/>
          <c:showVal val="1"/>
          <c:showCatName val="0"/>
          <c:showSerName val="0"/>
          <c:showPercent val="0"/>
          <c:showBubbleSize val="0"/>
        </c:dLbls>
        <c:gapWidth val="219"/>
        <c:overlap val="-27"/>
        <c:axId val="522723440"/>
        <c:axId val="522723768"/>
      </c:barChart>
      <c:catAx>
        <c:axId val="522723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22723768"/>
        <c:crosses val="autoZero"/>
        <c:auto val="1"/>
        <c:lblAlgn val="ctr"/>
        <c:lblOffset val="100"/>
        <c:noMultiLvlLbl val="0"/>
      </c:catAx>
      <c:valAx>
        <c:axId val="522723768"/>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227234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Saanut tukea ja apua ystäviltä ja muilta läheisiltä mielialaan liittyviin asioihin, %, Pohjois-Savon hyvinvointialue</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'[ktk.ktk1.fact_ktk_ktk1.latest (44).xlsx]Kouluterveyskyselyn aikasarjat '!$B$1</c:f>
              <c:strCache>
                <c:ptCount val="1"/>
                <c:pt idx="0">
                  <c:v>Perusopetus 8. ja 9. lk</c:v>
                </c:pt>
              </c:strCache>
            </c:strRef>
          </c:tx>
          <c:spPr>
            <a:ln w="28575" cap="rnd">
              <a:solidFill>
                <a:schemeClr val="accent1"/>
              </a:solidFill>
              <a:round/>
            </a:ln>
            <a:effectLst/>
          </c:spPr>
          <c:marker>
            <c:symbol val="none"/>
          </c:marker>
          <c:dLbls>
            <c:dLbl>
              <c:idx val="0"/>
              <c:layout>
                <c:manualLayout>
                  <c:x val="-4.1203769983297577E-2"/>
                  <c:y val="3.692763118350657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5E67-4320-ADFD-5B81F703C8AB}"/>
                </c:ext>
              </c:extLst>
            </c:dLbl>
            <c:dLbl>
              <c:idx val="1"/>
              <c:layout>
                <c:manualLayout>
                  <c:x val="-1.931824809777578E-2"/>
                  <c:y val="1.402686782472794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5E67-4320-ADFD-5B81F703C8AB}"/>
                </c:ext>
              </c:extLst>
            </c:dLbl>
            <c:dLbl>
              <c:idx val="2"/>
              <c:layout>
                <c:manualLayout>
                  <c:x val="-1.7634746414274097E-2"/>
                  <c:y val="7.509557011480427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5E67-4320-ADFD-5B81F703C8AB}"/>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(44).xlsx]Kouluterveyskyselyn aikasarjat '!$A$2:$A$4</c:f>
              <c:strCache>
                <c:ptCount val="3"/>
                <c:pt idx="0">
                  <c:v>2017</c:v>
                </c:pt>
                <c:pt idx="1">
                  <c:v>2019</c:v>
                </c:pt>
                <c:pt idx="2">
                  <c:v>2021</c:v>
                </c:pt>
              </c:strCache>
            </c:strRef>
          </c:cat>
          <c:val>
            <c:numRef>
              <c:f>'[ktk.ktk1.fact_ktk_ktk1.latest (44).xlsx]Kouluterveyskyselyn aikasarjat '!$B$2:$B$4</c:f>
              <c:numCache>
                <c:formatCode>#\ ##0.0</c:formatCode>
                <c:ptCount val="3"/>
                <c:pt idx="0">
                  <c:v>87.8</c:v>
                </c:pt>
                <c:pt idx="1">
                  <c:v>90.3</c:v>
                </c:pt>
                <c:pt idx="2">
                  <c:v>89.7</c:v>
                </c:pt>
              </c:numCache>
            </c:numRef>
          </c:val>
          <c:smooth val="0"/>
          <c:extLst>
            <c:ext xmlns:c16="http://schemas.microsoft.com/office/drawing/2014/chart" uri="{C3380CC4-5D6E-409C-BE32-E72D297353CC}">
              <c16:uniqueId val="{00000000-5E67-4320-ADFD-5B81F703C8AB}"/>
            </c:ext>
          </c:extLst>
        </c:ser>
        <c:ser>
          <c:idx val="1"/>
          <c:order val="1"/>
          <c:tx>
            <c:strRef>
              <c:f>'[ktk.ktk1.fact_ktk_ktk1.latest (44).xlsx]Kouluterveyskyselyn aikasarjat '!$C$1</c:f>
              <c:strCache>
                <c:ptCount val="1"/>
                <c:pt idx="0">
                  <c:v>Lukio 1. ja 2. vuosi</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(44).xlsx]Kouluterveyskyselyn aikasarjat '!$A$2:$A$4</c:f>
              <c:strCache>
                <c:ptCount val="3"/>
                <c:pt idx="0">
                  <c:v>2017</c:v>
                </c:pt>
                <c:pt idx="1">
                  <c:v>2019</c:v>
                </c:pt>
                <c:pt idx="2">
                  <c:v>2021</c:v>
                </c:pt>
              </c:strCache>
            </c:strRef>
          </c:cat>
          <c:val>
            <c:numRef>
              <c:f>'[ktk.ktk1.fact_ktk_ktk1.latest (44).xlsx]Kouluterveyskyselyn aikasarjat '!$C$2:$C$4</c:f>
              <c:numCache>
                <c:formatCode>#\ ##0.0</c:formatCode>
                <c:ptCount val="3"/>
                <c:pt idx="0">
                  <c:v>88.9</c:v>
                </c:pt>
                <c:pt idx="1">
                  <c:v>91.4</c:v>
                </c:pt>
                <c:pt idx="2">
                  <c:v>92.6</c:v>
                </c:pt>
              </c:numCache>
            </c:numRef>
          </c:val>
          <c:smooth val="0"/>
          <c:extLst>
            <c:ext xmlns:c16="http://schemas.microsoft.com/office/drawing/2014/chart" uri="{C3380CC4-5D6E-409C-BE32-E72D297353CC}">
              <c16:uniqueId val="{00000001-5E67-4320-ADFD-5B81F703C8AB}"/>
            </c:ext>
          </c:extLst>
        </c:ser>
        <c:ser>
          <c:idx val="2"/>
          <c:order val="2"/>
          <c:tx>
            <c:strRef>
              <c:f>'[ktk.ktk1.fact_ktk_ktk1.latest (44).xlsx]Kouluterveyskyselyn aikasarjat '!$D$1</c:f>
              <c:strCache>
                <c:ptCount val="1"/>
                <c:pt idx="0">
                  <c:v>Ammatillinen oppilaitos</c:v>
                </c:pt>
              </c:strCache>
            </c:strRef>
          </c:tx>
          <c:spPr>
            <a:ln w="28575" cap="rnd">
              <a:solidFill>
                <a:schemeClr val="accent3"/>
              </a:solidFill>
              <a:round/>
            </a:ln>
            <a:effectLst/>
          </c:spPr>
          <c:marker>
            <c:symbol val="none"/>
          </c:marker>
          <c:dLbls>
            <c:dLbl>
              <c:idx val="1"/>
              <c:layout>
                <c:manualLayout>
                  <c:x val="-2.9419258198785818E-2"/>
                  <c:y val="5.982839454228519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5E67-4320-ADFD-5B81F703C8AB}"/>
                </c:ext>
              </c:extLst>
            </c:dLbl>
            <c:dLbl>
              <c:idx val="2"/>
              <c:layout>
                <c:manualLayout>
                  <c:x val="-7.9972957925726173E-4"/>
                  <c:y val="-3.559145278595907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5E67-4320-ADFD-5B81F703C8AB}"/>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(44).xlsx]Kouluterveyskyselyn aikasarjat '!$A$2:$A$4</c:f>
              <c:strCache>
                <c:ptCount val="3"/>
                <c:pt idx="0">
                  <c:v>2017</c:v>
                </c:pt>
                <c:pt idx="1">
                  <c:v>2019</c:v>
                </c:pt>
                <c:pt idx="2">
                  <c:v>2021</c:v>
                </c:pt>
              </c:strCache>
            </c:strRef>
          </c:cat>
          <c:val>
            <c:numRef>
              <c:f>'[ktk.ktk1.fact_ktk_ktk1.latest (44).xlsx]Kouluterveyskyselyn aikasarjat '!$D$2:$D$4</c:f>
              <c:numCache>
                <c:formatCode>#\ ##0.0</c:formatCode>
                <c:ptCount val="3"/>
                <c:pt idx="0">
                  <c:v>93.5</c:v>
                </c:pt>
                <c:pt idx="1">
                  <c:v>88.8</c:v>
                </c:pt>
                <c:pt idx="2">
                  <c:v>90.3</c:v>
                </c:pt>
              </c:numCache>
            </c:numRef>
          </c:val>
          <c:smooth val="0"/>
          <c:extLst>
            <c:ext xmlns:c16="http://schemas.microsoft.com/office/drawing/2014/chart" uri="{C3380CC4-5D6E-409C-BE32-E72D297353CC}">
              <c16:uniqueId val="{00000002-5E67-4320-ADFD-5B81F703C8AB}"/>
            </c:ext>
          </c:extLst>
        </c:ser>
        <c:dLbls>
          <c:dLblPos val="t"/>
          <c:showLegendKey val="0"/>
          <c:showVal val="1"/>
          <c:showCatName val="0"/>
          <c:showSerName val="0"/>
          <c:showPercent val="0"/>
          <c:showBubbleSize val="0"/>
        </c:dLbls>
        <c:smooth val="0"/>
        <c:axId val="518202096"/>
        <c:axId val="518205376"/>
      </c:lineChart>
      <c:catAx>
        <c:axId val="518202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8205376"/>
        <c:crosses val="autoZero"/>
        <c:auto val="1"/>
        <c:lblAlgn val="ctr"/>
        <c:lblOffset val="100"/>
        <c:noMultiLvlLbl val="0"/>
      </c:catAx>
      <c:valAx>
        <c:axId val="518205376"/>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82020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Vähintään kaksi viikkoa kestänyt masennusoireilu, %, 8. ja 9.lk </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(1).xlsx]Kouluterveyskyselyn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(1).xlsx]Kouluterveyskyselyn aikasarjat '!$A$2:$A$8</c:f>
              <c:strCache>
                <c:ptCount val="7"/>
                <c:pt idx="0">
                  <c:v>Keski-Suomen hyvinvointialue</c:v>
                </c:pt>
                <c:pt idx="1">
                  <c:v>Pohjois-Pohjanmaan hyvinvointialue</c:v>
                </c:pt>
                <c:pt idx="2">
                  <c:v>Etelä-Savon hyvinvointialue</c:v>
                </c:pt>
                <c:pt idx="3">
                  <c:v>Pirkanmaan hyvinvointialue</c:v>
                </c:pt>
                <c:pt idx="4">
                  <c:v>Koko maa</c:v>
                </c:pt>
                <c:pt idx="5">
                  <c:v>Pohjois-Karjalan hyvinvointialue</c:v>
                </c:pt>
                <c:pt idx="6">
                  <c:v>Pohjois-Savon hyvinvointialue</c:v>
                </c:pt>
              </c:strCache>
            </c:strRef>
          </c:cat>
          <c:val>
            <c:numRef>
              <c:f>'[ktk.ktk1.fact_ktk_ktk1.latest (1).xlsx]Kouluterveyskyselyn aikasarjat '!$B$2:$B$8</c:f>
              <c:numCache>
                <c:formatCode>#\ ##0.0</c:formatCode>
                <c:ptCount val="7"/>
                <c:pt idx="0">
                  <c:v>17.7</c:v>
                </c:pt>
                <c:pt idx="1">
                  <c:v>15.9</c:v>
                </c:pt>
                <c:pt idx="2">
                  <c:v>18.100000000000001</c:v>
                </c:pt>
                <c:pt idx="3">
                  <c:v>17.600000000000001</c:v>
                </c:pt>
                <c:pt idx="4">
                  <c:v>17.8</c:v>
                </c:pt>
                <c:pt idx="5">
                  <c:v>18.399999999999999</c:v>
                </c:pt>
                <c:pt idx="6">
                  <c:v>18.8</c:v>
                </c:pt>
              </c:numCache>
            </c:numRef>
          </c:val>
          <c:extLst>
            <c:ext xmlns:c16="http://schemas.microsoft.com/office/drawing/2014/chart" uri="{C3380CC4-5D6E-409C-BE32-E72D297353CC}">
              <c16:uniqueId val="{00000000-62BC-4FF0-9A15-779EB9C02779}"/>
            </c:ext>
          </c:extLst>
        </c:ser>
        <c:ser>
          <c:idx val="1"/>
          <c:order val="1"/>
          <c:tx>
            <c:strRef>
              <c:f>'[ktk.ktk1.fact_ktk_ktk1.latest (1).xlsx]Kouluterveyskyselyn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(1).xlsx]Kouluterveyskyselyn aikasarjat '!$A$2:$A$8</c:f>
              <c:strCache>
                <c:ptCount val="7"/>
                <c:pt idx="0">
                  <c:v>Keski-Suomen hyvinvointialue</c:v>
                </c:pt>
                <c:pt idx="1">
                  <c:v>Pohjois-Pohjanmaan hyvinvointialue</c:v>
                </c:pt>
                <c:pt idx="2">
                  <c:v>Etelä-Savon hyvinvointialue</c:v>
                </c:pt>
                <c:pt idx="3">
                  <c:v>Pirkanmaan hyvinvointialue</c:v>
                </c:pt>
                <c:pt idx="4">
                  <c:v>Koko maa</c:v>
                </c:pt>
                <c:pt idx="5">
                  <c:v>Pohjois-Karjalan hyvinvointialue</c:v>
                </c:pt>
                <c:pt idx="6">
                  <c:v>Pohjois-Savon hyvinvointialue</c:v>
                </c:pt>
              </c:strCache>
            </c:strRef>
          </c:cat>
          <c:val>
            <c:numRef>
              <c:f>'[ktk.ktk1.fact_ktk_ktk1.latest (1).xlsx]Kouluterveyskyselyn aikasarjat '!$C$2:$C$8</c:f>
              <c:numCache>
                <c:formatCode>#\ ##0.0</c:formatCode>
                <c:ptCount val="7"/>
                <c:pt idx="0">
                  <c:v>22.7</c:v>
                </c:pt>
                <c:pt idx="1">
                  <c:v>22.7</c:v>
                </c:pt>
                <c:pt idx="2">
                  <c:v>23.2</c:v>
                </c:pt>
                <c:pt idx="3">
                  <c:v>23.8</c:v>
                </c:pt>
                <c:pt idx="4">
                  <c:v>23.9</c:v>
                </c:pt>
                <c:pt idx="5">
                  <c:v>24.1</c:v>
                </c:pt>
                <c:pt idx="6">
                  <c:v>24.4</c:v>
                </c:pt>
              </c:numCache>
            </c:numRef>
          </c:val>
          <c:extLst>
            <c:ext xmlns:c16="http://schemas.microsoft.com/office/drawing/2014/chart" uri="{C3380CC4-5D6E-409C-BE32-E72D297353CC}">
              <c16:uniqueId val="{00000001-62BC-4FF0-9A15-779EB9C02779}"/>
            </c:ext>
          </c:extLst>
        </c:ser>
        <c:dLbls>
          <c:dLblPos val="outEnd"/>
          <c:showLegendKey val="0"/>
          <c:showVal val="1"/>
          <c:showCatName val="0"/>
          <c:showSerName val="0"/>
          <c:showPercent val="0"/>
          <c:showBubbleSize val="0"/>
        </c:dLbls>
        <c:gapWidth val="219"/>
        <c:overlap val="-27"/>
        <c:axId val="515671376"/>
        <c:axId val="515678264"/>
      </c:barChart>
      <c:catAx>
        <c:axId val="515671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5678264"/>
        <c:crosses val="autoZero"/>
        <c:auto val="1"/>
        <c:lblAlgn val="ctr"/>
        <c:lblOffset val="100"/>
        <c:noMultiLvlLbl val="0"/>
      </c:catAx>
      <c:valAx>
        <c:axId val="515678264"/>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56713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Vähintään kaksi viikkoa kestänyt masennusoireilu, %, 8. ja 9.lk. Pohjois-Savon hyvinvointialue</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'[ktk.ktk1.fact_ktk_ktk1.latest (23).xlsx]Kouluterveyskyselyn aikasarjat '!$B$1</c:f>
              <c:strCache>
                <c:ptCount val="1"/>
                <c:pt idx="0">
                  <c:v>Pojat</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(23).xlsx]Kouluterveyskyselyn aikasarjat '!$A$2:$A$3</c:f>
              <c:strCache>
                <c:ptCount val="2"/>
                <c:pt idx="0">
                  <c:v>2019</c:v>
                </c:pt>
                <c:pt idx="1">
                  <c:v>2021</c:v>
                </c:pt>
              </c:strCache>
            </c:strRef>
          </c:cat>
          <c:val>
            <c:numRef>
              <c:f>'[ktk.ktk1.fact_ktk_ktk1.latest (23).xlsx]Kouluterveyskyselyn aikasarjat '!$B$2:$B$3</c:f>
              <c:numCache>
                <c:formatCode>#\ ##0.0</c:formatCode>
                <c:ptCount val="2"/>
                <c:pt idx="0">
                  <c:v>10.6</c:v>
                </c:pt>
                <c:pt idx="1">
                  <c:v>13.6</c:v>
                </c:pt>
              </c:numCache>
            </c:numRef>
          </c:val>
          <c:smooth val="0"/>
          <c:extLst>
            <c:ext xmlns:c16="http://schemas.microsoft.com/office/drawing/2014/chart" uri="{C3380CC4-5D6E-409C-BE32-E72D297353CC}">
              <c16:uniqueId val="{00000000-6DC3-4401-98A7-31A0E7A4D177}"/>
            </c:ext>
          </c:extLst>
        </c:ser>
        <c:ser>
          <c:idx val="1"/>
          <c:order val="1"/>
          <c:tx>
            <c:strRef>
              <c:f>'[ktk.ktk1.fact_ktk_ktk1.latest (23).xlsx]Kouluterveyskyselyn aikasarjat '!$C$1</c:f>
              <c:strCache>
                <c:ptCount val="1"/>
                <c:pt idx="0">
                  <c:v>Tytöt</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(23).xlsx]Kouluterveyskyselyn aikasarjat '!$A$2:$A$3</c:f>
              <c:strCache>
                <c:ptCount val="2"/>
                <c:pt idx="0">
                  <c:v>2019</c:v>
                </c:pt>
                <c:pt idx="1">
                  <c:v>2021</c:v>
                </c:pt>
              </c:strCache>
            </c:strRef>
          </c:cat>
          <c:val>
            <c:numRef>
              <c:f>'[ktk.ktk1.fact_ktk_ktk1.latest (23).xlsx]Kouluterveyskyselyn aikasarjat '!$C$2:$C$3</c:f>
              <c:numCache>
                <c:formatCode>#\ ##0.0</c:formatCode>
                <c:ptCount val="2"/>
                <c:pt idx="0">
                  <c:v>26.8</c:v>
                </c:pt>
                <c:pt idx="1">
                  <c:v>35</c:v>
                </c:pt>
              </c:numCache>
            </c:numRef>
          </c:val>
          <c:smooth val="0"/>
          <c:extLst>
            <c:ext xmlns:c16="http://schemas.microsoft.com/office/drawing/2014/chart" uri="{C3380CC4-5D6E-409C-BE32-E72D297353CC}">
              <c16:uniqueId val="{00000001-6DC3-4401-98A7-31A0E7A4D177}"/>
            </c:ext>
          </c:extLst>
        </c:ser>
        <c:ser>
          <c:idx val="2"/>
          <c:order val="2"/>
          <c:tx>
            <c:strRef>
              <c:f>'[ktk.ktk1.fact_ktk_ktk1.latest (23).xlsx]Kouluterveyskyselyn aikasarjat '!$D$1</c:f>
              <c:strCache>
                <c:ptCount val="1"/>
                <c:pt idx="0">
                  <c:v>Sukupuoli: yhteensä</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(23).xlsx]Kouluterveyskyselyn aikasarjat '!$A$2:$A$3</c:f>
              <c:strCache>
                <c:ptCount val="2"/>
                <c:pt idx="0">
                  <c:v>2019</c:v>
                </c:pt>
                <c:pt idx="1">
                  <c:v>2021</c:v>
                </c:pt>
              </c:strCache>
            </c:strRef>
          </c:cat>
          <c:val>
            <c:numRef>
              <c:f>'[ktk.ktk1.fact_ktk_ktk1.latest (23).xlsx]Kouluterveyskyselyn aikasarjat '!$D$2:$D$3</c:f>
              <c:numCache>
                <c:formatCode>#\ ##0.0</c:formatCode>
                <c:ptCount val="2"/>
                <c:pt idx="0">
                  <c:v>18.8</c:v>
                </c:pt>
                <c:pt idx="1">
                  <c:v>24.4</c:v>
                </c:pt>
              </c:numCache>
            </c:numRef>
          </c:val>
          <c:smooth val="0"/>
          <c:extLst>
            <c:ext xmlns:c16="http://schemas.microsoft.com/office/drawing/2014/chart" uri="{C3380CC4-5D6E-409C-BE32-E72D297353CC}">
              <c16:uniqueId val="{00000002-6DC3-4401-98A7-31A0E7A4D177}"/>
            </c:ext>
          </c:extLst>
        </c:ser>
        <c:dLbls>
          <c:dLblPos val="t"/>
          <c:showLegendKey val="0"/>
          <c:showVal val="1"/>
          <c:showCatName val="0"/>
          <c:showSerName val="0"/>
          <c:showPercent val="0"/>
          <c:showBubbleSize val="0"/>
        </c:dLbls>
        <c:smooth val="0"/>
        <c:axId val="517917672"/>
        <c:axId val="517919312"/>
      </c:lineChart>
      <c:catAx>
        <c:axId val="517917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7919312"/>
        <c:crosses val="autoZero"/>
        <c:auto val="1"/>
        <c:lblAlgn val="ctr"/>
        <c:lblOffset val="100"/>
        <c:noMultiLvlLbl val="0"/>
      </c:catAx>
      <c:valAx>
        <c:axId val="517919312"/>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79176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Vähintään kaksi viikkoa kestänyt masennusoireilu, %, 8. ja 9.lk</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(12).xlsx]Kouluterveyskyselyn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(12).xlsx]Kouluterveyskyselyn aikasarjat '!$A$2:$A$17</c:f>
              <c:strCache>
                <c:ptCount val="16"/>
                <c:pt idx="0">
                  <c:v>Lapinlahti</c:v>
                </c:pt>
                <c:pt idx="1">
                  <c:v>Leppävirta</c:v>
                </c:pt>
                <c:pt idx="2">
                  <c:v>Sonkajärvi</c:v>
                </c:pt>
                <c:pt idx="3">
                  <c:v>Vieremä</c:v>
                </c:pt>
                <c:pt idx="4">
                  <c:v>Keitele</c:v>
                </c:pt>
                <c:pt idx="5">
                  <c:v>Kuopio</c:v>
                </c:pt>
                <c:pt idx="6">
                  <c:v>Pohjois-Savon hyvinvointialue</c:v>
                </c:pt>
                <c:pt idx="7">
                  <c:v>Iisalmi</c:v>
                </c:pt>
                <c:pt idx="8">
                  <c:v>Siilinjärvi</c:v>
                </c:pt>
                <c:pt idx="9">
                  <c:v>Rautalampi</c:v>
                </c:pt>
                <c:pt idx="10">
                  <c:v>Varkaus</c:v>
                </c:pt>
                <c:pt idx="11">
                  <c:v>Joroinen</c:v>
                </c:pt>
                <c:pt idx="12">
                  <c:v>Kiuruvesi</c:v>
                </c:pt>
                <c:pt idx="13">
                  <c:v>Pielavesi</c:v>
                </c:pt>
                <c:pt idx="14">
                  <c:v>Suonenjoki</c:v>
                </c:pt>
                <c:pt idx="15">
                  <c:v>Tuusniemi</c:v>
                </c:pt>
              </c:strCache>
            </c:strRef>
          </c:cat>
          <c:val>
            <c:numRef>
              <c:f>'[ktk.ktk1.fact_ktk_ktk1.latest (12).xlsx]Kouluterveyskyselyn aikasarjat '!$B$2:$B$17</c:f>
              <c:numCache>
                <c:formatCode>#\ ##0.0</c:formatCode>
                <c:ptCount val="16"/>
                <c:pt idx="1">
                  <c:v>13.4</c:v>
                </c:pt>
                <c:pt idx="2">
                  <c:v>14.3</c:v>
                </c:pt>
                <c:pt idx="3">
                  <c:v>25.7</c:v>
                </c:pt>
                <c:pt idx="4">
                  <c:v>24.2</c:v>
                </c:pt>
                <c:pt idx="5">
                  <c:v>18.600000000000001</c:v>
                </c:pt>
                <c:pt idx="6">
                  <c:v>18.8</c:v>
                </c:pt>
                <c:pt idx="7">
                  <c:v>21.3</c:v>
                </c:pt>
                <c:pt idx="8">
                  <c:v>18.7</c:v>
                </c:pt>
                <c:pt idx="9">
                  <c:v>19.600000000000001</c:v>
                </c:pt>
                <c:pt idx="10">
                  <c:v>18.100000000000001</c:v>
                </c:pt>
                <c:pt idx="11">
                  <c:v>18.5</c:v>
                </c:pt>
                <c:pt idx="12">
                  <c:v>18.8</c:v>
                </c:pt>
                <c:pt idx="13">
                  <c:v>15.1</c:v>
                </c:pt>
                <c:pt idx="14">
                  <c:v>22.1</c:v>
                </c:pt>
                <c:pt idx="15">
                  <c:v>17.600000000000001</c:v>
                </c:pt>
              </c:numCache>
            </c:numRef>
          </c:val>
          <c:extLst>
            <c:ext xmlns:c16="http://schemas.microsoft.com/office/drawing/2014/chart" uri="{C3380CC4-5D6E-409C-BE32-E72D297353CC}">
              <c16:uniqueId val="{00000000-378D-4998-B913-C5205ED5D6DF}"/>
            </c:ext>
          </c:extLst>
        </c:ser>
        <c:ser>
          <c:idx val="1"/>
          <c:order val="1"/>
          <c:tx>
            <c:strRef>
              <c:f>'[ktk.ktk1.fact_ktk_ktk1.latest (12).xlsx]Kouluterveyskyselyn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(12).xlsx]Kouluterveyskyselyn aikasarjat '!$A$2:$A$17</c:f>
              <c:strCache>
                <c:ptCount val="16"/>
                <c:pt idx="0">
                  <c:v>Lapinlahti</c:v>
                </c:pt>
                <c:pt idx="1">
                  <c:v>Leppävirta</c:v>
                </c:pt>
                <c:pt idx="2">
                  <c:v>Sonkajärvi</c:v>
                </c:pt>
                <c:pt idx="3">
                  <c:v>Vieremä</c:v>
                </c:pt>
                <c:pt idx="4">
                  <c:v>Keitele</c:v>
                </c:pt>
                <c:pt idx="5">
                  <c:v>Kuopio</c:v>
                </c:pt>
                <c:pt idx="6">
                  <c:v>Pohjois-Savon hyvinvointialue</c:v>
                </c:pt>
                <c:pt idx="7">
                  <c:v>Iisalmi</c:v>
                </c:pt>
                <c:pt idx="8">
                  <c:v>Siilinjärvi</c:v>
                </c:pt>
                <c:pt idx="9">
                  <c:v>Rautalampi</c:v>
                </c:pt>
                <c:pt idx="10">
                  <c:v>Varkaus</c:v>
                </c:pt>
                <c:pt idx="11">
                  <c:v>Joroinen</c:v>
                </c:pt>
                <c:pt idx="12">
                  <c:v>Kiuruvesi</c:v>
                </c:pt>
                <c:pt idx="13">
                  <c:v>Pielavesi</c:v>
                </c:pt>
                <c:pt idx="14">
                  <c:v>Suonenjoki</c:v>
                </c:pt>
                <c:pt idx="15">
                  <c:v>Tuusniemi</c:v>
                </c:pt>
              </c:strCache>
            </c:strRef>
          </c:cat>
          <c:val>
            <c:numRef>
              <c:f>'[ktk.ktk1.fact_ktk_ktk1.latest (12).xlsx]Kouluterveyskyselyn aikasarjat '!$C$2:$C$17</c:f>
              <c:numCache>
                <c:formatCode>#\ ##0.0</c:formatCode>
                <c:ptCount val="16"/>
                <c:pt idx="0">
                  <c:v>18</c:v>
                </c:pt>
                <c:pt idx="1">
                  <c:v>19.3</c:v>
                </c:pt>
                <c:pt idx="2">
                  <c:v>21.9</c:v>
                </c:pt>
                <c:pt idx="3">
                  <c:v>22.4</c:v>
                </c:pt>
                <c:pt idx="4">
                  <c:v>23.3</c:v>
                </c:pt>
                <c:pt idx="5">
                  <c:v>24</c:v>
                </c:pt>
                <c:pt idx="6">
                  <c:v>24.4</c:v>
                </c:pt>
                <c:pt idx="7">
                  <c:v>25.3</c:v>
                </c:pt>
                <c:pt idx="8">
                  <c:v>25.3</c:v>
                </c:pt>
                <c:pt idx="9">
                  <c:v>25.4</c:v>
                </c:pt>
                <c:pt idx="10">
                  <c:v>25.4</c:v>
                </c:pt>
                <c:pt idx="11">
                  <c:v>25.6</c:v>
                </c:pt>
                <c:pt idx="12">
                  <c:v>27.5</c:v>
                </c:pt>
                <c:pt idx="13">
                  <c:v>29.1</c:v>
                </c:pt>
                <c:pt idx="14">
                  <c:v>31.3</c:v>
                </c:pt>
                <c:pt idx="15">
                  <c:v>32.799999999999997</c:v>
                </c:pt>
              </c:numCache>
            </c:numRef>
          </c:val>
          <c:extLst>
            <c:ext xmlns:c16="http://schemas.microsoft.com/office/drawing/2014/chart" uri="{C3380CC4-5D6E-409C-BE32-E72D297353CC}">
              <c16:uniqueId val="{00000001-378D-4998-B913-C5205ED5D6DF}"/>
            </c:ext>
          </c:extLst>
        </c:ser>
        <c:dLbls>
          <c:dLblPos val="outEnd"/>
          <c:showLegendKey val="0"/>
          <c:showVal val="1"/>
          <c:showCatName val="0"/>
          <c:showSerName val="0"/>
          <c:showPercent val="0"/>
          <c:showBubbleSize val="0"/>
        </c:dLbls>
        <c:gapWidth val="219"/>
        <c:overlap val="-27"/>
        <c:axId val="246586680"/>
        <c:axId val="246577168"/>
      </c:barChart>
      <c:catAx>
        <c:axId val="246586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46577168"/>
        <c:crosses val="autoZero"/>
        <c:auto val="1"/>
        <c:lblAlgn val="ctr"/>
        <c:lblOffset val="100"/>
        <c:noMultiLvlLbl val="0"/>
      </c:catAx>
      <c:valAx>
        <c:axId val="246577168"/>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465866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Vähintään kaksi viikkoa kestänyt masennusoireilu, %, Pohjois-Savon hyvinvointialue</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'[ktk.ktk1.fact_ktk_ktk1.latest (34).xlsx]Kouluterveyskyselyn aikasarjat '!$B$1</c:f>
              <c:strCache>
                <c:ptCount val="1"/>
                <c:pt idx="0">
                  <c:v>Perusopetus 8. ja 9. lk</c:v>
                </c:pt>
              </c:strCache>
            </c:strRef>
          </c:tx>
          <c:spPr>
            <a:ln w="28575" cap="rnd">
              <a:solidFill>
                <a:schemeClr val="accent1"/>
              </a:solidFill>
              <a:round/>
            </a:ln>
            <a:effectLst/>
          </c:spPr>
          <c:marker>
            <c:symbol val="none"/>
          </c:marker>
          <c:dLbls>
            <c:dLbl>
              <c:idx val="0"/>
              <c:layout>
                <c:manualLayout>
                  <c:x val="-6.9973238606813426E-2"/>
                  <c:y val="4.123627617017548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7063-48CD-8A40-31FD366A46EE}"/>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(34).xlsx]Kouluterveyskyselyn aikasarjat '!$A$2:$A$4</c:f>
              <c:strCache>
                <c:ptCount val="3"/>
                <c:pt idx="0">
                  <c:v>2017</c:v>
                </c:pt>
                <c:pt idx="1">
                  <c:v>2019</c:v>
                </c:pt>
                <c:pt idx="2">
                  <c:v>2021</c:v>
                </c:pt>
              </c:strCache>
            </c:strRef>
          </c:cat>
          <c:val>
            <c:numRef>
              <c:f>'[ktk.ktk1.fact_ktk_ktk1.latest (34).xlsx]Kouluterveyskyselyn aikasarjat '!$B$2:$B$4</c:f>
              <c:numCache>
                <c:formatCode>#\ ##0.0</c:formatCode>
                <c:ptCount val="3"/>
                <c:pt idx="0">
                  <c:v>16.7</c:v>
                </c:pt>
                <c:pt idx="1">
                  <c:v>18.8</c:v>
                </c:pt>
                <c:pt idx="2">
                  <c:v>24.4</c:v>
                </c:pt>
              </c:numCache>
            </c:numRef>
          </c:val>
          <c:smooth val="0"/>
          <c:extLst>
            <c:ext xmlns:c16="http://schemas.microsoft.com/office/drawing/2014/chart" uri="{C3380CC4-5D6E-409C-BE32-E72D297353CC}">
              <c16:uniqueId val="{00000000-7063-48CD-8A40-31FD366A46EE}"/>
            </c:ext>
          </c:extLst>
        </c:ser>
        <c:ser>
          <c:idx val="1"/>
          <c:order val="1"/>
          <c:tx>
            <c:strRef>
              <c:f>'[ktk.ktk1.fact_ktk_ktk1.latest (34).xlsx]Kouluterveyskyselyn aikasarjat '!$C$1</c:f>
              <c:strCache>
                <c:ptCount val="1"/>
                <c:pt idx="0">
                  <c:v>Lukio 1. ja 2. vuosi</c:v>
                </c:pt>
              </c:strCache>
            </c:strRef>
          </c:tx>
          <c:spPr>
            <a:ln w="28575" cap="rnd">
              <a:solidFill>
                <a:schemeClr val="accent2"/>
              </a:solidFill>
              <a:round/>
            </a:ln>
            <a:effectLst/>
          </c:spPr>
          <c:marker>
            <c:symbol val="none"/>
          </c:marker>
          <c:dLbls>
            <c:dLbl>
              <c:idx val="0"/>
              <c:layout>
                <c:manualLayout>
                  <c:x val="-6.1537654256615788E-2"/>
                  <c:y val="-5.533544300717337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7063-48CD-8A40-31FD366A46EE}"/>
                </c:ext>
              </c:extLst>
            </c:dLbl>
            <c:dLbl>
              <c:idx val="1"/>
              <c:layout>
                <c:manualLayout>
                  <c:x val="-3.4543784335983284E-2"/>
                  <c:y val="-4.374683670589151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7063-48CD-8A40-31FD366A46EE}"/>
                </c:ext>
              </c:extLst>
            </c:dLbl>
            <c:dLbl>
              <c:idx val="2"/>
              <c:layout>
                <c:manualLayout>
                  <c:x val="7.6341374150048456E-3"/>
                  <c:y val="-1.670675533623382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7063-48CD-8A40-31FD366A46EE}"/>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(34).xlsx]Kouluterveyskyselyn aikasarjat '!$A$2:$A$4</c:f>
              <c:strCache>
                <c:ptCount val="3"/>
                <c:pt idx="0">
                  <c:v>2017</c:v>
                </c:pt>
                <c:pt idx="1">
                  <c:v>2019</c:v>
                </c:pt>
                <c:pt idx="2">
                  <c:v>2021</c:v>
                </c:pt>
              </c:strCache>
            </c:strRef>
          </c:cat>
          <c:val>
            <c:numRef>
              <c:f>'[ktk.ktk1.fact_ktk_ktk1.latest (34).xlsx]Kouluterveyskyselyn aikasarjat '!$C$2:$C$4</c:f>
              <c:numCache>
                <c:formatCode>#\ ##0.0</c:formatCode>
                <c:ptCount val="3"/>
                <c:pt idx="0">
                  <c:v>16.8</c:v>
                </c:pt>
                <c:pt idx="1">
                  <c:v>15.3</c:v>
                </c:pt>
                <c:pt idx="2">
                  <c:v>22.2</c:v>
                </c:pt>
              </c:numCache>
            </c:numRef>
          </c:val>
          <c:smooth val="0"/>
          <c:extLst>
            <c:ext xmlns:c16="http://schemas.microsoft.com/office/drawing/2014/chart" uri="{C3380CC4-5D6E-409C-BE32-E72D297353CC}">
              <c16:uniqueId val="{00000001-7063-48CD-8A40-31FD366A46EE}"/>
            </c:ext>
          </c:extLst>
        </c:ser>
        <c:ser>
          <c:idx val="2"/>
          <c:order val="2"/>
          <c:tx>
            <c:strRef>
              <c:f>'[ktk.ktk1.fact_ktk_ktk1.latest (34).xlsx]Kouluterveyskyselyn aikasarjat '!$D$1</c:f>
              <c:strCache>
                <c:ptCount val="1"/>
                <c:pt idx="0">
                  <c:v>Ammatillinen oppilaitos</c:v>
                </c:pt>
              </c:strCache>
            </c:strRef>
          </c:tx>
          <c:spPr>
            <a:ln w="28575" cap="rnd">
              <a:solidFill>
                <a:schemeClr val="accent3"/>
              </a:solidFill>
              <a:round/>
            </a:ln>
            <a:effectLst/>
          </c:spPr>
          <c:marker>
            <c:symbol val="none"/>
          </c:marker>
          <c:dLbls>
            <c:dLbl>
              <c:idx val="0"/>
              <c:layout>
                <c:manualLayout>
                  <c:x val="-3.7918018076062432E-2"/>
                  <c:y val="6.055062000564526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7063-48CD-8A40-31FD366A46EE}"/>
                </c:ext>
              </c:extLst>
            </c:dLbl>
            <c:dLbl>
              <c:idx val="1"/>
              <c:layout>
                <c:manualLayout>
                  <c:x val="-1.7672615635588071E-2"/>
                  <c:y val="5.668775123855130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7063-48CD-8A40-31FD366A46EE}"/>
                </c:ext>
              </c:extLst>
            </c:dLbl>
            <c:dLbl>
              <c:idx val="2"/>
              <c:layout>
                <c:manualLayout>
                  <c:x val="-2.4885638052324442E-3"/>
                  <c:y val="5.668775123855130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7063-48CD-8A40-31FD366A46EE}"/>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(34).xlsx]Kouluterveyskyselyn aikasarjat '!$A$2:$A$4</c:f>
              <c:strCache>
                <c:ptCount val="3"/>
                <c:pt idx="0">
                  <c:v>2017</c:v>
                </c:pt>
                <c:pt idx="1">
                  <c:v>2019</c:v>
                </c:pt>
                <c:pt idx="2">
                  <c:v>2021</c:v>
                </c:pt>
              </c:strCache>
            </c:strRef>
          </c:cat>
          <c:val>
            <c:numRef>
              <c:f>'[ktk.ktk1.fact_ktk_ktk1.latest (34).xlsx]Kouluterveyskyselyn aikasarjat '!$D$2:$D$4</c:f>
              <c:numCache>
                <c:formatCode>#\ ##0.0</c:formatCode>
                <c:ptCount val="3"/>
                <c:pt idx="0">
                  <c:v>12.9</c:v>
                </c:pt>
                <c:pt idx="1">
                  <c:v>14.6</c:v>
                </c:pt>
                <c:pt idx="2">
                  <c:v>18.8</c:v>
                </c:pt>
              </c:numCache>
            </c:numRef>
          </c:val>
          <c:smooth val="0"/>
          <c:extLst>
            <c:ext xmlns:c16="http://schemas.microsoft.com/office/drawing/2014/chart" uri="{C3380CC4-5D6E-409C-BE32-E72D297353CC}">
              <c16:uniqueId val="{00000002-7063-48CD-8A40-31FD366A46EE}"/>
            </c:ext>
          </c:extLst>
        </c:ser>
        <c:dLbls>
          <c:dLblPos val="t"/>
          <c:showLegendKey val="0"/>
          <c:showVal val="1"/>
          <c:showCatName val="0"/>
          <c:showSerName val="0"/>
          <c:showPercent val="0"/>
          <c:showBubbleSize val="0"/>
        </c:dLbls>
        <c:smooth val="0"/>
        <c:axId val="233459840"/>
        <c:axId val="233461152"/>
      </c:lineChart>
      <c:catAx>
        <c:axId val="233459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33461152"/>
        <c:crosses val="autoZero"/>
        <c:auto val="1"/>
        <c:lblAlgn val="ctr"/>
        <c:lblOffset val="100"/>
        <c:noMultiLvlLbl val="0"/>
      </c:catAx>
      <c:valAx>
        <c:axId val="233461152"/>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334598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dirty="0"/>
              <a:t>Kokenut positiivista mielenterveyttä viimeisen kahden viikon aikana, %, 8. ja 9.lk</a:t>
            </a:r>
            <a:r>
              <a:rPr lang="fi-FI" dirty="0" smtClean="0"/>
              <a:t>. v. 2021</a:t>
            </a:r>
            <a:endParaRPr lang="fi-FI" dirty="0"/>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(2).xlsx]Kouluterveyskyselyn aikasarjat '!$B$1</c:f>
              <c:strCache>
                <c:ptCount val="1"/>
                <c:pt idx="0">
                  <c:v>2021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(2).xlsx]Kouluterveyskyselyn aikasarjat '!$A$2:$A$8</c:f>
              <c:strCache>
                <c:ptCount val="7"/>
                <c:pt idx="0">
                  <c:v>Etelä-Savon hyvinvointialue</c:v>
                </c:pt>
                <c:pt idx="1">
                  <c:v>Pohjois-Savon hyvinvointialue</c:v>
                </c:pt>
                <c:pt idx="2">
                  <c:v>Koko maa</c:v>
                </c:pt>
                <c:pt idx="3">
                  <c:v>Pohjois-Pohjanmaan hyvinvointialue</c:v>
                </c:pt>
                <c:pt idx="4">
                  <c:v>Pohjois-Karjalan hyvinvointialue</c:v>
                </c:pt>
                <c:pt idx="5">
                  <c:v>Keski-Suomen hyvinvointialue</c:v>
                </c:pt>
                <c:pt idx="6">
                  <c:v>Pirkanmaan hyvinvointialue</c:v>
                </c:pt>
              </c:strCache>
            </c:strRef>
          </c:cat>
          <c:val>
            <c:numRef>
              <c:f>'[ktk.ktk1.fact_ktk_ktk1.latest (2).xlsx]Kouluterveyskyselyn aikasarjat '!$B$2:$B$8</c:f>
              <c:numCache>
                <c:formatCode>#\ ##0.0</c:formatCode>
                <c:ptCount val="7"/>
                <c:pt idx="0">
                  <c:v>22.7</c:v>
                </c:pt>
                <c:pt idx="1">
                  <c:v>24.8</c:v>
                </c:pt>
                <c:pt idx="2">
                  <c:v>25.5</c:v>
                </c:pt>
                <c:pt idx="3">
                  <c:v>26.7</c:v>
                </c:pt>
                <c:pt idx="4">
                  <c:v>26.8</c:v>
                </c:pt>
                <c:pt idx="5">
                  <c:v>26.9</c:v>
                </c:pt>
                <c:pt idx="6">
                  <c:v>27</c:v>
                </c:pt>
              </c:numCache>
            </c:numRef>
          </c:val>
          <c:extLst>
            <c:ext xmlns:c16="http://schemas.microsoft.com/office/drawing/2014/chart" uri="{C3380CC4-5D6E-409C-BE32-E72D297353CC}">
              <c16:uniqueId val="{00000000-BAF5-4000-BC31-2E91D14573C4}"/>
            </c:ext>
          </c:extLst>
        </c:ser>
        <c:dLbls>
          <c:dLblPos val="outEnd"/>
          <c:showLegendKey val="0"/>
          <c:showVal val="1"/>
          <c:showCatName val="0"/>
          <c:showSerName val="0"/>
          <c:showPercent val="0"/>
          <c:showBubbleSize val="0"/>
        </c:dLbls>
        <c:gapWidth val="219"/>
        <c:overlap val="-27"/>
        <c:axId val="243061368"/>
        <c:axId val="243059072"/>
      </c:barChart>
      <c:catAx>
        <c:axId val="243061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43059072"/>
        <c:crosses val="autoZero"/>
        <c:auto val="1"/>
        <c:lblAlgn val="ctr"/>
        <c:lblOffset val="100"/>
        <c:noMultiLvlLbl val="0"/>
      </c:catAx>
      <c:valAx>
        <c:axId val="243059072"/>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43061368"/>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26E89DF5-B2BC-4E84-B0E9-C67A291007A4}" type="datetime1">
              <a:rPr lang="fi-FI" smtClean="0"/>
              <a:t>8.10.2021</a:t>
            </a:fld>
            <a:endParaRPr lang="fi-FI"/>
          </a:p>
        </p:txBody>
      </p:sp>
      <p:sp>
        <p:nvSpPr>
          <p:cNvPr id="5" name="Alatunnisteen paikkamerkki 4"/>
          <p:cNvSpPr>
            <a:spLocks noGrp="1"/>
          </p:cNvSpPr>
          <p:nvPr>
            <p:ph type="ftr" sz="quarter" idx="11"/>
          </p:nvPr>
        </p:nvSpPr>
        <p:spPr/>
        <p:txBody>
          <a:bodyPr/>
          <a:lstStyle/>
          <a:p>
            <a:r>
              <a:rPr lang="fi-FI" smtClean="0"/>
              <a:t>sade.rytkonen@kuh.fi</a:t>
            </a:r>
            <a:endParaRPr lang="fi-FI"/>
          </a:p>
        </p:txBody>
      </p:sp>
      <p:sp>
        <p:nvSpPr>
          <p:cNvPr id="6" name="Dian numeron paikkamerkki 5"/>
          <p:cNvSpPr>
            <a:spLocks noGrp="1"/>
          </p:cNvSpPr>
          <p:nvPr>
            <p:ph type="sldNum" sz="quarter" idx="12"/>
          </p:nvPr>
        </p:nvSpPr>
        <p:spPr/>
        <p:txBody>
          <a:bodyPr/>
          <a:lstStyle/>
          <a:p>
            <a:fld id="{1587C1D4-303D-4212-A134-435684366D38}" type="slidenum">
              <a:rPr lang="fi-FI" smtClean="0"/>
              <a:t>‹#›</a:t>
            </a:fld>
            <a:endParaRPr lang="fi-FI"/>
          </a:p>
        </p:txBody>
      </p:sp>
    </p:spTree>
    <p:extLst>
      <p:ext uri="{BB962C8B-B14F-4D97-AF65-F5344CB8AC3E}">
        <p14:creationId xmlns:p14="http://schemas.microsoft.com/office/powerpoint/2010/main" val="3645729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DAC6D203-C1A4-44BE-9CBD-5A296C8C9C15}" type="datetime1">
              <a:rPr lang="fi-FI" smtClean="0"/>
              <a:t>8.10.2021</a:t>
            </a:fld>
            <a:endParaRPr lang="fi-FI"/>
          </a:p>
        </p:txBody>
      </p:sp>
      <p:sp>
        <p:nvSpPr>
          <p:cNvPr id="5" name="Alatunnisteen paikkamerkki 4"/>
          <p:cNvSpPr>
            <a:spLocks noGrp="1"/>
          </p:cNvSpPr>
          <p:nvPr>
            <p:ph type="ftr" sz="quarter" idx="11"/>
          </p:nvPr>
        </p:nvSpPr>
        <p:spPr/>
        <p:txBody>
          <a:bodyPr/>
          <a:lstStyle/>
          <a:p>
            <a:r>
              <a:rPr lang="fi-FI" smtClean="0"/>
              <a:t>sade.rytkonen@kuh.fi</a:t>
            </a:r>
            <a:endParaRPr lang="fi-FI"/>
          </a:p>
        </p:txBody>
      </p:sp>
      <p:sp>
        <p:nvSpPr>
          <p:cNvPr id="6" name="Dian numeron paikkamerkki 5"/>
          <p:cNvSpPr>
            <a:spLocks noGrp="1"/>
          </p:cNvSpPr>
          <p:nvPr>
            <p:ph type="sldNum" sz="quarter" idx="12"/>
          </p:nvPr>
        </p:nvSpPr>
        <p:spPr/>
        <p:txBody>
          <a:bodyPr/>
          <a:lstStyle/>
          <a:p>
            <a:fld id="{1587C1D4-303D-4212-A134-435684366D38}" type="slidenum">
              <a:rPr lang="fi-FI" smtClean="0"/>
              <a:t>‹#›</a:t>
            </a:fld>
            <a:endParaRPr lang="fi-FI"/>
          </a:p>
        </p:txBody>
      </p:sp>
    </p:spTree>
    <p:extLst>
      <p:ext uri="{BB962C8B-B14F-4D97-AF65-F5344CB8AC3E}">
        <p14:creationId xmlns:p14="http://schemas.microsoft.com/office/powerpoint/2010/main" val="2865165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71C59D5E-C53D-4726-A720-21627FE64203}" type="datetime1">
              <a:rPr lang="fi-FI" smtClean="0"/>
              <a:t>8.10.2021</a:t>
            </a:fld>
            <a:endParaRPr lang="fi-FI"/>
          </a:p>
        </p:txBody>
      </p:sp>
      <p:sp>
        <p:nvSpPr>
          <p:cNvPr id="5" name="Alatunnisteen paikkamerkki 4"/>
          <p:cNvSpPr>
            <a:spLocks noGrp="1"/>
          </p:cNvSpPr>
          <p:nvPr>
            <p:ph type="ftr" sz="quarter" idx="11"/>
          </p:nvPr>
        </p:nvSpPr>
        <p:spPr/>
        <p:txBody>
          <a:bodyPr/>
          <a:lstStyle/>
          <a:p>
            <a:r>
              <a:rPr lang="fi-FI" smtClean="0"/>
              <a:t>sade.rytkonen@kuh.fi</a:t>
            </a:r>
            <a:endParaRPr lang="fi-FI"/>
          </a:p>
        </p:txBody>
      </p:sp>
      <p:sp>
        <p:nvSpPr>
          <p:cNvPr id="6" name="Dian numeron paikkamerkki 5"/>
          <p:cNvSpPr>
            <a:spLocks noGrp="1"/>
          </p:cNvSpPr>
          <p:nvPr>
            <p:ph type="sldNum" sz="quarter" idx="12"/>
          </p:nvPr>
        </p:nvSpPr>
        <p:spPr/>
        <p:txBody>
          <a:bodyPr/>
          <a:lstStyle/>
          <a:p>
            <a:fld id="{1587C1D4-303D-4212-A134-435684366D38}" type="slidenum">
              <a:rPr lang="fi-FI" smtClean="0"/>
              <a:t>‹#›</a:t>
            </a:fld>
            <a:endParaRPr lang="fi-FI"/>
          </a:p>
        </p:txBody>
      </p:sp>
    </p:spTree>
    <p:extLst>
      <p:ext uri="{BB962C8B-B14F-4D97-AF65-F5344CB8AC3E}">
        <p14:creationId xmlns:p14="http://schemas.microsoft.com/office/powerpoint/2010/main" val="912995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A973E76C-6365-4E62-9DFE-C2921B9ACBB1}" type="datetime1">
              <a:rPr lang="fi-FI" smtClean="0"/>
              <a:t>8.10.2021</a:t>
            </a:fld>
            <a:endParaRPr lang="fi-FI"/>
          </a:p>
        </p:txBody>
      </p:sp>
      <p:sp>
        <p:nvSpPr>
          <p:cNvPr id="5" name="Alatunnisteen paikkamerkki 4"/>
          <p:cNvSpPr>
            <a:spLocks noGrp="1"/>
          </p:cNvSpPr>
          <p:nvPr>
            <p:ph type="ftr" sz="quarter" idx="11"/>
          </p:nvPr>
        </p:nvSpPr>
        <p:spPr/>
        <p:txBody>
          <a:bodyPr/>
          <a:lstStyle/>
          <a:p>
            <a:r>
              <a:rPr lang="fi-FI" smtClean="0"/>
              <a:t>sade.rytkonen@kuh.fi</a:t>
            </a:r>
            <a:endParaRPr lang="fi-FI"/>
          </a:p>
        </p:txBody>
      </p:sp>
      <p:sp>
        <p:nvSpPr>
          <p:cNvPr id="6" name="Dian numeron paikkamerkki 5"/>
          <p:cNvSpPr>
            <a:spLocks noGrp="1"/>
          </p:cNvSpPr>
          <p:nvPr>
            <p:ph type="sldNum" sz="quarter" idx="12"/>
          </p:nvPr>
        </p:nvSpPr>
        <p:spPr/>
        <p:txBody>
          <a:bodyPr/>
          <a:lstStyle/>
          <a:p>
            <a:fld id="{1587C1D4-303D-4212-A134-435684366D38}" type="slidenum">
              <a:rPr lang="fi-FI" smtClean="0"/>
              <a:t>‹#›</a:t>
            </a:fld>
            <a:endParaRPr lang="fi-FI"/>
          </a:p>
        </p:txBody>
      </p:sp>
    </p:spTree>
    <p:extLst>
      <p:ext uri="{BB962C8B-B14F-4D97-AF65-F5344CB8AC3E}">
        <p14:creationId xmlns:p14="http://schemas.microsoft.com/office/powerpoint/2010/main" val="3337581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a:t>
            </a:r>
          </a:p>
        </p:txBody>
      </p:sp>
      <p:sp>
        <p:nvSpPr>
          <p:cNvPr id="4" name="Päivämäärän paikkamerkki 3"/>
          <p:cNvSpPr>
            <a:spLocks noGrp="1"/>
          </p:cNvSpPr>
          <p:nvPr>
            <p:ph type="dt" sz="half" idx="10"/>
          </p:nvPr>
        </p:nvSpPr>
        <p:spPr/>
        <p:txBody>
          <a:bodyPr/>
          <a:lstStyle/>
          <a:p>
            <a:fld id="{CFC6EA52-F755-4953-9345-810919604E88}" type="datetime1">
              <a:rPr lang="fi-FI" smtClean="0"/>
              <a:t>8.10.2021</a:t>
            </a:fld>
            <a:endParaRPr lang="fi-FI"/>
          </a:p>
        </p:txBody>
      </p:sp>
      <p:sp>
        <p:nvSpPr>
          <p:cNvPr id="5" name="Alatunnisteen paikkamerkki 4"/>
          <p:cNvSpPr>
            <a:spLocks noGrp="1"/>
          </p:cNvSpPr>
          <p:nvPr>
            <p:ph type="ftr" sz="quarter" idx="11"/>
          </p:nvPr>
        </p:nvSpPr>
        <p:spPr/>
        <p:txBody>
          <a:bodyPr/>
          <a:lstStyle/>
          <a:p>
            <a:r>
              <a:rPr lang="fi-FI" smtClean="0"/>
              <a:t>sade.rytkonen@kuh.fi</a:t>
            </a:r>
            <a:endParaRPr lang="fi-FI"/>
          </a:p>
        </p:txBody>
      </p:sp>
      <p:sp>
        <p:nvSpPr>
          <p:cNvPr id="6" name="Dian numeron paikkamerkki 5"/>
          <p:cNvSpPr>
            <a:spLocks noGrp="1"/>
          </p:cNvSpPr>
          <p:nvPr>
            <p:ph type="sldNum" sz="quarter" idx="12"/>
          </p:nvPr>
        </p:nvSpPr>
        <p:spPr/>
        <p:txBody>
          <a:bodyPr/>
          <a:lstStyle/>
          <a:p>
            <a:fld id="{1587C1D4-303D-4212-A134-435684366D38}" type="slidenum">
              <a:rPr lang="fi-FI" smtClean="0"/>
              <a:t>‹#›</a:t>
            </a:fld>
            <a:endParaRPr lang="fi-FI"/>
          </a:p>
        </p:txBody>
      </p:sp>
    </p:spTree>
    <p:extLst>
      <p:ext uri="{BB962C8B-B14F-4D97-AF65-F5344CB8AC3E}">
        <p14:creationId xmlns:p14="http://schemas.microsoft.com/office/powerpoint/2010/main" val="739948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2625D917-62DF-4622-8B66-04E169A0024D}" type="datetime1">
              <a:rPr lang="fi-FI" smtClean="0"/>
              <a:t>8.10.2021</a:t>
            </a:fld>
            <a:endParaRPr lang="fi-FI"/>
          </a:p>
        </p:txBody>
      </p:sp>
      <p:sp>
        <p:nvSpPr>
          <p:cNvPr id="6" name="Alatunnisteen paikkamerkki 5"/>
          <p:cNvSpPr>
            <a:spLocks noGrp="1"/>
          </p:cNvSpPr>
          <p:nvPr>
            <p:ph type="ftr" sz="quarter" idx="11"/>
          </p:nvPr>
        </p:nvSpPr>
        <p:spPr/>
        <p:txBody>
          <a:bodyPr/>
          <a:lstStyle/>
          <a:p>
            <a:r>
              <a:rPr lang="fi-FI" smtClean="0"/>
              <a:t>sade.rytkonen@kuh.fi</a:t>
            </a:r>
            <a:endParaRPr lang="fi-FI"/>
          </a:p>
        </p:txBody>
      </p:sp>
      <p:sp>
        <p:nvSpPr>
          <p:cNvPr id="7" name="Dian numeron paikkamerkki 6"/>
          <p:cNvSpPr>
            <a:spLocks noGrp="1"/>
          </p:cNvSpPr>
          <p:nvPr>
            <p:ph type="sldNum" sz="quarter" idx="12"/>
          </p:nvPr>
        </p:nvSpPr>
        <p:spPr/>
        <p:txBody>
          <a:bodyPr/>
          <a:lstStyle/>
          <a:p>
            <a:fld id="{1587C1D4-303D-4212-A134-435684366D38}" type="slidenum">
              <a:rPr lang="fi-FI" smtClean="0"/>
              <a:t>‹#›</a:t>
            </a:fld>
            <a:endParaRPr lang="fi-FI"/>
          </a:p>
        </p:txBody>
      </p:sp>
    </p:spTree>
    <p:extLst>
      <p:ext uri="{BB962C8B-B14F-4D97-AF65-F5344CB8AC3E}">
        <p14:creationId xmlns:p14="http://schemas.microsoft.com/office/powerpoint/2010/main" val="2219684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E31637A1-293E-489C-99D3-D68CFDC8E505}" type="datetime1">
              <a:rPr lang="fi-FI" smtClean="0"/>
              <a:t>8.10.2021</a:t>
            </a:fld>
            <a:endParaRPr lang="fi-FI"/>
          </a:p>
        </p:txBody>
      </p:sp>
      <p:sp>
        <p:nvSpPr>
          <p:cNvPr id="8" name="Alatunnisteen paikkamerkki 7"/>
          <p:cNvSpPr>
            <a:spLocks noGrp="1"/>
          </p:cNvSpPr>
          <p:nvPr>
            <p:ph type="ftr" sz="quarter" idx="11"/>
          </p:nvPr>
        </p:nvSpPr>
        <p:spPr/>
        <p:txBody>
          <a:bodyPr/>
          <a:lstStyle/>
          <a:p>
            <a:r>
              <a:rPr lang="fi-FI" smtClean="0"/>
              <a:t>sade.rytkonen@kuh.fi</a:t>
            </a:r>
            <a:endParaRPr lang="fi-FI"/>
          </a:p>
        </p:txBody>
      </p:sp>
      <p:sp>
        <p:nvSpPr>
          <p:cNvPr id="9" name="Dian numeron paikkamerkki 8"/>
          <p:cNvSpPr>
            <a:spLocks noGrp="1"/>
          </p:cNvSpPr>
          <p:nvPr>
            <p:ph type="sldNum" sz="quarter" idx="12"/>
          </p:nvPr>
        </p:nvSpPr>
        <p:spPr/>
        <p:txBody>
          <a:bodyPr/>
          <a:lstStyle/>
          <a:p>
            <a:fld id="{1587C1D4-303D-4212-A134-435684366D38}" type="slidenum">
              <a:rPr lang="fi-FI" smtClean="0"/>
              <a:t>‹#›</a:t>
            </a:fld>
            <a:endParaRPr lang="fi-FI"/>
          </a:p>
        </p:txBody>
      </p:sp>
    </p:spTree>
    <p:extLst>
      <p:ext uri="{BB962C8B-B14F-4D97-AF65-F5344CB8AC3E}">
        <p14:creationId xmlns:p14="http://schemas.microsoft.com/office/powerpoint/2010/main" val="3388441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6C257F25-6A7E-4C81-9F16-3340EE010387}" type="datetime1">
              <a:rPr lang="fi-FI" smtClean="0"/>
              <a:t>8.10.2021</a:t>
            </a:fld>
            <a:endParaRPr lang="fi-FI"/>
          </a:p>
        </p:txBody>
      </p:sp>
      <p:sp>
        <p:nvSpPr>
          <p:cNvPr id="4" name="Alatunnisteen paikkamerkki 3"/>
          <p:cNvSpPr>
            <a:spLocks noGrp="1"/>
          </p:cNvSpPr>
          <p:nvPr>
            <p:ph type="ftr" sz="quarter" idx="11"/>
          </p:nvPr>
        </p:nvSpPr>
        <p:spPr/>
        <p:txBody>
          <a:bodyPr/>
          <a:lstStyle/>
          <a:p>
            <a:r>
              <a:rPr lang="fi-FI" smtClean="0"/>
              <a:t>sade.rytkonen@kuh.fi</a:t>
            </a:r>
            <a:endParaRPr lang="fi-FI"/>
          </a:p>
        </p:txBody>
      </p:sp>
      <p:sp>
        <p:nvSpPr>
          <p:cNvPr id="5" name="Dian numeron paikkamerkki 4"/>
          <p:cNvSpPr>
            <a:spLocks noGrp="1"/>
          </p:cNvSpPr>
          <p:nvPr>
            <p:ph type="sldNum" sz="quarter" idx="12"/>
          </p:nvPr>
        </p:nvSpPr>
        <p:spPr/>
        <p:txBody>
          <a:bodyPr/>
          <a:lstStyle/>
          <a:p>
            <a:fld id="{1587C1D4-303D-4212-A134-435684366D38}" type="slidenum">
              <a:rPr lang="fi-FI" smtClean="0"/>
              <a:t>‹#›</a:t>
            </a:fld>
            <a:endParaRPr lang="fi-FI"/>
          </a:p>
        </p:txBody>
      </p:sp>
    </p:spTree>
    <p:extLst>
      <p:ext uri="{BB962C8B-B14F-4D97-AF65-F5344CB8AC3E}">
        <p14:creationId xmlns:p14="http://schemas.microsoft.com/office/powerpoint/2010/main" val="1111708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07522068-3009-4296-9F6C-71D480EC10C2}" type="datetime1">
              <a:rPr lang="fi-FI" smtClean="0"/>
              <a:t>8.10.2021</a:t>
            </a:fld>
            <a:endParaRPr lang="fi-FI"/>
          </a:p>
        </p:txBody>
      </p:sp>
      <p:sp>
        <p:nvSpPr>
          <p:cNvPr id="3" name="Alatunnisteen paikkamerkki 2"/>
          <p:cNvSpPr>
            <a:spLocks noGrp="1"/>
          </p:cNvSpPr>
          <p:nvPr>
            <p:ph type="ftr" sz="quarter" idx="11"/>
          </p:nvPr>
        </p:nvSpPr>
        <p:spPr/>
        <p:txBody>
          <a:bodyPr/>
          <a:lstStyle/>
          <a:p>
            <a:r>
              <a:rPr lang="fi-FI" smtClean="0"/>
              <a:t>sade.rytkonen@kuh.fi</a:t>
            </a:r>
            <a:endParaRPr lang="fi-FI"/>
          </a:p>
        </p:txBody>
      </p:sp>
      <p:sp>
        <p:nvSpPr>
          <p:cNvPr id="4" name="Dian numeron paikkamerkki 3"/>
          <p:cNvSpPr>
            <a:spLocks noGrp="1"/>
          </p:cNvSpPr>
          <p:nvPr>
            <p:ph type="sldNum" sz="quarter" idx="12"/>
          </p:nvPr>
        </p:nvSpPr>
        <p:spPr/>
        <p:txBody>
          <a:bodyPr/>
          <a:lstStyle/>
          <a:p>
            <a:fld id="{1587C1D4-303D-4212-A134-435684366D38}" type="slidenum">
              <a:rPr lang="fi-FI" smtClean="0"/>
              <a:t>‹#›</a:t>
            </a:fld>
            <a:endParaRPr lang="fi-FI"/>
          </a:p>
        </p:txBody>
      </p:sp>
    </p:spTree>
    <p:extLst>
      <p:ext uri="{BB962C8B-B14F-4D97-AF65-F5344CB8AC3E}">
        <p14:creationId xmlns:p14="http://schemas.microsoft.com/office/powerpoint/2010/main" val="921046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FB58A110-4023-4FBE-8642-CCB505CB7FF3}" type="datetime1">
              <a:rPr lang="fi-FI" smtClean="0"/>
              <a:t>8.10.2021</a:t>
            </a:fld>
            <a:endParaRPr lang="fi-FI"/>
          </a:p>
        </p:txBody>
      </p:sp>
      <p:sp>
        <p:nvSpPr>
          <p:cNvPr id="6" name="Alatunnisteen paikkamerkki 5"/>
          <p:cNvSpPr>
            <a:spLocks noGrp="1"/>
          </p:cNvSpPr>
          <p:nvPr>
            <p:ph type="ftr" sz="quarter" idx="11"/>
          </p:nvPr>
        </p:nvSpPr>
        <p:spPr/>
        <p:txBody>
          <a:bodyPr/>
          <a:lstStyle/>
          <a:p>
            <a:r>
              <a:rPr lang="fi-FI" smtClean="0"/>
              <a:t>sade.rytkonen@kuh.fi</a:t>
            </a:r>
            <a:endParaRPr lang="fi-FI"/>
          </a:p>
        </p:txBody>
      </p:sp>
      <p:sp>
        <p:nvSpPr>
          <p:cNvPr id="7" name="Dian numeron paikkamerkki 6"/>
          <p:cNvSpPr>
            <a:spLocks noGrp="1"/>
          </p:cNvSpPr>
          <p:nvPr>
            <p:ph type="sldNum" sz="quarter" idx="12"/>
          </p:nvPr>
        </p:nvSpPr>
        <p:spPr/>
        <p:txBody>
          <a:bodyPr/>
          <a:lstStyle/>
          <a:p>
            <a:fld id="{1587C1D4-303D-4212-A134-435684366D38}" type="slidenum">
              <a:rPr lang="fi-FI" smtClean="0"/>
              <a:t>‹#›</a:t>
            </a:fld>
            <a:endParaRPr lang="fi-FI"/>
          </a:p>
        </p:txBody>
      </p:sp>
    </p:spTree>
    <p:extLst>
      <p:ext uri="{BB962C8B-B14F-4D97-AF65-F5344CB8AC3E}">
        <p14:creationId xmlns:p14="http://schemas.microsoft.com/office/powerpoint/2010/main" val="3297133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CA1BAF62-C662-4354-801F-18762734112B}" type="datetime1">
              <a:rPr lang="fi-FI" smtClean="0"/>
              <a:t>8.10.2021</a:t>
            </a:fld>
            <a:endParaRPr lang="fi-FI"/>
          </a:p>
        </p:txBody>
      </p:sp>
      <p:sp>
        <p:nvSpPr>
          <p:cNvPr id="6" name="Alatunnisteen paikkamerkki 5"/>
          <p:cNvSpPr>
            <a:spLocks noGrp="1"/>
          </p:cNvSpPr>
          <p:nvPr>
            <p:ph type="ftr" sz="quarter" idx="11"/>
          </p:nvPr>
        </p:nvSpPr>
        <p:spPr/>
        <p:txBody>
          <a:bodyPr/>
          <a:lstStyle/>
          <a:p>
            <a:r>
              <a:rPr lang="fi-FI" smtClean="0"/>
              <a:t>sade.rytkonen@kuh.fi</a:t>
            </a:r>
            <a:endParaRPr lang="fi-FI"/>
          </a:p>
        </p:txBody>
      </p:sp>
      <p:sp>
        <p:nvSpPr>
          <p:cNvPr id="7" name="Dian numeron paikkamerkki 6"/>
          <p:cNvSpPr>
            <a:spLocks noGrp="1"/>
          </p:cNvSpPr>
          <p:nvPr>
            <p:ph type="sldNum" sz="quarter" idx="12"/>
          </p:nvPr>
        </p:nvSpPr>
        <p:spPr/>
        <p:txBody>
          <a:bodyPr/>
          <a:lstStyle/>
          <a:p>
            <a:fld id="{1587C1D4-303D-4212-A134-435684366D38}" type="slidenum">
              <a:rPr lang="fi-FI" smtClean="0"/>
              <a:t>‹#›</a:t>
            </a:fld>
            <a:endParaRPr lang="fi-FI"/>
          </a:p>
        </p:txBody>
      </p:sp>
    </p:spTree>
    <p:extLst>
      <p:ext uri="{BB962C8B-B14F-4D97-AF65-F5344CB8AC3E}">
        <p14:creationId xmlns:p14="http://schemas.microsoft.com/office/powerpoint/2010/main" val="4207910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18A730-EA2B-4E45-BFFF-71236DC8A3D4}" type="datetime1">
              <a:rPr lang="fi-FI" smtClean="0"/>
              <a:t>8.10.2021</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smtClean="0"/>
              <a:t>sade.rytkonen@kuh.fi</a:t>
            </a:r>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87C1D4-303D-4212-A134-435684366D38}" type="slidenum">
              <a:rPr lang="fi-FI" smtClean="0"/>
              <a:t>‹#›</a:t>
            </a:fld>
            <a:endParaRPr lang="fi-FI"/>
          </a:p>
        </p:txBody>
      </p:sp>
    </p:spTree>
    <p:extLst>
      <p:ext uri="{BB962C8B-B14F-4D97-AF65-F5344CB8AC3E}">
        <p14:creationId xmlns:p14="http://schemas.microsoft.com/office/powerpoint/2010/main" val="2800085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thl.fi/fi/tutkimus-ja-kehittaminen/tutkimukset-ja-hankkeet/kouluterveyskysely/kouluterveyskyselyn-tulokse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chart" Target="../charts/chart21.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thl.fi/fi/tutkimus-ja-kehittaminen/tutkimukset-ja-hankkeet/kouluterveyskysel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chart" Target="../charts/chart2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chart" Target="../charts/chart29.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chart" Target="../charts/chart33.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chart" Target="../charts/chart37.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chart" Target="../charts/chart42.xml"/><Relationship Id="rId2" Type="http://schemas.openxmlformats.org/officeDocument/2006/relationships/chart" Target="../charts/chart41.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chart" Target="../charts/chart43.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chart" Target="../charts/chart44.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solidFill>
            <a:schemeClr val="accent1">
              <a:lumMod val="75000"/>
            </a:schemeClr>
          </a:solidFill>
        </p:spPr>
        <p:txBody>
          <a:bodyPr/>
          <a:lstStyle/>
          <a:p>
            <a:r>
              <a:rPr lang="fi-FI" dirty="0" smtClean="0">
                <a:solidFill>
                  <a:schemeClr val="bg1"/>
                </a:solidFill>
              </a:rPr>
              <a:t>Kouluterveyskyselyn tuloksia</a:t>
            </a:r>
            <a:br>
              <a:rPr lang="fi-FI" dirty="0" smtClean="0">
                <a:solidFill>
                  <a:schemeClr val="bg1"/>
                </a:solidFill>
              </a:rPr>
            </a:br>
            <a:r>
              <a:rPr lang="fi-FI" dirty="0" smtClean="0">
                <a:solidFill>
                  <a:schemeClr val="bg1"/>
                </a:solidFill>
              </a:rPr>
              <a:t>- </a:t>
            </a:r>
            <a:r>
              <a:rPr lang="fi-FI" dirty="0" smtClean="0">
                <a:solidFill>
                  <a:schemeClr val="bg1"/>
                </a:solidFill>
              </a:rPr>
              <a:t>mielenterveys</a:t>
            </a:r>
            <a:endParaRPr lang="fi-FI" dirty="0">
              <a:solidFill>
                <a:schemeClr val="bg1"/>
              </a:solidFill>
            </a:endParaRPr>
          </a:p>
        </p:txBody>
      </p:sp>
      <p:sp>
        <p:nvSpPr>
          <p:cNvPr id="3" name="Alaotsikko 2"/>
          <p:cNvSpPr>
            <a:spLocks noGrp="1"/>
          </p:cNvSpPr>
          <p:nvPr>
            <p:ph type="subTitle" idx="1"/>
          </p:nvPr>
        </p:nvSpPr>
        <p:spPr>
          <a:xfrm>
            <a:off x="1524000" y="3602037"/>
            <a:ext cx="9144000" cy="2420071"/>
          </a:xfrm>
        </p:spPr>
        <p:txBody>
          <a:bodyPr>
            <a:normAutofit/>
          </a:bodyPr>
          <a:lstStyle/>
          <a:p>
            <a:r>
              <a:rPr lang="fi-FI" dirty="0" smtClean="0"/>
              <a:t>v. 2021</a:t>
            </a:r>
          </a:p>
          <a:p>
            <a:r>
              <a:rPr lang="fi-FI" dirty="0" smtClean="0"/>
              <a:t>Lähde: </a:t>
            </a:r>
            <a:r>
              <a:rPr lang="fi-FI" dirty="0">
                <a:hlinkClick r:id="rId2"/>
              </a:rPr>
              <a:t>Kouluterveyskyselyn tulokset </a:t>
            </a:r>
            <a:r>
              <a:rPr lang="fi-FI" dirty="0" smtClean="0">
                <a:hlinkClick r:id="rId2"/>
              </a:rPr>
              <a:t>– THL</a:t>
            </a:r>
            <a:endParaRPr lang="fi-FI" dirty="0" smtClean="0"/>
          </a:p>
          <a:p>
            <a:endParaRPr lang="fi-FI" dirty="0" smtClean="0">
              <a:hlinkClick r:id=""/>
            </a:endParaRPr>
          </a:p>
          <a:p>
            <a:r>
              <a:rPr lang="fi-FI" dirty="0" smtClean="0">
                <a:hlinkClick r:id=""/>
              </a:rPr>
              <a:t>sade.rytkonen@kuh.fi</a:t>
            </a:r>
            <a:endParaRPr lang="fi-FI" dirty="0" smtClean="0"/>
          </a:p>
          <a:p>
            <a:r>
              <a:rPr lang="fi-FI" dirty="0"/>
              <a:t>8</a:t>
            </a:r>
            <a:r>
              <a:rPr lang="fi-FI" dirty="0" smtClean="0"/>
              <a:t>.10.2021</a:t>
            </a:r>
            <a:endParaRPr lang="fi-FI" dirty="0" smtClean="0"/>
          </a:p>
          <a:p>
            <a:endParaRPr lang="fi-FI" dirty="0"/>
          </a:p>
          <a:p>
            <a:endParaRPr lang="fi-FI" dirty="0"/>
          </a:p>
        </p:txBody>
      </p:sp>
    </p:spTree>
    <p:extLst>
      <p:ext uri="{BB962C8B-B14F-4D97-AF65-F5344CB8AC3E}">
        <p14:creationId xmlns:p14="http://schemas.microsoft.com/office/powerpoint/2010/main" val="37245558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a:t>Kokenut positiivista mielenterveyttä viimeisen kahden viikon aikana, %</a:t>
            </a:r>
          </a:p>
        </p:txBody>
      </p:sp>
      <p:sp>
        <p:nvSpPr>
          <p:cNvPr id="3" name="Alatunnisteen paikkamerkki 2"/>
          <p:cNvSpPr>
            <a:spLocks noGrp="1"/>
          </p:cNvSpPr>
          <p:nvPr>
            <p:ph type="ftr" sz="quarter" idx="11"/>
          </p:nvPr>
        </p:nvSpPr>
        <p:spPr>
          <a:xfrm>
            <a:off x="9113018" y="6336236"/>
            <a:ext cx="4114800" cy="365125"/>
          </a:xfrm>
        </p:spPr>
        <p:txBody>
          <a:bodyPr/>
          <a:lstStyle/>
          <a:p>
            <a:r>
              <a:rPr lang="fi-FI" dirty="0" smtClean="0"/>
              <a:t>sade.rytkonen@kuh.fi</a:t>
            </a:r>
            <a:endParaRPr lang="fi-FI" dirty="0"/>
          </a:p>
        </p:txBody>
      </p:sp>
      <p:graphicFrame>
        <p:nvGraphicFramePr>
          <p:cNvPr id="6" name="Kaavio 5"/>
          <p:cNvGraphicFramePr>
            <a:graphicFrameLocks/>
          </p:cNvGraphicFramePr>
          <p:nvPr>
            <p:extLst>
              <p:ext uri="{D42A27DB-BD31-4B8C-83A1-F6EECF244321}">
                <p14:modId xmlns:p14="http://schemas.microsoft.com/office/powerpoint/2010/main" val="3481765243"/>
              </p:ext>
            </p:extLst>
          </p:nvPr>
        </p:nvGraphicFramePr>
        <p:xfrm>
          <a:off x="984738" y="2107642"/>
          <a:ext cx="7168662" cy="2876340"/>
        </p:xfrm>
        <a:graphic>
          <a:graphicData uri="http://schemas.openxmlformats.org/drawingml/2006/chart">
            <c:chart xmlns:c="http://schemas.openxmlformats.org/drawingml/2006/chart" xmlns:r="http://schemas.openxmlformats.org/officeDocument/2006/relationships" r:id="rId2"/>
          </a:graphicData>
        </a:graphic>
      </p:graphicFrame>
      <p:sp>
        <p:nvSpPr>
          <p:cNvPr id="7" name="Suorakulmio 6"/>
          <p:cNvSpPr/>
          <p:nvPr/>
        </p:nvSpPr>
        <p:spPr>
          <a:xfrm>
            <a:off x="545960" y="5400936"/>
            <a:ext cx="11391481" cy="861774"/>
          </a:xfrm>
          <a:prstGeom prst="rect">
            <a:avLst/>
          </a:prstGeom>
        </p:spPr>
        <p:txBody>
          <a:bodyPr wrap="square">
            <a:spAutoFit/>
          </a:bodyPr>
          <a:lstStyle/>
          <a:p>
            <a:r>
              <a:rPr lang="fi-FI" sz="1000" b="0" i="0" dirty="0" smtClean="0">
                <a:solidFill>
                  <a:srgbClr val="303030"/>
                </a:solidFill>
                <a:effectLst/>
                <a:latin typeface="Source Sans Pro"/>
              </a:rPr>
              <a:t>Indikaattori perustuu kysymykseen: "Alla on esitetty joitain väittämiä tunteista ja ajatuksista. Valitse vaihtoehto, joka parhaiten kuvaa kokemuksiasi viimeisen kahden viikon aikana?". Vastausvaihtoehdot: 1) ei koskaan (1 piste), 2) harvoin (2 pistettä), 3) silloin tällöin (3 pistettä), 4) usein (4 pistettä), 5) koko ajan (5 pistettä). Summaindikaattori muodostuu seitsemästä osiosta: 1) olen tuntenut itseni toiveikkaaksi tulevaisuuden suhteen, 2) olen tuntenut itseni hyödylliseksi, 3) olen tuntenut itseni rentoutuneeksi, 4) olen käsitellyt ongelmia hyvin, 5) olen ajatellut selkeästi, 6) olen tuntenut läheisyyttä toisiin ihmisiin, 7) olen kyennyt tekemään omia päätöksiä asioista. Osioiden pistemääristä lasketaan keskiarvo, jolloin pistemäärä voi vaihdella välillä 1–5. Tarkastelussa ovat mukana vähintään neljä pistettä saaneet vastaajat. Indikaattori perustuu positiivista mielenterveyttä mittaavaan WEMWBS-mittariin (</a:t>
            </a:r>
            <a:r>
              <a:rPr lang="fi-FI" sz="1000" b="0" i="0" dirty="0" err="1" smtClean="0">
                <a:solidFill>
                  <a:srgbClr val="303030"/>
                </a:solidFill>
                <a:effectLst/>
                <a:latin typeface="Source Sans Pro"/>
              </a:rPr>
              <a:t>Warwick</a:t>
            </a:r>
            <a:r>
              <a:rPr lang="fi-FI" sz="1000" b="0" i="0" dirty="0" smtClean="0">
                <a:solidFill>
                  <a:srgbClr val="303030"/>
                </a:solidFill>
                <a:effectLst/>
                <a:latin typeface="Source Sans Pro"/>
              </a:rPr>
              <a:t>-Edinburgh </a:t>
            </a:r>
            <a:r>
              <a:rPr lang="fi-FI" sz="1000" b="0" i="0" dirty="0" err="1" smtClean="0">
                <a:solidFill>
                  <a:srgbClr val="303030"/>
                </a:solidFill>
                <a:effectLst/>
                <a:latin typeface="Source Sans Pro"/>
              </a:rPr>
              <a:t>Mental</a:t>
            </a:r>
            <a:r>
              <a:rPr lang="fi-FI" sz="1000" b="0" i="0" dirty="0" smtClean="0">
                <a:solidFill>
                  <a:srgbClr val="303030"/>
                </a:solidFill>
                <a:effectLst/>
                <a:latin typeface="Source Sans Pro"/>
              </a:rPr>
              <a:t> </a:t>
            </a:r>
            <a:r>
              <a:rPr lang="fi-FI" sz="1000" b="0" i="0" dirty="0" err="1" smtClean="0">
                <a:solidFill>
                  <a:srgbClr val="303030"/>
                </a:solidFill>
                <a:effectLst/>
                <a:latin typeface="Source Sans Pro"/>
              </a:rPr>
              <a:t>Well-being</a:t>
            </a:r>
            <a:r>
              <a:rPr lang="fi-FI" sz="1000" b="0" i="0" dirty="0" smtClean="0">
                <a:solidFill>
                  <a:srgbClr val="303030"/>
                </a:solidFill>
                <a:effectLst/>
                <a:latin typeface="Source Sans Pro"/>
              </a:rPr>
              <a:t> </a:t>
            </a:r>
            <a:r>
              <a:rPr lang="fi-FI" sz="1000" b="0" i="0" dirty="0" err="1" smtClean="0">
                <a:solidFill>
                  <a:srgbClr val="303030"/>
                </a:solidFill>
                <a:effectLst/>
                <a:latin typeface="Source Sans Pro"/>
              </a:rPr>
              <a:t>Scale</a:t>
            </a:r>
            <a:r>
              <a:rPr lang="fi-FI" sz="1000" b="0" i="0" dirty="0" smtClean="0">
                <a:solidFill>
                  <a:srgbClr val="303030"/>
                </a:solidFill>
                <a:effectLst/>
                <a:latin typeface="Source Sans Pro"/>
              </a:rPr>
              <a:t>).</a:t>
            </a:r>
            <a:endParaRPr lang="fi-FI" sz="1000" dirty="0"/>
          </a:p>
        </p:txBody>
      </p:sp>
    </p:spTree>
    <p:extLst>
      <p:ext uri="{BB962C8B-B14F-4D97-AF65-F5344CB8AC3E}">
        <p14:creationId xmlns:p14="http://schemas.microsoft.com/office/powerpoint/2010/main" val="3036302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a:t>Kokenut positiivista mielenterveyttä viimeisen kahden viikon aikana, %</a:t>
            </a:r>
          </a:p>
        </p:txBody>
      </p:sp>
      <p:sp>
        <p:nvSpPr>
          <p:cNvPr id="3" name="Alatunnisteen paikkamerkki 2"/>
          <p:cNvSpPr>
            <a:spLocks noGrp="1"/>
          </p:cNvSpPr>
          <p:nvPr>
            <p:ph type="ftr" sz="quarter" idx="11"/>
          </p:nvPr>
        </p:nvSpPr>
        <p:spPr>
          <a:xfrm>
            <a:off x="9113018" y="6336236"/>
            <a:ext cx="4114800" cy="365125"/>
          </a:xfrm>
        </p:spPr>
        <p:txBody>
          <a:bodyPr/>
          <a:lstStyle/>
          <a:p>
            <a:r>
              <a:rPr lang="fi-FI" dirty="0" smtClean="0"/>
              <a:t>sade.rytkonen@kuh.fi</a:t>
            </a:r>
            <a:endParaRPr lang="fi-FI" dirty="0"/>
          </a:p>
        </p:txBody>
      </p:sp>
      <p:sp>
        <p:nvSpPr>
          <p:cNvPr id="7" name="Suorakulmio 6"/>
          <p:cNvSpPr/>
          <p:nvPr/>
        </p:nvSpPr>
        <p:spPr>
          <a:xfrm>
            <a:off x="545960" y="5400936"/>
            <a:ext cx="11391481" cy="861774"/>
          </a:xfrm>
          <a:prstGeom prst="rect">
            <a:avLst/>
          </a:prstGeom>
        </p:spPr>
        <p:txBody>
          <a:bodyPr wrap="square">
            <a:spAutoFit/>
          </a:bodyPr>
          <a:lstStyle/>
          <a:p>
            <a:r>
              <a:rPr lang="fi-FI" sz="1000" b="0" i="0" dirty="0" smtClean="0">
                <a:solidFill>
                  <a:srgbClr val="303030"/>
                </a:solidFill>
                <a:effectLst/>
                <a:latin typeface="Source Sans Pro"/>
              </a:rPr>
              <a:t>Indikaattori perustuu kysymykseen: "Alla on esitetty joitain väittämiä tunteista ja ajatuksista. Valitse vaihtoehto, joka parhaiten kuvaa kokemuksiasi viimeisen kahden viikon aikana?". Vastausvaihtoehdot: 1) ei koskaan (1 piste), 2) harvoin (2 pistettä), 3) silloin tällöin (3 pistettä), 4) usein (4 pistettä), 5) koko ajan (5 pistettä). Summaindikaattori muodostuu seitsemästä osiosta: 1) olen tuntenut itseni toiveikkaaksi tulevaisuuden suhteen, 2) olen tuntenut itseni hyödylliseksi, 3) olen tuntenut itseni rentoutuneeksi, 4) olen käsitellyt ongelmia hyvin, 5) olen ajatellut selkeästi, 6) olen tuntenut läheisyyttä toisiin ihmisiin, 7) olen kyennyt tekemään omia päätöksiä asioista. Osioiden pistemääristä lasketaan keskiarvo, jolloin pistemäärä voi vaihdella välillä 1–5. Tarkastelussa ovat mukana vähintään neljä pistettä saaneet vastaajat. Indikaattori perustuu positiivista mielenterveyttä mittaavaan WEMWBS-mittariin (</a:t>
            </a:r>
            <a:r>
              <a:rPr lang="fi-FI" sz="1000" b="0" i="0" dirty="0" err="1" smtClean="0">
                <a:solidFill>
                  <a:srgbClr val="303030"/>
                </a:solidFill>
                <a:effectLst/>
                <a:latin typeface="Source Sans Pro"/>
              </a:rPr>
              <a:t>Warwick</a:t>
            </a:r>
            <a:r>
              <a:rPr lang="fi-FI" sz="1000" b="0" i="0" dirty="0" smtClean="0">
                <a:solidFill>
                  <a:srgbClr val="303030"/>
                </a:solidFill>
                <a:effectLst/>
                <a:latin typeface="Source Sans Pro"/>
              </a:rPr>
              <a:t>-Edinburgh </a:t>
            </a:r>
            <a:r>
              <a:rPr lang="fi-FI" sz="1000" b="0" i="0" dirty="0" err="1" smtClean="0">
                <a:solidFill>
                  <a:srgbClr val="303030"/>
                </a:solidFill>
                <a:effectLst/>
                <a:latin typeface="Source Sans Pro"/>
              </a:rPr>
              <a:t>Mental</a:t>
            </a:r>
            <a:r>
              <a:rPr lang="fi-FI" sz="1000" b="0" i="0" dirty="0" smtClean="0">
                <a:solidFill>
                  <a:srgbClr val="303030"/>
                </a:solidFill>
                <a:effectLst/>
                <a:latin typeface="Source Sans Pro"/>
              </a:rPr>
              <a:t> </a:t>
            </a:r>
            <a:r>
              <a:rPr lang="fi-FI" sz="1000" b="0" i="0" dirty="0" err="1" smtClean="0">
                <a:solidFill>
                  <a:srgbClr val="303030"/>
                </a:solidFill>
                <a:effectLst/>
                <a:latin typeface="Source Sans Pro"/>
              </a:rPr>
              <a:t>Well-being</a:t>
            </a:r>
            <a:r>
              <a:rPr lang="fi-FI" sz="1000" b="0" i="0" dirty="0" smtClean="0">
                <a:solidFill>
                  <a:srgbClr val="303030"/>
                </a:solidFill>
                <a:effectLst/>
                <a:latin typeface="Source Sans Pro"/>
              </a:rPr>
              <a:t> </a:t>
            </a:r>
            <a:r>
              <a:rPr lang="fi-FI" sz="1000" b="0" i="0" dirty="0" err="1" smtClean="0">
                <a:solidFill>
                  <a:srgbClr val="303030"/>
                </a:solidFill>
                <a:effectLst/>
                <a:latin typeface="Source Sans Pro"/>
              </a:rPr>
              <a:t>Scale</a:t>
            </a:r>
            <a:r>
              <a:rPr lang="fi-FI" sz="1000" b="0" i="0" dirty="0" smtClean="0">
                <a:solidFill>
                  <a:srgbClr val="303030"/>
                </a:solidFill>
                <a:effectLst/>
                <a:latin typeface="Source Sans Pro"/>
              </a:rPr>
              <a:t>).</a:t>
            </a:r>
            <a:endParaRPr lang="fi-FI" sz="1000" dirty="0"/>
          </a:p>
        </p:txBody>
      </p:sp>
      <p:graphicFrame>
        <p:nvGraphicFramePr>
          <p:cNvPr id="8" name="Kaavio 7"/>
          <p:cNvGraphicFramePr>
            <a:graphicFrameLocks/>
          </p:cNvGraphicFramePr>
          <p:nvPr>
            <p:extLst>
              <p:ext uri="{D42A27DB-BD31-4B8C-83A1-F6EECF244321}">
                <p14:modId xmlns:p14="http://schemas.microsoft.com/office/powerpoint/2010/main" val="1946261452"/>
              </p:ext>
            </p:extLst>
          </p:nvPr>
        </p:nvGraphicFramePr>
        <p:xfrm>
          <a:off x="2105891" y="2057399"/>
          <a:ext cx="6276109" cy="290252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9518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a:t>Sosiaalinen ahdistuneisuus, %</a:t>
            </a:r>
          </a:p>
        </p:txBody>
      </p:sp>
      <p:sp>
        <p:nvSpPr>
          <p:cNvPr id="3" name="Alatunnisteen paikkamerkki 2"/>
          <p:cNvSpPr>
            <a:spLocks noGrp="1"/>
          </p:cNvSpPr>
          <p:nvPr>
            <p:ph type="ftr" sz="quarter" idx="11"/>
          </p:nvPr>
        </p:nvSpPr>
        <p:spPr>
          <a:xfrm>
            <a:off x="9183356" y="6443506"/>
            <a:ext cx="4114800" cy="365125"/>
          </a:xfrm>
        </p:spPr>
        <p:txBody>
          <a:bodyPr/>
          <a:lstStyle/>
          <a:p>
            <a:r>
              <a:rPr lang="fi-FI" dirty="0" smtClean="0"/>
              <a:t>sade.rytkonen@kuh.fi</a:t>
            </a:r>
            <a:endParaRPr lang="fi-FI" dirty="0"/>
          </a:p>
        </p:txBody>
      </p:sp>
      <p:graphicFrame>
        <p:nvGraphicFramePr>
          <p:cNvPr id="4" name="Kaavio 3"/>
          <p:cNvGraphicFramePr>
            <a:graphicFrameLocks/>
          </p:cNvGraphicFramePr>
          <p:nvPr>
            <p:extLst>
              <p:ext uri="{D42A27DB-BD31-4B8C-83A1-F6EECF244321}">
                <p14:modId xmlns:p14="http://schemas.microsoft.com/office/powerpoint/2010/main" val="3140247321"/>
              </p:ext>
            </p:extLst>
          </p:nvPr>
        </p:nvGraphicFramePr>
        <p:xfrm>
          <a:off x="1044272" y="1918113"/>
          <a:ext cx="4556766" cy="345947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Kaavio 5"/>
          <p:cNvGraphicFramePr>
            <a:graphicFrameLocks/>
          </p:cNvGraphicFramePr>
          <p:nvPr>
            <p:extLst>
              <p:ext uri="{D42A27DB-BD31-4B8C-83A1-F6EECF244321}">
                <p14:modId xmlns:p14="http://schemas.microsoft.com/office/powerpoint/2010/main" val="963549550"/>
              </p:ext>
            </p:extLst>
          </p:nvPr>
        </p:nvGraphicFramePr>
        <p:xfrm>
          <a:off x="6452716" y="2052153"/>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7" name="Suorakulmio 6"/>
          <p:cNvSpPr/>
          <p:nvPr/>
        </p:nvSpPr>
        <p:spPr>
          <a:xfrm>
            <a:off x="495718" y="5890399"/>
            <a:ext cx="11696282" cy="861774"/>
          </a:xfrm>
          <a:prstGeom prst="rect">
            <a:avLst/>
          </a:prstGeom>
        </p:spPr>
        <p:txBody>
          <a:bodyPr wrap="square">
            <a:spAutoFit/>
          </a:bodyPr>
          <a:lstStyle/>
          <a:p>
            <a:r>
              <a:rPr lang="fi-FI" sz="1000" b="0" i="0" dirty="0" smtClean="0">
                <a:solidFill>
                  <a:srgbClr val="303030"/>
                </a:solidFill>
                <a:effectLst/>
                <a:latin typeface="Source Sans Pro"/>
              </a:rPr>
              <a:t>Indikaattori perustuu kysymykseen: ”Kuinka paljon seuraavat ongelmat ovat vaivanneet sinua viimeksi kuluneen viikon aikana?” Summaindikaattori muodostuu kolmesta kysymyksen osiosta: 1) Nolostumisen pelko saa minut välttämään joidenkin asioiden suorittamista tai puhumista toisille ihmisille, 2) Vältän tekemisiä, joissa olen huomion keskipisteenä, 3) Nolostuneeksi tuleminen tai tyhmältä vaikuttaminen kuuluvat pahimpiin pelkoihini. Vastausvaihtoehdot: 1) Ei yhtään, 2) Vähän, 3) Kohtalaisesti, 4) Hyvin paljon, 5) Äärimmäisen paljon. Pisteytys kustakin kysymyksestä: Ei yhtään = 0, Vähän = 1, Kohtalaisesti = 2, Hyvin paljon = 3, Äärimmäisen paljon = 4. Yhteenlaskettu pistemäärä 6 tai enemmän viittaa sosiaalisten tilanteiden pelkoon. Tarkastelussa ovat vastaajat, jotka ovat saaneet 6 pistettä tai enemmän. Indikaattori perustuu Mini-Spin mittariin (</a:t>
            </a:r>
            <a:r>
              <a:rPr lang="fi-FI" sz="1000" b="0" i="0" dirty="0" err="1" smtClean="0">
                <a:solidFill>
                  <a:srgbClr val="303030"/>
                </a:solidFill>
                <a:effectLst/>
                <a:latin typeface="Source Sans Pro"/>
              </a:rPr>
              <a:t>Connor</a:t>
            </a:r>
            <a:r>
              <a:rPr lang="fi-FI" sz="1000" b="0" i="0" dirty="0" smtClean="0">
                <a:solidFill>
                  <a:srgbClr val="303030"/>
                </a:solidFill>
                <a:effectLst/>
                <a:latin typeface="Source Sans Pro"/>
              </a:rPr>
              <a:t> ym. 2001).</a:t>
            </a:r>
            <a:endParaRPr lang="fi-FI" sz="1000" dirty="0"/>
          </a:p>
        </p:txBody>
      </p:sp>
    </p:spTree>
    <p:extLst>
      <p:ext uri="{BB962C8B-B14F-4D97-AF65-F5344CB8AC3E}">
        <p14:creationId xmlns:p14="http://schemas.microsoft.com/office/powerpoint/2010/main" val="2280296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a:t>Sosiaalinen ahdistuneisuus, %</a:t>
            </a:r>
          </a:p>
        </p:txBody>
      </p:sp>
      <p:sp>
        <p:nvSpPr>
          <p:cNvPr id="3" name="Alatunnisteen paikkamerkki 2"/>
          <p:cNvSpPr>
            <a:spLocks noGrp="1"/>
          </p:cNvSpPr>
          <p:nvPr>
            <p:ph type="ftr" sz="quarter" idx="11"/>
          </p:nvPr>
        </p:nvSpPr>
        <p:spPr>
          <a:xfrm>
            <a:off x="9296400" y="6492875"/>
            <a:ext cx="4114800" cy="365125"/>
          </a:xfrm>
        </p:spPr>
        <p:txBody>
          <a:bodyPr/>
          <a:lstStyle/>
          <a:p>
            <a:r>
              <a:rPr lang="fi-FI" dirty="0" smtClean="0"/>
              <a:t>sade.rytkonen@kuh.fi</a:t>
            </a:r>
            <a:endParaRPr lang="fi-FI" dirty="0"/>
          </a:p>
        </p:txBody>
      </p:sp>
      <p:graphicFrame>
        <p:nvGraphicFramePr>
          <p:cNvPr id="6" name="Kaavio 5"/>
          <p:cNvGraphicFramePr>
            <a:graphicFrameLocks/>
          </p:cNvGraphicFramePr>
          <p:nvPr>
            <p:extLst>
              <p:ext uri="{D42A27DB-BD31-4B8C-83A1-F6EECF244321}">
                <p14:modId xmlns:p14="http://schemas.microsoft.com/office/powerpoint/2010/main" val="3774065489"/>
              </p:ext>
            </p:extLst>
          </p:nvPr>
        </p:nvGraphicFramePr>
        <p:xfrm>
          <a:off x="1309427" y="1690688"/>
          <a:ext cx="6060831" cy="3318468"/>
        </p:xfrm>
        <a:graphic>
          <a:graphicData uri="http://schemas.openxmlformats.org/drawingml/2006/chart">
            <c:chart xmlns:c="http://schemas.openxmlformats.org/drawingml/2006/chart" xmlns:r="http://schemas.openxmlformats.org/officeDocument/2006/relationships" r:id="rId2"/>
          </a:graphicData>
        </a:graphic>
      </p:graphicFrame>
      <p:sp>
        <p:nvSpPr>
          <p:cNvPr id="7" name="Suorakulmio 6"/>
          <p:cNvSpPr/>
          <p:nvPr/>
        </p:nvSpPr>
        <p:spPr>
          <a:xfrm>
            <a:off x="495718" y="5631101"/>
            <a:ext cx="11696282" cy="861774"/>
          </a:xfrm>
          <a:prstGeom prst="rect">
            <a:avLst/>
          </a:prstGeom>
        </p:spPr>
        <p:txBody>
          <a:bodyPr wrap="square">
            <a:spAutoFit/>
          </a:bodyPr>
          <a:lstStyle/>
          <a:p>
            <a:r>
              <a:rPr lang="fi-FI" sz="1000" b="0" i="0" dirty="0" smtClean="0">
                <a:solidFill>
                  <a:srgbClr val="303030"/>
                </a:solidFill>
                <a:effectLst/>
                <a:latin typeface="Source Sans Pro"/>
              </a:rPr>
              <a:t>Indikaattori perustuu kysymykseen: ”Kuinka paljon seuraavat ongelmat ovat vaivanneet sinua viimeksi kuluneen viikon aikana?” Summaindikaattori muodostuu kolmesta kysymyksen osiosta: 1) Nolostumisen pelko saa minut välttämään joidenkin asioiden suorittamista tai puhumista toisille ihmisille, 2) Vältän tekemisiä, joissa olen huomion keskipisteenä, 3) Nolostuneeksi tuleminen tai tyhmältä vaikuttaminen kuuluvat pahimpiin pelkoihini. Vastausvaihtoehdot: 1) Ei yhtään, 2) Vähän, 3) Kohtalaisesti, 4) Hyvin paljon, 5) Äärimmäisen paljon. Pisteytys kustakin kysymyksestä: Ei yhtään = 0, Vähän = 1, Kohtalaisesti = 2, Hyvin paljon = 3, Äärimmäisen paljon = 4. Yhteenlaskettu pistemäärä 6 tai enemmän viittaa sosiaalisten tilanteiden pelkoon. Tarkastelussa ovat vastaajat, jotka ovat saaneet 6 pistettä tai enemmän. Indikaattori perustuu Mini-Spin mittariin (</a:t>
            </a:r>
            <a:r>
              <a:rPr lang="fi-FI" sz="1000" b="0" i="0" dirty="0" err="1" smtClean="0">
                <a:solidFill>
                  <a:srgbClr val="303030"/>
                </a:solidFill>
                <a:effectLst/>
                <a:latin typeface="Source Sans Pro"/>
              </a:rPr>
              <a:t>Connor</a:t>
            </a:r>
            <a:r>
              <a:rPr lang="fi-FI" sz="1000" b="0" i="0" dirty="0" smtClean="0">
                <a:solidFill>
                  <a:srgbClr val="303030"/>
                </a:solidFill>
                <a:effectLst/>
                <a:latin typeface="Source Sans Pro"/>
              </a:rPr>
              <a:t> ym. 2001).</a:t>
            </a:r>
            <a:endParaRPr lang="fi-FI" sz="1000" dirty="0"/>
          </a:p>
        </p:txBody>
      </p:sp>
    </p:spTree>
    <p:extLst>
      <p:ext uri="{BB962C8B-B14F-4D97-AF65-F5344CB8AC3E}">
        <p14:creationId xmlns:p14="http://schemas.microsoft.com/office/powerpoint/2010/main" val="897708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a:t>Sosiaalinen ahdistuneisuus, %</a:t>
            </a:r>
          </a:p>
        </p:txBody>
      </p:sp>
      <p:sp>
        <p:nvSpPr>
          <p:cNvPr id="3" name="Alatunnisteen paikkamerkki 2"/>
          <p:cNvSpPr>
            <a:spLocks noGrp="1"/>
          </p:cNvSpPr>
          <p:nvPr>
            <p:ph type="ftr" sz="quarter" idx="11"/>
          </p:nvPr>
        </p:nvSpPr>
        <p:spPr>
          <a:xfrm>
            <a:off x="9296400" y="6492875"/>
            <a:ext cx="4114800" cy="365125"/>
          </a:xfrm>
        </p:spPr>
        <p:txBody>
          <a:bodyPr/>
          <a:lstStyle/>
          <a:p>
            <a:r>
              <a:rPr lang="fi-FI" dirty="0" smtClean="0"/>
              <a:t>sade.rytkonen@kuh.fi</a:t>
            </a:r>
            <a:endParaRPr lang="fi-FI" dirty="0"/>
          </a:p>
        </p:txBody>
      </p:sp>
      <p:sp>
        <p:nvSpPr>
          <p:cNvPr id="7" name="Suorakulmio 6"/>
          <p:cNvSpPr/>
          <p:nvPr/>
        </p:nvSpPr>
        <p:spPr>
          <a:xfrm>
            <a:off x="495718" y="5631101"/>
            <a:ext cx="11696282" cy="861774"/>
          </a:xfrm>
          <a:prstGeom prst="rect">
            <a:avLst/>
          </a:prstGeom>
        </p:spPr>
        <p:txBody>
          <a:bodyPr wrap="square">
            <a:spAutoFit/>
          </a:bodyPr>
          <a:lstStyle/>
          <a:p>
            <a:r>
              <a:rPr lang="fi-FI" sz="1000" b="0" i="0" dirty="0" smtClean="0">
                <a:solidFill>
                  <a:srgbClr val="303030"/>
                </a:solidFill>
                <a:effectLst/>
                <a:latin typeface="Source Sans Pro"/>
              </a:rPr>
              <a:t>Indikaattori perustuu kysymykseen: ”Kuinka paljon seuraavat ongelmat ovat vaivanneet sinua viimeksi kuluneen viikon aikana?” Summaindikaattori muodostuu kolmesta kysymyksen osiosta: 1) Nolostumisen pelko saa minut välttämään joidenkin asioiden suorittamista tai puhumista toisille ihmisille, 2) Vältän tekemisiä, joissa olen huomion keskipisteenä, 3) Nolostuneeksi tuleminen tai tyhmältä vaikuttaminen kuuluvat pahimpiin pelkoihini. Vastausvaihtoehdot: 1) Ei yhtään, 2) Vähän, 3) Kohtalaisesti, 4) Hyvin paljon, 5) Äärimmäisen paljon. Pisteytys kustakin kysymyksestä: Ei yhtään = 0, Vähän = 1, Kohtalaisesti = 2, Hyvin paljon = 3, Äärimmäisen paljon = 4. Yhteenlaskettu pistemäärä 6 tai enemmän viittaa sosiaalisten tilanteiden pelkoon. Tarkastelussa ovat vastaajat, jotka ovat saaneet 6 pistettä tai enemmän. Indikaattori perustuu Mini-Spin mittariin (</a:t>
            </a:r>
            <a:r>
              <a:rPr lang="fi-FI" sz="1000" b="0" i="0" dirty="0" err="1" smtClean="0">
                <a:solidFill>
                  <a:srgbClr val="303030"/>
                </a:solidFill>
                <a:effectLst/>
                <a:latin typeface="Source Sans Pro"/>
              </a:rPr>
              <a:t>Connor</a:t>
            </a:r>
            <a:r>
              <a:rPr lang="fi-FI" sz="1000" b="0" i="0" dirty="0" smtClean="0">
                <a:solidFill>
                  <a:srgbClr val="303030"/>
                </a:solidFill>
                <a:effectLst/>
                <a:latin typeface="Source Sans Pro"/>
              </a:rPr>
              <a:t> ym. 2001).</a:t>
            </a:r>
            <a:endParaRPr lang="fi-FI" sz="1000" dirty="0"/>
          </a:p>
        </p:txBody>
      </p:sp>
      <p:graphicFrame>
        <p:nvGraphicFramePr>
          <p:cNvPr id="8" name="Kaavio 7"/>
          <p:cNvGraphicFramePr>
            <a:graphicFrameLocks/>
          </p:cNvGraphicFramePr>
          <p:nvPr>
            <p:extLst>
              <p:ext uri="{D42A27DB-BD31-4B8C-83A1-F6EECF244321}">
                <p14:modId xmlns:p14="http://schemas.microsoft.com/office/powerpoint/2010/main" val="3045469369"/>
              </p:ext>
            </p:extLst>
          </p:nvPr>
        </p:nvGraphicFramePr>
        <p:xfrm>
          <a:off x="2262909" y="2057399"/>
          <a:ext cx="6119091" cy="29579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80510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a:t>Riski syömishäiriölle, %</a:t>
            </a:r>
          </a:p>
        </p:txBody>
      </p:sp>
      <p:sp>
        <p:nvSpPr>
          <p:cNvPr id="3" name="Alatunnisteen paikkamerkki 2"/>
          <p:cNvSpPr>
            <a:spLocks noGrp="1"/>
          </p:cNvSpPr>
          <p:nvPr>
            <p:ph type="ftr" sz="quarter" idx="11"/>
          </p:nvPr>
        </p:nvSpPr>
        <p:spPr>
          <a:xfrm>
            <a:off x="9296400" y="6492875"/>
            <a:ext cx="4114800" cy="365125"/>
          </a:xfrm>
        </p:spPr>
        <p:txBody>
          <a:bodyPr/>
          <a:lstStyle/>
          <a:p>
            <a:r>
              <a:rPr lang="fi-FI" dirty="0" smtClean="0"/>
              <a:t>sade.rytkonen@kuh.fi</a:t>
            </a:r>
            <a:endParaRPr lang="fi-FI" dirty="0"/>
          </a:p>
        </p:txBody>
      </p:sp>
      <p:graphicFrame>
        <p:nvGraphicFramePr>
          <p:cNvPr id="4" name="Kaavio 3"/>
          <p:cNvGraphicFramePr>
            <a:graphicFrameLocks/>
          </p:cNvGraphicFramePr>
          <p:nvPr>
            <p:extLst>
              <p:ext uri="{D42A27DB-BD31-4B8C-83A1-F6EECF244321}">
                <p14:modId xmlns:p14="http://schemas.microsoft.com/office/powerpoint/2010/main" val="253666983"/>
              </p:ext>
            </p:extLst>
          </p:nvPr>
        </p:nvGraphicFramePr>
        <p:xfrm>
          <a:off x="1115367" y="2258367"/>
          <a:ext cx="4553578" cy="3197888"/>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iruutu 4"/>
          <p:cNvSpPr txBox="1"/>
          <p:nvPr/>
        </p:nvSpPr>
        <p:spPr>
          <a:xfrm>
            <a:off x="8872695" y="1027906"/>
            <a:ext cx="2912977" cy="246221"/>
          </a:xfrm>
          <a:prstGeom prst="rect">
            <a:avLst/>
          </a:prstGeom>
          <a:noFill/>
        </p:spPr>
        <p:txBody>
          <a:bodyPr wrap="none" rtlCol="0">
            <a:spAutoFit/>
          </a:bodyPr>
          <a:lstStyle/>
          <a:p>
            <a:r>
              <a:rPr lang="fi-FI" sz="1000" dirty="0" smtClean="0"/>
              <a:t>Uusi indikaattori, vain v. 2021 kerätty tieto saatavilla</a:t>
            </a:r>
            <a:endParaRPr lang="fi-FI" sz="1000" dirty="0"/>
          </a:p>
        </p:txBody>
      </p:sp>
      <p:graphicFrame>
        <p:nvGraphicFramePr>
          <p:cNvPr id="6" name="Kaavio 5"/>
          <p:cNvGraphicFramePr>
            <a:graphicFrameLocks/>
          </p:cNvGraphicFramePr>
          <p:nvPr>
            <p:extLst>
              <p:ext uri="{D42A27DB-BD31-4B8C-83A1-F6EECF244321}">
                <p14:modId xmlns:p14="http://schemas.microsoft.com/office/powerpoint/2010/main" val="3605885222"/>
              </p:ext>
            </p:extLst>
          </p:nvPr>
        </p:nvGraphicFramePr>
        <p:xfrm>
          <a:off x="6935037" y="2258367"/>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7" name="Suorakulmio 6"/>
          <p:cNvSpPr/>
          <p:nvPr/>
        </p:nvSpPr>
        <p:spPr>
          <a:xfrm>
            <a:off x="254558" y="5967551"/>
            <a:ext cx="11682884" cy="707886"/>
          </a:xfrm>
          <a:prstGeom prst="rect">
            <a:avLst/>
          </a:prstGeom>
        </p:spPr>
        <p:txBody>
          <a:bodyPr wrap="square">
            <a:spAutoFit/>
          </a:bodyPr>
          <a:lstStyle/>
          <a:p>
            <a:r>
              <a:rPr lang="fi-FI" sz="1000" b="0" i="0" dirty="0" smtClean="0">
                <a:solidFill>
                  <a:srgbClr val="303030"/>
                </a:solidFill>
                <a:effectLst/>
                <a:latin typeface="Source Sans Pro"/>
              </a:rPr>
              <a:t>Indikaattori perustuu kysymykseen ”Arvioi jokaisen väittämän kohdalla, sopiiko väittämän kuvaus tämänhetkiseen tilanteeseesi.” Summaindikaattori muodostuu viidestä kysymyksen osiosta: Yritätkö oksentaa, koska tunnet olevasi epämiellyttävän kylläinen, 2) Huolestuttaako sinua ajatus, ettet enää pysty hallitsemaan syömisesi määrää, 3) Oletko laihtunut lähiaikoina yli kuusi kiloa kolmen kuukauden aikana, 4) Uskotko olevasi lihava, vaikka muut väittävät, että olet laiha, 5) Hallitseeko ruoka mielestäsi elämääsi. Vastausvaihtoehdot ja pisteytys: 1) kyllä (1 pistettä), 2) en (0 pistettä). Tarkastelussa ovat mukana 2-5 pistettä saaneet vastaajat. Osuus lasketaan kaikkiin kysymyksen osioihin vastanneista. Indikaattori perustuu SCOFF-syömishäiriöiden seulontatestiin.</a:t>
            </a:r>
            <a:endParaRPr lang="fi-FI" sz="1000" dirty="0"/>
          </a:p>
        </p:txBody>
      </p:sp>
    </p:spTree>
    <p:extLst>
      <p:ext uri="{BB962C8B-B14F-4D97-AF65-F5344CB8AC3E}">
        <p14:creationId xmlns:p14="http://schemas.microsoft.com/office/powerpoint/2010/main" val="2817154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a:t>Riski syömishäiriölle, %</a:t>
            </a:r>
          </a:p>
        </p:txBody>
      </p:sp>
      <p:sp>
        <p:nvSpPr>
          <p:cNvPr id="3" name="Alatunnisteen paikkamerkki 2"/>
          <p:cNvSpPr>
            <a:spLocks noGrp="1"/>
          </p:cNvSpPr>
          <p:nvPr>
            <p:ph type="ftr" sz="quarter" idx="11"/>
          </p:nvPr>
        </p:nvSpPr>
        <p:spPr>
          <a:xfrm>
            <a:off x="9296400" y="6492875"/>
            <a:ext cx="4114800" cy="365125"/>
          </a:xfrm>
        </p:spPr>
        <p:txBody>
          <a:bodyPr/>
          <a:lstStyle/>
          <a:p>
            <a:r>
              <a:rPr lang="fi-FI" dirty="0" smtClean="0"/>
              <a:t>sade.rytkonen@kuh.fi</a:t>
            </a:r>
            <a:endParaRPr lang="fi-FI" dirty="0"/>
          </a:p>
        </p:txBody>
      </p:sp>
      <p:sp>
        <p:nvSpPr>
          <p:cNvPr id="5" name="Tekstiruutu 4"/>
          <p:cNvSpPr txBox="1"/>
          <p:nvPr/>
        </p:nvSpPr>
        <p:spPr>
          <a:xfrm>
            <a:off x="8691824" y="592745"/>
            <a:ext cx="2912977" cy="246221"/>
          </a:xfrm>
          <a:prstGeom prst="rect">
            <a:avLst/>
          </a:prstGeom>
          <a:noFill/>
        </p:spPr>
        <p:txBody>
          <a:bodyPr wrap="none" rtlCol="0">
            <a:spAutoFit/>
          </a:bodyPr>
          <a:lstStyle/>
          <a:p>
            <a:r>
              <a:rPr lang="fi-FI" sz="1000" dirty="0" smtClean="0"/>
              <a:t>Uusi indikaattori, vain v. 2021 kerätty tieto saatavilla</a:t>
            </a:r>
            <a:endParaRPr lang="fi-FI" sz="1000" dirty="0"/>
          </a:p>
        </p:txBody>
      </p:sp>
      <p:graphicFrame>
        <p:nvGraphicFramePr>
          <p:cNvPr id="6" name="Kaavio 5"/>
          <p:cNvGraphicFramePr>
            <a:graphicFrameLocks/>
          </p:cNvGraphicFramePr>
          <p:nvPr>
            <p:extLst>
              <p:ext uri="{D42A27DB-BD31-4B8C-83A1-F6EECF244321}">
                <p14:modId xmlns:p14="http://schemas.microsoft.com/office/powerpoint/2010/main" val="3510763755"/>
              </p:ext>
            </p:extLst>
          </p:nvPr>
        </p:nvGraphicFramePr>
        <p:xfrm>
          <a:off x="838200" y="1796142"/>
          <a:ext cx="5486400" cy="3057211"/>
        </p:xfrm>
        <a:graphic>
          <a:graphicData uri="http://schemas.openxmlformats.org/drawingml/2006/chart">
            <c:chart xmlns:c="http://schemas.openxmlformats.org/drawingml/2006/chart" xmlns:r="http://schemas.openxmlformats.org/officeDocument/2006/relationships" r:id="rId2"/>
          </a:graphicData>
        </a:graphic>
      </p:graphicFrame>
      <p:sp>
        <p:nvSpPr>
          <p:cNvPr id="7" name="Suorakulmio 6"/>
          <p:cNvSpPr/>
          <p:nvPr/>
        </p:nvSpPr>
        <p:spPr>
          <a:xfrm>
            <a:off x="334945" y="5784989"/>
            <a:ext cx="11682884" cy="707886"/>
          </a:xfrm>
          <a:prstGeom prst="rect">
            <a:avLst/>
          </a:prstGeom>
        </p:spPr>
        <p:txBody>
          <a:bodyPr wrap="square">
            <a:spAutoFit/>
          </a:bodyPr>
          <a:lstStyle/>
          <a:p>
            <a:r>
              <a:rPr lang="fi-FI" sz="1000" b="0" i="0" dirty="0" smtClean="0">
                <a:solidFill>
                  <a:srgbClr val="303030"/>
                </a:solidFill>
                <a:effectLst/>
                <a:latin typeface="Source Sans Pro"/>
              </a:rPr>
              <a:t>Indikaattori perustuu kysymykseen ”Arvioi jokaisen väittämän kohdalla, sopiiko väittämän kuvaus tämänhetkiseen tilanteeseesi.” Summaindikaattori muodostuu viidestä kysymyksen osiosta: Yritätkö oksentaa, koska tunnet olevasi epämiellyttävän kylläinen, 2) Huolestuttaako sinua ajatus, ettet enää pysty hallitsemaan syömisesi määrää, 3) Oletko laihtunut lähiaikoina yli kuusi kiloa kolmen kuukauden aikana, 4) Uskotko olevasi lihava, vaikka muut väittävät, että olet laiha, 5) Hallitseeko ruoka mielestäsi elämääsi. Vastausvaihtoehdot ja pisteytys: 1) kyllä (1 pistettä), 2) en (0 pistettä). Tarkastelussa ovat mukana 2-5 pistettä saaneet vastaajat. Osuus lasketaan kaikkiin kysymyksen osioihin vastanneista. Indikaattori perustuu SCOFF-syömishäiriöiden seulontatestiin.</a:t>
            </a:r>
            <a:endParaRPr lang="fi-FI" sz="1000" dirty="0"/>
          </a:p>
        </p:txBody>
      </p:sp>
    </p:spTree>
    <p:extLst>
      <p:ext uri="{BB962C8B-B14F-4D97-AF65-F5344CB8AC3E}">
        <p14:creationId xmlns:p14="http://schemas.microsoft.com/office/powerpoint/2010/main" val="549802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a:t>Riski syömishäiriölle, %</a:t>
            </a:r>
          </a:p>
        </p:txBody>
      </p:sp>
      <p:sp>
        <p:nvSpPr>
          <p:cNvPr id="3" name="Alatunnisteen paikkamerkki 2"/>
          <p:cNvSpPr>
            <a:spLocks noGrp="1"/>
          </p:cNvSpPr>
          <p:nvPr>
            <p:ph type="ftr" sz="quarter" idx="11"/>
          </p:nvPr>
        </p:nvSpPr>
        <p:spPr>
          <a:xfrm>
            <a:off x="9296400" y="6492875"/>
            <a:ext cx="4114800" cy="365125"/>
          </a:xfrm>
        </p:spPr>
        <p:txBody>
          <a:bodyPr/>
          <a:lstStyle/>
          <a:p>
            <a:r>
              <a:rPr lang="fi-FI" dirty="0" smtClean="0"/>
              <a:t>sade.rytkonen@kuh.fi</a:t>
            </a:r>
            <a:endParaRPr lang="fi-FI" dirty="0"/>
          </a:p>
        </p:txBody>
      </p:sp>
      <p:sp>
        <p:nvSpPr>
          <p:cNvPr id="5" name="Tekstiruutu 4"/>
          <p:cNvSpPr txBox="1"/>
          <p:nvPr/>
        </p:nvSpPr>
        <p:spPr>
          <a:xfrm>
            <a:off x="8691824" y="592745"/>
            <a:ext cx="2912977" cy="246221"/>
          </a:xfrm>
          <a:prstGeom prst="rect">
            <a:avLst/>
          </a:prstGeom>
          <a:noFill/>
        </p:spPr>
        <p:txBody>
          <a:bodyPr wrap="none" rtlCol="0">
            <a:spAutoFit/>
          </a:bodyPr>
          <a:lstStyle/>
          <a:p>
            <a:r>
              <a:rPr lang="fi-FI" sz="1000" dirty="0" smtClean="0"/>
              <a:t>Uusi indikaattori, vain v. 2021 kerätty tieto saatavilla</a:t>
            </a:r>
            <a:endParaRPr lang="fi-FI" sz="1000" dirty="0"/>
          </a:p>
        </p:txBody>
      </p:sp>
      <p:sp>
        <p:nvSpPr>
          <p:cNvPr id="7" name="Suorakulmio 6"/>
          <p:cNvSpPr/>
          <p:nvPr/>
        </p:nvSpPr>
        <p:spPr>
          <a:xfrm>
            <a:off x="334945" y="5784989"/>
            <a:ext cx="11682884" cy="707886"/>
          </a:xfrm>
          <a:prstGeom prst="rect">
            <a:avLst/>
          </a:prstGeom>
        </p:spPr>
        <p:txBody>
          <a:bodyPr wrap="square">
            <a:spAutoFit/>
          </a:bodyPr>
          <a:lstStyle/>
          <a:p>
            <a:r>
              <a:rPr lang="fi-FI" sz="1000" b="0" i="0" dirty="0" smtClean="0">
                <a:solidFill>
                  <a:srgbClr val="303030"/>
                </a:solidFill>
                <a:effectLst/>
                <a:latin typeface="Source Sans Pro"/>
              </a:rPr>
              <a:t>Indikaattori perustuu kysymykseen ”Arvioi jokaisen väittämän kohdalla, sopiiko väittämän kuvaus tämänhetkiseen tilanteeseesi.” Summaindikaattori muodostuu viidestä kysymyksen osiosta: Yritätkö oksentaa, koska tunnet olevasi epämiellyttävän kylläinen, 2) Huolestuttaako sinua ajatus, ettet enää pysty hallitsemaan syömisesi määrää, 3) Oletko laihtunut lähiaikoina yli kuusi kiloa kolmen kuukauden aikana, 4) Uskotko olevasi lihava, vaikka muut väittävät, että olet laiha, 5) Hallitseeko ruoka mielestäsi elämääsi. Vastausvaihtoehdot ja pisteytys: 1) kyllä (1 pistettä), 2) en (0 pistettä). Tarkastelussa ovat mukana 2-5 pistettä saaneet vastaajat. Osuus lasketaan kaikkiin kysymyksen osioihin vastanneista. Indikaattori perustuu SCOFF-syömishäiriöiden seulontatestiin.</a:t>
            </a:r>
            <a:endParaRPr lang="fi-FI" sz="1000" dirty="0"/>
          </a:p>
        </p:txBody>
      </p:sp>
      <p:graphicFrame>
        <p:nvGraphicFramePr>
          <p:cNvPr id="8" name="Kaavio 7"/>
          <p:cNvGraphicFramePr>
            <a:graphicFrameLocks/>
          </p:cNvGraphicFramePr>
          <p:nvPr>
            <p:extLst>
              <p:ext uri="{D42A27DB-BD31-4B8C-83A1-F6EECF244321}">
                <p14:modId xmlns:p14="http://schemas.microsoft.com/office/powerpoint/2010/main" val="3388620015"/>
              </p:ext>
            </p:extLst>
          </p:nvPr>
        </p:nvGraphicFramePr>
        <p:xfrm>
          <a:off x="2124364" y="2057400"/>
          <a:ext cx="6257636" cy="3022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04781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a:t>Matala itsetunnon taso, %</a:t>
            </a:r>
          </a:p>
        </p:txBody>
      </p:sp>
      <p:sp>
        <p:nvSpPr>
          <p:cNvPr id="3" name="Alatunnisteen paikkamerkki 2"/>
          <p:cNvSpPr>
            <a:spLocks noGrp="1"/>
          </p:cNvSpPr>
          <p:nvPr>
            <p:ph type="ftr" sz="quarter" idx="11"/>
          </p:nvPr>
        </p:nvSpPr>
        <p:spPr/>
        <p:txBody>
          <a:bodyPr/>
          <a:lstStyle/>
          <a:p>
            <a:r>
              <a:rPr lang="fi-FI" smtClean="0"/>
              <a:t>sade.rytkonen@kuh.fi</a:t>
            </a:r>
            <a:endParaRPr lang="fi-FI"/>
          </a:p>
        </p:txBody>
      </p:sp>
      <p:graphicFrame>
        <p:nvGraphicFramePr>
          <p:cNvPr id="4" name="Kaavio 3"/>
          <p:cNvGraphicFramePr>
            <a:graphicFrameLocks/>
          </p:cNvGraphicFramePr>
          <p:nvPr>
            <p:extLst>
              <p:ext uri="{D42A27DB-BD31-4B8C-83A1-F6EECF244321}">
                <p14:modId xmlns:p14="http://schemas.microsoft.com/office/powerpoint/2010/main" val="1433682829"/>
              </p:ext>
            </p:extLst>
          </p:nvPr>
        </p:nvGraphicFramePr>
        <p:xfrm>
          <a:off x="1247670" y="2248319"/>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Kaavio 4"/>
          <p:cNvGraphicFramePr>
            <a:graphicFrameLocks/>
          </p:cNvGraphicFramePr>
          <p:nvPr>
            <p:extLst>
              <p:ext uri="{D42A27DB-BD31-4B8C-83A1-F6EECF244321}">
                <p14:modId xmlns:p14="http://schemas.microsoft.com/office/powerpoint/2010/main" val="1768337810"/>
              </p:ext>
            </p:extLst>
          </p:nvPr>
        </p:nvGraphicFramePr>
        <p:xfrm>
          <a:off x="6502959" y="2127738"/>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6" name="Suorakulmio 5"/>
          <p:cNvSpPr/>
          <p:nvPr/>
        </p:nvSpPr>
        <p:spPr>
          <a:xfrm>
            <a:off x="914400" y="5428569"/>
            <a:ext cx="10363200" cy="1015663"/>
          </a:xfrm>
          <a:prstGeom prst="rect">
            <a:avLst/>
          </a:prstGeom>
        </p:spPr>
        <p:txBody>
          <a:bodyPr wrap="square">
            <a:spAutoFit/>
          </a:bodyPr>
          <a:lstStyle/>
          <a:p>
            <a:r>
              <a:rPr lang="fi-FI" sz="1000" b="0" i="0" dirty="0" smtClean="0">
                <a:solidFill>
                  <a:srgbClr val="303030"/>
                </a:solidFill>
                <a:effectLst/>
                <a:latin typeface="Source Sans Pro"/>
              </a:rPr>
              <a:t>Indikaattori perustuu kysymykseen: "Valitse seuraavien väittämien kohdalla se vaihtoehto, mitä itse tunnet ja ajattelet." Summaindikaattori muodostuu viidestä kysymyksen osiosta: 1) Tunnen, että minulla on arvoa ihmisenä vähintään yhtä paljon kuin muillakin, 2) Uskon, että minulla on monia hyviä ominaisuuksia, 3) Pystyn tekemään asioita yhtä hyvin kuin muutkin ihmiset, 4) Minulla on myönteinen käsitys itsestäni, 5) Olen kaiken kaikkiaan tyytyväinen itseeni. Vastausvaihtoehdot: 1) Täysin samaa mieltä, 2) Samaa mieltä, 3) Eri mieltä, 4) Täysin eri mieltä. Vastausvaihtoehdot uudelleen luokitellaan seuraavasti: 1=4, 2=3, 3=2, 4=1. Osioiden uudelleen luokitelluista pistemääristä lasketaan keskiarvo. Tarkastelussa ovat vastaajat, jotka ovat saaneet vähemmän kuin 2,5 pistettä. Laskennassa ovat mukana vain kaikkiin kysymyksen osioihin vastanneet. Indikaattori perustuu itsetuntomittariin (Rosenberg-</a:t>
            </a:r>
            <a:r>
              <a:rPr lang="fi-FI" sz="1000" b="0" i="0" dirty="0" err="1" smtClean="0">
                <a:solidFill>
                  <a:srgbClr val="303030"/>
                </a:solidFill>
                <a:effectLst/>
                <a:latin typeface="Source Sans Pro"/>
              </a:rPr>
              <a:t>Self</a:t>
            </a:r>
            <a:r>
              <a:rPr lang="fi-FI" sz="1000" b="0" i="0" dirty="0" smtClean="0">
                <a:solidFill>
                  <a:srgbClr val="303030"/>
                </a:solidFill>
                <a:effectLst/>
                <a:latin typeface="Source Sans Pro"/>
              </a:rPr>
              <a:t>-</a:t>
            </a:r>
            <a:r>
              <a:rPr lang="fi-FI" sz="1000" b="0" i="0" dirty="0" err="1" smtClean="0">
                <a:solidFill>
                  <a:srgbClr val="303030"/>
                </a:solidFill>
                <a:effectLst/>
                <a:latin typeface="Source Sans Pro"/>
              </a:rPr>
              <a:t>Esteem-Scale</a:t>
            </a:r>
            <a:r>
              <a:rPr lang="fi-FI" sz="1000" b="0" i="0" dirty="0" smtClean="0">
                <a:solidFill>
                  <a:srgbClr val="303030"/>
                </a:solidFill>
                <a:effectLst/>
                <a:latin typeface="Source Sans Pro"/>
              </a:rPr>
              <a:t>, RSES).</a:t>
            </a:r>
            <a:endParaRPr lang="fi-FI" sz="1000" dirty="0"/>
          </a:p>
        </p:txBody>
      </p:sp>
    </p:spTree>
    <p:extLst>
      <p:ext uri="{BB962C8B-B14F-4D97-AF65-F5344CB8AC3E}">
        <p14:creationId xmlns:p14="http://schemas.microsoft.com/office/powerpoint/2010/main" val="3843756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a:t>Matala itsetunnon taso, %</a:t>
            </a:r>
          </a:p>
        </p:txBody>
      </p:sp>
      <p:sp>
        <p:nvSpPr>
          <p:cNvPr id="3" name="Alatunnisteen paikkamerkki 2"/>
          <p:cNvSpPr>
            <a:spLocks noGrp="1"/>
          </p:cNvSpPr>
          <p:nvPr>
            <p:ph type="ftr" sz="quarter" idx="11"/>
          </p:nvPr>
        </p:nvSpPr>
        <p:spPr/>
        <p:txBody>
          <a:bodyPr/>
          <a:lstStyle/>
          <a:p>
            <a:r>
              <a:rPr lang="fi-FI" smtClean="0"/>
              <a:t>sade.rytkonen@kuh.fi</a:t>
            </a:r>
            <a:endParaRPr lang="fi-FI"/>
          </a:p>
        </p:txBody>
      </p:sp>
      <p:graphicFrame>
        <p:nvGraphicFramePr>
          <p:cNvPr id="5" name="Kaavio 4"/>
          <p:cNvGraphicFramePr>
            <a:graphicFrameLocks/>
          </p:cNvGraphicFramePr>
          <p:nvPr>
            <p:extLst>
              <p:ext uri="{D42A27DB-BD31-4B8C-83A1-F6EECF244321}">
                <p14:modId xmlns:p14="http://schemas.microsoft.com/office/powerpoint/2010/main" val="855080099"/>
              </p:ext>
            </p:extLst>
          </p:nvPr>
        </p:nvGraphicFramePr>
        <p:xfrm>
          <a:off x="914400" y="1987062"/>
          <a:ext cx="6392426" cy="3037114"/>
        </p:xfrm>
        <a:graphic>
          <a:graphicData uri="http://schemas.openxmlformats.org/drawingml/2006/chart">
            <c:chart xmlns:c="http://schemas.openxmlformats.org/drawingml/2006/chart" xmlns:r="http://schemas.openxmlformats.org/officeDocument/2006/relationships" r:id="rId2"/>
          </a:graphicData>
        </a:graphic>
      </p:graphicFrame>
      <p:sp>
        <p:nvSpPr>
          <p:cNvPr id="6" name="Suorakulmio 5"/>
          <p:cNvSpPr/>
          <p:nvPr/>
        </p:nvSpPr>
        <p:spPr>
          <a:xfrm>
            <a:off x="914400" y="5428569"/>
            <a:ext cx="10363200" cy="1015663"/>
          </a:xfrm>
          <a:prstGeom prst="rect">
            <a:avLst/>
          </a:prstGeom>
        </p:spPr>
        <p:txBody>
          <a:bodyPr wrap="square">
            <a:spAutoFit/>
          </a:bodyPr>
          <a:lstStyle/>
          <a:p>
            <a:r>
              <a:rPr lang="fi-FI" sz="1000" b="0" i="0" dirty="0" smtClean="0">
                <a:solidFill>
                  <a:srgbClr val="303030"/>
                </a:solidFill>
                <a:effectLst/>
                <a:latin typeface="Source Sans Pro"/>
              </a:rPr>
              <a:t>Indikaattori perustuu kysymykseen: "Valitse seuraavien väittämien kohdalla se vaihtoehto, mitä itse tunnet ja ajattelet." Summaindikaattori muodostuu viidestä kysymyksen osiosta: 1) Tunnen, että minulla on arvoa ihmisenä vähintään yhtä paljon kuin muillakin, 2) Uskon, että minulla on monia hyviä ominaisuuksia, 3) Pystyn tekemään asioita yhtä hyvin kuin muutkin ihmiset, 4) Minulla on myönteinen käsitys itsestäni, 5) Olen kaiken kaikkiaan tyytyväinen itseeni. Vastausvaihtoehdot: 1) Täysin samaa mieltä, 2) Samaa mieltä, 3) Eri mieltä, 4) Täysin eri mieltä. Vastausvaihtoehdot uudelleen luokitellaan seuraavasti: 1=4, 2=3, 3=2, 4=1. Osioiden uudelleen luokitelluista pistemääristä lasketaan keskiarvo. Tarkastelussa ovat vastaajat, jotka ovat saaneet vähemmän kuin 2,5 pistettä. Laskennassa ovat mukana vain kaikkiin kysymyksen osioihin vastanneet. Indikaattori perustuu itsetuntomittariin (Rosenberg-</a:t>
            </a:r>
            <a:r>
              <a:rPr lang="fi-FI" sz="1000" b="0" i="0" dirty="0" err="1" smtClean="0">
                <a:solidFill>
                  <a:srgbClr val="303030"/>
                </a:solidFill>
                <a:effectLst/>
                <a:latin typeface="Source Sans Pro"/>
              </a:rPr>
              <a:t>Self</a:t>
            </a:r>
            <a:r>
              <a:rPr lang="fi-FI" sz="1000" b="0" i="0" dirty="0" smtClean="0">
                <a:solidFill>
                  <a:srgbClr val="303030"/>
                </a:solidFill>
                <a:effectLst/>
                <a:latin typeface="Source Sans Pro"/>
              </a:rPr>
              <a:t>-</a:t>
            </a:r>
            <a:r>
              <a:rPr lang="fi-FI" sz="1000" b="0" i="0" dirty="0" err="1" smtClean="0">
                <a:solidFill>
                  <a:srgbClr val="303030"/>
                </a:solidFill>
                <a:effectLst/>
                <a:latin typeface="Source Sans Pro"/>
              </a:rPr>
              <a:t>Esteem-Scale</a:t>
            </a:r>
            <a:r>
              <a:rPr lang="fi-FI" sz="1000" b="0" i="0" dirty="0" smtClean="0">
                <a:solidFill>
                  <a:srgbClr val="303030"/>
                </a:solidFill>
                <a:effectLst/>
                <a:latin typeface="Source Sans Pro"/>
              </a:rPr>
              <a:t>, RSES).</a:t>
            </a:r>
            <a:endParaRPr lang="fi-FI" sz="1000" dirty="0"/>
          </a:p>
        </p:txBody>
      </p:sp>
    </p:spTree>
    <p:extLst>
      <p:ext uri="{BB962C8B-B14F-4D97-AF65-F5344CB8AC3E}">
        <p14:creationId xmlns:p14="http://schemas.microsoft.com/office/powerpoint/2010/main" val="1134657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1">
              <a:lumMod val="75000"/>
            </a:schemeClr>
          </a:solidFill>
        </p:spPr>
        <p:txBody>
          <a:bodyPr/>
          <a:lstStyle/>
          <a:p>
            <a:r>
              <a:rPr lang="fi-FI" dirty="0" smtClean="0">
                <a:solidFill>
                  <a:schemeClr val="bg1"/>
                </a:solidFill>
              </a:rPr>
              <a:t>Kouluterveyskysely</a:t>
            </a:r>
            <a:endParaRPr lang="fi-FI" dirty="0">
              <a:solidFill>
                <a:schemeClr val="bg1"/>
              </a:solidFill>
            </a:endParaRPr>
          </a:p>
        </p:txBody>
      </p:sp>
      <p:sp>
        <p:nvSpPr>
          <p:cNvPr id="3" name="Sisällön paikkamerkki 2"/>
          <p:cNvSpPr>
            <a:spLocks noGrp="1"/>
          </p:cNvSpPr>
          <p:nvPr>
            <p:ph idx="1"/>
          </p:nvPr>
        </p:nvSpPr>
        <p:spPr/>
        <p:txBody>
          <a:bodyPr>
            <a:normAutofit fontScale="55000" lnSpcReduction="20000"/>
          </a:bodyPr>
          <a:lstStyle/>
          <a:p>
            <a:pPr marL="0" indent="0">
              <a:buNone/>
            </a:pPr>
            <a:r>
              <a:rPr lang="fi-FI" sz="2900" b="1" dirty="0" smtClean="0"/>
              <a:t>Kouluterveyskyselyyn osallistuvat seuraavat ryhmät:</a:t>
            </a:r>
          </a:p>
          <a:p>
            <a:r>
              <a:rPr lang="fi-FI" sz="2900" dirty="0"/>
              <a:t>perusopetuksen 4. ja 5. vuosiluokan oppilaat</a:t>
            </a:r>
          </a:p>
          <a:p>
            <a:r>
              <a:rPr lang="fi-FI" sz="2900" dirty="0"/>
              <a:t>perusopetuksen 8. ja 9. vuosiluokan oppilaat</a:t>
            </a:r>
          </a:p>
          <a:p>
            <a:r>
              <a:rPr lang="fi-FI" sz="2900" dirty="0"/>
              <a:t>lukiokoulutuksen 1. ja 2. vuoden opiskelijat</a:t>
            </a:r>
          </a:p>
          <a:p>
            <a:r>
              <a:rPr lang="fi-FI" sz="2900" dirty="0"/>
              <a:t>ammatillisten oppilaitosten 1. ja 2. vuoden opiskelijat*</a:t>
            </a:r>
          </a:p>
          <a:p>
            <a:pPr marL="0" indent="0">
              <a:buNone/>
            </a:pPr>
            <a:r>
              <a:rPr lang="fi-FI" sz="2900" dirty="0" smtClean="0"/>
              <a:t>	* </a:t>
            </a:r>
            <a:r>
              <a:rPr lang="fi-FI" sz="2900" dirty="0"/>
              <a:t>Ammatillisissa oppilaitoksissa kyselyyn osallistuvat ammatillista </a:t>
            </a:r>
            <a:r>
              <a:rPr lang="fi-FI" sz="2900" dirty="0" smtClean="0"/>
              <a:t>	perustutkintoa </a:t>
            </a:r>
            <a:r>
              <a:rPr lang="fi-FI" sz="2900" dirty="0"/>
              <a:t>opiskelevat alle 21-vuotiaat</a:t>
            </a:r>
            <a:r>
              <a:rPr lang="fi-FI" sz="2900" dirty="0" smtClean="0"/>
              <a:t>.</a:t>
            </a:r>
          </a:p>
          <a:p>
            <a:pPr marL="0" indent="0">
              <a:buNone/>
            </a:pPr>
            <a:endParaRPr lang="fi-FI" sz="2900" dirty="0"/>
          </a:p>
          <a:p>
            <a:pPr marL="0" indent="0">
              <a:buNone/>
            </a:pPr>
            <a:r>
              <a:rPr lang="fi-FI" sz="2900" dirty="0"/>
              <a:t>Kouluterveyskysely toteutetaan joka toinen vuosi. Tietoja on kerätty perusopetuksen 8. ja 9. luokkaa käyviltä vuodesta 1996, lukioissa vuodesta 1999 ja ammatillisissa oppilaitoksissa vuodesta 2008 alkaen. Perusopetuksen 4. ja 5. luokkaa käyvät lapset ovat mukana vuodesta 2017 alkaen. Perusopetuksen 4. ja 5. vuosiluokan oppilaiden huoltajat ovat vastanneet kyselyyn vuosina 2017 ja 2019. Jatkossa huoltajien kysely toteutetaan harvemmin</a:t>
            </a:r>
            <a:r>
              <a:rPr lang="fi-FI" sz="2900" dirty="0" smtClean="0"/>
              <a:t>. Vuoden </a:t>
            </a:r>
            <a:r>
              <a:rPr lang="fi-FI" sz="2900" dirty="0"/>
              <a:t>2021 valtakunnalliset ja alueelliset tulokset julkaistiin </a:t>
            </a:r>
            <a:r>
              <a:rPr lang="fi-FI" sz="2900" dirty="0" smtClean="0"/>
              <a:t>17.9.2021</a:t>
            </a:r>
          </a:p>
          <a:p>
            <a:pPr marL="0" indent="0">
              <a:buNone/>
            </a:pPr>
            <a:endParaRPr lang="fi-FI" sz="2900" dirty="0"/>
          </a:p>
          <a:p>
            <a:pPr marL="0" indent="0">
              <a:buNone/>
            </a:pPr>
            <a:r>
              <a:rPr lang="fi-FI" sz="2900" dirty="0"/>
              <a:t>Kouluterveyskyselyssä tietosuojan takia tuloksia ei julkaista, jos vastaajamäärä on alle 30. Tuloksia ei myöskään julkaista, kun tapauksia on alle 5 ja vastaajamäärä on alle 60. Jos alle 30 poikaa tai tyttöä on vastannut, kummankaan ryhmän tuloksia ei julkaista</a:t>
            </a:r>
          </a:p>
          <a:p>
            <a:pPr marL="0" indent="0">
              <a:buNone/>
            </a:pPr>
            <a:endParaRPr lang="fi-FI" dirty="0"/>
          </a:p>
        </p:txBody>
      </p:sp>
      <p:sp>
        <p:nvSpPr>
          <p:cNvPr id="4" name="Alatunnisteen paikkamerkki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sade.rytkonen@kuh.fi</a:t>
            </a:r>
            <a:endParaRPr kumimoji="0" lang="fi-FI"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Tekstiruutu 4"/>
          <p:cNvSpPr txBox="1"/>
          <p:nvPr/>
        </p:nvSpPr>
        <p:spPr>
          <a:xfrm>
            <a:off x="838200" y="6081991"/>
            <a:ext cx="249812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a:ln>
                  <a:noFill/>
                </a:ln>
                <a:solidFill>
                  <a:prstClr val="black"/>
                </a:solidFill>
                <a:effectLst/>
                <a:uLnTx/>
                <a:uFillTx/>
                <a:latin typeface="Calibri" panose="020F0502020204030204"/>
                <a:ea typeface="+mn-ea"/>
                <a:cs typeface="+mn-cs"/>
                <a:hlinkClick r:id="rId2"/>
              </a:rPr>
              <a:t>Kouluterveyskysely - THL</a:t>
            </a:r>
            <a:endParaRPr kumimoji="0" lang="fi-FI"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55519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a:t>Matala itsetunnon taso, %</a:t>
            </a:r>
          </a:p>
        </p:txBody>
      </p:sp>
      <p:sp>
        <p:nvSpPr>
          <p:cNvPr id="3" name="Alatunnisteen paikkamerkki 2"/>
          <p:cNvSpPr>
            <a:spLocks noGrp="1"/>
          </p:cNvSpPr>
          <p:nvPr>
            <p:ph type="ftr" sz="quarter" idx="11"/>
          </p:nvPr>
        </p:nvSpPr>
        <p:spPr/>
        <p:txBody>
          <a:bodyPr/>
          <a:lstStyle/>
          <a:p>
            <a:r>
              <a:rPr lang="fi-FI" smtClean="0"/>
              <a:t>sade.rytkonen@kuh.fi</a:t>
            </a:r>
            <a:endParaRPr lang="fi-FI"/>
          </a:p>
        </p:txBody>
      </p:sp>
      <p:sp>
        <p:nvSpPr>
          <p:cNvPr id="6" name="Suorakulmio 5"/>
          <p:cNvSpPr/>
          <p:nvPr/>
        </p:nvSpPr>
        <p:spPr>
          <a:xfrm>
            <a:off x="914400" y="5428569"/>
            <a:ext cx="10363200" cy="1015663"/>
          </a:xfrm>
          <a:prstGeom prst="rect">
            <a:avLst/>
          </a:prstGeom>
        </p:spPr>
        <p:txBody>
          <a:bodyPr wrap="square">
            <a:spAutoFit/>
          </a:bodyPr>
          <a:lstStyle/>
          <a:p>
            <a:r>
              <a:rPr lang="fi-FI" sz="1000" b="0" i="0" dirty="0" smtClean="0">
                <a:solidFill>
                  <a:srgbClr val="303030"/>
                </a:solidFill>
                <a:effectLst/>
                <a:latin typeface="Source Sans Pro"/>
              </a:rPr>
              <a:t>Indikaattori perustuu kysymykseen: "Valitse seuraavien väittämien kohdalla se vaihtoehto, mitä itse tunnet ja ajattelet." Summaindikaattori muodostuu viidestä kysymyksen osiosta: 1) Tunnen, että minulla on arvoa ihmisenä vähintään yhtä paljon kuin muillakin, 2) Uskon, että minulla on monia hyviä ominaisuuksia, 3) Pystyn tekemään asioita yhtä hyvin kuin muutkin ihmiset, 4) Minulla on myönteinen käsitys itsestäni, 5) Olen kaiken kaikkiaan tyytyväinen itseeni. Vastausvaihtoehdot: 1) Täysin samaa mieltä, 2) Samaa mieltä, 3) Eri mieltä, 4) Täysin eri mieltä. Vastausvaihtoehdot uudelleen luokitellaan seuraavasti: 1=4, 2=3, 3=2, 4=1. Osioiden uudelleen luokitelluista pistemääristä lasketaan keskiarvo. Tarkastelussa ovat vastaajat, jotka ovat saaneet vähemmän kuin 2,5 pistettä. Laskennassa ovat mukana vain kaikkiin kysymyksen osioihin vastanneet. Indikaattori perustuu itsetuntomittariin (Rosenberg-</a:t>
            </a:r>
            <a:r>
              <a:rPr lang="fi-FI" sz="1000" b="0" i="0" dirty="0" err="1" smtClean="0">
                <a:solidFill>
                  <a:srgbClr val="303030"/>
                </a:solidFill>
                <a:effectLst/>
                <a:latin typeface="Source Sans Pro"/>
              </a:rPr>
              <a:t>Self</a:t>
            </a:r>
            <a:r>
              <a:rPr lang="fi-FI" sz="1000" b="0" i="0" dirty="0" smtClean="0">
                <a:solidFill>
                  <a:srgbClr val="303030"/>
                </a:solidFill>
                <a:effectLst/>
                <a:latin typeface="Source Sans Pro"/>
              </a:rPr>
              <a:t>-</a:t>
            </a:r>
            <a:r>
              <a:rPr lang="fi-FI" sz="1000" b="0" i="0" dirty="0" err="1" smtClean="0">
                <a:solidFill>
                  <a:srgbClr val="303030"/>
                </a:solidFill>
                <a:effectLst/>
                <a:latin typeface="Source Sans Pro"/>
              </a:rPr>
              <a:t>Esteem-Scale</a:t>
            </a:r>
            <a:r>
              <a:rPr lang="fi-FI" sz="1000" b="0" i="0" dirty="0" smtClean="0">
                <a:solidFill>
                  <a:srgbClr val="303030"/>
                </a:solidFill>
                <a:effectLst/>
                <a:latin typeface="Source Sans Pro"/>
              </a:rPr>
              <a:t>, RSES).</a:t>
            </a:r>
            <a:endParaRPr lang="fi-FI" sz="1000" dirty="0"/>
          </a:p>
        </p:txBody>
      </p:sp>
      <p:graphicFrame>
        <p:nvGraphicFramePr>
          <p:cNvPr id="7" name="Kaavio 6"/>
          <p:cNvGraphicFramePr>
            <a:graphicFrameLocks/>
          </p:cNvGraphicFramePr>
          <p:nvPr>
            <p:extLst>
              <p:ext uri="{D42A27DB-BD31-4B8C-83A1-F6EECF244321}">
                <p14:modId xmlns:p14="http://schemas.microsoft.com/office/powerpoint/2010/main" val="1102653321"/>
              </p:ext>
            </p:extLst>
          </p:nvPr>
        </p:nvGraphicFramePr>
        <p:xfrm>
          <a:off x="2179782" y="2057400"/>
          <a:ext cx="6202218" cy="28286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742429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a:t>Ollut huolissaan mielialastaan kuluneen 12 kuukauden aikana, %</a:t>
            </a:r>
          </a:p>
        </p:txBody>
      </p:sp>
      <p:sp>
        <p:nvSpPr>
          <p:cNvPr id="3" name="Alatunnisteen paikkamerkki 2"/>
          <p:cNvSpPr>
            <a:spLocks noGrp="1"/>
          </p:cNvSpPr>
          <p:nvPr>
            <p:ph type="ftr" sz="quarter" idx="11"/>
          </p:nvPr>
        </p:nvSpPr>
        <p:spPr/>
        <p:txBody>
          <a:bodyPr/>
          <a:lstStyle/>
          <a:p>
            <a:r>
              <a:rPr lang="fi-FI" smtClean="0"/>
              <a:t>sade.rytkonen@kuh.fi</a:t>
            </a:r>
            <a:endParaRPr lang="fi-FI"/>
          </a:p>
        </p:txBody>
      </p:sp>
      <p:graphicFrame>
        <p:nvGraphicFramePr>
          <p:cNvPr id="4" name="Kaavio 3"/>
          <p:cNvGraphicFramePr>
            <a:graphicFrameLocks/>
          </p:cNvGraphicFramePr>
          <p:nvPr>
            <p:extLst>
              <p:ext uri="{D42A27DB-BD31-4B8C-83A1-F6EECF244321}">
                <p14:modId xmlns:p14="http://schemas.microsoft.com/office/powerpoint/2010/main" val="1726963073"/>
              </p:ext>
            </p:extLst>
          </p:nvPr>
        </p:nvGraphicFramePr>
        <p:xfrm>
          <a:off x="462224" y="2378947"/>
          <a:ext cx="5633775" cy="3074392"/>
        </p:xfrm>
        <a:graphic>
          <a:graphicData uri="http://schemas.openxmlformats.org/drawingml/2006/chart">
            <c:chart xmlns:c="http://schemas.openxmlformats.org/drawingml/2006/chart" xmlns:r="http://schemas.openxmlformats.org/officeDocument/2006/relationships" r:id="rId2"/>
          </a:graphicData>
        </a:graphic>
      </p:graphicFrame>
      <p:sp>
        <p:nvSpPr>
          <p:cNvPr id="5" name="Suorakulmio 4"/>
          <p:cNvSpPr/>
          <p:nvPr/>
        </p:nvSpPr>
        <p:spPr>
          <a:xfrm>
            <a:off x="596202" y="5810408"/>
            <a:ext cx="6096000" cy="553998"/>
          </a:xfrm>
          <a:prstGeom prst="rect">
            <a:avLst/>
          </a:prstGeom>
        </p:spPr>
        <p:txBody>
          <a:bodyPr>
            <a:spAutoFit/>
          </a:bodyPr>
          <a:lstStyle/>
          <a:p>
            <a:r>
              <a:rPr lang="fi-FI" sz="1000" b="0" i="0" smtClean="0">
                <a:solidFill>
                  <a:srgbClr val="303030"/>
                </a:solidFill>
                <a:effectLst/>
                <a:latin typeface="Source Sans Pro"/>
              </a:rPr>
              <a:t>Indikaattori perustuu kysymykseen: "Oletko sinä ollut huolissasi mielialastasi viimeksi kuluneen 12 kuukauden aikana?". </a:t>
            </a:r>
            <a:r>
              <a:rPr lang="fi-FI" sz="1000" b="0" i="0" dirty="0" smtClean="0">
                <a:solidFill>
                  <a:srgbClr val="303030"/>
                </a:solidFill>
                <a:effectLst/>
                <a:latin typeface="Source Sans Pro"/>
              </a:rPr>
              <a:t>Vastausvaihtoehdot: 1) en, 2) kyllä, olen kertonut asiasta jollekin, 3) kyllä, mutta en ole kertonut asiasta kenelläkään. Tarkastelussa ovat vastaajat, jotka ovat ilmoittaneet vaihtoehdon 2 tai 3.</a:t>
            </a:r>
            <a:endParaRPr lang="fi-FI" sz="1000" dirty="0"/>
          </a:p>
        </p:txBody>
      </p:sp>
      <p:graphicFrame>
        <p:nvGraphicFramePr>
          <p:cNvPr id="6" name="Kaavio 5"/>
          <p:cNvGraphicFramePr>
            <a:graphicFrameLocks/>
          </p:cNvGraphicFramePr>
          <p:nvPr>
            <p:extLst>
              <p:ext uri="{D42A27DB-BD31-4B8C-83A1-F6EECF244321}">
                <p14:modId xmlns:p14="http://schemas.microsoft.com/office/powerpoint/2010/main" val="1539204955"/>
              </p:ext>
            </p:extLst>
          </p:nvPr>
        </p:nvGraphicFramePr>
        <p:xfrm>
          <a:off x="6692202" y="2378947"/>
          <a:ext cx="4572000" cy="31978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347401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a:t>Ollut huolissaan mielialastaan kuluneen 12 kuukauden aikana, %</a:t>
            </a:r>
          </a:p>
        </p:txBody>
      </p:sp>
      <p:sp>
        <p:nvSpPr>
          <p:cNvPr id="3" name="Alatunnisteen paikkamerkki 2"/>
          <p:cNvSpPr>
            <a:spLocks noGrp="1"/>
          </p:cNvSpPr>
          <p:nvPr>
            <p:ph type="ftr" sz="quarter" idx="11"/>
          </p:nvPr>
        </p:nvSpPr>
        <p:spPr/>
        <p:txBody>
          <a:bodyPr/>
          <a:lstStyle/>
          <a:p>
            <a:r>
              <a:rPr lang="fi-FI" smtClean="0"/>
              <a:t>sade.rytkonen@kuh.fi</a:t>
            </a:r>
            <a:endParaRPr lang="fi-FI"/>
          </a:p>
        </p:txBody>
      </p:sp>
      <p:graphicFrame>
        <p:nvGraphicFramePr>
          <p:cNvPr id="5" name="Kaavio 4"/>
          <p:cNvGraphicFramePr>
            <a:graphicFrameLocks/>
          </p:cNvGraphicFramePr>
          <p:nvPr>
            <p:extLst>
              <p:ext uri="{D42A27DB-BD31-4B8C-83A1-F6EECF244321}">
                <p14:modId xmlns:p14="http://schemas.microsoft.com/office/powerpoint/2010/main" val="1635835513"/>
              </p:ext>
            </p:extLst>
          </p:nvPr>
        </p:nvGraphicFramePr>
        <p:xfrm>
          <a:off x="1386673" y="2057399"/>
          <a:ext cx="9264580" cy="3640016"/>
        </p:xfrm>
        <a:graphic>
          <a:graphicData uri="http://schemas.openxmlformats.org/drawingml/2006/chart">
            <c:chart xmlns:c="http://schemas.openxmlformats.org/drawingml/2006/chart" xmlns:r="http://schemas.openxmlformats.org/officeDocument/2006/relationships" r:id="rId2"/>
          </a:graphicData>
        </a:graphic>
      </p:graphicFrame>
      <p:sp>
        <p:nvSpPr>
          <p:cNvPr id="6" name="Suorakulmio 5"/>
          <p:cNvSpPr/>
          <p:nvPr/>
        </p:nvSpPr>
        <p:spPr>
          <a:xfrm>
            <a:off x="596202" y="5810408"/>
            <a:ext cx="6096000" cy="553998"/>
          </a:xfrm>
          <a:prstGeom prst="rect">
            <a:avLst/>
          </a:prstGeom>
        </p:spPr>
        <p:txBody>
          <a:bodyPr>
            <a:spAutoFit/>
          </a:bodyPr>
          <a:lstStyle/>
          <a:p>
            <a:r>
              <a:rPr lang="fi-FI" sz="1000" b="0" i="0" smtClean="0">
                <a:solidFill>
                  <a:srgbClr val="303030"/>
                </a:solidFill>
                <a:effectLst/>
                <a:latin typeface="Source Sans Pro"/>
              </a:rPr>
              <a:t>Indikaattori perustuu kysymykseen: "Oletko sinä ollut huolissasi mielialastasi viimeksi kuluneen 12 kuukauden aikana?". </a:t>
            </a:r>
            <a:r>
              <a:rPr lang="fi-FI" sz="1000" b="0" i="0" dirty="0" smtClean="0">
                <a:solidFill>
                  <a:srgbClr val="303030"/>
                </a:solidFill>
                <a:effectLst/>
                <a:latin typeface="Source Sans Pro"/>
              </a:rPr>
              <a:t>Vastausvaihtoehdot: 1) en, 2) kyllä, olen kertonut asiasta jollekin, 3) kyllä, mutta en ole kertonut asiasta kenelläkään. Tarkastelussa ovat vastaajat, jotka ovat ilmoittaneet vaihtoehdon 2 tai 3.</a:t>
            </a:r>
            <a:endParaRPr lang="fi-FI" sz="1000" dirty="0"/>
          </a:p>
        </p:txBody>
      </p:sp>
    </p:spTree>
    <p:extLst>
      <p:ext uri="{BB962C8B-B14F-4D97-AF65-F5344CB8AC3E}">
        <p14:creationId xmlns:p14="http://schemas.microsoft.com/office/powerpoint/2010/main" val="4698496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a:t>Ollut huolissaan mielialastaan kuluneen 12 kuukauden aikana, %</a:t>
            </a:r>
          </a:p>
        </p:txBody>
      </p:sp>
      <p:sp>
        <p:nvSpPr>
          <p:cNvPr id="3" name="Alatunnisteen paikkamerkki 2"/>
          <p:cNvSpPr>
            <a:spLocks noGrp="1"/>
          </p:cNvSpPr>
          <p:nvPr>
            <p:ph type="ftr" sz="quarter" idx="11"/>
          </p:nvPr>
        </p:nvSpPr>
        <p:spPr/>
        <p:txBody>
          <a:bodyPr/>
          <a:lstStyle/>
          <a:p>
            <a:r>
              <a:rPr lang="fi-FI" smtClean="0"/>
              <a:t>sade.rytkonen@kuh.fi</a:t>
            </a:r>
            <a:endParaRPr lang="fi-FI"/>
          </a:p>
        </p:txBody>
      </p:sp>
      <p:sp>
        <p:nvSpPr>
          <p:cNvPr id="6" name="Suorakulmio 5"/>
          <p:cNvSpPr/>
          <p:nvPr/>
        </p:nvSpPr>
        <p:spPr>
          <a:xfrm>
            <a:off x="596202" y="5810408"/>
            <a:ext cx="6096000" cy="553998"/>
          </a:xfrm>
          <a:prstGeom prst="rect">
            <a:avLst/>
          </a:prstGeom>
        </p:spPr>
        <p:txBody>
          <a:bodyPr>
            <a:spAutoFit/>
          </a:bodyPr>
          <a:lstStyle/>
          <a:p>
            <a:r>
              <a:rPr lang="fi-FI" sz="1000" b="0" i="0" smtClean="0">
                <a:solidFill>
                  <a:srgbClr val="303030"/>
                </a:solidFill>
                <a:effectLst/>
                <a:latin typeface="Source Sans Pro"/>
              </a:rPr>
              <a:t>Indikaattori perustuu kysymykseen: "Oletko sinä ollut huolissasi mielialastasi viimeksi kuluneen 12 kuukauden aikana?". </a:t>
            </a:r>
            <a:r>
              <a:rPr lang="fi-FI" sz="1000" b="0" i="0" dirty="0" smtClean="0">
                <a:solidFill>
                  <a:srgbClr val="303030"/>
                </a:solidFill>
                <a:effectLst/>
                <a:latin typeface="Source Sans Pro"/>
              </a:rPr>
              <a:t>Vastausvaihtoehdot: 1) en, 2) kyllä, olen kertonut asiasta jollekin, 3) kyllä, mutta en ole kertonut asiasta kenelläkään. Tarkastelussa ovat vastaajat, jotka ovat ilmoittaneet vaihtoehdon 2 tai 3.</a:t>
            </a:r>
            <a:endParaRPr lang="fi-FI" sz="1000" dirty="0"/>
          </a:p>
        </p:txBody>
      </p:sp>
      <p:graphicFrame>
        <p:nvGraphicFramePr>
          <p:cNvPr id="7" name="Kaavio 6"/>
          <p:cNvGraphicFramePr>
            <a:graphicFrameLocks/>
          </p:cNvGraphicFramePr>
          <p:nvPr>
            <p:extLst>
              <p:ext uri="{D42A27DB-BD31-4B8C-83A1-F6EECF244321}">
                <p14:modId xmlns:p14="http://schemas.microsoft.com/office/powerpoint/2010/main" val="407145670"/>
              </p:ext>
            </p:extLst>
          </p:nvPr>
        </p:nvGraphicFramePr>
        <p:xfrm>
          <a:off x="1995055" y="2057399"/>
          <a:ext cx="6386945" cy="30595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93865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a:t>Saanut tukea ja apua koulun aikuisilta mielialaan liittyviin asioihin, %</a:t>
            </a:r>
          </a:p>
        </p:txBody>
      </p:sp>
      <p:sp>
        <p:nvSpPr>
          <p:cNvPr id="3" name="Alatunnisteen paikkamerkki 2"/>
          <p:cNvSpPr>
            <a:spLocks noGrp="1"/>
          </p:cNvSpPr>
          <p:nvPr>
            <p:ph type="ftr" sz="quarter" idx="11"/>
          </p:nvPr>
        </p:nvSpPr>
        <p:spPr>
          <a:xfrm>
            <a:off x="9384323" y="6538912"/>
            <a:ext cx="4114800" cy="365125"/>
          </a:xfrm>
        </p:spPr>
        <p:txBody>
          <a:bodyPr/>
          <a:lstStyle/>
          <a:p>
            <a:r>
              <a:rPr lang="fi-FI" dirty="0" smtClean="0"/>
              <a:t>sade.rytkonen@kuh.fi</a:t>
            </a:r>
            <a:endParaRPr lang="fi-FI" dirty="0"/>
          </a:p>
        </p:txBody>
      </p:sp>
      <p:graphicFrame>
        <p:nvGraphicFramePr>
          <p:cNvPr id="4" name="Kaavio 3"/>
          <p:cNvGraphicFramePr>
            <a:graphicFrameLocks/>
          </p:cNvGraphicFramePr>
          <p:nvPr>
            <p:extLst>
              <p:ext uri="{D42A27DB-BD31-4B8C-83A1-F6EECF244321}">
                <p14:modId xmlns:p14="http://schemas.microsoft.com/office/powerpoint/2010/main" val="3646671370"/>
              </p:ext>
            </p:extLst>
          </p:nvPr>
        </p:nvGraphicFramePr>
        <p:xfrm>
          <a:off x="838200" y="2308608"/>
          <a:ext cx="5112099" cy="3077308"/>
        </p:xfrm>
        <a:graphic>
          <a:graphicData uri="http://schemas.openxmlformats.org/drawingml/2006/chart">
            <c:chart xmlns:c="http://schemas.openxmlformats.org/drawingml/2006/chart" xmlns:r="http://schemas.openxmlformats.org/officeDocument/2006/relationships" r:id="rId2"/>
          </a:graphicData>
        </a:graphic>
      </p:graphicFrame>
      <p:sp>
        <p:nvSpPr>
          <p:cNvPr id="5" name="Suorakulmio 4"/>
          <p:cNvSpPr/>
          <p:nvPr/>
        </p:nvSpPr>
        <p:spPr>
          <a:xfrm>
            <a:off x="495719" y="5928906"/>
            <a:ext cx="11424976" cy="707886"/>
          </a:xfrm>
          <a:prstGeom prst="rect">
            <a:avLst/>
          </a:prstGeom>
        </p:spPr>
        <p:txBody>
          <a:bodyPr wrap="square">
            <a:spAutoFit/>
          </a:bodyPr>
          <a:lstStyle/>
          <a:p>
            <a:r>
              <a:rPr lang="fi-FI" sz="1000" b="0" i="0" dirty="0" smtClean="0">
                <a:solidFill>
                  <a:srgbClr val="303030"/>
                </a:solidFill>
                <a:effectLst/>
                <a:latin typeface="Source Sans Pro"/>
              </a:rPr>
              <a:t>Indikaattori perustuu kahteen kysymykseen: Kysymys 1: "Oletko sinä ollut huolissasi mielialastasi viimeksi kuluneen 12 kuukauden aikana?". Vastausvaihtoehdot: 1) en, 2) kyllä, olen kertonut asiasta jollekin, 3) kyllä, mutta en ole kertonut asiasta kenellekään. Kysymys 2: "Oletko saanut tukea ja apua mielialaasi liittyviin asioihin viimeksi kuluneen 12 kuukauden aikana?". Kysymyksen osio: 1) koulun aikuisilta (opettaja, terveydenhoitaja, lääkäri, psykologi, kuraattori). Vastausvaihtoehdot: 1) kyllä, paljon, 2) kyllä, jonkin verran, 3) en, mutta olisin tarvinnut, 4) en ole tarvinnut apua. Tarkastelussa ovat vastaajat, jotka ovat ilmoittaneet vaihtoehdon 1 tai 2. Osuus lasketaan vastaajista, jotka ovat ilmoittaneet kysymykseen 1 vaihtoehdon 2 ja kysymykseen 2 vaihtoehdon 1, 2 tai 3.</a:t>
            </a:r>
            <a:endParaRPr lang="fi-FI" sz="1000" dirty="0"/>
          </a:p>
        </p:txBody>
      </p:sp>
      <p:graphicFrame>
        <p:nvGraphicFramePr>
          <p:cNvPr id="6" name="Kaavio 5"/>
          <p:cNvGraphicFramePr>
            <a:graphicFrameLocks/>
          </p:cNvGraphicFramePr>
          <p:nvPr>
            <p:extLst>
              <p:ext uri="{D42A27DB-BD31-4B8C-83A1-F6EECF244321}">
                <p14:modId xmlns:p14="http://schemas.microsoft.com/office/powerpoint/2010/main" val="3633746880"/>
              </p:ext>
            </p:extLst>
          </p:nvPr>
        </p:nvGraphicFramePr>
        <p:xfrm>
          <a:off x="6601766" y="2421653"/>
          <a:ext cx="4371032" cy="28537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606632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a:t>Saanut tukea ja apua koulun aikuisilta mielialaan liittyviin asioihin, %</a:t>
            </a:r>
          </a:p>
        </p:txBody>
      </p:sp>
      <p:sp>
        <p:nvSpPr>
          <p:cNvPr id="3" name="Alatunnisteen paikkamerkki 2"/>
          <p:cNvSpPr>
            <a:spLocks noGrp="1"/>
          </p:cNvSpPr>
          <p:nvPr>
            <p:ph type="ftr" sz="quarter" idx="11"/>
          </p:nvPr>
        </p:nvSpPr>
        <p:spPr>
          <a:xfrm>
            <a:off x="9296400" y="6492875"/>
            <a:ext cx="4114800" cy="365125"/>
          </a:xfrm>
        </p:spPr>
        <p:txBody>
          <a:bodyPr/>
          <a:lstStyle/>
          <a:p>
            <a:r>
              <a:rPr lang="fi-FI" dirty="0" smtClean="0"/>
              <a:t>sade.rytkonen@kuh.fi</a:t>
            </a:r>
            <a:endParaRPr lang="fi-FI" dirty="0"/>
          </a:p>
        </p:txBody>
      </p:sp>
      <p:graphicFrame>
        <p:nvGraphicFramePr>
          <p:cNvPr id="5" name="Kaavio 4"/>
          <p:cNvGraphicFramePr>
            <a:graphicFrameLocks/>
          </p:cNvGraphicFramePr>
          <p:nvPr>
            <p:extLst>
              <p:ext uri="{D42A27DB-BD31-4B8C-83A1-F6EECF244321}">
                <p14:modId xmlns:p14="http://schemas.microsoft.com/office/powerpoint/2010/main" val="836102540"/>
              </p:ext>
            </p:extLst>
          </p:nvPr>
        </p:nvGraphicFramePr>
        <p:xfrm>
          <a:off x="1848897" y="1886577"/>
          <a:ext cx="7276681" cy="3398856"/>
        </p:xfrm>
        <a:graphic>
          <a:graphicData uri="http://schemas.openxmlformats.org/drawingml/2006/chart">
            <c:chart xmlns:c="http://schemas.openxmlformats.org/drawingml/2006/chart" xmlns:r="http://schemas.openxmlformats.org/officeDocument/2006/relationships" r:id="rId2"/>
          </a:graphicData>
        </a:graphic>
      </p:graphicFrame>
      <p:sp>
        <p:nvSpPr>
          <p:cNvPr id="6" name="Suorakulmio 5"/>
          <p:cNvSpPr/>
          <p:nvPr/>
        </p:nvSpPr>
        <p:spPr>
          <a:xfrm>
            <a:off x="294752" y="5992618"/>
            <a:ext cx="11424976" cy="707886"/>
          </a:xfrm>
          <a:prstGeom prst="rect">
            <a:avLst/>
          </a:prstGeom>
        </p:spPr>
        <p:txBody>
          <a:bodyPr wrap="square">
            <a:spAutoFit/>
          </a:bodyPr>
          <a:lstStyle/>
          <a:p>
            <a:r>
              <a:rPr lang="fi-FI" sz="1000" b="0" i="0" dirty="0" smtClean="0">
                <a:solidFill>
                  <a:srgbClr val="303030"/>
                </a:solidFill>
                <a:effectLst/>
                <a:latin typeface="Source Sans Pro"/>
              </a:rPr>
              <a:t>Indikaattori perustuu kahteen kysymykseen: Kysymys 1: "Oletko sinä ollut huolissasi mielialastasi viimeksi kuluneen 12 kuukauden aikana?". Vastausvaihtoehdot: 1) en, 2) kyllä, olen kertonut asiasta jollekin, 3) kyllä, mutta en ole kertonut asiasta kenellekään. Kysymys 2: "Oletko saanut tukea ja apua mielialaasi liittyviin asioihin viimeksi kuluneen 12 kuukauden aikana?". Kysymyksen osio: 1) koulun aikuisilta (opettaja, terveydenhoitaja, lääkäri, psykologi, kuraattori). Vastausvaihtoehdot: 1) kyllä, paljon, 2) kyllä, jonkin verran, 3) en, mutta olisin tarvinnut, 4) en ole tarvinnut apua. Tarkastelussa ovat vastaajat, jotka ovat ilmoittaneet vaihtoehdon 1 tai 2. Osuus lasketaan vastaajista, jotka ovat ilmoittaneet kysymykseen 1 vaihtoehdon 2 ja kysymykseen 2 vaihtoehdon 1, 2 tai 3.</a:t>
            </a:r>
            <a:endParaRPr lang="fi-FI" sz="1000" dirty="0"/>
          </a:p>
        </p:txBody>
      </p:sp>
    </p:spTree>
    <p:extLst>
      <p:ext uri="{BB962C8B-B14F-4D97-AF65-F5344CB8AC3E}">
        <p14:creationId xmlns:p14="http://schemas.microsoft.com/office/powerpoint/2010/main" val="37540967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a:t>Saanut tukea ja apua koulun aikuisilta mielialaan liittyviin asioihin, %</a:t>
            </a:r>
          </a:p>
        </p:txBody>
      </p:sp>
      <p:sp>
        <p:nvSpPr>
          <p:cNvPr id="3" name="Alatunnisteen paikkamerkki 2"/>
          <p:cNvSpPr>
            <a:spLocks noGrp="1"/>
          </p:cNvSpPr>
          <p:nvPr>
            <p:ph type="ftr" sz="quarter" idx="11"/>
          </p:nvPr>
        </p:nvSpPr>
        <p:spPr>
          <a:xfrm>
            <a:off x="9296400" y="6492875"/>
            <a:ext cx="4114800" cy="365125"/>
          </a:xfrm>
        </p:spPr>
        <p:txBody>
          <a:bodyPr/>
          <a:lstStyle/>
          <a:p>
            <a:r>
              <a:rPr lang="fi-FI" dirty="0" smtClean="0"/>
              <a:t>sade.rytkonen@kuh.fi</a:t>
            </a:r>
            <a:endParaRPr lang="fi-FI" dirty="0"/>
          </a:p>
        </p:txBody>
      </p:sp>
      <p:sp>
        <p:nvSpPr>
          <p:cNvPr id="6" name="Suorakulmio 5"/>
          <p:cNvSpPr/>
          <p:nvPr/>
        </p:nvSpPr>
        <p:spPr>
          <a:xfrm>
            <a:off x="294752" y="5992618"/>
            <a:ext cx="11424976" cy="707886"/>
          </a:xfrm>
          <a:prstGeom prst="rect">
            <a:avLst/>
          </a:prstGeom>
        </p:spPr>
        <p:txBody>
          <a:bodyPr wrap="square">
            <a:spAutoFit/>
          </a:bodyPr>
          <a:lstStyle/>
          <a:p>
            <a:r>
              <a:rPr lang="fi-FI" sz="1000" b="0" i="0" dirty="0" smtClean="0">
                <a:solidFill>
                  <a:srgbClr val="303030"/>
                </a:solidFill>
                <a:effectLst/>
                <a:latin typeface="Source Sans Pro"/>
              </a:rPr>
              <a:t>Indikaattori perustuu kahteen kysymykseen: Kysymys 1: "Oletko sinä ollut huolissasi mielialastasi viimeksi kuluneen 12 kuukauden aikana?". Vastausvaihtoehdot: 1) en, 2) kyllä, olen kertonut asiasta jollekin, 3) kyllä, mutta en ole kertonut asiasta kenellekään. Kysymys 2: "Oletko saanut tukea ja apua mielialaasi liittyviin asioihin viimeksi kuluneen 12 kuukauden aikana?". Kysymyksen osio: 1) koulun aikuisilta (opettaja, terveydenhoitaja, lääkäri, psykologi, kuraattori). Vastausvaihtoehdot: 1) kyllä, paljon, 2) kyllä, jonkin verran, 3) en, mutta olisin tarvinnut, 4) en ole tarvinnut apua. Tarkastelussa ovat vastaajat, jotka ovat ilmoittaneet vaihtoehdon 1 tai 2. Osuus lasketaan vastaajista, jotka ovat ilmoittaneet kysymykseen 1 vaihtoehdon 2 ja kysymykseen 2 vaihtoehdon 1, 2 tai 3.</a:t>
            </a:r>
            <a:endParaRPr lang="fi-FI" sz="1000" dirty="0"/>
          </a:p>
        </p:txBody>
      </p:sp>
      <p:graphicFrame>
        <p:nvGraphicFramePr>
          <p:cNvPr id="7" name="Kaavio 6"/>
          <p:cNvGraphicFramePr>
            <a:graphicFrameLocks/>
          </p:cNvGraphicFramePr>
          <p:nvPr>
            <p:extLst>
              <p:ext uri="{D42A27DB-BD31-4B8C-83A1-F6EECF244321}">
                <p14:modId xmlns:p14="http://schemas.microsoft.com/office/powerpoint/2010/main" val="2461330705"/>
              </p:ext>
            </p:extLst>
          </p:nvPr>
        </p:nvGraphicFramePr>
        <p:xfrm>
          <a:off x="1902691" y="2057399"/>
          <a:ext cx="6479309" cy="31611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958878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a:t>Saanut tukea ja apua palveluista koulun ulkopuolelta mielialaan liittyviin asioihin, %</a:t>
            </a:r>
          </a:p>
        </p:txBody>
      </p:sp>
      <p:sp>
        <p:nvSpPr>
          <p:cNvPr id="3" name="Alatunnisteen paikkamerkki 2"/>
          <p:cNvSpPr>
            <a:spLocks noGrp="1"/>
          </p:cNvSpPr>
          <p:nvPr>
            <p:ph type="ftr" sz="quarter" idx="11"/>
          </p:nvPr>
        </p:nvSpPr>
        <p:spPr>
          <a:xfrm>
            <a:off x="9374275" y="6356350"/>
            <a:ext cx="4114800" cy="365125"/>
          </a:xfrm>
        </p:spPr>
        <p:txBody>
          <a:bodyPr/>
          <a:lstStyle/>
          <a:p>
            <a:r>
              <a:rPr lang="fi-FI" dirty="0" smtClean="0"/>
              <a:t>sade.rytkonen@kuh.fi</a:t>
            </a:r>
            <a:endParaRPr lang="fi-FI" dirty="0"/>
          </a:p>
        </p:txBody>
      </p:sp>
      <p:graphicFrame>
        <p:nvGraphicFramePr>
          <p:cNvPr id="4" name="Kaavio 3"/>
          <p:cNvGraphicFramePr>
            <a:graphicFrameLocks/>
          </p:cNvGraphicFramePr>
          <p:nvPr>
            <p:extLst>
              <p:ext uri="{D42A27DB-BD31-4B8C-83A1-F6EECF244321}">
                <p14:modId xmlns:p14="http://schemas.microsoft.com/office/powerpoint/2010/main" val="848841162"/>
              </p:ext>
            </p:extLst>
          </p:nvPr>
        </p:nvGraphicFramePr>
        <p:xfrm>
          <a:off x="974690" y="1966965"/>
          <a:ext cx="4633965" cy="3378758"/>
        </p:xfrm>
        <a:graphic>
          <a:graphicData uri="http://schemas.openxmlformats.org/drawingml/2006/chart">
            <c:chart xmlns:c="http://schemas.openxmlformats.org/drawingml/2006/chart" xmlns:r="http://schemas.openxmlformats.org/officeDocument/2006/relationships" r:id="rId2"/>
          </a:graphicData>
        </a:graphic>
      </p:graphicFrame>
      <p:sp>
        <p:nvSpPr>
          <p:cNvPr id="5" name="Suorakulmio 4"/>
          <p:cNvSpPr/>
          <p:nvPr/>
        </p:nvSpPr>
        <p:spPr>
          <a:xfrm>
            <a:off x="113880" y="5831026"/>
            <a:ext cx="11615895" cy="707886"/>
          </a:xfrm>
          <a:prstGeom prst="rect">
            <a:avLst/>
          </a:prstGeom>
        </p:spPr>
        <p:txBody>
          <a:bodyPr wrap="square">
            <a:spAutoFit/>
          </a:bodyPr>
          <a:lstStyle/>
          <a:p>
            <a:r>
              <a:rPr lang="fi-FI" sz="1000" b="0" i="0" dirty="0" smtClean="0">
                <a:solidFill>
                  <a:srgbClr val="303030"/>
                </a:solidFill>
                <a:effectLst/>
                <a:latin typeface="Source Sans Pro"/>
              </a:rPr>
              <a:t>Indikaattori perustuu kahteen kysymykseen: Kysymys 1: "Oletko sinä ollut huolissasi mielialastasi viimeksi kuluneen 12 kuukauden aikana?". Vastausvaihtoehdot: 1) en, 2) kyllä, olen kertonut asiasta jollekin, 3) kyllä, mutta en ole kertonut asiasta kenellekään. Kysymys 2: "Oletko saanut tukea ja apua mielialaasi liittyviin asioihin viimeksi kuluneen 12 kuukauden aikana?". Kysymyksen osio: 2) palveluista koulun ulkopuolella (esim. terveyskeskus, mielenterveyspalvelut, nuorisotoimen palvelut). Vastausvaihtoehdot: 1) kyllä, paljon, 2) kyllä, jonkin verran, 3) en, mutta olisin tarvinnut, 4) en ole tarvinnut apua. Tarkastelussa ovat vastaajat, jotka ovat ilmoittaneet vaihtoehdon 1 tai 2. Osuus lasketaan vastaajista, jotka ovat ilmoittaneet kysymykseen 1 vaihtoehdon 2 ja kysymykseen 2 vaihtoehdon 1, 2 tai 3.</a:t>
            </a:r>
            <a:endParaRPr lang="fi-FI" sz="1000" dirty="0"/>
          </a:p>
        </p:txBody>
      </p:sp>
      <p:graphicFrame>
        <p:nvGraphicFramePr>
          <p:cNvPr id="6" name="Kaavio 5"/>
          <p:cNvGraphicFramePr>
            <a:graphicFrameLocks/>
          </p:cNvGraphicFramePr>
          <p:nvPr>
            <p:extLst>
              <p:ext uri="{D42A27DB-BD31-4B8C-83A1-F6EECF244321}">
                <p14:modId xmlns:p14="http://schemas.microsoft.com/office/powerpoint/2010/main" val="2724220572"/>
              </p:ext>
            </p:extLst>
          </p:nvPr>
        </p:nvGraphicFramePr>
        <p:xfrm>
          <a:off x="6497781" y="1978888"/>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233666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a:t>Saanut tukea ja apua palveluista koulun ulkopuolelta mielialaan liittyviin asioihin, %</a:t>
            </a:r>
          </a:p>
        </p:txBody>
      </p:sp>
      <p:sp>
        <p:nvSpPr>
          <p:cNvPr id="3" name="Alatunnisteen paikkamerkki 2"/>
          <p:cNvSpPr>
            <a:spLocks noGrp="1"/>
          </p:cNvSpPr>
          <p:nvPr>
            <p:ph type="ftr" sz="quarter" idx="11"/>
          </p:nvPr>
        </p:nvSpPr>
        <p:spPr>
          <a:xfrm>
            <a:off x="9203453" y="6492875"/>
            <a:ext cx="4114800" cy="365125"/>
          </a:xfrm>
        </p:spPr>
        <p:txBody>
          <a:bodyPr/>
          <a:lstStyle/>
          <a:p>
            <a:r>
              <a:rPr lang="fi-FI" dirty="0" smtClean="0"/>
              <a:t>sade.rytkonen@kuh.fi</a:t>
            </a:r>
            <a:endParaRPr lang="fi-FI" dirty="0"/>
          </a:p>
        </p:txBody>
      </p:sp>
      <p:graphicFrame>
        <p:nvGraphicFramePr>
          <p:cNvPr id="5" name="Kaavio 4"/>
          <p:cNvGraphicFramePr>
            <a:graphicFrameLocks/>
          </p:cNvGraphicFramePr>
          <p:nvPr>
            <p:extLst>
              <p:ext uri="{D42A27DB-BD31-4B8C-83A1-F6EECF244321}">
                <p14:modId xmlns:p14="http://schemas.microsoft.com/office/powerpoint/2010/main" val="196433160"/>
              </p:ext>
            </p:extLst>
          </p:nvPr>
        </p:nvGraphicFramePr>
        <p:xfrm>
          <a:off x="2029767" y="2057400"/>
          <a:ext cx="6352233" cy="3097404"/>
        </p:xfrm>
        <a:graphic>
          <a:graphicData uri="http://schemas.openxmlformats.org/drawingml/2006/chart">
            <c:chart xmlns:c="http://schemas.openxmlformats.org/drawingml/2006/chart" xmlns:r="http://schemas.openxmlformats.org/officeDocument/2006/relationships" r:id="rId2"/>
          </a:graphicData>
        </a:graphic>
      </p:graphicFrame>
      <p:sp>
        <p:nvSpPr>
          <p:cNvPr id="6" name="Suorakulmio 5"/>
          <p:cNvSpPr/>
          <p:nvPr/>
        </p:nvSpPr>
        <p:spPr>
          <a:xfrm>
            <a:off x="445475" y="5831026"/>
            <a:ext cx="11615895" cy="707886"/>
          </a:xfrm>
          <a:prstGeom prst="rect">
            <a:avLst/>
          </a:prstGeom>
        </p:spPr>
        <p:txBody>
          <a:bodyPr wrap="square">
            <a:spAutoFit/>
          </a:bodyPr>
          <a:lstStyle/>
          <a:p>
            <a:r>
              <a:rPr lang="fi-FI" sz="1000" b="0" i="0" dirty="0" smtClean="0">
                <a:solidFill>
                  <a:srgbClr val="303030"/>
                </a:solidFill>
                <a:effectLst/>
                <a:latin typeface="Source Sans Pro"/>
              </a:rPr>
              <a:t>Indikaattori perustuu kahteen kysymykseen: Kysymys 1: "Oletko sinä ollut huolissasi mielialastasi viimeksi kuluneen 12 kuukauden aikana?". Vastausvaihtoehdot: 1) en, 2) kyllä, olen kertonut asiasta jollekin, 3) kyllä, mutta en ole kertonut asiasta kenellekään. Kysymys 2: "Oletko saanut tukea ja apua mielialaasi liittyviin asioihin viimeksi kuluneen 12 kuukauden aikana?". Kysymyksen osio: 2) palveluista koulun ulkopuolella (esim. terveyskeskus, mielenterveyspalvelut, nuorisotoimen palvelut). Vastausvaihtoehdot: 1) kyllä, paljon, 2) kyllä, jonkin verran, 3) en, mutta olisin tarvinnut, 4) en ole tarvinnut apua. Tarkastelussa ovat vastaajat, jotka ovat ilmoittaneet vaihtoehdon 1 tai 2. Osuus lasketaan vastaajista, jotka ovat ilmoittaneet kysymykseen 1 vaihtoehdon 2 ja kysymykseen 2 vaihtoehdon 1, 2 tai 3.</a:t>
            </a:r>
            <a:endParaRPr lang="fi-FI" sz="1000" dirty="0"/>
          </a:p>
        </p:txBody>
      </p:sp>
    </p:spTree>
    <p:extLst>
      <p:ext uri="{BB962C8B-B14F-4D97-AF65-F5344CB8AC3E}">
        <p14:creationId xmlns:p14="http://schemas.microsoft.com/office/powerpoint/2010/main" val="41146208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a:t>Saanut tukea ja apua palveluista koulun ulkopuolelta mielialaan liittyviin asioihin, %</a:t>
            </a:r>
          </a:p>
        </p:txBody>
      </p:sp>
      <p:sp>
        <p:nvSpPr>
          <p:cNvPr id="3" name="Alatunnisteen paikkamerkki 2"/>
          <p:cNvSpPr>
            <a:spLocks noGrp="1"/>
          </p:cNvSpPr>
          <p:nvPr>
            <p:ph type="ftr" sz="quarter" idx="11"/>
          </p:nvPr>
        </p:nvSpPr>
        <p:spPr>
          <a:xfrm>
            <a:off x="9203453" y="6492875"/>
            <a:ext cx="4114800" cy="365125"/>
          </a:xfrm>
        </p:spPr>
        <p:txBody>
          <a:bodyPr/>
          <a:lstStyle/>
          <a:p>
            <a:r>
              <a:rPr lang="fi-FI" dirty="0" smtClean="0"/>
              <a:t>sade.rytkonen@kuh.fi</a:t>
            </a:r>
            <a:endParaRPr lang="fi-FI" dirty="0"/>
          </a:p>
        </p:txBody>
      </p:sp>
      <p:sp>
        <p:nvSpPr>
          <p:cNvPr id="6" name="Suorakulmio 5"/>
          <p:cNvSpPr/>
          <p:nvPr/>
        </p:nvSpPr>
        <p:spPr>
          <a:xfrm>
            <a:off x="445475" y="5831026"/>
            <a:ext cx="11615895" cy="707886"/>
          </a:xfrm>
          <a:prstGeom prst="rect">
            <a:avLst/>
          </a:prstGeom>
        </p:spPr>
        <p:txBody>
          <a:bodyPr wrap="square">
            <a:spAutoFit/>
          </a:bodyPr>
          <a:lstStyle/>
          <a:p>
            <a:r>
              <a:rPr lang="fi-FI" sz="1000" b="0" i="0" dirty="0" smtClean="0">
                <a:solidFill>
                  <a:srgbClr val="303030"/>
                </a:solidFill>
                <a:effectLst/>
                <a:latin typeface="Source Sans Pro"/>
              </a:rPr>
              <a:t>Indikaattori perustuu kahteen kysymykseen: Kysymys 1: "Oletko sinä ollut huolissasi mielialastasi viimeksi kuluneen 12 kuukauden aikana?". Vastausvaihtoehdot: 1) en, 2) kyllä, olen kertonut asiasta jollekin, 3) kyllä, mutta en ole kertonut asiasta kenellekään. Kysymys 2: "Oletko saanut tukea ja apua mielialaasi liittyviin asioihin viimeksi kuluneen 12 kuukauden aikana?". Kysymyksen osio: 2) palveluista koulun ulkopuolella (esim. terveyskeskus, mielenterveyspalvelut, nuorisotoimen palvelut). Vastausvaihtoehdot: 1) kyllä, paljon, 2) kyllä, jonkin verran, 3) en, mutta olisin tarvinnut, 4) en ole tarvinnut apua. Tarkastelussa ovat vastaajat, jotka ovat ilmoittaneet vaihtoehdon 1 tai 2. Osuus lasketaan vastaajista, jotka ovat ilmoittaneet kysymykseen 1 vaihtoehdon 2 ja kysymykseen 2 vaihtoehdon 1, 2 tai 3.</a:t>
            </a:r>
            <a:endParaRPr lang="fi-FI" sz="1000" dirty="0"/>
          </a:p>
        </p:txBody>
      </p:sp>
      <p:graphicFrame>
        <p:nvGraphicFramePr>
          <p:cNvPr id="7" name="Kaavio 6"/>
          <p:cNvGraphicFramePr>
            <a:graphicFrameLocks/>
          </p:cNvGraphicFramePr>
          <p:nvPr>
            <p:extLst>
              <p:ext uri="{D42A27DB-BD31-4B8C-83A1-F6EECF244321}">
                <p14:modId xmlns:p14="http://schemas.microsoft.com/office/powerpoint/2010/main" val="2259415413"/>
              </p:ext>
            </p:extLst>
          </p:nvPr>
        </p:nvGraphicFramePr>
        <p:xfrm>
          <a:off x="2318327" y="2057400"/>
          <a:ext cx="6063673" cy="30780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42857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3200" dirty="0"/>
              <a:t>Kohtalainen tai vaikea ahdistuneisuus, %</a:t>
            </a:r>
            <a:r>
              <a:rPr lang="fi-FI" dirty="0"/>
              <a:t/>
            </a:r>
            <a:br>
              <a:rPr lang="fi-FI" dirty="0"/>
            </a:br>
            <a:endParaRPr lang="fi-FI" dirty="0"/>
          </a:p>
        </p:txBody>
      </p:sp>
      <p:sp>
        <p:nvSpPr>
          <p:cNvPr id="4" name="Alatunnisteen paikkamerkki 3"/>
          <p:cNvSpPr>
            <a:spLocks noGrp="1"/>
          </p:cNvSpPr>
          <p:nvPr>
            <p:ph type="ftr" sz="quarter" idx="11"/>
          </p:nvPr>
        </p:nvSpPr>
        <p:spPr>
          <a:xfrm>
            <a:off x="9067800" y="6492875"/>
            <a:ext cx="4114800" cy="365125"/>
          </a:xfrm>
        </p:spPr>
        <p:txBody>
          <a:bodyPr/>
          <a:lstStyle/>
          <a:p>
            <a:r>
              <a:rPr lang="fi-FI" dirty="0" smtClean="0"/>
              <a:t>sade.rytkonen@kuh.fi</a:t>
            </a:r>
            <a:endParaRPr lang="fi-FI" dirty="0"/>
          </a:p>
        </p:txBody>
      </p:sp>
      <p:graphicFrame>
        <p:nvGraphicFramePr>
          <p:cNvPr id="5" name="Kaavio 4"/>
          <p:cNvGraphicFramePr>
            <a:graphicFrameLocks/>
          </p:cNvGraphicFramePr>
          <p:nvPr>
            <p:extLst>
              <p:ext uri="{D42A27DB-BD31-4B8C-83A1-F6EECF244321}">
                <p14:modId xmlns:p14="http://schemas.microsoft.com/office/powerpoint/2010/main" val="3800829636"/>
              </p:ext>
            </p:extLst>
          </p:nvPr>
        </p:nvGraphicFramePr>
        <p:xfrm>
          <a:off x="838200" y="1868992"/>
          <a:ext cx="4890198" cy="373798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Kaavio 6"/>
          <p:cNvGraphicFramePr>
            <a:graphicFrameLocks/>
          </p:cNvGraphicFramePr>
          <p:nvPr>
            <p:extLst>
              <p:ext uri="{D42A27DB-BD31-4B8C-83A1-F6EECF244321}">
                <p14:modId xmlns:p14="http://schemas.microsoft.com/office/powerpoint/2010/main" val="2218025616"/>
              </p:ext>
            </p:extLst>
          </p:nvPr>
        </p:nvGraphicFramePr>
        <p:xfrm>
          <a:off x="6781800" y="2198077"/>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8" name="Suorakulmio 7"/>
          <p:cNvSpPr/>
          <p:nvPr/>
        </p:nvSpPr>
        <p:spPr>
          <a:xfrm>
            <a:off x="525863" y="5785283"/>
            <a:ext cx="11140273" cy="1015663"/>
          </a:xfrm>
          <a:prstGeom prst="rect">
            <a:avLst/>
          </a:prstGeom>
        </p:spPr>
        <p:txBody>
          <a:bodyPr wrap="square">
            <a:spAutoFit/>
          </a:bodyPr>
          <a:lstStyle/>
          <a:p>
            <a:r>
              <a:rPr lang="fi-FI" sz="1000" b="0" i="0" dirty="0" smtClean="0">
                <a:solidFill>
                  <a:srgbClr val="303030"/>
                </a:solidFill>
                <a:effectLst/>
                <a:latin typeface="Source Sans Pro"/>
              </a:rPr>
              <a:t>Indikaattori perustuu kysymykseen: "Kuinka usein seuraavat ongelmat ovat vaivanneet sinua lomakkeen täyttöä edeltäneen kahden viikon aikana?". Summaindikaattori muodostuu seitsemästä osiosta: 1) hermostuneisuuden, ahdistuneisuuden tai kireyden tunne, 2) en ole voinut lopettaa tai hallita huolestumistani, 3) liiallinen huolestuneisuus erilaisista asioista, 4) vaikeus rentoutua, 5) niin levoton olo, että on vaikea pysyä aloillaan, 6) taipumus harmistua tai ärsyyntyä helposti, 7) pelko siitä, että jotakin kauheaa saattaisi tapahtua. Vastausvaihtoehdot: 1) ei lainkaan, 2) useana päivänä, 3) suurimpana osana päivistä, 4) lähes joka päivä. Vastausvaihtoehdot luokitellaan uudelleen seuraavasti: 1=0, 2=1, 3=2, 4=3. Pistemäärä voi vaihdella välillä 0–21 seuraavasti: 0–4 (vähäinen ahdistuneisuus), 5–9 (lievä ahdistuneisuus), 10–15 (kohtalainen ahdistuneisuus), 16–21 (vaikea ahdistuneisuus). Tarkastelussa ovat vastaajat, jotka ovat saaneet vähintään 10 pistettä. Laskennassa ovat mukana vain kaikkiin seitsemään kysymyksen osioon vastanneet. Indikaattori perustuu GAD7-mittariin (</a:t>
            </a:r>
            <a:r>
              <a:rPr lang="fi-FI" sz="1000" b="0" i="0" dirty="0" err="1" smtClean="0">
                <a:solidFill>
                  <a:srgbClr val="303030"/>
                </a:solidFill>
                <a:effectLst/>
                <a:latin typeface="Source Sans Pro"/>
              </a:rPr>
              <a:t>Generalized</a:t>
            </a:r>
            <a:r>
              <a:rPr lang="fi-FI" sz="1000" b="0" i="0" dirty="0" smtClean="0">
                <a:solidFill>
                  <a:srgbClr val="303030"/>
                </a:solidFill>
                <a:effectLst/>
                <a:latin typeface="Source Sans Pro"/>
              </a:rPr>
              <a:t> </a:t>
            </a:r>
            <a:r>
              <a:rPr lang="fi-FI" sz="1000" b="0" i="0" dirty="0" err="1" smtClean="0">
                <a:solidFill>
                  <a:srgbClr val="303030"/>
                </a:solidFill>
                <a:effectLst/>
                <a:latin typeface="Source Sans Pro"/>
              </a:rPr>
              <a:t>anxiety</a:t>
            </a:r>
            <a:r>
              <a:rPr lang="fi-FI" sz="1000" b="0" i="0" dirty="0" smtClean="0">
                <a:solidFill>
                  <a:srgbClr val="303030"/>
                </a:solidFill>
                <a:effectLst/>
                <a:latin typeface="Source Sans Pro"/>
              </a:rPr>
              <a:t> </a:t>
            </a:r>
            <a:r>
              <a:rPr lang="fi-FI" sz="1000" b="0" i="0" dirty="0" err="1" smtClean="0">
                <a:solidFill>
                  <a:srgbClr val="303030"/>
                </a:solidFill>
                <a:effectLst/>
                <a:latin typeface="Source Sans Pro"/>
              </a:rPr>
              <a:t>disorder</a:t>
            </a:r>
            <a:r>
              <a:rPr lang="fi-FI" sz="1000" b="0" i="0" dirty="0" smtClean="0">
                <a:solidFill>
                  <a:srgbClr val="303030"/>
                </a:solidFill>
                <a:effectLst/>
                <a:latin typeface="Source Sans Pro"/>
              </a:rPr>
              <a:t>)</a:t>
            </a:r>
            <a:endParaRPr lang="fi-FI" sz="1000" dirty="0"/>
          </a:p>
        </p:txBody>
      </p:sp>
    </p:spTree>
    <p:extLst>
      <p:ext uri="{BB962C8B-B14F-4D97-AF65-F5344CB8AC3E}">
        <p14:creationId xmlns:p14="http://schemas.microsoft.com/office/powerpoint/2010/main" val="10409253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a:t>Saanut tukea ja apua omilta vanhemmilta mielialaan liittyviin asioihin, %</a:t>
            </a:r>
          </a:p>
        </p:txBody>
      </p:sp>
      <p:sp>
        <p:nvSpPr>
          <p:cNvPr id="3" name="Alatunnisteen paikkamerkki 2"/>
          <p:cNvSpPr>
            <a:spLocks noGrp="1"/>
          </p:cNvSpPr>
          <p:nvPr>
            <p:ph type="ftr" sz="quarter" idx="11"/>
          </p:nvPr>
        </p:nvSpPr>
        <p:spPr>
          <a:xfrm>
            <a:off x="9296400" y="6356350"/>
            <a:ext cx="4114800" cy="365125"/>
          </a:xfrm>
        </p:spPr>
        <p:txBody>
          <a:bodyPr/>
          <a:lstStyle/>
          <a:p>
            <a:r>
              <a:rPr lang="fi-FI" dirty="0" smtClean="0"/>
              <a:t>sade.rytkonen@kuh.fi</a:t>
            </a:r>
            <a:endParaRPr lang="fi-FI" dirty="0"/>
          </a:p>
        </p:txBody>
      </p:sp>
      <p:graphicFrame>
        <p:nvGraphicFramePr>
          <p:cNvPr id="4" name="Kaavio 3"/>
          <p:cNvGraphicFramePr>
            <a:graphicFrameLocks/>
          </p:cNvGraphicFramePr>
          <p:nvPr>
            <p:extLst>
              <p:ext uri="{D42A27DB-BD31-4B8C-83A1-F6EECF244321}">
                <p14:modId xmlns:p14="http://schemas.microsoft.com/office/powerpoint/2010/main" val="2365112004"/>
              </p:ext>
            </p:extLst>
          </p:nvPr>
        </p:nvGraphicFramePr>
        <p:xfrm>
          <a:off x="757382" y="1987062"/>
          <a:ext cx="5237018" cy="3397738"/>
        </p:xfrm>
        <a:graphic>
          <a:graphicData uri="http://schemas.openxmlformats.org/drawingml/2006/chart">
            <c:chart xmlns:c="http://schemas.openxmlformats.org/drawingml/2006/chart" xmlns:r="http://schemas.openxmlformats.org/officeDocument/2006/relationships" r:id="rId2"/>
          </a:graphicData>
        </a:graphic>
      </p:graphicFrame>
      <p:sp>
        <p:nvSpPr>
          <p:cNvPr id="5" name="Suorakulmio 4"/>
          <p:cNvSpPr/>
          <p:nvPr/>
        </p:nvSpPr>
        <p:spPr>
          <a:xfrm>
            <a:off x="305637" y="5891316"/>
            <a:ext cx="11270064" cy="707886"/>
          </a:xfrm>
          <a:prstGeom prst="rect">
            <a:avLst/>
          </a:prstGeom>
        </p:spPr>
        <p:txBody>
          <a:bodyPr wrap="square">
            <a:spAutoFit/>
          </a:bodyPr>
          <a:lstStyle/>
          <a:p>
            <a:r>
              <a:rPr lang="fi-FI" sz="1000" b="0" i="0" dirty="0" smtClean="0">
                <a:solidFill>
                  <a:srgbClr val="303030"/>
                </a:solidFill>
                <a:effectLst/>
                <a:latin typeface="Source Sans Pro"/>
              </a:rPr>
              <a:t>Indikaattori perustuu kahteen kysymykseen: Kysymys 1: "Oletko sinä ollut huolissasi mielialastasi viimeksi kuluneen 12 kuukauden aikana?". Vastausvaihtoehdot: 1) en, 2) kyllä, olen kertonut asiasta jollekin, 3) kyllä, mutta en ole kertonut asiasta kenellekään. Kysymys 2:"Oletko saanut tukea ja apua mielialaasi liittyviin asioihin viimeksi kuluneen 12 kuukauden aikana?". Kysymyksen osio: 3) omilta vanhemmiltasi. Vastausvaihtoehdot: 1) kyllä, paljon, 2) kyllä, jonkin verran, 3) en, mutta olisin tarvinnut, 4) en ole tarvinnut apua. Tarkastelussa ovat vastaajat, jotka ovat ilmoittaneet vaihtoehdon 1 tai 2. Osuus lasketaan vastaajista, jotka ovat ilmoittaneet kysymykseen 1 vaihtoehdon 2 ja kysymykseen 2 vaihtoehdon 1, 2 tai 3.</a:t>
            </a:r>
            <a:endParaRPr lang="fi-FI" sz="1000" dirty="0"/>
          </a:p>
        </p:txBody>
      </p:sp>
      <p:graphicFrame>
        <p:nvGraphicFramePr>
          <p:cNvPr id="6" name="Kaavio 5"/>
          <p:cNvGraphicFramePr>
            <a:graphicFrameLocks/>
          </p:cNvGraphicFramePr>
          <p:nvPr>
            <p:extLst>
              <p:ext uri="{D42A27DB-BD31-4B8C-83A1-F6EECF244321}">
                <p14:modId xmlns:p14="http://schemas.microsoft.com/office/powerpoint/2010/main" val="3939803016"/>
              </p:ext>
            </p:extLst>
          </p:nvPr>
        </p:nvGraphicFramePr>
        <p:xfrm>
          <a:off x="6731000" y="2155722"/>
          <a:ext cx="5130800" cy="28135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07163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a:t>Saanut tukea ja apua omilta vanhemmilta mielialaan liittyviin asioihin, %</a:t>
            </a:r>
          </a:p>
        </p:txBody>
      </p:sp>
      <p:sp>
        <p:nvSpPr>
          <p:cNvPr id="3" name="Alatunnisteen paikkamerkki 2"/>
          <p:cNvSpPr>
            <a:spLocks noGrp="1"/>
          </p:cNvSpPr>
          <p:nvPr>
            <p:ph type="ftr" sz="quarter" idx="11"/>
          </p:nvPr>
        </p:nvSpPr>
        <p:spPr>
          <a:xfrm>
            <a:off x="9374275" y="6492875"/>
            <a:ext cx="4114800" cy="365125"/>
          </a:xfrm>
        </p:spPr>
        <p:txBody>
          <a:bodyPr/>
          <a:lstStyle/>
          <a:p>
            <a:r>
              <a:rPr lang="fi-FI" dirty="0" smtClean="0"/>
              <a:t>sade.rytkonen@kuh.fi</a:t>
            </a:r>
            <a:endParaRPr lang="fi-FI" dirty="0"/>
          </a:p>
        </p:txBody>
      </p:sp>
      <p:graphicFrame>
        <p:nvGraphicFramePr>
          <p:cNvPr id="5" name="Kaavio 4"/>
          <p:cNvGraphicFramePr>
            <a:graphicFrameLocks/>
          </p:cNvGraphicFramePr>
          <p:nvPr>
            <p:extLst>
              <p:ext uri="{D42A27DB-BD31-4B8C-83A1-F6EECF244321}">
                <p14:modId xmlns:p14="http://schemas.microsoft.com/office/powerpoint/2010/main" val="2856713418"/>
              </p:ext>
            </p:extLst>
          </p:nvPr>
        </p:nvGraphicFramePr>
        <p:xfrm>
          <a:off x="1657978" y="2057400"/>
          <a:ext cx="6724022" cy="3197888"/>
        </p:xfrm>
        <a:graphic>
          <a:graphicData uri="http://schemas.openxmlformats.org/drawingml/2006/chart">
            <c:chart xmlns:c="http://schemas.openxmlformats.org/drawingml/2006/chart" xmlns:r="http://schemas.openxmlformats.org/officeDocument/2006/relationships" r:id="rId2"/>
          </a:graphicData>
        </a:graphic>
      </p:graphicFrame>
      <p:sp>
        <p:nvSpPr>
          <p:cNvPr id="6" name="Suorakulmio 5"/>
          <p:cNvSpPr/>
          <p:nvPr/>
        </p:nvSpPr>
        <p:spPr>
          <a:xfrm>
            <a:off x="460968" y="5871219"/>
            <a:ext cx="11270064" cy="707886"/>
          </a:xfrm>
          <a:prstGeom prst="rect">
            <a:avLst/>
          </a:prstGeom>
        </p:spPr>
        <p:txBody>
          <a:bodyPr wrap="square">
            <a:spAutoFit/>
          </a:bodyPr>
          <a:lstStyle/>
          <a:p>
            <a:r>
              <a:rPr lang="fi-FI" sz="1000" b="0" i="0" dirty="0" smtClean="0">
                <a:solidFill>
                  <a:srgbClr val="303030"/>
                </a:solidFill>
                <a:effectLst/>
                <a:latin typeface="Source Sans Pro"/>
              </a:rPr>
              <a:t>Indikaattori perustuu kahteen kysymykseen: Kysymys 1: "Oletko sinä ollut huolissasi mielialastasi viimeksi kuluneen 12 kuukauden aikana?". Vastausvaihtoehdot: 1) en, 2) kyllä, olen kertonut asiasta jollekin, 3) kyllä, mutta en ole kertonut asiasta kenellekään. Kysymys 2:"Oletko saanut tukea ja apua mielialaasi liittyviin asioihin viimeksi kuluneen 12 kuukauden aikana?". Kysymyksen osio: 3) omilta vanhemmiltasi. Vastausvaihtoehdot: 1) kyllä, paljon, 2) kyllä, jonkin verran, 3) en, mutta olisin tarvinnut, 4) en ole tarvinnut apua. Tarkastelussa ovat vastaajat, jotka ovat ilmoittaneet vaihtoehdon 1 tai 2. Osuus lasketaan vastaajista, jotka ovat ilmoittaneet kysymykseen 1 vaihtoehdon 2 ja kysymykseen 2 vaihtoehdon 1, 2 tai 3.</a:t>
            </a:r>
            <a:endParaRPr lang="fi-FI" sz="1000" dirty="0"/>
          </a:p>
        </p:txBody>
      </p:sp>
    </p:spTree>
    <p:extLst>
      <p:ext uri="{BB962C8B-B14F-4D97-AF65-F5344CB8AC3E}">
        <p14:creationId xmlns:p14="http://schemas.microsoft.com/office/powerpoint/2010/main" val="12744009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a:t>Saanut tukea ja apua omilta vanhemmilta mielialaan liittyviin asioihin, %</a:t>
            </a:r>
          </a:p>
        </p:txBody>
      </p:sp>
      <p:sp>
        <p:nvSpPr>
          <p:cNvPr id="3" name="Alatunnisteen paikkamerkki 2"/>
          <p:cNvSpPr>
            <a:spLocks noGrp="1"/>
          </p:cNvSpPr>
          <p:nvPr>
            <p:ph type="ftr" sz="quarter" idx="11"/>
          </p:nvPr>
        </p:nvSpPr>
        <p:spPr>
          <a:xfrm>
            <a:off x="9374275" y="6492875"/>
            <a:ext cx="4114800" cy="365125"/>
          </a:xfrm>
        </p:spPr>
        <p:txBody>
          <a:bodyPr/>
          <a:lstStyle/>
          <a:p>
            <a:r>
              <a:rPr lang="fi-FI" dirty="0" smtClean="0"/>
              <a:t>sade.rytkonen@kuh.fi</a:t>
            </a:r>
            <a:endParaRPr lang="fi-FI" dirty="0"/>
          </a:p>
        </p:txBody>
      </p:sp>
      <p:sp>
        <p:nvSpPr>
          <p:cNvPr id="6" name="Suorakulmio 5"/>
          <p:cNvSpPr/>
          <p:nvPr/>
        </p:nvSpPr>
        <p:spPr>
          <a:xfrm>
            <a:off x="460968" y="5871219"/>
            <a:ext cx="11270064" cy="707886"/>
          </a:xfrm>
          <a:prstGeom prst="rect">
            <a:avLst/>
          </a:prstGeom>
        </p:spPr>
        <p:txBody>
          <a:bodyPr wrap="square">
            <a:spAutoFit/>
          </a:bodyPr>
          <a:lstStyle/>
          <a:p>
            <a:r>
              <a:rPr lang="fi-FI" sz="1000" b="0" i="0" dirty="0" smtClean="0">
                <a:solidFill>
                  <a:srgbClr val="303030"/>
                </a:solidFill>
                <a:effectLst/>
                <a:latin typeface="Source Sans Pro"/>
              </a:rPr>
              <a:t>Indikaattori perustuu kahteen kysymykseen: Kysymys 1: "Oletko sinä ollut huolissasi mielialastasi viimeksi kuluneen 12 kuukauden aikana?". Vastausvaihtoehdot: 1) en, 2) kyllä, olen kertonut asiasta jollekin, 3) kyllä, mutta en ole kertonut asiasta kenellekään. Kysymys 2:"Oletko saanut tukea ja apua mielialaasi liittyviin asioihin viimeksi kuluneen 12 kuukauden aikana?". Kysymyksen osio: 3) omilta vanhemmiltasi. Vastausvaihtoehdot: 1) kyllä, paljon, 2) kyllä, jonkin verran, 3) en, mutta olisin tarvinnut, 4) en ole tarvinnut apua. Tarkastelussa ovat vastaajat, jotka ovat ilmoittaneet vaihtoehdon 1 tai 2. Osuus lasketaan vastaajista, jotka ovat ilmoittaneet kysymykseen 1 vaihtoehdon 2 ja kysymykseen 2 vaihtoehdon 1, 2 tai 3.</a:t>
            </a:r>
            <a:endParaRPr lang="fi-FI" sz="1000" dirty="0"/>
          </a:p>
        </p:txBody>
      </p:sp>
      <p:graphicFrame>
        <p:nvGraphicFramePr>
          <p:cNvPr id="7" name="Kaavio 6"/>
          <p:cNvGraphicFramePr>
            <a:graphicFrameLocks/>
          </p:cNvGraphicFramePr>
          <p:nvPr>
            <p:extLst>
              <p:ext uri="{D42A27DB-BD31-4B8C-83A1-F6EECF244321}">
                <p14:modId xmlns:p14="http://schemas.microsoft.com/office/powerpoint/2010/main" val="1844448858"/>
              </p:ext>
            </p:extLst>
          </p:nvPr>
        </p:nvGraphicFramePr>
        <p:xfrm>
          <a:off x="2142836" y="2057400"/>
          <a:ext cx="6239164" cy="31703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051710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a:t>Saanut tukea ja apua ystäviltä ja muilta läheisiltä mielialaan liittyviin asioihin, %</a:t>
            </a:r>
          </a:p>
        </p:txBody>
      </p:sp>
      <p:sp>
        <p:nvSpPr>
          <p:cNvPr id="3" name="Alatunnisteen paikkamerkki 2"/>
          <p:cNvSpPr>
            <a:spLocks noGrp="1"/>
          </p:cNvSpPr>
          <p:nvPr>
            <p:ph type="ftr" sz="quarter" idx="11"/>
          </p:nvPr>
        </p:nvSpPr>
        <p:spPr>
          <a:xfrm>
            <a:off x="9296400" y="6492875"/>
            <a:ext cx="4114800" cy="365125"/>
          </a:xfrm>
        </p:spPr>
        <p:txBody>
          <a:bodyPr/>
          <a:lstStyle/>
          <a:p>
            <a:r>
              <a:rPr lang="fi-FI" dirty="0" smtClean="0"/>
              <a:t>sade.rytkonen@kuh.fi</a:t>
            </a:r>
            <a:endParaRPr lang="fi-FI" dirty="0"/>
          </a:p>
        </p:txBody>
      </p:sp>
      <p:graphicFrame>
        <p:nvGraphicFramePr>
          <p:cNvPr id="4" name="Kaavio 3"/>
          <p:cNvGraphicFramePr>
            <a:graphicFrameLocks/>
          </p:cNvGraphicFramePr>
          <p:nvPr>
            <p:extLst>
              <p:ext uri="{D42A27DB-BD31-4B8C-83A1-F6EECF244321}">
                <p14:modId xmlns:p14="http://schemas.microsoft.com/office/powerpoint/2010/main" val="2228221972"/>
              </p:ext>
            </p:extLst>
          </p:nvPr>
        </p:nvGraphicFramePr>
        <p:xfrm>
          <a:off x="471056" y="2067447"/>
          <a:ext cx="5197890" cy="3400479"/>
        </p:xfrm>
        <a:graphic>
          <a:graphicData uri="http://schemas.openxmlformats.org/drawingml/2006/chart">
            <c:chart xmlns:c="http://schemas.openxmlformats.org/drawingml/2006/chart" xmlns:r="http://schemas.openxmlformats.org/officeDocument/2006/relationships" r:id="rId2"/>
          </a:graphicData>
        </a:graphic>
      </p:graphicFrame>
      <p:sp>
        <p:nvSpPr>
          <p:cNvPr id="5" name="Suorakulmio 4"/>
          <p:cNvSpPr/>
          <p:nvPr/>
        </p:nvSpPr>
        <p:spPr>
          <a:xfrm>
            <a:off x="334945" y="5937406"/>
            <a:ext cx="11522110" cy="707886"/>
          </a:xfrm>
          <a:prstGeom prst="rect">
            <a:avLst/>
          </a:prstGeom>
        </p:spPr>
        <p:txBody>
          <a:bodyPr wrap="square">
            <a:spAutoFit/>
          </a:bodyPr>
          <a:lstStyle/>
          <a:p>
            <a:r>
              <a:rPr lang="fi-FI" sz="1000" b="0" i="0" dirty="0" smtClean="0">
                <a:solidFill>
                  <a:srgbClr val="303030"/>
                </a:solidFill>
                <a:effectLst/>
                <a:latin typeface="Source Sans Pro"/>
              </a:rPr>
              <a:t>Indikaattori perustuu kahteen kysymykseen: Kysymys 1: "Oletko sinä ollut huolissasi mielialastasi viimeksi kuluneen 12 kuukauden aikana?". Vastausvaihtoehdot: 1) en, 2) kyllä, olen kertonut asiasta jollekin, 3) kyllä, mutta en ole kertonut asiasta kenellekään. Kysymys 2: "Oletko saanut tukea ja apua mielialaasi liittyviin asioihin viimeksi kuluneen 12 kuukauden aikana?". Kysymyksen osio: 4) ystäviltä ja muilta läheisiltä. Vastausvaihtoehdot: 1) kyllä, paljon, 2) kyllä, jonkin verran, 3) en, mutta olisin tarvinnut, 4) en ole tarvinnut apua. Tarkastelussa ovat vastaajat, jotka ovat ilmoittaneet vaihtoehdon 1 tai 2. Osuus lasketaan vastaajista, jotka ovat ilmoittaneet kysymykseen 1 vaihtoehdon 2 ja kysymykseen 2 vaihtoehdon 1, 2 tai 3.</a:t>
            </a:r>
            <a:endParaRPr lang="fi-FI" sz="1000" dirty="0"/>
          </a:p>
        </p:txBody>
      </p:sp>
      <p:graphicFrame>
        <p:nvGraphicFramePr>
          <p:cNvPr id="6" name="Kaavio 5"/>
          <p:cNvGraphicFramePr>
            <a:graphicFrameLocks/>
          </p:cNvGraphicFramePr>
          <p:nvPr>
            <p:extLst>
              <p:ext uri="{D42A27DB-BD31-4B8C-83A1-F6EECF244321}">
                <p14:modId xmlns:p14="http://schemas.microsoft.com/office/powerpoint/2010/main" val="527886121"/>
              </p:ext>
            </p:extLst>
          </p:nvPr>
        </p:nvGraphicFramePr>
        <p:xfrm>
          <a:off x="5668945" y="2218583"/>
          <a:ext cx="5601855" cy="29458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73588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a:t>Saanut tukea ja apua ystäviltä ja muilta läheisiltä mielialaan liittyviin asioihin, %</a:t>
            </a:r>
          </a:p>
        </p:txBody>
      </p:sp>
      <p:sp>
        <p:nvSpPr>
          <p:cNvPr id="3" name="Alatunnisteen paikkamerkki 2"/>
          <p:cNvSpPr>
            <a:spLocks noGrp="1"/>
          </p:cNvSpPr>
          <p:nvPr>
            <p:ph type="ftr" sz="quarter" idx="11"/>
          </p:nvPr>
        </p:nvSpPr>
        <p:spPr>
          <a:xfrm>
            <a:off x="9296400" y="6478222"/>
            <a:ext cx="4114800" cy="365125"/>
          </a:xfrm>
        </p:spPr>
        <p:txBody>
          <a:bodyPr/>
          <a:lstStyle/>
          <a:p>
            <a:r>
              <a:rPr lang="fi-FI" dirty="0" smtClean="0"/>
              <a:t>sade.rytkonen@kuh.fi</a:t>
            </a:r>
            <a:endParaRPr lang="fi-FI" dirty="0"/>
          </a:p>
        </p:txBody>
      </p:sp>
      <p:graphicFrame>
        <p:nvGraphicFramePr>
          <p:cNvPr id="5" name="Kaavio 4"/>
          <p:cNvGraphicFramePr>
            <a:graphicFrameLocks/>
          </p:cNvGraphicFramePr>
          <p:nvPr>
            <p:extLst>
              <p:ext uri="{D42A27DB-BD31-4B8C-83A1-F6EECF244321}">
                <p14:modId xmlns:p14="http://schemas.microsoft.com/office/powerpoint/2010/main" val="1731126802"/>
              </p:ext>
            </p:extLst>
          </p:nvPr>
        </p:nvGraphicFramePr>
        <p:xfrm>
          <a:off x="1014884" y="2057400"/>
          <a:ext cx="8637116" cy="3308928"/>
        </p:xfrm>
        <a:graphic>
          <a:graphicData uri="http://schemas.openxmlformats.org/drawingml/2006/chart">
            <c:chart xmlns:c="http://schemas.openxmlformats.org/drawingml/2006/chart" xmlns:r="http://schemas.openxmlformats.org/officeDocument/2006/relationships" r:id="rId2"/>
          </a:graphicData>
        </a:graphic>
      </p:graphicFrame>
      <p:sp>
        <p:nvSpPr>
          <p:cNvPr id="6" name="Suorakulmio 5"/>
          <p:cNvSpPr/>
          <p:nvPr/>
        </p:nvSpPr>
        <p:spPr>
          <a:xfrm>
            <a:off x="425381" y="5893303"/>
            <a:ext cx="11522110" cy="707886"/>
          </a:xfrm>
          <a:prstGeom prst="rect">
            <a:avLst/>
          </a:prstGeom>
        </p:spPr>
        <p:txBody>
          <a:bodyPr wrap="square">
            <a:spAutoFit/>
          </a:bodyPr>
          <a:lstStyle/>
          <a:p>
            <a:r>
              <a:rPr lang="fi-FI" sz="1000" b="0" i="0" dirty="0" smtClean="0">
                <a:solidFill>
                  <a:srgbClr val="303030"/>
                </a:solidFill>
                <a:effectLst/>
                <a:latin typeface="Source Sans Pro"/>
              </a:rPr>
              <a:t>Indikaattori perustuu kahteen kysymykseen: Kysymys 1: "Oletko sinä ollut huolissasi mielialastasi viimeksi kuluneen 12 kuukauden aikana?". Vastausvaihtoehdot: 1) en, 2) kyllä, olen kertonut asiasta jollekin, 3) kyllä, mutta en ole kertonut asiasta kenellekään. Kysymys 2: "Oletko saanut tukea ja apua mielialaasi liittyviin asioihin viimeksi kuluneen 12 kuukauden aikana?". Kysymyksen osio: 4) ystäviltä ja muilta läheisiltä. Vastausvaihtoehdot: 1) kyllä, paljon, 2) kyllä, jonkin verran, 3) en, mutta olisin tarvinnut, 4) en ole tarvinnut apua. Tarkastelussa ovat vastaajat, jotka ovat ilmoittaneet vaihtoehdon 1 tai 2. Osuus lasketaan vastaajista, jotka ovat ilmoittaneet kysymykseen 1 vaihtoehdon 2 ja kysymykseen 2 vaihtoehdon 1, 2 tai 3.</a:t>
            </a:r>
            <a:endParaRPr lang="fi-FI" sz="1000" dirty="0"/>
          </a:p>
        </p:txBody>
      </p:sp>
    </p:spTree>
    <p:extLst>
      <p:ext uri="{BB962C8B-B14F-4D97-AF65-F5344CB8AC3E}">
        <p14:creationId xmlns:p14="http://schemas.microsoft.com/office/powerpoint/2010/main" val="10611509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a:t>Saanut tukea ja apua ystäviltä ja muilta läheisiltä mielialaan liittyviin asioihin, %</a:t>
            </a:r>
          </a:p>
        </p:txBody>
      </p:sp>
      <p:sp>
        <p:nvSpPr>
          <p:cNvPr id="3" name="Alatunnisteen paikkamerkki 2"/>
          <p:cNvSpPr>
            <a:spLocks noGrp="1"/>
          </p:cNvSpPr>
          <p:nvPr>
            <p:ph type="ftr" sz="quarter" idx="11"/>
          </p:nvPr>
        </p:nvSpPr>
        <p:spPr>
          <a:xfrm>
            <a:off x="9296400" y="6478222"/>
            <a:ext cx="4114800" cy="365125"/>
          </a:xfrm>
        </p:spPr>
        <p:txBody>
          <a:bodyPr/>
          <a:lstStyle/>
          <a:p>
            <a:r>
              <a:rPr lang="fi-FI" dirty="0" smtClean="0"/>
              <a:t>sade.rytkonen@kuh.fi</a:t>
            </a:r>
            <a:endParaRPr lang="fi-FI" dirty="0"/>
          </a:p>
        </p:txBody>
      </p:sp>
      <p:sp>
        <p:nvSpPr>
          <p:cNvPr id="6" name="Suorakulmio 5"/>
          <p:cNvSpPr/>
          <p:nvPr/>
        </p:nvSpPr>
        <p:spPr>
          <a:xfrm>
            <a:off x="425381" y="5893303"/>
            <a:ext cx="11522110" cy="707886"/>
          </a:xfrm>
          <a:prstGeom prst="rect">
            <a:avLst/>
          </a:prstGeom>
        </p:spPr>
        <p:txBody>
          <a:bodyPr wrap="square">
            <a:spAutoFit/>
          </a:bodyPr>
          <a:lstStyle/>
          <a:p>
            <a:r>
              <a:rPr lang="fi-FI" sz="1000" b="0" i="0" dirty="0" smtClean="0">
                <a:solidFill>
                  <a:srgbClr val="303030"/>
                </a:solidFill>
                <a:effectLst/>
                <a:latin typeface="Source Sans Pro"/>
              </a:rPr>
              <a:t>Indikaattori perustuu kahteen kysymykseen: Kysymys 1: "Oletko sinä ollut huolissasi mielialastasi viimeksi kuluneen 12 kuukauden aikana?". Vastausvaihtoehdot: 1) en, 2) kyllä, olen kertonut asiasta jollekin, 3) kyllä, mutta en ole kertonut asiasta kenellekään. Kysymys 2: "Oletko saanut tukea ja apua mielialaasi liittyviin asioihin viimeksi kuluneen 12 kuukauden aikana?". Kysymyksen osio: 4) ystäviltä ja muilta läheisiltä. Vastausvaihtoehdot: 1) kyllä, paljon, 2) kyllä, jonkin verran, 3) en, mutta olisin tarvinnut, 4) en ole tarvinnut apua. Tarkastelussa ovat vastaajat, jotka ovat ilmoittaneet vaihtoehdon 1 tai 2. Osuus lasketaan vastaajista, jotka ovat ilmoittaneet kysymykseen 1 vaihtoehdon 2 ja kysymykseen 2 vaihtoehdon 1, 2 tai 3.</a:t>
            </a:r>
            <a:endParaRPr lang="fi-FI" sz="1000" dirty="0"/>
          </a:p>
        </p:txBody>
      </p:sp>
      <p:graphicFrame>
        <p:nvGraphicFramePr>
          <p:cNvPr id="7" name="Kaavio 6"/>
          <p:cNvGraphicFramePr>
            <a:graphicFrameLocks/>
          </p:cNvGraphicFramePr>
          <p:nvPr>
            <p:extLst>
              <p:ext uri="{D42A27DB-BD31-4B8C-83A1-F6EECF244321}">
                <p14:modId xmlns:p14="http://schemas.microsoft.com/office/powerpoint/2010/main" val="37597434"/>
              </p:ext>
            </p:extLst>
          </p:nvPr>
        </p:nvGraphicFramePr>
        <p:xfrm>
          <a:off x="1817255" y="2001982"/>
          <a:ext cx="7543800" cy="3327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836014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6"/>
            <a:ext cx="10515600" cy="828280"/>
          </a:xfrm>
          <a:solidFill>
            <a:schemeClr val="accent1"/>
          </a:solidFill>
        </p:spPr>
        <p:txBody>
          <a:bodyPr>
            <a:normAutofit/>
          </a:bodyPr>
          <a:lstStyle/>
          <a:p>
            <a:r>
              <a:rPr lang="fi-FI" sz="3200" b="1" dirty="0" smtClean="0">
                <a:latin typeface="+mn-lt"/>
              </a:rPr>
              <a:t>YHTEENVETO: Mielenterveys</a:t>
            </a:r>
            <a:endParaRPr lang="fi-FI" sz="3200" b="1" dirty="0">
              <a:latin typeface="+mn-lt"/>
            </a:endParaRPr>
          </a:p>
        </p:txBody>
      </p:sp>
      <p:sp>
        <p:nvSpPr>
          <p:cNvPr id="3" name="Tekstin paikkamerkki 2"/>
          <p:cNvSpPr>
            <a:spLocks noGrp="1"/>
          </p:cNvSpPr>
          <p:nvPr>
            <p:ph type="body" idx="1"/>
          </p:nvPr>
        </p:nvSpPr>
        <p:spPr>
          <a:xfrm>
            <a:off x="839789" y="1468581"/>
            <a:ext cx="2771630" cy="548735"/>
          </a:xfrm>
          <a:solidFill>
            <a:schemeClr val="accent6">
              <a:lumMod val="40000"/>
              <a:lumOff val="60000"/>
            </a:schemeClr>
          </a:solidFill>
        </p:spPr>
        <p:txBody>
          <a:bodyPr/>
          <a:lstStyle/>
          <a:p>
            <a:r>
              <a:rPr lang="fi-FI" dirty="0" smtClean="0"/>
              <a:t>HYVÄÄ</a:t>
            </a:r>
            <a:endParaRPr lang="fi-FI" dirty="0"/>
          </a:p>
        </p:txBody>
      </p:sp>
      <p:sp>
        <p:nvSpPr>
          <p:cNvPr id="5" name="Tekstin paikkamerkki 4"/>
          <p:cNvSpPr>
            <a:spLocks noGrp="1"/>
          </p:cNvSpPr>
          <p:nvPr>
            <p:ph type="body" sz="quarter" idx="3"/>
          </p:nvPr>
        </p:nvSpPr>
        <p:spPr>
          <a:xfrm>
            <a:off x="3940175" y="1468582"/>
            <a:ext cx="5183188" cy="537192"/>
          </a:xfrm>
          <a:solidFill>
            <a:schemeClr val="accent2">
              <a:lumMod val="20000"/>
              <a:lumOff val="80000"/>
            </a:schemeClr>
          </a:solidFill>
        </p:spPr>
        <p:txBody>
          <a:bodyPr/>
          <a:lstStyle/>
          <a:p>
            <a:r>
              <a:rPr lang="fi-FI" dirty="0" smtClean="0"/>
              <a:t>KEHITETTÄVÄÄ</a:t>
            </a:r>
            <a:endParaRPr lang="fi-FI" dirty="0"/>
          </a:p>
        </p:txBody>
      </p:sp>
      <p:sp>
        <p:nvSpPr>
          <p:cNvPr id="7" name="Sisällön paikkamerkki 6"/>
          <p:cNvSpPr>
            <a:spLocks noGrp="1"/>
          </p:cNvSpPr>
          <p:nvPr>
            <p:ph sz="half" idx="2"/>
          </p:nvPr>
        </p:nvSpPr>
        <p:spPr>
          <a:xfrm>
            <a:off x="839788" y="2180257"/>
            <a:ext cx="2771630" cy="4080452"/>
          </a:xfrm>
        </p:spPr>
        <p:txBody>
          <a:bodyPr>
            <a:normAutofit/>
          </a:bodyPr>
          <a:lstStyle/>
          <a:p>
            <a:r>
              <a:rPr lang="fi-FI" sz="1800" dirty="0" smtClean="0"/>
              <a:t>Yhä useampi on saanut apua ja tukea koulun aikuisilta mielialaan liittyviin asioihin, erityisesti lukiolaisten parissa (lukio 85,6%)</a:t>
            </a:r>
          </a:p>
          <a:p>
            <a:pPr marL="0" indent="0">
              <a:buNone/>
            </a:pPr>
            <a:endParaRPr lang="fi-FI" dirty="0"/>
          </a:p>
        </p:txBody>
      </p:sp>
      <p:sp>
        <p:nvSpPr>
          <p:cNvPr id="8" name="Sisällön paikkamerkki 7"/>
          <p:cNvSpPr>
            <a:spLocks noGrp="1"/>
          </p:cNvSpPr>
          <p:nvPr>
            <p:ph sz="quarter" idx="4"/>
          </p:nvPr>
        </p:nvSpPr>
        <p:spPr>
          <a:xfrm>
            <a:off x="3791735" y="2180258"/>
            <a:ext cx="7462981" cy="4268310"/>
          </a:xfrm>
        </p:spPr>
        <p:txBody>
          <a:bodyPr>
            <a:normAutofit fontScale="55000" lnSpcReduction="20000"/>
          </a:bodyPr>
          <a:lstStyle/>
          <a:p>
            <a:r>
              <a:rPr lang="fi-FI" sz="3800" dirty="0" smtClean="0"/>
              <a:t>Yhä useampi kokee terveydentilansa keskinkertaiseksi tai huonoksi (8. ja 9.lk 25,9%, lukio 24,2%, </a:t>
            </a:r>
            <a:r>
              <a:rPr lang="fi-FI" sz="3800" dirty="0" err="1" smtClean="0"/>
              <a:t>ammatill</a:t>
            </a:r>
            <a:r>
              <a:rPr lang="fi-FI" sz="3800" dirty="0" smtClean="0"/>
              <a:t> 26,2%). </a:t>
            </a:r>
          </a:p>
          <a:p>
            <a:r>
              <a:rPr lang="fi-FI" sz="3800" dirty="0" smtClean="0"/>
              <a:t>Yhä useammalla on kohtalaista tai vaikeaa ahdistuneisuutta (8. ja 9.lk 20%, lukio 20,5%, </a:t>
            </a:r>
            <a:r>
              <a:rPr lang="fi-FI" sz="3800" dirty="0" err="1" smtClean="0"/>
              <a:t>ammatill</a:t>
            </a:r>
            <a:r>
              <a:rPr lang="fi-FI" sz="3800" dirty="0" smtClean="0"/>
              <a:t> 14,5</a:t>
            </a:r>
            <a:r>
              <a:rPr lang="fi-FI" sz="3800" dirty="0" smtClean="0"/>
              <a:t>%), erityisesti tytöillä</a:t>
            </a:r>
            <a:endParaRPr lang="fi-FI" sz="3800" dirty="0" smtClean="0"/>
          </a:p>
          <a:p>
            <a:r>
              <a:rPr lang="fi-FI" sz="3800" dirty="0" smtClean="0"/>
              <a:t>Yhä useammalla on vähintään kaksi viikkoa kestänyttä masennusoireilua (8. ja 9.lk 24,4%, lukio 22,2%, </a:t>
            </a:r>
            <a:r>
              <a:rPr lang="fi-FI" sz="3800" dirty="0" err="1" smtClean="0"/>
              <a:t>ammatill</a:t>
            </a:r>
            <a:r>
              <a:rPr lang="fi-FI" sz="3800" dirty="0" smtClean="0"/>
              <a:t> 18,8</a:t>
            </a:r>
            <a:r>
              <a:rPr lang="fi-FI" sz="3800" dirty="0" smtClean="0"/>
              <a:t>%), erityisesti tytöillä</a:t>
            </a:r>
            <a:endParaRPr lang="fi-FI" sz="3800" dirty="0" smtClean="0"/>
          </a:p>
          <a:p>
            <a:r>
              <a:rPr lang="fi-FI" sz="3800" dirty="0" smtClean="0"/>
              <a:t>Yhä harvempi on kokenut positiivista mielenterveyttä viimeisen 2vk aikana (8. ja 9.lk 24,8%, lukio 25,3%, </a:t>
            </a:r>
            <a:r>
              <a:rPr lang="fi-FI" sz="3800" dirty="0" err="1" smtClean="0"/>
              <a:t>ammatill</a:t>
            </a:r>
            <a:r>
              <a:rPr lang="fi-FI" sz="3800" dirty="0" smtClean="0"/>
              <a:t> 27,4%). </a:t>
            </a:r>
            <a:r>
              <a:rPr lang="fi-FI" sz="3800" dirty="0" smtClean="0"/>
              <a:t>Pojat kokevat enemmän positiivista mielenterveyttä kuin tytöt.</a:t>
            </a:r>
            <a:endParaRPr lang="fi-FI" sz="3800" dirty="0" smtClean="0"/>
          </a:p>
          <a:p>
            <a:r>
              <a:rPr lang="fi-FI" sz="3800" dirty="0" smtClean="0"/>
              <a:t>Yhä useampi kokee sosiaalista ahdistuneisuutta kaikilla kouluasteilla (8. ja 9.lk 36,3% lukio 35,3%, </a:t>
            </a:r>
            <a:r>
              <a:rPr lang="fi-FI" sz="3800" dirty="0" err="1" smtClean="0"/>
              <a:t>ammatill</a:t>
            </a:r>
            <a:r>
              <a:rPr lang="fi-FI" sz="3800" dirty="0" smtClean="0"/>
              <a:t> 31</a:t>
            </a:r>
            <a:r>
              <a:rPr lang="fi-FI" sz="3800" dirty="0" smtClean="0"/>
              <a:t>%), erityisesti tytöt</a:t>
            </a:r>
          </a:p>
          <a:p>
            <a:r>
              <a:rPr lang="fi-FI" sz="3800" dirty="0" smtClean="0"/>
              <a:t>Yhä useampi on ollut huolissaan kuluneen 12kk aikana mielialastaan (8. ja 9.lk 38,7%, lukio 45,5%, </a:t>
            </a:r>
            <a:r>
              <a:rPr lang="fi-FI" sz="3800" dirty="0" err="1" smtClean="0"/>
              <a:t>ammatill</a:t>
            </a:r>
            <a:r>
              <a:rPr lang="fi-FI" sz="3800" dirty="0" smtClean="0"/>
              <a:t> 34,1%)</a:t>
            </a:r>
            <a:endParaRPr lang="fi-FI" sz="3800" dirty="0" smtClean="0"/>
          </a:p>
        </p:txBody>
      </p:sp>
    </p:spTree>
    <p:extLst>
      <p:ext uri="{BB962C8B-B14F-4D97-AF65-F5344CB8AC3E}">
        <p14:creationId xmlns:p14="http://schemas.microsoft.com/office/powerpoint/2010/main" val="202908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3200" dirty="0"/>
              <a:t>Kohtalainen tai vaikea ahdistuneisuus, %</a:t>
            </a:r>
            <a:r>
              <a:rPr lang="fi-FI" dirty="0"/>
              <a:t/>
            </a:r>
            <a:br>
              <a:rPr lang="fi-FI" dirty="0"/>
            </a:br>
            <a:endParaRPr lang="fi-FI" dirty="0"/>
          </a:p>
        </p:txBody>
      </p:sp>
      <p:sp>
        <p:nvSpPr>
          <p:cNvPr id="4" name="Alatunnisteen paikkamerkki 3"/>
          <p:cNvSpPr>
            <a:spLocks noGrp="1"/>
          </p:cNvSpPr>
          <p:nvPr>
            <p:ph type="ftr" sz="quarter" idx="11"/>
          </p:nvPr>
        </p:nvSpPr>
        <p:spPr>
          <a:xfrm>
            <a:off x="9296400" y="6492875"/>
            <a:ext cx="4114800" cy="365125"/>
          </a:xfrm>
        </p:spPr>
        <p:txBody>
          <a:bodyPr/>
          <a:lstStyle/>
          <a:p>
            <a:r>
              <a:rPr lang="fi-FI" dirty="0" smtClean="0"/>
              <a:t>sade.rytkonen@kuh.fi</a:t>
            </a:r>
            <a:endParaRPr lang="fi-FI" dirty="0"/>
          </a:p>
        </p:txBody>
      </p:sp>
      <p:graphicFrame>
        <p:nvGraphicFramePr>
          <p:cNvPr id="6" name="Kaavio 5"/>
          <p:cNvGraphicFramePr>
            <a:graphicFrameLocks/>
          </p:cNvGraphicFramePr>
          <p:nvPr>
            <p:extLst>
              <p:ext uri="{D42A27DB-BD31-4B8C-83A1-F6EECF244321}">
                <p14:modId xmlns:p14="http://schemas.microsoft.com/office/powerpoint/2010/main" val="1278519369"/>
              </p:ext>
            </p:extLst>
          </p:nvPr>
        </p:nvGraphicFramePr>
        <p:xfrm>
          <a:off x="1205801" y="1690688"/>
          <a:ext cx="6683829" cy="3479242"/>
        </p:xfrm>
        <a:graphic>
          <a:graphicData uri="http://schemas.openxmlformats.org/drawingml/2006/chart">
            <c:chart xmlns:c="http://schemas.openxmlformats.org/drawingml/2006/chart" xmlns:r="http://schemas.openxmlformats.org/officeDocument/2006/relationships" r:id="rId2"/>
          </a:graphicData>
        </a:graphic>
      </p:graphicFrame>
      <p:sp>
        <p:nvSpPr>
          <p:cNvPr id="7" name="Suorakulmio 6"/>
          <p:cNvSpPr/>
          <p:nvPr/>
        </p:nvSpPr>
        <p:spPr>
          <a:xfrm>
            <a:off x="375139" y="5741853"/>
            <a:ext cx="11140273" cy="1015663"/>
          </a:xfrm>
          <a:prstGeom prst="rect">
            <a:avLst/>
          </a:prstGeom>
        </p:spPr>
        <p:txBody>
          <a:bodyPr wrap="square">
            <a:spAutoFit/>
          </a:bodyPr>
          <a:lstStyle/>
          <a:p>
            <a:r>
              <a:rPr lang="fi-FI" sz="1000" b="0" i="0" dirty="0" smtClean="0">
                <a:solidFill>
                  <a:srgbClr val="303030"/>
                </a:solidFill>
                <a:effectLst/>
                <a:latin typeface="Source Sans Pro"/>
              </a:rPr>
              <a:t>Indikaattori perustuu kysymykseen: "Kuinka usein seuraavat ongelmat ovat vaivanneet sinua lomakkeen täyttöä edeltäneen kahden viikon aikana?". Summaindikaattori muodostuu seitsemästä osiosta: 1) hermostuneisuuden, ahdistuneisuuden tai kireyden tunne, 2) en ole voinut lopettaa tai hallita huolestumistani, 3) liiallinen huolestuneisuus erilaisista asioista, 4) vaikeus rentoutua, 5) niin levoton olo, että on vaikea pysyä aloillaan, 6) taipumus harmistua tai ärsyyntyä helposti, 7) pelko siitä, että jotakin kauheaa saattaisi tapahtua. Vastausvaihtoehdot: 1) ei lainkaan, 2) useana päivänä, 3) suurimpana osana päivistä, 4) lähes joka päivä. Vastausvaihtoehdot luokitellaan uudelleen seuraavasti: 1=0, 2=1, 3=2, 4=3. Pistemäärä voi vaihdella välillä 0–21 seuraavasti: 0–4 (vähäinen ahdistuneisuus), 5–9 (lievä ahdistuneisuus), 10–15 (kohtalainen ahdistuneisuus), 16–21 (vaikea ahdistuneisuus). Tarkastelussa ovat vastaajat, jotka ovat saaneet vähintään 10 pistettä. Laskennassa ovat mukana vain kaikkiin seitsemään kysymyksen osioon vastanneet. Indikaattori perustuu GAD7-mittariin (</a:t>
            </a:r>
            <a:r>
              <a:rPr lang="fi-FI" sz="1000" b="0" i="0" dirty="0" err="1" smtClean="0">
                <a:solidFill>
                  <a:srgbClr val="303030"/>
                </a:solidFill>
                <a:effectLst/>
                <a:latin typeface="Source Sans Pro"/>
              </a:rPr>
              <a:t>Generalized</a:t>
            </a:r>
            <a:r>
              <a:rPr lang="fi-FI" sz="1000" b="0" i="0" dirty="0" smtClean="0">
                <a:solidFill>
                  <a:srgbClr val="303030"/>
                </a:solidFill>
                <a:effectLst/>
                <a:latin typeface="Source Sans Pro"/>
              </a:rPr>
              <a:t> </a:t>
            </a:r>
            <a:r>
              <a:rPr lang="fi-FI" sz="1000" b="0" i="0" dirty="0" err="1" smtClean="0">
                <a:solidFill>
                  <a:srgbClr val="303030"/>
                </a:solidFill>
                <a:effectLst/>
                <a:latin typeface="Source Sans Pro"/>
              </a:rPr>
              <a:t>anxiety</a:t>
            </a:r>
            <a:r>
              <a:rPr lang="fi-FI" sz="1000" b="0" i="0" dirty="0" smtClean="0">
                <a:solidFill>
                  <a:srgbClr val="303030"/>
                </a:solidFill>
                <a:effectLst/>
                <a:latin typeface="Source Sans Pro"/>
              </a:rPr>
              <a:t> </a:t>
            </a:r>
            <a:r>
              <a:rPr lang="fi-FI" sz="1000" b="0" i="0" dirty="0" err="1" smtClean="0">
                <a:solidFill>
                  <a:srgbClr val="303030"/>
                </a:solidFill>
                <a:effectLst/>
                <a:latin typeface="Source Sans Pro"/>
              </a:rPr>
              <a:t>disorder</a:t>
            </a:r>
            <a:r>
              <a:rPr lang="fi-FI" sz="1000" b="0" i="0" dirty="0" smtClean="0">
                <a:solidFill>
                  <a:srgbClr val="303030"/>
                </a:solidFill>
                <a:effectLst/>
                <a:latin typeface="Source Sans Pro"/>
              </a:rPr>
              <a:t>)</a:t>
            </a:r>
            <a:endParaRPr lang="fi-FI" sz="1000" dirty="0"/>
          </a:p>
        </p:txBody>
      </p:sp>
    </p:spTree>
    <p:extLst>
      <p:ext uri="{BB962C8B-B14F-4D97-AF65-F5344CB8AC3E}">
        <p14:creationId xmlns:p14="http://schemas.microsoft.com/office/powerpoint/2010/main" val="3157508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3200" dirty="0"/>
              <a:t>Kohtalainen tai vaikea ahdistuneisuus, %</a:t>
            </a:r>
            <a:r>
              <a:rPr lang="fi-FI" dirty="0"/>
              <a:t/>
            </a:r>
            <a:br>
              <a:rPr lang="fi-FI" dirty="0"/>
            </a:br>
            <a:endParaRPr lang="fi-FI" dirty="0"/>
          </a:p>
        </p:txBody>
      </p:sp>
      <p:sp>
        <p:nvSpPr>
          <p:cNvPr id="4" name="Alatunnisteen paikkamerkki 3"/>
          <p:cNvSpPr>
            <a:spLocks noGrp="1"/>
          </p:cNvSpPr>
          <p:nvPr>
            <p:ph type="ftr" sz="quarter" idx="11"/>
          </p:nvPr>
        </p:nvSpPr>
        <p:spPr>
          <a:xfrm>
            <a:off x="9296400" y="6492875"/>
            <a:ext cx="4114800" cy="365125"/>
          </a:xfrm>
        </p:spPr>
        <p:txBody>
          <a:bodyPr/>
          <a:lstStyle/>
          <a:p>
            <a:r>
              <a:rPr lang="fi-FI" dirty="0" smtClean="0"/>
              <a:t>sade.rytkonen@kuh.fi</a:t>
            </a:r>
            <a:endParaRPr lang="fi-FI" dirty="0"/>
          </a:p>
        </p:txBody>
      </p:sp>
      <p:sp>
        <p:nvSpPr>
          <p:cNvPr id="7" name="Suorakulmio 6"/>
          <p:cNvSpPr/>
          <p:nvPr/>
        </p:nvSpPr>
        <p:spPr>
          <a:xfrm>
            <a:off x="375139" y="5741853"/>
            <a:ext cx="11140273" cy="1015663"/>
          </a:xfrm>
          <a:prstGeom prst="rect">
            <a:avLst/>
          </a:prstGeom>
        </p:spPr>
        <p:txBody>
          <a:bodyPr wrap="square">
            <a:spAutoFit/>
          </a:bodyPr>
          <a:lstStyle/>
          <a:p>
            <a:r>
              <a:rPr lang="fi-FI" sz="1000" b="0" i="0" dirty="0" smtClean="0">
                <a:solidFill>
                  <a:srgbClr val="303030"/>
                </a:solidFill>
                <a:effectLst/>
                <a:latin typeface="Source Sans Pro"/>
              </a:rPr>
              <a:t>Indikaattori perustuu kysymykseen: "Kuinka usein seuraavat ongelmat ovat vaivanneet sinua lomakkeen täyttöä edeltäneen kahden viikon aikana?". Summaindikaattori muodostuu seitsemästä osiosta: 1) hermostuneisuuden, ahdistuneisuuden tai kireyden tunne, 2) en ole voinut lopettaa tai hallita huolestumistani, 3) liiallinen huolestuneisuus erilaisista asioista, 4) vaikeus rentoutua, 5) niin levoton olo, että on vaikea pysyä aloillaan, 6) taipumus harmistua tai ärsyyntyä helposti, 7) pelko siitä, että jotakin kauheaa saattaisi tapahtua. Vastausvaihtoehdot: 1) ei lainkaan, 2) useana päivänä, 3) suurimpana osana päivistä, 4) lähes joka päivä. Vastausvaihtoehdot luokitellaan uudelleen seuraavasti: 1=0, 2=1, 3=2, 4=3. Pistemäärä voi vaihdella välillä 0–21 seuraavasti: 0–4 (vähäinen ahdistuneisuus), 5–9 (lievä ahdistuneisuus), 10–15 (kohtalainen ahdistuneisuus), 16–21 (vaikea ahdistuneisuus). Tarkastelussa ovat vastaajat, jotka ovat saaneet vähintään 10 pistettä. Laskennassa ovat mukana vain kaikkiin seitsemään kysymyksen osioon vastanneet. Indikaattori perustuu GAD7-mittariin (</a:t>
            </a:r>
            <a:r>
              <a:rPr lang="fi-FI" sz="1000" b="0" i="0" dirty="0" err="1" smtClean="0">
                <a:solidFill>
                  <a:srgbClr val="303030"/>
                </a:solidFill>
                <a:effectLst/>
                <a:latin typeface="Source Sans Pro"/>
              </a:rPr>
              <a:t>Generalized</a:t>
            </a:r>
            <a:r>
              <a:rPr lang="fi-FI" sz="1000" b="0" i="0" dirty="0" smtClean="0">
                <a:solidFill>
                  <a:srgbClr val="303030"/>
                </a:solidFill>
                <a:effectLst/>
                <a:latin typeface="Source Sans Pro"/>
              </a:rPr>
              <a:t> </a:t>
            </a:r>
            <a:r>
              <a:rPr lang="fi-FI" sz="1000" b="0" i="0" dirty="0" err="1" smtClean="0">
                <a:solidFill>
                  <a:srgbClr val="303030"/>
                </a:solidFill>
                <a:effectLst/>
                <a:latin typeface="Source Sans Pro"/>
              </a:rPr>
              <a:t>anxiety</a:t>
            </a:r>
            <a:r>
              <a:rPr lang="fi-FI" sz="1000" b="0" i="0" dirty="0" smtClean="0">
                <a:solidFill>
                  <a:srgbClr val="303030"/>
                </a:solidFill>
                <a:effectLst/>
                <a:latin typeface="Source Sans Pro"/>
              </a:rPr>
              <a:t> </a:t>
            </a:r>
            <a:r>
              <a:rPr lang="fi-FI" sz="1000" b="0" i="0" dirty="0" err="1" smtClean="0">
                <a:solidFill>
                  <a:srgbClr val="303030"/>
                </a:solidFill>
                <a:effectLst/>
                <a:latin typeface="Source Sans Pro"/>
              </a:rPr>
              <a:t>disorder</a:t>
            </a:r>
            <a:r>
              <a:rPr lang="fi-FI" sz="1000" b="0" i="0" dirty="0" smtClean="0">
                <a:solidFill>
                  <a:srgbClr val="303030"/>
                </a:solidFill>
                <a:effectLst/>
                <a:latin typeface="Source Sans Pro"/>
              </a:rPr>
              <a:t>)</a:t>
            </a:r>
            <a:endParaRPr lang="fi-FI" sz="1000" dirty="0"/>
          </a:p>
        </p:txBody>
      </p:sp>
      <p:graphicFrame>
        <p:nvGraphicFramePr>
          <p:cNvPr id="8" name="Kaavio 7"/>
          <p:cNvGraphicFramePr>
            <a:graphicFrameLocks/>
          </p:cNvGraphicFramePr>
          <p:nvPr>
            <p:extLst>
              <p:ext uri="{D42A27DB-BD31-4B8C-83A1-F6EECF244321}">
                <p14:modId xmlns:p14="http://schemas.microsoft.com/office/powerpoint/2010/main" val="3549285715"/>
              </p:ext>
            </p:extLst>
          </p:nvPr>
        </p:nvGraphicFramePr>
        <p:xfrm>
          <a:off x="1958109" y="1690689"/>
          <a:ext cx="7047346" cy="32507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84854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a:t>Vähintään kaksi viikkoa kestänyt masennusoireilu, %</a:t>
            </a:r>
          </a:p>
        </p:txBody>
      </p:sp>
      <p:sp>
        <p:nvSpPr>
          <p:cNvPr id="3" name="Alatunnisteen paikkamerkki 2"/>
          <p:cNvSpPr>
            <a:spLocks noGrp="1"/>
          </p:cNvSpPr>
          <p:nvPr>
            <p:ph type="ftr" sz="quarter" idx="11"/>
          </p:nvPr>
        </p:nvSpPr>
        <p:spPr>
          <a:xfrm>
            <a:off x="9296400" y="6492875"/>
            <a:ext cx="4114800" cy="365125"/>
          </a:xfrm>
        </p:spPr>
        <p:txBody>
          <a:bodyPr/>
          <a:lstStyle/>
          <a:p>
            <a:r>
              <a:rPr lang="fi-FI" dirty="0" smtClean="0"/>
              <a:t>sade.rytkonen@kuh.fi</a:t>
            </a:r>
            <a:endParaRPr lang="fi-FI" dirty="0"/>
          </a:p>
        </p:txBody>
      </p:sp>
      <p:graphicFrame>
        <p:nvGraphicFramePr>
          <p:cNvPr id="4" name="Kaavio 3"/>
          <p:cNvGraphicFramePr>
            <a:graphicFrameLocks/>
          </p:cNvGraphicFramePr>
          <p:nvPr>
            <p:extLst>
              <p:ext uri="{D42A27DB-BD31-4B8C-83A1-F6EECF244321}">
                <p14:modId xmlns:p14="http://schemas.microsoft.com/office/powerpoint/2010/main" val="1663618260"/>
              </p:ext>
            </p:extLst>
          </p:nvPr>
        </p:nvGraphicFramePr>
        <p:xfrm>
          <a:off x="924448" y="2298559"/>
          <a:ext cx="4754545" cy="333856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Kaavio 4"/>
          <p:cNvGraphicFramePr>
            <a:graphicFrameLocks/>
          </p:cNvGraphicFramePr>
          <p:nvPr>
            <p:extLst>
              <p:ext uri="{D42A27DB-BD31-4B8C-83A1-F6EECF244321}">
                <p14:modId xmlns:p14="http://schemas.microsoft.com/office/powerpoint/2010/main" val="715218166"/>
              </p:ext>
            </p:extLst>
          </p:nvPr>
        </p:nvGraphicFramePr>
        <p:xfrm>
          <a:off x="6502958" y="2409914"/>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6" name="Suorakulmio 5"/>
          <p:cNvSpPr/>
          <p:nvPr/>
        </p:nvSpPr>
        <p:spPr>
          <a:xfrm>
            <a:off x="435427" y="5737163"/>
            <a:ext cx="11542209" cy="1015663"/>
          </a:xfrm>
          <a:prstGeom prst="rect">
            <a:avLst/>
          </a:prstGeom>
        </p:spPr>
        <p:txBody>
          <a:bodyPr wrap="square">
            <a:spAutoFit/>
          </a:bodyPr>
          <a:lstStyle/>
          <a:p>
            <a:r>
              <a:rPr lang="fi-FI" sz="1000" b="0" i="0" dirty="0" smtClean="0">
                <a:solidFill>
                  <a:srgbClr val="303030"/>
                </a:solidFill>
                <a:effectLst/>
                <a:latin typeface="Source Sans Pro"/>
              </a:rPr>
              <a:t>Indikaattori perustuu kysymykseen: "Kuinka usein seuraavat ongelmat ovat vaivanneet sinua lomakkeen täyttöä edeltäneen kahden viikon aikana?". Summaindikaattori muodostuu kahdesta osiosta: 1) vain vähäinen mielenkiinto tai mielihyvä erilaisten asioiden tekemisestä, 2) alakuloisuus, masentuneisuus, toivottomuus. Vastausvaihtoehdot: 1) ei lainkaan, 2) useana päivänä, 3) suurimpana osana päivistä, 4) lähes joka päivä. Vastausvaihtoehdot uudelleen luokitellaan seuraavasti: 1=0, 2=0, 3=1, 4=1. Pistemäärä voi vaihdella välillä 0–2. Tarkastelussa ovat mukana vähintään yhden pisteen saaneet vastaajat. Masennusoireilua kartoitettiin PHQ-2-mittarilla (</a:t>
            </a:r>
            <a:r>
              <a:rPr lang="fi-FI" sz="1000" b="0" i="0" dirty="0" err="1" smtClean="0">
                <a:solidFill>
                  <a:srgbClr val="303030"/>
                </a:solidFill>
                <a:effectLst/>
                <a:latin typeface="Source Sans Pro"/>
              </a:rPr>
              <a:t>Patient</a:t>
            </a:r>
            <a:r>
              <a:rPr lang="fi-FI" sz="1000" b="0" i="0" dirty="0" smtClean="0">
                <a:solidFill>
                  <a:srgbClr val="303030"/>
                </a:solidFill>
                <a:effectLst/>
                <a:latin typeface="Source Sans Pro"/>
              </a:rPr>
              <a:t> Health </a:t>
            </a:r>
            <a:r>
              <a:rPr lang="fi-FI" sz="1000" b="0" i="0" dirty="0" err="1" smtClean="0">
                <a:solidFill>
                  <a:srgbClr val="303030"/>
                </a:solidFill>
                <a:effectLst/>
                <a:latin typeface="Source Sans Pro"/>
              </a:rPr>
              <a:t>Questionnaire</a:t>
            </a:r>
            <a:r>
              <a:rPr lang="fi-FI" sz="1000" b="0" i="0" dirty="0" smtClean="0">
                <a:solidFill>
                  <a:srgbClr val="303030"/>
                </a:solidFill>
                <a:effectLst/>
                <a:latin typeface="Source Sans Pro"/>
              </a:rPr>
              <a:t> 2). PHQ-2 mittari soveltuu masennustilan seulontaan, masennusoireiden vaikeusasteen arviointiin sekä hoitovasteen tai muun muutoksen seurantaan. Menetelmä ei kuitenkaan sovellu käytettäväksi masennusdiagnoosin tekemiseen. Kysely sisältää kaksi oirekysymystä, jotka vastaavat DSM-5 (</a:t>
            </a:r>
            <a:r>
              <a:rPr lang="fi-FI" sz="1000" b="0" i="0" dirty="0" err="1" smtClean="0">
                <a:solidFill>
                  <a:srgbClr val="303030"/>
                </a:solidFill>
                <a:effectLst/>
                <a:latin typeface="Source Sans Pro"/>
              </a:rPr>
              <a:t>Diagnostic</a:t>
            </a:r>
            <a:r>
              <a:rPr lang="fi-FI" sz="1000" b="0" i="0" dirty="0" smtClean="0">
                <a:solidFill>
                  <a:srgbClr val="303030"/>
                </a:solidFill>
                <a:effectLst/>
                <a:latin typeface="Source Sans Pro"/>
              </a:rPr>
              <a:t> and Statistical </a:t>
            </a:r>
            <a:r>
              <a:rPr lang="fi-FI" sz="1000" b="0" i="0" dirty="0" err="1" smtClean="0">
                <a:solidFill>
                  <a:srgbClr val="303030"/>
                </a:solidFill>
                <a:effectLst/>
                <a:latin typeface="Source Sans Pro"/>
              </a:rPr>
              <a:t>Manual</a:t>
            </a:r>
            <a:r>
              <a:rPr lang="fi-FI" sz="1000" b="0" i="0" dirty="0" smtClean="0">
                <a:solidFill>
                  <a:srgbClr val="303030"/>
                </a:solidFill>
                <a:effectLst/>
                <a:latin typeface="Source Sans Pro"/>
              </a:rPr>
              <a:t> of </a:t>
            </a:r>
            <a:r>
              <a:rPr lang="fi-FI" sz="1000" b="0" i="0" dirty="0" err="1" smtClean="0">
                <a:solidFill>
                  <a:srgbClr val="303030"/>
                </a:solidFill>
                <a:effectLst/>
                <a:latin typeface="Source Sans Pro"/>
              </a:rPr>
              <a:t>Mental</a:t>
            </a:r>
            <a:r>
              <a:rPr lang="fi-FI" sz="1000" b="0" i="0" dirty="0" smtClean="0">
                <a:solidFill>
                  <a:srgbClr val="303030"/>
                </a:solidFill>
                <a:effectLst/>
                <a:latin typeface="Source Sans Pro"/>
              </a:rPr>
              <a:t> </a:t>
            </a:r>
            <a:r>
              <a:rPr lang="fi-FI" sz="1000" b="0" i="0" dirty="0" err="1" smtClean="0">
                <a:solidFill>
                  <a:srgbClr val="303030"/>
                </a:solidFill>
                <a:effectLst/>
                <a:latin typeface="Source Sans Pro"/>
              </a:rPr>
              <a:t>Disorders</a:t>
            </a:r>
            <a:r>
              <a:rPr lang="fi-FI" sz="1000" b="0" i="0" dirty="0" smtClean="0">
                <a:solidFill>
                  <a:srgbClr val="303030"/>
                </a:solidFill>
                <a:effectLst/>
                <a:latin typeface="Source Sans Pro"/>
              </a:rPr>
              <a:t>) kriteereiden mukaisia masennustilan oireita.</a:t>
            </a:r>
            <a:endParaRPr lang="fi-FI" sz="1000" dirty="0"/>
          </a:p>
        </p:txBody>
      </p:sp>
    </p:spTree>
    <p:extLst>
      <p:ext uri="{BB962C8B-B14F-4D97-AF65-F5344CB8AC3E}">
        <p14:creationId xmlns:p14="http://schemas.microsoft.com/office/powerpoint/2010/main" val="30796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a:t>Vähintään kaksi viikkoa kestänyt masennusoireilu, %</a:t>
            </a:r>
          </a:p>
        </p:txBody>
      </p:sp>
      <p:sp>
        <p:nvSpPr>
          <p:cNvPr id="3" name="Alatunnisteen paikkamerkki 2"/>
          <p:cNvSpPr>
            <a:spLocks noGrp="1"/>
          </p:cNvSpPr>
          <p:nvPr>
            <p:ph type="ftr" sz="quarter" idx="11"/>
          </p:nvPr>
        </p:nvSpPr>
        <p:spPr>
          <a:xfrm>
            <a:off x="9296400" y="6492875"/>
            <a:ext cx="4114800" cy="365125"/>
          </a:xfrm>
        </p:spPr>
        <p:txBody>
          <a:bodyPr/>
          <a:lstStyle/>
          <a:p>
            <a:r>
              <a:rPr lang="fi-FI" dirty="0" smtClean="0"/>
              <a:t>sade.rytkonen@kuh.fi</a:t>
            </a:r>
            <a:endParaRPr lang="fi-FI" dirty="0"/>
          </a:p>
        </p:txBody>
      </p:sp>
      <p:graphicFrame>
        <p:nvGraphicFramePr>
          <p:cNvPr id="5" name="Kaavio 4"/>
          <p:cNvGraphicFramePr>
            <a:graphicFrameLocks/>
          </p:cNvGraphicFramePr>
          <p:nvPr>
            <p:extLst>
              <p:ext uri="{D42A27DB-BD31-4B8C-83A1-F6EECF244321}">
                <p14:modId xmlns:p14="http://schemas.microsoft.com/office/powerpoint/2010/main" val="2726525982"/>
              </p:ext>
            </p:extLst>
          </p:nvPr>
        </p:nvGraphicFramePr>
        <p:xfrm>
          <a:off x="838200" y="2067449"/>
          <a:ext cx="6553200" cy="3248130"/>
        </p:xfrm>
        <a:graphic>
          <a:graphicData uri="http://schemas.openxmlformats.org/drawingml/2006/chart">
            <c:chart xmlns:c="http://schemas.openxmlformats.org/drawingml/2006/chart" xmlns:r="http://schemas.openxmlformats.org/officeDocument/2006/relationships" r:id="rId2"/>
          </a:graphicData>
        </a:graphic>
      </p:graphicFrame>
      <p:sp>
        <p:nvSpPr>
          <p:cNvPr id="6" name="Suorakulmio 5"/>
          <p:cNvSpPr/>
          <p:nvPr/>
        </p:nvSpPr>
        <p:spPr>
          <a:xfrm>
            <a:off x="395234" y="5659774"/>
            <a:ext cx="11542209" cy="1015663"/>
          </a:xfrm>
          <a:prstGeom prst="rect">
            <a:avLst/>
          </a:prstGeom>
        </p:spPr>
        <p:txBody>
          <a:bodyPr wrap="square">
            <a:spAutoFit/>
          </a:bodyPr>
          <a:lstStyle/>
          <a:p>
            <a:r>
              <a:rPr lang="fi-FI" sz="1000" b="0" i="0" dirty="0" smtClean="0">
                <a:solidFill>
                  <a:srgbClr val="303030"/>
                </a:solidFill>
                <a:effectLst/>
                <a:latin typeface="Source Sans Pro"/>
              </a:rPr>
              <a:t>Indikaattori perustuu kysymykseen: "Kuinka usein seuraavat ongelmat ovat vaivanneet sinua lomakkeen täyttöä edeltäneen kahden viikon aikana?". Summaindikaattori muodostuu kahdesta osiosta: 1) vain vähäinen mielenkiinto tai mielihyvä erilaisten asioiden tekemisestä, 2) alakuloisuus, masentuneisuus, toivottomuus. Vastausvaihtoehdot: 1) ei lainkaan, 2) useana päivänä, 3) suurimpana osana päivistä, 4) lähes joka päivä. Vastausvaihtoehdot uudelleen luokitellaan seuraavasti: 1=0, 2=0, 3=1, 4=1. Pistemäärä voi vaihdella välillä 0–2. Tarkastelussa ovat mukana vähintään yhden pisteen saaneet vastaajat. Masennusoireilua kartoitettiin PHQ-2-mittarilla (</a:t>
            </a:r>
            <a:r>
              <a:rPr lang="fi-FI" sz="1000" b="0" i="0" dirty="0" err="1" smtClean="0">
                <a:solidFill>
                  <a:srgbClr val="303030"/>
                </a:solidFill>
                <a:effectLst/>
                <a:latin typeface="Source Sans Pro"/>
              </a:rPr>
              <a:t>Patient</a:t>
            </a:r>
            <a:r>
              <a:rPr lang="fi-FI" sz="1000" b="0" i="0" dirty="0" smtClean="0">
                <a:solidFill>
                  <a:srgbClr val="303030"/>
                </a:solidFill>
                <a:effectLst/>
                <a:latin typeface="Source Sans Pro"/>
              </a:rPr>
              <a:t> Health </a:t>
            </a:r>
            <a:r>
              <a:rPr lang="fi-FI" sz="1000" b="0" i="0" dirty="0" err="1" smtClean="0">
                <a:solidFill>
                  <a:srgbClr val="303030"/>
                </a:solidFill>
                <a:effectLst/>
                <a:latin typeface="Source Sans Pro"/>
              </a:rPr>
              <a:t>Questionnaire</a:t>
            </a:r>
            <a:r>
              <a:rPr lang="fi-FI" sz="1000" b="0" i="0" dirty="0" smtClean="0">
                <a:solidFill>
                  <a:srgbClr val="303030"/>
                </a:solidFill>
                <a:effectLst/>
                <a:latin typeface="Source Sans Pro"/>
              </a:rPr>
              <a:t> 2). PHQ-2 mittari soveltuu masennustilan seulontaan, masennusoireiden vaikeusasteen arviointiin sekä hoitovasteen tai muun muutoksen seurantaan. Menetelmä ei kuitenkaan sovellu käytettäväksi masennusdiagnoosin tekemiseen. Kysely sisältää kaksi oirekysymystä, jotka vastaavat DSM-5 (</a:t>
            </a:r>
            <a:r>
              <a:rPr lang="fi-FI" sz="1000" b="0" i="0" dirty="0" err="1" smtClean="0">
                <a:solidFill>
                  <a:srgbClr val="303030"/>
                </a:solidFill>
                <a:effectLst/>
                <a:latin typeface="Source Sans Pro"/>
              </a:rPr>
              <a:t>Diagnostic</a:t>
            </a:r>
            <a:r>
              <a:rPr lang="fi-FI" sz="1000" b="0" i="0" dirty="0" smtClean="0">
                <a:solidFill>
                  <a:srgbClr val="303030"/>
                </a:solidFill>
                <a:effectLst/>
                <a:latin typeface="Source Sans Pro"/>
              </a:rPr>
              <a:t> and Statistical </a:t>
            </a:r>
            <a:r>
              <a:rPr lang="fi-FI" sz="1000" b="0" i="0" dirty="0" err="1" smtClean="0">
                <a:solidFill>
                  <a:srgbClr val="303030"/>
                </a:solidFill>
                <a:effectLst/>
                <a:latin typeface="Source Sans Pro"/>
              </a:rPr>
              <a:t>Manual</a:t>
            </a:r>
            <a:r>
              <a:rPr lang="fi-FI" sz="1000" b="0" i="0" dirty="0" smtClean="0">
                <a:solidFill>
                  <a:srgbClr val="303030"/>
                </a:solidFill>
                <a:effectLst/>
                <a:latin typeface="Source Sans Pro"/>
              </a:rPr>
              <a:t> of </a:t>
            </a:r>
            <a:r>
              <a:rPr lang="fi-FI" sz="1000" b="0" i="0" dirty="0" err="1" smtClean="0">
                <a:solidFill>
                  <a:srgbClr val="303030"/>
                </a:solidFill>
                <a:effectLst/>
                <a:latin typeface="Source Sans Pro"/>
              </a:rPr>
              <a:t>Mental</a:t>
            </a:r>
            <a:r>
              <a:rPr lang="fi-FI" sz="1000" b="0" i="0" dirty="0" smtClean="0">
                <a:solidFill>
                  <a:srgbClr val="303030"/>
                </a:solidFill>
                <a:effectLst/>
                <a:latin typeface="Source Sans Pro"/>
              </a:rPr>
              <a:t> </a:t>
            </a:r>
            <a:r>
              <a:rPr lang="fi-FI" sz="1000" b="0" i="0" dirty="0" err="1" smtClean="0">
                <a:solidFill>
                  <a:srgbClr val="303030"/>
                </a:solidFill>
                <a:effectLst/>
                <a:latin typeface="Source Sans Pro"/>
              </a:rPr>
              <a:t>Disorders</a:t>
            </a:r>
            <a:r>
              <a:rPr lang="fi-FI" sz="1000" b="0" i="0" dirty="0" smtClean="0">
                <a:solidFill>
                  <a:srgbClr val="303030"/>
                </a:solidFill>
                <a:effectLst/>
                <a:latin typeface="Source Sans Pro"/>
              </a:rPr>
              <a:t>) kriteereiden mukaisia masennustilan oireita.</a:t>
            </a:r>
            <a:endParaRPr lang="fi-FI" sz="1000" dirty="0"/>
          </a:p>
        </p:txBody>
      </p:sp>
    </p:spTree>
    <p:extLst>
      <p:ext uri="{BB962C8B-B14F-4D97-AF65-F5344CB8AC3E}">
        <p14:creationId xmlns:p14="http://schemas.microsoft.com/office/powerpoint/2010/main" val="1934612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a:t>Vähintään kaksi viikkoa kestänyt masennusoireilu, %</a:t>
            </a:r>
          </a:p>
        </p:txBody>
      </p:sp>
      <p:sp>
        <p:nvSpPr>
          <p:cNvPr id="3" name="Alatunnisteen paikkamerkki 2"/>
          <p:cNvSpPr>
            <a:spLocks noGrp="1"/>
          </p:cNvSpPr>
          <p:nvPr>
            <p:ph type="ftr" sz="quarter" idx="11"/>
          </p:nvPr>
        </p:nvSpPr>
        <p:spPr>
          <a:xfrm>
            <a:off x="9296400" y="6492875"/>
            <a:ext cx="4114800" cy="365125"/>
          </a:xfrm>
        </p:spPr>
        <p:txBody>
          <a:bodyPr/>
          <a:lstStyle/>
          <a:p>
            <a:r>
              <a:rPr lang="fi-FI" dirty="0" smtClean="0"/>
              <a:t>sade.rytkonen@kuh.fi</a:t>
            </a:r>
            <a:endParaRPr lang="fi-FI" dirty="0"/>
          </a:p>
        </p:txBody>
      </p:sp>
      <p:sp>
        <p:nvSpPr>
          <p:cNvPr id="6" name="Suorakulmio 5"/>
          <p:cNvSpPr/>
          <p:nvPr/>
        </p:nvSpPr>
        <p:spPr>
          <a:xfrm>
            <a:off x="395234" y="5659774"/>
            <a:ext cx="11542209" cy="1015663"/>
          </a:xfrm>
          <a:prstGeom prst="rect">
            <a:avLst/>
          </a:prstGeom>
        </p:spPr>
        <p:txBody>
          <a:bodyPr wrap="square">
            <a:spAutoFit/>
          </a:bodyPr>
          <a:lstStyle/>
          <a:p>
            <a:r>
              <a:rPr lang="fi-FI" sz="1000" b="0" i="0" dirty="0" smtClean="0">
                <a:solidFill>
                  <a:srgbClr val="303030"/>
                </a:solidFill>
                <a:effectLst/>
                <a:latin typeface="Source Sans Pro"/>
              </a:rPr>
              <a:t>Indikaattori perustuu kysymykseen: "Kuinka usein seuraavat ongelmat ovat vaivanneet sinua lomakkeen täyttöä edeltäneen kahden viikon aikana?". Summaindikaattori muodostuu kahdesta osiosta: 1) vain vähäinen mielenkiinto tai mielihyvä erilaisten asioiden tekemisestä, 2) alakuloisuus, masentuneisuus, toivottomuus. Vastausvaihtoehdot: 1) ei lainkaan, 2) useana päivänä, 3) suurimpana osana päivistä, 4) lähes joka päivä. Vastausvaihtoehdot uudelleen luokitellaan seuraavasti: 1=0, 2=0, 3=1, 4=1. Pistemäärä voi vaihdella välillä 0–2. Tarkastelussa ovat mukana vähintään yhden pisteen saaneet vastaajat. Masennusoireilua kartoitettiin PHQ-2-mittarilla (</a:t>
            </a:r>
            <a:r>
              <a:rPr lang="fi-FI" sz="1000" b="0" i="0" dirty="0" err="1" smtClean="0">
                <a:solidFill>
                  <a:srgbClr val="303030"/>
                </a:solidFill>
                <a:effectLst/>
                <a:latin typeface="Source Sans Pro"/>
              </a:rPr>
              <a:t>Patient</a:t>
            </a:r>
            <a:r>
              <a:rPr lang="fi-FI" sz="1000" b="0" i="0" dirty="0" smtClean="0">
                <a:solidFill>
                  <a:srgbClr val="303030"/>
                </a:solidFill>
                <a:effectLst/>
                <a:latin typeface="Source Sans Pro"/>
              </a:rPr>
              <a:t> Health </a:t>
            </a:r>
            <a:r>
              <a:rPr lang="fi-FI" sz="1000" b="0" i="0" dirty="0" err="1" smtClean="0">
                <a:solidFill>
                  <a:srgbClr val="303030"/>
                </a:solidFill>
                <a:effectLst/>
                <a:latin typeface="Source Sans Pro"/>
              </a:rPr>
              <a:t>Questionnaire</a:t>
            </a:r>
            <a:r>
              <a:rPr lang="fi-FI" sz="1000" b="0" i="0" dirty="0" smtClean="0">
                <a:solidFill>
                  <a:srgbClr val="303030"/>
                </a:solidFill>
                <a:effectLst/>
                <a:latin typeface="Source Sans Pro"/>
              </a:rPr>
              <a:t> 2). PHQ-2 mittari soveltuu masennustilan seulontaan, masennusoireiden vaikeusasteen arviointiin sekä hoitovasteen tai muun muutoksen seurantaan. Menetelmä ei kuitenkaan sovellu käytettäväksi masennusdiagnoosin tekemiseen. Kysely sisältää kaksi oirekysymystä, jotka vastaavat DSM-5 (</a:t>
            </a:r>
            <a:r>
              <a:rPr lang="fi-FI" sz="1000" b="0" i="0" dirty="0" err="1" smtClean="0">
                <a:solidFill>
                  <a:srgbClr val="303030"/>
                </a:solidFill>
                <a:effectLst/>
                <a:latin typeface="Source Sans Pro"/>
              </a:rPr>
              <a:t>Diagnostic</a:t>
            </a:r>
            <a:r>
              <a:rPr lang="fi-FI" sz="1000" b="0" i="0" dirty="0" smtClean="0">
                <a:solidFill>
                  <a:srgbClr val="303030"/>
                </a:solidFill>
                <a:effectLst/>
                <a:latin typeface="Source Sans Pro"/>
              </a:rPr>
              <a:t> and Statistical </a:t>
            </a:r>
            <a:r>
              <a:rPr lang="fi-FI" sz="1000" b="0" i="0" dirty="0" err="1" smtClean="0">
                <a:solidFill>
                  <a:srgbClr val="303030"/>
                </a:solidFill>
                <a:effectLst/>
                <a:latin typeface="Source Sans Pro"/>
              </a:rPr>
              <a:t>Manual</a:t>
            </a:r>
            <a:r>
              <a:rPr lang="fi-FI" sz="1000" b="0" i="0" dirty="0" smtClean="0">
                <a:solidFill>
                  <a:srgbClr val="303030"/>
                </a:solidFill>
                <a:effectLst/>
                <a:latin typeface="Source Sans Pro"/>
              </a:rPr>
              <a:t> of </a:t>
            </a:r>
            <a:r>
              <a:rPr lang="fi-FI" sz="1000" b="0" i="0" dirty="0" err="1" smtClean="0">
                <a:solidFill>
                  <a:srgbClr val="303030"/>
                </a:solidFill>
                <a:effectLst/>
                <a:latin typeface="Source Sans Pro"/>
              </a:rPr>
              <a:t>Mental</a:t>
            </a:r>
            <a:r>
              <a:rPr lang="fi-FI" sz="1000" b="0" i="0" dirty="0" smtClean="0">
                <a:solidFill>
                  <a:srgbClr val="303030"/>
                </a:solidFill>
                <a:effectLst/>
                <a:latin typeface="Source Sans Pro"/>
              </a:rPr>
              <a:t> </a:t>
            </a:r>
            <a:r>
              <a:rPr lang="fi-FI" sz="1000" b="0" i="0" dirty="0" err="1" smtClean="0">
                <a:solidFill>
                  <a:srgbClr val="303030"/>
                </a:solidFill>
                <a:effectLst/>
                <a:latin typeface="Source Sans Pro"/>
              </a:rPr>
              <a:t>Disorders</a:t>
            </a:r>
            <a:r>
              <a:rPr lang="fi-FI" sz="1000" b="0" i="0" dirty="0" smtClean="0">
                <a:solidFill>
                  <a:srgbClr val="303030"/>
                </a:solidFill>
                <a:effectLst/>
                <a:latin typeface="Source Sans Pro"/>
              </a:rPr>
              <a:t>) kriteereiden mukaisia masennustilan oireita.</a:t>
            </a:r>
            <a:endParaRPr lang="fi-FI" sz="1000" dirty="0"/>
          </a:p>
        </p:txBody>
      </p:sp>
      <p:graphicFrame>
        <p:nvGraphicFramePr>
          <p:cNvPr id="7" name="Kaavio 6"/>
          <p:cNvGraphicFramePr>
            <a:graphicFrameLocks/>
          </p:cNvGraphicFramePr>
          <p:nvPr>
            <p:extLst>
              <p:ext uri="{D42A27DB-BD31-4B8C-83A1-F6EECF244321}">
                <p14:modId xmlns:p14="http://schemas.microsoft.com/office/powerpoint/2010/main" val="923212485"/>
              </p:ext>
            </p:extLst>
          </p:nvPr>
        </p:nvGraphicFramePr>
        <p:xfrm>
          <a:off x="2613891" y="1690688"/>
          <a:ext cx="7527635" cy="32877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87247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a:t>Kokenut positiivista mielenterveyttä viimeisen kahden viikon aikana, %</a:t>
            </a:r>
          </a:p>
        </p:txBody>
      </p:sp>
      <p:sp>
        <p:nvSpPr>
          <p:cNvPr id="3" name="Alatunnisteen paikkamerkki 2"/>
          <p:cNvSpPr>
            <a:spLocks noGrp="1"/>
          </p:cNvSpPr>
          <p:nvPr>
            <p:ph type="ftr" sz="quarter" idx="11"/>
          </p:nvPr>
        </p:nvSpPr>
        <p:spPr>
          <a:xfrm>
            <a:off x="9296400" y="6492875"/>
            <a:ext cx="4114800" cy="365125"/>
          </a:xfrm>
        </p:spPr>
        <p:txBody>
          <a:bodyPr/>
          <a:lstStyle/>
          <a:p>
            <a:r>
              <a:rPr lang="fi-FI" dirty="0" smtClean="0"/>
              <a:t>sade.rytkonen@kuh.fi</a:t>
            </a:r>
            <a:endParaRPr lang="fi-FI" dirty="0"/>
          </a:p>
        </p:txBody>
      </p:sp>
      <p:graphicFrame>
        <p:nvGraphicFramePr>
          <p:cNvPr id="4" name="Kaavio 3"/>
          <p:cNvGraphicFramePr>
            <a:graphicFrameLocks/>
          </p:cNvGraphicFramePr>
          <p:nvPr>
            <p:extLst>
              <p:ext uri="{D42A27DB-BD31-4B8C-83A1-F6EECF244321}">
                <p14:modId xmlns:p14="http://schemas.microsoft.com/office/powerpoint/2010/main" val="2627456555"/>
              </p:ext>
            </p:extLst>
          </p:nvPr>
        </p:nvGraphicFramePr>
        <p:xfrm>
          <a:off x="1024932" y="2288511"/>
          <a:ext cx="4503336" cy="349933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Kaavio 5"/>
          <p:cNvGraphicFramePr>
            <a:graphicFrameLocks/>
          </p:cNvGraphicFramePr>
          <p:nvPr>
            <p:extLst>
              <p:ext uri="{D42A27DB-BD31-4B8C-83A1-F6EECF244321}">
                <p14:modId xmlns:p14="http://schemas.microsoft.com/office/powerpoint/2010/main" val="846268556"/>
              </p:ext>
            </p:extLst>
          </p:nvPr>
        </p:nvGraphicFramePr>
        <p:xfrm>
          <a:off x="6623538" y="2549769"/>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7" name="Suorakulmio 6"/>
          <p:cNvSpPr/>
          <p:nvPr/>
        </p:nvSpPr>
        <p:spPr>
          <a:xfrm>
            <a:off x="586154" y="5813663"/>
            <a:ext cx="11391481" cy="861774"/>
          </a:xfrm>
          <a:prstGeom prst="rect">
            <a:avLst/>
          </a:prstGeom>
        </p:spPr>
        <p:txBody>
          <a:bodyPr wrap="square">
            <a:spAutoFit/>
          </a:bodyPr>
          <a:lstStyle/>
          <a:p>
            <a:r>
              <a:rPr lang="fi-FI" sz="1000" b="0" i="0" dirty="0" smtClean="0">
                <a:solidFill>
                  <a:srgbClr val="303030"/>
                </a:solidFill>
                <a:effectLst/>
                <a:latin typeface="Source Sans Pro"/>
              </a:rPr>
              <a:t>Indikaattori perustuu kysymykseen: "Alla on esitetty joitain väittämiä tunteista ja ajatuksista. Valitse vaihtoehto, joka parhaiten kuvaa kokemuksiasi viimeisen kahden viikon aikana?". Vastausvaihtoehdot: 1) ei koskaan (1 piste), 2) harvoin (2 pistettä), 3) silloin tällöin (3 pistettä), 4) usein (4 pistettä), 5) koko ajan (5 pistettä). Summaindikaattori muodostuu seitsemästä osiosta: 1) olen tuntenut itseni toiveikkaaksi tulevaisuuden suhteen, 2) olen tuntenut itseni hyödylliseksi, 3) olen tuntenut itseni rentoutuneeksi, 4) olen käsitellyt ongelmia hyvin, 5) olen ajatellut selkeästi, 6) olen tuntenut läheisyyttä toisiin ihmisiin, 7) olen kyennyt tekemään omia päätöksiä asioista. Osioiden pistemääristä lasketaan keskiarvo, jolloin pistemäärä voi vaihdella välillä 1–5. Tarkastelussa ovat mukana vähintään neljä pistettä saaneet vastaajat. Indikaattori perustuu positiivista mielenterveyttä mittaavaan WEMWBS-mittariin (</a:t>
            </a:r>
            <a:r>
              <a:rPr lang="fi-FI" sz="1000" b="0" i="0" dirty="0" err="1" smtClean="0">
                <a:solidFill>
                  <a:srgbClr val="303030"/>
                </a:solidFill>
                <a:effectLst/>
                <a:latin typeface="Source Sans Pro"/>
              </a:rPr>
              <a:t>Warwick</a:t>
            </a:r>
            <a:r>
              <a:rPr lang="fi-FI" sz="1000" b="0" i="0" dirty="0" smtClean="0">
                <a:solidFill>
                  <a:srgbClr val="303030"/>
                </a:solidFill>
                <a:effectLst/>
                <a:latin typeface="Source Sans Pro"/>
              </a:rPr>
              <a:t>-Edinburgh </a:t>
            </a:r>
            <a:r>
              <a:rPr lang="fi-FI" sz="1000" b="0" i="0" dirty="0" err="1" smtClean="0">
                <a:solidFill>
                  <a:srgbClr val="303030"/>
                </a:solidFill>
                <a:effectLst/>
                <a:latin typeface="Source Sans Pro"/>
              </a:rPr>
              <a:t>Mental</a:t>
            </a:r>
            <a:r>
              <a:rPr lang="fi-FI" sz="1000" b="0" i="0" dirty="0" smtClean="0">
                <a:solidFill>
                  <a:srgbClr val="303030"/>
                </a:solidFill>
                <a:effectLst/>
                <a:latin typeface="Source Sans Pro"/>
              </a:rPr>
              <a:t> </a:t>
            </a:r>
            <a:r>
              <a:rPr lang="fi-FI" sz="1000" b="0" i="0" dirty="0" err="1" smtClean="0">
                <a:solidFill>
                  <a:srgbClr val="303030"/>
                </a:solidFill>
                <a:effectLst/>
                <a:latin typeface="Source Sans Pro"/>
              </a:rPr>
              <a:t>Well-being</a:t>
            </a:r>
            <a:r>
              <a:rPr lang="fi-FI" sz="1000" b="0" i="0" dirty="0" smtClean="0">
                <a:solidFill>
                  <a:srgbClr val="303030"/>
                </a:solidFill>
                <a:effectLst/>
                <a:latin typeface="Source Sans Pro"/>
              </a:rPr>
              <a:t> </a:t>
            </a:r>
            <a:r>
              <a:rPr lang="fi-FI" sz="1000" b="0" i="0" dirty="0" err="1" smtClean="0">
                <a:solidFill>
                  <a:srgbClr val="303030"/>
                </a:solidFill>
                <a:effectLst/>
                <a:latin typeface="Source Sans Pro"/>
              </a:rPr>
              <a:t>Scale</a:t>
            </a:r>
            <a:r>
              <a:rPr lang="fi-FI" sz="1000" b="0" i="0" dirty="0" smtClean="0">
                <a:solidFill>
                  <a:srgbClr val="303030"/>
                </a:solidFill>
                <a:effectLst/>
                <a:latin typeface="Source Sans Pro"/>
              </a:rPr>
              <a:t>).</a:t>
            </a:r>
            <a:endParaRPr lang="fi-FI" sz="1000" dirty="0"/>
          </a:p>
        </p:txBody>
      </p:sp>
      <p:sp>
        <p:nvSpPr>
          <p:cNvPr id="8" name="Tekstiruutu 7"/>
          <p:cNvSpPr txBox="1"/>
          <p:nvPr/>
        </p:nvSpPr>
        <p:spPr>
          <a:xfrm>
            <a:off x="9736853" y="1444467"/>
            <a:ext cx="1752403" cy="246221"/>
          </a:xfrm>
          <a:prstGeom prst="rect">
            <a:avLst/>
          </a:prstGeom>
          <a:noFill/>
        </p:spPr>
        <p:txBody>
          <a:bodyPr wrap="none" rtlCol="0">
            <a:spAutoFit/>
          </a:bodyPr>
          <a:lstStyle/>
          <a:p>
            <a:r>
              <a:rPr lang="fi-FI" sz="1000" dirty="0" smtClean="0"/>
              <a:t>v. 2021 kerätty tieto saatavilla</a:t>
            </a:r>
            <a:endParaRPr lang="fi-FI" sz="1000" dirty="0"/>
          </a:p>
        </p:txBody>
      </p:sp>
    </p:spTree>
    <p:extLst>
      <p:ext uri="{BB962C8B-B14F-4D97-AF65-F5344CB8AC3E}">
        <p14:creationId xmlns:p14="http://schemas.microsoft.com/office/powerpoint/2010/main" val="3795351305"/>
      </p:ext>
    </p:extLst>
  </p:cSld>
  <p:clrMapOvr>
    <a:masterClrMapping/>
  </p:clrMapOvr>
</p:sld>
</file>

<file path=ppt/theme/theme1.xml><?xml version="1.0" encoding="utf-8"?>
<a:theme xmlns:a="http://schemas.openxmlformats.org/drawingml/2006/main" name="1_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3EB21D36F08A4BA80246746ED189F0" ma:contentTypeVersion="16" ma:contentTypeDescription="Create a new document." ma:contentTypeScope="" ma:versionID="125e36ea2da69406e7b53de0f7c833bc">
  <xsd:schema xmlns:xsd="http://www.w3.org/2001/XMLSchema" xmlns:xs="http://www.w3.org/2001/XMLSchema" xmlns:p="http://schemas.microsoft.com/office/2006/metadata/properties" xmlns:ns1="http://schemas.microsoft.com/sharepoint/v3" xmlns:ns3="502019fa-07ad-4047-ab1d-d30de8693389" xmlns:ns4="64e57a27-bddb-4439-9191-65f6d1aaea3a" targetNamespace="http://schemas.microsoft.com/office/2006/metadata/properties" ma:root="true" ma:fieldsID="ef38c0bdc62d26f710a2131fa3fd707c" ns1:_="" ns3:_="" ns4:_="">
    <xsd:import namespace="http://schemas.microsoft.com/sharepoint/v3"/>
    <xsd:import namespace="502019fa-07ad-4047-ab1d-d30de8693389"/>
    <xsd:import namespace="64e57a27-bddb-4439-9191-65f6d1aaea3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1:_ip_UnifiedCompliancePolicyProperties" minOccurs="0"/>
                <xsd:element ref="ns1:_ip_UnifiedCompliancePolicyUIAction" minOccurs="0"/>
                <xsd:element ref="ns4:SharedWithUsers" minOccurs="0"/>
                <xsd:element ref="ns4:SharedWithDetails" minOccurs="0"/>
                <xsd:element ref="ns4:SharingHintHash"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2019fa-07ad-4047-ab1d-d30de869338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4e57a27-bddb-4439-9191-65f6d1aaea3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0BBB30D9-C443-4FC6-9C53-26C9D4C118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02019fa-07ad-4047-ab1d-d30de8693389"/>
    <ds:schemaRef ds:uri="64e57a27-bddb-4439-9191-65f6d1aaea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8393FB4-DEFF-4B42-BE0A-737497B5A12B}">
  <ds:schemaRefs>
    <ds:schemaRef ds:uri="http://schemas.microsoft.com/sharepoint/v3/contenttype/forms"/>
  </ds:schemaRefs>
</ds:datastoreItem>
</file>

<file path=customXml/itemProps3.xml><?xml version="1.0" encoding="utf-8"?>
<ds:datastoreItem xmlns:ds="http://schemas.openxmlformats.org/officeDocument/2006/customXml" ds:itemID="{8572EC99-C810-4078-9AF7-1341D2718FBE}">
  <ds:schemaRefs>
    <ds:schemaRef ds:uri="64e57a27-bddb-4439-9191-65f6d1aaea3a"/>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502019fa-07ad-4047-ab1d-d30de8693389"/>
    <ds:schemaRef ds:uri="http://schemas.microsoft.com/sharepoint/v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156</TotalTime>
  <Words>5903</Words>
  <Application>Microsoft Office PowerPoint</Application>
  <PresentationFormat>Laajakuva</PresentationFormat>
  <Paragraphs>241</Paragraphs>
  <Slides>36</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36</vt:i4>
      </vt:variant>
    </vt:vector>
  </HeadingPairs>
  <TitlesOfParts>
    <vt:vector size="41" baseType="lpstr">
      <vt:lpstr>Arial</vt:lpstr>
      <vt:lpstr>Calibri</vt:lpstr>
      <vt:lpstr>Calibri Light</vt:lpstr>
      <vt:lpstr>Source Sans Pro</vt:lpstr>
      <vt:lpstr>1_Office-teema</vt:lpstr>
      <vt:lpstr>Kouluterveyskyselyn tuloksia - mielenterveys</vt:lpstr>
      <vt:lpstr>Kouluterveyskysely</vt:lpstr>
      <vt:lpstr>Kohtalainen tai vaikea ahdistuneisuus, % </vt:lpstr>
      <vt:lpstr>Kohtalainen tai vaikea ahdistuneisuus, % </vt:lpstr>
      <vt:lpstr>Kohtalainen tai vaikea ahdistuneisuus, % </vt:lpstr>
      <vt:lpstr>Vähintään kaksi viikkoa kestänyt masennusoireilu, %</vt:lpstr>
      <vt:lpstr>Vähintään kaksi viikkoa kestänyt masennusoireilu, %</vt:lpstr>
      <vt:lpstr>Vähintään kaksi viikkoa kestänyt masennusoireilu, %</vt:lpstr>
      <vt:lpstr>Kokenut positiivista mielenterveyttä viimeisen kahden viikon aikana, %</vt:lpstr>
      <vt:lpstr>Kokenut positiivista mielenterveyttä viimeisen kahden viikon aikana, %</vt:lpstr>
      <vt:lpstr>Kokenut positiivista mielenterveyttä viimeisen kahden viikon aikana, %</vt:lpstr>
      <vt:lpstr>Sosiaalinen ahdistuneisuus, %</vt:lpstr>
      <vt:lpstr>Sosiaalinen ahdistuneisuus, %</vt:lpstr>
      <vt:lpstr>Sosiaalinen ahdistuneisuus, %</vt:lpstr>
      <vt:lpstr>Riski syömishäiriölle, %</vt:lpstr>
      <vt:lpstr>Riski syömishäiriölle, %</vt:lpstr>
      <vt:lpstr>Riski syömishäiriölle, %</vt:lpstr>
      <vt:lpstr>Matala itsetunnon taso, %</vt:lpstr>
      <vt:lpstr>Matala itsetunnon taso, %</vt:lpstr>
      <vt:lpstr>Matala itsetunnon taso, %</vt:lpstr>
      <vt:lpstr>Ollut huolissaan mielialastaan kuluneen 12 kuukauden aikana, %</vt:lpstr>
      <vt:lpstr>Ollut huolissaan mielialastaan kuluneen 12 kuukauden aikana, %</vt:lpstr>
      <vt:lpstr>Ollut huolissaan mielialastaan kuluneen 12 kuukauden aikana, %</vt:lpstr>
      <vt:lpstr>Saanut tukea ja apua koulun aikuisilta mielialaan liittyviin asioihin, %</vt:lpstr>
      <vt:lpstr>Saanut tukea ja apua koulun aikuisilta mielialaan liittyviin asioihin, %</vt:lpstr>
      <vt:lpstr>Saanut tukea ja apua koulun aikuisilta mielialaan liittyviin asioihin, %</vt:lpstr>
      <vt:lpstr>Saanut tukea ja apua palveluista koulun ulkopuolelta mielialaan liittyviin asioihin, %</vt:lpstr>
      <vt:lpstr>Saanut tukea ja apua palveluista koulun ulkopuolelta mielialaan liittyviin asioihin, %</vt:lpstr>
      <vt:lpstr>Saanut tukea ja apua palveluista koulun ulkopuolelta mielialaan liittyviin asioihin, %</vt:lpstr>
      <vt:lpstr>Saanut tukea ja apua omilta vanhemmilta mielialaan liittyviin asioihin, %</vt:lpstr>
      <vt:lpstr>Saanut tukea ja apua omilta vanhemmilta mielialaan liittyviin asioihin, %</vt:lpstr>
      <vt:lpstr>Saanut tukea ja apua omilta vanhemmilta mielialaan liittyviin asioihin, %</vt:lpstr>
      <vt:lpstr>Saanut tukea ja apua ystäviltä ja muilta läheisiltä mielialaan liittyviin asioihin, %</vt:lpstr>
      <vt:lpstr>Saanut tukea ja apua ystäviltä ja muilta läheisiltä mielialaan liittyviin asioihin, %</vt:lpstr>
      <vt:lpstr>Saanut tukea ja apua ystäviltä ja muilta läheisiltä mielialaan liittyviin asioihin, %</vt:lpstr>
      <vt:lpstr>YHTEENVETO: Mielenterveys</vt:lpstr>
    </vt:vector>
  </TitlesOfParts>
  <Company>Istekki Oy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Kouluterveyskyselyn tuloksia - mielenterveys</dc:title>
  <dc:creator>Rytkönen Säde</dc:creator>
  <cp:lastModifiedBy>Säde Rytkönen</cp:lastModifiedBy>
  <cp:revision>21</cp:revision>
  <dcterms:created xsi:type="dcterms:W3CDTF">2021-10-08T10:51:10Z</dcterms:created>
  <dcterms:modified xsi:type="dcterms:W3CDTF">2021-10-08T13:27:47Z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0x010100A13EB21D36F08A4BA80246746ED189F0</vt:lpwstr>
  </property>
</Properties>
</file>