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6.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7.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9.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0.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1.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2.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3.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4.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5.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6.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7.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8.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9.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0.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1.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2.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3.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4.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5.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6.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7.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8.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9.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0.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1.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2.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3.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4.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5.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6.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7.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9.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0.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1.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2.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3.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4.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5.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6.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7.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8.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59.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0.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1.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2.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3.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4.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5.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6.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67.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68.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69.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70.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71.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2.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3.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4.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5.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6.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77.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78.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79.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80.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81.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82.xml" ContentType="application/vnd.openxmlformats-officedocument.themeOverr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83.xml" ContentType="application/vnd.openxmlformats-officedocument.themeOverr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84.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85.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86.xml" ContentType="application/vnd.openxmlformats-officedocument.themeOverrid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87.xml" ContentType="application/vnd.openxmlformats-officedocument.themeOverrid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88.xml" ContentType="application/vnd.openxmlformats-officedocument.themeOverr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89.xml" ContentType="application/vnd.openxmlformats-officedocument.themeOverrid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90.xml" ContentType="application/vnd.openxmlformats-officedocument.themeOverrid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91.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92.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theme/themeOverride93.xml" ContentType="application/vnd.openxmlformats-officedocument.themeOverrid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94.xml" ContentType="application/vnd.openxmlformats-officedocument.themeOverrid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95.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96.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97.xml" ContentType="application/vnd.openxmlformats-officedocument.themeOverr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98.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99.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100.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101.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102.xml" ContentType="application/vnd.openxmlformats-officedocument.themeOverrid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103.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104.xml" ContentType="application/vnd.openxmlformats-officedocument.themeOverrid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theme/themeOverride105.xml" ContentType="application/vnd.openxmlformats-officedocument.themeOverrid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theme/themeOverride106.xml" ContentType="application/vnd.openxmlformats-officedocument.themeOverrid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theme/themeOverride107.xml" ContentType="application/vnd.openxmlformats-officedocument.themeOverrid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theme/themeOverride108.xml" ContentType="application/vnd.openxmlformats-officedocument.themeOverrid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theme/themeOverride109.xml" ContentType="application/vnd.openxmlformats-officedocument.themeOverrid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110.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theme/themeOverride111.xml" ContentType="application/vnd.openxmlformats-officedocument.themeOverrid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theme/themeOverride112.xml" ContentType="application/vnd.openxmlformats-officedocument.themeOverrid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theme/themeOverride113.xml" ContentType="application/vnd.openxmlformats-officedocument.themeOverrid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114.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115.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theme/themeOverride116.xml" ContentType="application/vnd.openxmlformats-officedocument.themeOverrid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theme/themeOverride117.xml" ContentType="application/vnd.openxmlformats-officedocument.themeOverrid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theme/themeOverride118.xml" ContentType="application/vnd.openxmlformats-officedocument.themeOverrid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theme/themeOverride119.xml" ContentType="application/vnd.openxmlformats-officedocument.themeOverrid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theme/themeOverride120.xml" ContentType="application/vnd.openxmlformats-officedocument.themeOverrid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theme/themeOverride121.xml" ContentType="application/vnd.openxmlformats-officedocument.themeOverrid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theme/themeOverride122.xml" ContentType="application/vnd.openxmlformats-officedocument.themeOverrid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theme/themeOverride123.xml" ContentType="application/vnd.openxmlformats-officedocument.themeOverrid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theme/themeOverride124.xml" ContentType="application/vnd.openxmlformats-officedocument.themeOverrid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theme/themeOverride125.xml" ContentType="application/vnd.openxmlformats-officedocument.themeOverrid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theme/themeOverride126.xml" ContentType="application/vnd.openxmlformats-officedocument.themeOverrid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theme/themeOverride127.xml" ContentType="application/vnd.openxmlformats-officedocument.themeOverrid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theme/themeOverride128.xml" ContentType="application/vnd.openxmlformats-officedocument.themeOverrid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theme/themeOverride129.xml" ContentType="application/vnd.openxmlformats-officedocument.themeOverrid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theme/themeOverride130.xml" ContentType="application/vnd.openxmlformats-officedocument.themeOverrid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theme/themeOverride131.xml" ContentType="application/vnd.openxmlformats-officedocument.themeOverrid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theme/themeOverride132.xml" ContentType="application/vnd.openxmlformats-officedocument.themeOverrid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theme/themeOverride133.xml" ContentType="application/vnd.openxmlformats-officedocument.themeOverrid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theme/themeOverride1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7"/>
  </p:notesMasterIdLst>
  <p:sldIdLst>
    <p:sldId id="341" r:id="rId5"/>
    <p:sldId id="352" r:id="rId6"/>
    <p:sldId id="353" r:id="rId7"/>
    <p:sldId id="256" r:id="rId8"/>
    <p:sldId id="263" r:id="rId9"/>
    <p:sldId id="257" r:id="rId10"/>
    <p:sldId id="264" r:id="rId11"/>
    <p:sldId id="258" r:id="rId12"/>
    <p:sldId id="265" r:id="rId13"/>
    <p:sldId id="262" r:id="rId14"/>
    <p:sldId id="266" r:id="rId15"/>
    <p:sldId id="261" r:id="rId16"/>
    <p:sldId id="267" r:id="rId17"/>
    <p:sldId id="260" r:id="rId18"/>
    <p:sldId id="268" r:id="rId19"/>
    <p:sldId id="269" r:id="rId20"/>
    <p:sldId id="259" r:id="rId21"/>
    <p:sldId id="278" r:id="rId22"/>
    <p:sldId id="277" r:id="rId23"/>
    <p:sldId id="289" r:id="rId24"/>
    <p:sldId id="342" r:id="rId25"/>
    <p:sldId id="276" r:id="rId26"/>
    <p:sldId id="290" r:id="rId27"/>
    <p:sldId id="343" r:id="rId28"/>
    <p:sldId id="275" r:id="rId29"/>
    <p:sldId id="291" r:id="rId30"/>
    <p:sldId id="344" r:id="rId31"/>
    <p:sldId id="274" r:id="rId32"/>
    <p:sldId id="292" r:id="rId33"/>
    <p:sldId id="273" r:id="rId34"/>
    <p:sldId id="293" r:id="rId35"/>
    <p:sldId id="272" r:id="rId36"/>
    <p:sldId id="294" r:id="rId37"/>
    <p:sldId id="271" r:id="rId38"/>
    <p:sldId id="295" r:id="rId39"/>
    <p:sldId id="345" r:id="rId40"/>
    <p:sldId id="283" r:id="rId41"/>
    <p:sldId id="296" r:id="rId42"/>
    <p:sldId id="346" r:id="rId43"/>
    <p:sldId id="282" r:id="rId44"/>
    <p:sldId id="297" r:id="rId45"/>
    <p:sldId id="281" r:id="rId46"/>
    <p:sldId id="298" r:id="rId47"/>
    <p:sldId id="280" r:id="rId48"/>
    <p:sldId id="299" r:id="rId49"/>
    <p:sldId id="279" r:id="rId50"/>
    <p:sldId id="300" r:id="rId51"/>
    <p:sldId id="270" r:id="rId52"/>
    <p:sldId id="301" r:id="rId53"/>
    <p:sldId id="349" r:id="rId54"/>
    <p:sldId id="288" r:id="rId55"/>
    <p:sldId id="302" r:id="rId56"/>
    <p:sldId id="287" r:id="rId57"/>
    <p:sldId id="303" r:id="rId58"/>
    <p:sldId id="348" r:id="rId59"/>
    <p:sldId id="286" r:id="rId60"/>
    <p:sldId id="305" r:id="rId61"/>
    <p:sldId id="306" r:id="rId62"/>
    <p:sldId id="310" r:id="rId63"/>
    <p:sldId id="307" r:id="rId64"/>
    <p:sldId id="311" r:id="rId65"/>
    <p:sldId id="347" r:id="rId66"/>
    <p:sldId id="326" r:id="rId67"/>
    <p:sldId id="328" r:id="rId68"/>
    <p:sldId id="335" r:id="rId69"/>
    <p:sldId id="329" r:id="rId70"/>
    <p:sldId id="336" r:id="rId71"/>
    <p:sldId id="333" r:id="rId72"/>
    <p:sldId id="337" r:id="rId73"/>
    <p:sldId id="334" r:id="rId74"/>
    <p:sldId id="338" r:id="rId75"/>
    <p:sldId id="332" r:id="rId76"/>
    <p:sldId id="339" r:id="rId77"/>
    <p:sldId id="331" r:id="rId78"/>
    <p:sldId id="340" r:id="rId79"/>
    <p:sldId id="325" r:id="rId80"/>
    <p:sldId id="327" r:id="rId81"/>
    <p:sldId id="285" r:id="rId82"/>
    <p:sldId id="318" r:id="rId83"/>
    <p:sldId id="308" r:id="rId84"/>
    <p:sldId id="309" r:id="rId85"/>
    <p:sldId id="350" r:id="rId86"/>
    <p:sldId id="284" r:id="rId87"/>
    <p:sldId id="317" r:id="rId88"/>
    <p:sldId id="316" r:id="rId89"/>
    <p:sldId id="319" r:id="rId90"/>
    <p:sldId id="315" r:id="rId91"/>
    <p:sldId id="320" r:id="rId92"/>
    <p:sldId id="314" r:id="rId93"/>
    <p:sldId id="321" r:id="rId94"/>
    <p:sldId id="313" r:id="rId95"/>
    <p:sldId id="324" r:id="rId9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47"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dery\Downloads\ktk.ktk4.fact_ktk_ktk4.latest%20(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9.bin"/></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embeddings/oleObject88.bin"/></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96.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embeddings/oleObject89.bin"/></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oleObject" Target="../embeddings/oleObject90.bin"/></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embeddings/oleObject91.bin"/></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embeddings/oleObject92.bin"/></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embeddings/oleObject93.bin"/></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embeddings/oleObject94.bin"/></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oleObject" Target="../embeddings/oleObject95.bin"/></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103.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embeddings/oleObject96.bin"/></Relationships>
</file>

<file path=ppt/charts/_rels/chart109.xml.rels><?xml version="1.0" encoding="UTF-8" standalone="yes"?>
<Relationships xmlns="http://schemas.openxmlformats.org/package/2006/relationships"><Relationship Id="rId3" Type="http://schemas.openxmlformats.org/officeDocument/2006/relationships/themeOverride" Target="../theme/themeOverride104.xm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oleObject" Target="../embeddings/oleObject97.bin"/></Relationships>
</file>

<file path=ppt/charts/_rels/chart11.xml.rels><?xml version="1.0" encoding="UTF-8" standalone="yes"?>
<Relationships xmlns="http://schemas.openxmlformats.org/package/2006/relationships"><Relationship Id="rId3" Type="http://schemas.openxmlformats.org/officeDocument/2006/relationships/oleObject" Target="file:///C:\Users\sadery\Downloads\ktk.ktk4.fact_ktk_ktk4.latest%20(3).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themeOverride" Target="../theme/themeOverride105.xm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oleObject" Target="../embeddings/oleObject98.bin"/></Relationships>
</file>

<file path=ppt/charts/_rels/chart111.xml.rels><?xml version="1.0" encoding="UTF-8" standalone="yes"?>
<Relationships xmlns="http://schemas.openxmlformats.org/package/2006/relationships"><Relationship Id="rId3" Type="http://schemas.openxmlformats.org/officeDocument/2006/relationships/themeOverride" Target="../theme/themeOverride106.xml"/><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oleObject" Target="../embeddings/oleObject99.bin"/></Relationships>
</file>

<file path=ppt/charts/_rels/chart112.xml.rels><?xml version="1.0" encoding="UTF-8" standalone="yes"?>
<Relationships xmlns="http://schemas.openxmlformats.org/package/2006/relationships"><Relationship Id="rId3" Type="http://schemas.openxmlformats.org/officeDocument/2006/relationships/themeOverride" Target="../theme/themeOverride107.xml"/><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oleObject" Target="../embeddings/oleObject100.bin"/></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108.xml"/><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oleObject" Target="../embeddings/oleObject101.bin"/></Relationships>
</file>

<file path=ppt/charts/_rels/chart114.xml.rels><?xml version="1.0" encoding="UTF-8" standalone="yes"?>
<Relationships xmlns="http://schemas.openxmlformats.org/package/2006/relationships"><Relationship Id="rId3" Type="http://schemas.openxmlformats.org/officeDocument/2006/relationships/oleObject" Target="file:///C:\Users\sadery\AppData\Local\Temp\ktk.ktk1.fact_ktk_ktk1.latest-18.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themeOverride" Target="../theme/themeOverride109.xml"/><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oleObject" Target="../embeddings/oleObject102.bin"/></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110.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oleObject" Target="../embeddings/oleObject103.bin"/></Relationships>
</file>

<file path=ppt/charts/_rels/chart117.xml.rels><?xml version="1.0" encoding="UTF-8" standalone="yes"?>
<Relationships xmlns="http://schemas.openxmlformats.org/package/2006/relationships"><Relationship Id="rId3" Type="http://schemas.openxmlformats.org/officeDocument/2006/relationships/themeOverride" Target="../theme/themeOverride111.xml"/><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oleObject" Target="../embeddings/oleObject104.bin"/></Relationships>
</file>

<file path=ppt/charts/_rels/chart118.xml.rels><?xml version="1.0" encoding="UTF-8" standalone="yes"?>
<Relationships xmlns="http://schemas.openxmlformats.org/package/2006/relationships"><Relationship Id="rId3" Type="http://schemas.openxmlformats.org/officeDocument/2006/relationships/themeOverride" Target="../theme/themeOverride112.xml"/><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oleObject" Target="../embeddings/oleObject105.bin"/></Relationships>
</file>

<file path=ppt/charts/_rels/chart119.xml.rels><?xml version="1.0" encoding="UTF-8" standalone="yes"?>
<Relationships xmlns="http://schemas.openxmlformats.org/package/2006/relationships"><Relationship Id="rId3" Type="http://schemas.openxmlformats.org/officeDocument/2006/relationships/themeOverride" Target="../theme/themeOverride113.xml"/><Relationship Id="rId2" Type="http://schemas.microsoft.com/office/2011/relationships/chartColorStyle" Target="colors119.xml"/><Relationship Id="rId1" Type="http://schemas.microsoft.com/office/2011/relationships/chartStyle" Target="style119.xml"/><Relationship Id="rId4" Type="http://schemas.openxmlformats.org/officeDocument/2006/relationships/oleObject" Target="../embeddings/oleObject106.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0.bin"/></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114.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oleObject" Target="../embeddings/oleObject107.bin"/></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115.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oleObject" Target="../embeddings/oleObject108.bin"/></Relationships>
</file>

<file path=ppt/charts/_rels/chart122.xml.rels><?xml version="1.0" encoding="UTF-8" standalone="yes"?>
<Relationships xmlns="http://schemas.openxmlformats.org/package/2006/relationships"><Relationship Id="rId3" Type="http://schemas.openxmlformats.org/officeDocument/2006/relationships/themeOverride" Target="../theme/themeOverride116.xml"/><Relationship Id="rId2" Type="http://schemas.microsoft.com/office/2011/relationships/chartColorStyle" Target="colors122.xml"/><Relationship Id="rId1" Type="http://schemas.microsoft.com/office/2011/relationships/chartStyle" Target="style122.xml"/><Relationship Id="rId4" Type="http://schemas.openxmlformats.org/officeDocument/2006/relationships/oleObject" Target="../embeddings/oleObject109.bin"/></Relationships>
</file>

<file path=ppt/charts/_rels/chart123.xml.rels><?xml version="1.0" encoding="UTF-8" standalone="yes"?>
<Relationships xmlns="http://schemas.openxmlformats.org/package/2006/relationships"><Relationship Id="rId3" Type="http://schemas.openxmlformats.org/officeDocument/2006/relationships/themeOverride" Target="../theme/themeOverride117.xml"/><Relationship Id="rId2" Type="http://schemas.microsoft.com/office/2011/relationships/chartColorStyle" Target="colors123.xml"/><Relationship Id="rId1" Type="http://schemas.microsoft.com/office/2011/relationships/chartStyle" Target="style123.xml"/><Relationship Id="rId4" Type="http://schemas.openxmlformats.org/officeDocument/2006/relationships/oleObject" Target="../embeddings/oleObject110.bin"/></Relationships>
</file>

<file path=ppt/charts/_rels/chart124.xml.rels><?xml version="1.0" encoding="UTF-8" standalone="yes"?>
<Relationships xmlns="http://schemas.openxmlformats.org/package/2006/relationships"><Relationship Id="rId3" Type="http://schemas.openxmlformats.org/officeDocument/2006/relationships/themeOverride" Target="../theme/themeOverride118.xml"/><Relationship Id="rId2" Type="http://schemas.microsoft.com/office/2011/relationships/chartColorStyle" Target="colors124.xml"/><Relationship Id="rId1" Type="http://schemas.microsoft.com/office/2011/relationships/chartStyle" Target="style124.xml"/><Relationship Id="rId4" Type="http://schemas.openxmlformats.org/officeDocument/2006/relationships/oleObject" Target="../embeddings/oleObject111.bin"/></Relationships>
</file>

<file path=ppt/charts/_rels/chart125.xml.rels><?xml version="1.0" encoding="UTF-8" standalone="yes"?>
<Relationships xmlns="http://schemas.openxmlformats.org/package/2006/relationships"><Relationship Id="rId3" Type="http://schemas.openxmlformats.org/officeDocument/2006/relationships/themeOverride" Target="../theme/themeOverride119.xml"/><Relationship Id="rId2" Type="http://schemas.microsoft.com/office/2011/relationships/chartColorStyle" Target="colors125.xml"/><Relationship Id="rId1" Type="http://schemas.microsoft.com/office/2011/relationships/chartStyle" Target="style125.xml"/><Relationship Id="rId4" Type="http://schemas.openxmlformats.org/officeDocument/2006/relationships/oleObject" Target="../embeddings/oleObject112.bin"/></Relationships>
</file>

<file path=ppt/charts/_rels/chart126.xml.rels><?xml version="1.0" encoding="UTF-8" standalone="yes"?>
<Relationships xmlns="http://schemas.openxmlformats.org/package/2006/relationships"><Relationship Id="rId3" Type="http://schemas.openxmlformats.org/officeDocument/2006/relationships/themeOverride" Target="../theme/themeOverride120.xml"/><Relationship Id="rId2" Type="http://schemas.microsoft.com/office/2011/relationships/chartColorStyle" Target="colors126.xml"/><Relationship Id="rId1" Type="http://schemas.microsoft.com/office/2011/relationships/chartStyle" Target="style126.xml"/><Relationship Id="rId4" Type="http://schemas.openxmlformats.org/officeDocument/2006/relationships/oleObject" Target="../embeddings/oleObject113.bin"/></Relationships>
</file>

<file path=ppt/charts/_rels/chart127.xml.rels><?xml version="1.0" encoding="UTF-8" standalone="yes"?>
<Relationships xmlns="http://schemas.openxmlformats.org/package/2006/relationships"><Relationship Id="rId3" Type="http://schemas.openxmlformats.org/officeDocument/2006/relationships/themeOverride" Target="../theme/themeOverride121.xml"/><Relationship Id="rId2" Type="http://schemas.microsoft.com/office/2011/relationships/chartColorStyle" Target="colors127.xml"/><Relationship Id="rId1" Type="http://schemas.microsoft.com/office/2011/relationships/chartStyle" Target="style127.xml"/><Relationship Id="rId4" Type="http://schemas.openxmlformats.org/officeDocument/2006/relationships/oleObject" Target="../embeddings/oleObject114.bin"/></Relationships>
</file>

<file path=ppt/charts/_rels/chart128.xml.rels><?xml version="1.0" encoding="UTF-8" standalone="yes"?>
<Relationships xmlns="http://schemas.openxmlformats.org/package/2006/relationships"><Relationship Id="rId3" Type="http://schemas.openxmlformats.org/officeDocument/2006/relationships/themeOverride" Target="../theme/themeOverride122.xml"/><Relationship Id="rId2" Type="http://schemas.microsoft.com/office/2011/relationships/chartColorStyle" Target="colors128.xml"/><Relationship Id="rId1" Type="http://schemas.microsoft.com/office/2011/relationships/chartStyle" Target="style128.xml"/><Relationship Id="rId4" Type="http://schemas.openxmlformats.org/officeDocument/2006/relationships/oleObject" Target="../embeddings/oleObject115.bin"/></Relationships>
</file>

<file path=ppt/charts/_rels/chart129.xml.rels><?xml version="1.0" encoding="UTF-8" standalone="yes"?>
<Relationships xmlns="http://schemas.openxmlformats.org/package/2006/relationships"><Relationship Id="rId3" Type="http://schemas.openxmlformats.org/officeDocument/2006/relationships/themeOverride" Target="../theme/themeOverride123.xml"/><Relationship Id="rId2" Type="http://schemas.microsoft.com/office/2011/relationships/chartColorStyle" Target="colors129.xml"/><Relationship Id="rId1" Type="http://schemas.microsoft.com/office/2011/relationships/chartStyle" Target="style129.xml"/><Relationship Id="rId4" Type="http://schemas.openxmlformats.org/officeDocument/2006/relationships/oleObject" Target="../embeddings/oleObject116.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1.bin"/></Relationships>
</file>

<file path=ppt/charts/_rels/chart130.xml.rels><?xml version="1.0" encoding="UTF-8" standalone="yes"?>
<Relationships xmlns="http://schemas.openxmlformats.org/package/2006/relationships"><Relationship Id="rId3" Type="http://schemas.openxmlformats.org/officeDocument/2006/relationships/themeOverride" Target="../theme/themeOverride124.xml"/><Relationship Id="rId2" Type="http://schemas.microsoft.com/office/2011/relationships/chartColorStyle" Target="colors130.xml"/><Relationship Id="rId1" Type="http://schemas.microsoft.com/office/2011/relationships/chartStyle" Target="style130.xml"/><Relationship Id="rId4" Type="http://schemas.openxmlformats.org/officeDocument/2006/relationships/oleObject" Target="../embeddings/oleObject117.bin"/></Relationships>
</file>

<file path=ppt/charts/_rels/chart131.xml.rels><?xml version="1.0" encoding="UTF-8" standalone="yes"?>
<Relationships xmlns="http://schemas.openxmlformats.org/package/2006/relationships"><Relationship Id="rId3" Type="http://schemas.openxmlformats.org/officeDocument/2006/relationships/themeOverride" Target="../theme/themeOverride125.xml"/><Relationship Id="rId2" Type="http://schemas.microsoft.com/office/2011/relationships/chartColorStyle" Target="colors131.xml"/><Relationship Id="rId1" Type="http://schemas.microsoft.com/office/2011/relationships/chartStyle" Target="style131.xml"/><Relationship Id="rId4" Type="http://schemas.openxmlformats.org/officeDocument/2006/relationships/oleObject" Target="../embeddings/oleObject118.bin"/></Relationships>
</file>

<file path=ppt/charts/_rels/chart132.xml.rels><?xml version="1.0" encoding="UTF-8" standalone="yes"?>
<Relationships xmlns="http://schemas.openxmlformats.org/package/2006/relationships"><Relationship Id="rId3" Type="http://schemas.openxmlformats.org/officeDocument/2006/relationships/themeOverride" Target="../theme/themeOverride126.xml"/><Relationship Id="rId2" Type="http://schemas.microsoft.com/office/2011/relationships/chartColorStyle" Target="colors132.xml"/><Relationship Id="rId1" Type="http://schemas.microsoft.com/office/2011/relationships/chartStyle" Target="style132.xml"/><Relationship Id="rId4" Type="http://schemas.openxmlformats.org/officeDocument/2006/relationships/oleObject" Target="../embeddings/oleObject119.bin"/></Relationships>
</file>

<file path=ppt/charts/_rels/chart133.xml.rels><?xml version="1.0" encoding="UTF-8" standalone="yes"?>
<Relationships xmlns="http://schemas.openxmlformats.org/package/2006/relationships"><Relationship Id="rId3" Type="http://schemas.openxmlformats.org/officeDocument/2006/relationships/themeOverride" Target="../theme/themeOverride127.xml"/><Relationship Id="rId2" Type="http://schemas.microsoft.com/office/2011/relationships/chartColorStyle" Target="colors133.xml"/><Relationship Id="rId1" Type="http://schemas.microsoft.com/office/2011/relationships/chartStyle" Target="style133.xml"/><Relationship Id="rId4" Type="http://schemas.openxmlformats.org/officeDocument/2006/relationships/oleObject" Target="../embeddings/oleObject120.bin"/></Relationships>
</file>

<file path=ppt/charts/_rels/chart134.xml.rels><?xml version="1.0" encoding="UTF-8" standalone="yes"?>
<Relationships xmlns="http://schemas.openxmlformats.org/package/2006/relationships"><Relationship Id="rId3" Type="http://schemas.openxmlformats.org/officeDocument/2006/relationships/themeOverride" Target="../theme/themeOverride128.xml"/><Relationship Id="rId2" Type="http://schemas.microsoft.com/office/2011/relationships/chartColorStyle" Target="colors134.xml"/><Relationship Id="rId1" Type="http://schemas.microsoft.com/office/2011/relationships/chartStyle" Target="style134.xml"/><Relationship Id="rId4" Type="http://schemas.openxmlformats.org/officeDocument/2006/relationships/oleObject" Target="../embeddings/oleObject121.bin"/></Relationships>
</file>

<file path=ppt/charts/_rels/chart135.xml.rels><?xml version="1.0" encoding="UTF-8" standalone="yes"?>
<Relationships xmlns="http://schemas.openxmlformats.org/package/2006/relationships"><Relationship Id="rId3" Type="http://schemas.openxmlformats.org/officeDocument/2006/relationships/themeOverride" Target="../theme/themeOverride129.xml"/><Relationship Id="rId2" Type="http://schemas.microsoft.com/office/2011/relationships/chartColorStyle" Target="colors135.xml"/><Relationship Id="rId1" Type="http://schemas.microsoft.com/office/2011/relationships/chartStyle" Target="style135.xml"/><Relationship Id="rId4" Type="http://schemas.openxmlformats.org/officeDocument/2006/relationships/oleObject" Target="../embeddings/oleObject122.bin"/></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130.xml"/><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oleObject" Target="../embeddings/oleObject123.bin"/></Relationships>
</file>

<file path=ppt/charts/_rels/chart137.xml.rels><?xml version="1.0" encoding="UTF-8" standalone="yes"?>
<Relationships xmlns="http://schemas.openxmlformats.org/package/2006/relationships"><Relationship Id="rId3" Type="http://schemas.openxmlformats.org/officeDocument/2006/relationships/themeOverride" Target="../theme/themeOverride131.xml"/><Relationship Id="rId2" Type="http://schemas.microsoft.com/office/2011/relationships/chartColorStyle" Target="colors137.xml"/><Relationship Id="rId1" Type="http://schemas.microsoft.com/office/2011/relationships/chartStyle" Target="style137.xml"/><Relationship Id="rId4" Type="http://schemas.openxmlformats.org/officeDocument/2006/relationships/oleObject" Target="../embeddings/oleObject124.bin"/></Relationships>
</file>

<file path=ppt/charts/_rels/chart138.xml.rels><?xml version="1.0" encoding="UTF-8" standalone="yes"?>
<Relationships xmlns="http://schemas.openxmlformats.org/package/2006/relationships"><Relationship Id="rId3" Type="http://schemas.openxmlformats.org/officeDocument/2006/relationships/themeOverride" Target="../theme/themeOverride132.xml"/><Relationship Id="rId2" Type="http://schemas.microsoft.com/office/2011/relationships/chartColorStyle" Target="colors138.xml"/><Relationship Id="rId1" Type="http://schemas.microsoft.com/office/2011/relationships/chartStyle" Target="style138.xml"/><Relationship Id="rId4" Type="http://schemas.openxmlformats.org/officeDocument/2006/relationships/oleObject" Target="../embeddings/oleObject125.bin"/></Relationships>
</file>

<file path=ppt/charts/_rels/chart139.xml.rels><?xml version="1.0" encoding="UTF-8" standalone="yes"?>
<Relationships xmlns="http://schemas.openxmlformats.org/package/2006/relationships"><Relationship Id="rId3" Type="http://schemas.openxmlformats.org/officeDocument/2006/relationships/themeOverride" Target="../theme/themeOverride133.xml"/><Relationship Id="rId2" Type="http://schemas.microsoft.com/office/2011/relationships/chartColorStyle" Target="colors139.xml"/><Relationship Id="rId1" Type="http://schemas.microsoft.com/office/2011/relationships/chartStyle" Target="style139.xml"/><Relationship Id="rId4" Type="http://schemas.openxmlformats.org/officeDocument/2006/relationships/oleObject" Target="../embeddings/oleObject126.bin"/></Relationships>
</file>

<file path=ppt/charts/_rels/chart14.xml.rels><?xml version="1.0" encoding="UTF-8" standalone="yes"?>
<Relationships xmlns="http://schemas.openxmlformats.org/package/2006/relationships"><Relationship Id="rId3" Type="http://schemas.openxmlformats.org/officeDocument/2006/relationships/oleObject" Target="file:///C:\Users\sadery\Downloads\ktk.ktk4.fact_ktk_ktk4.latest%20(4).xlsx"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oleObject" Target="file:///C:\Users\sadery\AppData\Local\Temp\ktk.ktk1.fact_ktk_ktk1.latest-11.xlsx" TargetMode="External"/><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themeOverride" Target="../theme/themeOverride134.xml"/><Relationship Id="rId2" Type="http://schemas.microsoft.com/office/2011/relationships/chartColorStyle" Target="colors141.xml"/><Relationship Id="rId1" Type="http://schemas.microsoft.com/office/2011/relationships/chartStyle" Target="style141.xml"/><Relationship Id="rId4" Type="http://schemas.openxmlformats.org/officeDocument/2006/relationships/oleObject" Target="../embeddings/oleObject127.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2.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3.bin"/></Relationships>
</file>

<file path=ppt/charts/_rels/chart17.xml.rels><?xml version="1.0" encoding="UTF-8" standalone="yes"?>
<Relationships xmlns="http://schemas.openxmlformats.org/package/2006/relationships"><Relationship Id="rId3" Type="http://schemas.openxmlformats.org/officeDocument/2006/relationships/oleObject" Target="file:///C:\Users\sadery\Downloads\ktk.ktk1.fact_ktk_ktk1.lates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14.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5.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6.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17.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18.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19.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20.bin"/></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21.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22.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23.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24.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sadery\AppData\Local\Temp\ktk.ktk1.fact_ktk_ktk1.latest-2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25.bin"/></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embeddings/oleObject26.bin"/></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embeddings/oleObject27.bin"/></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embeddings/oleObject28.bin"/></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embeddings/oleObject29.bin"/></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embeddings/oleObject30.bin"/></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embeddings/oleObject31.bin"/></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embeddings/oleObject32.bin"/></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embeddings/oleObject33.bin"/></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embeddings/oleObject34.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embeddings/oleObject35.bin"/></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embeddings/oleObject36.bin"/></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embeddings/oleObject37.bin"/></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embeddings/oleObject38.bin"/></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embeddings/oleObject39.bin"/></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embeddings/oleObject40.bin"/></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embeddings/oleObject41.bin"/></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embeddings/oleObject42.bin"/></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embeddings/oleObject43.bin"/></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embeddings/oleObject4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embeddings/oleObject45.bin"/></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embeddings/oleObject46.bin"/></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embeddings/oleObject47.bin"/></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C:\Users\sadery\Downloads\ktk.ktk1.fact_ktk_ktk1.latest%20(9).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embeddings/oleObject48.bin"/></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embeddings/oleObject49.bin"/></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embeddings/oleObject50.bin"/></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embeddings/oleObject51.bin"/></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embeddings/oleObject52.bin"/></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C:\Users\sadery\Downloads\ktk.ktk1.fact_ktk_ktk1.latest%20(29).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embeddings/oleObject53.bin"/></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embeddings/oleObject54.bin"/></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file:///C:\Users\sadery\Downloads\ktk.ktk1.fact_ktk_ktk1.latest%20(11).xlsx"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embeddings/oleObject55.bin"/></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embeddings/oleObject56.bin"/></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embeddings/oleObject57.bin"/></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embeddings/oleObject58.bin"/></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embeddings/oleObject59.bin"/></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embeddings/oleObject60.bin"/></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embeddings/oleObject61.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embeddings/oleObject62.bin"/></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embeddings/oleObject63.bin"/></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package" Target="../embeddings/Microsoft_Excel_-laskentataulukko.xlsx"/></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embeddings/oleObject64.bin"/></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C:\Users\sadery\Downloads\ktk.ktk1.fact_ktk_ktk1.latest%20(14).xlsx" TargetMode="Externa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embeddings/oleObject65.bin"/></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embeddings/oleObject66.bin"/></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embeddings/oleObject67.bin"/></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embeddings/oleObject68.bin"/></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embeddings/oleObject69.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embeddings/oleObject70.bin"/></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embeddings/oleObject71.bin"/></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embeddings/oleObject72.bin"/></Relationships>
</file>

<file path=ppt/charts/_rels/chart83.xml.rels><?xml version="1.0" encoding="UTF-8" standalone="yes"?>
<Relationships xmlns="http://schemas.openxmlformats.org/package/2006/relationships"><Relationship Id="rId3" Type="http://schemas.openxmlformats.org/officeDocument/2006/relationships/oleObject" Target="file:///C:\Users\sadery\Downloads\ktk.ktk1.fact_ktk_ktk1.latest%20(35).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embeddings/oleObject73.bin"/></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embeddings/oleObject74.bin"/></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embeddings/oleObject75.bin"/></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oleObject" Target="../embeddings/oleObject76.bin"/></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oleObject" Target="file:///C:\Users\sadery\Downloads\ktk.ktk1.fact_ktk_ktk1.latest%20(36).xlsx" TargetMode="Externa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embeddings/oleObject77.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embeddings/oleObject78.bin"/></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oleObject" Target="../embeddings/oleObject79.bin"/></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oleObject" Target="../embeddings/oleObject80.bin"/></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embeddings/oleObject81.bin"/></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oleObject" Target="../embeddings/oleObject82.bin"/></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oleObject" Target="../embeddings/oleObject83.bin"/></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embeddings/oleObject84.bin"/></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embeddings/oleObject85.bin"/></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oleObject" Target="../embeddings/oleObject86.bin"/></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oleObject" Target="../embeddings/oleObject8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b="0" i="0" baseline="0">
                <a:effectLst/>
              </a:rPr>
              <a:t>Käyttänyt jotain tupakkatuotetta tai sähkösavuketta vähintään kerran, %, 4.-5.lk, Kouluterveyskysely 2021</a:t>
            </a:r>
            <a:endParaRPr lang="fi-FI" sz="105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(5).xlsx]Kouluterveyskyselyn tulokset 20'!$B$1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(5).xlsx]Kouluterveyskyselyn tulokset 20'!$A$2:$A$8</c:f>
              <c:strCache>
                <c:ptCount val="7"/>
                <c:pt idx="0">
                  <c:v>Keski-Suomen hyvinvointialue</c:v>
                </c:pt>
                <c:pt idx="1">
                  <c:v>Pirkanmaan hyvinvointialue</c:v>
                </c:pt>
                <c:pt idx="2">
                  <c:v>Koko maa</c:v>
                </c:pt>
                <c:pt idx="3">
                  <c:v>Pohjois-Pohjanmaan hyvinvointialue</c:v>
                </c:pt>
                <c:pt idx="4">
                  <c:v>Etelä-Savon hyvinvointialue</c:v>
                </c:pt>
                <c:pt idx="5">
                  <c:v>Pohjois-Karjalan hyvinvointialue</c:v>
                </c:pt>
                <c:pt idx="6">
                  <c:v>Pohjois-Savon hyvinvointialue</c:v>
                </c:pt>
              </c:strCache>
            </c:strRef>
          </c:cat>
          <c:val>
            <c:numRef>
              <c:f>'[ktk.ktk4.fact_ktk_ktk4.latest (5).xlsx]Kouluterveyskyselyn tulokset 20'!$B$2:$B$8</c:f>
              <c:numCache>
                <c:formatCode>#\ ##0.0</c:formatCode>
                <c:ptCount val="7"/>
                <c:pt idx="0">
                  <c:v>4.9000000000000004</c:v>
                </c:pt>
                <c:pt idx="1">
                  <c:v>4.3</c:v>
                </c:pt>
                <c:pt idx="2">
                  <c:v>4.5999999999999996</c:v>
                </c:pt>
                <c:pt idx="3">
                  <c:v>4.7</c:v>
                </c:pt>
                <c:pt idx="4">
                  <c:v>5.3</c:v>
                </c:pt>
                <c:pt idx="5">
                  <c:v>4.4000000000000004</c:v>
                </c:pt>
                <c:pt idx="6">
                  <c:v>4.8</c:v>
                </c:pt>
              </c:numCache>
            </c:numRef>
          </c:val>
          <c:extLst>
            <c:ext xmlns:c16="http://schemas.microsoft.com/office/drawing/2014/chart" uri="{C3380CC4-5D6E-409C-BE32-E72D297353CC}">
              <c16:uniqueId val="{00000000-9AE7-46D3-9594-757F5930F8E9}"/>
            </c:ext>
          </c:extLst>
        </c:ser>
        <c:ser>
          <c:idx val="1"/>
          <c:order val="1"/>
          <c:tx>
            <c:strRef>
              <c:f>'[ktk.ktk4.fact_ktk_ktk4.latest (5).xlsx]Kouluterveyskyselyn tulokset 20'!$C$1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(5).xlsx]Kouluterveyskyselyn tulokset 20'!$A$2:$A$8</c:f>
              <c:strCache>
                <c:ptCount val="7"/>
                <c:pt idx="0">
                  <c:v>Keski-Suomen hyvinvointialue</c:v>
                </c:pt>
                <c:pt idx="1">
                  <c:v>Pirkanmaan hyvinvointialue</c:v>
                </c:pt>
                <c:pt idx="2">
                  <c:v>Koko maa</c:v>
                </c:pt>
                <c:pt idx="3">
                  <c:v>Pohjois-Pohjanmaan hyvinvointialue</c:v>
                </c:pt>
                <c:pt idx="4">
                  <c:v>Etelä-Savon hyvinvointialue</c:v>
                </c:pt>
                <c:pt idx="5">
                  <c:v>Pohjois-Karjalan hyvinvointialue</c:v>
                </c:pt>
                <c:pt idx="6">
                  <c:v>Pohjois-Savon hyvinvointialue</c:v>
                </c:pt>
              </c:strCache>
            </c:strRef>
          </c:cat>
          <c:val>
            <c:numRef>
              <c:f>'[ktk.ktk4.fact_ktk_ktk4.latest (5).xlsx]Kouluterveyskyselyn tulokset 20'!$C$2:$C$8</c:f>
              <c:numCache>
                <c:formatCode>#\ ##0.0</c:formatCode>
                <c:ptCount val="7"/>
                <c:pt idx="0">
                  <c:v>2.9</c:v>
                </c:pt>
                <c:pt idx="1">
                  <c:v>3.3</c:v>
                </c:pt>
                <c:pt idx="2">
                  <c:v>3.5</c:v>
                </c:pt>
                <c:pt idx="3">
                  <c:v>3.6</c:v>
                </c:pt>
                <c:pt idx="4">
                  <c:v>3.7</c:v>
                </c:pt>
                <c:pt idx="5">
                  <c:v>3.9</c:v>
                </c:pt>
                <c:pt idx="6">
                  <c:v>4.0999999999999996</c:v>
                </c:pt>
              </c:numCache>
            </c:numRef>
          </c:val>
          <c:extLst>
            <c:ext xmlns:c16="http://schemas.microsoft.com/office/drawing/2014/chart" uri="{C3380CC4-5D6E-409C-BE32-E72D297353CC}">
              <c16:uniqueId val="{00000001-9AE7-46D3-9594-757F5930F8E9}"/>
            </c:ext>
          </c:extLst>
        </c:ser>
        <c:dLbls>
          <c:dLblPos val="outEnd"/>
          <c:showLegendKey val="0"/>
          <c:showVal val="1"/>
          <c:showCatName val="0"/>
          <c:showSerName val="0"/>
          <c:showPercent val="0"/>
          <c:showBubbleSize val="0"/>
        </c:dLbls>
        <c:gapWidth val="75"/>
        <c:overlap val="-25"/>
        <c:axId val="242059056"/>
        <c:axId val="242062336"/>
      </c:barChart>
      <c:catAx>
        <c:axId val="24205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2062336"/>
        <c:crosses val="autoZero"/>
        <c:auto val="1"/>
        <c:lblAlgn val="ctr"/>
        <c:lblOffset val="100"/>
        <c:noMultiLvlLbl val="0"/>
      </c:catAx>
      <c:valAx>
        <c:axId val="2420623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2059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Nuuskannut vähintään kerran, %, 4. ja 5.lk.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(8).xlsx]Kouluterveyskyselyn tulokset 20'!$B$1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(8).xlsx]Kouluterveyskyselyn tulokset 20'!$A$2:$A$13</c:f>
              <c:strCache>
                <c:ptCount val="12"/>
                <c:pt idx="0">
                  <c:v>Siilinjärvi</c:v>
                </c:pt>
                <c:pt idx="1">
                  <c:v>Kiuruvesi</c:v>
                </c:pt>
                <c:pt idx="2">
                  <c:v>Vieremä</c:v>
                </c:pt>
                <c:pt idx="3">
                  <c:v>Lapinlahti</c:v>
                </c:pt>
                <c:pt idx="4">
                  <c:v>Kuopio</c:v>
                </c:pt>
                <c:pt idx="5">
                  <c:v>Pielavesi</c:v>
                </c:pt>
                <c:pt idx="6">
                  <c:v>Pohjois-Savon hyvinvointialue</c:v>
                </c:pt>
                <c:pt idx="7">
                  <c:v>Varkaus</c:v>
                </c:pt>
                <c:pt idx="8">
                  <c:v>Iisalmi</c:v>
                </c:pt>
                <c:pt idx="9">
                  <c:v>Leppävirta</c:v>
                </c:pt>
                <c:pt idx="10">
                  <c:v>Joroinen</c:v>
                </c:pt>
                <c:pt idx="11">
                  <c:v>Sonkajärvi</c:v>
                </c:pt>
              </c:strCache>
            </c:strRef>
          </c:cat>
          <c:val>
            <c:numRef>
              <c:f>'[ktk.ktk4.fact_ktk_ktk4.latest (8).xlsx]Kouluterveyskyselyn tulokset 20'!$B$2:$B$13</c:f>
              <c:numCache>
                <c:formatCode>#\ ##0.0</c:formatCode>
                <c:ptCount val="12"/>
                <c:pt idx="0">
                  <c:v>3.1</c:v>
                </c:pt>
                <c:pt idx="1">
                  <c:v>0</c:v>
                </c:pt>
                <c:pt idx="2" formatCode="General">
                  <c:v>0</c:v>
                </c:pt>
                <c:pt idx="3">
                  <c:v>1.8</c:v>
                </c:pt>
                <c:pt idx="4">
                  <c:v>1.8</c:v>
                </c:pt>
                <c:pt idx="5">
                  <c:v>0</c:v>
                </c:pt>
                <c:pt idx="6">
                  <c:v>2</c:v>
                </c:pt>
                <c:pt idx="7">
                  <c:v>3</c:v>
                </c:pt>
                <c:pt idx="8">
                  <c:v>1</c:v>
                </c:pt>
                <c:pt idx="9">
                  <c:v>2.2999999999999998</c:v>
                </c:pt>
                <c:pt idx="10">
                  <c:v>1.2</c:v>
                </c:pt>
                <c:pt idx="11">
                  <c:v>1.5</c:v>
                </c:pt>
              </c:numCache>
            </c:numRef>
          </c:val>
          <c:extLst>
            <c:ext xmlns:c16="http://schemas.microsoft.com/office/drawing/2014/chart" uri="{C3380CC4-5D6E-409C-BE32-E72D297353CC}">
              <c16:uniqueId val="{00000000-440F-4A94-A83E-E77806D31390}"/>
            </c:ext>
          </c:extLst>
        </c:ser>
        <c:ser>
          <c:idx val="1"/>
          <c:order val="1"/>
          <c:tx>
            <c:strRef>
              <c:f>'[ktk.ktk4.fact_ktk_ktk4.latest (8).xlsx]Kouluterveyskyselyn tulokset 20'!$C$1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(8).xlsx]Kouluterveyskyselyn tulokset 20'!$A$2:$A$13</c:f>
              <c:strCache>
                <c:ptCount val="12"/>
                <c:pt idx="0">
                  <c:v>Siilinjärvi</c:v>
                </c:pt>
                <c:pt idx="1">
                  <c:v>Kiuruvesi</c:v>
                </c:pt>
                <c:pt idx="2">
                  <c:v>Vieremä</c:v>
                </c:pt>
                <c:pt idx="3">
                  <c:v>Lapinlahti</c:v>
                </c:pt>
                <c:pt idx="4">
                  <c:v>Kuopio</c:v>
                </c:pt>
                <c:pt idx="5">
                  <c:v>Pielavesi</c:v>
                </c:pt>
                <c:pt idx="6">
                  <c:v>Pohjois-Savon hyvinvointialue</c:v>
                </c:pt>
                <c:pt idx="7">
                  <c:v>Varkaus</c:v>
                </c:pt>
                <c:pt idx="8">
                  <c:v>Iisalmi</c:v>
                </c:pt>
                <c:pt idx="9">
                  <c:v>Leppävirta</c:v>
                </c:pt>
                <c:pt idx="10">
                  <c:v>Joroinen</c:v>
                </c:pt>
                <c:pt idx="11">
                  <c:v>Sonkajärvi</c:v>
                </c:pt>
              </c:strCache>
            </c:strRef>
          </c:cat>
          <c:val>
            <c:numRef>
              <c:f>'[ktk.ktk4.fact_ktk_ktk4.latest (8).xlsx]Kouluterveyskyselyn tulokset 20'!$C$2:$C$13</c:f>
              <c:numCache>
                <c:formatCode>#\ ##0.0</c:formatCode>
                <c:ptCount val="12"/>
                <c:pt idx="0">
                  <c:v>1</c:v>
                </c:pt>
                <c:pt idx="1">
                  <c:v>1.2</c:v>
                </c:pt>
                <c:pt idx="2">
                  <c:v>1.3</c:v>
                </c:pt>
                <c:pt idx="3">
                  <c:v>1.4</c:v>
                </c:pt>
                <c:pt idx="4">
                  <c:v>1.5</c:v>
                </c:pt>
                <c:pt idx="5">
                  <c:v>1.5</c:v>
                </c:pt>
                <c:pt idx="6">
                  <c:v>1.8</c:v>
                </c:pt>
                <c:pt idx="7">
                  <c:v>2.6</c:v>
                </c:pt>
                <c:pt idx="8">
                  <c:v>2.8</c:v>
                </c:pt>
                <c:pt idx="9">
                  <c:v>3.1</c:v>
                </c:pt>
                <c:pt idx="10">
                  <c:v>3.6</c:v>
                </c:pt>
                <c:pt idx="11">
                  <c:v>4.7</c:v>
                </c:pt>
              </c:numCache>
            </c:numRef>
          </c:val>
          <c:extLst>
            <c:ext xmlns:c16="http://schemas.microsoft.com/office/drawing/2014/chart" uri="{C3380CC4-5D6E-409C-BE32-E72D297353CC}">
              <c16:uniqueId val="{00000001-440F-4A94-A83E-E77806D31390}"/>
            </c:ext>
          </c:extLst>
        </c:ser>
        <c:dLbls>
          <c:dLblPos val="outEnd"/>
          <c:showLegendKey val="0"/>
          <c:showVal val="1"/>
          <c:showCatName val="0"/>
          <c:showSerName val="0"/>
          <c:showPercent val="0"/>
          <c:showBubbleSize val="0"/>
        </c:dLbls>
        <c:gapWidth val="219"/>
        <c:overlap val="-27"/>
        <c:axId val="473281120"/>
        <c:axId val="473281776"/>
      </c:barChart>
      <c:catAx>
        <c:axId val="47328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73281776"/>
        <c:crosses val="autoZero"/>
        <c:auto val="1"/>
        <c:lblAlgn val="ctr"/>
        <c:lblOffset val="100"/>
        <c:noMultiLvlLbl val="0"/>
      </c:catAx>
      <c:valAx>
        <c:axId val="4732817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3281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Omalla paikkakunnalla helppo hankkia huumeita, % 8. ja 9.lk. v. 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(7).xls]SOTKAnet'!$B$3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(7).xls]SOTKAnet'!$C$2:$N$2</c:f>
              <c:strCache>
                <c:ptCount val="12"/>
                <c:pt idx="0">
                  <c:v>Pohjois-Savon hyvinvointialue</c:v>
                </c:pt>
                <c:pt idx="1">
                  <c:v>Iisalmi</c:v>
                </c:pt>
                <c:pt idx="2">
                  <c:v>Joroinen</c:v>
                </c:pt>
                <c:pt idx="3">
                  <c:v>Kiuruvesi</c:v>
                </c:pt>
                <c:pt idx="4">
                  <c:v>Kuopio</c:v>
                </c:pt>
                <c:pt idx="5">
                  <c:v>Lapinlahti</c:v>
                </c:pt>
                <c:pt idx="6">
                  <c:v>Leppävirta</c:v>
                </c:pt>
                <c:pt idx="7">
                  <c:v>Pielavesi</c:v>
                </c:pt>
                <c:pt idx="8">
                  <c:v>Siilinjärvi</c:v>
                </c:pt>
                <c:pt idx="9">
                  <c:v>Sonkajärvi</c:v>
                </c:pt>
                <c:pt idx="10">
                  <c:v>Suonenjoki</c:v>
                </c:pt>
                <c:pt idx="11">
                  <c:v>Varkaus</c:v>
                </c:pt>
              </c:strCache>
            </c:strRef>
          </c:cat>
          <c:val>
            <c:numRef>
              <c:f>'[SOTKAnet (7).xls]SOTKAnet'!$C$3:$N$3</c:f>
              <c:numCache>
                <c:formatCode>General</c:formatCode>
                <c:ptCount val="12"/>
                <c:pt idx="0">
                  <c:v>47.1</c:v>
                </c:pt>
                <c:pt idx="1">
                  <c:v>44.7</c:v>
                </c:pt>
                <c:pt idx="2">
                  <c:v>51.1</c:v>
                </c:pt>
                <c:pt idx="3">
                  <c:v>52.5</c:v>
                </c:pt>
                <c:pt idx="4">
                  <c:v>53.9</c:v>
                </c:pt>
                <c:pt idx="5">
                  <c:v>32</c:v>
                </c:pt>
                <c:pt idx="6">
                  <c:v>37.5</c:v>
                </c:pt>
                <c:pt idx="7">
                  <c:v>17.8</c:v>
                </c:pt>
                <c:pt idx="8">
                  <c:v>54.3</c:v>
                </c:pt>
                <c:pt idx="9">
                  <c:v>23.5</c:v>
                </c:pt>
                <c:pt idx="10">
                  <c:v>32.700000000000003</c:v>
                </c:pt>
                <c:pt idx="11">
                  <c:v>48.9</c:v>
                </c:pt>
              </c:numCache>
            </c:numRef>
          </c:val>
          <c:extLst>
            <c:ext xmlns:c16="http://schemas.microsoft.com/office/drawing/2014/chart" uri="{C3380CC4-5D6E-409C-BE32-E72D297353CC}">
              <c16:uniqueId val="{00000000-8FAC-4838-820A-A36C7A11EFE9}"/>
            </c:ext>
          </c:extLst>
        </c:ser>
        <c:ser>
          <c:idx val="1"/>
          <c:order val="1"/>
          <c:tx>
            <c:strRef>
              <c:f>'[SOTKAnet (7).xls]SOTKAnet'!$B$4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(7).xls]SOTKAnet'!$C$2:$N$2</c:f>
              <c:strCache>
                <c:ptCount val="12"/>
                <c:pt idx="0">
                  <c:v>Pohjois-Savon hyvinvointialue</c:v>
                </c:pt>
                <c:pt idx="1">
                  <c:v>Iisalmi</c:v>
                </c:pt>
                <c:pt idx="2">
                  <c:v>Joroinen</c:v>
                </c:pt>
                <c:pt idx="3">
                  <c:v>Kiuruvesi</c:v>
                </c:pt>
                <c:pt idx="4">
                  <c:v>Kuopio</c:v>
                </c:pt>
                <c:pt idx="5">
                  <c:v>Lapinlahti</c:v>
                </c:pt>
                <c:pt idx="6">
                  <c:v>Leppävirta</c:v>
                </c:pt>
                <c:pt idx="7">
                  <c:v>Pielavesi</c:v>
                </c:pt>
                <c:pt idx="8">
                  <c:v>Siilinjärvi</c:v>
                </c:pt>
                <c:pt idx="9">
                  <c:v>Sonkajärvi</c:v>
                </c:pt>
                <c:pt idx="10">
                  <c:v>Suonenjoki</c:v>
                </c:pt>
                <c:pt idx="11">
                  <c:v>Varkaus</c:v>
                </c:pt>
              </c:strCache>
            </c:strRef>
          </c:cat>
          <c:val>
            <c:numRef>
              <c:f>'[SOTKAnet (7).xls]SOTKAnet'!$C$4:$N$4</c:f>
              <c:numCache>
                <c:formatCode>General</c:formatCode>
                <c:ptCount val="12"/>
                <c:pt idx="0">
                  <c:v>50.9</c:v>
                </c:pt>
                <c:pt idx="1">
                  <c:v>52.4</c:v>
                </c:pt>
                <c:pt idx="2">
                  <c:v>34.299999999999997</c:v>
                </c:pt>
                <c:pt idx="3">
                  <c:v>67.099999999999994</c:v>
                </c:pt>
                <c:pt idx="4">
                  <c:v>54.7</c:v>
                </c:pt>
                <c:pt idx="5">
                  <c:v>41.7</c:v>
                </c:pt>
                <c:pt idx="6">
                  <c:v>56.9</c:v>
                </c:pt>
                <c:pt idx="7">
                  <c:v>26.8</c:v>
                </c:pt>
                <c:pt idx="8">
                  <c:v>52.6</c:v>
                </c:pt>
                <c:pt idx="9">
                  <c:v>15.6</c:v>
                </c:pt>
                <c:pt idx="10">
                  <c:v>61.5</c:v>
                </c:pt>
                <c:pt idx="11">
                  <c:v>57.1</c:v>
                </c:pt>
              </c:numCache>
            </c:numRef>
          </c:val>
          <c:extLst>
            <c:ext xmlns:c16="http://schemas.microsoft.com/office/drawing/2014/chart" uri="{C3380CC4-5D6E-409C-BE32-E72D297353CC}">
              <c16:uniqueId val="{00000001-8FAC-4838-820A-A36C7A11EFE9}"/>
            </c:ext>
          </c:extLst>
        </c:ser>
        <c:dLbls>
          <c:dLblPos val="outEnd"/>
          <c:showLegendKey val="0"/>
          <c:showVal val="1"/>
          <c:showCatName val="0"/>
          <c:showSerName val="0"/>
          <c:showPercent val="0"/>
          <c:showBubbleSize val="0"/>
        </c:dLbls>
        <c:gapWidth val="219"/>
        <c:overlap val="-27"/>
        <c:axId val="239317960"/>
        <c:axId val="239311728"/>
      </c:barChart>
      <c:catAx>
        <c:axId val="23931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9311728"/>
        <c:crosses val="autoZero"/>
        <c:auto val="1"/>
        <c:lblAlgn val="ctr"/>
        <c:lblOffset val="100"/>
        <c:noMultiLvlLbl val="0"/>
      </c:catAx>
      <c:valAx>
        <c:axId val="23931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9317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'[ktk.ktk1.fact_ktk_ktk1.latest-17.xlsx]Kouluterveyskyselyn aikasarjat '!$A$5</c:f>
              <c:strCache>
                <c:ptCount val="1"/>
                <c:pt idx="0">
                  <c:v>tupakoinnin,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'[ktk.ktk1.fact_ktk_ktk1.latest-17.xlsx]Kouluterveyskyselyn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'[ktk.ktk1.fact_ktk_ktk1.latest-17.xlsx]Kouluterveyskyselyn aikasarjat '!$B$5:$H$5</c:f>
              <c:numCache>
                <c:formatCode>#\ ##0.0</c:formatCode>
                <c:ptCount val="7"/>
                <c:pt idx="0">
                  <c:v>23.3</c:v>
                </c:pt>
                <c:pt idx="1">
                  <c:v>26.2</c:v>
                </c:pt>
                <c:pt idx="2">
                  <c:v>21.6</c:v>
                </c:pt>
                <c:pt idx="3">
                  <c:v>23.5</c:v>
                </c:pt>
                <c:pt idx="4">
                  <c:v>26.1</c:v>
                </c:pt>
                <c:pt idx="5">
                  <c:v>24.2</c:v>
                </c:pt>
                <c:pt idx="6">
                  <c:v>27.3</c:v>
                </c:pt>
              </c:numCache>
            </c:numRef>
          </c:val>
          <c:extLst>
            <c:ext xmlns:c16="http://schemas.microsoft.com/office/drawing/2014/chart" uri="{C3380CC4-5D6E-409C-BE32-E72D297353CC}">
              <c16:uniqueId val="{00000000-D254-4762-8B59-7C2AEA85D614}"/>
            </c:ext>
          </c:extLst>
        </c:ser>
        <c:ser>
          <c:idx val="1"/>
          <c:order val="1"/>
          <c:tx>
            <c:strRef>
              <c:f>'[ktk.ktk1.fact_ktk_ktk1.latest-17.xlsx]Kouluterveyskyselyn aikasarjat '!$A$6</c:f>
              <c:strCache>
                <c:ptCount val="1"/>
                <c:pt idx="0">
                  <c:v>nuuskaamisen,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'[ktk.ktk1.fact_ktk_ktk1.latest-17.xlsx]Kouluterveyskyselyn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'[ktk.ktk1.fact_ktk_ktk1.latest-17.xlsx]Kouluterveyskyselyn aikasarjat '!$B$6:$H$6</c:f>
              <c:numCache>
                <c:formatCode>#\ ##0.0</c:formatCode>
                <c:ptCount val="7"/>
                <c:pt idx="0">
                  <c:v>23.2</c:v>
                </c:pt>
                <c:pt idx="1">
                  <c:v>25.5</c:v>
                </c:pt>
                <c:pt idx="2">
                  <c:v>21.5</c:v>
                </c:pt>
                <c:pt idx="3">
                  <c:v>24.4</c:v>
                </c:pt>
                <c:pt idx="4">
                  <c:v>24.2</c:v>
                </c:pt>
                <c:pt idx="5">
                  <c:v>24.6</c:v>
                </c:pt>
                <c:pt idx="6">
                  <c:v>26</c:v>
                </c:pt>
              </c:numCache>
            </c:numRef>
          </c:val>
          <c:extLst>
            <c:ext xmlns:c16="http://schemas.microsoft.com/office/drawing/2014/chart" uri="{C3380CC4-5D6E-409C-BE32-E72D297353CC}">
              <c16:uniqueId val="{00000001-D254-4762-8B59-7C2AEA85D614}"/>
            </c:ext>
          </c:extLst>
        </c:ser>
        <c:ser>
          <c:idx val="2"/>
          <c:order val="2"/>
          <c:tx>
            <c:strRef>
              <c:f>'[ktk.ktk1.fact_ktk_ktk1.latest-17.xlsx]Kouluterveyskyselyn aikasarjat '!$A$7</c:f>
              <c:strCache>
                <c:ptCount val="1"/>
                <c:pt idx="0">
                  <c:v>sähkösavukkeen käytön,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'[ktk.ktk1.fact_ktk_ktk1.latest-17.xlsx]Kouluterveyskyselyn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'[ktk.ktk1.fact_ktk_ktk1.latest-17.xlsx]Kouluterveyskyselyn aikasarjat '!$B$7:$H$7</c:f>
              <c:numCache>
                <c:formatCode>#\ ##0.0</c:formatCode>
                <c:ptCount val="7"/>
                <c:pt idx="0">
                  <c:v>29</c:v>
                </c:pt>
                <c:pt idx="1">
                  <c:v>31.8</c:v>
                </c:pt>
                <c:pt idx="2">
                  <c:v>26.3</c:v>
                </c:pt>
                <c:pt idx="3">
                  <c:v>28.6</c:v>
                </c:pt>
                <c:pt idx="4">
                  <c:v>31.7</c:v>
                </c:pt>
                <c:pt idx="5">
                  <c:v>27.1</c:v>
                </c:pt>
                <c:pt idx="6">
                  <c:v>31.8</c:v>
                </c:pt>
              </c:numCache>
            </c:numRef>
          </c:val>
          <c:extLst>
            <c:ext xmlns:c16="http://schemas.microsoft.com/office/drawing/2014/chart" uri="{C3380CC4-5D6E-409C-BE32-E72D297353CC}">
              <c16:uniqueId val="{00000002-D254-4762-8B59-7C2AEA85D614}"/>
            </c:ext>
          </c:extLst>
        </c:ser>
        <c:ser>
          <c:idx val="3"/>
          <c:order val="3"/>
          <c:tx>
            <c:strRef>
              <c:f>'[ktk.ktk1.fact_ktk_ktk1.latest-17.xlsx]Kouluterveyskyselyn aikasarjat '!$A$8</c:f>
              <c:strCache>
                <c:ptCount val="1"/>
                <c:pt idx="0">
                  <c:v>alkoholin juomisen vähäisessä määrin,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'[ktk.ktk1.fact_ktk_ktk1.latest-17.xlsx]Kouluterveyskyselyn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'[ktk.ktk1.fact_ktk_ktk1.latest-17.xlsx]Kouluterveyskyselyn aikasarjat '!$B$8:$H$8</c:f>
              <c:numCache>
                <c:formatCode>#\ ##0.0</c:formatCode>
                <c:ptCount val="7"/>
                <c:pt idx="0">
                  <c:v>55.2</c:v>
                </c:pt>
                <c:pt idx="1">
                  <c:v>57.6</c:v>
                </c:pt>
                <c:pt idx="2">
                  <c:v>51</c:v>
                </c:pt>
                <c:pt idx="3">
                  <c:v>57.8</c:v>
                </c:pt>
                <c:pt idx="4">
                  <c:v>57.1</c:v>
                </c:pt>
                <c:pt idx="5">
                  <c:v>48.2</c:v>
                </c:pt>
                <c:pt idx="6">
                  <c:v>56.5</c:v>
                </c:pt>
              </c:numCache>
            </c:numRef>
          </c:val>
          <c:extLst>
            <c:ext xmlns:c16="http://schemas.microsoft.com/office/drawing/2014/chart" uri="{C3380CC4-5D6E-409C-BE32-E72D297353CC}">
              <c16:uniqueId val="{00000003-D254-4762-8B59-7C2AEA85D614}"/>
            </c:ext>
          </c:extLst>
        </c:ser>
        <c:ser>
          <c:idx val="4"/>
          <c:order val="4"/>
          <c:tx>
            <c:strRef>
              <c:f>'[ktk.ktk1.fact_ktk_ktk1.latest-17.xlsx]Kouluterveyskyselyn aikasarjat '!$A$9</c:f>
              <c:strCache>
                <c:ptCount val="1"/>
                <c:pt idx="0">
                  <c:v>alkoholin juomisen humalaan asti,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'[ktk.ktk1.fact_ktk_ktk1.latest-17.xlsx]Kouluterveyskyselyn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'[ktk.ktk1.fact_ktk_ktk1.latest-17.xlsx]Kouluterveyskyselyn aikasarjat '!$B$9:$H$9</c:f>
              <c:numCache>
                <c:formatCode>#\ ##0.0</c:formatCode>
                <c:ptCount val="7"/>
                <c:pt idx="0">
                  <c:v>23.9</c:v>
                </c:pt>
                <c:pt idx="1">
                  <c:v>24.9</c:v>
                </c:pt>
                <c:pt idx="2">
                  <c:v>21.1</c:v>
                </c:pt>
                <c:pt idx="3">
                  <c:v>24.4</c:v>
                </c:pt>
                <c:pt idx="4">
                  <c:v>25.8</c:v>
                </c:pt>
                <c:pt idx="5">
                  <c:v>20.6</c:v>
                </c:pt>
                <c:pt idx="6">
                  <c:v>26.6</c:v>
                </c:pt>
              </c:numCache>
            </c:numRef>
          </c:val>
          <c:extLst>
            <c:ext xmlns:c16="http://schemas.microsoft.com/office/drawing/2014/chart" uri="{C3380CC4-5D6E-409C-BE32-E72D297353CC}">
              <c16:uniqueId val="{00000004-D254-4762-8B59-7C2AEA85D614}"/>
            </c:ext>
          </c:extLst>
        </c:ser>
        <c:ser>
          <c:idx val="5"/>
          <c:order val="5"/>
          <c:tx>
            <c:strRef>
              <c:f>'[ktk.ktk1.fact_ktk_ktk1.latest-17.xlsx]Kouluterveyskyselyn aikasarjat '!$A$10</c:f>
              <c:strCache>
                <c:ptCount val="1"/>
                <c:pt idx="0">
                  <c:v>marihuanan (kannabiksen) polttamisen,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'[ktk.ktk1.fact_ktk_ktk1.latest-17.xlsx]Kouluterveyskyselyn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'[ktk.ktk1.fact_ktk_ktk1.latest-17.xlsx]Kouluterveyskyselyn aikasarjat '!$B$10:$H$10</c:f>
              <c:numCache>
                <c:formatCode>#\ ##0.0</c:formatCode>
                <c:ptCount val="7"/>
                <c:pt idx="0">
                  <c:v>11.1</c:v>
                </c:pt>
                <c:pt idx="1">
                  <c:v>10.4</c:v>
                </c:pt>
                <c:pt idx="2">
                  <c:v>8.9</c:v>
                </c:pt>
                <c:pt idx="3">
                  <c:v>12.2</c:v>
                </c:pt>
                <c:pt idx="4">
                  <c:v>9.1</c:v>
                </c:pt>
                <c:pt idx="5">
                  <c:v>8.1</c:v>
                </c:pt>
                <c:pt idx="6">
                  <c:v>12</c:v>
                </c:pt>
              </c:numCache>
            </c:numRef>
          </c:val>
          <c:extLst>
            <c:ext xmlns:c16="http://schemas.microsoft.com/office/drawing/2014/chart" uri="{C3380CC4-5D6E-409C-BE32-E72D297353CC}">
              <c16:uniqueId val="{00000005-D254-4762-8B59-7C2AEA85D614}"/>
            </c:ext>
          </c:extLst>
        </c:ser>
        <c:dLbls>
          <c:dLblPos val="outEnd"/>
          <c:showLegendKey val="0"/>
          <c:showVal val="1"/>
          <c:showCatName val="0"/>
          <c:showSerName val="0"/>
          <c:showPercent val="0"/>
          <c:showBubbleSize val="0"/>
        </c:dLbls>
        <c:gapWidth val="219"/>
        <c:overlap val="-27"/>
        <c:axId val="522322448"/>
        <c:axId val="522328680"/>
      </c:barChart>
      <c:catAx>
        <c:axId val="52232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22328680"/>
        <c:crosses val="autoZero"/>
        <c:auto val="1"/>
        <c:lblAlgn val="ctr"/>
        <c:lblOffset val="100"/>
        <c:noMultiLvlLbl val="0"/>
      </c:catAx>
      <c:valAx>
        <c:axId val="5223286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322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tupakoinnin, %, 8.</a:t>
            </a:r>
            <a:r>
              <a:rPr lang="fi-FI" baseline="0"/>
              <a:t> ja 9.lk.</a:t>
            </a:r>
            <a:endParaRPr lang="fi-FI"/>
          </a:p>
        </c:rich>
      </c:tx>
      <c:layout>
        <c:manualLayout>
          <c:xMode val="edge"/>
          <c:yMode val="edge"/>
          <c:x val="0.2810282352497791"/>
          <c:y val="5.2113698137637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'[ktk.ktk1.fact_ktk_ktk1.latest-45.xlsx]Kouluterveyskyselyn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'[ktk.ktk1.fact_ktk_ktk1.latest-45.xlsx]Kouluterveyskyselyn aikasarjat '!$A$2:$A$17</c:f>
              <c:strCache>
                <c:ptCount val="16"/>
                <c:pt idx="0">
                  <c:v>Rautalampi</c:v>
                </c:pt>
                <c:pt idx="1">
                  <c:v>Varkaus</c:v>
                </c:pt>
                <c:pt idx="2">
                  <c:v>Kuopio</c:v>
                </c:pt>
                <c:pt idx="3">
                  <c:v>Sonkajärvi</c:v>
                </c:pt>
                <c:pt idx="4">
                  <c:v>Keitele</c:v>
                </c:pt>
                <c:pt idx="5">
                  <c:v>Vieremä</c:v>
                </c:pt>
                <c:pt idx="6">
                  <c:v>Pohjois-Savon hyvinvointialue</c:v>
                </c:pt>
                <c:pt idx="7">
                  <c:v>Joroinen</c:v>
                </c:pt>
                <c:pt idx="8">
                  <c:v>Siilinjärvi</c:v>
                </c:pt>
                <c:pt idx="9">
                  <c:v>Lapinlahti</c:v>
                </c:pt>
                <c:pt idx="10">
                  <c:v>Suonenjoki</c:v>
                </c:pt>
                <c:pt idx="11">
                  <c:v>Iisalmi</c:v>
                </c:pt>
                <c:pt idx="12">
                  <c:v>Tuusniemi</c:v>
                </c:pt>
                <c:pt idx="13">
                  <c:v>Pielavesi</c:v>
                </c:pt>
                <c:pt idx="14">
                  <c:v>Leppävirta</c:v>
                </c:pt>
                <c:pt idx="15">
                  <c:v>Kiuruvesi</c:v>
                </c:pt>
              </c:strCache>
            </c:strRef>
          </c:cat>
          <c:val>
            <c:numRef>
              <c:f>'[ktk.ktk1.fact_ktk_ktk1.latest-45.xlsx]Kouluterveyskyselyn aikasarjat '!$B$2:$B$17</c:f>
              <c:numCache>
                <c:formatCode>#\ ##0.0</c:formatCode>
                <c:ptCount val="16"/>
                <c:pt idx="0">
                  <c:v>39</c:v>
                </c:pt>
                <c:pt idx="1">
                  <c:v>32.4</c:v>
                </c:pt>
                <c:pt idx="2">
                  <c:v>28.5</c:v>
                </c:pt>
                <c:pt idx="3">
                  <c:v>28.6</c:v>
                </c:pt>
                <c:pt idx="4">
                  <c:v>41.2</c:v>
                </c:pt>
                <c:pt idx="5">
                  <c:v>28.2</c:v>
                </c:pt>
                <c:pt idx="6">
                  <c:v>30.3</c:v>
                </c:pt>
                <c:pt idx="7">
                  <c:v>39.1</c:v>
                </c:pt>
                <c:pt idx="8">
                  <c:v>29.8</c:v>
                </c:pt>
                <c:pt idx="10">
                  <c:v>31.2</c:v>
                </c:pt>
                <c:pt idx="11">
                  <c:v>27.7</c:v>
                </c:pt>
                <c:pt idx="12">
                  <c:v>30.9</c:v>
                </c:pt>
                <c:pt idx="13">
                  <c:v>43.8</c:v>
                </c:pt>
                <c:pt idx="14">
                  <c:v>31</c:v>
                </c:pt>
                <c:pt idx="15">
                  <c:v>36</c:v>
                </c:pt>
              </c:numCache>
            </c:numRef>
          </c:val>
          <c:extLst>
            <c:ext xmlns:c16="http://schemas.microsoft.com/office/drawing/2014/chart" uri="{C3380CC4-5D6E-409C-BE32-E72D297353CC}">
              <c16:uniqueId val="{00000000-143A-4E95-9B7A-4CFE0BFFABCD}"/>
            </c:ext>
          </c:extLst>
        </c:ser>
        <c:ser>
          <c:idx val="1"/>
          <c:order val="1"/>
          <c:tx>
            <c:strRef>
              <c:f>'[ktk.ktk1.fact_ktk_ktk1.latest-45.xlsx]Kouluterveyskyselyn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'[ktk.ktk1.fact_ktk_ktk1.latest-45.xlsx]Kouluterveyskyselyn aikasarjat '!$A$2:$A$17</c:f>
              <c:strCache>
                <c:ptCount val="16"/>
                <c:pt idx="0">
                  <c:v>Rautalampi</c:v>
                </c:pt>
                <c:pt idx="1">
                  <c:v>Varkaus</c:v>
                </c:pt>
                <c:pt idx="2">
                  <c:v>Kuopio</c:v>
                </c:pt>
                <c:pt idx="3">
                  <c:v>Sonkajärvi</c:v>
                </c:pt>
                <c:pt idx="4">
                  <c:v>Keitele</c:v>
                </c:pt>
                <c:pt idx="5">
                  <c:v>Vieremä</c:v>
                </c:pt>
                <c:pt idx="6">
                  <c:v>Pohjois-Savon hyvinvointialue</c:v>
                </c:pt>
                <c:pt idx="7">
                  <c:v>Joroinen</c:v>
                </c:pt>
                <c:pt idx="8">
                  <c:v>Siilinjärvi</c:v>
                </c:pt>
                <c:pt idx="9">
                  <c:v>Lapinlahti</c:v>
                </c:pt>
                <c:pt idx="10">
                  <c:v>Suonenjoki</c:v>
                </c:pt>
                <c:pt idx="11">
                  <c:v>Iisalmi</c:v>
                </c:pt>
                <c:pt idx="12">
                  <c:v>Tuusniemi</c:v>
                </c:pt>
                <c:pt idx="13">
                  <c:v>Pielavesi</c:v>
                </c:pt>
                <c:pt idx="14">
                  <c:v>Leppävirta</c:v>
                </c:pt>
                <c:pt idx="15">
                  <c:v>Kiuruvesi</c:v>
                </c:pt>
              </c:strCache>
            </c:strRef>
          </c:cat>
          <c:val>
            <c:numRef>
              <c:f>'[ktk.ktk1.fact_ktk_ktk1.latest-45.xlsx]Kouluterveyskyselyn aikasarjat '!$C$2:$C$17</c:f>
              <c:numCache>
                <c:formatCode>#\ ##0.0</c:formatCode>
                <c:ptCount val="16"/>
                <c:pt idx="0">
                  <c:v>18.8</c:v>
                </c:pt>
                <c:pt idx="1">
                  <c:v>22.9</c:v>
                </c:pt>
                <c:pt idx="2">
                  <c:v>24.3</c:v>
                </c:pt>
                <c:pt idx="3">
                  <c:v>25.8</c:v>
                </c:pt>
                <c:pt idx="4">
                  <c:v>26.7</c:v>
                </c:pt>
                <c:pt idx="5">
                  <c:v>27.1</c:v>
                </c:pt>
                <c:pt idx="6">
                  <c:v>27.3</c:v>
                </c:pt>
                <c:pt idx="7">
                  <c:v>28.8</c:v>
                </c:pt>
                <c:pt idx="8">
                  <c:v>29.3</c:v>
                </c:pt>
                <c:pt idx="9">
                  <c:v>29.6</c:v>
                </c:pt>
                <c:pt idx="10">
                  <c:v>29.7</c:v>
                </c:pt>
                <c:pt idx="11">
                  <c:v>30.5</c:v>
                </c:pt>
                <c:pt idx="12">
                  <c:v>37.299999999999997</c:v>
                </c:pt>
                <c:pt idx="13">
                  <c:v>39.5</c:v>
                </c:pt>
                <c:pt idx="14">
                  <c:v>39.6</c:v>
                </c:pt>
                <c:pt idx="15">
                  <c:v>40.299999999999997</c:v>
                </c:pt>
              </c:numCache>
            </c:numRef>
          </c:val>
          <c:extLst>
            <c:ext xmlns:c16="http://schemas.microsoft.com/office/drawing/2014/chart" uri="{C3380CC4-5D6E-409C-BE32-E72D297353CC}">
              <c16:uniqueId val="{00000001-143A-4E95-9B7A-4CFE0BFFABCD}"/>
            </c:ext>
          </c:extLst>
        </c:ser>
        <c:dLbls>
          <c:dLblPos val="outEnd"/>
          <c:showLegendKey val="0"/>
          <c:showVal val="1"/>
          <c:showCatName val="0"/>
          <c:showSerName val="0"/>
          <c:showPercent val="0"/>
          <c:showBubbleSize val="0"/>
        </c:dLbls>
        <c:gapWidth val="219"/>
        <c:overlap val="-27"/>
        <c:axId val="243821544"/>
        <c:axId val="243827776"/>
      </c:barChart>
      <c:catAx>
        <c:axId val="243821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3827776"/>
        <c:crosses val="autoZero"/>
        <c:auto val="1"/>
        <c:lblAlgn val="ctr"/>
        <c:lblOffset val="100"/>
        <c:noMultiLvlLbl val="0"/>
      </c:catAx>
      <c:valAx>
        <c:axId val="2438277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3821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tupakoinnin, %, 8. ja 9.lk.</a:t>
            </a:r>
            <a:r>
              <a:rPr lang="fi-FI" baseline="0"/>
              <a:t>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'[ktk.ktk1.fact_ktk_ktk1.latest-60.xlsx]Kouluterveyskyselyn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'[ktk.ktk1.fact_ktk_ktk1.latest-60.xlsx]Kouluterveyskyselyn aikasarjat '!$A$2:$A$3</c:f>
              <c:strCache>
                <c:ptCount val="2"/>
                <c:pt idx="0">
                  <c:v>2019</c:v>
                </c:pt>
                <c:pt idx="1">
                  <c:v>2021</c:v>
                </c:pt>
              </c:strCache>
            </c:strRef>
          </c:cat>
          <c:val>
            <c:numRef>
              <c:f>'[ktk.ktk1.fact_ktk_ktk1.latest-60.xlsx]Kouluterveyskyselyn aikasarjat '!$B$2:$B$3</c:f>
              <c:numCache>
                <c:formatCode>#\ ##0.0</c:formatCode>
                <c:ptCount val="2"/>
                <c:pt idx="0">
                  <c:v>32.200000000000003</c:v>
                </c:pt>
                <c:pt idx="1">
                  <c:v>28.4</c:v>
                </c:pt>
              </c:numCache>
            </c:numRef>
          </c:val>
          <c:smooth val="0"/>
          <c:extLst>
            <c:ext xmlns:c16="http://schemas.microsoft.com/office/drawing/2014/chart" uri="{C3380CC4-5D6E-409C-BE32-E72D297353CC}">
              <c16:uniqueId val="{00000000-D474-4E35-9710-BD363478C4FC}"/>
            </c:ext>
          </c:extLst>
        </c:ser>
        <c:ser>
          <c:idx val="1"/>
          <c:order val="1"/>
          <c:tx>
            <c:strRef>
              <c:f>'[ktk.ktk1.fact_ktk_ktk1.latest-60.xlsx]Kouluterveyskyselyn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5.7256407366424018E-2"/>
                  <c:y val="4.276427926629611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4E-4E34-8BD8-B4283BAD1335}"/>
                </c:ext>
              </c:extLst>
            </c:dLbl>
            <c:dLbl>
              <c:idx val="1"/>
              <c:layout>
                <c:manualLayout>
                  <c:x val="-1.3185896770346548E-2"/>
                  <c:y val="4.276427926629611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54E-4E34-8BD8-B4283BAD13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'[ktk.ktk1.fact_ktk_ktk1.latest-60.xlsx]Kouluterveyskyselyn aikasarjat '!$A$2:$A$3</c:f>
              <c:strCache>
                <c:ptCount val="2"/>
                <c:pt idx="0">
                  <c:v>2019</c:v>
                </c:pt>
                <c:pt idx="1">
                  <c:v>2021</c:v>
                </c:pt>
              </c:strCache>
            </c:strRef>
          </c:cat>
          <c:val>
            <c:numRef>
              <c:f>'[ktk.ktk1.fact_ktk_ktk1.latest-60.xlsx]Kouluterveyskyselyn aikasarjat '!$C$2:$C$3</c:f>
              <c:numCache>
                <c:formatCode>#\ ##0.0</c:formatCode>
                <c:ptCount val="2"/>
                <c:pt idx="0">
                  <c:v>28.4</c:v>
                </c:pt>
                <c:pt idx="1">
                  <c:v>26.3</c:v>
                </c:pt>
              </c:numCache>
            </c:numRef>
          </c:val>
          <c:smooth val="0"/>
          <c:extLst>
            <c:ext xmlns:c16="http://schemas.microsoft.com/office/drawing/2014/chart" uri="{C3380CC4-5D6E-409C-BE32-E72D297353CC}">
              <c16:uniqueId val="{00000001-D474-4E35-9710-BD363478C4FC}"/>
            </c:ext>
          </c:extLst>
        </c:ser>
        <c:ser>
          <c:idx val="2"/>
          <c:order val="2"/>
          <c:tx>
            <c:strRef>
              <c:f>'[ktk.ktk1.fact_ktk_ktk1.latest-60.xlsx]Kouluterveyskyselyn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6.7833329909482612E-2"/>
                  <c:y val="-1.669517228463874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54E-4E34-8BD8-B4283BAD1335}"/>
                </c:ext>
              </c:extLst>
            </c:dLbl>
            <c:dLbl>
              <c:idx val="1"/>
              <c:layout>
                <c:manualLayout>
                  <c:x val="1.1493589163457038E-2"/>
                  <c:y val="-9.26274084077189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54E-4E34-8BD8-B4283BAD13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'[ktk.ktk1.fact_ktk_ktk1.latest-60.xlsx]Kouluterveyskyselyn aikasarjat '!$A$2:$A$3</c:f>
              <c:strCache>
                <c:ptCount val="2"/>
                <c:pt idx="0">
                  <c:v>2019</c:v>
                </c:pt>
                <c:pt idx="1">
                  <c:v>2021</c:v>
                </c:pt>
              </c:strCache>
            </c:strRef>
          </c:cat>
          <c:val>
            <c:numRef>
              <c:f>'[ktk.ktk1.fact_ktk_ktk1.latest-60.xlsx]Kouluterveyskyselyn aikasarjat '!$D$2:$D$3</c:f>
              <c:numCache>
                <c:formatCode>#\ ##0.0</c:formatCode>
                <c:ptCount val="2"/>
                <c:pt idx="0">
                  <c:v>30.3</c:v>
                </c:pt>
                <c:pt idx="1">
                  <c:v>27.3</c:v>
                </c:pt>
              </c:numCache>
            </c:numRef>
          </c:val>
          <c:smooth val="0"/>
          <c:extLst>
            <c:ext xmlns:c16="http://schemas.microsoft.com/office/drawing/2014/chart" uri="{C3380CC4-5D6E-409C-BE32-E72D297353CC}">
              <c16:uniqueId val="{00000002-D474-4E35-9710-BD363478C4FC}"/>
            </c:ext>
          </c:extLst>
        </c:ser>
        <c:dLbls>
          <c:dLblPos val="t"/>
          <c:showLegendKey val="0"/>
          <c:showVal val="1"/>
          <c:showCatName val="0"/>
          <c:showSerName val="0"/>
          <c:showPercent val="0"/>
          <c:showBubbleSize val="0"/>
        </c:dLbls>
        <c:smooth val="0"/>
        <c:axId val="507116520"/>
        <c:axId val="507111600"/>
      </c:lineChart>
      <c:catAx>
        <c:axId val="50711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7111600"/>
        <c:crosses val="autoZero"/>
        <c:auto val="1"/>
        <c:lblAlgn val="ctr"/>
        <c:lblOffset val="100"/>
        <c:noMultiLvlLbl val="0"/>
      </c:catAx>
      <c:valAx>
        <c:axId val="507111600"/>
        <c:scaling>
          <c:orientation val="minMax"/>
          <c:max val="37"/>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7116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nuuskaamisen, %</a:t>
            </a:r>
          </a:p>
          <a:p>
            <a:pPr>
              <a:defRPr/>
            </a:pPr>
            <a:r>
              <a:rPr lang="fi-FI"/>
              <a:t>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'[ktk.ktk1.fact_ktk_ktk1.latest-46.xlsx]Kouluterveyskyselyn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'[ktk.ktk1.fact_ktk_ktk1.latest-46.xlsx]Kouluterveyskyselyn aikasarjat '!$A$2:$A$17</c:f>
              <c:strCache>
                <c:ptCount val="16"/>
                <c:pt idx="0">
                  <c:v>Rautalampi</c:v>
                </c:pt>
                <c:pt idx="1">
                  <c:v>Sonkajärvi</c:v>
                </c:pt>
                <c:pt idx="2">
                  <c:v>Joroinen</c:v>
                </c:pt>
                <c:pt idx="3">
                  <c:v>Varkaus</c:v>
                </c:pt>
                <c:pt idx="4">
                  <c:v>Vieremä</c:v>
                </c:pt>
                <c:pt idx="5">
                  <c:v>Kuopio</c:v>
                </c:pt>
                <c:pt idx="6">
                  <c:v>Lapinlahti</c:v>
                </c:pt>
                <c:pt idx="7">
                  <c:v>Tuusniemi</c:v>
                </c:pt>
                <c:pt idx="8">
                  <c:v>Pohjois-Savon hyvinvointialue</c:v>
                </c:pt>
                <c:pt idx="9">
                  <c:v>Siilinjärvi</c:v>
                </c:pt>
                <c:pt idx="10">
                  <c:v>Iisalmi</c:v>
                </c:pt>
                <c:pt idx="11">
                  <c:v>Keitele</c:v>
                </c:pt>
                <c:pt idx="12">
                  <c:v>Suonenjoki</c:v>
                </c:pt>
                <c:pt idx="13">
                  <c:v>Pielavesi</c:v>
                </c:pt>
                <c:pt idx="14">
                  <c:v>Leppävirta</c:v>
                </c:pt>
                <c:pt idx="15">
                  <c:v>Kiuruvesi</c:v>
                </c:pt>
              </c:strCache>
            </c:strRef>
          </c:cat>
          <c:val>
            <c:numRef>
              <c:f>'[ktk.ktk1.fact_ktk_ktk1.latest-46.xlsx]Kouluterveyskyselyn aikasarjat '!$B$2:$B$17</c:f>
              <c:numCache>
                <c:formatCode>#\ ##0.0</c:formatCode>
                <c:ptCount val="16"/>
                <c:pt idx="0">
                  <c:v>35</c:v>
                </c:pt>
                <c:pt idx="1">
                  <c:v>24.5</c:v>
                </c:pt>
                <c:pt idx="2">
                  <c:v>37</c:v>
                </c:pt>
                <c:pt idx="3">
                  <c:v>36.700000000000003</c:v>
                </c:pt>
                <c:pt idx="4">
                  <c:v>31</c:v>
                </c:pt>
                <c:pt idx="5">
                  <c:v>29.8</c:v>
                </c:pt>
                <c:pt idx="7">
                  <c:v>29.9</c:v>
                </c:pt>
                <c:pt idx="8">
                  <c:v>30.4</c:v>
                </c:pt>
                <c:pt idx="9">
                  <c:v>27.4</c:v>
                </c:pt>
                <c:pt idx="10">
                  <c:v>28.1</c:v>
                </c:pt>
                <c:pt idx="11">
                  <c:v>35.299999999999997</c:v>
                </c:pt>
                <c:pt idx="12">
                  <c:v>29.2</c:v>
                </c:pt>
                <c:pt idx="13">
                  <c:v>36.799999999999997</c:v>
                </c:pt>
                <c:pt idx="14">
                  <c:v>29.7</c:v>
                </c:pt>
                <c:pt idx="15">
                  <c:v>34.299999999999997</c:v>
                </c:pt>
              </c:numCache>
            </c:numRef>
          </c:val>
          <c:extLst>
            <c:ext xmlns:c16="http://schemas.microsoft.com/office/drawing/2014/chart" uri="{C3380CC4-5D6E-409C-BE32-E72D297353CC}">
              <c16:uniqueId val="{00000000-8FD2-4D45-AEF5-A7E29070A45B}"/>
            </c:ext>
          </c:extLst>
        </c:ser>
        <c:ser>
          <c:idx val="1"/>
          <c:order val="1"/>
          <c:tx>
            <c:strRef>
              <c:f>'[ktk.ktk1.fact_ktk_ktk1.latest-46.xlsx]Kouluterveyskyselyn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'[ktk.ktk1.fact_ktk_ktk1.latest-46.xlsx]Kouluterveyskyselyn aikasarjat '!$A$2:$A$17</c:f>
              <c:strCache>
                <c:ptCount val="16"/>
                <c:pt idx="0">
                  <c:v>Rautalampi</c:v>
                </c:pt>
                <c:pt idx="1">
                  <c:v>Sonkajärvi</c:v>
                </c:pt>
                <c:pt idx="2">
                  <c:v>Joroinen</c:v>
                </c:pt>
                <c:pt idx="3">
                  <c:v>Varkaus</c:v>
                </c:pt>
                <c:pt idx="4">
                  <c:v>Vieremä</c:v>
                </c:pt>
                <c:pt idx="5">
                  <c:v>Kuopio</c:v>
                </c:pt>
                <c:pt idx="6">
                  <c:v>Lapinlahti</c:v>
                </c:pt>
                <c:pt idx="7">
                  <c:v>Tuusniemi</c:v>
                </c:pt>
                <c:pt idx="8">
                  <c:v>Pohjois-Savon hyvinvointialue</c:v>
                </c:pt>
                <c:pt idx="9">
                  <c:v>Siilinjärvi</c:v>
                </c:pt>
                <c:pt idx="10">
                  <c:v>Iisalmi</c:v>
                </c:pt>
                <c:pt idx="11">
                  <c:v>Keitele</c:v>
                </c:pt>
                <c:pt idx="12">
                  <c:v>Suonenjoki</c:v>
                </c:pt>
                <c:pt idx="13">
                  <c:v>Pielavesi</c:v>
                </c:pt>
                <c:pt idx="14">
                  <c:v>Leppävirta</c:v>
                </c:pt>
                <c:pt idx="15">
                  <c:v>Kiuruvesi</c:v>
                </c:pt>
              </c:strCache>
            </c:strRef>
          </c:cat>
          <c:val>
            <c:numRef>
              <c:f>'[ktk.ktk1.fact_ktk_ktk1.latest-46.xlsx]Kouluterveyskyselyn aikasarjat '!$C$2:$C$17</c:f>
              <c:numCache>
                <c:formatCode>#\ ##0.0</c:formatCode>
                <c:ptCount val="16"/>
                <c:pt idx="0">
                  <c:v>15.9</c:v>
                </c:pt>
                <c:pt idx="1">
                  <c:v>18.2</c:v>
                </c:pt>
                <c:pt idx="2">
                  <c:v>22.8</c:v>
                </c:pt>
                <c:pt idx="3">
                  <c:v>24.2</c:v>
                </c:pt>
                <c:pt idx="4">
                  <c:v>24.3</c:v>
                </c:pt>
                <c:pt idx="5">
                  <c:v>24.8</c:v>
                </c:pt>
                <c:pt idx="6">
                  <c:v>25.5</c:v>
                </c:pt>
                <c:pt idx="7">
                  <c:v>25.8</c:v>
                </c:pt>
                <c:pt idx="8">
                  <c:v>26</c:v>
                </c:pt>
                <c:pt idx="9">
                  <c:v>26.8</c:v>
                </c:pt>
                <c:pt idx="10">
                  <c:v>28.8</c:v>
                </c:pt>
                <c:pt idx="11">
                  <c:v>29</c:v>
                </c:pt>
                <c:pt idx="12">
                  <c:v>30.7</c:v>
                </c:pt>
                <c:pt idx="13">
                  <c:v>33.700000000000003</c:v>
                </c:pt>
                <c:pt idx="14">
                  <c:v>34.4</c:v>
                </c:pt>
                <c:pt idx="15">
                  <c:v>35.5</c:v>
                </c:pt>
              </c:numCache>
            </c:numRef>
          </c:val>
          <c:extLst>
            <c:ext xmlns:c16="http://schemas.microsoft.com/office/drawing/2014/chart" uri="{C3380CC4-5D6E-409C-BE32-E72D297353CC}">
              <c16:uniqueId val="{00000001-8FD2-4D45-AEF5-A7E29070A45B}"/>
            </c:ext>
          </c:extLst>
        </c:ser>
        <c:dLbls>
          <c:dLblPos val="outEnd"/>
          <c:showLegendKey val="0"/>
          <c:showVal val="1"/>
          <c:showCatName val="0"/>
          <c:showSerName val="0"/>
          <c:showPercent val="0"/>
          <c:showBubbleSize val="0"/>
        </c:dLbls>
        <c:gapWidth val="219"/>
        <c:overlap val="-27"/>
        <c:axId val="517108728"/>
        <c:axId val="517114960"/>
      </c:barChart>
      <c:catAx>
        <c:axId val="517108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7114960"/>
        <c:crosses val="autoZero"/>
        <c:auto val="1"/>
        <c:lblAlgn val="ctr"/>
        <c:lblOffset val="100"/>
        <c:noMultiLvlLbl val="0"/>
      </c:catAx>
      <c:valAx>
        <c:axId val="5171149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7108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nuuskaamisen, %, 8. ja 9.lk. Pohjois-Savon hyvinvointialue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2169225721784777"/>
          <c:y val="0.22305555555555556"/>
          <c:w val="0.87830774278215218"/>
          <c:h val="0.49328557888597258"/>
        </c:manualLayout>
      </c:layout>
      <c:lineChart>
        <c:grouping val="standard"/>
        <c:varyColors val="0"/>
        <c:ser>
          <c:idx val="0"/>
          <c:order val="0"/>
          <c:tx>
            <c:strRef>
              <c:f>'[ktk.ktk1.fact_ktk_ktk1.latest-61.xlsx]Kouluterveyskyselyn aikasarjat '!$B$1</c:f>
              <c:strCache>
                <c:ptCount val="1"/>
                <c:pt idx="0">
                  <c:v>Pojat</c:v>
                </c:pt>
              </c:strCache>
            </c:strRef>
          </c:tx>
          <c:spPr>
            <a:ln w="28575" cap="rnd">
              <a:solidFill>
                <a:schemeClr val="accent1"/>
              </a:solidFill>
              <a:round/>
            </a:ln>
            <a:effectLst/>
          </c:spPr>
          <c:marker>
            <c:symbol val="none"/>
          </c:marker>
          <c:dLbls>
            <c:dLbl>
              <c:idx val="1"/>
              <c:layout>
                <c:manualLayout>
                  <c:x val="-2.3555555555555555E-2"/>
                  <c:y val="-7.6354257801108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D-4001-8570-80491BE69C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'[ktk.ktk1.fact_ktk_ktk1.latest-61.xlsx]Kouluterveyskyselyn aikasarjat '!$A$2:$A$3</c:f>
              <c:strCache>
                <c:ptCount val="2"/>
                <c:pt idx="0">
                  <c:v>2019</c:v>
                </c:pt>
                <c:pt idx="1">
                  <c:v>2021</c:v>
                </c:pt>
              </c:strCache>
            </c:strRef>
          </c:cat>
          <c:val>
            <c:numRef>
              <c:f>'[ktk.ktk1.fact_ktk_ktk1.latest-61.xlsx]Kouluterveyskyselyn aikasarjat '!$B$2:$B$3</c:f>
              <c:numCache>
                <c:formatCode>#\ ##0.0</c:formatCode>
                <c:ptCount val="2"/>
                <c:pt idx="0">
                  <c:v>34.4</c:v>
                </c:pt>
                <c:pt idx="1">
                  <c:v>29</c:v>
                </c:pt>
              </c:numCache>
            </c:numRef>
          </c:val>
          <c:smooth val="0"/>
          <c:extLst>
            <c:ext xmlns:c16="http://schemas.microsoft.com/office/drawing/2014/chart" uri="{C3380CC4-5D6E-409C-BE32-E72D297353CC}">
              <c16:uniqueId val="{00000001-262D-4001-8570-80491BE69C40}"/>
            </c:ext>
          </c:extLst>
        </c:ser>
        <c:ser>
          <c:idx val="1"/>
          <c:order val="1"/>
          <c:tx>
            <c:strRef>
              <c:f>'[ktk.ktk1.fact_ktk_ktk1.latest-61.xlsx]Kouluterveyskyselyn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9.5777777777777781E-2"/>
                  <c:y val="1.1608705161854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2D-4001-8570-80491BE69C40}"/>
                </c:ext>
              </c:extLst>
            </c:dLbl>
            <c:dLbl>
              <c:idx val="1"/>
              <c:layout>
                <c:manualLayout>
                  <c:x val="-1.2444444444444444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2D-4001-8570-80491BE69C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'[ktk.ktk1.fact_ktk_ktk1.latest-61.xlsx]Kouluterveyskyselyn aikasarjat '!$A$2:$A$3</c:f>
              <c:strCache>
                <c:ptCount val="2"/>
                <c:pt idx="0">
                  <c:v>2019</c:v>
                </c:pt>
                <c:pt idx="1">
                  <c:v>2021</c:v>
                </c:pt>
              </c:strCache>
            </c:strRef>
          </c:cat>
          <c:val>
            <c:numRef>
              <c:f>'[ktk.ktk1.fact_ktk_ktk1.latest-61.xlsx]Kouluterveyskyselyn aikasarjat '!$C$2:$C$3</c:f>
              <c:numCache>
                <c:formatCode>#\ ##0.0</c:formatCode>
                <c:ptCount val="2"/>
                <c:pt idx="0">
                  <c:v>26.5</c:v>
                </c:pt>
                <c:pt idx="1">
                  <c:v>23.2</c:v>
                </c:pt>
              </c:numCache>
            </c:numRef>
          </c:val>
          <c:smooth val="0"/>
          <c:extLst>
            <c:ext xmlns:c16="http://schemas.microsoft.com/office/drawing/2014/chart" uri="{C3380CC4-5D6E-409C-BE32-E72D297353CC}">
              <c16:uniqueId val="{00000004-262D-4001-8570-80491BE69C40}"/>
            </c:ext>
          </c:extLst>
        </c:ser>
        <c:ser>
          <c:idx val="2"/>
          <c:order val="2"/>
          <c:tx>
            <c:strRef>
              <c:f>'[ktk.ktk1.fact_ktk_ktk1.latest-61.xlsx]Kouluterveyskyselyn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2355555555555556"/>
                  <c:y val="-3.4687591134441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2D-4001-8570-80491BE69C40}"/>
                </c:ext>
              </c:extLst>
            </c:dLbl>
            <c:dLbl>
              <c:idx val="1"/>
              <c:layout>
                <c:manualLayout>
                  <c:x val="-6.8888888888888888E-3"/>
                  <c:y val="-2.0798702245552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2D-4001-8570-80491BE69C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'[ktk.ktk1.fact_ktk_ktk1.latest-61.xlsx]Kouluterveyskyselyn aikasarjat '!$A$2:$A$3</c:f>
              <c:strCache>
                <c:ptCount val="2"/>
                <c:pt idx="0">
                  <c:v>2019</c:v>
                </c:pt>
                <c:pt idx="1">
                  <c:v>2021</c:v>
                </c:pt>
              </c:strCache>
            </c:strRef>
          </c:cat>
          <c:val>
            <c:numRef>
              <c:f>'[ktk.ktk1.fact_ktk_ktk1.latest-61.xlsx]Kouluterveyskyselyn aikasarjat '!$D$2:$D$3</c:f>
              <c:numCache>
                <c:formatCode>#\ ##0.0</c:formatCode>
                <c:ptCount val="2"/>
                <c:pt idx="0">
                  <c:v>30.4</c:v>
                </c:pt>
                <c:pt idx="1">
                  <c:v>26</c:v>
                </c:pt>
              </c:numCache>
            </c:numRef>
          </c:val>
          <c:smooth val="0"/>
          <c:extLst>
            <c:ext xmlns:c16="http://schemas.microsoft.com/office/drawing/2014/chart" uri="{C3380CC4-5D6E-409C-BE32-E72D297353CC}">
              <c16:uniqueId val="{00000007-262D-4001-8570-80491BE69C40}"/>
            </c:ext>
          </c:extLst>
        </c:ser>
        <c:dLbls>
          <c:dLblPos val="t"/>
          <c:showLegendKey val="0"/>
          <c:showVal val="1"/>
          <c:showCatName val="0"/>
          <c:showSerName val="0"/>
          <c:showPercent val="0"/>
          <c:showBubbleSize val="0"/>
        </c:dLbls>
        <c:smooth val="0"/>
        <c:axId val="514449528"/>
        <c:axId val="514447232"/>
      </c:lineChart>
      <c:catAx>
        <c:axId val="51444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447232"/>
        <c:crosses val="autoZero"/>
        <c:auto val="1"/>
        <c:lblAlgn val="ctr"/>
        <c:lblOffset val="100"/>
        <c:noMultiLvlLbl val="0"/>
      </c:catAx>
      <c:valAx>
        <c:axId val="5144472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44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sähkösavukkeen käytön,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'[ktk.ktk1.fact_ktk_ktk1.latest-47.xlsx]Kouluterveyskyselyn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'[ktk.ktk1.fact_ktk_ktk1.latest-47.xlsx]Kouluterveyskyselyn aikasarjat '!$A$2:$A$17</c:f>
              <c:strCache>
                <c:ptCount val="16"/>
                <c:pt idx="0">
                  <c:v>Rautalampi</c:v>
                </c:pt>
                <c:pt idx="1">
                  <c:v>Keitele</c:v>
                </c:pt>
                <c:pt idx="2">
                  <c:v>Vieremä</c:v>
                </c:pt>
                <c:pt idx="3">
                  <c:v>Sonkajärvi</c:v>
                </c:pt>
                <c:pt idx="4">
                  <c:v>Varkaus</c:v>
                </c:pt>
                <c:pt idx="5">
                  <c:v>Siilinjärvi</c:v>
                </c:pt>
                <c:pt idx="6">
                  <c:v>Kuopio</c:v>
                </c:pt>
                <c:pt idx="7">
                  <c:v>Pohjois-Savon hyvinvointialue</c:v>
                </c:pt>
                <c:pt idx="8">
                  <c:v>Lapinlahti</c:v>
                </c:pt>
                <c:pt idx="9">
                  <c:v>Joroinen</c:v>
                </c:pt>
                <c:pt idx="10">
                  <c:v>Suonenjoki</c:v>
                </c:pt>
                <c:pt idx="11">
                  <c:v>Tuusniemi</c:v>
                </c:pt>
                <c:pt idx="12">
                  <c:v>Iisalmi</c:v>
                </c:pt>
                <c:pt idx="13">
                  <c:v>Kiuruvesi</c:v>
                </c:pt>
                <c:pt idx="14">
                  <c:v>Pielavesi</c:v>
                </c:pt>
                <c:pt idx="15">
                  <c:v>Leppävirta</c:v>
                </c:pt>
              </c:strCache>
            </c:strRef>
          </c:cat>
          <c:val>
            <c:numRef>
              <c:f>'[ktk.ktk1.fact_ktk_ktk1.latest-47.xlsx]Kouluterveyskyselyn aikasarjat '!$B$2:$B$17</c:f>
              <c:numCache>
                <c:formatCode>#\ ##0.0</c:formatCode>
                <c:ptCount val="16"/>
                <c:pt idx="0">
                  <c:v>40</c:v>
                </c:pt>
                <c:pt idx="1">
                  <c:v>44.1</c:v>
                </c:pt>
                <c:pt idx="2">
                  <c:v>32.9</c:v>
                </c:pt>
                <c:pt idx="3">
                  <c:v>30.6</c:v>
                </c:pt>
                <c:pt idx="4">
                  <c:v>41.8</c:v>
                </c:pt>
                <c:pt idx="5">
                  <c:v>36.200000000000003</c:v>
                </c:pt>
                <c:pt idx="6">
                  <c:v>38.299999999999997</c:v>
                </c:pt>
                <c:pt idx="7">
                  <c:v>38.299999999999997</c:v>
                </c:pt>
                <c:pt idx="9">
                  <c:v>47.3</c:v>
                </c:pt>
                <c:pt idx="10">
                  <c:v>35</c:v>
                </c:pt>
                <c:pt idx="11">
                  <c:v>41.2</c:v>
                </c:pt>
                <c:pt idx="12">
                  <c:v>35.700000000000003</c:v>
                </c:pt>
                <c:pt idx="13">
                  <c:v>42.6</c:v>
                </c:pt>
                <c:pt idx="14">
                  <c:v>43.8</c:v>
                </c:pt>
                <c:pt idx="15">
                  <c:v>36.9</c:v>
                </c:pt>
              </c:numCache>
            </c:numRef>
          </c:val>
          <c:extLst>
            <c:ext xmlns:c16="http://schemas.microsoft.com/office/drawing/2014/chart" uri="{C3380CC4-5D6E-409C-BE32-E72D297353CC}">
              <c16:uniqueId val="{00000000-6CF0-4FAB-A741-C5956B736A41}"/>
            </c:ext>
          </c:extLst>
        </c:ser>
        <c:ser>
          <c:idx val="1"/>
          <c:order val="1"/>
          <c:tx>
            <c:strRef>
              <c:f>'[ktk.ktk1.fact_ktk_ktk1.latest-47.xlsx]Kouluterveyskyselyn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'[ktk.ktk1.fact_ktk_ktk1.latest-47.xlsx]Kouluterveyskyselyn aikasarjat '!$A$2:$A$17</c:f>
              <c:strCache>
                <c:ptCount val="16"/>
                <c:pt idx="0">
                  <c:v>Rautalampi</c:v>
                </c:pt>
                <c:pt idx="1">
                  <c:v>Keitele</c:v>
                </c:pt>
                <c:pt idx="2">
                  <c:v>Vieremä</c:v>
                </c:pt>
                <c:pt idx="3">
                  <c:v>Sonkajärvi</c:v>
                </c:pt>
                <c:pt idx="4">
                  <c:v>Varkaus</c:v>
                </c:pt>
                <c:pt idx="5">
                  <c:v>Siilinjärvi</c:v>
                </c:pt>
                <c:pt idx="6">
                  <c:v>Kuopio</c:v>
                </c:pt>
                <c:pt idx="7">
                  <c:v>Pohjois-Savon hyvinvointialue</c:v>
                </c:pt>
                <c:pt idx="8">
                  <c:v>Lapinlahti</c:v>
                </c:pt>
                <c:pt idx="9">
                  <c:v>Joroinen</c:v>
                </c:pt>
                <c:pt idx="10">
                  <c:v>Suonenjoki</c:v>
                </c:pt>
                <c:pt idx="11">
                  <c:v>Tuusniemi</c:v>
                </c:pt>
                <c:pt idx="12">
                  <c:v>Iisalmi</c:v>
                </c:pt>
                <c:pt idx="13">
                  <c:v>Kiuruvesi</c:v>
                </c:pt>
                <c:pt idx="14">
                  <c:v>Pielavesi</c:v>
                </c:pt>
                <c:pt idx="15">
                  <c:v>Leppävirta</c:v>
                </c:pt>
              </c:strCache>
            </c:strRef>
          </c:cat>
          <c:val>
            <c:numRef>
              <c:f>'[ktk.ktk1.fact_ktk_ktk1.latest-47.xlsx]Kouluterveyskyselyn aikasarjat '!$C$2:$C$17</c:f>
              <c:numCache>
                <c:formatCode>#\ ##0.0</c:formatCode>
                <c:ptCount val="16"/>
                <c:pt idx="0">
                  <c:v>17.600000000000001</c:v>
                </c:pt>
                <c:pt idx="1">
                  <c:v>25.8</c:v>
                </c:pt>
                <c:pt idx="2">
                  <c:v>27.1</c:v>
                </c:pt>
                <c:pt idx="3">
                  <c:v>29.2</c:v>
                </c:pt>
                <c:pt idx="4">
                  <c:v>30.3</c:v>
                </c:pt>
                <c:pt idx="5">
                  <c:v>30.5</c:v>
                </c:pt>
                <c:pt idx="6">
                  <c:v>30.6</c:v>
                </c:pt>
                <c:pt idx="7">
                  <c:v>31.8</c:v>
                </c:pt>
                <c:pt idx="8">
                  <c:v>32.5</c:v>
                </c:pt>
                <c:pt idx="9">
                  <c:v>35</c:v>
                </c:pt>
                <c:pt idx="10">
                  <c:v>35</c:v>
                </c:pt>
                <c:pt idx="11">
                  <c:v>35.799999999999997</c:v>
                </c:pt>
                <c:pt idx="12">
                  <c:v>35.9</c:v>
                </c:pt>
                <c:pt idx="13">
                  <c:v>37.4</c:v>
                </c:pt>
                <c:pt idx="14">
                  <c:v>41.2</c:v>
                </c:pt>
                <c:pt idx="15">
                  <c:v>42.2</c:v>
                </c:pt>
              </c:numCache>
            </c:numRef>
          </c:val>
          <c:extLst>
            <c:ext xmlns:c16="http://schemas.microsoft.com/office/drawing/2014/chart" uri="{C3380CC4-5D6E-409C-BE32-E72D297353CC}">
              <c16:uniqueId val="{00000001-6CF0-4FAB-A741-C5956B736A41}"/>
            </c:ext>
          </c:extLst>
        </c:ser>
        <c:dLbls>
          <c:dLblPos val="outEnd"/>
          <c:showLegendKey val="0"/>
          <c:showVal val="1"/>
          <c:showCatName val="0"/>
          <c:showSerName val="0"/>
          <c:showPercent val="0"/>
          <c:showBubbleSize val="0"/>
        </c:dLbls>
        <c:gapWidth val="219"/>
        <c:overlap val="-27"/>
        <c:axId val="538495832"/>
        <c:axId val="538502392"/>
      </c:barChart>
      <c:catAx>
        <c:axId val="53849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38502392"/>
        <c:crosses val="autoZero"/>
        <c:auto val="1"/>
        <c:lblAlgn val="ctr"/>
        <c:lblOffset val="100"/>
        <c:noMultiLvlLbl val="0"/>
      </c:catAx>
      <c:valAx>
        <c:axId val="5385023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8495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sähkösavukkeen käytön, %, 8. ja 9.lk. Pohjois-Savon hyvinvointialue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'[ktk.ktk1.fact_ktk_ktk1.latest-62.xlsx]Kouluterveyskyselyn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9.0222222222222218E-2"/>
                  <c:y val="-5.3206109652960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6-4CD7-871A-16DA2CAA49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'[ktk.ktk1.fact_ktk_ktk1.latest-62.xlsx]Kouluterveyskyselyn aikasarjat '!$A$2:$A$3</c:f>
              <c:strCache>
                <c:ptCount val="2"/>
                <c:pt idx="0">
                  <c:v>2019</c:v>
                </c:pt>
                <c:pt idx="1">
                  <c:v>2021</c:v>
                </c:pt>
              </c:strCache>
            </c:strRef>
          </c:cat>
          <c:val>
            <c:numRef>
              <c:f>'[ktk.ktk1.fact_ktk_ktk1.latest-62.xlsx]Kouluterveyskyselyn aikasarjat '!$B$2:$B$3</c:f>
              <c:numCache>
                <c:formatCode>#\ ##0.0</c:formatCode>
                <c:ptCount val="2"/>
                <c:pt idx="0">
                  <c:v>42.3</c:v>
                </c:pt>
                <c:pt idx="1">
                  <c:v>33.4</c:v>
                </c:pt>
              </c:numCache>
            </c:numRef>
          </c:val>
          <c:smooth val="0"/>
          <c:extLst>
            <c:ext xmlns:c16="http://schemas.microsoft.com/office/drawing/2014/chart" uri="{C3380CC4-5D6E-409C-BE32-E72D297353CC}">
              <c16:uniqueId val="{00000001-7286-4CD7-871A-16DA2CAA4988}"/>
            </c:ext>
          </c:extLst>
        </c:ser>
        <c:ser>
          <c:idx val="1"/>
          <c:order val="1"/>
          <c:tx>
            <c:strRef>
              <c:f>'[ktk.ktk1.fact_ktk_ktk1.latest-62.xlsx]Kouluterveyskyselyn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0.11244444444444444"/>
                  <c:y val="3.9386482939632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6-4CD7-871A-16DA2CAA4988}"/>
                </c:ext>
              </c:extLst>
            </c:dLbl>
            <c:dLbl>
              <c:idx val="1"/>
              <c:layout>
                <c:manualLayout>
                  <c:x val="-2.3555555555555555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6-4CD7-871A-16DA2CAA49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'[ktk.ktk1.fact_ktk_ktk1.latest-62.xlsx]Kouluterveyskyselyn aikasarjat '!$A$2:$A$3</c:f>
              <c:strCache>
                <c:ptCount val="2"/>
                <c:pt idx="0">
                  <c:v>2019</c:v>
                </c:pt>
                <c:pt idx="1">
                  <c:v>2021</c:v>
                </c:pt>
              </c:strCache>
            </c:strRef>
          </c:cat>
          <c:val>
            <c:numRef>
              <c:f>'[ktk.ktk1.fact_ktk_ktk1.latest-62.xlsx]Kouluterveyskyselyn aikasarjat '!$C$2:$C$3</c:f>
              <c:numCache>
                <c:formatCode>#\ ##0.0</c:formatCode>
                <c:ptCount val="2"/>
                <c:pt idx="0">
                  <c:v>34.299999999999997</c:v>
                </c:pt>
                <c:pt idx="1">
                  <c:v>30.3</c:v>
                </c:pt>
              </c:numCache>
            </c:numRef>
          </c:val>
          <c:smooth val="0"/>
          <c:extLst>
            <c:ext xmlns:c16="http://schemas.microsoft.com/office/drawing/2014/chart" uri="{C3380CC4-5D6E-409C-BE32-E72D297353CC}">
              <c16:uniqueId val="{00000004-7286-4CD7-871A-16DA2CAA4988}"/>
            </c:ext>
          </c:extLst>
        </c:ser>
        <c:ser>
          <c:idx val="2"/>
          <c:order val="2"/>
          <c:tx>
            <c:strRef>
              <c:f>'[ktk.ktk1.fact_ktk_ktk1.latest-62.xlsx]Kouluterveyskyselyn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0688888888888891"/>
                  <c:y val="-1.1539442986293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6-4CD7-871A-16DA2CAA4988}"/>
                </c:ext>
              </c:extLst>
            </c:dLbl>
            <c:dLbl>
              <c:idx val="1"/>
              <c:layout>
                <c:manualLayout>
                  <c:x val="7.0000000000000001E-3"/>
                  <c:y val="-2.5428331875182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86-4CD7-871A-16DA2CAA49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'[ktk.ktk1.fact_ktk_ktk1.latest-62.xlsx]Kouluterveyskyselyn aikasarjat '!$A$2:$A$3</c:f>
              <c:strCache>
                <c:ptCount val="2"/>
                <c:pt idx="0">
                  <c:v>2019</c:v>
                </c:pt>
                <c:pt idx="1">
                  <c:v>2021</c:v>
                </c:pt>
              </c:strCache>
            </c:strRef>
          </c:cat>
          <c:val>
            <c:numRef>
              <c:f>'[ktk.ktk1.fact_ktk_ktk1.latest-62.xlsx]Kouluterveyskyselyn aikasarjat '!$D$2:$D$3</c:f>
              <c:numCache>
                <c:formatCode>#\ ##0.0</c:formatCode>
                <c:ptCount val="2"/>
                <c:pt idx="0">
                  <c:v>38.299999999999997</c:v>
                </c:pt>
                <c:pt idx="1">
                  <c:v>31.8</c:v>
                </c:pt>
              </c:numCache>
            </c:numRef>
          </c:val>
          <c:smooth val="0"/>
          <c:extLst>
            <c:ext xmlns:c16="http://schemas.microsoft.com/office/drawing/2014/chart" uri="{C3380CC4-5D6E-409C-BE32-E72D297353CC}">
              <c16:uniqueId val="{00000007-7286-4CD7-871A-16DA2CAA4988}"/>
            </c:ext>
          </c:extLst>
        </c:ser>
        <c:dLbls>
          <c:dLblPos val="t"/>
          <c:showLegendKey val="0"/>
          <c:showVal val="1"/>
          <c:showCatName val="0"/>
          <c:showSerName val="0"/>
          <c:showPercent val="0"/>
          <c:showBubbleSize val="0"/>
        </c:dLbls>
        <c:smooth val="0"/>
        <c:axId val="515102672"/>
        <c:axId val="515103000"/>
      </c:lineChart>
      <c:catAx>
        <c:axId val="51510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5103000"/>
        <c:crosses val="autoZero"/>
        <c:auto val="1"/>
        <c:lblAlgn val="ctr"/>
        <c:lblOffset val="100"/>
        <c:noMultiLvlLbl val="0"/>
      </c:catAx>
      <c:valAx>
        <c:axId val="515103000"/>
        <c:scaling>
          <c:orientation val="minMax"/>
          <c:max val="47"/>
          <c:min val="0"/>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510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alkoholin juomisen vähäisessä määrin,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'[ktk.ktk1.fact_ktk_ktk1.latest-48.xlsx]Kouluterveyskyselyn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'[ktk.ktk1.fact_ktk_ktk1.latest-48.xlsx]Kouluterveyskyselyn aikasarjat '!$A$2:$A$17</c:f>
              <c:strCache>
                <c:ptCount val="16"/>
                <c:pt idx="0">
                  <c:v>Rautalampi</c:v>
                </c:pt>
                <c:pt idx="1">
                  <c:v>Varkaus</c:v>
                </c:pt>
                <c:pt idx="2">
                  <c:v>Lapinlahti</c:v>
                </c:pt>
                <c:pt idx="3">
                  <c:v>Kuopio</c:v>
                </c:pt>
                <c:pt idx="4">
                  <c:v>Pohjois-Savon hyvinvointialue</c:v>
                </c:pt>
                <c:pt idx="5">
                  <c:v>Joroinen</c:v>
                </c:pt>
                <c:pt idx="6">
                  <c:v>Vieremä</c:v>
                </c:pt>
                <c:pt idx="7">
                  <c:v>Tuusniemi</c:v>
                </c:pt>
                <c:pt idx="8">
                  <c:v>Keitele</c:v>
                </c:pt>
                <c:pt idx="9">
                  <c:v>Pielavesi</c:v>
                </c:pt>
                <c:pt idx="10">
                  <c:v>Kiuruvesi</c:v>
                </c:pt>
                <c:pt idx="11">
                  <c:v>Siilinjärvi</c:v>
                </c:pt>
                <c:pt idx="12">
                  <c:v>Iisalmi</c:v>
                </c:pt>
                <c:pt idx="13">
                  <c:v>Sonkajärvi</c:v>
                </c:pt>
                <c:pt idx="14">
                  <c:v>Leppävirta</c:v>
                </c:pt>
                <c:pt idx="15">
                  <c:v>Suonenjoki</c:v>
                </c:pt>
              </c:strCache>
            </c:strRef>
          </c:cat>
          <c:val>
            <c:numRef>
              <c:f>'[ktk.ktk1.fact_ktk_ktk1.latest-48.xlsx]Kouluterveyskyselyn aikasarjat '!$B$2:$B$17</c:f>
              <c:numCache>
                <c:formatCode>#\ ##0.0</c:formatCode>
                <c:ptCount val="16"/>
                <c:pt idx="0">
                  <c:v>63.3</c:v>
                </c:pt>
                <c:pt idx="1">
                  <c:v>55.9</c:v>
                </c:pt>
                <c:pt idx="3">
                  <c:v>57.8</c:v>
                </c:pt>
                <c:pt idx="4">
                  <c:v>57.3</c:v>
                </c:pt>
                <c:pt idx="5">
                  <c:v>67</c:v>
                </c:pt>
                <c:pt idx="6">
                  <c:v>60.6</c:v>
                </c:pt>
                <c:pt idx="7">
                  <c:v>67.599999999999994</c:v>
                </c:pt>
                <c:pt idx="8">
                  <c:v>60.6</c:v>
                </c:pt>
                <c:pt idx="9">
                  <c:v>68.400000000000006</c:v>
                </c:pt>
                <c:pt idx="10">
                  <c:v>57.5</c:v>
                </c:pt>
                <c:pt idx="11">
                  <c:v>51.5</c:v>
                </c:pt>
                <c:pt idx="12">
                  <c:v>55.9</c:v>
                </c:pt>
                <c:pt idx="13">
                  <c:v>45.8</c:v>
                </c:pt>
                <c:pt idx="14">
                  <c:v>50.6</c:v>
                </c:pt>
                <c:pt idx="15">
                  <c:v>56.5</c:v>
                </c:pt>
              </c:numCache>
            </c:numRef>
          </c:val>
          <c:extLst>
            <c:ext xmlns:c16="http://schemas.microsoft.com/office/drawing/2014/chart" uri="{C3380CC4-5D6E-409C-BE32-E72D297353CC}">
              <c16:uniqueId val="{00000000-CA4B-4DAC-8739-BF29885FAA4E}"/>
            </c:ext>
          </c:extLst>
        </c:ser>
        <c:ser>
          <c:idx val="1"/>
          <c:order val="1"/>
          <c:tx>
            <c:strRef>
              <c:f>'[ktk.ktk1.fact_ktk_ktk1.latest-48.xlsx]Kouluterveyskyselyn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'[ktk.ktk1.fact_ktk_ktk1.latest-48.xlsx]Kouluterveyskyselyn aikasarjat '!$A$2:$A$17</c:f>
              <c:strCache>
                <c:ptCount val="16"/>
                <c:pt idx="0">
                  <c:v>Rautalampi</c:v>
                </c:pt>
                <c:pt idx="1">
                  <c:v>Varkaus</c:v>
                </c:pt>
                <c:pt idx="2">
                  <c:v>Lapinlahti</c:v>
                </c:pt>
                <c:pt idx="3">
                  <c:v>Kuopio</c:v>
                </c:pt>
                <c:pt idx="4">
                  <c:v>Pohjois-Savon hyvinvointialue</c:v>
                </c:pt>
                <c:pt idx="5">
                  <c:v>Joroinen</c:v>
                </c:pt>
                <c:pt idx="6">
                  <c:v>Vieremä</c:v>
                </c:pt>
                <c:pt idx="7">
                  <c:v>Tuusniemi</c:v>
                </c:pt>
                <c:pt idx="8">
                  <c:v>Keitele</c:v>
                </c:pt>
                <c:pt idx="9">
                  <c:v>Pielavesi</c:v>
                </c:pt>
                <c:pt idx="10">
                  <c:v>Kiuruvesi</c:v>
                </c:pt>
                <c:pt idx="11">
                  <c:v>Siilinjärvi</c:v>
                </c:pt>
                <c:pt idx="12">
                  <c:v>Iisalmi</c:v>
                </c:pt>
                <c:pt idx="13">
                  <c:v>Sonkajärvi</c:v>
                </c:pt>
                <c:pt idx="14">
                  <c:v>Leppävirta</c:v>
                </c:pt>
                <c:pt idx="15">
                  <c:v>Suonenjoki</c:v>
                </c:pt>
              </c:strCache>
            </c:strRef>
          </c:cat>
          <c:val>
            <c:numRef>
              <c:f>'[ktk.ktk1.fact_ktk_ktk1.latest-48.xlsx]Kouluterveyskyselyn aikasarjat '!$C$2:$C$17</c:f>
              <c:numCache>
                <c:formatCode>#\ ##0.0</c:formatCode>
                <c:ptCount val="16"/>
                <c:pt idx="0">
                  <c:v>47.8</c:v>
                </c:pt>
                <c:pt idx="1">
                  <c:v>52.9</c:v>
                </c:pt>
                <c:pt idx="2">
                  <c:v>53.2</c:v>
                </c:pt>
                <c:pt idx="3">
                  <c:v>55.5</c:v>
                </c:pt>
                <c:pt idx="4">
                  <c:v>56.5</c:v>
                </c:pt>
                <c:pt idx="5">
                  <c:v>57</c:v>
                </c:pt>
                <c:pt idx="6">
                  <c:v>57.1</c:v>
                </c:pt>
                <c:pt idx="7">
                  <c:v>57.6</c:v>
                </c:pt>
                <c:pt idx="8">
                  <c:v>58.1</c:v>
                </c:pt>
                <c:pt idx="9">
                  <c:v>58.1</c:v>
                </c:pt>
                <c:pt idx="10">
                  <c:v>58.3</c:v>
                </c:pt>
                <c:pt idx="11">
                  <c:v>58.4</c:v>
                </c:pt>
                <c:pt idx="12">
                  <c:v>59.6</c:v>
                </c:pt>
                <c:pt idx="13">
                  <c:v>60.6</c:v>
                </c:pt>
                <c:pt idx="14">
                  <c:v>61.7</c:v>
                </c:pt>
                <c:pt idx="15">
                  <c:v>68.3</c:v>
                </c:pt>
              </c:numCache>
            </c:numRef>
          </c:val>
          <c:extLst>
            <c:ext xmlns:c16="http://schemas.microsoft.com/office/drawing/2014/chart" uri="{C3380CC4-5D6E-409C-BE32-E72D297353CC}">
              <c16:uniqueId val="{00000001-CA4B-4DAC-8739-BF29885FAA4E}"/>
            </c:ext>
          </c:extLst>
        </c:ser>
        <c:dLbls>
          <c:dLblPos val="outEnd"/>
          <c:showLegendKey val="0"/>
          <c:showVal val="1"/>
          <c:showCatName val="0"/>
          <c:showSerName val="0"/>
          <c:showPercent val="0"/>
          <c:showBubbleSize val="0"/>
        </c:dLbls>
        <c:gapWidth val="219"/>
        <c:overlap val="-27"/>
        <c:axId val="312783136"/>
        <c:axId val="312780512"/>
      </c:barChart>
      <c:catAx>
        <c:axId val="31278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12780512"/>
        <c:crosses val="autoZero"/>
        <c:auto val="1"/>
        <c:lblAlgn val="ctr"/>
        <c:lblOffset val="100"/>
        <c:noMultiLvlLbl val="0"/>
      </c:catAx>
      <c:valAx>
        <c:axId val="3127805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12783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alkoholin juomisen vähäisessä määrin, %, 8. ja</a:t>
            </a:r>
            <a:r>
              <a:rPr lang="fi-FI" baseline="0"/>
              <a:t>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'[ktk.ktk1.fact_ktk_ktk1.latest-63.xlsx]Kouluterveyskyselyn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8.1888888888888886E-2"/>
                  <c:y val="3.01272236803732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31B-49AD-9FD1-F39BD62E2F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'[ktk.ktk1.fact_ktk_ktk1.latest-63.xlsx]Kouluterveyskyselyn aikasarjat '!$A$2:$A$3</c:f>
              <c:strCache>
                <c:ptCount val="2"/>
                <c:pt idx="0">
                  <c:v>2019</c:v>
                </c:pt>
                <c:pt idx="1">
                  <c:v>2021</c:v>
                </c:pt>
              </c:strCache>
            </c:strRef>
          </c:cat>
          <c:val>
            <c:numRef>
              <c:f>'[ktk.ktk1.fact_ktk_ktk1.latest-63.xlsx]Kouluterveyskyselyn aikasarjat '!$B$2:$B$3</c:f>
              <c:numCache>
                <c:formatCode>#\ ##0.0</c:formatCode>
                <c:ptCount val="2"/>
                <c:pt idx="0">
                  <c:v>56.3</c:v>
                </c:pt>
                <c:pt idx="1">
                  <c:v>53.9</c:v>
                </c:pt>
              </c:numCache>
            </c:numRef>
          </c:val>
          <c:smooth val="0"/>
          <c:extLst>
            <c:ext xmlns:c16="http://schemas.microsoft.com/office/drawing/2014/chart" uri="{C3380CC4-5D6E-409C-BE32-E72D297353CC}">
              <c16:uniqueId val="{00000001-F31B-49AD-9FD1-F39BD62E2FC8}"/>
            </c:ext>
          </c:extLst>
        </c:ser>
        <c:ser>
          <c:idx val="1"/>
          <c:order val="1"/>
          <c:tx>
            <c:strRef>
              <c:f>'[ktk.ktk1.fact_ktk_ktk1.latest-63.xlsx]Kouluterveyskyselyn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'[ktk.ktk1.fact_ktk_ktk1.latest-63.xlsx]Kouluterveyskyselyn aikasarjat '!$A$2:$A$3</c:f>
              <c:strCache>
                <c:ptCount val="2"/>
                <c:pt idx="0">
                  <c:v>2019</c:v>
                </c:pt>
                <c:pt idx="1">
                  <c:v>2021</c:v>
                </c:pt>
              </c:strCache>
            </c:strRef>
          </c:cat>
          <c:val>
            <c:numRef>
              <c:f>'[ktk.ktk1.fact_ktk_ktk1.latest-63.xlsx]Kouluterveyskyselyn aikasarjat '!$C$2:$C$3</c:f>
              <c:numCache>
                <c:formatCode>#\ ##0.0</c:formatCode>
                <c:ptCount val="2"/>
                <c:pt idx="0">
                  <c:v>58.3</c:v>
                </c:pt>
                <c:pt idx="1">
                  <c:v>59</c:v>
                </c:pt>
              </c:numCache>
            </c:numRef>
          </c:val>
          <c:smooth val="0"/>
          <c:extLst>
            <c:ext xmlns:c16="http://schemas.microsoft.com/office/drawing/2014/chart" uri="{C3380CC4-5D6E-409C-BE32-E72D297353CC}">
              <c16:uniqueId val="{00000002-F31B-49AD-9FD1-F39BD62E2FC8}"/>
            </c:ext>
          </c:extLst>
        </c:ser>
        <c:ser>
          <c:idx val="2"/>
          <c:order val="2"/>
          <c:tx>
            <c:strRef>
              <c:f>'[ktk.ktk1.fact_ktk_ktk1.latest-63.xlsx]Kouluterveyskyselyn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9.5777777777777781E-2"/>
                  <c:y val="-2.54283318751822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31B-49AD-9FD1-F39BD62E2F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'[ktk.ktk1.fact_ktk_ktk1.latest-63.xlsx]Kouluterveyskyselyn aikasarjat '!$A$2:$A$3</c:f>
              <c:strCache>
                <c:ptCount val="2"/>
                <c:pt idx="0">
                  <c:v>2019</c:v>
                </c:pt>
                <c:pt idx="1">
                  <c:v>2021</c:v>
                </c:pt>
              </c:strCache>
            </c:strRef>
          </c:cat>
          <c:val>
            <c:numRef>
              <c:f>'[ktk.ktk1.fact_ktk_ktk1.latest-63.xlsx]Kouluterveyskyselyn aikasarjat '!$D$2:$D$3</c:f>
              <c:numCache>
                <c:formatCode>#\ ##0.0</c:formatCode>
                <c:ptCount val="2"/>
                <c:pt idx="0">
                  <c:v>57.3</c:v>
                </c:pt>
                <c:pt idx="1">
                  <c:v>56.5</c:v>
                </c:pt>
              </c:numCache>
            </c:numRef>
          </c:val>
          <c:smooth val="0"/>
          <c:extLst>
            <c:ext xmlns:c16="http://schemas.microsoft.com/office/drawing/2014/chart" uri="{C3380CC4-5D6E-409C-BE32-E72D297353CC}">
              <c16:uniqueId val="{00000004-F31B-49AD-9FD1-F39BD62E2FC8}"/>
            </c:ext>
          </c:extLst>
        </c:ser>
        <c:dLbls>
          <c:dLblPos val="t"/>
          <c:showLegendKey val="0"/>
          <c:showVal val="1"/>
          <c:showCatName val="0"/>
          <c:showSerName val="0"/>
          <c:showPercent val="0"/>
          <c:showBubbleSize val="0"/>
        </c:dLbls>
        <c:smooth val="0"/>
        <c:axId val="241129456"/>
        <c:axId val="241131096"/>
      </c:lineChart>
      <c:catAx>
        <c:axId val="2411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1131096"/>
        <c:crosses val="autoZero"/>
        <c:auto val="1"/>
        <c:lblAlgn val="ctr"/>
        <c:lblOffset val="100"/>
        <c:noMultiLvlLbl val="0"/>
      </c:catAx>
      <c:valAx>
        <c:axId val="2411310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1129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sähkösavukkeita vähintään kerran, %, 4. ja 5.lk. Kouluterveyskysely 2021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(3).xlsx]Kouluterveyskyselyn tulokset 20'!$B$1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(3).xlsx]Kouluterveyskyselyn tulokset 20'!$A$2:$A$8</c:f>
              <c:strCache>
                <c:ptCount val="7"/>
                <c:pt idx="0">
                  <c:v>Pohjois-Pohjanmaan hyvinvointialue</c:v>
                </c:pt>
                <c:pt idx="1">
                  <c:v>Etelä-Savon hyvinvointialue</c:v>
                </c:pt>
                <c:pt idx="2">
                  <c:v>Keski-Suomen hyvinvointialue</c:v>
                </c:pt>
                <c:pt idx="3">
                  <c:v>Pirkanmaan hyvinvointialue</c:v>
                </c:pt>
                <c:pt idx="4">
                  <c:v>Pohjois-Savon hyvinvointialue</c:v>
                </c:pt>
                <c:pt idx="5">
                  <c:v>Koko maa</c:v>
                </c:pt>
                <c:pt idx="6">
                  <c:v>Pohjois-Karjalan hyvinvointialue</c:v>
                </c:pt>
              </c:strCache>
            </c:strRef>
          </c:cat>
          <c:val>
            <c:numRef>
              <c:f>'[ktk.ktk4.fact_ktk_ktk4.latest (3).xlsx]Kouluterveyskyselyn tulokset 20'!$B$2:$B$8</c:f>
              <c:numCache>
                <c:formatCode>#\ ##0.0</c:formatCode>
                <c:ptCount val="7"/>
                <c:pt idx="0">
                  <c:v>2.5</c:v>
                </c:pt>
                <c:pt idx="1">
                  <c:v>3</c:v>
                </c:pt>
                <c:pt idx="2">
                  <c:v>2.7</c:v>
                </c:pt>
                <c:pt idx="3">
                  <c:v>2.5</c:v>
                </c:pt>
                <c:pt idx="4">
                  <c:v>2.9</c:v>
                </c:pt>
                <c:pt idx="5">
                  <c:v>2.7</c:v>
                </c:pt>
                <c:pt idx="6">
                  <c:v>2.1</c:v>
                </c:pt>
              </c:numCache>
            </c:numRef>
          </c:val>
          <c:extLst>
            <c:ext xmlns:c16="http://schemas.microsoft.com/office/drawing/2014/chart" uri="{C3380CC4-5D6E-409C-BE32-E72D297353CC}">
              <c16:uniqueId val="{00000000-84A3-402C-AE52-275B2F0E94D6}"/>
            </c:ext>
          </c:extLst>
        </c:ser>
        <c:ser>
          <c:idx val="1"/>
          <c:order val="1"/>
          <c:tx>
            <c:strRef>
              <c:f>'[ktk.ktk4.fact_ktk_ktk4.latest (3).xlsx]Kouluterveyskyselyn tulokset 20'!$C$1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(3).xlsx]Kouluterveyskyselyn tulokset 20'!$A$2:$A$8</c:f>
              <c:strCache>
                <c:ptCount val="7"/>
                <c:pt idx="0">
                  <c:v>Pohjois-Pohjanmaan hyvinvointialue</c:v>
                </c:pt>
                <c:pt idx="1">
                  <c:v>Etelä-Savon hyvinvointialue</c:v>
                </c:pt>
                <c:pt idx="2">
                  <c:v>Keski-Suomen hyvinvointialue</c:v>
                </c:pt>
                <c:pt idx="3">
                  <c:v>Pirkanmaan hyvinvointialue</c:v>
                </c:pt>
                <c:pt idx="4">
                  <c:v>Pohjois-Savon hyvinvointialue</c:v>
                </c:pt>
                <c:pt idx="5">
                  <c:v>Koko maa</c:v>
                </c:pt>
                <c:pt idx="6">
                  <c:v>Pohjois-Karjalan hyvinvointialue</c:v>
                </c:pt>
              </c:strCache>
            </c:strRef>
          </c:cat>
          <c:val>
            <c:numRef>
              <c:f>'[ktk.ktk4.fact_ktk_ktk4.latest (3).xlsx]Kouluterveyskyselyn tulokset 20'!$C$2:$C$8</c:f>
              <c:numCache>
                <c:formatCode>#\ ##0.0</c:formatCode>
                <c:ptCount val="7"/>
                <c:pt idx="0">
                  <c:v>1.6</c:v>
                </c:pt>
                <c:pt idx="1">
                  <c:v>1.7</c:v>
                </c:pt>
                <c:pt idx="2">
                  <c:v>1.7</c:v>
                </c:pt>
                <c:pt idx="3">
                  <c:v>1.7</c:v>
                </c:pt>
                <c:pt idx="4">
                  <c:v>1.9</c:v>
                </c:pt>
                <c:pt idx="5">
                  <c:v>1.9</c:v>
                </c:pt>
                <c:pt idx="6">
                  <c:v>2.1</c:v>
                </c:pt>
              </c:numCache>
            </c:numRef>
          </c:val>
          <c:extLst>
            <c:ext xmlns:c16="http://schemas.microsoft.com/office/drawing/2014/chart" uri="{C3380CC4-5D6E-409C-BE32-E72D297353CC}">
              <c16:uniqueId val="{00000001-84A3-402C-AE52-275B2F0E94D6}"/>
            </c:ext>
          </c:extLst>
        </c:ser>
        <c:dLbls>
          <c:dLblPos val="outEnd"/>
          <c:showLegendKey val="0"/>
          <c:showVal val="1"/>
          <c:showCatName val="0"/>
          <c:showSerName val="0"/>
          <c:showPercent val="0"/>
          <c:showBubbleSize val="0"/>
        </c:dLbls>
        <c:gapWidth val="219"/>
        <c:overlap val="-27"/>
        <c:axId val="241122992"/>
        <c:axId val="241121680"/>
      </c:barChart>
      <c:catAx>
        <c:axId val="24112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1121680"/>
        <c:crosses val="autoZero"/>
        <c:auto val="1"/>
        <c:lblAlgn val="ctr"/>
        <c:lblOffset val="100"/>
        <c:noMultiLvlLbl val="0"/>
      </c:catAx>
      <c:valAx>
        <c:axId val="2411216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1122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alkoholin juomisen humalaan asti,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'[ktk.ktk1.fact_ktk_ktk1.latest-49.xlsx]Kouluterveyskyselyn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'[ktk.ktk1.fact_ktk_ktk1.latest-49.xlsx]Kouluterveyskyselyn aikasarjat '!$A$2:$A$17</c:f>
              <c:strCache>
                <c:ptCount val="16"/>
                <c:pt idx="0">
                  <c:v>Keitele</c:v>
                </c:pt>
                <c:pt idx="1">
                  <c:v>Lapinlahti</c:v>
                </c:pt>
                <c:pt idx="2">
                  <c:v>Tuusniemi</c:v>
                </c:pt>
                <c:pt idx="3">
                  <c:v>Vieremä</c:v>
                </c:pt>
                <c:pt idx="4">
                  <c:v>Kuopio</c:v>
                </c:pt>
                <c:pt idx="5">
                  <c:v>Sonkajärvi</c:v>
                </c:pt>
                <c:pt idx="6">
                  <c:v>Rautalampi</c:v>
                </c:pt>
                <c:pt idx="7">
                  <c:v>Pohjois-Savon hyvinvointialue</c:v>
                </c:pt>
                <c:pt idx="8">
                  <c:v>Varkaus</c:v>
                </c:pt>
                <c:pt idx="9">
                  <c:v>Joroinen</c:v>
                </c:pt>
                <c:pt idx="10">
                  <c:v>Siilinjärvi</c:v>
                </c:pt>
                <c:pt idx="11">
                  <c:v>Kiuruvesi</c:v>
                </c:pt>
                <c:pt idx="12">
                  <c:v>Iisalmi</c:v>
                </c:pt>
                <c:pt idx="13">
                  <c:v>Leppävirta</c:v>
                </c:pt>
                <c:pt idx="14">
                  <c:v>Suonenjoki</c:v>
                </c:pt>
                <c:pt idx="15">
                  <c:v>Pielavesi</c:v>
                </c:pt>
              </c:strCache>
            </c:strRef>
          </c:cat>
          <c:val>
            <c:numRef>
              <c:f>'[ktk.ktk1.fact_ktk_ktk1.latest-49.xlsx]Kouluterveyskyselyn aikasarjat '!$B$2:$B$17</c:f>
              <c:numCache>
                <c:formatCode>General</c:formatCode>
                <c:ptCount val="16"/>
                <c:pt idx="0" formatCode="#\ ##0.0">
                  <c:v>35.299999999999997</c:v>
                </c:pt>
                <c:pt idx="2" formatCode="#\ ##0.0">
                  <c:v>33.799999999999997</c:v>
                </c:pt>
                <c:pt idx="3" formatCode="#\ ##0.0">
                  <c:v>22.5</c:v>
                </c:pt>
                <c:pt idx="4" formatCode="#\ ##0.0">
                  <c:v>26.8</c:v>
                </c:pt>
                <c:pt idx="5" formatCode="#\ ##0.0">
                  <c:v>22.4</c:v>
                </c:pt>
                <c:pt idx="6" formatCode="#\ ##0.0">
                  <c:v>32.200000000000003</c:v>
                </c:pt>
                <c:pt idx="7" formatCode="#\ ##0.0">
                  <c:v>26.8</c:v>
                </c:pt>
                <c:pt idx="8" formatCode="#\ ##0.0">
                  <c:v>26.9</c:v>
                </c:pt>
                <c:pt idx="9" formatCode="#\ ##0.0">
                  <c:v>33</c:v>
                </c:pt>
                <c:pt idx="10" formatCode="#\ ##0.0">
                  <c:v>21.9</c:v>
                </c:pt>
                <c:pt idx="11" formatCode="#\ ##0.0">
                  <c:v>30.9</c:v>
                </c:pt>
                <c:pt idx="12" formatCode="#\ ##0.0">
                  <c:v>24.5</c:v>
                </c:pt>
                <c:pt idx="13" formatCode="#\ ##0.0">
                  <c:v>20.399999999999999</c:v>
                </c:pt>
                <c:pt idx="14" formatCode="#\ ##0.0">
                  <c:v>29</c:v>
                </c:pt>
                <c:pt idx="15" formatCode="#\ ##0.0">
                  <c:v>43.8</c:v>
                </c:pt>
              </c:numCache>
            </c:numRef>
          </c:val>
          <c:extLst>
            <c:ext xmlns:c16="http://schemas.microsoft.com/office/drawing/2014/chart" uri="{C3380CC4-5D6E-409C-BE32-E72D297353CC}">
              <c16:uniqueId val="{00000000-A195-43D3-83C1-17836F361BBB}"/>
            </c:ext>
          </c:extLst>
        </c:ser>
        <c:ser>
          <c:idx val="1"/>
          <c:order val="1"/>
          <c:tx>
            <c:strRef>
              <c:f>'[ktk.ktk1.fact_ktk_ktk1.latest-49.xlsx]Kouluterveyskyselyn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'[ktk.ktk1.fact_ktk_ktk1.latest-49.xlsx]Kouluterveyskyselyn aikasarjat '!$A$2:$A$17</c:f>
              <c:strCache>
                <c:ptCount val="16"/>
                <c:pt idx="0">
                  <c:v>Keitele</c:v>
                </c:pt>
                <c:pt idx="1">
                  <c:v>Lapinlahti</c:v>
                </c:pt>
                <c:pt idx="2">
                  <c:v>Tuusniemi</c:v>
                </c:pt>
                <c:pt idx="3">
                  <c:v>Vieremä</c:v>
                </c:pt>
                <c:pt idx="4">
                  <c:v>Kuopio</c:v>
                </c:pt>
                <c:pt idx="5">
                  <c:v>Sonkajärvi</c:v>
                </c:pt>
                <c:pt idx="6">
                  <c:v>Rautalampi</c:v>
                </c:pt>
                <c:pt idx="7">
                  <c:v>Pohjois-Savon hyvinvointialue</c:v>
                </c:pt>
                <c:pt idx="8">
                  <c:v>Varkaus</c:v>
                </c:pt>
                <c:pt idx="9">
                  <c:v>Joroinen</c:v>
                </c:pt>
                <c:pt idx="10">
                  <c:v>Siilinjärvi</c:v>
                </c:pt>
                <c:pt idx="11">
                  <c:v>Kiuruvesi</c:v>
                </c:pt>
                <c:pt idx="12">
                  <c:v>Iisalmi</c:v>
                </c:pt>
                <c:pt idx="13">
                  <c:v>Leppävirta</c:v>
                </c:pt>
                <c:pt idx="14">
                  <c:v>Suonenjoki</c:v>
                </c:pt>
                <c:pt idx="15">
                  <c:v>Pielavesi</c:v>
                </c:pt>
              </c:strCache>
            </c:strRef>
          </c:cat>
          <c:val>
            <c:numRef>
              <c:f>'[ktk.ktk1.fact_ktk_ktk1.latest-49.xlsx]Kouluterveyskyselyn aikasarjat '!$C$2:$C$17</c:f>
              <c:numCache>
                <c:formatCode>#\ ##0.0</c:formatCode>
                <c:ptCount val="16"/>
                <c:pt idx="0">
                  <c:v>19.399999999999999</c:v>
                </c:pt>
                <c:pt idx="1">
                  <c:v>20.2</c:v>
                </c:pt>
                <c:pt idx="2">
                  <c:v>23.9</c:v>
                </c:pt>
                <c:pt idx="3">
                  <c:v>24.3</c:v>
                </c:pt>
                <c:pt idx="4">
                  <c:v>25.6</c:v>
                </c:pt>
                <c:pt idx="5">
                  <c:v>26.2</c:v>
                </c:pt>
                <c:pt idx="6">
                  <c:v>26.5</c:v>
                </c:pt>
                <c:pt idx="7">
                  <c:v>26.6</c:v>
                </c:pt>
                <c:pt idx="8">
                  <c:v>26.6</c:v>
                </c:pt>
                <c:pt idx="9">
                  <c:v>27.5</c:v>
                </c:pt>
                <c:pt idx="10">
                  <c:v>27.7</c:v>
                </c:pt>
                <c:pt idx="11">
                  <c:v>29.2</c:v>
                </c:pt>
                <c:pt idx="12">
                  <c:v>29.8</c:v>
                </c:pt>
                <c:pt idx="13">
                  <c:v>32.200000000000003</c:v>
                </c:pt>
                <c:pt idx="14">
                  <c:v>33</c:v>
                </c:pt>
                <c:pt idx="15">
                  <c:v>36.5</c:v>
                </c:pt>
              </c:numCache>
            </c:numRef>
          </c:val>
          <c:extLst>
            <c:ext xmlns:c16="http://schemas.microsoft.com/office/drawing/2014/chart" uri="{C3380CC4-5D6E-409C-BE32-E72D297353CC}">
              <c16:uniqueId val="{00000001-A195-43D3-83C1-17836F361BBB}"/>
            </c:ext>
          </c:extLst>
        </c:ser>
        <c:dLbls>
          <c:dLblPos val="outEnd"/>
          <c:showLegendKey val="0"/>
          <c:showVal val="1"/>
          <c:showCatName val="0"/>
          <c:showSerName val="0"/>
          <c:showPercent val="0"/>
          <c:showBubbleSize val="0"/>
        </c:dLbls>
        <c:gapWidth val="219"/>
        <c:overlap val="-27"/>
        <c:axId val="511799704"/>
        <c:axId val="511800688"/>
      </c:barChart>
      <c:catAx>
        <c:axId val="51179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1800688"/>
        <c:crosses val="autoZero"/>
        <c:auto val="1"/>
        <c:lblAlgn val="ctr"/>
        <c:lblOffset val="100"/>
        <c:noMultiLvlLbl val="0"/>
      </c:catAx>
      <c:valAx>
        <c:axId val="51180068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179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alkoholin juomisen humalaan asti, %, 8. ja</a:t>
            </a:r>
            <a:r>
              <a:rPr lang="fi-FI" baseline="0"/>
              <a:t>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'[ktk.ktk1.fact_ktk_ktk1.latest-64.xlsx]Kouluterveyskyselyn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'[ktk.ktk1.fact_ktk_ktk1.latest-64.xlsx]Kouluterveyskyselyn aikasarjat '!$A$2:$A$3</c:f>
              <c:strCache>
                <c:ptCount val="2"/>
                <c:pt idx="0">
                  <c:v>2019</c:v>
                </c:pt>
                <c:pt idx="1">
                  <c:v>2021</c:v>
                </c:pt>
              </c:strCache>
            </c:strRef>
          </c:cat>
          <c:val>
            <c:numRef>
              <c:f>'[ktk.ktk1.fact_ktk_ktk1.latest-64.xlsx]Kouluterveyskyselyn aikasarjat '!$B$2:$B$3</c:f>
              <c:numCache>
                <c:formatCode>#\ ##0.0</c:formatCode>
                <c:ptCount val="2"/>
                <c:pt idx="0">
                  <c:v>29.1</c:v>
                </c:pt>
                <c:pt idx="1">
                  <c:v>28.7</c:v>
                </c:pt>
              </c:numCache>
            </c:numRef>
          </c:val>
          <c:smooth val="0"/>
          <c:extLst>
            <c:ext xmlns:c16="http://schemas.microsoft.com/office/drawing/2014/chart" uri="{C3380CC4-5D6E-409C-BE32-E72D297353CC}">
              <c16:uniqueId val="{00000000-ABB6-4DF7-B049-F489DAF22B6F}"/>
            </c:ext>
          </c:extLst>
        </c:ser>
        <c:ser>
          <c:idx val="1"/>
          <c:order val="1"/>
          <c:tx>
            <c:strRef>
              <c:f>'[ktk.ktk1.fact_ktk_ktk1.latest-64.xlsx]Kouluterveyskyselyn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'[ktk.ktk1.fact_ktk_ktk1.latest-64.xlsx]Kouluterveyskyselyn aikasarjat '!$A$2:$A$3</c:f>
              <c:strCache>
                <c:ptCount val="2"/>
                <c:pt idx="0">
                  <c:v>2019</c:v>
                </c:pt>
                <c:pt idx="1">
                  <c:v>2021</c:v>
                </c:pt>
              </c:strCache>
            </c:strRef>
          </c:cat>
          <c:val>
            <c:numRef>
              <c:f>'[ktk.ktk1.fact_ktk_ktk1.latest-64.xlsx]Kouluterveyskyselyn aikasarjat '!$C$2:$C$3</c:f>
              <c:numCache>
                <c:formatCode>#\ ##0.0</c:formatCode>
                <c:ptCount val="2"/>
                <c:pt idx="0">
                  <c:v>24.6</c:v>
                </c:pt>
                <c:pt idx="1">
                  <c:v>24.6</c:v>
                </c:pt>
              </c:numCache>
            </c:numRef>
          </c:val>
          <c:smooth val="0"/>
          <c:extLst>
            <c:ext xmlns:c16="http://schemas.microsoft.com/office/drawing/2014/chart" uri="{C3380CC4-5D6E-409C-BE32-E72D297353CC}">
              <c16:uniqueId val="{00000001-ABB6-4DF7-B049-F489DAF22B6F}"/>
            </c:ext>
          </c:extLst>
        </c:ser>
        <c:ser>
          <c:idx val="2"/>
          <c:order val="2"/>
          <c:tx>
            <c:strRef>
              <c:f>'[ktk.ktk1.fact_ktk_ktk1.latest-64.xlsx]Kouluterveyskyselyn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'[ktk.ktk1.fact_ktk_ktk1.latest-64.xlsx]Kouluterveyskyselyn aikasarjat '!$A$2:$A$3</c:f>
              <c:strCache>
                <c:ptCount val="2"/>
                <c:pt idx="0">
                  <c:v>2019</c:v>
                </c:pt>
                <c:pt idx="1">
                  <c:v>2021</c:v>
                </c:pt>
              </c:strCache>
            </c:strRef>
          </c:cat>
          <c:val>
            <c:numRef>
              <c:f>'[ktk.ktk1.fact_ktk_ktk1.latest-64.xlsx]Kouluterveyskyselyn aikasarjat '!$D$2:$D$3</c:f>
              <c:numCache>
                <c:formatCode>#\ ##0.0</c:formatCode>
                <c:ptCount val="2"/>
                <c:pt idx="0">
                  <c:v>26.8</c:v>
                </c:pt>
                <c:pt idx="1">
                  <c:v>26.6</c:v>
                </c:pt>
              </c:numCache>
            </c:numRef>
          </c:val>
          <c:smooth val="0"/>
          <c:extLst>
            <c:ext xmlns:c16="http://schemas.microsoft.com/office/drawing/2014/chart" uri="{C3380CC4-5D6E-409C-BE32-E72D297353CC}">
              <c16:uniqueId val="{00000002-ABB6-4DF7-B049-F489DAF22B6F}"/>
            </c:ext>
          </c:extLst>
        </c:ser>
        <c:dLbls>
          <c:dLblPos val="t"/>
          <c:showLegendKey val="0"/>
          <c:showVal val="1"/>
          <c:showCatName val="0"/>
          <c:showSerName val="0"/>
          <c:showPercent val="0"/>
          <c:showBubbleSize val="0"/>
        </c:dLbls>
        <c:smooth val="0"/>
        <c:axId val="508735576"/>
        <c:axId val="508735248"/>
      </c:lineChart>
      <c:catAx>
        <c:axId val="50873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8735248"/>
        <c:crosses val="autoZero"/>
        <c:auto val="1"/>
        <c:lblAlgn val="ctr"/>
        <c:lblOffset val="100"/>
        <c:noMultiLvlLbl val="0"/>
      </c:catAx>
      <c:valAx>
        <c:axId val="5087352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8735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marihuanan (kannabiksen) polttamisen,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'[ktk.ktk1.fact_ktk_ktk1.latest-50.xlsx]Kouluterveyskyselyn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'[ktk.ktk1.fact_ktk_ktk1.latest-50.xlsx]Kouluterveyskyselyn aikasarjat '!$A$2:$A$16</c:f>
              <c:strCache>
                <c:ptCount val="15"/>
                <c:pt idx="0">
                  <c:v>Sonkajärvi</c:v>
                </c:pt>
                <c:pt idx="1">
                  <c:v>Rautalampi</c:v>
                </c:pt>
                <c:pt idx="2">
                  <c:v>Pielavesi</c:v>
                </c:pt>
                <c:pt idx="3">
                  <c:v>Tuusniemi</c:v>
                </c:pt>
                <c:pt idx="4">
                  <c:v>Lapinlahti</c:v>
                </c:pt>
                <c:pt idx="5">
                  <c:v>Vieremä</c:v>
                </c:pt>
                <c:pt idx="6">
                  <c:v>Iisalmi</c:v>
                </c:pt>
                <c:pt idx="7">
                  <c:v>Varkaus</c:v>
                </c:pt>
                <c:pt idx="8">
                  <c:v>Pohjois-Savon hyvinvointialue</c:v>
                </c:pt>
                <c:pt idx="9">
                  <c:v>Kuopio</c:v>
                </c:pt>
                <c:pt idx="10">
                  <c:v>Siilinjärvi</c:v>
                </c:pt>
                <c:pt idx="11">
                  <c:v>Suonenjoki</c:v>
                </c:pt>
                <c:pt idx="12">
                  <c:v>Kiuruvesi</c:v>
                </c:pt>
                <c:pt idx="13">
                  <c:v>Joroinen</c:v>
                </c:pt>
                <c:pt idx="14">
                  <c:v>Leppävirta</c:v>
                </c:pt>
              </c:strCache>
            </c:strRef>
          </c:cat>
          <c:val>
            <c:numRef>
              <c:f>'[ktk.ktk1.fact_ktk_ktk1.latest-50.xlsx]Kouluterveyskyselyn aikasarjat '!$B$2:$B$16</c:f>
              <c:numCache>
                <c:formatCode>#\ ##0.0</c:formatCode>
                <c:ptCount val="15"/>
                <c:pt idx="0" formatCode="General">
                  <c:v>0</c:v>
                </c:pt>
                <c:pt idx="1">
                  <c:v>16.7</c:v>
                </c:pt>
                <c:pt idx="2">
                  <c:v>11.6</c:v>
                </c:pt>
                <c:pt idx="3">
                  <c:v>10.3</c:v>
                </c:pt>
                <c:pt idx="5">
                  <c:v>2.9</c:v>
                </c:pt>
                <c:pt idx="6">
                  <c:v>10.1</c:v>
                </c:pt>
                <c:pt idx="7">
                  <c:v>12</c:v>
                </c:pt>
                <c:pt idx="8">
                  <c:v>12.1</c:v>
                </c:pt>
                <c:pt idx="9">
                  <c:v>14</c:v>
                </c:pt>
                <c:pt idx="10">
                  <c:v>9.4</c:v>
                </c:pt>
                <c:pt idx="11">
                  <c:v>9.4</c:v>
                </c:pt>
                <c:pt idx="12">
                  <c:v>11.2</c:v>
                </c:pt>
                <c:pt idx="13">
                  <c:v>10.9</c:v>
                </c:pt>
                <c:pt idx="14">
                  <c:v>8.3000000000000007</c:v>
                </c:pt>
              </c:numCache>
            </c:numRef>
          </c:val>
          <c:extLst>
            <c:ext xmlns:c16="http://schemas.microsoft.com/office/drawing/2014/chart" uri="{C3380CC4-5D6E-409C-BE32-E72D297353CC}">
              <c16:uniqueId val="{00000000-86CB-4041-A0FA-0391C03281FE}"/>
            </c:ext>
          </c:extLst>
        </c:ser>
        <c:ser>
          <c:idx val="1"/>
          <c:order val="1"/>
          <c:tx>
            <c:strRef>
              <c:f>'[ktk.ktk1.fact_ktk_ktk1.latest-50.xlsx]Kouluterveyskyselyn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'[ktk.ktk1.fact_ktk_ktk1.latest-50.xlsx]Kouluterveyskyselyn aikasarjat '!$A$2:$A$16</c:f>
              <c:strCache>
                <c:ptCount val="15"/>
                <c:pt idx="0">
                  <c:v>Sonkajärvi</c:v>
                </c:pt>
                <c:pt idx="1">
                  <c:v>Rautalampi</c:v>
                </c:pt>
                <c:pt idx="2">
                  <c:v>Pielavesi</c:v>
                </c:pt>
                <c:pt idx="3">
                  <c:v>Tuusniemi</c:v>
                </c:pt>
                <c:pt idx="4">
                  <c:v>Lapinlahti</c:v>
                </c:pt>
                <c:pt idx="5">
                  <c:v>Vieremä</c:v>
                </c:pt>
                <c:pt idx="6">
                  <c:v>Iisalmi</c:v>
                </c:pt>
                <c:pt idx="7">
                  <c:v>Varkaus</c:v>
                </c:pt>
                <c:pt idx="8">
                  <c:v>Pohjois-Savon hyvinvointialue</c:v>
                </c:pt>
                <c:pt idx="9">
                  <c:v>Kuopio</c:v>
                </c:pt>
                <c:pt idx="10">
                  <c:v>Siilinjärvi</c:v>
                </c:pt>
                <c:pt idx="11">
                  <c:v>Suonenjoki</c:v>
                </c:pt>
                <c:pt idx="12">
                  <c:v>Kiuruvesi</c:v>
                </c:pt>
                <c:pt idx="13">
                  <c:v>Joroinen</c:v>
                </c:pt>
                <c:pt idx="14">
                  <c:v>Leppävirta</c:v>
                </c:pt>
              </c:strCache>
            </c:strRef>
          </c:cat>
          <c:val>
            <c:numRef>
              <c:f>'[ktk.ktk1.fact_ktk_ktk1.latest-50.xlsx]Kouluterveyskyselyn aikasarjat '!$C$2:$C$16</c:f>
              <c:numCache>
                <c:formatCode>#\ ##0.0</c:formatCode>
                <c:ptCount val="15"/>
                <c:pt idx="0">
                  <c:v>3</c:v>
                </c:pt>
                <c:pt idx="1">
                  <c:v>4.3</c:v>
                </c:pt>
                <c:pt idx="2">
                  <c:v>5.8</c:v>
                </c:pt>
                <c:pt idx="3">
                  <c:v>6.1</c:v>
                </c:pt>
                <c:pt idx="4">
                  <c:v>7.4</c:v>
                </c:pt>
                <c:pt idx="5">
                  <c:v>8.6</c:v>
                </c:pt>
                <c:pt idx="6">
                  <c:v>9.5</c:v>
                </c:pt>
                <c:pt idx="7">
                  <c:v>11.5</c:v>
                </c:pt>
                <c:pt idx="8">
                  <c:v>12</c:v>
                </c:pt>
                <c:pt idx="9">
                  <c:v>12.7</c:v>
                </c:pt>
                <c:pt idx="10">
                  <c:v>15.2</c:v>
                </c:pt>
                <c:pt idx="11">
                  <c:v>15.2</c:v>
                </c:pt>
                <c:pt idx="12">
                  <c:v>15.9</c:v>
                </c:pt>
                <c:pt idx="13">
                  <c:v>16.3</c:v>
                </c:pt>
                <c:pt idx="14">
                  <c:v>17</c:v>
                </c:pt>
              </c:numCache>
            </c:numRef>
          </c:val>
          <c:extLst>
            <c:ext xmlns:c16="http://schemas.microsoft.com/office/drawing/2014/chart" uri="{C3380CC4-5D6E-409C-BE32-E72D297353CC}">
              <c16:uniqueId val="{00000001-86CB-4041-A0FA-0391C03281FE}"/>
            </c:ext>
          </c:extLst>
        </c:ser>
        <c:dLbls>
          <c:dLblPos val="outEnd"/>
          <c:showLegendKey val="0"/>
          <c:showVal val="1"/>
          <c:showCatName val="0"/>
          <c:showSerName val="0"/>
          <c:showPercent val="0"/>
          <c:showBubbleSize val="0"/>
        </c:dLbls>
        <c:gapWidth val="219"/>
        <c:overlap val="-27"/>
        <c:axId val="509777520"/>
        <c:axId val="509775880"/>
      </c:barChart>
      <c:catAx>
        <c:axId val="50977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9775880"/>
        <c:crosses val="autoZero"/>
        <c:auto val="1"/>
        <c:lblAlgn val="ctr"/>
        <c:lblOffset val="100"/>
        <c:noMultiLvlLbl val="0"/>
      </c:catAx>
      <c:valAx>
        <c:axId val="509775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9777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marihuanan (kannabiksen) polttamisen, %, 8. ja 9.lk.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'[ktk.ktk1.fact_ktk_ktk1.latest-65.xlsx]Kouluterveyskyselyn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'[ktk.ktk1.fact_ktk_ktk1.latest-65.xlsx]Kouluterveyskyselyn aikasarjat '!$A$2:$A$3</c:f>
              <c:strCache>
                <c:ptCount val="2"/>
                <c:pt idx="0">
                  <c:v>2019</c:v>
                </c:pt>
                <c:pt idx="1">
                  <c:v>2021</c:v>
                </c:pt>
              </c:strCache>
            </c:strRef>
          </c:cat>
          <c:val>
            <c:numRef>
              <c:f>'[ktk.ktk1.fact_ktk_ktk1.latest-65.xlsx]Kouluterveyskyselyn aikasarjat '!$B$2:$B$3</c:f>
              <c:numCache>
                <c:formatCode>#\ ##0.0</c:formatCode>
                <c:ptCount val="2"/>
                <c:pt idx="0">
                  <c:v>14.4</c:v>
                </c:pt>
                <c:pt idx="1">
                  <c:v>14.4</c:v>
                </c:pt>
              </c:numCache>
            </c:numRef>
          </c:val>
          <c:smooth val="0"/>
          <c:extLst>
            <c:ext xmlns:c16="http://schemas.microsoft.com/office/drawing/2014/chart" uri="{C3380CC4-5D6E-409C-BE32-E72D297353CC}">
              <c16:uniqueId val="{00000000-BC46-477C-9AEC-41541C9DE11F}"/>
            </c:ext>
          </c:extLst>
        </c:ser>
        <c:ser>
          <c:idx val="1"/>
          <c:order val="1"/>
          <c:tx>
            <c:strRef>
              <c:f>'[ktk.ktk1.fact_ktk_ktk1.latest-65.xlsx]Kouluterveyskyselyn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7.5555555555555612E-2"/>
                  <c:y val="1.62383347914843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C46-477C-9AEC-41541C9DE11F}"/>
                </c:ext>
              </c:extLst>
            </c:dLbl>
            <c:dLbl>
              <c:idx val="1"/>
              <c:layout>
                <c:manualLayout>
                  <c:x val="2.2222222222222222E-3"/>
                  <c:y val="1.16087051618546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C46-477C-9AEC-41541C9DE11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'[ktk.ktk1.fact_ktk_ktk1.latest-65.xlsx]Kouluterveyskyselyn aikasarjat '!$A$2:$A$3</c:f>
              <c:strCache>
                <c:ptCount val="2"/>
                <c:pt idx="0">
                  <c:v>2019</c:v>
                </c:pt>
                <c:pt idx="1">
                  <c:v>2021</c:v>
                </c:pt>
              </c:strCache>
            </c:strRef>
          </c:cat>
          <c:val>
            <c:numRef>
              <c:f>'[ktk.ktk1.fact_ktk_ktk1.latest-65.xlsx]Kouluterveyskyselyn aikasarjat '!$C$2:$C$3</c:f>
              <c:numCache>
                <c:formatCode>#\ ##0.0</c:formatCode>
                <c:ptCount val="2"/>
                <c:pt idx="0">
                  <c:v>9.6999999999999993</c:v>
                </c:pt>
                <c:pt idx="1">
                  <c:v>9.6999999999999993</c:v>
                </c:pt>
              </c:numCache>
            </c:numRef>
          </c:val>
          <c:smooth val="0"/>
          <c:extLst>
            <c:ext xmlns:c16="http://schemas.microsoft.com/office/drawing/2014/chart" uri="{C3380CC4-5D6E-409C-BE32-E72D297353CC}">
              <c16:uniqueId val="{00000003-BC46-477C-9AEC-41541C9DE11F}"/>
            </c:ext>
          </c:extLst>
        </c:ser>
        <c:ser>
          <c:idx val="2"/>
          <c:order val="2"/>
          <c:tx>
            <c:strRef>
              <c:f>'[ktk.ktk1.fact_ktk_ktk1.latest-65.xlsx]Kouluterveyskyselyn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0133333333333333"/>
                  <c:y val="-1.15394429862933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C46-477C-9AEC-41541C9DE11F}"/>
                </c:ext>
              </c:extLst>
            </c:dLbl>
            <c:dLbl>
              <c:idx val="1"/>
              <c:layout>
                <c:manualLayout>
                  <c:x val="9.7777777777777776E-3"/>
                  <c:y val="-3.46875911344415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C46-477C-9AEC-41541C9DE11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'[ktk.ktk1.fact_ktk_ktk1.latest-65.xlsx]Kouluterveyskyselyn aikasarjat '!$A$2:$A$3</c:f>
              <c:strCache>
                <c:ptCount val="2"/>
                <c:pt idx="0">
                  <c:v>2019</c:v>
                </c:pt>
                <c:pt idx="1">
                  <c:v>2021</c:v>
                </c:pt>
              </c:strCache>
            </c:strRef>
          </c:cat>
          <c:val>
            <c:numRef>
              <c:f>'[ktk.ktk1.fact_ktk_ktk1.latest-65.xlsx]Kouluterveyskyselyn aikasarjat '!$D$2:$D$3</c:f>
              <c:numCache>
                <c:formatCode>#\ ##0.0</c:formatCode>
                <c:ptCount val="2"/>
                <c:pt idx="0">
                  <c:v>12.1</c:v>
                </c:pt>
                <c:pt idx="1">
                  <c:v>12</c:v>
                </c:pt>
              </c:numCache>
            </c:numRef>
          </c:val>
          <c:smooth val="0"/>
          <c:extLst>
            <c:ext xmlns:c16="http://schemas.microsoft.com/office/drawing/2014/chart" uri="{C3380CC4-5D6E-409C-BE32-E72D297353CC}">
              <c16:uniqueId val="{00000006-BC46-477C-9AEC-41541C9DE11F}"/>
            </c:ext>
          </c:extLst>
        </c:ser>
        <c:dLbls>
          <c:dLblPos val="t"/>
          <c:showLegendKey val="0"/>
          <c:showVal val="1"/>
          <c:showCatName val="0"/>
          <c:showSerName val="0"/>
          <c:showPercent val="0"/>
          <c:showBubbleSize val="0"/>
        </c:dLbls>
        <c:smooth val="0"/>
        <c:axId val="509267944"/>
        <c:axId val="509268272"/>
      </c:lineChart>
      <c:catAx>
        <c:axId val="50926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9268272"/>
        <c:crosses val="autoZero"/>
        <c:auto val="1"/>
        <c:lblAlgn val="ctr"/>
        <c:lblOffset val="100"/>
        <c:noMultiLvlLbl val="0"/>
      </c:catAx>
      <c:valAx>
        <c:axId val="5092682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9267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(lukio</a:t>
            </a:r>
            <a:r>
              <a:rPr lang="fi-FI" baseline="0"/>
              <a:t> 1. ja 2.lk)</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'[ktk.ktk1.fact_ktk_ktk1.latest-18.xlsx]Kouluterveyskyselyn aikasarjat '!$A$5</c:f>
              <c:strCache>
                <c:ptCount val="1"/>
                <c:pt idx="0">
                  <c:v>tupakoinnin,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'[ktk.ktk1.fact_ktk_ktk1.latest-18.xlsx]Kouluterveyskyselyn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'[ktk.ktk1.fact_ktk_ktk1.latest-18.xlsx]Kouluterveyskyselyn aikasarjat '!$B$5:$H$5</c:f>
              <c:numCache>
                <c:formatCode>#\ ##0.0</c:formatCode>
                <c:ptCount val="7"/>
                <c:pt idx="0">
                  <c:v>38.4</c:v>
                </c:pt>
                <c:pt idx="1">
                  <c:v>34.299999999999997</c:v>
                </c:pt>
                <c:pt idx="2">
                  <c:v>40.799999999999997</c:v>
                </c:pt>
                <c:pt idx="3">
                  <c:v>36.4</c:v>
                </c:pt>
                <c:pt idx="4">
                  <c:v>39.700000000000003</c:v>
                </c:pt>
                <c:pt idx="5">
                  <c:v>39.799999999999997</c:v>
                </c:pt>
                <c:pt idx="6">
                  <c:v>40.5</c:v>
                </c:pt>
              </c:numCache>
            </c:numRef>
          </c:val>
          <c:extLst>
            <c:ext xmlns:c16="http://schemas.microsoft.com/office/drawing/2014/chart" uri="{C3380CC4-5D6E-409C-BE32-E72D297353CC}">
              <c16:uniqueId val="{00000000-C74A-449C-B271-715703073CBB}"/>
            </c:ext>
          </c:extLst>
        </c:ser>
        <c:ser>
          <c:idx val="1"/>
          <c:order val="1"/>
          <c:tx>
            <c:strRef>
              <c:f>'[ktk.ktk1.fact_ktk_ktk1.latest-18.xlsx]Kouluterveyskyselyn aikasarjat '!$A$6</c:f>
              <c:strCache>
                <c:ptCount val="1"/>
                <c:pt idx="0">
                  <c:v>nuuskaamisen,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'[ktk.ktk1.fact_ktk_ktk1.latest-18.xlsx]Kouluterveyskyselyn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'[ktk.ktk1.fact_ktk_ktk1.latest-18.xlsx]Kouluterveyskyselyn aikasarjat '!$B$6:$H$6</c:f>
              <c:numCache>
                <c:formatCode>#\ ##0.0</c:formatCode>
                <c:ptCount val="7"/>
                <c:pt idx="0">
                  <c:v>37.799999999999997</c:v>
                </c:pt>
                <c:pt idx="1">
                  <c:v>33.6</c:v>
                </c:pt>
                <c:pt idx="2">
                  <c:v>39.200000000000003</c:v>
                </c:pt>
                <c:pt idx="3">
                  <c:v>36.299999999999997</c:v>
                </c:pt>
                <c:pt idx="4">
                  <c:v>36.299999999999997</c:v>
                </c:pt>
                <c:pt idx="5">
                  <c:v>39</c:v>
                </c:pt>
                <c:pt idx="6">
                  <c:v>38.799999999999997</c:v>
                </c:pt>
              </c:numCache>
            </c:numRef>
          </c:val>
          <c:extLst>
            <c:ext xmlns:c16="http://schemas.microsoft.com/office/drawing/2014/chart" uri="{C3380CC4-5D6E-409C-BE32-E72D297353CC}">
              <c16:uniqueId val="{00000001-C74A-449C-B271-715703073CBB}"/>
            </c:ext>
          </c:extLst>
        </c:ser>
        <c:ser>
          <c:idx val="2"/>
          <c:order val="2"/>
          <c:tx>
            <c:strRef>
              <c:f>'[ktk.ktk1.fact_ktk_ktk1.latest-18.xlsx]Kouluterveyskyselyn aikasarjat '!$A$7</c:f>
              <c:strCache>
                <c:ptCount val="1"/>
                <c:pt idx="0">
                  <c:v>sähkösavukkeen käytön,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'[ktk.ktk1.fact_ktk_ktk1.latest-18.xlsx]Kouluterveyskyselyn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'[ktk.ktk1.fact_ktk_ktk1.latest-18.xlsx]Kouluterveyskyselyn aikasarjat '!$B$7:$H$7</c:f>
              <c:numCache>
                <c:formatCode>#\ ##0.0</c:formatCode>
                <c:ptCount val="7"/>
                <c:pt idx="0">
                  <c:v>43.7</c:v>
                </c:pt>
                <c:pt idx="1">
                  <c:v>40.700000000000003</c:v>
                </c:pt>
                <c:pt idx="2">
                  <c:v>45.6</c:v>
                </c:pt>
                <c:pt idx="3">
                  <c:v>41.6</c:v>
                </c:pt>
                <c:pt idx="4">
                  <c:v>44.6</c:v>
                </c:pt>
                <c:pt idx="5">
                  <c:v>41.5</c:v>
                </c:pt>
                <c:pt idx="6">
                  <c:v>45.4</c:v>
                </c:pt>
              </c:numCache>
            </c:numRef>
          </c:val>
          <c:extLst>
            <c:ext xmlns:c16="http://schemas.microsoft.com/office/drawing/2014/chart" uri="{C3380CC4-5D6E-409C-BE32-E72D297353CC}">
              <c16:uniqueId val="{00000002-C74A-449C-B271-715703073CBB}"/>
            </c:ext>
          </c:extLst>
        </c:ser>
        <c:ser>
          <c:idx val="3"/>
          <c:order val="3"/>
          <c:tx>
            <c:strRef>
              <c:f>'[ktk.ktk1.fact_ktk_ktk1.latest-18.xlsx]Kouluterveyskyselyn aikasarjat '!$A$8</c:f>
              <c:strCache>
                <c:ptCount val="1"/>
                <c:pt idx="0">
                  <c:v>alkoholin juomisen vähäisessä määrin,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'[ktk.ktk1.fact_ktk_ktk1.latest-18.xlsx]Kouluterveyskyselyn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'[ktk.ktk1.fact_ktk_ktk1.latest-18.xlsx]Kouluterveyskyselyn aikasarjat '!$B$8:$H$8</c:f>
              <c:numCache>
                <c:formatCode>#\ ##0.0</c:formatCode>
                <c:ptCount val="7"/>
                <c:pt idx="0">
                  <c:v>83.7</c:v>
                </c:pt>
                <c:pt idx="1">
                  <c:v>83.6</c:v>
                </c:pt>
                <c:pt idx="2">
                  <c:v>82.6</c:v>
                </c:pt>
                <c:pt idx="3">
                  <c:v>84.4</c:v>
                </c:pt>
                <c:pt idx="4">
                  <c:v>84.8</c:v>
                </c:pt>
                <c:pt idx="5">
                  <c:v>78.400000000000006</c:v>
                </c:pt>
                <c:pt idx="6">
                  <c:v>83</c:v>
                </c:pt>
              </c:numCache>
            </c:numRef>
          </c:val>
          <c:extLst>
            <c:ext xmlns:c16="http://schemas.microsoft.com/office/drawing/2014/chart" uri="{C3380CC4-5D6E-409C-BE32-E72D297353CC}">
              <c16:uniqueId val="{00000003-C74A-449C-B271-715703073CBB}"/>
            </c:ext>
          </c:extLst>
        </c:ser>
        <c:ser>
          <c:idx val="4"/>
          <c:order val="4"/>
          <c:tx>
            <c:strRef>
              <c:f>'[ktk.ktk1.fact_ktk_ktk1.latest-18.xlsx]Kouluterveyskyselyn aikasarjat '!$A$9</c:f>
              <c:strCache>
                <c:ptCount val="1"/>
                <c:pt idx="0">
                  <c:v>alkoholin juomisen humalaan asti,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'[ktk.ktk1.fact_ktk_ktk1.latest-18.xlsx]Kouluterveyskyselyn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'[ktk.ktk1.fact_ktk_ktk1.latest-18.xlsx]Kouluterveyskyselyn aikasarjat '!$B$9:$H$9</c:f>
              <c:numCache>
                <c:formatCode>#\ ##0.0</c:formatCode>
                <c:ptCount val="7"/>
                <c:pt idx="0">
                  <c:v>48.7</c:v>
                </c:pt>
                <c:pt idx="1">
                  <c:v>46.4</c:v>
                </c:pt>
                <c:pt idx="2">
                  <c:v>46.2</c:v>
                </c:pt>
                <c:pt idx="3">
                  <c:v>48.2</c:v>
                </c:pt>
                <c:pt idx="4">
                  <c:v>44.1</c:v>
                </c:pt>
                <c:pt idx="5">
                  <c:v>42.6</c:v>
                </c:pt>
                <c:pt idx="6">
                  <c:v>47.1</c:v>
                </c:pt>
              </c:numCache>
            </c:numRef>
          </c:val>
          <c:extLst>
            <c:ext xmlns:c16="http://schemas.microsoft.com/office/drawing/2014/chart" uri="{C3380CC4-5D6E-409C-BE32-E72D297353CC}">
              <c16:uniqueId val="{00000004-C74A-449C-B271-715703073CBB}"/>
            </c:ext>
          </c:extLst>
        </c:ser>
        <c:ser>
          <c:idx val="5"/>
          <c:order val="5"/>
          <c:tx>
            <c:strRef>
              <c:f>'[ktk.ktk1.fact_ktk_ktk1.latest-18.xlsx]Kouluterveyskyselyn aikasarjat '!$A$10</c:f>
              <c:strCache>
                <c:ptCount val="1"/>
                <c:pt idx="0">
                  <c:v>marihuanan (kannabiksen) polttamisen,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'[ktk.ktk1.fact_ktk_ktk1.latest-18.xlsx]Kouluterveyskyselyn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'[ktk.ktk1.fact_ktk_ktk1.latest-18.xlsx]Kouluterveyskyselyn aikasarjat '!$B$10:$H$10</c:f>
              <c:numCache>
                <c:formatCode>#\ ##0.0</c:formatCode>
                <c:ptCount val="7"/>
                <c:pt idx="0">
                  <c:v>20.2</c:v>
                </c:pt>
                <c:pt idx="1">
                  <c:v>14.7</c:v>
                </c:pt>
                <c:pt idx="2">
                  <c:v>18.100000000000001</c:v>
                </c:pt>
                <c:pt idx="3">
                  <c:v>18.7</c:v>
                </c:pt>
                <c:pt idx="4">
                  <c:v>16</c:v>
                </c:pt>
                <c:pt idx="5">
                  <c:v>14.5</c:v>
                </c:pt>
                <c:pt idx="6">
                  <c:v>17.5</c:v>
                </c:pt>
              </c:numCache>
            </c:numRef>
          </c:val>
          <c:extLst>
            <c:ext xmlns:c16="http://schemas.microsoft.com/office/drawing/2014/chart" uri="{C3380CC4-5D6E-409C-BE32-E72D297353CC}">
              <c16:uniqueId val="{00000005-C74A-449C-B271-715703073CBB}"/>
            </c:ext>
          </c:extLst>
        </c:ser>
        <c:dLbls>
          <c:dLblPos val="outEnd"/>
          <c:showLegendKey val="0"/>
          <c:showVal val="1"/>
          <c:showCatName val="0"/>
          <c:showSerName val="0"/>
          <c:showPercent val="0"/>
          <c:showBubbleSize val="0"/>
        </c:dLbls>
        <c:gapWidth val="219"/>
        <c:overlap val="-27"/>
        <c:axId val="594883192"/>
        <c:axId val="594881552"/>
      </c:barChart>
      <c:catAx>
        <c:axId val="59488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94881552"/>
        <c:crosses val="autoZero"/>
        <c:auto val="1"/>
        <c:lblAlgn val="ctr"/>
        <c:lblOffset val="100"/>
        <c:noMultiLvlLbl val="0"/>
      </c:catAx>
      <c:valAx>
        <c:axId val="594881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9488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Hyväksyy ikäisillään... (ammatillinen)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'[ktk.ktk1.fact_ktk_ktk1.latest-19.xlsx]Kouluterveyskyselyn aikasarjat '!$A$5</c:f>
              <c:strCache>
                <c:ptCount val="1"/>
                <c:pt idx="0">
                  <c:v>tupakoinnin,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'[ktk.ktk1.fact_ktk_ktk1.latest-19.xlsx]Kouluterveyskyselyn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'[ktk.ktk1.fact_ktk_ktk1.latest-19.xlsx]Kouluterveyskyselyn aikasarjat '!$B$5:$H$5</c:f>
              <c:numCache>
                <c:formatCode>#\ ##0.0</c:formatCode>
                <c:ptCount val="7"/>
                <c:pt idx="0">
                  <c:v>58.8</c:v>
                </c:pt>
                <c:pt idx="1">
                  <c:v>59</c:v>
                </c:pt>
                <c:pt idx="2">
                  <c:v>62.9</c:v>
                </c:pt>
                <c:pt idx="3">
                  <c:v>58.6</c:v>
                </c:pt>
                <c:pt idx="4">
                  <c:v>62.3</c:v>
                </c:pt>
                <c:pt idx="5">
                  <c:v>63.7</c:v>
                </c:pt>
                <c:pt idx="6">
                  <c:v>60.2</c:v>
                </c:pt>
              </c:numCache>
            </c:numRef>
          </c:val>
          <c:extLst>
            <c:ext xmlns:c16="http://schemas.microsoft.com/office/drawing/2014/chart" uri="{C3380CC4-5D6E-409C-BE32-E72D297353CC}">
              <c16:uniqueId val="{00000000-B021-45AF-9585-2470AA06416B}"/>
            </c:ext>
          </c:extLst>
        </c:ser>
        <c:ser>
          <c:idx val="1"/>
          <c:order val="1"/>
          <c:tx>
            <c:strRef>
              <c:f>'[ktk.ktk1.fact_ktk_ktk1.latest-19.xlsx]Kouluterveyskyselyn aikasarjat '!$A$6</c:f>
              <c:strCache>
                <c:ptCount val="1"/>
                <c:pt idx="0">
                  <c:v>nuuskaamisen,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'[ktk.ktk1.fact_ktk_ktk1.latest-19.xlsx]Kouluterveyskyselyn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'[ktk.ktk1.fact_ktk_ktk1.latest-19.xlsx]Kouluterveyskyselyn aikasarjat '!$B$6:$H$6</c:f>
              <c:numCache>
                <c:formatCode>#\ ##0.0</c:formatCode>
                <c:ptCount val="7"/>
                <c:pt idx="0">
                  <c:v>57.1</c:v>
                </c:pt>
                <c:pt idx="1">
                  <c:v>57.9</c:v>
                </c:pt>
                <c:pt idx="2">
                  <c:v>58.4</c:v>
                </c:pt>
                <c:pt idx="3">
                  <c:v>57.3</c:v>
                </c:pt>
                <c:pt idx="4">
                  <c:v>58.3</c:v>
                </c:pt>
                <c:pt idx="5">
                  <c:v>62.2</c:v>
                </c:pt>
                <c:pt idx="6">
                  <c:v>58.4</c:v>
                </c:pt>
              </c:numCache>
            </c:numRef>
          </c:val>
          <c:extLst>
            <c:ext xmlns:c16="http://schemas.microsoft.com/office/drawing/2014/chart" uri="{C3380CC4-5D6E-409C-BE32-E72D297353CC}">
              <c16:uniqueId val="{00000001-B021-45AF-9585-2470AA06416B}"/>
            </c:ext>
          </c:extLst>
        </c:ser>
        <c:ser>
          <c:idx val="2"/>
          <c:order val="2"/>
          <c:tx>
            <c:strRef>
              <c:f>'[ktk.ktk1.fact_ktk_ktk1.latest-19.xlsx]Kouluterveyskyselyn aikasarjat '!$A$7</c:f>
              <c:strCache>
                <c:ptCount val="1"/>
                <c:pt idx="0">
                  <c:v>sähkösavukkeen käytön,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'[ktk.ktk1.fact_ktk_ktk1.latest-19.xlsx]Kouluterveyskyselyn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'[ktk.ktk1.fact_ktk_ktk1.latest-19.xlsx]Kouluterveyskyselyn aikasarjat '!$B$7:$H$7</c:f>
              <c:numCache>
                <c:formatCode>#\ ##0.0</c:formatCode>
                <c:ptCount val="7"/>
                <c:pt idx="0">
                  <c:v>61</c:v>
                </c:pt>
                <c:pt idx="1">
                  <c:v>62.6</c:v>
                </c:pt>
                <c:pt idx="2">
                  <c:v>63.8</c:v>
                </c:pt>
                <c:pt idx="3">
                  <c:v>60.7</c:v>
                </c:pt>
                <c:pt idx="4">
                  <c:v>63.4</c:v>
                </c:pt>
                <c:pt idx="5">
                  <c:v>63.7</c:v>
                </c:pt>
                <c:pt idx="6">
                  <c:v>63.2</c:v>
                </c:pt>
              </c:numCache>
            </c:numRef>
          </c:val>
          <c:extLst>
            <c:ext xmlns:c16="http://schemas.microsoft.com/office/drawing/2014/chart" uri="{C3380CC4-5D6E-409C-BE32-E72D297353CC}">
              <c16:uniqueId val="{00000002-B021-45AF-9585-2470AA06416B}"/>
            </c:ext>
          </c:extLst>
        </c:ser>
        <c:ser>
          <c:idx val="3"/>
          <c:order val="3"/>
          <c:tx>
            <c:strRef>
              <c:f>'[ktk.ktk1.fact_ktk_ktk1.latest-19.xlsx]Kouluterveyskyselyn aikasarjat '!$A$8</c:f>
              <c:strCache>
                <c:ptCount val="1"/>
                <c:pt idx="0">
                  <c:v>alkoholin juomisen vähäisessä määrin,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'[ktk.ktk1.fact_ktk_ktk1.latest-19.xlsx]Kouluterveyskyselyn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'[ktk.ktk1.fact_ktk_ktk1.latest-19.xlsx]Kouluterveyskyselyn aikasarjat '!$B$8:$H$8</c:f>
              <c:numCache>
                <c:formatCode>#\ ##0.0</c:formatCode>
                <c:ptCount val="7"/>
                <c:pt idx="0">
                  <c:v>78.2</c:v>
                </c:pt>
                <c:pt idx="1">
                  <c:v>80.2</c:v>
                </c:pt>
                <c:pt idx="2">
                  <c:v>79.7</c:v>
                </c:pt>
                <c:pt idx="3">
                  <c:v>82</c:v>
                </c:pt>
                <c:pt idx="4">
                  <c:v>80.900000000000006</c:v>
                </c:pt>
                <c:pt idx="5">
                  <c:v>74.900000000000006</c:v>
                </c:pt>
                <c:pt idx="6">
                  <c:v>79.8</c:v>
                </c:pt>
              </c:numCache>
            </c:numRef>
          </c:val>
          <c:extLst>
            <c:ext xmlns:c16="http://schemas.microsoft.com/office/drawing/2014/chart" uri="{C3380CC4-5D6E-409C-BE32-E72D297353CC}">
              <c16:uniqueId val="{00000003-B021-45AF-9585-2470AA06416B}"/>
            </c:ext>
          </c:extLst>
        </c:ser>
        <c:ser>
          <c:idx val="4"/>
          <c:order val="4"/>
          <c:tx>
            <c:strRef>
              <c:f>'[ktk.ktk1.fact_ktk_ktk1.latest-19.xlsx]Kouluterveyskyselyn aikasarjat '!$A$9</c:f>
              <c:strCache>
                <c:ptCount val="1"/>
                <c:pt idx="0">
                  <c:v>alkoholin juomisen humalaan asti,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'[ktk.ktk1.fact_ktk_ktk1.latest-19.xlsx]Kouluterveyskyselyn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'[ktk.ktk1.fact_ktk_ktk1.latest-19.xlsx]Kouluterveyskyselyn aikasarjat '!$B$9:$H$9</c:f>
              <c:numCache>
                <c:formatCode>#\ ##0.0</c:formatCode>
                <c:ptCount val="7"/>
                <c:pt idx="0">
                  <c:v>51.5</c:v>
                </c:pt>
                <c:pt idx="1">
                  <c:v>53.9</c:v>
                </c:pt>
                <c:pt idx="2">
                  <c:v>52</c:v>
                </c:pt>
                <c:pt idx="3">
                  <c:v>54.5</c:v>
                </c:pt>
                <c:pt idx="4">
                  <c:v>52.3</c:v>
                </c:pt>
                <c:pt idx="5">
                  <c:v>49.3</c:v>
                </c:pt>
                <c:pt idx="6">
                  <c:v>53.1</c:v>
                </c:pt>
              </c:numCache>
            </c:numRef>
          </c:val>
          <c:extLst>
            <c:ext xmlns:c16="http://schemas.microsoft.com/office/drawing/2014/chart" uri="{C3380CC4-5D6E-409C-BE32-E72D297353CC}">
              <c16:uniqueId val="{00000004-B021-45AF-9585-2470AA06416B}"/>
            </c:ext>
          </c:extLst>
        </c:ser>
        <c:ser>
          <c:idx val="5"/>
          <c:order val="5"/>
          <c:tx>
            <c:strRef>
              <c:f>'[ktk.ktk1.fact_ktk_ktk1.latest-19.xlsx]Kouluterveyskyselyn aikasarjat '!$A$10</c:f>
              <c:strCache>
                <c:ptCount val="1"/>
                <c:pt idx="0">
                  <c:v>marihuanan (kannabiksen) polttamisen,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'[ktk.ktk1.fact_ktk_ktk1.latest-19.xlsx]Kouluterveyskyselyn aikasarjat '!$B$1:$H$4</c:f>
              <c:strCache>
                <c:ptCount val="7"/>
                <c:pt idx="0">
                  <c:v>Koko maa</c:v>
                </c:pt>
                <c:pt idx="1">
                  <c:v>Etelä-Savon hyvinvointialue</c:v>
                </c:pt>
                <c:pt idx="2">
                  <c:v>Keski-Suomen hyvinvointialue</c:v>
                </c:pt>
                <c:pt idx="3">
                  <c:v>Pirkanmaan hyvinvointialue</c:v>
                </c:pt>
                <c:pt idx="4">
                  <c:v>Pohjois-Karjalan hyvinvointialue</c:v>
                </c:pt>
                <c:pt idx="5">
                  <c:v>Pohjois-Pohjanmaan hyvinvointialue</c:v>
                </c:pt>
                <c:pt idx="6">
                  <c:v>Pohjois-Savon hyvinvointialue</c:v>
                </c:pt>
              </c:strCache>
              <c:extLst/>
            </c:strRef>
          </c:cat>
          <c:val>
            <c:numRef>
              <c:f>'[ktk.ktk1.fact_ktk_ktk1.latest-19.xlsx]Kouluterveyskyselyn aikasarjat '!$B$10:$H$10</c:f>
              <c:numCache>
                <c:formatCode>#\ ##0.0</c:formatCode>
                <c:ptCount val="7"/>
                <c:pt idx="0">
                  <c:v>20</c:v>
                </c:pt>
                <c:pt idx="1">
                  <c:v>17.7</c:v>
                </c:pt>
                <c:pt idx="2">
                  <c:v>18.7</c:v>
                </c:pt>
                <c:pt idx="3">
                  <c:v>23.7</c:v>
                </c:pt>
                <c:pt idx="4">
                  <c:v>17.600000000000001</c:v>
                </c:pt>
                <c:pt idx="5">
                  <c:v>15.8</c:v>
                </c:pt>
                <c:pt idx="6">
                  <c:v>20</c:v>
                </c:pt>
              </c:numCache>
            </c:numRef>
          </c:val>
          <c:extLst>
            <c:ext xmlns:c16="http://schemas.microsoft.com/office/drawing/2014/chart" uri="{C3380CC4-5D6E-409C-BE32-E72D297353CC}">
              <c16:uniqueId val="{00000005-B021-45AF-9585-2470AA06416B}"/>
            </c:ext>
          </c:extLst>
        </c:ser>
        <c:dLbls>
          <c:dLblPos val="outEnd"/>
          <c:showLegendKey val="0"/>
          <c:showVal val="1"/>
          <c:showCatName val="0"/>
          <c:showSerName val="0"/>
          <c:showPercent val="0"/>
          <c:showBubbleSize val="0"/>
        </c:dLbls>
        <c:gapWidth val="219"/>
        <c:overlap val="-27"/>
        <c:axId val="514770512"/>
        <c:axId val="514771824"/>
      </c:barChart>
      <c:catAx>
        <c:axId val="51477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771824"/>
        <c:crosses val="autoZero"/>
        <c:auto val="1"/>
        <c:lblAlgn val="ctr"/>
        <c:lblOffset val="100"/>
        <c:noMultiLvlLbl val="0"/>
      </c:catAx>
      <c:valAx>
        <c:axId val="5147718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70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Hyväksyy ikäisillään...Pohjois-Savon</a:t>
            </a:r>
            <a:r>
              <a:rPr lang="fi-FI" sz="1600" baseline="0"/>
              <a:t> hyvinvointialue, v.2021</a:t>
            </a:r>
            <a:endParaRPr lang="fi-FI" sz="160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(53).xlsx]Kouluterveyskyselyn aikasarjat '!$A$3</c:f>
              <c:strCache>
                <c:ptCount val="1"/>
                <c:pt idx="0">
                  <c:v>... tupakoinnin,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(53).xlsx]Kouluterveyskyselyn aikasarjat '!$B$1:$D$2</c:f>
              <c:strCache>
                <c:ptCount val="3"/>
                <c:pt idx="0">
                  <c:v>Perusopetus 8. ja 9.lk. </c:v>
                </c:pt>
                <c:pt idx="1">
                  <c:v>Lukio 1. ja 2.lk</c:v>
                </c:pt>
                <c:pt idx="2">
                  <c:v>Ammatillinen oppilaitos</c:v>
                </c:pt>
              </c:strCache>
              <c:extLst/>
            </c:strRef>
          </c:cat>
          <c:val>
            <c:numRef>
              <c:f>'[ktk.ktk1.fact_ktk_ktk1.latest (53).xlsx]Kouluterveyskyselyn aikasarjat '!$B$3:$D$3</c:f>
              <c:numCache>
                <c:formatCode>#\ ##0.0</c:formatCode>
                <c:ptCount val="3"/>
                <c:pt idx="0">
                  <c:v>27.3</c:v>
                </c:pt>
                <c:pt idx="1">
                  <c:v>40.5</c:v>
                </c:pt>
                <c:pt idx="2">
                  <c:v>60.2</c:v>
                </c:pt>
              </c:numCache>
            </c:numRef>
          </c:val>
          <c:extLst>
            <c:ext xmlns:c16="http://schemas.microsoft.com/office/drawing/2014/chart" uri="{C3380CC4-5D6E-409C-BE32-E72D297353CC}">
              <c16:uniqueId val="{00000000-160F-4367-B24F-3469B44C50F1}"/>
            </c:ext>
          </c:extLst>
        </c:ser>
        <c:ser>
          <c:idx val="1"/>
          <c:order val="1"/>
          <c:tx>
            <c:strRef>
              <c:f>'[ktk.ktk1.fact_ktk_ktk1.latest (53).xlsx]Kouluterveyskyselyn aikasarjat '!$A$4</c:f>
              <c:strCache>
                <c:ptCount val="1"/>
                <c:pt idx="0">
                  <c:v>... nuuskaamisen,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(53).xlsx]Kouluterveyskyselyn aikasarjat '!$B$1:$D$2</c:f>
              <c:strCache>
                <c:ptCount val="3"/>
                <c:pt idx="0">
                  <c:v>Perusopetus 8. ja 9.lk. </c:v>
                </c:pt>
                <c:pt idx="1">
                  <c:v>Lukio 1. ja 2.lk</c:v>
                </c:pt>
                <c:pt idx="2">
                  <c:v>Ammatillinen oppilaitos</c:v>
                </c:pt>
              </c:strCache>
              <c:extLst/>
            </c:strRef>
          </c:cat>
          <c:val>
            <c:numRef>
              <c:f>'[ktk.ktk1.fact_ktk_ktk1.latest (53).xlsx]Kouluterveyskyselyn aikasarjat '!$B$4:$D$4</c:f>
              <c:numCache>
                <c:formatCode>#\ ##0.0</c:formatCode>
                <c:ptCount val="3"/>
                <c:pt idx="0">
                  <c:v>26</c:v>
                </c:pt>
                <c:pt idx="1">
                  <c:v>38.799999999999997</c:v>
                </c:pt>
                <c:pt idx="2">
                  <c:v>58.4</c:v>
                </c:pt>
              </c:numCache>
            </c:numRef>
          </c:val>
          <c:extLst>
            <c:ext xmlns:c16="http://schemas.microsoft.com/office/drawing/2014/chart" uri="{C3380CC4-5D6E-409C-BE32-E72D297353CC}">
              <c16:uniqueId val="{00000001-160F-4367-B24F-3469B44C50F1}"/>
            </c:ext>
          </c:extLst>
        </c:ser>
        <c:ser>
          <c:idx val="2"/>
          <c:order val="2"/>
          <c:tx>
            <c:strRef>
              <c:f>'[ktk.ktk1.fact_ktk_ktk1.latest (53).xlsx]Kouluterveyskyselyn aikasarjat '!$A$5</c:f>
              <c:strCache>
                <c:ptCount val="1"/>
                <c:pt idx="0">
                  <c:v>... sähkösavukkeen käytön,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(53).xlsx]Kouluterveyskyselyn aikasarjat '!$B$1:$D$2</c:f>
              <c:strCache>
                <c:ptCount val="3"/>
                <c:pt idx="0">
                  <c:v>Perusopetus 8. ja 9.lk. </c:v>
                </c:pt>
                <c:pt idx="1">
                  <c:v>Lukio 1. ja 2.lk</c:v>
                </c:pt>
                <c:pt idx="2">
                  <c:v>Ammatillinen oppilaitos</c:v>
                </c:pt>
              </c:strCache>
              <c:extLst/>
            </c:strRef>
          </c:cat>
          <c:val>
            <c:numRef>
              <c:f>'[ktk.ktk1.fact_ktk_ktk1.latest (53).xlsx]Kouluterveyskyselyn aikasarjat '!$B$5:$D$5</c:f>
              <c:numCache>
                <c:formatCode>#\ ##0.0</c:formatCode>
                <c:ptCount val="3"/>
                <c:pt idx="0">
                  <c:v>31.8</c:v>
                </c:pt>
                <c:pt idx="1">
                  <c:v>45.4</c:v>
                </c:pt>
                <c:pt idx="2">
                  <c:v>63.2</c:v>
                </c:pt>
              </c:numCache>
            </c:numRef>
          </c:val>
          <c:extLst>
            <c:ext xmlns:c16="http://schemas.microsoft.com/office/drawing/2014/chart" uri="{C3380CC4-5D6E-409C-BE32-E72D297353CC}">
              <c16:uniqueId val="{00000002-160F-4367-B24F-3469B44C50F1}"/>
            </c:ext>
          </c:extLst>
        </c:ser>
        <c:ser>
          <c:idx val="3"/>
          <c:order val="3"/>
          <c:tx>
            <c:strRef>
              <c:f>'[ktk.ktk1.fact_ktk_ktk1.latest (53).xlsx]Kouluterveyskyselyn aikasarjat '!$A$6</c:f>
              <c:strCache>
                <c:ptCount val="1"/>
                <c:pt idx="0">
                  <c:v>... alkoholin juomisen vähäisessä määrin,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(53).xlsx]Kouluterveyskyselyn aikasarjat '!$B$1:$D$2</c:f>
              <c:strCache>
                <c:ptCount val="3"/>
                <c:pt idx="0">
                  <c:v>Perusopetus 8. ja 9.lk. </c:v>
                </c:pt>
                <c:pt idx="1">
                  <c:v>Lukio 1. ja 2.lk</c:v>
                </c:pt>
                <c:pt idx="2">
                  <c:v>Ammatillinen oppilaitos</c:v>
                </c:pt>
              </c:strCache>
              <c:extLst/>
            </c:strRef>
          </c:cat>
          <c:val>
            <c:numRef>
              <c:f>'[ktk.ktk1.fact_ktk_ktk1.latest (53).xlsx]Kouluterveyskyselyn aikasarjat '!$B$6:$D$6</c:f>
              <c:numCache>
                <c:formatCode>#\ ##0.0</c:formatCode>
                <c:ptCount val="3"/>
                <c:pt idx="0">
                  <c:v>56.5</c:v>
                </c:pt>
                <c:pt idx="1">
                  <c:v>83</c:v>
                </c:pt>
                <c:pt idx="2">
                  <c:v>79.8</c:v>
                </c:pt>
              </c:numCache>
            </c:numRef>
          </c:val>
          <c:extLst>
            <c:ext xmlns:c16="http://schemas.microsoft.com/office/drawing/2014/chart" uri="{C3380CC4-5D6E-409C-BE32-E72D297353CC}">
              <c16:uniqueId val="{00000003-160F-4367-B24F-3469B44C50F1}"/>
            </c:ext>
          </c:extLst>
        </c:ser>
        <c:ser>
          <c:idx val="4"/>
          <c:order val="4"/>
          <c:tx>
            <c:strRef>
              <c:f>'[ktk.ktk1.fact_ktk_ktk1.latest (53).xlsx]Kouluterveyskyselyn aikasarjat '!$A$7</c:f>
              <c:strCache>
                <c:ptCount val="1"/>
                <c:pt idx="0">
                  <c:v>...alkoholin juomisen humalaan asti,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(53).xlsx]Kouluterveyskyselyn aikasarjat '!$B$1:$D$2</c:f>
              <c:strCache>
                <c:ptCount val="3"/>
                <c:pt idx="0">
                  <c:v>Perusopetus 8. ja 9.lk. </c:v>
                </c:pt>
                <c:pt idx="1">
                  <c:v>Lukio 1. ja 2.lk</c:v>
                </c:pt>
                <c:pt idx="2">
                  <c:v>Ammatillinen oppilaitos</c:v>
                </c:pt>
              </c:strCache>
              <c:extLst/>
            </c:strRef>
          </c:cat>
          <c:val>
            <c:numRef>
              <c:f>'[ktk.ktk1.fact_ktk_ktk1.latest (53).xlsx]Kouluterveyskyselyn aikasarjat '!$B$7:$D$7</c:f>
              <c:numCache>
                <c:formatCode>#\ ##0.0</c:formatCode>
                <c:ptCount val="3"/>
                <c:pt idx="0">
                  <c:v>26.6</c:v>
                </c:pt>
                <c:pt idx="1">
                  <c:v>47.1</c:v>
                </c:pt>
                <c:pt idx="2">
                  <c:v>53.1</c:v>
                </c:pt>
              </c:numCache>
            </c:numRef>
          </c:val>
          <c:extLst>
            <c:ext xmlns:c16="http://schemas.microsoft.com/office/drawing/2014/chart" uri="{C3380CC4-5D6E-409C-BE32-E72D297353CC}">
              <c16:uniqueId val="{00000004-160F-4367-B24F-3469B44C50F1}"/>
            </c:ext>
          </c:extLst>
        </c:ser>
        <c:ser>
          <c:idx val="5"/>
          <c:order val="5"/>
          <c:tx>
            <c:strRef>
              <c:f>'[ktk.ktk1.fact_ktk_ktk1.latest (53).xlsx]Kouluterveyskyselyn aikasarjat '!$A$8</c:f>
              <c:strCache>
                <c:ptCount val="1"/>
                <c:pt idx="0">
                  <c:v>...marihuanan (kannabiksen) polttamisen,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(53).xlsx]Kouluterveyskyselyn aikasarjat '!$B$1:$D$2</c:f>
              <c:strCache>
                <c:ptCount val="3"/>
                <c:pt idx="0">
                  <c:v>Perusopetus 8. ja 9.lk. </c:v>
                </c:pt>
                <c:pt idx="1">
                  <c:v>Lukio 1. ja 2.lk</c:v>
                </c:pt>
                <c:pt idx="2">
                  <c:v>Ammatillinen oppilaitos</c:v>
                </c:pt>
              </c:strCache>
              <c:extLst/>
            </c:strRef>
          </c:cat>
          <c:val>
            <c:numRef>
              <c:f>'[ktk.ktk1.fact_ktk_ktk1.latest (53).xlsx]Kouluterveyskyselyn aikasarjat '!$B$8:$D$8</c:f>
              <c:numCache>
                <c:formatCode>#\ ##0.0</c:formatCode>
                <c:ptCount val="3"/>
                <c:pt idx="0">
                  <c:v>12</c:v>
                </c:pt>
                <c:pt idx="1">
                  <c:v>17.5</c:v>
                </c:pt>
                <c:pt idx="2">
                  <c:v>20</c:v>
                </c:pt>
              </c:numCache>
            </c:numRef>
          </c:val>
          <c:extLst>
            <c:ext xmlns:c16="http://schemas.microsoft.com/office/drawing/2014/chart" uri="{C3380CC4-5D6E-409C-BE32-E72D297353CC}">
              <c16:uniqueId val="{00000005-160F-4367-B24F-3469B44C50F1}"/>
            </c:ext>
          </c:extLst>
        </c:ser>
        <c:dLbls>
          <c:dLblPos val="outEnd"/>
          <c:showLegendKey val="0"/>
          <c:showVal val="1"/>
          <c:showCatName val="0"/>
          <c:showSerName val="0"/>
          <c:showPercent val="0"/>
          <c:showBubbleSize val="0"/>
        </c:dLbls>
        <c:gapWidth val="219"/>
        <c:overlap val="-27"/>
        <c:axId val="517582592"/>
        <c:axId val="517586528"/>
      </c:barChart>
      <c:catAx>
        <c:axId val="51758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7586528"/>
        <c:crosses val="autoZero"/>
        <c:auto val="1"/>
        <c:lblAlgn val="ctr"/>
        <c:lblOffset val="100"/>
        <c:noMultiLvlLbl val="0"/>
      </c:catAx>
      <c:valAx>
        <c:axId val="51758652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7582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Pelaa rahapelejä viikoittain,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'[ktk.ktk1.fact_ktk_ktk1.latest-16.xlsx]Kouluterveyskyselyn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'[ktk.ktk1.fact_ktk_ktk1.latest-16.xlsx]Kouluterveyskyselyn aikasarjat '!$A$2:$A$8</c:f>
              <c:strCache>
                <c:ptCount val="7"/>
                <c:pt idx="0">
                  <c:v>Pohjois-Pohjanmaan hyvinvointialue</c:v>
                </c:pt>
                <c:pt idx="1">
                  <c:v>Etelä-Savon hyvinvointialue</c:v>
                </c:pt>
                <c:pt idx="2">
                  <c:v>Koko maa</c:v>
                </c:pt>
                <c:pt idx="3">
                  <c:v>Pohjois-Karjalan hyvinvointialue</c:v>
                </c:pt>
                <c:pt idx="4">
                  <c:v>Pirkanmaan hyvinvointialue</c:v>
                </c:pt>
                <c:pt idx="5">
                  <c:v>Pohjois-Savon hyvinvointialue</c:v>
                </c:pt>
                <c:pt idx="6">
                  <c:v>Keski-Suomen hyvinvointialue</c:v>
                </c:pt>
              </c:strCache>
            </c:strRef>
          </c:cat>
          <c:val>
            <c:numRef>
              <c:f>'[ktk.ktk1.fact_ktk_ktk1.latest-16.xlsx]Kouluterveyskyselyn aikasarjat '!$B$2:$B$8</c:f>
              <c:numCache>
                <c:formatCode>#\ ##0.0</c:formatCode>
                <c:ptCount val="7"/>
                <c:pt idx="0">
                  <c:v>3.8</c:v>
                </c:pt>
                <c:pt idx="1">
                  <c:v>5</c:v>
                </c:pt>
                <c:pt idx="2">
                  <c:v>4.5999999999999996</c:v>
                </c:pt>
                <c:pt idx="3">
                  <c:v>4</c:v>
                </c:pt>
                <c:pt idx="4">
                  <c:v>5.2</c:v>
                </c:pt>
                <c:pt idx="5">
                  <c:v>5.0999999999999996</c:v>
                </c:pt>
                <c:pt idx="6">
                  <c:v>4.9000000000000004</c:v>
                </c:pt>
              </c:numCache>
            </c:numRef>
          </c:val>
          <c:extLst>
            <c:ext xmlns:c16="http://schemas.microsoft.com/office/drawing/2014/chart" uri="{C3380CC4-5D6E-409C-BE32-E72D297353CC}">
              <c16:uniqueId val="{00000000-EAFC-4921-860E-3ABCD8B3D752}"/>
            </c:ext>
          </c:extLst>
        </c:ser>
        <c:ser>
          <c:idx val="1"/>
          <c:order val="1"/>
          <c:tx>
            <c:strRef>
              <c:f>'[ktk.ktk1.fact_ktk_ktk1.latest-16.xlsx]Kouluterveyskyselyn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'[ktk.ktk1.fact_ktk_ktk1.latest-16.xlsx]Kouluterveyskyselyn aikasarjat '!$A$2:$A$8</c:f>
              <c:strCache>
                <c:ptCount val="7"/>
                <c:pt idx="0">
                  <c:v>Pohjois-Pohjanmaan hyvinvointialue</c:v>
                </c:pt>
                <c:pt idx="1">
                  <c:v>Etelä-Savon hyvinvointialue</c:v>
                </c:pt>
                <c:pt idx="2">
                  <c:v>Koko maa</c:v>
                </c:pt>
                <c:pt idx="3">
                  <c:v>Pohjois-Karjalan hyvinvointialue</c:v>
                </c:pt>
                <c:pt idx="4">
                  <c:v>Pirkanmaan hyvinvointialue</c:v>
                </c:pt>
                <c:pt idx="5">
                  <c:v>Pohjois-Savon hyvinvointialue</c:v>
                </c:pt>
                <c:pt idx="6">
                  <c:v>Keski-Suomen hyvinvointialue</c:v>
                </c:pt>
              </c:strCache>
            </c:strRef>
          </c:cat>
          <c:val>
            <c:numRef>
              <c:f>'[ktk.ktk1.fact_ktk_ktk1.latest-16.xlsx]Kouluterveyskyselyn aikasarjat '!$C$2:$C$8</c:f>
              <c:numCache>
                <c:formatCode>#\ ##0.0</c:formatCode>
                <c:ptCount val="7"/>
                <c:pt idx="0">
                  <c:v>3.1</c:v>
                </c:pt>
                <c:pt idx="1">
                  <c:v>3.9</c:v>
                </c:pt>
                <c:pt idx="2">
                  <c:v>4.0999999999999996</c:v>
                </c:pt>
                <c:pt idx="3">
                  <c:v>4.3</c:v>
                </c:pt>
                <c:pt idx="4">
                  <c:v>4.5</c:v>
                </c:pt>
                <c:pt idx="5">
                  <c:v>4.7</c:v>
                </c:pt>
                <c:pt idx="6">
                  <c:v>4.8</c:v>
                </c:pt>
              </c:numCache>
            </c:numRef>
          </c:val>
          <c:extLst>
            <c:ext xmlns:c16="http://schemas.microsoft.com/office/drawing/2014/chart" uri="{C3380CC4-5D6E-409C-BE32-E72D297353CC}">
              <c16:uniqueId val="{00000001-EAFC-4921-860E-3ABCD8B3D752}"/>
            </c:ext>
          </c:extLst>
        </c:ser>
        <c:dLbls>
          <c:dLblPos val="outEnd"/>
          <c:showLegendKey val="0"/>
          <c:showVal val="1"/>
          <c:showCatName val="0"/>
          <c:showSerName val="0"/>
          <c:showPercent val="0"/>
          <c:showBubbleSize val="0"/>
        </c:dLbls>
        <c:gapWidth val="219"/>
        <c:overlap val="-27"/>
        <c:axId val="506648392"/>
        <c:axId val="506649376"/>
      </c:barChart>
      <c:catAx>
        <c:axId val="50664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6649376"/>
        <c:crosses val="autoZero"/>
        <c:auto val="1"/>
        <c:lblAlgn val="ctr"/>
        <c:lblOffset val="100"/>
        <c:noMultiLvlLbl val="0"/>
      </c:catAx>
      <c:valAx>
        <c:axId val="5066493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648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Pelaa rahapelejä viikoittain, %, 8. ja 9.lk.</a:t>
            </a:r>
            <a:r>
              <a:rPr lang="fi-FI" baseline="0"/>
              <a:t>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'[ktk.ktk1.fact_ktk_ktk1.latest-66.xlsx]Kouluterveyskyselyn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'[ktk.ktk1.fact_ktk_ktk1.latest-66.xlsx]Kouluterveyskyselyn aikasarjat '!$A$2:$A$3</c:f>
              <c:strCache>
                <c:ptCount val="2"/>
                <c:pt idx="0">
                  <c:v>2019</c:v>
                </c:pt>
                <c:pt idx="1">
                  <c:v>2021</c:v>
                </c:pt>
              </c:strCache>
            </c:strRef>
          </c:cat>
          <c:val>
            <c:numRef>
              <c:f>'[ktk.ktk1.fact_ktk_ktk1.latest-66.xlsx]Kouluterveyskyselyn aikasarjat '!$B$2:$B$3</c:f>
              <c:numCache>
                <c:formatCode>#\ ##0.0</c:formatCode>
                <c:ptCount val="2"/>
                <c:pt idx="0">
                  <c:v>8.1</c:v>
                </c:pt>
                <c:pt idx="1">
                  <c:v>8.1</c:v>
                </c:pt>
              </c:numCache>
            </c:numRef>
          </c:val>
          <c:smooth val="0"/>
          <c:extLst>
            <c:ext xmlns:c16="http://schemas.microsoft.com/office/drawing/2014/chart" uri="{C3380CC4-5D6E-409C-BE32-E72D297353CC}">
              <c16:uniqueId val="{00000000-6533-4FF3-BF7C-C89E29D7AE41}"/>
            </c:ext>
          </c:extLst>
        </c:ser>
        <c:ser>
          <c:idx val="1"/>
          <c:order val="1"/>
          <c:tx>
            <c:strRef>
              <c:f>'[ktk.ktk1.fact_ktk_ktk1.latest-66.xlsx]Kouluterveyskyselyn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'[ktk.ktk1.fact_ktk_ktk1.latest-66.xlsx]Kouluterveyskyselyn aikasarjat '!$A$2:$A$3</c:f>
              <c:strCache>
                <c:ptCount val="2"/>
                <c:pt idx="0">
                  <c:v>2019</c:v>
                </c:pt>
                <c:pt idx="1">
                  <c:v>2021</c:v>
                </c:pt>
              </c:strCache>
            </c:strRef>
          </c:cat>
          <c:val>
            <c:numRef>
              <c:f>'[ktk.ktk1.fact_ktk_ktk1.latest-66.xlsx]Kouluterveyskyselyn aikasarjat '!$C$2:$C$3</c:f>
              <c:numCache>
                <c:formatCode>#\ ##0.0</c:formatCode>
                <c:ptCount val="2"/>
                <c:pt idx="0">
                  <c:v>2</c:v>
                </c:pt>
                <c:pt idx="1">
                  <c:v>1.5</c:v>
                </c:pt>
              </c:numCache>
            </c:numRef>
          </c:val>
          <c:smooth val="0"/>
          <c:extLst>
            <c:ext xmlns:c16="http://schemas.microsoft.com/office/drawing/2014/chart" uri="{C3380CC4-5D6E-409C-BE32-E72D297353CC}">
              <c16:uniqueId val="{00000001-6533-4FF3-BF7C-C89E29D7AE41}"/>
            </c:ext>
          </c:extLst>
        </c:ser>
        <c:ser>
          <c:idx val="2"/>
          <c:order val="2"/>
          <c:tx>
            <c:strRef>
              <c:f>'[ktk.ktk1.fact_ktk_ktk1.latest-66.xlsx]Kouluterveyskyselyn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'[ktk.ktk1.fact_ktk_ktk1.latest-66.xlsx]Kouluterveyskyselyn aikasarjat '!$A$2:$A$3</c:f>
              <c:strCache>
                <c:ptCount val="2"/>
                <c:pt idx="0">
                  <c:v>2019</c:v>
                </c:pt>
                <c:pt idx="1">
                  <c:v>2021</c:v>
                </c:pt>
              </c:strCache>
            </c:strRef>
          </c:cat>
          <c:val>
            <c:numRef>
              <c:f>'[ktk.ktk1.fact_ktk_ktk1.latest-66.xlsx]Kouluterveyskyselyn aikasarjat '!$D$2:$D$3</c:f>
              <c:numCache>
                <c:formatCode>#\ ##0.0</c:formatCode>
                <c:ptCount val="2"/>
                <c:pt idx="0">
                  <c:v>5.0999999999999996</c:v>
                </c:pt>
                <c:pt idx="1">
                  <c:v>4.7</c:v>
                </c:pt>
              </c:numCache>
            </c:numRef>
          </c:val>
          <c:smooth val="0"/>
          <c:extLst>
            <c:ext xmlns:c16="http://schemas.microsoft.com/office/drawing/2014/chart" uri="{C3380CC4-5D6E-409C-BE32-E72D297353CC}">
              <c16:uniqueId val="{00000002-6533-4FF3-BF7C-C89E29D7AE41}"/>
            </c:ext>
          </c:extLst>
        </c:ser>
        <c:dLbls>
          <c:dLblPos val="t"/>
          <c:showLegendKey val="0"/>
          <c:showVal val="1"/>
          <c:showCatName val="0"/>
          <c:showSerName val="0"/>
          <c:showPercent val="0"/>
          <c:showBubbleSize val="0"/>
        </c:dLbls>
        <c:smooth val="0"/>
        <c:axId val="245681624"/>
        <c:axId val="513704464"/>
      </c:lineChart>
      <c:catAx>
        <c:axId val="24568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704464"/>
        <c:crosses val="autoZero"/>
        <c:auto val="1"/>
        <c:lblAlgn val="ctr"/>
        <c:lblOffset val="100"/>
        <c:noMultiLvlLbl val="0"/>
      </c:catAx>
      <c:valAx>
        <c:axId val="5137044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5681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Pelaa rahapelejä viikoittain, %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'[ktk.ktk1.fact_ktk_ktk1.latest-6.xlsx]Kouluterveyskyselyn aikasarjat '!$B$1</c:f>
              <c:strCache>
                <c:ptCount val="1"/>
                <c:pt idx="0">
                  <c:v>Perusopetus 8. ja 9. lk</c:v>
                </c:pt>
              </c:strCache>
            </c:strRef>
          </c:tx>
          <c:spPr>
            <a:ln w="28575" cap="rnd">
              <a:solidFill>
                <a:schemeClr val="accent1"/>
              </a:solidFill>
              <a:round/>
            </a:ln>
            <a:effectLst/>
          </c:spPr>
          <c:marker>
            <c:symbol val="none"/>
          </c:marker>
          <c:dLbls>
            <c:dLbl>
              <c:idx val="4"/>
              <c:layout>
                <c:manualLayout>
                  <c:x val="-3.163949904957131E-3"/>
                  <c:y val="-3.9881721089830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3E0-433D-8310-5F88C87343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'[ktk.ktk1.fact_ktk_ktk1.latest-6.xlsx]Kouluterveyskyselyn aikasarjat '!$A$2:$A$6</c:f>
              <c:strCache>
                <c:ptCount val="5"/>
                <c:pt idx="0">
                  <c:v>2010-2011</c:v>
                </c:pt>
                <c:pt idx="1">
                  <c:v>2013</c:v>
                </c:pt>
                <c:pt idx="2">
                  <c:v>2017</c:v>
                </c:pt>
                <c:pt idx="3">
                  <c:v>2019</c:v>
                </c:pt>
                <c:pt idx="4">
                  <c:v>2021</c:v>
                </c:pt>
              </c:strCache>
            </c:strRef>
          </c:cat>
          <c:val>
            <c:numRef>
              <c:f>'[ktk.ktk1.fact_ktk_ktk1.latest-6.xlsx]Kouluterveyskyselyn aikasarjat '!$B$2:$B$6</c:f>
              <c:numCache>
                <c:formatCode>#\ ##0.0</c:formatCode>
                <c:ptCount val="5"/>
                <c:pt idx="0">
                  <c:v>25.3</c:v>
                </c:pt>
                <c:pt idx="1">
                  <c:v>5.7</c:v>
                </c:pt>
                <c:pt idx="2">
                  <c:v>7.3</c:v>
                </c:pt>
                <c:pt idx="3">
                  <c:v>5.0999999999999996</c:v>
                </c:pt>
                <c:pt idx="4">
                  <c:v>4.7</c:v>
                </c:pt>
              </c:numCache>
            </c:numRef>
          </c:val>
          <c:smooth val="0"/>
          <c:extLst>
            <c:ext xmlns:c16="http://schemas.microsoft.com/office/drawing/2014/chart" uri="{C3380CC4-5D6E-409C-BE32-E72D297353CC}">
              <c16:uniqueId val="{00000000-7EA6-482D-A678-7A70C5C5A832}"/>
            </c:ext>
          </c:extLst>
        </c:ser>
        <c:ser>
          <c:idx val="1"/>
          <c:order val="1"/>
          <c:tx>
            <c:strRef>
              <c:f>'[ktk.ktk1.fact_ktk_ktk1.latest-6.xlsx]Kouluterveyskyselyn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6.1169698162500848E-2"/>
                  <c:y val="2.85356849447287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3E0-433D-8310-5F88C87343D4}"/>
                </c:ext>
              </c:extLst>
            </c:dLbl>
            <c:dLbl>
              <c:idx val="2"/>
              <c:layout>
                <c:manualLayout>
                  <c:x val="-4.0076698796121309E-2"/>
                  <c:y val="2.85356849447288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3E0-433D-8310-5F88C87343D4}"/>
                </c:ext>
              </c:extLst>
            </c:dLbl>
            <c:dLbl>
              <c:idx val="3"/>
              <c:layout>
                <c:manualLayout>
                  <c:x val="-5.0623198479311009E-2"/>
                  <c:y val="2.85356849447288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3E0-433D-8310-5F88C87343D4}"/>
                </c:ext>
              </c:extLst>
            </c:dLbl>
            <c:dLbl>
              <c:idx val="4"/>
              <c:layout>
                <c:manualLayout>
                  <c:x val="-8.4371997465518336E-3"/>
                  <c:y val="-1.872051070630785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3E0-433D-8310-5F88C87343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'[ktk.ktk1.fact_ktk_ktk1.latest-6.xlsx]Kouluterveyskyselyn aikasarjat '!$A$2:$A$6</c:f>
              <c:strCache>
                <c:ptCount val="5"/>
                <c:pt idx="0">
                  <c:v>2010-2011</c:v>
                </c:pt>
                <c:pt idx="1">
                  <c:v>2013</c:v>
                </c:pt>
                <c:pt idx="2">
                  <c:v>2017</c:v>
                </c:pt>
                <c:pt idx="3">
                  <c:v>2019</c:v>
                </c:pt>
                <c:pt idx="4">
                  <c:v>2021</c:v>
                </c:pt>
              </c:strCache>
            </c:strRef>
          </c:cat>
          <c:val>
            <c:numRef>
              <c:f>'[ktk.ktk1.fact_ktk_ktk1.latest-6.xlsx]Kouluterveyskyselyn aikasarjat '!$C$2:$C$6</c:f>
              <c:numCache>
                <c:formatCode>#\ ##0.0</c:formatCode>
                <c:ptCount val="5"/>
                <c:pt idx="0">
                  <c:v>13.4</c:v>
                </c:pt>
                <c:pt idx="1">
                  <c:v>5</c:v>
                </c:pt>
                <c:pt idx="2">
                  <c:v>4.9000000000000004</c:v>
                </c:pt>
                <c:pt idx="3">
                  <c:v>3.7</c:v>
                </c:pt>
                <c:pt idx="4">
                  <c:v>2.6</c:v>
                </c:pt>
              </c:numCache>
            </c:numRef>
          </c:val>
          <c:smooth val="0"/>
          <c:extLst>
            <c:ext xmlns:c16="http://schemas.microsoft.com/office/drawing/2014/chart" uri="{C3380CC4-5D6E-409C-BE32-E72D297353CC}">
              <c16:uniqueId val="{00000001-7EA6-482D-A678-7A70C5C5A832}"/>
            </c:ext>
          </c:extLst>
        </c:ser>
        <c:ser>
          <c:idx val="2"/>
          <c:order val="2"/>
          <c:tx>
            <c:strRef>
              <c:f>'[ktk.ktk1.fact_ktk_ktk1.latest-6.xlsx]Kouluterveyskyselyn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'[ktk.ktk1.fact_ktk_ktk1.latest-6.xlsx]Kouluterveyskyselyn aikasarjat '!$A$2:$A$6</c:f>
              <c:strCache>
                <c:ptCount val="5"/>
                <c:pt idx="0">
                  <c:v>2010-2011</c:v>
                </c:pt>
                <c:pt idx="1">
                  <c:v>2013</c:v>
                </c:pt>
                <c:pt idx="2">
                  <c:v>2017</c:v>
                </c:pt>
                <c:pt idx="3">
                  <c:v>2019</c:v>
                </c:pt>
                <c:pt idx="4">
                  <c:v>2021</c:v>
                </c:pt>
              </c:strCache>
            </c:strRef>
          </c:cat>
          <c:val>
            <c:numRef>
              <c:f>'[ktk.ktk1.fact_ktk_ktk1.latest-6.xlsx]Kouluterveyskyselyn aikasarjat '!$D$2:$D$6</c:f>
              <c:numCache>
                <c:formatCode>#\ ##0.0</c:formatCode>
                <c:ptCount val="5"/>
                <c:pt idx="0">
                  <c:v>25.4</c:v>
                </c:pt>
                <c:pt idx="1">
                  <c:v>13</c:v>
                </c:pt>
                <c:pt idx="2">
                  <c:v>15</c:v>
                </c:pt>
                <c:pt idx="3">
                  <c:v>9.4</c:v>
                </c:pt>
                <c:pt idx="4">
                  <c:v>6.6</c:v>
                </c:pt>
              </c:numCache>
            </c:numRef>
          </c:val>
          <c:smooth val="0"/>
          <c:extLst>
            <c:ext xmlns:c16="http://schemas.microsoft.com/office/drawing/2014/chart" uri="{C3380CC4-5D6E-409C-BE32-E72D297353CC}">
              <c16:uniqueId val="{00000002-7EA6-482D-A678-7A70C5C5A832}"/>
            </c:ext>
          </c:extLst>
        </c:ser>
        <c:dLbls>
          <c:dLblPos val="t"/>
          <c:showLegendKey val="0"/>
          <c:showVal val="1"/>
          <c:showCatName val="0"/>
          <c:showSerName val="0"/>
          <c:showPercent val="0"/>
          <c:showBubbleSize val="0"/>
        </c:dLbls>
        <c:smooth val="0"/>
        <c:axId val="507698048"/>
        <c:axId val="506966000"/>
      </c:lineChart>
      <c:catAx>
        <c:axId val="50769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06966000"/>
        <c:crosses val="autoZero"/>
        <c:auto val="1"/>
        <c:lblAlgn val="ctr"/>
        <c:lblOffset val="100"/>
        <c:noMultiLvlLbl val="0"/>
      </c:catAx>
      <c:valAx>
        <c:axId val="5069660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7698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sähkösavukkeita vähintään kerran, %, 4. ja 5.lk,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1-3593-4E99-AF19-770321140BE9}"/>
              </c:ext>
            </c:extLst>
          </c:dPt>
          <c:dPt>
            <c:idx val="4"/>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2-3593-4E99-AF19-770321140BE9}"/>
              </c:ext>
            </c:extLst>
          </c:dPt>
          <c:dPt>
            <c:idx val="5"/>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3-3593-4E99-AF19-770321140BE9}"/>
              </c:ext>
            </c:extLst>
          </c:dPt>
          <c:dPt>
            <c:idx val="6"/>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4-3593-4E99-AF19-770321140BE9}"/>
              </c:ext>
            </c:extLst>
          </c:dPt>
          <c:dPt>
            <c:idx val="7"/>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3593-4E99-AF19-770321140BE9}"/>
              </c:ext>
            </c:extLst>
          </c:dPt>
          <c:dPt>
            <c:idx val="8"/>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6-3593-4E99-AF19-770321140B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'[ktk.ktk4.fact_ktk_ktk4.latest (12).xlsx]Kouluterveyskyselyn tulokset 20'!$C$1:$K$2</c:f>
              <c:multiLvlStrCache>
                <c:ptCount val="9"/>
                <c:lvl>
                  <c:pt idx="0">
                    <c:v>2017</c:v>
                  </c:pt>
                  <c:pt idx="1">
                    <c:v>2019</c:v>
                  </c:pt>
                  <c:pt idx="2">
                    <c:v>2021</c:v>
                  </c:pt>
                  <c:pt idx="3">
                    <c:v>2017</c:v>
                  </c:pt>
                  <c:pt idx="4">
                    <c:v>2019</c:v>
                  </c:pt>
                  <c:pt idx="5">
                    <c:v>2021</c:v>
                  </c:pt>
                  <c:pt idx="6">
                    <c:v>2017</c:v>
                  </c:pt>
                  <c:pt idx="7">
                    <c:v>2019</c:v>
                  </c:pt>
                  <c:pt idx="8">
                    <c:v>2021</c:v>
                  </c:pt>
                </c:lvl>
                <c:lvl>
                  <c:pt idx="0">
                    <c:v>Pojat</c:v>
                  </c:pt>
                  <c:pt idx="3">
                    <c:v>Tytöt</c:v>
                  </c:pt>
                  <c:pt idx="6">
                    <c:v>Sukupuoli: yhteensä</c:v>
                  </c:pt>
                </c:lvl>
              </c:multiLvlStrCache>
            </c:multiLvlStrRef>
          </c:cat>
          <c:val>
            <c:numRef>
              <c:f>'[ktk.ktk4.fact_ktk_ktk4.latest (12).xlsx]Kouluterveyskyselyn tulokset 20'!$C$3:$K$3</c:f>
              <c:numCache>
                <c:formatCode>#\ ##0.0</c:formatCode>
                <c:ptCount val="9"/>
                <c:pt idx="0">
                  <c:v>5.5</c:v>
                </c:pt>
                <c:pt idx="1">
                  <c:v>4.4000000000000004</c:v>
                </c:pt>
                <c:pt idx="2">
                  <c:v>2.6</c:v>
                </c:pt>
                <c:pt idx="3">
                  <c:v>1.3</c:v>
                </c:pt>
                <c:pt idx="4">
                  <c:v>1.4</c:v>
                </c:pt>
                <c:pt idx="5">
                  <c:v>1.2</c:v>
                </c:pt>
                <c:pt idx="6">
                  <c:v>3.5</c:v>
                </c:pt>
                <c:pt idx="7">
                  <c:v>2.9</c:v>
                </c:pt>
                <c:pt idx="8">
                  <c:v>1.9</c:v>
                </c:pt>
              </c:numCache>
            </c:numRef>
          </c:val>
          <c:extLst>
            <c:ext xmlns:c16="http://schemas.microsoft.com/office/drawing/2014/chart" uri="{C3380CC4-5D6E-409C-BE32-E72D297353CC}">
              <c16:uniqueId val="{00000000-3593-4E99-AF19-770321140BE9}"/>
            </c:ext>
          </c:extLst>
        </c:ser>
        <c:dLbls>
          <c:dLblPos val="outEnd"/>
          <c:showLegendKey val="0"/>
          <c:showVal val="1"/>
          <c:showCatName val="0"/>
          <c:showSerName val="0"/>
          <c:showPercent val="0"/>
          <c:showBubbleSize val="0"/>
        </c:dLbls>
        <c:gapWidth val="219"/>
        <c:overlap val="-27"/>
        <c:axId val="249121048"/>
        <c:axId val="249120720"/>
      </c:barChart>
      <c:catAx>
        <c:axId val="24912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9120720"/>
        <c:crosses val="autoZero"/>
        <c:auto val="1"/>
        <c:lblAlgn val="ctr"/>
        <c:lblOffset val="100"/>
        <c:noMultiLvlLbl val="0"/>
      </c:catAx>
      <c:valAx>
        <c:axId val="2491207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9121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Pelaa rahapelejä viikoittain,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'[ktk.ktk1.fact_ktk_ktk1.latest-51.xlsx]Kouluterveyskyselyn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'[ktk.ktk1.fact_ktk_ktk1.latest-51.xlsx]Kouluterveyskyselyn aikasarjat '!$A$2:$A$15</c:f>
              <c:strCache>
                <c:ptCount val="14"/>
                <c:pt idx="0">
                  <c:v>Vieremä</c:v>
                </c:pt>
                <c:pt idx="1">
                  <c:v>Suonenjoki</c:v>
                </c:pt>
                <c:pt idx="2">
                  <c:v>Rautalampi</c:v>
                </c:pt>
                <c:pt idx="3">
                  <c:v>Lapinlahti</c:v>
                </c:pt>
                <c:pt idx="4">
                  <c:v>Pielavesi</c:v>
                </c:pt>
                <c:pt idx="5">
                  <c:v>Joroinen</c:v>
                </c:pt>
                <c:pt idx="6">
                  <c:v>Kuopio</c:v>
                </c:pt>
                <c:pt idx="7">
                  <c:v>Pohjois-Savon hyvinvointialue</c:v>
                </c:pt>
                <c:pt idx="8">
                  <c:v>Varkaus</c:v>
                </c:pt>
                <c:pt idx="9">
                  <c:v>Kiuruvesi</c:v>
                </c:pt>
                <c:pt idx="10">
                  <c:v>Iisalmi</c:v>
                </c:pt>
                <c:pt idx="11">
                  <c:v>Siilinjärvi</c:v>
                </c:pt>
                <c:pt idx="12">
                  <c:v>Tuusniemi</c:v>
                </c:pt>
                <c:pt idx="13">
                  <c:v>Leppävirta</c:v>
                </c:pt>
              </c:strCache>
            </c:strRef>
          </c:cat>
          <c:val>
            <c:numRef>
              <c:f>'[ktk.ktk1.fact_ktk_ktk1.latest-51.xlsx]Kouluterveyskyselyn aikasarjat '!$B$2:$B$15</c:f>
              <c:numCache>
                <c:formatCode>#\ ##0.0</c:formatCode>
                <c:ptCount val="14"/>
                <c:pt idx="0">
                  <c:v>2.8</c:v>
                </c:pt>
                <c:pt idx="1">
                  <c:v>0.7</c:v>
                </c:pt>
                <c:pt idx="2" formatCode="General">
                  <c:v>0</c:v>
                </c:pt>
                <c:pt idx="4">
                  <c:v>1.1000000000000001</c:v>
                </c:pt>
                <c:pt idx="5">
                  <c:v>5.4</c:v>
                </c:pt>
                <c:pt idx="6">
                  <c:v>5.3</c:v>
                </c:pt>
                <c:pt idx="7">
                  <c:v>5.0999999999999996</c:v>
                </c:pt>
                <c:pt idx="8">
                  <c:v>4.5</c:v>
                </c:pt>
                <c:pt idx="9">
                  <c:v>7.5</c:v>
                </c:pt>
                <c:pt idx="10">
                  <c:v>3.6</c:v>
                </c:pt>
                <c:pt idx="11">
                  <c:v>8.4</c:v>
                </c:pt>
                <c:pt idx="12">
                  <c:v>1.5</c:v>
                </c:pt>
                <c:pt idx="13">
                  <c:v>7.1</c:v>
                </c:pt>
              </c:numCache>
            </c:numRef>
          </c:val>
          <c:extLst>
            <c:ext xmlns:c16="http://schemas.microsoft.com/office/drawing/2014/chart" uri="{C3380CC4-5D6E-409C-BE32-E72D297353CC}">
              <c16:uniqueId val="{00000000-F8B7-405C-BC0C-7A9F4FC4629F}"/>
            </c:ext>
          </c:extLst>
        </c:ser>
        <c:ser>
          <c:idx val="1"/>
          <c:order val="1"/>
          <c:tx>
            <c:strRef>
              <c:f>'[ktk.ktk1.fact_ktk_ktk1.latest-51.xlsx]Kouluterveyskyselyn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'[ktk.ktk1.fact_ktk_ktk1.latest-51.xlsx]Kouluterveyskyselyn aikasarjat '!$A$2:$A$15</c:f>
              <c:strCache>
                <c:ptCount val="14"/>
                <c:pt idx="0">
                  <c:v>Vieremä</c:v>
                </c:pt>
                <c:pt idx="1">
                  <c:v>Suonenjoki</c:v>
                </c:pt>
                <c:pt idx="2">
                  <c:v>Rautalampi</c:v>
                </c:pt>
                <c:pt idx="3">
                  <c:v>Lapinlahti</c:v>
                </c:pt>
                <c:pt idx="4">
                  <c:v>Pielavesi</c:v>
                </c:pt>
                <c:pt idx="5">
                  <c:v>Joroinen</c:v>
                </c:pt>
                <c:pt idx="6">
                  <c:v>Kuopio</c:v>
                </c:pt>
                <c:pt idx="7">
                  <c:v>Pohjois-Savon hyvinvointialue</c:v>
                </c:pt>
                <c:pt idx="8">
                  <c:v>Varkaus</c:v>
                </c:pt>
                <c:pt idx="9">
                  <c:v>Kiuruvesi</c:v>
                </c:pt>
                <c:pt idx="10">
                  <c:v>Iisalmi</c:v>
                </c:pt>
                <c:pt idx="11">
                  <c:v>Siilinjärvi</c:v>
                </c:pt>
                <c:pt idx="12">
                  <c:v>Tuusniemi</c:v>
                </c:pt>
                <c:pt idx="13">
                  <c:v>Leppävirta</c:v>
                </c:pt>
              </c:strCache>
            </c:strRef>
          </c:cat>
          <c:val>
            <c:numRef>
              <c:f>'[ktk.ktk1.fact_ktk_ktk1.latest-51.xlsx]Kouluterveyskyselyn aikasarjat '!$C$2:$C$15</c:f>
              <c:numCache>
                <c:formatCode>#\ ##0.0</c:formatCode>
                <c:ptCount val="14"/>
                <c:pt idx="0">
                  <c:v>1.4</c:v>
                </c:pt>
                <c:pt idx="1">
                  <c:v>2</c:v>
                </c:pt>
                <c:pt idx="2">
                  <c:v>2.9</c:v>
                </c:pt>
                <c:pt idx="3">
                  <c:v>3.1</c:v>
                </c:pt>
                <c:pt idx="4">
                  <c:v>3.7</c:v>
                </c:pt>
                <c:pt idx="5">
                  <c:v>3.9</c:v>
                </c:pt>
                <c:pt idx="6">
                  <c:v>4.3</c:v>
                </c:pt>
                <c:pt idx="7">
                  <c:v>4.7</c:v>
                </c:pt>
                <c:pt idx="8">
                  <c:v>4.9000000000000004</c:v>
                </c:pt>
                <c:pt idx="9">
                  <c:v>5.2</c:v>
                </c:pt>
                <c:pt idx="10">
                  <c:v>5.3</c:v>
                </c:pt>
                <c:pt idx="11">
                  <c:v>7.4</c:v>
                </c:pt>
                <c:pt idx="12">
                  <c:v>7.7</c:v>
                </c:pt>
                <c:pt idx="13">
                  <c:v>10.1</c:v>
                </c:pt>
              </c:numCache>
            </c:numRef>
          </c:val>
          <c:extLst>
            <c:ext xmlns:c16="http://schemas.microsoft.com/office/drawing/2014/chart" uri="{C3380CC4-5D6E-409C-BE32-E72D297353CC}">
              <c16:uniqueId val="{00000001-F8B7-405C-BC0C-7A9F4FC4629F}"/>
            </c:ext>
          </c:extLst>
        </c:ser>
        <c:dLbls>
          <c:dLblPos val="outEnd"/>
          <c:showLegendKey val="0"/>
          <c:showVal val="1"/>
          <c:showCatName val="0"/>
          <c:showSerName val="0"/>
          <c:showPercent val="0"/>
          <c:showBubbleSize val="0"/>
        </c:dLbls>
        <c:gapWidth val="219"/>
        <c:overlap val="-27"/>
        <c:axId val="247500416"/>
        <c:axId val="247501072"/>
      </c:barChart>
      <c:catAx>
        <c:axId val="2475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7501072"/>
        <c:crosses val="autoZero"/>
        <c:auto val="1"/>
        <c:lblAlgn val="ctr"/>
        <c:lblOffset val="100"/>
        <c:noMultiLvlLbl val="0"/>
      </c:catAx>
      <c:valAx>
        <c:axId val="2475010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7500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Pelaa rahapelejä viikoittain, % 8. ja 9.lk. v. 2021</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(9).xls]SOTKAnet'!$A$3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(9).xls]SOTKAnet'!$B$2:$I$2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(9).xls]SOTKAnet'!$B$3:$I$3</c:f>
              <c:numCache>
                <c:formatCode>General</c:formatCode>
                <c:ptCount val="8"/>
                <c:pt idx="0">
                  <c:v>8.1</c:v>
                </c:pt>
                <c:pt idx="1">
                  <c:v>10.199999999999999</c:v>
                </c:pt>
                <c:pt idx="2">
                  <c:v>8.9</c:v>
                </c:pt>
                <c:pt idx="3">
                  <c:v>6.9</c:v>
                </c:pt>
                <c:pt idx="4">
                  <c:v>4.3</c:v>
                </c:pt>
                <c:pt idx="5">
                  <c:v>16.7</c:v>
                </c:pt>
                <c:pt idx="6">
                  <c:v>14.4</c:v>
                </c:pt>
                <c:pt idx="7">
                  <c:v>9.1999999999999993</c:v>
                </c:pt>
              </c:numCache>
            </c:numRef>
          </c:val>
          <c:extLst>
            <c:ext xmlns:c16="http://schemas.microsoft.com/office/drawing/2014/chart" uri="{C3380CC4-5D6E-409C-BE32-E72D297353CC}">
              <c16:uniqueId val="{00000000-D0D0-4F58-9893-7A5D3323DC29}"/>
            </c:ext>
          </c:extLst>
        </c:ser>
        <c:ser>
          <c:idx val="1"/>
          <c:order val="1"/>
          <c:tx>
            <c:strRef>
              <c:f>'[SOTKAnet (9).xls]SOTKAnet'!$A$4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(9).xls]SOTKAnet'!$B$2:$I$2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(9).xls]SOTKAnet'!$B$4:$I$4</c:f>
              <c:numCache>
                <c:formatCode>General</c:formatCode>
                <c:ptCount val="8"/>
                <c:pt idx="0">
                  <c:v>1.5</c:v>
                </c:pt>
                <c:pt idx="1">
                  <c:v>0.6</c:v>
                </c:pt>
                <c:pt idx="2">
                  <c:v>2.6</c:v>
                </c:pt>
                <c:pt idx="3">
                  <c:v>1.6</c:v>
                </c:pt>
                <c:pt idx="4">
                  <c:v>2</c:v>
                </c:pt>
                <c:pt idx="5">
                  <c:v>1.6</c:v>
                </c:pt>
                <c:pt idx="6">
                  <c:v>0.5</c:v>
                </c:pt>
                <c:pt idx="7">
                  <c:v>1.3</c:v>
                </c:pt>
              </c:numCache>
            </c:numRef>
          </c:val>
          <c:extLst>
            <c:ext xmlns:c16="http://schemas.microsoft.com/office/drawing/2014/chart" uri="{C3380CC4-5D6E-409C-BE32-E72D297353CC}">
              <c16:uniqueId val="{00000001-D0D0-4F58-9893-7A5D3323DC29}"/>
            </c:ext>
          </c:extLst>
        </c:ser>
        <c:dLbls>
          <c:dLblPos val="outEnd"/>
          <c:showLegendKey val="0"/>
          <c:showVal val="1"/>
          <c:showCatName val="0"/>
          <c:showSerName val="0"/>
          <c:showPercent val="0"/>
          <c:showBubbleSize val="0"/>
        </c:dLbls>
        <c:gapWidth val="219"/>
        <c:overlap val="-27"/>
        <c:axId val="516729800"/>
        <c:axId val="516732752"/>
      </c:barChart>
      <c:catAx>
        <c:axId val="51672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6732752"/>
        <c:crosses val="autoZero"/>
        <c:auto val="1"/>
        <c:lblAlgn val="ctr"/>
        <c:lblOffset val="100"/>
        <c:noMultiLvlLbl val="0"/>
      </c:catAx>
      <c:valAx>
        <c:axId val="51673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6729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Yrittänyt usein viettää vähemmän aikaa netissä, mutta ei ole onnistunut,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'[ktk.ktk1.fact_ktk_ktk1.latest-20.xlsx]Kouluterveyskyselyn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'[ktk.ktk1.fact_ktk_ktk1.latest-20.xlsx]Kouluterveyskyselyn aikasarjat '!$A$2:$A$8</c:f>
              <c:strCache>
                <c:ptCount val="7"/>
                <c:pt idx="0">
                  <c:v>Pohjois-Karjalan hyvinvointialue</c:v>
                </c:pt>
                <c:pt idx="1">
                  <c:v>Etelä-Savon hyvinvointialue</c:v>
                </c:pt>
                <c:pt idx="2">
                  <c:v>Pirkanmaan hyvinvointialue</c:v>
                </c:pt>
                <c:pt idx="3">
                  <c:v>Keski-Suomen hyvinvointialue</c:v>
                </c:pt>
                <c:pt idx="4">
                  <c:v>Pohjois-Pohjanmaan hyvinvointialue</c:v>
                </c:pt>
                <c:pt idx="5">
                  <c:v>Pohjois-Savon hyvinvointialue</c:v>
                </c:pt>
                <c:pt idx="6">
                  <c:v>Koko maa</c:v>
                </c:pt>
              </c:strCache>
            </c:strRef>
          </c:cat>
          <c:val>
            <c:numRef>
              <c:f>'[ktk.ktk1.fact_ktk_ktk1.latest-20.xlsx]Kouluterveyskyselyn aikasarjat '!$B$2:$B$8</c:f>
              <c:numCache>
                <c:formatCode>#\ ##0.0</c:formatCode>
                <c:ptCount val="7"/>
                <c:pt idx="0">
                  <c:v>29.6</c:v>
                </c:pt>
                <c:pt idx="1">
                  <c:v>26.7</c:v>
                </c:pt>
                <c:pt idx="2">
                  <c:v>28.6</c:v>
                </c:pt>
                <c:pt idx="3">
                  <c:v>27.6</c:v>
                </c:pt>
                <c:pt idx="4">
                  <c:v>29</c:v>
                </c:pt>
                <c:pt idx="5">
                  <c:v>30.2</c:v>
                </c:pt>
                <c:pt idx="6">
                  <c:v>29.7</c:v>
                </c:pt>
              </c:numCache>
            </c:numRef>
          </c:val>
          <c:extLst>
            <c:ext xmlns:c16="http://schemas.microsoft.com/office/drawing/2014/chart" uri="{C3380CC4-5D6E-409C-BE32-E72D297353CC}">
              <c16:uniqueId val="{00000000-62DF-4B6B-B80F-5EC22E121A48}"/>
            </c:ext>
          </c:extLst>
        </c:ser>
        <c:ser>
          <c:idx val="1"/>
          <c:order val="1"/>
          <c:tx>
            <c:strRef>
              <c:f>'[ktk.ktk1.fact_ktk_ktk1.latest-20.xlsx]Kouluterveyskyselyn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'[ktk.ktk1.fact_ktk_ktk1.latest-20.xlsx]Kouluterveyskyselyn aikasarjat '!$A$2:$A$8</c:f>
              <c:strCache>
                <c:ptCount val="7"/>
                <c:pt idx="0">
                  <c:v>Pohjois-Karjalan hyvinvointialue</c:v>
                </c:pt>
                <c:pt idx="1">
                  <c:v>Etelä-Savon hyvinvointialue</c:v>
                </c:pt>
                <c:pt idx="2">
                  <c:v>Pirkanmaan hyvinvointialue</c:v>
                </c:pt>
                <c:pt idx="3">
                  <c:v>Keski-Suomen hyvinvointialue</c:v>
                </c:pt>
                <c:pt idx="4">
                  <c:v>Pohjois-Pohjanmaan hyvinvointialue</c:v>
                </c:pt>
                <c:pt idx="5">
                  <c:v>Pohjois-Savon hyvinvointialue</c:v>
                </c:pt>
                <c:pt idx="6">
                  <c:v>Koko maa</c:v>
                </c:pt>
              </c:strCache>
            </c:strRef>
          </c:cat>
          <c:val>
            <c:numRef>
              <c:f>'[ktk.ktk1.fact_ktk_ktk1.latest-20.xlsx]Kouluterveyskyselyn aikasarjat '!$C$2:$C$8</c:f>
              <c:numCache>
                <c:formatCode>#\ ##0.0</c:formatCode>
                <c:ptCount val="7"/>
                <c:pt idx="0">
                  <c:v>26.2</c:v>
                </c:pt>
                <c:pt idx="1">
                  <c:v>27.1</c:v>
                </c:pt>
                <c:pt idx="2">
                  <c:v>28</c:v>
                </c:pt>
                <c:pt idx="3">
                  <c:v>28.4</c:v>
                </c:pt>
                <c:pt idx="4">
                  <c:v>28.7</c:v>
                </c:pt>
                <c:pt idx="5">
                  <c:v>28.8</c:v>
                </c:pt>
                <c:pt idx="6">
                  <c:v>29.4</c:v>
                </c:pt>
              </c:numCache>
            </c:numRef>
          </c:val>
          <c:extLst>
            <c:ext xmlns:c16="http://schemas.microsoft.com/office/drawing/2014/chart" uri="{C3380CC4-5D6E-409C-BE32-E72D297353CC}">
              <c16:uniqueId val="{00000001-62DF-4B6B-B80F-5EC22E121A48}"/>
            </c:ext>
          </c:extLst>
        </c:ser>
        <c:dLbls>
          <c:dLblPos val="outEnd"/>
          <c:showLegendKey val="0"/>
          <c:showVal val="1"/>
          <c:showCatName val="0"/>
          <c:showSerName val="0"/>
          <c:showPercent val="0"/>
          <c:showBubbleSize val="0"/>
        </c:dLbls>
        <c:gapWidth val="219"/>
        <c:overlap val="-27"/>
        <c:axId val="511937208"/>
        <c:axId val="246484440"/>
      </c:barChart>
      <c:catAx>
        <c:axId val="51193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6484440"/>
        <c:crosses val="autoZero"/>
        <c:auto val="1"/>
        <c:lblAlgn val="ctr"/>
        <c:lblOffset val="100"/>
        <c:noMultiLvlLbl val="0"/>
      </c:catAx>
      <c:valAx>
        <c:axId val="2464844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1937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Yrittänyt usein viettää vähemmän aikaa netissä, mutta ei ole onnistunut, %, 8. ja</a:t>
            </a:r>
            <a:r>
              <a:rPr lang="fi-FI" baseline="0"/>
              <a:t>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'[ktk.ktk1.fact_ktk_ktk1.latest-67.xlsx]Kouluterveyskyselyn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9.0222222222222218E-2"/>
                  <c:y val="6.979075532225138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819-4814-8DB5-B974FE4229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'[ktk.ktk1.fact_ktk_ktk1.latest-67.xlsx]Kouluterveyskyselyn aikasarjat '!$A$2:$A$3</c:f>
              <c:strCache>
                <c:ptCount val="2"/>
                <c:pt idx="0">
                  <c:v>2019</c:v>
                </c:pt>
                <c:pt idx="1">
                  <c:v>2021</c:v>
                </c:pt>
              </c:strCache>
            </c:strRef>
          </c:cat>
          <c:val>
            <c:numRef>
              <c:f>'[ktk.ktk1.fact_ktk_ktk1.latest-67.xlsx]Kouluterveyskyselyn aikasarjat '!$B$2:$B$3</c:f>
              <c:numCache>
                <c:formatCode>#\ ##0.0</c:formatCode>
                <c:ptCount val="2"/>
                <c:pt idx="0">
                  <c:v>23.3</c:v>
                </c:pt>
                <c:pt idx="1">
                  <c:v>18.600000000000001</c:v>
                </c:pt>
              </c:numCache>
            </c:numRef>
          </c:val>
          <c:smooth val="0"/>
          <c:extLst>
            <c:ext xmlns:c16="http://schemas.microsoft.com/office/drawing/2014/chart" uri="{C3380CC4-5D6E-409C-BE32-E72D297353CC}">
              <c16:uniqueId val="{00000000-F819-4814-8DB5-B974FE422937}"/>
            </c:ext>
          </c:extLst>
        </c:ser>
        <c:ser>
          <c:idx val="1"/>
          <c:order val="1"/>
          <c:tx>
            <c:strRef>
              <c:f>'[ktk.ktk1.fact_ktk_ktk1.latest-67.xlsx]Kouluterveyskyselyn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'[ktk.ktk1.fact_ktk_ktk1.latest-67.xlsx]Kouluterveyskyselyn aikasarjat '!$A$2:$A$3</c:f>
              <c:strCache>
                <c:ptCount val="2"/>
                <c:pt idx="0">
                  <c:v>2019</c:v>
                </c:pt>
                <c:pt idx="1">
                  <c:v>2021</c:v>
                </c:pt>
              </c:strCache>
            </c:strRef>
          </c:cat>
          <c:val>
            <c:numRef>
              <c:f>'[ktk.ktk1.fact_ktk_ktk1.latest-67.xlsx]Kouluterveyskyselyn aikasarjat '!$C$2:$C$3</c:f>
              <c:numCache>
                <c:formatCode>#\ ##0.0</c:formatCode>
                <c:ptCount val="2"/>
                <c:pt idx="0">
                  <c:v>36.6</c:v>
                </c:pt>
                <c:pt idx="1">
                  <c:v>38.700000000000003</c:v>
                </c:pt>
              </c:numCache>
            </c:numRef>
          </c:val>
          <c:smooth val="0"/>
          <c:extLst>
            <c:ext xmlns:c16="http://schemas.microsoft.com/office/drawing/2014/chart" uri="{C3380CC4-5D6E-409C-BE32-E72D297353CC}">
              <c16:uniqueId val="{00000001-F819-4814-8DB5-B974FE422937}"/>
            </c:ext>
          </c:extLst>
        </c:ser>
        <c:ser>
          <c:idx val="2"/>
          <c:order val="2"/>
          <c:tx>
            <c:strRef>
              <c:f>'[ktk.ktk1.fact_ktk_ktk1.latest-67.xlsx]Kouluterveyskyselyn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9.0222222222222218E-2"/>
                  <c:y val="-1.15394429862933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819-4814-8DB5-B974FE4229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'[ktk.ktk1.fact_ktk_ktk1.latest-67.xlsx]Kouluterveyskyselyn aikasarjat '!$A$2:$A$3</c:f>
              <c:strCache>
                <c:ptCount val="2"/>
                <c:pt idx="0">
                  <c:v>2019</c:v>
                </c:pt>
                <c:pt idx="1">
                  <c:v>2021</c:v>
                </c:pt>
              </c:strCache>
            </c:strRef>
          </c:cat>
          <c:val>
            <c:numRef>
              <c:f>'[ktk.ktk1.fact_ktk_ktk1.latest-67.xlsx]Kouluterveyskyselyn aikasarjat '!$D$2:$D$3</c:f>
              <c:numCache>
                <c:formatCode>#\ ##0.0</c:formatCode>
                <c:ptCount val="2"/>
                <c:pt idx="0">
                  <c:v>30.2</c:v>
                </c:pt>
                <c:pt idx="1">
                  <c:v>28.8</c:v>
                </c:pt>
              </c:numCache>
            </c:numRef>
          </c:val>
          <c:smooth val="0"/>
          <c:extLst>
            <c:ext xmlns:c16="http://schemas.microsoft.com/office/drawing/2014/chart" uri="{C3380CC4-5D6E-409C-BE32-E72D297353CC}">
              <c16:uniqueId val="{00000002-F819-4814-8DB5-B974FE422937}"/>
            </c:ext>
          </c:extLst>
        </c:ser>
        <c:dLbls>
          <c:dLblPos val="t"/>
          <c:showLegendKey val="0"/>
          <c:showVal val="1"/>
          <c:showCatName val="0"/>
          <c:showSerName val="0"/>
          <c:showPercent val="0"/>
          <c:showBubbleSize val="0"/>
        </c:dLbls>
        <c:smooth val="0"/>
        <c:axId val="249624072"/>
        <c:axId val="249617512"/>
      </c:lineChart>
      <c:catAx>
        <c:axId val="24962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9617512"/>
        <c:crosses val="autoZero"/>
        <c:auto val="1"/>
        <c:lblAlgn val="ctr"/>
        <c:lblOffset val="100"/>
        <c:noMultiLvlLbl val="0"/>
      </c:catAx>
      <c:valAx>
        <c:axId val="2496175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9624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Yrittänyt usein viettää vähemmän aikaa netissä, mutta ei ole onnistunut, %,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'[ktk.ktk1.fact_ktk_ktk1.latest-7.xlsx]Kouluterveyskyselyn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'[ktk.ktk1.fact_ktk_ktk1.latest-7.xlsx]Kouluterveyskyselyn aikasarjat '!$A$2:$A$4</c:f>
              <c:strCache>
                <c:ptCount val="3"/>
                <c:pt idx="0">
                  <c:v>2017</c:v>
                </c:pt>
                <c:pt idx="1">
                  <c:v>2019</c:v>
                </c:pt>
                <c:pt idx="2">
                  <c:v>2021</c:v>
                </c:pt>
              </c:strCache>
            </c:strRef>
          </c:cat>
          <c:val>
            <c:numRef>
              <c:f>'[ktk.ktk1.fact_ktk_ktk1.latest-7.xlsx]Kouluterveyskyselyn aikasarjat '!$B$2:$B$4</c:f>
              <c:numCache>
                <c:formatCode>#\ ##0.0</c:formatCode>
                <c:ptCount val="3"/>
                <c:pt idx="0">
                  <c:v>23.8</c:v>
                </c:pt>
                <c:pt idx="1">
                  <c:v>30.2</c:v>
                </c:pt>
                <c:pt idx="2">
                  <c:v>28.8</c:v>
                </c:pt>
              </c:numCache>
            </c:numRef>
          </c:val>
          <c:smooth val="0"/>
          <c:extLst>
            <c:ext xmlns:c16="http://schemas.microsoft.com/office/drawing/2014/chart" uri="{C3380CC4-5D6E-409C-BE32-E72D297353CC}">
              <c16:uniqueId val="{00000000-992C-4B8C-AE73-9195F8D56859}"/>
            </c:ext>
          </c:extLst>
        </c:ser>
        <c:ser>
          <c:idx val="1"/>
          <c:order val="1"/>
          <c:tx>
            <c:strRef>
              <c:f>'[ktk.ktk1.fact_ktk_ktk1.latest-7.xlsx]Kouluterveyskyselyn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6.0019420916945648E-2"/>
                  <c:y val="5.92361750107542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D6B-4CC4-B12A-8F5FE6E72702}"/>
                </c:ext>
              </c:extLst>
            </c:dLbl>
            <c:dLbl>
              <c:idx val="1"/>
              <c:layout>
                <c:manualLayout>
                  <c:x val="-4.9339808654144009E-2"/>
                  <c:y val="-3.46762064413412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553-4224-8726-C414EB326CE2}"/>
                </c:ext>
              </c:extLst>
            </c:dLbl>
            <c:dLbl>
              <c:idx val="2"/>
              <c:layout>
                <c:manualLayout>
                  <c:x val="-1.2815534715364012E-3"/>
                  <c:y val="2.072116735565753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D6B-4CC4-B12A-8F5FE6E727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'[ktk.ktk1.fact_ktk_ktk1.latest-7.xlsx]Kouluterveyskyselyn aikasarjat '!$A$2:$A$4</c:f>
              <c:strCache>
                <c:ptCount val="3"/>
                <c:pt idx="0">
                  <c:v>2017</c:v>
                </c:pt>
                <c:pt idx="1">
                  <c:v>2019</c:v>
                </c:pt>
                <c:pt idx="2">
                  <c:v>2021</c:v>
                </c:pt>
              </c:strCache>
            </c:strRef>
          </c:cat>
          <c:val>
            <c:numRef>
              <c:f>'[ktk.ktk1.fact_ktk_ktk1.latest-7.xlsx]Kouluterveyskyselyn aikasarjat '!$C$2:$C$4</c:f>
              <c:numCache>
                <c:formatCode>#\ ##0.0</c:formatCode>
                <c:ptCount val="3"/>
                <c:pt idx="0">
                  <c:v>15</c:v>
                </c:pt>
                <c:pt idx="1">
                  <c:v>25.9</c:v>
                </c:pt>
                <c:pt idx="2">
                  <c:v>27.2</c:v>
                </c:pt>
              </c:numCache>
            </c:numRef>
          </c:val>
          <c:smooth val="0"/>
          <c:extLst>
            <c:ext xmlns:c16="http://schemas.microsoft.com/office/drawing/2014/chart" uri="{C3380CC4-5D6E-409C-BE32-E72D297353CC}">
              <c16:uniqueId val="{00000001-992C-4B8C-AE73-9195F8D56859}"/>
            </c:ext>
          </c:extLst>
        </c:ser>
        <c:ser>
          <c:idx val="2"/>
          <c:order val="2"/>
          <c:tx>
            <c:strRef>
              <c:f>'[ktk.ktk1.fact_ktk_ktk1.latest-7.xlsx]Kouluterveyskyselyn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0.1054077730338529"/>
                  <c:y val="1.02384107748784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D6B-4CC4-B12A-8F5FE6E72702}"/>
                </c:ext>
              </c:extLst>
            </c:dLbl>
            <c:dLbl>
              <c:idx val="1"/>
              <c:layout>
                <c:manualLayout>
                  <c:x val="-4.6669905588443583E-2"/>
                  <c:y val="4.29035869321290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D6B-4CC4-B12A-8F5FE6E72702}"/>
                </c:ext>
              </c:extLst>
            </c:dLbl>
            <c:dLbl>
              <c:idx val="2"/>
              <c:layout>
                <c:manualLayout>
                  <c:x val="-3.8660196391342196E-2"/>
                  <c:y val="3.47372928928163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D6B-4CC4-B12A-8F5FE6E727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'[ktk.ktk1.fact_ktk_ktk1.latest-7.xlsx]Kouluterveyskyselyn aikasarjat '!$A$2:$A$4</c:f>
              <c:strCache>
                <c:ptCount val="3"/>
                <c:pt idx="0">
                  <c:v>2017</c:v>
                </c:pt>
                <c:pt idx="1">
                  <c:v>2019</c:v>
                </c:pt>
                <c:pt idx="2">
                  <c:v>2021</c:v>
                </c:pt>
              </c:strCache>
            </c:strRef>
          </c:cat>
          <c:val>
            <c:numRef>
              <c:f>'[ktk.ktk1.fact_ktk_ktk1.latest-7.xlsx]Kouluterveyskyselyn aikasarjat '!$D$2:$D$4</c:f>
              <c:numCache>
                <c:formatCode>#\ ##0.0</c:formatCode>
                <c:ptCount val="3"/>
                <c:pt idx="0">
                  <c:v>18.5</c:v>
                </c:pt>
                <c:pt idx="1">
                  <c:v>21</c:v>
                </c:pt>
                <c:pt idx="2">
                  <c:v>22.2</c:v>
                </c:pt>
              </c:numCache>
            </c:numRef>
          </c:val>
          <c:smooth val="0"/>
          <c:extLst>
            <c:ext xmlns:c16="http://schemas.microsoft.com/office/drawing/2014/chart" uri="{C3380CC4-5D6E-409C-BE32-E72D297353CC}">
              <c16:uniqueId val="{00000002-992C-4B8C-AE73-9195F8D56859}"/>
            </c:ext>
          </c:extLst>
        </c:ser>
        <c:dLbls>
          <c:dLblPos val="t"/>
          <c:showLegendKey val="0"/>
          <c:showVal val="1"/>
          <c:showCatName val="0"/>
          <c:showSerName val="0"/>
          <c:showPercent val="0"/>
          <c:showBubbleSize val="0"/>
        </c:dLbls>
        <c:smooth val="0"/>
        <c:axId val="248169440"/>
        <c:axId val="248169768"/>
      </c:lineChart>
      <c:catAx>
        <c:axId val="24816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8169768"/>
        <c:crosses val="autoZero"/>
        <c:auto val="1"/>
        <c:lblAlgn val="ctr"/>
        <c:lblOffset val="100"/>
        <c:noMultiLvlLbl val="0"/>
      </c:catAx>
      <c:valAx>
        <c:axId val="24816976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8169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Yrittänyt usein viettää vähemmän aikaa netissä, mutta ei ole onnistunut,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'[ktk.ktk1.fact_ktk_ktk1.latest-52.xlsx]Kouluterveyskyselyn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'[ktk.ktk1.fact_ktk_ktk1.latest-52.xlsx]Kouluterveyskyselyn aikasarjat '!$A$2:$A$17</c:f>
              <c:strCache>
                <c:ptCount val="16"/>
                <c:pt idx="0">
                  <c:v>Joroinen</c:v>
                </c:pt>
                <c:pt idx="1">
                  <c:v>Vieremä</c:v>
                </c:pt>
                <c:pt idx="2">
                  <c:v>Iisalmi</c:v>
                </c:pt>
                <c:pt idx="3">
                  <c:v>Varkaus</c:v>
                </c:pt>
                <c:pt idx="4">
                  <c:v>Siilinjärvi</c:v>
                </c:pt>
                <c:pt idx="5">
                  <c:v>Leppävirta</c:v>
                </c:pt>
                <c:pt idx="6">
                  <c:v>Suonenjoki</c:v>
                </c:pt>
                <c:pt idx="7">
                  <c:v>Pohjois-Savon hyvinvointialue</c:v>
                </c:pt>
                <c:pt idx="8">
                  <c:v>Pielavesi</c:v>
                </c:pt>
                <c:pt idx="9">
                  <c:v>Keitele</c:v>
                </c:pt>
                <c:pt idx="10">
                  <c:v>Lapinlahti</c:v>
                </c:pt>
                <c:pt idx="11">
                  <c:v>Kuopio</c:v>
                </c:pt>
                <c:pt idx="12">
                  <c:v>Sonkajärvi</c:v>
                </c:pt>
                <c:pt idx="13">
                  <c:v>Tuusniemi</c:v>
                </c:pt>
                <c:pt idx="14">
                  <c:v>Rautalampi</c:v>
                </c:pt>
                <c:pt idx="15">
                  <c:v>Kiuruvesi</c:v>
                </c:pt>
              </c:strCache>
            </c:strRef>
          </c:cat>
          <c:val>
            <c:numRef>
              <c:f>'[ktk.ktk1.fact_ktk_ktk1.latest-52.xlsx]Kouluterveyskyselyn aikasarjat '!$B$2:$B$17</c:f>
              <c:numCache>
                <c:formatCode>#\ ##0.0</c:formatCode>
                <c:ptCount val="16"/>
                <c:pt idx="0">
                  <c:v>23.1</c:v>
                </c:pt>
                <c:pt idx="1">
                  <c:v>31</c:v>
                </c:pt>
                <c:pt idx="2">
                  <c:v>30.7</c:v>
                </c:pt>
                <c:pt idx="3">
                  <c:v>26</c:v>
                </c:pt>
                <c:pt idx="4">
                  <c:v>27.7</c:v>
                </c:pt>
                <c:pt idx="5">
                  <c:v>31.2</c:v>
                </c:pt>
                <c:pt idx="6">
                  <c:v>26.3</c:v>
                </c:pt>
                <c:pt idx="7">
                  <c:v>30.2</c:v>
                </c:pt>
                <c:pt idx="8">
                  <c:v>28.9</c:v>
                </c:pt>
                <c:pt idx="9" formatCode="General">
                  <c:v>0</c:v>
                </c:pt>
                <c:pt idx="11">
                  <c:v>32.799999999999997</c:v>
                </c:pt>
                <c:pt idx="12">
                  <c:v>30.6</c:v>
                </c:pt>
                <c:pt idx="13">
                  <c:v>24.2</c:v>
                </c:pt>
                <c:pt idx="14">
                  <c:v>38.200000000000003</c:v>
                </c:pt>
                <c:pt idx="15">
                  <c:v>27.1</c:v>
                </c:pt>
              </c:numCache>
            </c:numRef>
          </c:val>
          <c:extLst>
            <c:ext xmlns:c16="http://schemas.microsoft.com/office/drawing/2014/chart" uri="{C3380CC4-5D6E-409C-BE32-E72D297353CC}">
              <c16:uniqueId val="{00000000-1BF8-45DF-8329-8024E1A3BB37}"/>
            </c:ext>
          </c:extLst>
        </c:ser>
        <c:ser>
          <c:idx val="1"/>
          <c:order val="1"/>
          <c:tx>
            <c:strRef>
              <c:f>'[ktk.ktk1.fact_ktk_ktk1.latest-52.xlsx]Kouluterveyskyselyn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'[ktk.ktk1.fact_ktk_ktk1.latest-52.xlsx]Kouluterveyskyselyn aikasarjat '!$A$2:$A$17</c:f>
              <c:strCache>
                <c:ptCount val="16"/>
                <c:pt idx="0">
                  <c:v>Joroinen</c:v>
                </c:pt>
                <c:pt idx="1">
                  <c:v>Vieremä</c:v>
                </c:pt>
                <c:pt idx="2">
                  <c:v>Iisalmi</c:v>
                </c:pt>
                <c:pt idx="3">
                  <c:v>Varkaus</c:v>
                </c:pt>
                <c:pt idx="4">
                  <c:v>Siilinjärvi</c:v>
                </c:pt>
                <c:pt idx="5">
                  <c:v>Leppävirta</c:v>
                </c:pt>
                <c:pt idx="6">
                  <c:v>Suonenjoki</c:v>
                </c:pt>
                <c:pt idx="7">
                  <c:v>Pohjois-Savon hyvinvointialue</c:v>
                </c:pt>
                <c:pt idx="8">
                  <c:v>Pielavesi</c:v>
                </c:pt>
                <c:pt idx="9">
                  <c:v>Keitele</c:v>
                </c:pt>
                <c:pt idx="10">
                  <c:v>Lapinlahti</c:v>
                </c:pt>
                <c:pt idx="11">
                  <c:v>Kuopio</c:v>
                </c:pt>
                <c:pt idx="12">
                  <c:v>Sonkajärvi</c:v>
                </c:pt>
                <c:pt idx="13">
                  <c:v>Tuusniemi</c:v>
                </c:pt>
                <c:pt idx="14">
                  <c:v>Rautalampi</c:v>
                </c:pt>
                <c:pt idx="15">
                  <c:v>Kiuruvesi</c:v>
                </c:pt>
              </c:strCache>
            </c:strRef>
          </c:cat>
          <c:val>
            <c:numRef>
              <c:f>'[ktk.ktk1.fact_ktk_ktk1.latest-52.xlsx]Kouluterveyskyselyn aikasarjat '!$C$2:$C$17</c:f>
              <c:numCache>
                <c:formatCode>#\ ##0.0</c:formatCode>
                <c:ptCount val="16"/>
                <c:pt idx="0">
                  <c:v>17.7</c:v>
                </c:pt>
                <c:pt idx="1">
                  <c:v>20</c:v>
                </c:pt>
                <c:pt idx="2">
                  <c:v>24</c:v>
                </c:pt>
                <c:pt idx="3">
                  <c:v>25.5</c:v>
                </c:pt>
                <c:pt idx="4">
                  <c:v>26.1</c:v>
                </c:pt>
                <c:pt idx="5">
                  <c:v>27.7</c:v>
                </c:pt>
                <c:pt idx="6">
                  <c:v>27.7</c:v>
                </c:pt>
                <c:pt idx="7">
                  <c:v>28.8</c:v>
                </c:pt>
                <c:pt idx="8">
                  <c:v>29.4</c:v>
                </c:pt>
                <c:pt idx="9">
                  <c:v>30</c:v>
                </c:pt>
                <c:pt idx="10">
                  <c:v>30</c:v>
                </c:pt>
                <c:pt idx="11">
                  <c:v>30.3</c:v>
                </c:pt>
                <c:pt idx="12">
                  <c:v>30.3</c:v>
                </c:pt>
                <c:pt idx="13">
                  <c:v>33.799999999999997</c:v>
                </c:pt>
                <c:pt idx="14">
                  <c:v>35.799999999999997</c:v>
                </c:pt>
                <c:pt idx="15">
                  <c:v>39.799999999999997</c:v>
                </c:pt>
              </c:numCache>
            </c:numRef>
          </c:val>
          <c:extLst>
            <c:ext xmlns:c16="http://schemas.microsoft.com/office/drawing/2014/chart" uri="{C3380CC4-5D6E-409C-BE32-E72D297353CC}">
              <c16:uniqueId val="{00000001-1BF8-45DF-8329-8024E1A3BB37}"/>
            </c:ext>
          </c:extLst>
        </c:ser>
        <c:dLbls>
          <c:dLblPos val="outEnd"/>
          <c:showLegendKey val="0"/>
          <c:showVal val="1"/>
          <c:showCatName val="0"/>
          <c:showSerName val="0"/>
          <c:showPercent val="0"/>
          <c:showBubbleSize val="0"/>
        </c:dLbls>
        <c:gapWidth val="219"/>
        <c:overlap val="-27"/>
        <c:axId val="242985936"/>
        <c:axId val="242988232"/>
      </c:barChart>
      <c:catAx>
        <c:axId val="24298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2988232"/>
        <c:crosses val="autoZero"/>
        <c:auto val="1"/>
        <c:lblAlgn val="ctr"/>
        <c:lblOffset val="100"/>
        <c:noMultiLvlLbl val="0"/>
      </c:catAx>
      <c:valAx>
        <c:axId val="2429882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2985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usein, että pitäisi viettää aikaa muutoin kuin netissä,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'[ktk.ktk1.fact_ktk_ktk1.latest-21.xlsx]Kouluterveyskyselyn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'[ktk.ktk1.fact_ktk_ktk1.latest-21.xlsx]Kouluterveyskyselyn aikasarjat '!$A$2:$A$8</c:f>
              <c:strCache>
                <c:ptCount val="7"/>
                <c:pt idx="0">
                  <c:v>Keski-Suomen hyvinvointialue</c:v>
                </c:pt>
                <c:pt idx="1">
                  <c:v>Pohjois-Pohjanmaan hyvinvointialue</c:v>
                </c:pt>
                <c:pt idx="2">
                  <c:v>Pirkanmaan hyvinvointialue</c:v>
                </c:pt>
                <c:pt idx="3">
                  <c:v>Etelä-Savon hyvinvointialue</c:v>
                </c:pt>
                <c:pt idx="4">
                  <c:v>Pohjois-Savon hyvinvointialue</c:v>
                </c:pt>
                <c:pt idx="5">
                  <c:v>Pohjois-Karjalan hyvinvointialue</c:v>
                </c:pt>
                <c:pt idx="6">
                  <c:v>Koko maa</c:v>
                </c:pt>
              </c:strCache>
            </c:strRef>
          </c:cat>
          <c:val>
            <c:numRef>
              <c:f>'[ktk.ktk1.fact_ktk_ktk1.latest-21.xlsx]Kouluterveyskyselyn aikasarjat '!$B$2:$B$8</c:f>
              <c:numCache>
                <c:formatCode>#\ ##0.0</c:formatCode>
                <c:ptCount val="7"/>
                <c:pt idx="0">
                  <c:v>28.1</c:v>
                </c:pt>
                <c:pt idx="1">
                  <c:v>27.7</c:v>
                </c:pt>
                <c:pt idx="2">
                  <c:v>28</c:v>
                </c:pt>
                <c:pt idx="3">
                  <c:v>25.4</c:v>
                </c:pt>
                <c:pt idx="4">
                  <c:v>29.9</c:v>
                </c:pt>
                <c:pt idx="5">
                  <c:v>30.1</c:v>
                </c:pt>
                <c:pt idx="6">
                  <c:v>29.2</c:v>
                </c:pt>
              </c:numCache>
            </c:numRef>
          </c:val>
          <c:extLst>
            <c:ext xmlns:c16="http://schemas.microsoft.com/office/drawing/2014/chart" uri="{C3380CC4-5D6E-409C-BE32-E72D297353CC}">
              <c16:uniqueId val="{00000000-F082-48A3-84F0-05DE796952A3}"/>
            </c:ext>
          </c:extLst>
        </c:ser>
        <c:ser>
          <c:idx val="1"/>
          <c:order val="1"/>
          <c:tx>
            <c:strRef>
              <c:f>'[ktk.ktk1.fact_ktk_ktk1.latest-21.xlsx]Kouluterveyskyselyn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'[ktk.ktk1.fact_ktk_ktk1.latest-21.xlsx]Kouluterveyskyselyn aikasarjat '!$A$2:$A$8</c:f>
              <c:strCache>
                <c:ptCount val="7"/>
                <c:pt idx="0">
                  <c:v>Keski-Suomen hyvinvointialue</c:v>
                </c:pt>
                <c:pt idx="1">
                  <c:v>Pohjois-Pohjanmaan hyvinvointialue</c:v>
                </c:pt>
                <c:pt idx="2">
                  <c:v>Pirkanmaan hyvinvointialue</c:v>
                </c:pt>
                <c:pt idx="3">
                  <c:v>Etelä-Savon hyvinvointialue</c:v>
                </c:pt>
                <c:pt idx="4">
                  <c:v>Pohjois-Savon hyvinvointialue</c:v>
                </c:pt>
                <c:pt idx="5">
                  <c:v>Pohjois-Karjalan hyvinvointialue</c:v>
                </c:pt>
                <c:pt idx="6">
                  <c:v>Koko maa</c:v>
                </c:pt>
              </c:strCache>
            </c:strRef>
          </c:cat>
          <c:val>
            <c:numRef>
              <c:f>'[ktk.ktk1.fact_ktk_ktk1.latest-21.xlsx]Kouluterveyskyselyn aikasarjat '!$C$2:$C$8</c:f>
              <c:numCache>
                <c:formatCode>#\ ##0.0</c:formatCode>
                <c:ptCount val="7"/>
                <c:pt idx="0">
                  <c:v>28.3</c:v>
                </c:pt>
                <c:pt idx="1">
                  <c:v>28.6</c:v>
                </c:pt>
                <c:pt idx="2">
                  <c:v>28.8</c:v>
                </c:pt>
                <c:pt idx="3">
                  <c:v>29.1</c:v>
                </c:pt>
                <c:pt idx="4">
                  <c:v>29.1</c:v>
                </c:pt>
                <c:pt idx="5">
                  <c:v>29.7</c:v>
                </c:pt>
                <c:pt idx="6">
                  <c:v>30.3</c:v>
                </c:pt>
              </c:numCache>
            </c:numRef>
          </c:val>
          <c:extLst>
            <c:ext xmlns:c16="http://schemas.microsoft.com/office/drawing/2014/chart" uri="{C3380CC4-5D6E-409C-BE32-E72D297353CC}">
              <c16:uniqueId val="{00000001-F082-48A3-84F0-05DE796952A3}"/>
            </c:ext>
          </c:extLst>
        </c:ser>
        <c:dLbls>
          <c:dLblPos val="outEnd"/>
          <c:showLegendKey val="0"/>
          <c:showVal val="1"/>
          <c:showCatName val="0"/>
          <c:showSerName val="0"/>
          <c:showPercent val="0"/>
          <c:showBubbleSize val="0"/>
        </c:dLbls>
        <c:gapWidth val="219"/>
        <c:overlap val="-27"/>
        <c:axId val="514655456"/>
        <c:axId val="514656112"/>
      </c:barChart>
      <c:catAx>
        <c:axId val="51465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656112"/>
        <c:crosses val="autoZero"/>
        <c:auto val="1"/>
        <c:lblAlgn val="ctr"/>
        <c:lblOffset val="100"/>
        <c:noMultiLvlLbl val="0"/>
      </c:catAx>
      <c:valAx>
        <c:axId val="5146561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655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usein, että pitäisi viettää aikaa muutoin kuin netissä, %, 8. ja</a:t>
            </a:r>
            <a:r>
              <a:rPr lang="fi-FI" baseline="0"/>
              <a:t>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'[ktk.ktk1.fact_ktk_ktk1.latest-68.xlsx]Kouluterveyskyselyn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6.8000000000000005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221-49FB-9185-91DD544C1F14}"/>
                </c:ext>
              </c:extLst>
            </c:dLbl>
            <c:dLbl>
              <c:idx val="1"/>
              <c:layout>
                <c:manualLayout>
                  <c:x val="-3.1888888888888786E-2"/>
                  <c:y val="6.25346310877806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221-49FB-9185-91DD544C1F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'[ktk.ktk1.fact_ktk_ktk1.latest-68.xlsx]Kouluterveyskyselyn aikasarjat '!$A$2:$A$3</c:f>
              <c:strCache>
                <c:ptCount val="2"/>
                <c:pt idx="0">
                  <c:v>2019</c:v>
                </c:pt>
                <c:pt idx="1">
                  <c:v>2021</c:v>
                </c:pt>
              </c:strCache>
            </c:strRef>
          </c:cat>
          <c:val>
            <c:numRef>
              <c:f>'[ktk.ktk1.fact_ktk_ktk1.latest-68.xlsx]Kouluterveyskyselyn aikasarjat '!$B$2:$B$3</c:f>
              <c:numCache>
                <c:formatCode>#\ ##0.0</c:formatCode>
                <c:ptCount val="2"/>
                <c:pt idx="0">
                  <c:v>27.5</c:v>
                </c:pt>
                <c:pt idx="1">
                  <c:v>24.1</c:v>
                </c:pt>
              </c:numCache>
            </c:numRef>
          </c:val>
          <c:smooth val="0"/>
          <c:extLst>
            <c:ext xmlns:c16="http://schemas.microsoft.com/office/drawing/2014/chart" uri="{C3380CC4-5D6E-409C-BE32-E72D297353CC}">
              <c16:uniqueId val="{00000002-0221-49FB-9185-91DD544C1F14}"/>
            </c:ext>
          </c:extLst>
        </c:ser>
        <c:ser>
          <c:idx val="1"/>
          <c:order val="1"/>
          <c:tx>
            <c:strRef>
              <c:f>'[ktk.ktk1.fact_ktk_ktk1.latest-68.xlsx]Kouluterveyskyselyn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'[ktk.ktk1.fact_ktk_ktk1.latest-68.xlsx]Kouluterveyskyselyn aikasarjat '!$A$2:$A$3</c:f>
              <c:strCache>
                <c:ptCount val="2"/>
                <c:pt idx="0">
                  <c:v>2019</c:v>
                </c:pt>
                <c:pt idx="1">
                  <c:v>2021</c:v>
                </c:pt>
              </c:strCache>
            </c:strRef>
          </c:cat>
          <c:val>
            <c:numRef>
              <c:f>'[ktk.ktk1.fact_ktk_ktk1.latest-68.xlsx]Kouluterveyskyselyn aikasarjat '!$C$2:$C$3</c:f>
              <c:numCache>
                <c:formatCode>#\ ##0.0</c:formatCode>
                <c:ptCount val="2"/>
                <c:pt idx="0">
                  <c:v>32.1</c:v>
                </c:pt>
                <c:pt idx="1">
                  <c:v>34</c:v>
                </c:pt>
              </c:numCache>
            </c:numRef>
          </c:val>
          <c:smooth val="0"/>
          <c:extLst>
            <c:ext xmlns:c16="http://schemas.microsoft.com/office/drawing/2014/chart" uri="{C3380CC4-5D6E-409C-BE32-E72D297353CC}">
              <c16:uniqueId val="{00000003-0221-49FB-9185-91DD544C1F14}"/>
            </c:ext>
          </c:extLst>
        </c:ser>
        <c:ser>
          <c:idx val="2"/>
          <c:order val="2"/>
          <c:tx>
            <c:strRef>
              <c:f>'[ktk.ktk1.fact_ktk_ktk1.latest-68.xlsx]Kouluterveyskyselyn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9.2999999999999999E-2"/>
                  <c:y val="-1.6169072615923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221-49FB-9185-91DD544C1F14}"/>
                </c:ext>
              </c:extLst>
            </c:dLbl>
            <c:dLbl>
              <c:idx val="1"/>
              <c:layout>
                <c:manualLayout>
                  <c:x val="1.4444444444444444E-3"/>
                  <c:y val="2.349445902595509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221-49FB-9185-91DD544C1F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'[ktk.ktk1.fact_ktk_ktk1.latest-68.xlsx]Kouluterveyskyselyn aikasarjat '!$A$2:$A$3</c:f>
              <c:strCache>
                <c:ptCount val="2"/>
                <c:pt idx="0">
                  <c:v>2019</c:v>
                </c:pt>
                <c:pt idx="1">
                  <c:v>2021</c:v>
                </c:pt>
              </c:strCache>
            </c:strRef>
          </c:cat>
          <c:val>
            <c:numRef>
              <c:f>'[ktk.ktk1.fact_ktk_ktk1.latest-68.xlsx]Kouluterveyskyselyn aikasarjat '!$D$2:$D$3</c:f>
              <c:numCache>
                <c:formatCode>#\ ##0.0</c:formatCode>
                <c:ptCount val="2"/>
                <c:pt idx="0">
                  <c:v>29.9</c:v>
                </c:pt>
                <c:pt idx="1">
                  <c:v>29.1</c:v>
                </c:pt>
              </c:numCache>
            </c:numRef>
          </c:val>
          <c:smooth val="0"/>
          <c:extLst>
            <c:ext xmlns:c16="http://schemas.microsoft.com/office/drawing/2014/chart" uri="{C3380CC4-5D6E-409C-BE32-E72D297353CC}">
              <c16:uniqueId val="{00000006-0221-49FB-9185-91DD544C1F14}"/>
            </c:ext>
          </c:extLst>
        </c:ser>
        <c:dLbls>
          <c:dLblPos val="t"/>
          <c:showLegendKey val="0"/>
          <c:showVal val="1"/>
          <c:showCatName val="0"/>
          <c:showSerName val="0"/>
          <c:showPercent val="0"/>
          <c:showBubbleSize val="0"/>
        </c:dLbls>
        <c:smooth val="0"/>
        <c:axId val="242136664"/>
        <c:axId val="242141256"/>
      </c:lineChart>
      <c:catAx>
        <c:axId val="24213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2141256"/>
        <c:crosses val="autoZero"/>
        <c:auto val="1"/>
        <c:lblAlgn val="ctr"/>
        <c:lblOffset val="100"/>
        <c:noMultiLvlLbl val="0"/>
      </c:catAx>
      <c:valAx>
        <c:axId val="2421412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2136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usein, että pitäisi viettää aikaa muutoin kuin netissä,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'[ktk.ktk1.fact_ktk_ktk1.latest-8.xlsx]Kouluterveyskyselyn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'[ktk.ktk1.fact_ktk_ktk1.latest-8.xlsx]Kouluterveyskyselyn aikasarjat '!$A$2:$A$4</c:f>
              <c:strCache>
                <c:ptCount val="3"/>
                <c:pt idx="0">
                  <c:v>2017</c:v>
                </c:pt>
                <c:pt idx="1">
                  <c:v>2019</c:v>
                </c:pt>
                <c:pt idx="2">
                  <c:v>2021</c:v>
                </c:pt>
              </c:strCache>
            </c:strRef>
          </c:cat>
          <c:val>
            <c:numRef>
              <c:f>'[ktk.ktk1.fact_ktk_ktk1.latest-8.xlsx]Kouluterveyskyselyn aikasarjat '!$B$2:$B$4</c:f>
              <c:numCache>
                <c:formatCode>#\ ##0.0</c:formatCode>
                <c:ptCount val="3"/>
                <c:pt idx="0">
                  <c:v>24.1</c:v>
                </c:pt>
                <c:pt idx="1">
                  <c:v>29.9</c:v>
                </c:pt>
                <c:pt idx="2">
                  <c:v>29.1</c:v>
                </c:pt>
              </c:numCache>
            </c:numRef>
          </c:val>
          <c:smooth val="0"/>
          <c:extLst>
            <c:ext xmlns:c16="http://schemas.microsoft.com/office/drawing/2014/chart" uri="{C3380CC4-5D6E-409C-BE32-E72D297353CC}">
              <c16:uniqueId val="{00000000-5309-4F8E-BC4D-08DF0A98C8AC}"/>
            </c:ext>
          </c:extLst>
        </c:ser>
        <c:ser>
          <c:idx val="1"/>
          <c:order val="1"/>
          <c:tx>
            <c:strRef>
              <c:f>'[ktk.ktk1.fact_ktk_ktk1.latest-8.xlsx]Kouluterveyskyselyn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0.13193036057027385"/>
                  <c:y val="-1.38892672648242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CA0-46D2-8D24-9A6CD76EB7FE}"/>
                </c:ext>
              </c:extLst>
            </c:dLbl>
            <c:dLbl>
              <c:idx val="1"/>
              <c:layout>
                <c:manualLayout>
                  <c:x val="-5.0706743684441329E-2"/>
                  <c:y val="-2.58198519292319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CA0-46D2-8D24-9A6CD76EB7FE}"/>
                </c:ext>
              </c:extLst>
            </c:dLbl>
            <c:dLbl>
              <c:idx val="2"/>
              <c:layout>
                <c:manualLayout>
                  <c:x val="-7.194091781316604E-3"/>
                  <c:y val="-2.58198519292319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CA0-46D2-8D24-9A6CD76EB7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'[ktk.ktk1.fact_ktk_ktk1.latest-8.xlsx]Kouluterveyskyselyn aikasarjat '!$A$2:$A$4</c:f>
              <c:strCache>
                <c:ptCount val="3"/>
                <c:pt idx="0">
                  <c:v>2017</c:v>
                </c:pt>
                <c:pt idx="1">
                  <c:v>2019</c:v>
                </c:pt>
                <c:pt idx="2">
                  <c:v>2021</c:v>
                </c:pt>
              </c:strCache>
            </c:strRef>
          </c:cat>
          <c:val>
            <c:numRef>
              <c:f>'[ktk.ktk1.fact_ktk_ktk1.latest-8.xlsx]Kouluterveyskyselyn aikasarjat '!$C$2:$C$4</c:f>
              <c:numCache>
                <c:formatCode>#\ ##0.0</c:formatCode>
                <c:ptCount val="3"/>
                <c:pt idx="0">
                  <c:v>19.399999999999999</c:v>
                </c:pt>
                <c:pt idx="1">
                  <c:v>26.3</c:v>
                </c:pt>
                <c:pt idx="2">
                  <c:v>25.9</c:v>
                </c:pt>
              </c:numCache>
            </c:numRef>
          </c:val>
          <c:smooth val="0"/>
          <c:extLst>
            <c:ext xmlns:c16="http://schemas.microsoft.com/office/drawing/2014/chart" uri="{C3380CC4-5D6E-409C-BE32-E72D297353CC}">
              <c16:uniqueId val="{00000001-5309-4F8E-BC4D-08DF0A98C8AC}"/>
            </c:ext>
          </c:extLst>
        </c:ser>
        <c:ser>
          <c:idx val="2"/>
          <c:order val="2"/>
          <c:tx>
            <c:strRef>
              <c:f>'[ktk.ktk1.fact_ktk_ktk1.latest-8.xlsx]Kouluterveyskyselyn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8.2616021746732604E-2"/>
                  <c:y val="3.78099329476090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CA0-46D2-8D24-9A6CD76EB7FE}"/>
                </c:ext>
              </c:extLst>
            </c:dLbl>
            <c:dLbl>
              <c:idx val="1"/>
              <c:layout>
                <c:manualLayout>
                  <c:x val="-4.2004213303816297E-2"/>
                  <c:y val="3.38330713928065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CA0-46D2-8D24-9A6CD76EB7FE}"/>
                </c:ext>
              </c:extLst>
            </c:dLbl>
            <c:dLbl>
              <c:idx val="2"/>
              <c:layout>
                <c:manualLayout>
                  <c:x val="-4.2004213303816408E-2"/>
                  <c:y val="2.1902486728398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CA0-46D2-8D24-9A6CD76EB7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'[ktk.ktk1.fact_ktk_ktk1.latest-8.xlsx]Kouluterveyskyselyn aikasarjat '!$A$2:$A$4</c:f>
              <c:strCache>
                <c:ptCount val="3"/>
                <c:pt idx="0">
                  <c:v>2017</c:v>
                </c:pt>
                <c:pt idx="1">
                  <c:v>2019</c:v>
                </c:pt>
                <c:pt idx="2">
                  <c:v>2021</c:v>
                </c:pt>
              </c:strCache>
            </c:strRef>
          </c:cat>
          <c:val>
            <c:numRef>
              <c:f>'[ktk.ktk1.fact_ktk_ktk1.latest-8.xlsx]Kouluterveyskyselyn aikasarjat '!$D$2:$D$4</c:f>
              <c:numCache>
                <c:formatCode>#\ ##0.0</c:formatCode>
                <c:ptCount val="3"/>
                <c:pt idx="0">
                  <c:v>18.100000000000001</c:v>
                </c:pt>
                <c:pt idx="1">
                  <c:v>22.3</c:v>
                </c:pt>
                <c:pt idx="2">
                  <c:v>23.4</c:v>
                </c:pt>
              </c:numCache>
            </c:numRef>
          </c:val>
          <c:smooth val="0"/>
          <c:extLst>
            <c:ext xmlns:c16="http://schemas.microsoft.com/office/drawing/2014/chart" uri="{C3380CC4-5D6E-409C-BE32-E72D297353CC}">
              <c16:uniqueId val="{00000002-5309-4F8E-BC4D-08DF0A98C8AC}"/>
            </c:ext>
          </c:extLst>
        </c:ser>
        <c:dLbls>
          <c:dLblPos val="t"/>
          <c:showLegendKey val="0"/>
          <c:showVal val="1"/>
          <c:showCatName val="0"/>
          <c:showSerName val="0"/>
          <c:showPercent val="0"/>
          <c:showBubbleSize val="0"/>
        </c:dLbls>
        <c:smooth val="0"/>
        <c:axId val="510102104"/>
        <c:axId val="510099808"/>
      </c:lineChart>
      <c:catAx>
        <c:axId val="51010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0099808"/>
        <c:crosses val="autoZero"/>
        <c:auto val="1"/>
        <c:lblAlgn val="ctr"/>
        <c:lblOffset val="100"/>
        <c:noMultiLvlLbl val="0"/>
      </c:catAx>
      <c:valAx>
        <c:axId val="5100998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0102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usein, että pitäisi viettää aikaa muutoin kuin netissä,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'[ktk.ktk1.fact_ktk_ktk1.latest-53.xlsx]Kouluterveyskyselyn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'[ktk.ktk1.fact_ktk_ktk1.latest-53.xlsx]Kouluterveyskyselyn aikasarjat '!$A$2:$A$17</c:f>
              <c:strCache>
                <c:ptCount val="16"/>
                <c:pt idx="0">
                  <c:v>Joroinen</c:v>
                </c:pt>
                <c:pt idx="1">
                  <c:v>Lapinlahti</c:v>
                </c:pt>
                <c:pt idx="2">
                  <c:v>Iisalmi</c:v>
                </c:pt>
                <c:pt idx="3">
                  <c:v>Varkaus</c:v>
                </c:pt>
                <c:pt idx="4">
                  <c:v>Siilinjärvi</c:v>
                </c:pt>
                <c:pt idx="5">
                  <c:v>Sonkajärvi</c:v>
                </c:pt>
                <c:pt idx="6">
                  <c:v>Pohjois-Savon hyvinvointialue</c:v>
                </c:pt>
                <c:pt idx="7">
                  <c:v>Keitele</c:v>
                </c:pt>
                <c:pt idx="8">
                  <c:v>Kuopio</c:v>
                </c:pt>
                <c:pt idx="9">
                  <c:v>Leppävirta</c:v>
                </c:pt>
                <c:pt idx="10">
                  <c:v>Pielavesi</c:v>
                </c:pt>
                <c:pt idx="11">
                  <c:v>Rautalampi</c:v>
                </c:pt>
                <c:pt idx="12">
                  <c:v>Tuusniemi</c:v>
                </c:pt>
                <c:pt idx="13">
                  <c:v>Vieremä</c:v>
                </c:pt>
                <c:pt idx="14">
                  <c:v>Suonenjoki</c:v>
                </c:pt>
                <c:pt idx="15">
                  <c:v>Kiuruvesi</c:v>
                </c:pt>
              </c:strCache>
            </c:strRef>
          </c:cat>
          <c:val>
            <c:numRef>
              <c:f>'[ktk.ktk1.fact_ktk_ktk1.latest-53.xlsx]Kouluterveyskyselyn aikasarjat '!$B$2:$B$17</c:f>
              <c:numCache>
                <c:formatCode>General</c:formatCode>
                <c:ptCount val="16"/>
                <c:pt idx="0" formatCode="#\ ##0.0">
                  <c:v>38</c:v>
                </c:pt>
                <c:pt idx="2" formatCode="#\ ##0.0">
                  <c:v>26.3</c:v>
                </c:pt>
                <c:pt idx="3" formatCode="#\ ##0.0">
                  <c:v>29.7</c:v>
                </c:pt>
                <c:pt idx="4" formatCode="#\ ##0.0">
                  <c:v>29</c:v>
                </c:pt>
                <c:pt idx="5" formatCode="#\ ##0.0">
                  <c:v>36.700000000000003</c:v>
                </c:pt>
                <c:pt idx="6" formatCode="#\ ##0.0">
                  <c:v>29.9</c:v>
                </c:pt>
                <c:pt idx="7" formatCode="#\ ##0.0">
                  <c:v>23.3</c:v>
                </c:pt>
                <c:pt idx="8" formatCode="#\ ##0.0">
                  <c:v>30.8</c:v>
                </c:pt>
                <c:pt idx="9" formatCode="#\ ##0.0">
                  <c:v>32.5</c:v>
                </c:pt>
                <c:pt idx="10" formatCode="#\ ##0.0">
                  <c:v>34.4</c:v>
                </c:pt>
                <c:pt idx="11" formatCode="#\ ##0.0">
                  <c:v>31.6</c:v>
                </c:pt>
                <c:pt idx="12" formatCode="#\ ##0.0">
                  <c:v>32.299999999999997</c:v>
                </c:pt>
                <c:pt idx="13" formatCode="#\ ##0.0">
                  <c:v>31</c:v>
                </c:pt>
                <c:pt idx="14" formatCode="#\ ##0.0">
                  <c:v>23.1</c:v>
                </c:pt>
                <c:pt idx="15" formatCode="#\ ##0.0">
                  <c:v>24.4</c:v>
                </c:pt>
              </c:numCache>
            </c:numRef>
          </c:val>
          <c:extLst>
            <c:ext xmlns:c16="http://schemas.microsoft.com/office/drawing/2014/chart" uri="{C3380CC4-5D6E-409C-BE32-E72D297353CC}">
              <c16:uniqueId val="{00000000-E235-451B-A540-5603069E7FE2}"/>
            </c:ext>
          </c:extLst>
        </c:ser>
        <c:ser>
          <c:idx val="1"/>
          <c:order val="1"/>
          <c:tx>
            <c:strRef>
              <c:f>'[ktk.ktk1.fact_ktk_ktk1.latest-53.xlsx]Kouluterveyskyselyn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'[ktk.ktk1.fact_ktk_ktk1.latest-53.xlsx]Kouluterveyskyselyn aikasarjat '!$A$2:$A$17</c:f>
              <c:strCache>
                <c:ptCount val="16"/>
                <c:pt idx="0">
                  <c:v>Joroinen</c:v>
                </c:pt>
                <c:pt idx="1">
                  <c:v>Lapinlahti</c:v>
                </c:pt>
                <c:pt idx="2">
                  <c:v>Iisalmi</c:v>
                </c:pt>
                <c:pt idx="3">
                  <c:v>Varkaus</c:v>
                </c:pt>
                <c:pt idx="4">
                  <c:v>Siilinjärvi</c:v>
                </c:pt>
                <c:pt idx="5">
                  <c:v>Sonkajärvi</c:v>
                </c:pt>
                <c:pt idx="6">
                  <c:v>Pohjois-Savon hyvinvointialue</c:v>
                </c:pt>
                <c:pt idx="7">
                  <c:v>Keitele</c:v>
                </c:pt>
                <c:pt idx="8">
                  <c:v>Kuopio</c:v>
                </c:pt>
                <c:pt idx="9">
                  <c:v>Leppävirta</c:v>
                </c:pt>
                <c:pt idx="10">
                  <c:v>Pielavesi</c:v>
                </c:pt>
                <c:pt idx="11">
                  <c:v>Rautalampi</c:v>
                </c:pt>
                <c:pt idx="12">
                  <c:v>Tuusniemi</c:v>
                </c:pt>
                <c:pt idx="13">
                  <c:v>Vieremä</c:v>
                </c:pt>
                <c:pt idx="14">
                  <c:v>Suonenjoki</c:v>
                </c:pt>
                <c:pt idx="15">
                  <c:v>Kiuruvesi</c:v>
                </c:pt>
              </c:strCache>
            </c:strRef>
          </c:cat>
          <c:val>
            <c:numRef>
              <c:f>'[ktk.ktk1.fact_ktk_ktk1.latest-53.xlsx]Kouluterveyskyselyn aikasarjat '!$C$2:$C$17</c:f>
              <c:numCache>
                <c:formatCode>#\ ##0.0</c:formatCode>
                <c:ptCount val="16"/>
                <c:pt idx="0">
                  <c:v>23.1</c:v>
                </c:pt>
                <c:pt idx="1">
                  <c:v>24.6</c:v>
                </c:pt>
                <c:pt idx="2">
                  <c:v>24.9</c:v>
                </c:pt>
                <c:pt idx="3">
                  <c:v>25.6</c:v>
                </c:pt>
                <c:pt idx="4">
                  <c:v>26.6</c:v>
                </c:pt>
                <c:pt idx="5">
                  <c:v>28.8</c:v>
                </c:pt>
                <c:pt idx="6">
                  <c:v>29.1</c:v>
                </c:pt>
                <c:pt idx="7">
                  <c:v>30</c:v>
                </c:pt>
                <c:pt idx="8">
                  <c:v>30.2</c:v>
                </c:pt>
                <c:pt idx="9">
                  <c:v>30.4</c:v>
                </c:pt>
                <c:pt idx="10">
                  <c:v>30.6</c:v>
                </c:pt>
                <c:pt idx="11">
                  <c:v>30.9</c:v>
                </c:pt>
                <c:pt idx="12">
                  <c:v>32.299999999999997</c:v>
                </c:pt>
                <c:pt idx="13">
                  <c:v>34.299999999999997</c:v>
                </c:pt>
                <c:pt idx="14">
                  <c:v>34.700000000000003</c:v>
                </c:pt>
                <c:pt idx="15">
                  <c:v>39.1</c:v>
                </c:pt>
              </c:numCache>
            </c:numRef>
          </c:val>
          <c:extLst>
            <c:ext xmlns:c16="http://schemas.microsoft.com/office/drawing/2014/chart" uri="{C3380CC4-5D6E-409C-BE32-E72D297353CC}">
              <c16:uniqueId val="{00000001-E235-451B-A540-5603069E7FE2}"/>
            </c:ext>
          </c:extLst>
        </c:ser>
        <c:dLbls>
          <c:dLblPos val="outEnd"/>
          <c:showLegendKey val="0"/>
          <c:showVal val="1"/>
          <c:showCatName val="0"/>
          <c:showSerName val="0"/>
          <c:showPercent val="0"/>
          <c:showBubbleSize val="0"/>
        </c:dLbls>
        <c:gapWidth val="219"/>
        <c:overlap val="-27"/>
        <c:axId val="239920216"/>
        <c:axId val="239920544"/>
      </c:barChart>
      <c:catAx>
        <c:axId val="23992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9920544"/>
        <c:crosses val="autoZero"/>
        <c:auto val="1"/>
        <c:lblAlgn val="ctr"/>
        <c:lblOffset val="100"/>
        <c:noMultiLvlLbl val="0"/>
      </c:catAx>
      <c:valAx>
        <c:axId val="2399205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9920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sähkösavukkeita vähintään kerran, %, 4. ja 5.lk.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(13).xlsx]Kouluterveyskyselyn tulokset 20'!$B$1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(13).xlsx]Kouluterveyskyselyn tulokset 20'!$A$2:$A$14</c:f>
              <c:strCache>
                <c:ptCount val="13"/>
                <c:pt idx="0">
                  <c:v>Kiuruvesi</c:v>
                </c:pt>
                <c:pt idx="1">
                  <c:v>Siilinjärvi</c:v>
                </c:pt>
                <c:pt idx="2">
                  <c:v>Vieremä</c:v>
                </c:pt>
                <c:pt idx="3">
                  <c:v>Kuopio</c:v>
                </c:pt>
                <c:pt idx="4">
                  <c:v>Lapinlahti</c:v>
                </c:pt>
                <c:pt idx="5">
                  <c:v>Pohjois-Savon hyvinvointialue</c:v>
                </c:pt>
                <c:pt idx="6">
                  <c:v>Iisalmi</c:v>
                </c:pt>
                <c:pt idx="7">
                  <c:v>Varkaus</c:v>
                </c:pt>
                <c:pt idx="8">
                  <c:v>Leppävirta</c:v>
                </c:pt>
                <c:pt idx="9">
                  <c:v>Pielavesi</c:v>
                </c:pt>
                <c:pt idx="10">
                  <c:v>Joroinen</c:v>
                </c:pt>
                <c:pt idx="11">
                  <c:v>Sonkajärvi</c:v>
                </c:pt>
                <c:pt idx="12">
                  <c:v>Rautalampi</c:v>
                </c:pt>
              </c:strCache>
            </c:strRef>
          </c:cat>
          <c:val>
            <c:numRef>
              <c:f>'[ktk.ktk4.fact_ktk_ktk4.latest (13).xlsx]Kouluterveyskyselyn tulokset 20'!$B$2:$B$14</c:f>
              <c:numCache>
                <c:formatCode>#\ ##0.0</c:formatCode>
                <c:ptCount val="13"/>
                <c:pt idx="0">
                  <c:v>4.2</c:v>
                </c:pt>
                <c:pt idx="1">
                  <c:v>3</c:v>
                </c:pt>
                <c:pt idx="2" formatCode="General">
                  <c:v>0</c:v>
                </c:pt>
                <c:pt idx="3">
                  <c:v>2.4</c:v>
                </c:pt>
                <c:pt idx="4">
                  <c:v>3.1</c:v>
                </c:pt>
                <c:pt idx="5">
                  <c:v>2.9</c:v>
                </c:pt>
                <c:pt idx="6">
                  <c:v>2.1</c:v>
                </c:pt>
                <c:pt idx="7">
                  <c:v>4.3</c:v>
                </c:pt>
                <c:pt idx="8">
                  <c:v>2.2999999999999998</c:v>
                </c:pt>
                <c:pt idx="9">
                  <c:v>1.1000000000000001</c:v>
                </c:pt>
                <c:pt idx="10">
                  <c:v>2.4</c:v>
                </c:pt>
                <c:pt idx="11">
                  <c:v>9.1</c:v>
                </c:pt>
                <c:pt idx="12">
                  <c:v>11.5</c:v>
                </c:pt>
              </c:numCache>
            </c:numRef>
          </c:val>
          <c:extLst>
            <c:ext xmlns:c16="http://schemas.microsoft.com/office/drawing/2014/chart" uri="{C3380CC4-5D6E-409C-BE32-E72D297353CC}">
              <c16:uniqueId val="{00000000-25E1-4E14-B816-1583C3429648}"/>
            </c:ext>
          </c:extLst>
        </c:ser>
        <c:ser>
          <c:idx val="1"/>
          <c:order val="1"/>
          <c:tx>
            <c:strRef>
              <c:f>'[ktk.ktk4.fact_ktk_ktk4.latest (13).xlsx]Kouluterveyskyselyn tulokset 20'!$C$1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(13).xlsx]Kouluterveyskyselyn tulokset 20'!$A$2:$A$14</c:f>
              <c:strCache>
                <c:ptCount val="13"/>
                <c:pt idx="0">
                  <c:v>Kiuruvesi</c:v>
                </c:pt>
                <c:pt idx="1">
                  <c:v>Siilinjärvi</c:v>
                </c:pt>
                <c:pt idx="2">
                  <c:v>Vieremä</c:v>
                </c:pt>
                <c:pt idx="3">
                  <c:v>Kuopio</c:v>
                </c:pt>
                <c:pt idx="4">
                  <c:v>Lapinlahti</c:v>
                </c:pt>
                <c:pt idx="5">
                  <c:v>Pohjois-Savon hyvinvointialue</c:v>
                </c:pt>
                <c:pt idx="6">
                  <c:v>Iisalmi</c:v>
                </c:pt>
                <c:pt idx="7">
                  <c:v>Varkaus</c:v>
                </c:pt>
                <c:pt idx="8">
                  <c:v>Leppävirta</c:v>
                </c:pt>
                <c:pt idx="9">
                  <c:v>Pielavesi</c:v>
                </c:pt>
                <c:pt idx="10">
                  <c:v>Joroinen</c:v>
                </c:pt>
                <c:pt idx="11">
                  <c:v>Sonkajärvi</c:v>
                </c:pt>
                <c:pt idx="12">
                  <c:v>Rautalampi</c:v>
                </c:pt>
              </c:strCache>
            </c:strRef>
          </c:cat>
          <c:val>
            <c:numRef>
              <c:f>'[ktk.ktk4.fact_ktk_ktk4.latest (13).xlsx]Kouluterveyskyselyn tulokset 20'!$C$2:$C$14</c:f>
              <c:numCache>
                <c:formatCode>#\ ##0.0</c:formatCode>
                <c:ptCount val="13"/>
                <c:pt idx="0">
                  <c:v>0.6</c:v>
                </c:pt>
                <c:pt idx="1">
                  <c:v>1.3</c:v>
                </c:pt>
                <c:pt idx="2">
                  <c:v>1.3</c:v>
                </c:pt>
                <c:pt idx="3">
                  <c:v>1.4</c:v>
                </c:pt>
                <c:pt idx="4">
                  <c:v>1.4</c:v>
                </c:pt>
                <c:pt idx="5">
                  <c:v>1.9</c:v>
                </c:pt>
                <c:pt idx="6">
                  <c:v>2.4</c:v>
                </c:pt>
                <c:pt idx="7">
                  <c:v>2.7</c:v>
                </c:pt>
                <c:pt idx="8">
                  <c:v>3.1</c:v>
                </c:pt>
                <c:pt idx="9">
                  <c:v>3.1</c:v>
                </c:pt>
                <c:pt idx="10">
                  <c:v>3.8</c:v>
                </c:pt>
                <c:pt idx="11">
                  <c:v>9.4</c:v>
                </c:pt>
                <c:pt idx="12" formatCode="General">
                  <c:v>0</c:v>
                </c:pt>
              </c:numCache>
            </c:numRef>
          </c:val>
          <c:extLst>
            <c:ext xmlns:c16="http://schemas.microsoft.com/office/drawing/2014/chart" uri="{C3380CC4-5D6E-409C-BE32-E72D297353CC}">
              <c16:uniqueId val="{00000001-25E1-4E14-B816-1583C3429648}"/>
            </c:ext>
          </c:extLst>
        </c:ser>
        <c:dLbls>
          <c:dLblPos val="outEnd"/>
          <c:showLegendKey val="0"/>
          <c:showVal val="1"/>
          <c:showCatName val="0"/>
          <c:showSerName val="0"/>
          <c:showPercent val="0"/>
          <c:showBubbleSize val="0"/>
        </c:dLbls>
        <c:gapWidth val="219"/>
        <c:overlap val="-27"/>
        <c:axId val="476325224"/>
        <c:axId val="476324240"/>
      </c:barChart>
      <c:catAx>
        <c:axId val="47632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76324240"/>
        <c:crosses val="autoZero"/>
        <c:auto val="1"/>
        <c:lblAlgn val="ctr"/>
        <c:lblOffset val="100"/>
        <c:noMultiLvlLbl val="0"/>
      </c:catAx>
      <c:valAx>
        <c:axId val="4763242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6325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Huomannut usein olevansa netissä vaikka ei ole huvittanut,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'[ktk.ktk1.fact_ktk_ktk1.latest-22.xlsx]Kouluterveyskyselyn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'[ktk.ktk1.fact_ktk_ktk1.latest-22.xlsx]Kouluterveyskyselyn aikasarjat '!$A$2:$A$8</c:f>
              <c:strCache>
                <c:ptCount val="7"/>
                <c:pt idx="0">
                  <c:v>Etelä-Savon hyvinvointialue</c:v>
                </c:pt>
                <c:pt idx="1">
                  <c:v>Pohjois-Karjalan hyvinvointialue</c:v>
                </c:pt>
                <c:pt idx="2">
                  <c:v>Keski-Suomen hyvinvointialue</c:v>
                </c:pt>
                <c:pt idx="3">
                  <c:v>Pohjois-Savon hyvinvointialue</c:v>
                </c:pt>
                <c:pt idx="4">
                  <c:v>Pirkanmaan hyvinvointialue</c:v>
                </c:pt>
                <c:pt idx="5">
                  <c:v>Koko maa</c:v>
                </c:pt>
                <c:pt idx="6">
                  <c:v>Pohjois-Pohjanmaan hyvinvointialue</c:v>
                </c:pt>
              </c:strCache>
            </c:strRef>
          </c:cat>
          <c:val>
            <c:numRef>
              <c:f>'[ktk.ktk1.fact_ktk_ktk1.latest-22.xlsx]Kouluterveyskyselyn aikasarjat '!$B$2:$B$8</c:f>
              <c:numCache>
                <c:formatCode>#\ ##0.0</c:formatCode>
                <c:ptCount val="7"/>
                <c:pt idx="0">
                  <c:v>30.7</c:v>
                </c:pt>
                <c:pt idx="1">
                  <c:v>33.6</c:v>
                </c:pt>
                <c:pt idx="2">
                  <c:v>33.6</c:v>
                </c:pt>
                <c:pt idx="3">
                  <c:v>34.799999999999997</c:v>
                </c:pt>
                <c:pt idx="4">
                  <c:v>33.200000000000003</c:v>
                </c:pt>
                <c:pt idx="5">
                  <c:v>34.6</c:v>
                </c:pt>
                <c:pt idx="6">
                  <c:v>35.200000000000003</c:v>
                </c:pt>
              </c:numCache>
            </c:numRef>
          </c:val>
          <c:extLst>
            <c:ext xmlns:c16="http://schemas.microsoft.com/office/drawing/2014/chart" uri="{C3380CC4-5D6E-409C-BE32-E72D297353CC}">
              <c16:uniqueId val="{00000000-CC95-42CA-85CB-E49C610C2A0A}"/>
            </c:ext>
          </c:extLst>
        </c:ser>
        <c:ser>
          <c:idx val="1"/>
          <c:order val="1"/>
          <c:tx>
            <c:strRef>
              <c:f>'[ktk.ktk1.fact_ktk_ktk1.latest-22.xlsx]Kouluterveyskyselyn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'[ktk.ktk1.fact_ktk_ktk1.latest-22.xlsx]Kouluterveyskyselyn aikasarjat '!$A$2:$A$8</c:f>
              <c:strCache>
                <c:ptCount val="7"/>
                <c:pt idx="0">
                  <c:v>Etelä-Savon hyvinvointialue</c:v>
                </c:pt>
                <c:pt idx="1">
                  <c:v>Pohjois-Karjalan hyvinvointialue</c:v>
                </c:pt>
                <c:pt idx="2">
                  <c:v>Keski-Suomen hyvinvointialue</c:v>
                </c:pt>
                <c:pt idx="3">
                  <c:v>Pohjois-Savon hyvinvointialue</c:v>
                </c:pt>
                <c:pt idx="4">
                  <c:v>Pirkanmaan hyvinvointialue</c:v>
                </c:pt>
                <c:pt idx="5">
                  <c:v>Koko maa</c:v>
                </c:pt>
                <c:pt idx="6">
                  <c:v>Pohjois-Pohjanmaan hyvinvointialue</c:v>
                </c:pt>
              </c:strCache>
            </c:strRef>
          </c:cat>
          <c:val>
            <c:numRef>
              <c:f>'[ktk.ktk1.fact_ktk_ktk1.latest-22.xlsx]Kouluterveyskyselyn aikasarjat '!$C$2:$C$8</c:f>
              <c:numCache>
                <c:formatCode>#\ ##0.0</c:formatCode>
                <c:ptCount val="7"/>
                <c:pt idx="0">
                  <c:v>35.299999999999997</c:v>
                </c:pt>
                <c:pt idx="1">
                  <c:v>35.5</c:v>
                </c:pt>
                <c:pt idx="2">
                  <c:v>36.5</c:v>
                </c:pt>
                <c:pt idx="3">
                  <c:v>37.1</c:v>
                </c:pt>
                <c:pt idx="4">
                  <c:v>37.200000000000003</c:v>
                </c:pt>
                <c:pt idx="5">
                  <c:v>37.9</c:v>
                </c:pt>
                <c:pt idx="6">
                  <c:v>38</c:v>
                </c:pt>
              </c:numCache>
            </c:numRef>
          </c:val>
          <c:extLst>
            <c:ext xmlns:c16="http://schemas.microsoft.com/office/drawing/2014/chart" uri="{C3380CC4-5D6E-409C-BE32-E72D297353CC}">
              <c16:uniqueId val="{00000001-CC95-42CA-85CB-E49C610C2A0A}"/>
            </c:ext>
          </c:extLst>
        </c:ser>
        <c:dLbls>
          <c:dLblPos val="outEnd"/>
          <c:showLegendKey val="0"/>
          <c:showVal val="1"/>
          <c:showCatName val="0"/>
          <c:showSerName val="0"/>
          <c:showPercent val="0"/>
          <c:showBubbleSize val="0"/>
        </c:dLbls>
        <c:gapWidth val="219"/>
        <c:overlap val="-27"/>
        <c:axId val="513015016"/>
        <c:axId val="513014360"/>
      </c:barChart>
      <c:catAx>
        <c:axId val="51301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014360"/>
        <c:crosses val="autoZero"/>
        <c:auto val="1"/>
        <c:lblAlgn val="ctr"/>
        <c:lblOffset val="100"/>
        <c:noMultiLvlLbl val="0"/>
      </c:catAx>
      <c:valAx>
        <c:axId val="5130143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015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Huomannut usein olevansa netissä vaikka ei ole huvittanut, %, 8. ja</a:t>
            </a:r>
            <a:r>
              <a:rPr lang="fi-FI" baseline="0"/>
              <a:t>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'[ktk.ktk1.fact_ktk_ktk1.latest-69.xlsx]Kouluterveyskyselyn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6.5222222222222223E-2"/>
                  <c:y val="2.349445902595509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61C-4421-9FAB-935BB7719843}"/>
                </c:ext>
              </c:extLst>
            </c:dLbl>
            <c:dLbl>
              <c:idx val="1"/>
              <c:layout>
                <c:manualLayout>
                  <c:x val="-2.6333333333333334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1C-4421-9FAB-935BB77198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'[ktk.ktk1.fact_ktk_ktk1.latest-69.xlsx]Kouluterveyskyselyn aikasarjat '!$A$2:$A$3</c:f>
              <c:strCache>
                <c:ptCount val="2"/>
                <c:pt idx="0">
                  <c:v>2019</c:v>
                </c:pt>
                <c:pt idx="1">
                  <c:v>2021</c:v>
                </c:pt>
              </c:strCache>
            </c:strRef>
          </c:cat>
          <c:val>
            <c:numRef>
              <c:f>'[ktk.ktk1.fact_ktk_ktk1.latest-69.xlsx]Kouluterveyskyselyn aikasarjat '!$B$2:$B$3</c:f>
              <c:numCache>
                <c:formatCode>#\ ##0.0</c:formatCode>
                <c:ptCount val="2"/>
                <c:pt idx="0">
                  <c:v>29.2</c:v>
                </c:pt>
                <c:pt idx="1">
                  <c:v>28.4</c:v>
                </c:pt>
              </c:numCache>
            </c:numRef>
          </c:val>
          <c:smooth val="0"/>
          <c:extLst>
            <c:ext xmlns:c16="http://schemas.microsoft.com/office/drawing/2014/chart" uri="{C3380CC4-5D6E-409C-BE32-E72D297353CC}">
              <c16:uniqueId val="{00000002-E61C-4421-9FAB-935BB7719843}"/>
            </c:ext>
          </c:extLst>
        </c:ser>
        <c:ser>
          <c:idx val="1"/>
          <c:order val="1"/>
          <c:tx>
            <c:strRef>
              <c:f>'[ktk.ktk1.fact_ktk_ktk1.latest-69.xlsx]Kouluterveyskyselyn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'[ktk.ktk1.fact_ktk_ktk1.latest-69.xlsx]Kouluterveyskyselyn aikasarjat '!$A$2:$A$3</c:f>
              <c:strCache>
                <c:ptCount val="2"/>
                <c:pt idx="0">
                  <c:v>2019</c:v>
                </c:pt>
                <c:pt idx="1">
                  <c:v>2021</c:v>
                </c:pt>
              </c:strCache>
            </c:strRef>
          </c:cat>
          <c:val>
            <c:numRef>
              <c:f>'[ktk.ktk1.fact_ktk_ktk1.latest-69.xlsx]Kouluterveyskyselyn aikasarjat '!$C$2:$C$3</c:f>
              <c:numCache>
                <c:formatCode>#\ ##0.0</c:formatCode>
                <c:ptCount val="2"/>
                <c:pt idx="0">
                  <c:v>39.9</c:v>
                </c:pt>
                <c:pt idx="1">
                  <c:v>45.4</c:v>
                </c:pt>
              </c:numCache>
            </c:numRef>
          </c:val>
          <c:smooth val="0"/>
          <c:extLst>
            <c:ext xmlns:c16="http://schemas.microsoft.com/office/drawing/2014/chart" uri="{C3380CC4-5D6E-409C-BE32-E72D297353CC}">
              <c16:uniqueId val="{00000003-E61C-4421-9FAB-935BB7719843}"/>
            </c:ext>
          </c:extLst>
        </c:ser>
        <c:ser>
          <c:idx val="2"/>
          <c:order val="2"/>
          <c:tx>
            <c:strRef>
              <c:f>'[ktk.ktk1.fact_ktk_ktk1.latest-69.xlsx]Kouluterveyskyselyn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8.744444444444445E-2"/>
                  <c:y val="-3.9317220764071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61C-4421-9FAB-935BB7719843}"/>
                </c:ext>
              </c:extLst>
            </c:dLbl>
            <c:dLbl>
              <c:idx val="1"/>
              <c:layout>
                <c:manualLayout>
                  <c:x val="7.0000000000000001E-3"/>
                  <c:y val="-2.280183727034120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61C-4421-9FAB-935BB77198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'[ktk.ktk1.fact_ktk_ktk1.latest-69.xlsx]Kouluterveyskyselyn aikasarjat '!$A$2:$A$3</c:f>
              <c:strCache>
                <c:ptCount val="2"/>
                <c:pt idx="0">
                  <c:v>2019</c:v>
                </c:pt>
                <c:pt idx="1">
                  <c:v>2021</c:v>
                </c:pt>
              </c:strCache>
            </c:strRef>
          </c:cat>
          <c:val>
            <c:numRef>
              <c:f>'[ktk.ktk1.fact_ktk_ktk1.latest-69.xlsx]Kouluterveyskyselyn aikasarjat '!$D$2:$D$3</c:f>
              <c:numCache>
                <c:formatCode>#\ ##0.0</c:formatCode>
                <c:ptCount val="2"/>
                <c:pt idx="0">
                  <c:v>34.799999999999997</c:v>
                </c:pt>
                <c:pt idx="1">
                  <c:v>37.1</c:v>
                </c:pt>
              </c:numCache>
            </c:numRef>
          </c:val>
          <c:smooth val="0"/>
          <c:extLst>
            <c:ext xmlns:c16="http://schemas.microsoft.com/office/drawing/2014/chart" uri="{C3380CC4-5D6E-409C-BE32-E72D297353CC}">
              <c16:uniqueId val="{00000006-E61C-4421-9FAB-935BB7719843}"/>
            </c:ext>
          </c:extLst>
        </c:ser>
        <c:dLbls>
          <c:dLblPos val="t"/>
          <c:showLegendKey val="0"/>
          <c:showVal val="1"/>
          <c:showCatName val="0"/>
          <c:showSerName val="0"/>
          <c:showPercent val="0"/>
          <c:showBubbleSize val="0"/>
        </c:dLbls>
        <c:smooth val="0"/>
        <c:axId val="512355656"/>
        <c:axId val="512357296"/>
      </c:lineChart>
      <c:catAx>
        <c:axId val="51235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2357296"/>
        <c:crosses val="autoZero"/>
        <c:auto val="1"/>
        <c:lblAlgn val="ctr"/>
        <c:lblOffset val="100"/>
        <c:noMultiLvlLbl val="0"/>
      </c:catAx>
      <c:valAx>
        <c:axId val="5123572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2355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Huomannut usein olevansa netissä vaikka ei ole huvittanut,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'[ktk.ktk1.fact_ktk_ktk1.latest-9.xlsx]Kouluterveyskyselyn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0.10927970870411738"/>
                  <c:y val="-2.17173706274547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560-43EC-A06C-FCDC0C7B7EDF}"/>
                </c:ext>
              </c:extLst>
            </c:dLbl>
            <c:dLbl>
              <c:idx val="1"/>
              <c:layout>
                <c:manualLayout>
                  <c:x val="-4.4967262432861858E-2"/>
                  <c:y val="2.57305153108163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560-43EC-A06C-FCDC0C7B7EDF}"/>
                </c:ext>
              </c:extLst>
            </c:dLbl>
            <c:dLbl>
              <c:idx val="2"/>
              <c:layout>
                <c:manualLayout>
                  <c:x val="-8.952292520958768E-3"/>
                  <c:y val="-1.38093896377428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560-43EC-A06C-FCDC0C7B7E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'[ktk.ktk1.fact_ktk_ktk1.latest-9.xlsx]Kouluterveyskyselyn aikasarjat '!$A$2:$A$4</c:f>
              <c:strCache>
                <c:ptCount val="3"/>
                <c:pt idx="0">
                  <c:v>2017</c:v>
                </c:pt>
                <c:pt idx="1">
                  <c:v>2019</c:v>
                </c:pt>
                <c:pt idx="2">
                  <c:v>2021</c:v>
                </c:pt>
              </c:strCache>
            </c:strRef>
          </c:cat>
          <c:val>
            <c:numRef>
              <c:f>'[ktk.ktk1.fact_ktk_ktk1.latest-9.xlsx]Kouluterveyskyselyn aikasarjat '!$B$2:$B$4</c:f>
              <c:numCache>
                <c:formatCode>#\ ##0.0</c:formatCode>
                <c:ptCount val="3"/>
                <c:pt idx="0">
                  <c:v>29.5</c:v>
                </c:pt>
                <c:pt idx="1">
                  <c:v>34.799999999999997</c:v>
                </c:pt>
                <c:pt idx="2">
                  <c:v>37.1</c:v>
                </c:pt>
              </c:numCache>
            </c:numRef>
          </c:val>
          <c:smooth val="0"/>
          <c:extLst>
            <c:ext xmlns:c16="http://schemas.microsoft.com/office/drawing/2014/chart" uri="{C3380CC4-5D6E-409C-BE32-E72D297353CC}">
              <c16:uniqueId val="{00000000-6B1B-4614-AF40-10596A3561A6}"/>
            </c:ext>
          </c:extLst>
        </c:ser>
        <c:ser>
          <c:idx val="1"/>
          <c:order val="1"/>
          <c:tx>
            <c:strRef>
              <c:f>'[ktk.ktk1.fact_ktk_ktk1.latest-9.xlsx]Kouluterveyskyselyn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6.0402249537963158E-2"/>
                  <c:y val="-8.89352090400053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560-43EC-A06C-FCDC0C7B7E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'[ktk.ktk1.fact_ktk_ktk1.latest-9.xlsx]Kouluterveyskyselyn aikasarjat '!$A$2:$A$4</c:f>
              <c:strCache>
                <c:ptCount val="3"/>
                <c:pt idx="0">
                  <c:v>2017</c:v>
                </c:pt>
                <c:pt idx="1">
                  <c:v>2019</c:v>
                </c:pt>
                <c:pt idx="2">
                  <c:v>2021</c:v>
                </c:pt>
              </c:strCache>
            </c:strRef>
          </c:cat>
          <c:val>
            <c:numRef>
              <c:f>'[ktk.ktk1.fact_ktk_ktk1.latest-9.xlsx]Kouluterveyskyselyn aikasarjat '!$C$2:$C$4</c:f>
              <c:numCache>
                <c:formatCode>#\ ##0.0</c:formatCode>
                <c:ptCount val="3"/>
                <c:pt idx="0">
                  <c:v>30.4</c:v>
                </c:pt>
                <c:pt idx="1">
                  <c:v>39.5</c:v>
                </c:pt>
                <c:pt idx="2">
                  <c:v>39.5</c:v>
                </c:pt>
              </c:numCache>
            </c:numRef>
          </c:val>
          <c:smooth val="0"/>
          <c:extLst>
            <c:ext xmlns:c16="http://schemas.microsoft.com/office/drawing/2014/chart" uri="{C3380CC4-5D6E-409C-BE32-E72D297353CC}">
              <c16:uniqueId val="{00000001-6B1B-4614-AF40-10596A3561A6}"/>
            </c:ext>
          </c:extLst>
        </c:ser>
        <c:ser>
          <c:idx val="2"/>
          <c:order val="2"/>
          <c:tx>
            <c:strRef>
              <c:f>'[ktk.ktk1.fact_ktk_ktk1.latest-9.xlsx]Kouluterveyskyselyn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7.326473879221429E-2"/>
                  <c:y val="2.1776524815960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560-43EC-A06C-FCDC0C7B7EDF}"/>
                </c:ext>
              </c:extLst>
            </c:dLbl>
            <c:dLbl>
              <c:idx val="1"/>
              <c:layout>
                <c:manualLayout>
                  <c:x val="-3.2104773178610851E-2"/>
                  <c:y val="3.75924867953841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560-43EC-A06C-FCDC0C7B7EDF}"/>
                </c:ext>
              </c:extLst>
            </c:dLbl>
            <c:dLbl>
              <c:idx val="2"/>
              <c:layout>
                <c:manualLayout>
                  <c:x val="-2.9532275327760441E-2"/>
                  <c:y val="3.36384963005281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560-43EC-A06C-FCDC0C7B7E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'[ktk.ktk1.fact_ktk_ktk1.latest-9.xlsx]Kouluterveyskyselyn aikasarjat '!$A$2:$A$4</c:f>
              <c:strCache>
                <c:ptCount val="3"/>
                <c:pt idx="0">
                  <c:v>2017</c:v>
                </c:pt>
                <c:pt idx="1">
                  <c:v>2019</c:v>
                </c:pt>
                <c:pt idx="2">
                  <c:v>2021</c:v>
                </c:pt>
              </c:strCache>
            </c:strRef>
          </c:cat>
          <c:val>
            <c:numRef>
              <c:f>'[ktk.ktk1.fact_ktk_ktk1.latest-9.xlsx]Kouluterveyskyselyn aikasarjat '!$D$2:$D$4</c:f>
              <c:numCache>
                <c:formatCode>#\ ##0.0</c:formatCode>
                <c:ptCount val="3"/>
                <c:pt idx="0">
                  <c:v>24</c:v>
                </c:pt>
                <c:pt idx="1">
                  <c:v>28.2</c:v>
                </c:pt>
                <c:pt idx="2">
                  <c:v>31.2</c:v>
                </c:pt>
              </c:numCache>
            </c:numRef>
          </c:val>
          <c:smooth val="0"/>
          <c:extLst>
            <c:ext xmlns:c16="http://schemas.microsoft.com/office/drawing/2014/chart" uri="{C3380CC4-5D6E-409C-BE32-E72D297353CC}">
              <c16:uniqueId val="{00000002-6B1B-4614-AF40-10596A3561A6}"/>
            </c:ext>
          </c:extLst>
        </c:ser>
        <c:dLbls>
          <c:dLblPos val="t"/>
          <c:showLegendKey val="0"/>
          <c:showVal val="1"/>
          <c:showCatName val="0"/>
          <c:showSerName val="0"/>
          <c:showPercent val="0"/>
          <c:showBubbleSize val="0"/>
        </c:dLbls>
        <c:smooth val="0"/>
        <c:axId val="513539152"/>
        <c:axId val="509570216"/>
      </c:lineChart>
      <c:catAx>
        <c:axId val="51353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9570216"/>
        <c:crosses val="autoZero"/>
        <c:auto val="1"/>
        <c:lblAlgn val="ctr"/>
        <c:lblOffset val="100"/>
        <c:noMultiLvlLbl val="0"/>
      </c:catAx>
      <c:valAx>
        <c:axId val="5095702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539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Huomannut usein olevansa netissä vaikka ei ole huvittanut,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'[ktk.ktk1.fact_ktk_ktk1.latest-54.xlsx]Kouluterveyskyselyn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'[ktk.ktk1.fact_ktk_ktk1.latest-54.xlsx]Kouluterveyskyselyn aikasarjat '!$A$2:$A$17</c:f>
              <c:strCache>
                <c:ptCount val="16"/>
                <c:pt idx="0">
                  <c:v>Joroinen</c:v>
                </c:pt>
                <c:pt idx="1">
                  <c:v>Siilinjärvi</c:v>
                </c:pt>
                <c:pt idx="2">
                  <c:v>Sonkajärvi</c:v>
                </c:pt>
                <c:pt idx="3">
                  <c:v>Varkaus</c:v>
                </c:pt>
                <c:pt idx="4">
                  <c:v>Iisalmi</c:v>
                </c:pt>
                <c:pt idx="5">
                  <c:v>Vieremä</c:v>
                </c:pt>
                <c:pt idx="6">
                  <c:v>Pielavesi</c:v>
                </c:pt>
                <c:pt idx="7">
                  <c:v>Pohjois-Savon hyvinvointialue</c:v>
                </c:pt>
                <c:pt idx="8">
                  <c:v>Kuopio</c:v>
                </c:pt>
                <c:pt idx="9">
                  <c:v>Suonenjoki</c:v>
                </c:pt>
                <c:pt idx="10">
                  <c:v>Leppävirta</c:v>
                </c:pt>
                <c:pt idx="11">
                  <c:v>Kiuruvesi</c:v>
                </c:pt>
                <c:pt idx="12">
                  <c:v>Lapinlahti</c:v>
                </c:pt>
                <c:pt idx="13">
                  <c:v>Rautalampi</c:v>
                </c:pt>
                <c:pt idx="14">
                  <c:v>Tuusniemi</c:v>
                </c:pt>
                <c:pt idx="15">
                  <c:v>Keitele</c:v>
                </c:pt>
              </c:strCache>
            </c:strRef>
          </c:cat>
          <c:val>
            <c:numRef>
              <c:f>'[ktk.ktk1.fact_ktk_ktk1.latest-54.xlsx]Kouluterveyskyselyn aikasarjat '!$B$2:$B$17</c:f>
              <c:numCache>
                <c:formatCode>#\ ##0.0</c:formatCode>
                <c:ptCount val="16"/>
                <c:pt idx="0">
                  <c:v>25</c:v>
                </c:pt>
                <c:pt idx="1">
                  <c:v>33.9</c:v>
                </c:pt>
                <c:pt idx="2">
                  <c:v>42.9</c:v>
                </c:pt>
                <c:pt idx="3">
                  <c:v>32.5</c:v>
                </c:pt>
                <c:pt idx="4">
                  <c:v>35.6</c:v>
                </c:pt>
                <c:pt idx="5">
                  <c:v>39.4</c:v>
                </c:pt>
                <c:pt idx="6">
                  <c:v>26.7</c:v>
                </c:pt>
                <c:pt idx="7">
                  <c:v>34.799999999999997</c:v>
                </c:pt>
                <c:pt idx="8">
                  <c:v>36.5</c:v>
                </c:pt>
                <c:pt idx="9">
                  <c:v>32.799999999999997</c:v>
                </c:pt>
                <c:pt idx="10">
                  <c:v>33.799999999999997</c:v>
                </c:pt>
                <c:pt idx="11">
                  <c:v>33.799999999999997</c:v>
                </c:pt>
                <c:pt idx="13">
                  <c:v>32.1</c:v>
                </c:pt>
                <c:pt idx="14">
                  <c:v>41</c:v>
                </c:pt>
                <c:pt idx="15">
                  <c:v>26.7</c:v>
                </c:pt>
              </c:numCache>
            </c:numRef>
          </c:val>
          <c:extLst>
            <c:ext xmlns:c16="http://schemas.microsoft.com/office/drawing/2014/chart" uri="{C3380CC4-5D6E-409C-BE32-E72D297353CC}">
              <c16:uniqueId val="{00000000-94EE-49AD-B474-0C6AF3F2BA31}"/>
            </c:ext>
          </c:extLst>
        </c:ser>
        <c:ser>
          <c:idx val="1"/>
          <c:order val="1"/>
          <c:tx>
            <c:strRef>
              <c:f>'[ktk.ktk1.fact_ktk_ktk1.latest-54.xlsx]Kouluterveyskyselyn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'[ktk.ktk1.fact_ktk_ktk1.latest-54.xlsx]Kouluterveyskyselyn aikasarjat '!$A$2:$A$17</c:f>
              <c:strCache>
                <c:ptCount val="16"/>
                <c:pt idx="0">
                  <c:v>Joroinen</c:v>
                </c:pt>
                <c:pt idx="1">
                  <c:v>Siilinjärvi</c:v>
                </c:pt>
                <c:pt idx="2">
                  <c:v>Sonkajärvi</c:v>
                </c:pt>
                <c:pt idx="3">
                  <c:v>Varkaus</c:v>
                </c:pt>
                <c:pt idx="4">
                  <c:v>Iisalmi</c:v>
                </c:pt>
                <c:pt idx="5">
                  <c:v>Vieremä</c:v>
                </c:pt>
                <c:pt idx="6">
                  <c:v>Pielavesi</c:v>
                </c:pt>
                <c:pt idx="7">
                  <c:v>Pohjois-Savon hyvinvointialue</c:v>
                </c:pt>
                <c:pt idx="8">
                  <c:v>Kuopio</c:v>
                </c:pt>
                <c:pt idx="9">
                  <c:v>Suonenjoki</c:v>
                </c:pt>
                <c:pt idx="10">
                  <c:v>Leppävirta</c:v>
                </c:pt>
                <c:pt idx="11">
                  <c:v>Kiuruvesi</c:v>
                </c:pt>
                <c:pt idx="12">
                  <c:v>Lapinlahti</c:v>
                </c:pt>
                <c:pt idx="13">
                  <c:v>Rautalampi</c:v>
                </c:pt>
                <c:pt idx="14">
                  <c:v>Tuusniemi</c:v>
                </c:pt>
                <c:pt idx="15">
                  <c:v>Keitele</c:v>
                </c:pt>
              </c:strCache>
            </c:strRef>
          </c:cat>
          <c:val>
            <c:numRef>
              <c:f>'[ktk.ktk1.fact_ktk_ktk1.latest-54.xlsx]Kouluterveyskyselyn aikasarjat '!$C$2:$C$17</c:f>
              <c:numCache>
                <c:formatCode>#\ ##0.0</c:formatCode>
                <c:ptCount val="16"/>
                <c:pt idx="0">
                  <c:v>23.1</c:v>
                </c:pt>
                <c:pt idx="1">
                  <c:v>33.700000000000003</c:v>
                </c:pt>
                <c:pt idx="2">
                  <c:v>34.799999999999997</c:v>
                </c:pt>
                <c:pt idx="3">
                  <c:v>35.5</c:v>
                </c:pt>
                <c:pt idx="4">
                  <c:v>35.799999999999997</c:v>
                </c:pt>
                <c:pt idx="5">
                  <c:v>36.200000000000003</c:v>
                </c:pt>
                <c:pt idx="6">
                  <c:v>36.5</c:v>
                </c:pt>
                <c:pt idx="7">
                  <c:v>37.1</c:v>
                </c:pt>
                <c:pt idx="8">
                  <c:v>37.200000000000003</c:v>
                </c:pt>
                <c:pt idx="9">
                  <c:v>37.4</c:v>
                </c:pt>
                <c:pt idx="10">
                  <c:v>37.799999999999997</c:v>
                </c:pt>
                <c:pt idx="11">
                  <c:v>42.4</c:v>
                </c:pt>
                <c:pt idx="12">
                  <c:v>44.2</c:v>
                </c:pt>
                <c:pt idx="13">
                  <c:v>45.6</c:v>
                </c:pt>
                <c:pt idx="14">
                  <c:v>51.6</c:v>
                </c:pt>
                <c:pt idx="15" formatCode="General">
                  <c:v>0</c:v>
                </c:pt>
              </c:numCache>
            </c:numRef>
          </c:val>
          <c:extLst>
            <c:ext xmlns:c16="http://schemas.microsoft.com/office/drawing/2014/chart" uri="{C3380CC4-5D6E-409C-BE32-E72D297353CC}">
              <c16:uniqueId val="{00000001-94EE-49AD-B474-0C6AF3F2BA31}"/>
            </c:ext>
          </c:extLst>
        </c:ser>
        <c:dLbls>
          <c:dLblPos val="outEnd"/>
          <c:showLegendKey val="0"/>
          <c:showVal val="1"/>
          <c:showCatName val="0"/>
          <c:showSerName val="0"/>
          <c:showPercent val="0"/>
          <c:showBubbleSize val="0"/>
        </c:dLbls>
        <c:gapWidth val="219"/>
        <c:overlap val="-27"/>
        <c:axId val="513096344"/>
        <c:axId val="513102576"/>
      </c:barChart>
      <c:catAx>
        <c:axId val="51309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102576"/>
        <c:crosses val="autoZero"/>
        <c:auto val="1"/>
        <c:lblAlgn val="ctr"/>
        <c:lblOffset val="100"/>
        <c:noMultiLvlLbl val="0"/>
      </c:catAx>
      <c:valAx>
        <c:axId val="513102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096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Tuntenut olonsa usein hermostuneeksi, kun ei ole päässyt nettiin,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'[ktk.ktk1.fact_ktk_ktk1.latest-23.xlsx]Kouluterveyskyselyn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'[ktk.ktk1.fact_ktk_ktk1.latest-23.xlsx]Kouluterveyskyselyn aikasarjat '!$A$2:$A$8</c:f>
              <c:strCache>
                <c:ptCount val="7"/>
                <c:pt idx="0">
                  <c:v>Pohjois-Pohjanmaan hyvinvointialue</c:v>
                </c:pt>
                <c:pt idx="1">
                  <c:v>Keski-Suomen hyvinvointialue</c:v>
                </c:pt>
                <c:pt idx="2">
                  <c:v>Pohjois-Karjalan hyvinvointialue</c:v>
                </c:pt>
                <c:pt idx="3">
                  <c:v>Etelä-Savon hyvinvointialue</c:v>
                </c:pt>
                <c:pt idx="4">
                  <c:v>Pirkanmaan hyvinvointialue</c:v>
                </c:pt>
                <c:pt idx="5">
                  <c:v>Koko maa</c:v>
                </c:pt>
                <c:pt idx="6">
                  <c:v>Pohjois-Savon hyvinvointialue</c:v>
                </c:pt>
              </c:strCache>
            </c:strRef>
          </c:cat>
          <c:val>
            <c:numRef>
              <c:f>'[ktk.ktk1.fact_ktk_ktk1.latest-23.xlsx]Kouluterveyskyselyn aikasarjat '!$B$2:$B$8</c:f>
              <c:numCache>
                <c:formatCode>#\ ##0.0</c:formatCode>
                <c:ptCount val="7"/>
                <c:pt idx="0">
                  <c:v>16.5</c:v>
                </c:pt>
                <c:pt idx="1">
                  <c:v>15.9</c:v>
                </c:pt>
                <c:pt idx="2">
                  <c:v>16.100000000000001</c:v>
                </c:pt>
                <c:pt idx="3">
                  <c:v>17.7</c:v>
                </c:pt>
                <c:pt idx="4">
                  <c:v>17</c:v>
                </c:pt>
                <c:pt idx="5">
                  <c:v>17.8</c:v>
                </c:pt>
                <c:pt idx="6">
                  <c:v>17.899999999999999</c:v>
                </c:pt>
              </c:numCache>
            </c:numRef>
          </c:val>
          <c:extLst>
            <c:ext xmlns:c16="http://schemas.microsoft.com/office/drawing/2014/chart" uri="{C3380CC4-5D6E-409C-BE32-E72D297353CC}">
              <c16:uniqueId val="{00000000-EA1D-4C7E-9577-960C55AA307D}"/>
            </c:ext>
          </c:extLst>
        </c:ser>
        <c:ser>
          <c:idx val="1"/>
          <c:order val="1"/>
          <c:tx>
            <c:strRef>
              <c:f>'[ktk.ktk1.fact_ktk_ktk1.latest-23.xlsx]Kouluterveyskyselyn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'[ktk.ktk1.fact_ktk_ktk1.latest-23.xlsx]Kouluterveyskyselyn aikasarjat '!$A$2:$A$8</c:f>
              <c:strCache>
                <c:ptCount val="7"/>
                <c:pt idx="0">
                  <c:v>Pohjois-Pohjanmaan hyvinvointialue</c:v>
                </c:pt>
                <c:pt idx="1">
                  <c:v>Keski-Suomen hyvinvointialue</c:v>
                </c:pt>
                <c:pt idx="2">
                  <c:v>Pohjois-Karjalan hyvinvointialue</c:v>
                </c:pt>
                <c:pt idx="3">
                  <c:v>Etelä-Savon hyvinvointialue</c:v>
                </c:pt>
                <c:pt idx="4">
                  <c:v>Pirkanmaan hyvinvointialue</c:v>
                </c:pt>
                <c:pt idx="5">
                  <c:v>Koko maa</c:v>
                </c:pt>
                <c:pt idx="6">
                  <c:v>Pohjois-Savon hyvinvointialue</c:v>
                </c:pt>
              </c:strCache>
            </c:strRef>
          </c:cat>
          <c:val>
            <c:numRef>
              <c:f>'[ktk.ktk1.fact_ktk_ktk1.latest-23.xlsx]Kouluterveyskyselyn aikasarjat '!$C$2:$C$8</c:f>
              <c:numCache>
                <c:formatCode>#\ ##0.0</c:formatCode>
                <c:ptCount val="7"/>
                <c:pt idx="0">
                  <c:v>16.100000000000001</c:v>
                </c:pt>
                <c:pt idx="1">
                  <c:v>16.899999999999999</c:v>
                </c:pt>
                <c:pt idx="2">
                  <c:v>17</c:v>
                </c:pt>
                <c:pt idx="3">
                  <c:v>17.2</c:v>
                </c:pt>
                <c:pt idx="4">
                  <c:v>18.3</c:v>
                </c:pt>
                <c:pt idx="5">
                  <c:v>18.600000000000001</c:v>
                </c:pt>
                <c:pt idx="6">
                  <c:v>18.7</c:v>
                </c:pt>
              </c:numCache>
            </c:numRef>
          </c:val>
          <c:extLst>
            <c:ext xmlns:c16="http://schemas.microsoft.com/office/drawing/2014/chart" uri="{C3380CC4-5D6E-409C-BE32-E72D297353CC}">
              <c16:uniqueId val="{00000001-EA1D-4C7E-9577-960C55AA307D}"/>
            </c:ext>
          </c:extLst>
        </c:ser>
        <c:dLbls>
          <c:dLblPos val="outEnd"/>
          <c:showLegendKey val="0"/>
          <c:showVal val="1"/>
          <c:showCatName val="0"/>
          <c:showSerName val="0"/>
          <c:showPercent val="0"/>
          <c:showBubbleSize val="0"/>
        </c:dLbls>
        <c:gapWidth val="219"/>
        <c:overlap val="-27"/>
        <c:axId val="246408048"/>
        <c:axId val="246408704"/>
      </c:barChart>
      <c:catAx>
        <c:axId val="24640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6408704"/>
        <c:crosses val="autoZero"/>
        <c:auto val="1"/>
        <c:lblAlgn val="ctr"/>
        <c:lblOffset val="100"/>
        <c:noMultiLvlLbl val="0"/>
      </c:catAx>
      <c:valAx>
        <c:axId val="2464087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6408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Tuntenut olonsa usein hermostuneeksi, kun ei ole päässyt nettiin, %, 8. ja 9.lk.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1136701662292208E-2"/>
          <c:y val="0.32532407407407404"/>
          <c:w val="0.87830774278215218"/>
          <c:h val="0.4567435841353164"/>
        </c:manualLayout>
      </c:layout>
      <c:lineChart>
        <c:grouping val="standard"/>
        <c:varyColors val="0"/>
        <c:ser>
          <c:idx val="0"/>
          <c:order val="0"/>
          <c:tx>
            <c:strRef>
              <c:f>'[ktk.ktk1.fact_ktk_ktk1.latest-70.xlsx]Kouluterveyskyselyn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8.1888888888888886E-2"/>
                  <c:y val="3.012722368037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6C-4FC7-82FC-6AE33D4800DD}"/>
                </c:ext>
              </c:extLst>
            </c:dLbl>
            <c:dLbl>
              <c:idx val="1"/>
              <c:layout>
                <c:manualLayout>
                  <c:x val="-2.3555555555555555E-2"/>
                  <c:y val="4.40161125692621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6C-4FC7-82FC-6AE33D4800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'[ktk.ktk1.fact_ktk_ktk1.latest-70.xlsx]Kouluterveyskyselyn aikasarjat '!$A$2:$A$3</c:f>
              <c:strCache>
                <c:ptCount val="2"/>
                <c:pt idx="0">
                  <c:v>2019</c:v>
                </c:pt>
                <c:pt idx="1">
                  <c:v>2021</c:v>
                </c:pt>
              </c:strCache>
            </c:strRef>
          </c:cat>
          <c:val>
            <c:numRef>
              <c:f>'[ktk.ktk1.fact_ktk_ktk1.latest-70.xlsx]Kouluterveyskyselyn aikasarjat '!$B$2:$B$3</c:f>
              <c:numCache>
                <c:formatCode>#\ ##0.0</c:formatCode>
                <c:ptCount val="2"/>
                <c:pt idx="0">
                  <c:v>15.8</c:v>
                </c:pt>
                <c:pt idx="1">
                  <c:v>15.3</c:v>
                </c:pt>
              </c:numCache>
            </c:numRef>
          </c:val>
          <c:smooth val="0"/>
          <c:extLst>
            <c:ext xmlns:c16="http://schemas.microsoft.com/office/drawing/2014/chart" uri="{C3380CC4-5D6E-409C-BE32-E72D297353CC}">
              <c16:uniqueId val="{00000002-C16C-4FC7-82FC-6AE33D4800DD}"/>
            </c:ext>
          </c:extLst>
        </c:ser>
        <c:ser>
          <c:idx val="1"/>
          <c:order val="1"/>
          <c:tx>
            <c:strRef>
              <c:f>'[ktk.ktk1.fact_ktk_ktk1.latest-70.xlsx]Kouluterveyskyselyn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'[ktk.ktk1.fact_ktk_ktk1.latest-70.xlsx]Kouluterveyskyselyn aikasarjat '!$A$2:$A$3</c:f>
              <c:strCache>
                <c:ptCount val="2"/>
                <c:pt idx="0">
                  <c:v>2019</c:v>
                </c:pt>
                <c:pt idx="1">
                  <c:v>2021</c:v>
                </c:pt>
              </c:strCache>
            </c:strRef>
          </c:cat>
          <c:val>
            <c:numRef>
              <c:f>'[ktk.ktk1.fact_ktk_ktk1.latest-70.xlsx]Kouluterveyskyselyn aikasarjat '!$C$2:$C$3</c:f>
              <c:numCache>
                <c:formatCode>#\ ##0.0</c:formatCode>
                <c:ptCount val="2"/>
                <c:pt idx="0">
                  <c:v>19.8</c:v>
                </c:pt>
                <c:pt idx="1">
                  <c:v>22</c:v>
                </c:pt>
              </c:numCache>
            </c:numRef>
          </c:val>
          <c:smooth val="0"/>
          <c:extLst>
            <c:ext xmlns:c16="http://schemas.microsoft.com/office/drawing/2014/chart" uri="{C3380CC4-5D6E-409C-BE32-E72D297353CC}">
              <c16:uniqueId val="{00000003-C16C-4FC7-82FC-6AE33D4800DD}"/>
            </c:ext>
          </c:extLst>
        </c:ser>
        <c:ser>
          <c:idx val="2"/>
          <c:order val="2"/>
          <c:tx>
            <c:strRef>
              <c:f>'[ktk.ktk1.fact_ktk_ktk1.latest-70.xlsx]Kouluterveyskyselyn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9.2999999999999999E-2"/>
                  <c:y val="-1.6169072615923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16C-4FC7-82FC-6AE33D4800DD}"/>
                </c:ext>
              </c:extLst>
            </c:dLbl>
            <c:dLbl>
              <c:idx val="1"/>
              <c:layout>
                <c:manualLayout>
                  <c:x val="1.4444444444444444E-3"/>
                  <c:y val="-6.909813356663835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16C-4FC7-82FC-6AE33D4800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'[ktk.ktk1.fact_ktk_ktk1.latest-70.xlsx]Kouluterveyskyselyn aikasarjat '!$A$2:$A$3</c:f>
              <c:strCache>
                <c:ptCount val="2"/>
                <c:pt idx="0">
                  <c:v>2019</c:v>
                </c:pt>
                <c:pt idx="1">
                  <c:v>2021</c:v>
                </c:pt>
              </c:strCache>
            </c:strRef>
          </c:cat>
          <c:val>
            <c:numRef>
              <c:f>'[ktk.ktk1.fact_ktk_ktk1.latest-70.xlsx]Kouluterveyskyselyn aikasarjat '!$D$2:$D$3</c:f>
              <c:numCache>
                <c:formatCode>#\ ##0.0</c:formatCode>
                <c:ptCount val="2"/>
                <c:pt idx="0">
                  <c:v>17.899999999999999</c:v>
                </c:pt>
                <c:pt idx="1">
                  <c:v>18.7</c:v>
                </c:pt>
              </c:numCache>
            </c:numRef>
          </c:val>
          <c:smooth val="0"/>
          <c:extLst>
            <c:ext xmlns:c16="http://schemas.microsoft.com/office/drawing/2014/chart" uri="{C3380CC4-5D6E-409C-BE32-E72D297353CC}">
              <c16:uniqueId val="{00000006-C16C-4FC7-82FC-6AE33D4800DD}"/>
            </c:ext>
          </c:extLst>
        </c:ser>
        <c:dLbls>
          <c:dLblPos val="t"/>
          <c:showLegendKey val="0"/>
          <c:showVal val="1"/>
          <c:showCatName val="0"/>
          <c:showSerName val="0"/>
          <c:showPercent val="0"/>
          <c:showBubbleSize val="0"/>
        </c:dLbls>
        <c:smooth val="0"/>
        <c:axId val="520832320"/>
        <c:axId val="520832648"/>
      </c:lineChart>
      <c:catAx>
        <c:axId val="52083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0832648"/>
        <c:crosses val="autoZero"/>
        <c:auto val="1"/>
        <c:lblAlgn val="ctr"/>
        <c:lblOffset val="100"/>
        <c:noMultiLvlLbl val="0"/>
      </c:catAx>
      <c:valAx>
        <c:axId val="5208326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0832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Tuntenut olonsa usein hermostuneeksi, kun ei ole päässyt nettiin, %,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'[ktk.ktk1.fact_ktk_ktk1.latest-10.xlsx]Kouluterveyskyselyn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'[ktk.ktk1.fact_ktk_ktk1.latest-10.xlsx]Kouluterveyskyselyn aikasarjat '!$A$2:$A$4</c:f>
              <c:strCache>
                <c:ptCount val="3"/>
                <c:pt idx="0">
                  <c:v>2017</c:v>
                </c:pt>
                <c:pt idx="1">
                  <c:v>2019</c:v>
                </c:pt>
                <c:pt idx="2">
                  <c:v>2021</c:v>
                </c:pt>
              </c:strCache>
            </c:strRef>
          </c:cat>
          <c:val>
            <c:numRef>
              <c:f>'[ktk.ktk1.fact_ktk_ktk1.latest-10.xlsx]Kouluterveyskyselyn aikasarjat '!$B$2:$B$4</c:f>
              <c:numCache>
                <c:formatCode>#\ ##0.0</c:formatCode>
                <c:ptCount val="3"/>
                <c:pt idx="0">
                  <c:v>18.2</c:v>
                </c:pt>
                <c:pt idx="1">
                  <c:v>17.899999999999999</c:v>
                </c:pt>
                <c:pt idx="2">
                  <c:v>18.7</c:v>
                </c:pt>
              </c:numCache>
            </c:numRef>
          </c:val>
          <c:smooth val="0"/>
          <c:extLst>
            <c:ext xmlns:c16="http://schemas.microsoft.com/office/drawing/2014/chart" uri="{C3380CC4-5D6E-409C-BE32-E72D297353CC}">
              <c16:uniqueId val="{00000000-7941-4F4F-9A12-28BBDFB9F2FF}"/>
            </c:ext>
          </c:extLst>
        </c:ser>
        <c:ser>
          <c:idx val="1"/>
          <c:order val="1"/>
          <c:tx>
            <c:strRef>
              <c:f>'[ktk.ktk1.fact_ktk_ktk1.latest-10.xlsx]Kouluterveyskyselyn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4.8555555555555553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2A9-42B6-8FFF-6F7E11E4175A}"/>
                </c:ext>
              </c:extLst>
            </c:dLbl>
            <c:dLbl>
              <c:idx val="2"/>
              <c:layout>
                <c:manualLayout>
                  <c:x val="-1.2444444444444546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2A9-42B6-8FFF-6F7E11E417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'[ktk.ktk1.fact_ktk_ktk1.latest-10.xlsx]Kouluterveyskyselyn aikasarjat '!$A$2:$A$4</c:f>
              <c:strCache>
                <c:ptCount val="3"/>
                <c:pt idx="0">
                  <c:v>2017</c:v>
                </c:pt>
                <c:pt idx="1">
                  <c:v>2019</c:v>
                </c:pt>
                <c:pt idx="2">
                  <c:v>2021</c:v>
                </c:pt>
              </c:strCache>
            </c:strRef>
          </c:cat>
          <c:val>
            <c:numRef>
              <c:f>'[ktk.ktk1.fact_ktk_ktk1.latest-10.xlsx]Kouluterveyskyselyn aikasarjat '!$C$2:$C$4</c:f>
              <c:numCache>
                <c:formatCode>#\ ##0.0</c:formatCode>
                <c:ptCount val="3"/>
                <c:pt idx="0">
                  <c:v>10.3</c:v>
                </c:pt>
                <c:pt idx="1">
                  <c:v>12.6</c:v>
                </c:pt>
                <c:pt idx="2">
                  <c:v>12.7</c:v>
                </c:pt>
              </c:numCache>
            </c:numRef>
          </c:val>
          <c:smooth val="0"/>
          <c:extLst>
            <c:ext xmlns:c16="http://schemas.microsoft.com/office/drawing/2014/chart" uri="{C3380CC4-5D6E-409C-BE32-E72D297353CC}">
              <c16:uniqueId val="{00000001-7941-4F4F-9A12-28BBDFB9F2FF}"/>
            </c:ext>
          </c:extLst>
        </c:ser>
        <c:ser>
          <c:idx val="2"/>
          <c:order val="2"/>
          <c:tx>
            <c:strRef>
              <c:f>'[ktk.ktk1.fact_ktk_ktk1.latest-10.xlsx]Kouluterveyskyselyn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0.10688888888888889"/>
                  <c:y val="-2.54283318751822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2A9-42B6-8FFF-6F7E11E4175A}"/>
                </c:ext>
              </c:extLst>
            </c:dLbl>
            <c:dLbl>
              <c:idx val="1"/>
              <c:layout>
                <c:manualLayout>
                  <c:x val="-5.411111111111111E-2"/>
                  <c:y val="1.62383347914843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2A9-42B6-8FFF-6F7E11E4175A}"/>
                </c:ext>
              </c:extLst>
            </c:dLbl>
            <c:dLbl>
              <c:idx val="2"/>
              <c:layout>
                <c:manualLayout>
                  <c:x val="4.2222222222222218E-3"/>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2A9-42B6-8FFF-6F7E11E417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'[ktk.ktk1.fact_ktk_ktk1.latest-10.xlsx]Kouluterveyskyselyn aikasarjat '!$A$2:$A$4</c:f>
              <c:strCache>
                <c:ptCount val="3"/>
                <c:pt idx="0">
                  <c:v>2017</c:v>
                </c:pt>
                <c:pt idx="1">
                  <c:v>2019</c:v>
                </c:pt>
                <c:pt idx="2">
                  <c:v>2021</c:v>
                </c:pt>
              </c:strCache>
            </c:strRef>
          </c:cat>
          <c:val>
            <c:numRef>
              <c:f>'[ktk.ktk1.fact_ktk_ktk1.latest-10.xlsx]Kouluterveyskyselyn aikasarjat '!$D$2:$D$4</c:f>
              <c:numCache>
                <c:formatCode>#\ ##0.0</c:formatCode>
                <c:ptCount val="3"/>
                <c:pt idx="0">
                  <c:v>15.4</c:v>
                </c:pt>
                <c:pt idx="1">
                  <c:v>15.6</c:v>
                </c:pt>
                <c:pt idx="2">
                  <c:v>15.4</c:v>
                </c:pt>
              </c:numCache>
            </c:numRef>
          </c:val>
          <c:smooth val="0"/>
          <c:extLst>
            <c:ext xmlns:c16="http://schemas.microsoft.com/office/drawing/2014/chart" uri="{C3380CC4-5D6E-409C-BE32-E72D297353CC}">
              <c16:uniqueId val="{00000002-7941-4F4F-9A12-28BBDFB9F2FF}"/>
            </c:ext>
          </c:extLst>
        </c:ser>
        <c:dLbls>
          <c:dLblPos val="t"/>
          <c:showLegendKey val="0"/>
          <c:showVal val="1"/>
          <c:showCatName val="0"/>
          <c:showSerName val="0"/>
          <c:showPercent val="0"/>
          <c:showBubbleSize val="0"/>
        </c:dLbls>
        <c:smooth val="0"/>
        <c:axId val="247369360"/>
        <c:axId val="247376248"/>
      </c:lineChart>
      <c:catAx>
        <c:axId val="2473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7376248"/>
        <c:crosses val="autoZero"/>
        <c:auto val="1"/>
        <c:lblAlgn val="ctr"/>
        <c:lblOffset val="100"/>
        <c:noMultiLvlLbl val="0"/>
      </c:catAx>
      <c:valAx>
        <c:axId val="2473762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7369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Tuntenut olonsa usein hermostuneeksi, kun ei ole päässyt nettiin,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'[ktk.ktk1.fact_ktk_ktk1.latest-55.xlsx]Kouluterveyskyselyn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'[ktk.ktk1.fact_ktk_ktk1.latest-55.xlsx]Kouluterveyskyselyn aikasarjat '!$A$2:$A$17</c:f>
              <c:strCache>
                <c:ptCount val="16"/>
                <c:pt idx="0">
                  <c:v>Joroinen</c:v>
                </c:pt>
                <c:pt idx="1">
                  <c:v>Rautalampi</c:v>
                </c:pt>
                <c:pt idx="2">
                  <c:v>Iisalmi</c:v>
                </c:pt>
                <c:pt idx="3">
                  <c:v>Vieremä</c:v>
                </c:pt>
                <c:pt idx="4">
                  <c:v>Keitele</c:v>
                </c:pt>
                <c:pt idx="5">
                  <c:v>Sonkajärvi</c:v>
                </c:pt>
                <c:pt idx="6">
                  <c:v>Siilinjärvi</c:v>
                </c:pt>
                <c:pt idx="7">
                  <c:v>Pohjois-Savon hyvinvointialue</c:v>
                </c:pt>
                <c:pt idx="8">
                  <c:v>Kuopio</c:v>
                </c:pt>
                <c:pt idx="9">
                  <c:v>Suonenjoki</c:v>
                </c:pt>
                <c:pt idx="10">
                  <c:v>Lapinlahti</c:v>
                </c:pt>
                <c:pt idx="11">
                  <c:v>Varkaus</c:v>
                </c:pt>
                <c:pt idx="12">
                  <c:v>Pielavesi</c:v>
                </c:pt>
                <c:pt idx="13">
                  <c:v>Tuusniemi</c:v>
                </c:pt>
                <c:pt idx="14">
                  <c:v>Leppävirta</c:v>
                </c:pt>
                <c:pt idx="15">
                  <c:v>Kiuruvesi</c:v>
                </c:pt>
              </c:strCache>
            </c:strRef>
          </c:cat>
          <c:val>
            <c:numRef>
              <c:f>'[ktk.ktk1.fact_ktk_ktk1.latest-55.xlsx]Kouluterveyskyselyn aikasarjat '!$B$2:$B$17</c:f>
              <c:numCache>
                <c:formatCode>#\ ##0.0</c:formatCode>
                <c:ptCount val="16"/>
                <c:pt idx="0">
                  <c:v>22</c:v>
                </c:pt>
                <c:pt idx="1">
                  <c:v>21.4</c:v>
                </c:pt>
                <c:pt idx="2">
                  <c:v>19.600000000000001</c:v>
                </c:pt>
                <c:pt idx="3">
                  <c:v>11.3</c:v>
                </c:pt>
                <c:pt idx="4" formatCode="General">
                  <c:v>0</c:v>
                </c:pt>
                <c:pt idx="5">
                  <c:v>18.8</c:v>
                </c:pt>
                <c:pt idx="6">
                  <c:v>17.5</c:v>
                </c:pt>
                <c:pt idx="7">
                  <c:v>17.899999999999999</c:v>
                </c:pt>
                <c:pt idx="8">
                  <c:v>18.5</c:v>
                </c:pt>
                <c:pt idx="9">
                  <c:v>13.3</c:v>
                </c:pt>
                <c:pt idx="11">
                  <c:v>21.5</c:v>
                </c:pt>
                <c:pt idx="12">
                  <c:v>16.7</c:v>
                </c:pt>
                <c:pt idx="13">
                  <c:v>9.6999999999999993</c:v>
                </c:pt>
                <c:pt idx="14">
                  <c:v>16.2</c:v>
                </c:pt>
                <c:pt idx="15">
                  <c:v>16.2</c:v>
                </c:pt>
              </c:numCache>
            </c:numRef>
          </c:val>
          <c:extLst>
            <c:ext xmlns:c16="http://schemas.microsoft.com/office/drawing/2014/chart" uri="{C3380CC4-5D6E-409C-BE32-E72D297353CC}">
              <c16:uniqueId val="{00000000-25F8-4931-B06D-2A46ADF48B0A}"/>
            </c:ext>
          </c:extLst>
        </c:ser>
        <c:ser>
          <c:idx val="1"/>
          <c:order val="1"/>
          <c:tx>
            <c:strRef>
              <c:f>'[ktk.ktk1.fact_ktk_ktk1.latest-55.xlsx]Kouluterveyskyselyn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'[ktk.ktk1.fact_ktk_ktk1.latest-55.xlsx]Kouluterveyskyselyn aikasarjat '!$A$2:$A$17</c:f>
              <c:strCache>
                <c:ptCount val="16"/>
                <c:pt idx="0">
                  <c:v>Joroinen</c:v>
                </c:pt>
                <c:pt idx="1">
                  <c:v>Rautalampi</c:v>
                </c:pt>
                <c:pt idx="2">
                  <c:v>Iisalmi</c:v>
                </c:pt>
                <c:pt idx="3">
                  <c:v>Vieremä</c:v>
                </c:pt>
                <c:pt idx="4">
                  <c:v>Keitele</c:v>
                </c:pt>
                <c:pt idx="5">
                  <c:v>Sonkajärvi</c:v>
                </c:pt>
                <c:pt idx="6">
                  <c:v>Siilinjärvi</c:v>
                </c:pt>
                <c:pt idx="7">
                  <c:v>Pohjois-Savon hyvinvointialue</c:v>
                </c:pt>
                <c:pt idx="8">
                  <c:v>Kuopio</c:v>
                </c:pt>
                <c:pt idx="9">
                  <c:v>Suonenjoki</c:v>
                </c:pt>
                <c:pt idx="10">
                  <c:v>Lapinlahti</c:v>
                </c:pt>
                <c:pt idx="11">
                  <c:v>Varkaus</c:v>
                </c:pt>
                <c:pt idx="12">
                  <c:v>Pielavesi</c:v>
                </c:pt>
                <c:pt idx="13">
                  <c:v>Tuusniemi</c:v>
                </c:pt>
                <c:pt idx="14">
                  <c:v>Leppävirta</c:v>
                </c:pt>
                <c:pt idx="15">
                  <c:v>Kiuruvesi</c:v>
                </c:pt>
              </c:strCache>
            </c:strRef>
          </c:cat>
          <c:val>
            <c:numRef>
              <c:f>'[ktk.ktk1.fact_ktk_ktk1.latest-55.xlsx]Kouluterveyskyselyn aikasarjat '!$C$2:$C$17</c:f>
              <c:numCache>
                <c:formatCode>#\ ##0.0</c:formatCode>
                <c:ptCount val="16"/>
                <c:pt idx="0">
                  <c:v>9</c:v>
                </c:pt>
                <c:pt idx="1">
                  <c:v>14.7</c:v>
                </c:pt>
                <c:pt idx="2">
                  <c:v>15.4</c:v>
                </c:pt>
                <c:pt idx="3">
                  <c:v>15.7</c:v>
                </c:pt>
                <c:pt idx="4">
                  <c:v>16.7</c:v>
                </c:pt>
                <c:pt idx="5">
                  <c:v>16.7</c:v>
                </c:pt>
                <c:pt idx="6">
                  <c:v>17.5</c:v>
                </c:pt>
                <c:pt idx="7">
                  <c:v>18.7</c:v>
                </c:pt>
                <c:pt idx="8">
                  <c:v>18.7</c:v>
                </c:pt>
                <c:pt idx="9">
                  <c:v>18.8</c:v>
                </c:pt>
                <c:pt idx="10">
                  <c:v>19.2</c:v>
                </c:pt>
                <c:pt idx="11">
                  <c:v>19.5</c:v>
                </c:pt>
                <c:pt idx="12">
                  <c:v>20</c:v>
                </c:pt>
                <c:pt idx="13">
                  <c:v>21.5</c:v>
                </c:pt>
                <c:pt idx="14">
                  <c:v>23.6</c:v>
                </c:pt>
                <c:pt idx="15">
                  <c:v>32.299999999999997</c:v>
                </c:pt>
              </c:numCache>
            </c:numRef>
          </c:val>
          <c:extLst>
            <c:ext xmlns:c16="http://schemas.microsoft.com/office/drawing/2014/chart" uri="{C3380CC4-5D6E-409C-BE32-E72D297353CC}">
              <c16:uniqueId val="{00000001-25F8-4931-B06D-2A46ADF48B0A}"/>
            </c:ext>
          </c:extLst>
        </c:ser>
        <c:dLbls>
          <c:dLblPos val="outEnd"/>
          <c:showLegendKey val="0"/>
          <c:showVal val="1"/>
          <c:showCatName val="0"/>
          <c:showSerName val="0"/>
          <c:showPercent val="0"/>
          <c:showBubbleSize val="0"/>
        </c:dLbls>
        <c:gapWidth val="219"/>
        <c:overlap val="-27"/>
        <c:axId val="510772040"/>
        <c:axId val="510770400"/>
      </c:barChart>
      <c:catAx>
        <c:axId val="51077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0770400"/>
        <c:crosses val="autoZero"/>
        <c:auto val="1"/>
        <c:lblAlgn val="ctr"/>
        <c:lblOffset val="100"/>
        <c:noMultiLvlLbl val="0"/>
      </c:catAx>
      <c:valAx>
        <c:axId val="5107704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0772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usein syönyt tai nukkunut netin takia,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'[ktk.ktk1.fact_ktk_ktk1.latest-24.xlsx]Kouluterveyskyselyn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'[ktk.ktk1.fact_ktk_ktk1.latest-24.xlsx]Kouluterveyskyselyn aikasarjat '!$A$2:$A$8</c:f>
              <c:strCache>
                <c:ptCount val="7"/>
                <c:pt idx="0">
                  <c:v>Pohjois-Karjalan hyvinvointialue</c:v>
                </c:pt>
                <c:pt idx="1">
                  <c:v>Pohjois-Pohjanmaan hyvinvointialue</c:v>
                </c:pt>
                <c:pt idx="2">
                  <c:v>Etelä-Savon hyvinvointialue</c:v>
                </c:pt>
                <c:pt idx="3">
                  <c:v>Pohjois-Savon hyvinvointialue</c:v>
                </c:pt>
                <c:pt idx="4">
                  <c:v>Keski-Suomen hyvinvointialue</c:v>
                </c:pt>
                <c:pt idx="5">
                  <c:v>Pirkanmaan hyvinvointialue</c:v>
                </c:pt>
                <c:pt idx="6">
                  <c:v>Koko maa</c:v>
                </c:pt>
              </c:strCache>
            </c:strRef>
          </c:cat>
          <c:val>
            <c:numRef>
              <c:f>'[ktk.ktk1.fact_ktk_ktk1.latest-24.xlsx]Kouluterveyskyselyn aikasarjat '!$B$2:$B$8</c:f>
              <c:numCache>
                <c:formatCode>#\ ##0.0</c:formatCode>
                <c:ptCount val="7"/>
                <c:pt idx="0">
                  <c:v>9.8000000000000007</c:v>
                </c:pt>
                <c:pt idx="1">
                  <c:v>9.6</c:v>
                </c:pt>
                <c:pt idx="2">
                  <c:v>8.6999999999999993</c:v>
                </c:pt>
                <c:pt idx="3">
                  <c:v>11.2</c:v>
                </c:pt>
                <c:pt idx="4">
                  <c:v>9.6</c:v>
                </c:pt>
                <c:pt idx="5">
                  <c:v>10</c:v>
                </c:pt>
                <c:pt idx="6">
                  <c:v>10.6</c:v>
                </c:pt>
              </c:numCache>
            </c:numRef>
          </c:val>
          <c:extLst>
            <c:ext xmlns:c16="http://schemas.microsoft.com/office/drawing/2014/chart" uri="{C3380CC4-5D6E-409C-BE32-E72D297353CC}">
              <c16:uniqueId val="{00000000-A6A8-4E83-97D2-ABC7D2FF8F19}"/>
            </c:ext>
          </c:extLst>
        </c:ser>
        <c:ser>
          <c:idx val="1"/>
          <c:order val="1"/>
          <c:tx>
            <c:strRef>
              <c:f>'[ktk.ktk1.fact_ktk_ktk1.latest-24.xlsx]Kouluterveyskyselyn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'[ktk.ktk1.fact_ktk_ktk1.latest-24.xlsx]Kouluterveyskyselyn aikasarjat '!$A$2:$A$8</c:f>
              <c:strCache>
                <c:ptCount val="7"/>
                <c:pt idx="0">
                  <c:v>Pohjois-Karjalan hyvinvointialue</c:v>
                </c:pt>
                <c:pt idx="1">
                  <c:v>Pohjois-Pohjanmaan hyvinvointialue</c:v>
                </c:pt>
                <c:pt idx="2">
                  <c:v>Etelä-Savon hyvinvointialue</c:v>
                </c:pt>
                <c:pt idx="3">
                  <c:v>Pohjois-Savon hyvinvointialue</c:v>
                </c:pt>
                <c:pt idx="4">
                  <c:v>Keski-Suomen hyvinvointialue</c:v>
                </c:pt>
                <c:pt idx="5">
                  <c:v>Pirkanmaan hyvinvointialue</c:v>
                </c:pt>
                <c:pt idx="6">
                  <c:v>Koko maa</c:v>
                </c:pt>
              </c:strCache>
            </c:strRef>
          </c:cat>
          <c:val>
            <c:numRef>
              <c:f>'[ktk.ktk1.fact_ktk_ktk1.latest-24.xlsx]Kouluterveyskyselyn aikasarjat '!$C$2:$C$8</c:f>
              <c:numCache>
                <c:formatCode>#\ ##0.0</c:formatCode>
                <c:ptCount val="7"/>
                <c:pt idx="0">
                  <c:v>12.3</c:v>
                </c:pt>
                <c:pt idx="1">
                  <c:v>12.9</c:v>
                </c:pt>
                <c:pt idx="2">
                  <c:v>13.2</c:v>
                </c:pt>
                <c:pt idx="3">
                  <c:v>13.3</c:v>
                </c:pt>
                <c:pt idx="4">
                  <c:v>14</c:v>
                </c:pt>
                <c:pt idx="5">
                  <c:v>14.4</c:v>
                </c:pt>
                <c:pt idx="6">
                  <c:v>14.5</c:v>
                </c:pt>
              </c:numCache>
            </c:numRef>
          </c:val>
          <c:extLst>
            <c:ext xmlns:c16="http://schemas.microsoft.com/office/drawing/2014/chart" uri="{C3380CC4-5D6E-409C-BE32-E72D297353CC}">
              <c16:uniqueId val="{00000001-A6A8-4E83-97D2-ABC7D2FF8F19}"/>
            </c:ext>
          </c:extLst>
        </c:ser>
        <c:dLbls>
          <c:dLblPos val="outEnd"/>
          <c:showLegendKey val="0"/>
          <c:showVal val="1"/>
          <c:showCatName val="0"/>
          <c:showSerName val="0"/>
          <c:showPercent val="0"/>
          <c:showBubbleSize val="0"/>
        </c:dLbls>
        <c:gapWidth val="219"/>
        <c:overlap val="-27"/>
        <c:axId val="508590552"/>
        <c:axId val="508590880"/>
      </c:barChart>
      <c:catAx>
        <c:axId val="50859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8590880"/>
        <c:crosses val="autoZero"/>
        <c:auto val="1"/>
        <c:lblAlgn val="ctr"/>
        <c:lblOffset val="100"/>
        <c:noMultiLvlLbl val="0"/>
      </c:catAx>
      <c:valAx>
        <c:axId val="5085908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8590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usein syönyt tai nukkunut netin takia, %, 8.</a:t>
            </a:r>
            <a:r>
              <a:rPr lang="fi-FI" baseline="0"/>
              <a:t> ja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8.835892388451444E-2"/>
          <c:y val="0.25083333333333335"/>
          <c:w val="0.87830774278215218"/>
          <c:h val="0.5358639545056868"/>
        </c:manualLayout>
      </c:layout>
      <c:lineChart>
        <c:grouping val="standard"/>
        <c:varyColors val="0"/>
        <c:ser>
          <c:idx val="0"/>
          <c:order val="0"/>
          <c:tx>
            <c:strRef>
              <c:f>'[ktk.ktk1.fact_ktk_ktk1.latest-71.xlsx]Kouluterveyskyselyn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6.7222222222222267E-2"/>
                  <c:y val="1.62383347914843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4D8-4F3C-B5F6-150CAFC6ED51}"/>
                </c:ext>
              </c:extLst>
            </c:dLbl>
            <c:dLbl>
              <c:idx val="1"/>
              <c:layout>
                <c:manualLayout>
                  <c:x val="-1.2444444444444444E-2"/>
                  <c:y val="3.01272236803732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4D8-4F3C-B5F6-150CAFC6ED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'[ktk.ktk1.fact_ktk_ktk1.latest-71.xlsx]Kouluterveyskyselyn aikasarjat '!$A$2:$A$3</c:f>
              <c:strCache>
                <c:ptCount val="2"/>
                <c:pt idx="0">
                  <c:v>2019</c:v>
                </c:pt>
                <c:pt idx="1">
                  <c:v>2021</c:v>
                </c:pt>
              </c:strCache>
            </c:strRef>
          </c:cat>
          <c:val>
            <c:numRef>
              <c:f>'[ktk.ktk1.fact_ktk_ktk1.latest-71.xlsx]Kouluterveyskyselyn aikasarjat '!$B$2:$B$3</c:f>
              <c:numCache>
                <c:formatCode>#\ ##0.0</c:formatCode>
                <c:ptCount val="2"/>
                <c:pt idx="0">
                  <c:v>9.9</c:v>
                </c:pt>
                <c:pt idx="1">
                  <c:v>10.4</c:v>
                </c:pt>
              </c:numCache>
            </c:numRef>
          </c:val>
          <c:smooth val="0"/>
          <c:extLst>
            <c:ext xmlns:c16="http://schemas.microsoft.com/office/drawing/2014/chart" uri="{C3380CC4-5D6E-409C-BE32-E72D297353CC}">
              <c16:uniqueId val="{00000002-64D8-4F3C-B5F6-150CAFC6ED51}"/>
            </c:ext>
          </c:extLst>
        </c:ser>
        <c:ser>
          <c:idx val="1"/>
          <c:order val="1"/>
          <c:tx>
            <c:strRef>
              <c:f>'[ktk.ktk1.fact_ktk_ktk1.latest-71.xlsx]Kouluterveyskyselyn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0.10411111111111114"/>
                  <c:y val="-7.63542578011082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4D8-4F3C-B5F6-150CAFC6ED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'[ktk.ktk1.fact_ktk_ktk1.latest-71.xlsx]Kouluterveyskyselyn aikasarjat '!$A$2:$A$3</c:f>
              <c:strCache>
                <c:ptCount val="2"/>
                <c:pt idx="0">
                  <c:v>2019</c:v>
                </c:pt>
                <c:pt idx="1">
                  <c:v>2021</c:v>
                </c:pt>
              </c:strCache>
            </c:strRef>
          </c:cat>
          <c:val>
            <c:numRef>
              <c:f>'[ktk.ktk1.fact_ktk_ktk1.latest-71.xlsx]Kouluterveyskyselyn aikasarjat '!$C$2:$C$3</c:f>
              <c:numCache>
                <c:formatCode>#\ ##0.0</c:formatCode>
                <c:ptCount val="2"/>
                <c:pt idx="0">
                  <c:v>12.3</c:v>
                </c:pt>
                <c:pt idx="1">
                  <c:v>15.9</c:v>
                </c:pt>
              </c:numCache>
            </c:numRef>
          </c:val>
          <c:smooth val="0"/>
          <c:extLst>
            <c:ext xmlns:c16="http://schemas.microsoft.com/office/drawing/2014/chart" uri="{C3380CC4-5D6E-409C-BE32-E72D297353CC}">
              <c16:uniqueId val="{00000004-64D8-4F3C-B5F6-150CAFC6ED51}"/>
            </c:ext>
          </c:extLst>
        </c:ser>
        <c:ser>
          <c:idx val="2"/>
          <c:order val="2"/>
          <c:tx>
            <c:strRef>
              <c:f>'[ktk.ktk1.fact_ktk_ktk1.latest-71.xlsx]Kouluterveyskyselyn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9.0222222222222218E-2"/>
                  <c:y val="-3.93172207640712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D8-4F3C-B5F6-150CAFC6ED51}"/>
                </c:ext>
              </c:extLst>
            </c:dLbl>
            <c:dLbl>
              <c:idx val="1"/>
              <c:layout>
                <c:manualLayout>
                  <c:x val="4.2222222222222218E-3"/>
                  <c:y val="-6.909813356663750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4D8-4F3C-B5F6-150CAFC6ED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'[ktk.ktk1.fact_ktk_ktk1.latest-71.xlsx]Kouluterveyskyselyn aikasarjat '!$A$2:$A$3</c:f>
              <c:strCache>
                <c:ptCount val="2"/>
                <c:pt idx="0">
                  <c:v>2019</c:v>
                </c:pt>
                <c:pt idx="1">
                  <c:v>2021</c:v>
                </c:pt>
              </c:strCache>
            </c:strRef>
          </c:cat>
          <c:val>
            <c:numRef>
              <c:f>'[ktk.ktk1.fact_ktk_ktk1.latest-71.xlsx]Kouluterveyskyselyn aikasarjat '!$D$2:$D$3</c:f>
              <c:numCache>
                <c:formatCode>#\ ##0.0</c:formatCode>
                <c:ptCount val="2"/>
                <c:pt idx="0">
                  <c:v>11.2</c:v>
                </c:pt>
                <c:pt idx="1">
                  <c:v>13.3</c:v>
                </c:pt>
              </c:numCache>
            </c:numRef>
          </c:val>
          <c:smooth val="0"/>
          <c:extLst>
            <c:ext xmlns:c16="http://schemas.microsoft.com/office/drawing/2014/chart" uri="{C3380CC4-5D6E-409C-BE32-E72D297353CC}">
              <c16:uniqueId val="{00000007-64D8-4F3C-B5F6-150CAFC6ED51}"/>
            </c:ext>
          </c:extLst>
        </c:ser>
        <c:dLbls>
          <c:dLblPos val="t"/>
          <c:showLegendKey val="0"/>
          <c:showVal val="1"/>
          <c:showCatName val="0"/>
          <c:showSerName val="0"/>
          <c:showPercent val="0"/>
          <c:showBubbleSize val="0"/>
        </c:dLbls>
        <c:smooth val="0"/>
        <c:axId val="241215088"/>
        <c:axId val="241217056"/>
      </c:lineChart>
      <c:catAx>
        <c:axId val="24121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1217056"/>
        <c:crosses val="autoZero"/>
        <c:auto val="1"/>
        <c:lblAlgn val="ctr"/>
        <c:lblOffset val="100"/>
        <c:noMultiLvlLbl val="0"/>
      </c:catAx>
      <c:valAx>
        <c:axId val="2412170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121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a:t>Ainakin toinen vanhemmista tupakoi, %, 4. ja 5.lk. Kouluterveyskysely 2021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0-340D-4355-BD55-FDDC25EC936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(4).xlsx]Kouluterveyskyselyn tulokset 20'!$A$2:$A$8</c:f>
              <c:strCache>
                <c:ptCount val="7"/>
                <c:pt idx="0">
                  <c:v>Pirkanmaan hyvinvointialue</c:v>
                </c:pt>
                <c:pt idx="1">
                  <c:v>Keski-Suomen hyvinvointialue</c:v>
                </c:pt>
                <c:pt idx="2">
                  <c:v>Koko maa</c:v>
                </c:pt>
                <c:pt idx="3">
                  <c:v>Pohjois-Pohjanmaan hyvinvointialue</c:v>
                </c:pt>
                <c:pt idx="4">
                  <c:v>Pohjois-Karjalan hyvinvointialue</c:v>
                </c:pt>
                <c:pt idx="5">
                  <c:v>Pohjois-Savon hyvinvointialue</c:v>
                </c:pt>
                <c:pt idx="6">
                  <c:v>Etelä-Savon hyvinvointialue</c:v>
                </c:pt>
              </c:strCache>
            </c:strRef>
          </c:cat>
          <c:val>
            <c:numRef>
              <c:f>'[ktk.ktk4.fact_ktk_ktk4.latest (4).xlsx]Kouluterveyskyselyn tulokset 20'!$B$2:$B$8</c:f>
              <c:numCache>
                <c:formatCode>#\ ##0.0</c:formatCode>
                <c:ptCount val="7"/>
                <c:pt idx="0">
                  <c:v>19.899999999999999</c:v>
                </c:pt>
                <c:pt idx="1">
                  <c:v>21.4</c:v>
                </c:pt>
                <c:pt idx="2">
                  <c:v>21.8</c:v>
                </c:pt>
                <c:pt idx="3">
                  <c:v>22.1</c:v>
                </c:pt>
                <c:pt idx="4">
                  <c:v>24.7</c:v>
                </c:pt>
                <c:pt idx="5">
                  <c:v>25.1</c:v>
                </c:pt>
                <c:pt idx="6">
                  <c:v>28.7</c:v>
                </c:pt>
              </c:numCache>
            </c:numRef>
          </c:val>
          <c:extLst>
            <c:ext xmlns:c16="http://schemas.microsoft.com/office/drawing/2014/chart" uri="{C3380CC4-5D6E-409C-BE32-E72D297353CC}">
              <c16:uniqueId val="{00000000-A6B3-49DC-84DD-BE69DAA3E290}"/>
            </c:ext>
          </c:extLst>
        </c:ser>
        <c:dLbls>
          <c:dLblPos val="outEnd"/>
          <c:showLegendKey val="0"/>
          <c:showVal val="1"/>
          <c:showCatName val="0"/>
          <c:showSerName val="0"/>
          <c:showPercent val="0"/>
          <c:showBubbleSize val="0"/>
        </c:dLbls>
        <c:gapWidth val="219"/>
        <c:overlap val="-27"/>
        <c:axId val="245601288"/>
        <c:axId val="245602600"/>
      </c:barChart>
      <c:catAx>
        <c:axId val="24560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5602600"/>
        <c:crosses val="autoZero"/>
        <c:auto val="1"/>
        <c:lblAlgn val="ctr"/>
        <c:lblOffset val="100"/>
        <c:noMultiLvlLbl val="0"/>
      </c:catAx>
      <c:valAx>
        <c:axId val="2456026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5601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usein syönyt tai nukkunut netin takia,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1136701662292208E-2"/>
          <c:y val="0.20412037037037037"/>
          <c:w val="0.87830774278215218"/>
          <c:h val="0.48442658209390493"/>
        </c:manualLayout>
      </c:layout>
      <c:lineChart>
        <c:grouping val="standard"/>
        <c:varyColors val="0"/>
        <c:ser>
          <c:idx val="0"/>
          <c:order val="0"/>
          <c:tx>
            <c:strRef>
              <c:f>'[ktk.ktk1.fact_ktk_ktk1.latest-11.xlsx]Kouluterveyskyselyn aikasarjat '!$B$1</c:f>
              <c:strCache>
                <c:ptCount val="1"/>
                <c:pt idx="0">
                  <c:v>Perusopetus 8. ja 9. lk</c:v>
                </c:pt>
              </c:strCache>
            </c:strRef>
          </c:tx>
          <c:spPr>
            <a:ln w="28575" cap="rnd">
              <a:solidFill>
                <a:schemeClr val="accent1"/>
              </a:solidFill>
              <a:round/>
            </a:ln>
            <a:effectLst/>
          </c:spPr>
          <c:marker>
            <c:symbol val="none"/>
          </c:marker>
          <c:dLbls>
            <c:dLbl>
              <c:idx val="2"/>
              <c:layout>
                <c:manualLayout>
                  <c:x val="1.4444444444443427E-3"/>
                  <c:y val="6.979075532225138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D83-485D-8230-CA7B4D5EF1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'[ktk.ktk1.fact_ktk_ktk1.latest-11.xlsx]Kouluterveyskyselyn aikasarjat '!$A$2:$A$4</c:f>
              <c:strCache>
                <c:ptCount val="3"/>
                <c:pt idx="0">
                  <c:v>2017</c:v>
                </c:pt>
                <c:pt idx="1">
                  <c:v>2019</c:v>
                </c:pt>
                <c:pt idx="2">
                  <c:v>2021</c:v>
                </c:pt>
              </c:strCache>
            </c:strRef>
          </c:cat>
          <c:val>
            <c:numRef>
              <c:f>'[ktk.ktk1.fact_ktk_ktk1.latest-11.xlsx]Kouluterveyskyselyn aikasarjat '!$B$2:$B$4</c:f>
              <c:numCache>
                <c:formatCode>#\ ##0.0</c:formatCode>
                <c:ptCount val="3"/>
                <c:pt idx="0">
                  <c:v>11</c:v>
                </c:pt>
                <c:pt idx="1">
                  <c:v>11.2</c:v>
                </c:pt>
                <c:pt idx="2">
                  <c:v>13.3</c:v>
                </c:pt>
              </c:numCache>
            </c:numRef>
          </c:val>
          <c:smooth val="0"/>
          <c:extLst>
            <c:ext xmlns:c16="http://schemas.microsoft.com/office/drawing/2014/chart" uri="{C3380CC4-5D6E-409C-BE32-E72D297353CC}">
              <c16:uniqueId val="{00000000-2F1D-4E93-A6AA-1960D1418202}"/>
            </c:ext>
          </c:extLst>
        </c:ser>
        <c:ser>
          <c:idx val="1"/>
          <c:order val="1"/>
          <c:tx>
            <c:strRef>
              <c:f>'[ktk.ktk1.fact_ktk_ktk1.latest-11.xlsx]Kouluterveyskyselyn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6.7222222222222197E-2"/>
                  <c:y val="1.62383347914843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D83-485D-8230-CA7B4D5EF1D6}"/>
                </c:ext>
              </c:extLst>
            </c:dLbl>
            <c:dLbl>
              <c:idx val="1"/>
              <c:layout>
                <c:manualLayout>
                  <c:x val="-3.3888888888888892E-2"/>
                  <c:y val="9.03124088655584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D83-485D-8230-CA7B4D5EF1D6}"/>
                </c:ext>
              </c:extLst>
            </c:dLbl>
            <c:dLbl>
              <c:idx val="2"/>
              <c:layout>
                <c:manualLayout>
                  <c:x val="-1.8000000000000103E-2"/>
                  <c:y val="4.40161125692621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D83-485D-8230-CA7B4D5EF1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'[ktk.ktk1.fact_ktk_ktk1.latest-11.xlsx]Kouluterveyskyselyn aikasarjat '!$A$2:$A$4</c:f>
              <c:strCache>
                <c:ptCount val="3"/>
                <c:pt idx="0">
                  <c:v>2017</c:v>
                </c:pt>
                <c:pt idx="1">
                  <c:v>2019</c:v>
                </c:pt>
                <c:pt idx="2">
                  <c:v>2021</c:v>
                </c:pt>
              </c:strCache>
            </c:strRef>
          </c:cat>
          <c:val>
            <c:numRef>
              <c:f>'[ktk.ktk1.fact_ktk_ktk1.latest-11.xlsx]Kouluterveyskyselyn aikasarjat '!$C$2:$C$4</c:f>
              <c:numCache>
                <c:formatCode>#\ ##0.0</c:formatCode>
                <c:ptCount val="3"/>
                <c:pt idx="0">
                  <c:v>7</c:v>
                </c:pt>
                <c:pt idx="1">
                  <c:v>7.7</c:v>
                </c:pt>
                <c:pt idx="2">
                  <c:v>10.7</c:v>
                </c:pt>
              </c:numCache>
            </c:numRef>
          </c:val>
          <c:smooth val="0"/>
          <c:extLst>
            <c:ext xmlns:c16="http://schemas.microsoft.com/office/drawing/2014/chart" uri="{C3380CC4-5D6E-409C-BE32-E72D297353CC}">
              <c16:uniqueId val="{00000001-2F1D-4E93-A6AA-1960D1418202}"/>
            </c:ext>
          </c:extLst>
        </c:ser>
        <c:ser>
          <c:idx val="2"/>
          <c:order val="2"/>
          <c:tx>
            <c:strRef>
              <c:f>'[ktk.ktk1.fact_ktk_ktk1.latest-11.xlsx]Kouluterveyskyselyn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8.9444444444444438E-2"/>
                  <c:y val="-3.46875911344415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D83-485D-8230-CA7B4D5EF1D6}"/>
                </c:ext>
              </c:extLst>
            </c:dLbl>
            <c:dLbl>
              <c:idx val="1"/>
              <c:layout>
                <c:manualLayout>
                  <c:x val="-4.4999999999999998E-2"/>
                  <c:y val="-2.280183727034163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D83-485D-8230-CA7B4D5EF1D6}"/>
                </c:ext>
              </c:extLst>
            </c:dLbl>
            <c:dLbl>
              <c:idx val="2"/>
              <c:layout>
                <c:manualLayout>
                  <c:x val="1.4444444444443427E-3"/>
                  <c:y val="-9.48727763196267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D83-485D-8230-CA7B4D5EF1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'[ktk.ktk1.fact_ktk_ktk1.latest-11.xlsx]Kouluterveyskyselyn aikasarjat '!$A$2:$A$4</c:f>
              <c:strCache>
                <c:ptCount val="3"/>
                <c:pt idx="0">
                  <c:v>2017</c:v>
                </c:pt>
                <c:pt idx="1">
                  <c:v>2019</c:v>
                </c:pt>
                <c:pt idx="2">
                  <c:v>2021</c:v>
                </c:pt>
              </c:strCache>
            </c:strRef>
          </c:cat>
          <c:val>
            <c:numRef>
              <c:f>'[ktk.ktk1.fact_ktk_ktk1.latest-11.xlsx]Kouluterveyskyselyn aikasarjat '!$D$2:$D$4</c:f>
              <c:numCache>
                <c:formatCode>#\ ##0.0</c:formatCode>
                <c:ptCount val="3"/>
                <c:pt idx="0">
                  <c:v>9</c:v>
                </c:pt>
                <c:pt idx="1">
                  <c:v>9.5</c:v>
                </c:pt>
                <c:pt idx="2">
                  <c:v>13.7</c:v>
                </c:pt>
              </c:numCache>
            </c:numRef>
          </c:val>
          <c:smooth val="0"/>
          <c:extLst>
            <c:ext xmlns:c16="http://schemas.microsoft.com/office/drawing/2014/chart" uri="{C3380CC4-5D6E-409C-BE32-E72D297353CC}">
              <c16:uniqueId val="{00000002-2F1D-4E93-A6AA-1960D1418202}"/>
            </c:ext>
          </c:extLst>
        </c:ser>
        <c:dLbls>
          <c:dLblPos val="t"/>
          <c:showLegendKey val="0"/>
          <c:showVal val="1"/>
          <c:showCatName val="0"/>
          <c:showSerName val="0"/>
          <c:showPercent val="0"/>
          <c:showBubbleSize val="0"/>
        </c:dLbls>
        <c:smooth val="0"/>
        <c:axId val="243073392"/>
        <c:axId val="243072408"/>
      </c:lineChart>
      <c:catAx>
        <c:axId val="24307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3072408"/>
        <c:crosses val="autoZero"/>
        <c:auto val="1"/>
        <c:lblAlgn val="ctr"/>
        <c:lblOffset val="100"/>
        <c:noMultiLvlLbl val="0"/>
      </c:catAx>
      <c:valAx>
        <c:axId val="2430724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3073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usein syönyt tai nukkunut netin takia,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'[ktk.ktk1.fact_ktk_ktk1.latest-56.xlsx]Kouluterveyskyselyn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'[ktk.ktk1.fact_ktk_ktk1.latest-56.xlsx]Kouluterveyskyselyn aikasarjat '!$A$2:$A$16</c:f>
              <c:strCache>
                <c:ptCount val="15"/>
                <c:pt idx="0">
                  <c:v>Sonkajärvi</c:v>
                </c:pt>
                <c:pt idx="1">
                  <c:v>Joroinen</c:v>
                </c:pt>
                <c:pt idx="2">
                  <c:v>Lapinlahti</c:v>
                </c:pt>
                <c:pt idx="3">
                  <c:v>Tuusniemi</c:v>
                </c:pt>
                <c:pt idx="4">
                  <c:v>Iisalmi</c:v>
                </c:pt>
                <c:pt idx="5">
                  <c:v>Varkaus</c:v>
                </c:pt>
                <c:pt idx="6">
                  <c:v>Siilinjärvi</c:v>
                </c:pt>
                <c:pt idx="7">
                  <c:v>Rautalampi</c:v>
                </c:pt>
                <c:pt idx="8">
                  <c:v>Pohjois-Savon hyvinvointialue</c:v>
                </c:pt>
                <c:pt idx="9">
                  <c:v>Kuopio</c:v>
                </c:pt>
                <c:pt idx="10">
                  <c:v>Vieremä</c:v>
                </c:pt>
                <c:pt idx="11">
                  <c:v>Leppävirta</c:v>
                </c:pt>
                <c:pt idx="12">
                  <c:v>Pielavesi</c:v>
                </c:pt>
                <c:pt idx="13">
                  <c:v>Suonenjoki</c:v>
                </c:pt>
                <c:pt idx="14">
                  <c:v>Kiuruvesi</c:v>
                </c:pt>
              </c:strCache>
            </c:strRef>
          </c:cat>
          <c:val>
            <c:numRef>
              <c:f>'[ktk.ktk1.fact_ktk_ktk1.latest-56.xlsx]Kouluterveyskyselyn aikasarjat '!$B$2:$B$16</c:f>
              <c:numCache>
                <c:formatCode>#\ ##0.0</c:formatCode>
                <c:ptCount val="15"/>
                <c:pt idx="0" formatCode="General">
                  <c:v>0</c:v>
                </c:pt>
                <c:pt idx="1">
                  <c:v>9.8000000000000007</c:v>
                </c:pt>
                <c:pt idx="3">
                  <c:v>6.5</c:v>
                </c:pt>
                <c:pt idx="4">
                  <c:v>13.6</c:v>
                </c:pt>
                <c:pt idx="5">
                  <c:v>8.8000000000000007</c:v>
                </c:pt>
                <c:pt idx="6">
                  <c:v>11.5</c:v>
                </c:pt>
                <c:pt idx="7">
                  <c:v>10.7</c:v>
                </c:pt>
                <c:pt idx="8">
                  <c:v>11.2</c:v>
                </c:pt>
                <c:pt idx="9">
                  <c:v>11.9</c:v>
                </c:pt>
                <c:pt idx="10">
                  <c:v>10</c:v>
                </c:pt>
                <c:pt idx="11">
                  <c:v>7</c:v>
                </c:pt>
                <c:pt idx="12">
                  <c:v>13.5</c:v>
                </c:pt>
                <c:pt idx="13">
                  <c:v>9.6</c:v>
                </c:pt>
                <c:pt idx="14">
                  <c:v>13.1</c:v>
                </c:pt>
              </c:numCache>
            </c:numRef>
          </c:val>
          <c:extLst>
            <c:ext xmlns:c16="http://schemas.microsoft.com/office/drawing/2014/chart" uri="{C3380CC4-5D6E-409C-BE32-E72D297353CC}">
              <c16:uniqueId val="{00000000-075F-4BC5-BAA2-FEF19331E7FD}"/>
            </c:ext>
          </c:extLst>
        </c:ser>
        <c:ser>
          <c:idx val="1"/>
          <c:order val="1"/>
          <c:tx>
            <c:strRef>
              <c:f>'[ktk.ktk1.fact_ktk_ktk1.latest-56.xlsx]Kouluterveyskyselyn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'[ktk.ktk1.fact_ktk_ktk1.latest-56.xlsx]Kouluterveyskyselyn aikasarjat '!$A$2:$A$16</c:f>
              <c:strCache>
                <c:ptCount val="15"/>
                <c:pt idx="0">
                  <c:v>Sonkajärvi</c:v>
                </c:pt>
                <c:pt idx="1">
                  <c:v>Joroinen</c:v>
                </c:pt>
                <c:pt idx="2">
                  <c:v>Lapinlahti</c:v>
                </c:pt>
                <c:pt idx="3">
                  <c:v>Tuusniemi</c:v>
                </c:pt>
                <c:pt idx="4">
                  <c:v>Iisalmi</c:v>
                </c:pt>
                <c:pt idx="5">
                  <c:v>Varkaus</c:v>
                </c:pt>
                <c:pt idx="6">
                  <c:v>Siilinjärvi</c:v>
                </c:pt>
                <c:pt idx="7">
                  <c:v>Rautalampi</c:v>
                </c:pt>
                <c:pt idx="8">
                  <c:v>Pohjois-Savon hyvinvointialue</c:v>
                </c:pt>
                <c:pt idx="9">
                  <c:v>Kuopio</c:v>
                </c:pt>
                <c:pt idx="10">
                  <c:v>Vieremä</c:v>
                </c:pt>
                <c:pt idx="11">
                  <c:v>Leppävirta</c:v>
                </c:pt>
                <c:pt idx="12">
                  <c:v>Pielavesi</c:v>
                </c:pt>
                <c:pt idx="13">
                  <c:v>Suonenjoki</c:v>
                </c:pt>
                <c:pt idx="14">
                  <c:v>Kiuruvesi</c:v>
                </c:pt>
              </c:strCache>
            </c:strRef>
          </c:cat>
          <c:val>
            <c:numRef>
              <c:f>'[ktk.ktk1.fact_ktk_ktk1.latest-56.xlsx]Kouluterveyskyselyn aikasarjat '!$C$2:$C$16</c:f>
              <c:numCache>
                <c:formatCode>#\ ##0.0</c:formatCode>
                <c:ptCount val="15"/>
                <c:pt idx="0">
                  <c:v>4.5</c:v>
                </c:pt>
                <c:pt idx="1">
                  <c:v>10.3</c:v>
                </c:pt>
                <c:pt idx="2">
                  <c:v>10.7</c:v>
                </c:pt>
                <c:pt idx="3">
                  <c:v>10.9</c:v>
                </c:pt>
                <c:pt idx="4">
                  <c:v>11.4</c:v>
                </c:pt>
                <c:pt idx="5">
                  <c:v>11.4</c:v>
                </c:pt>
                <c:pt idx="6">
                  <c:v>11.8</c:v>
                </c:pt>
                <c:pt idx="7">
                  <c:v>13.2</c:v>
                </c:pt>
                <c:pt idx="8">
                  <c:v>13.3</c:v>
                </c:pt>
                <c:pt idx="9">
                  <c:v>13.3</c:v>
                </c:pt>
                <c:pt idx="10">
                  <c:v>13.4</c:v>
                </c:pt>
                <c:pt idx="11">
                  <c:v>15.8</c:v>
                </c:pt>
                <c:pt idx="12">
                  <c:v>16.7</c:v>
                </c:pt>
                <c:pt idx="13">
                  <c:v>16.8</c:v>
                </c:pt>
                <c:pt idx="14">
                  <c:v>30.5</c:v>
                </c:pt>
              </c:numCache>
            </c:numRef>
          </c:val>
          <c:extLst>
            <c:ext xmlns:c16="http://schemas.microsoft.com/office/drawing/2014/chart" uri="{C3380CC4-5D6E-409C-BE32-E72D297353CC}">
              <c16:uniqueId val="{00000001-075F-4BC5-BAA2-FEF19331E7FD}"/>
            </c:ext>
          </c:extLst>
        </c:ser>
        <c:dLbls>
          <c:dLblPos val="outEnd"/>
          <c:showLegendKey val="0"/>
          <c:showVal val="1"/>
          <c:showCatName val="0"/>
          <c:showSerName val="0"/>
          <c:showPercent val="0"/>
          <c:showBubbleSize val="0"/>
        </c:dLbls>
        <c:gapWidth val="219"/>
        <c:overlap val="-27"/>
        <c:axId val="509024976"/>
        <c:axId val="509026616"/>
      </c:barChart>
      <c:catAx>
        <c:axId val="50902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9026616"/>
        <c:crosses val="autoZero"/>
        <c:auto val="1"/>
        <c:lblAlgn val="ctr"/>
        <c:lblOffset val="100"/>
        <c:noMultiLvlLbl val="0"/>
      </c:catAx>
      <c:valAx>
        <c:axId val="509026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9024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Ainakin toinen vanhemmista tupakoi, %, 4. ja 5.lk. Pohjois-Savon hyvinvointialue</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2-C1F8-44B4-A4D7-0554218BEE40}"/>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C1F8-44B4-A4D7-0554218BEE4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'[ktk.ktk4.fact_ktk_ktk4.latest (15).xlsx]Kouluterveyskyselyn tulokset 20'!$C$1:$E$2</c:f>
              <c:multiLvlStrCache>
                <c:ptCount val="3"/>
                <c:lvl>
                  <c:pt idx="0">
                    <c:v>2021</c:v>
                  </c:pt>
                  <c:pt idx="1">
                    <c:v>2021</c:v>
                  </c:pt>
                  <c:pt idx="2">
                    <c:v>2021</c:v>
                  </c:pt>
                </c:lvl>
                <c:lvl>
                  <c:pt idx="0">
                    <c:v>Pojat</c:v>
                  </c:pt>
                  <c:pt idx="1">
                    <c:v>Tytöt</c:v>
                  </c:pt>
                  <c:pt idx="2">
                    <c:v>Sukupuoli: yhteensä</c:v>
                  </c:pt>
                </c:lvl>
              </c:multiLvlStrCache>
            </c:multiLvlStrRef>
          </c:cat>
          <c:val>
            <c:numRef>
              <c:f>'[ktk.ktk4.fact_ktk_ktk4.latest (15).xlsx]Kouluterveyskyselyn tulokset 20'!$C$3:$E$3</c:f>
              <c:numCache>
                <c:formatCode>#\ ##0.0</c:formatCode>
                <c:ptCount val="3"/>
                <c:pt idx="0">
                  <c:v>24.9</c:v>
                </c:pt>
                <c:pt idx="1">
                  <c:v>25.1</c:v>
                </c:pt>
                <c:pt idx="2">
                  <c:v>25.1</c:v>
                </c:pt>
              </c:numCache>
            </c:numRef>
          </c:val>
          <c:extLst>
            <c:ext xmlns:c16="http://schemas.microsoft.com/office/drawing/2014/chart" uri="{C3380CC4-5D6E-409C-BE32-E72D297353CC}">
              <c16:uniqueId val="{00000000-C1F8-44B4-A4D7-0554218BEE40}"/>
            </c:ext>
          </c:extLst>
        </c:ser>
        <c:dLbls>
          <c:dLblPos val="outEnd"/>
          <c:showLegendKey val="0"/>
          <c:showVal val="1"/>
          <c:showCatName val="0"/>
          <c:showSerName val="0"/>
          <c:showPercent val="0"/>
          <c:showBubbleSize val="0"/>
        </c:dLbls>
        <c:gapWidth val="219"/>
        <c:overlap val="-27"/>
        <c:axId val="519016608"/>
        <c:axId val="519018248"/>
      </c:barChart>
      <c:catAx>
        <c:axId val="51901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9018248"/>
        <c:crosses val="autoZero"/>
        <c:auto val="1"/>
        <c:lblAlgn val="ctr"/>
        <c:lblOffset val="100"/>
        <c:noMultiLvlLbl val="0"/>
      </c:catAx>
      <c:valAx>
        <c:axId val="5190182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901660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Ainakin toinen vanhemmista tupakoi, %, 4. ja 5.lk. v.2021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1-9FDD-430F-AA2A-8C35FB725FD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(14).xlsx]Kouluterveyskyselyn tulokset 20'!$A$2:$A$18</c:f>
              <c:strCache>
                <c:ptCount val="17"/>
                <c:pt idx="0">
                  <c:v>Vesanto</c:v>
                </c:pt>
                <c:pt idx="1">
                  <c:v>Siilinjärvi</c:v>
                </c:pt>
                <c:pt idx="2">
                  <c:v>Kuopio</c:v>
                </c:pt>
                <c:pt idx="3">
                  <c:v>Keitele</c:v>
                </c:pt>
                <c:pt idx="4">
                  <c:v>Pohjois-Savon hyvinvointialue</c:v>
                </c:pt>
                <c:pt idx="5">
                  <c:v>Kiuruvesi</c:v>
                </c:pt>
                <c:pt idx="6">
                  <c:v>Lapinlahti</c:v>
                </c:pt>
                <c:pt idx="7">
                  <c:v>Joroinen</c:v>
                </c:pt>
                <c:pt idx="8">
                  <c:v>Iisalmi</c:v>
                </c:pt>
                <c:pt idx="9">
                  <c:v>Tuusniemi</c:v>
                </c:pt>
                <c:pt idx="10">
                  <c:v>Rautalampi</c:v>
                </c:pt>
                <c:pt idx="11">
                  <c:v>Varkaus</c:v>
                </c:pt>
                <c:pt idx="12">
                  <c:v>Leppävirta</c:v>
                </c:pt>
                <c:pt idx="13">
                  <c:v>Sonkajärvi</c:v>
                </c:pt>
                <c:pt idx="14">
                  <c:v>Suonenjoki</c:v>
                </c:pt>
                <c:pt idx="15">
                  <c:v>Pielavesi</c:v>
                </c:pt>
                <c:pt idx="16">
                  <c:v>Kaavi</c:v>
                </c:pt>
              </c:strCache>
            </c:strRef>
          </c:cat>
          <c:val>
            <c:numRef>
              <c:f>'[ktk.ktk4.fact_ktk_ktk4.latest (14).xlsx]Kouluterveyskyselyn tulokset 20'!$B$2:$B$18</c:f>
              <c:numCache>
                <c:formatCode>#\ ##0.0</c:formatCode>
                <c:ptCount val="17"/>
                <c:pt idx="0">
                  <c:v>16.7</c:v>
                </c:pt>
                <c:pt idx="1">
                  <c:v>17.2</c:v>
                </c:pt>
                <c:pt idx="2">
                  <c:v>21.1</c:v>
                </c:pt>
                <c:pt idx="3">
                  <c:v>22.6</c:v>
                </c:pt>
                <c:pt idx="4">
                  <c:v>25.1</c:v>
                </c:pt>
                <c:pt idx="5">
                  <c:v>26.7</c:v>
                </c:pt>
                <c:pt idx="6">
                  <c:v>28.8</c:v>
                </c:pt>
                <c:pt idx="7">
                  <c:v>28.9</c:v>
                </c:pt>
                <c:pt idx="8">
                  <c:v>29.5</c:v>
                </c:pt>
                <c:pt idx="9">
                  <c:v>29.7</c:v>
                </c:pt>
                <c:pt idx="10">
                  <c:v>30</c:v>
                </c:pt>
                <c:pt idx="11">
                  <c:v>31.3</c:v>
                </c:pt>
                <c:pt idx="12">
                  <c:v>33.200000000000003</c:v>
                </c:pt>
                <c:pt idx="13">
                  <c:v>35.4</c:v>
                </c:pt>
                <c:pt idx="14">
                  <c:v>37</c:v>
                </c:pt>
                <c:pt idx="15">
                  <c:v>37.299999999999997</c:v>
                </c:pt>
                <c:pt idx="16">
                  <c:v>45.5</c:v>
                </c:pt>
              </c:numCache>
            </c:numRef>
          </c:val>
          <c:extLst>
            <c:ext xmlns:c16="http://schemas.microsoft.com/office/drawing/2014/chart" uri="{C3380CC4-5D6E-409C-BE32-E72D297353CC}">
              <c16:uniqueId val="{00000000-9FDD-430F-AA2A-8C35FB725FD1}"/>
            </c:ext>
          </c:extLst>
        </c:ser>
        <c:dLbls>
          <c:dLblPos val="outEnd"/>
          <c:showLegendKey val="0"/>
          <c:showVal val="1"/>
          <c:showCatName val="0"/>
          <c:showSerName val="0"/>
          <c:showPercent val="0"/>
          <c:showBubbleSize val="0"/>
        </c:dLbls>
        <c:gapWidth val="219"/>
        <c:overlap val="-27"/>
        <c:axId val="242186944"/>
        <c:axId val="242185960"/>
      </c:barChart>
      <c:catAx>
        <c:axId val="24218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2185960"/>
        <c:crosses val="autoZero"/>
        <c:auto val="1"/>
        <c:lblAlgn val="ctr"/>
        <c:lblOffset val="100"/>
        <c:noMultiLvlLbl val="0"/>
      </c:catAx>
      <c:valAx>
        <c:axId val="2421859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2186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tupakkatuotetta tai sähkösavuketta vähintään kerran,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Keski-Suomen hyvinvointialue</c:v>
                </c:pt>
                <c:pt idx="1">
                  <c:v>Pirkanmaan hyvinvointialue</c:v>
                </c:pt>
                <c:pt idx="2">
                  <c:v>Koko maa</c:v>
                </c:pt>
                <c:pt idx="3">
                  <c:v>Etelä-Savon hyvinvointialue</c:v>
                </c:pt>
                <c:pt idx="4">
                  <c:v>Pohjois-Pohjanmaan hyvinvointialue</c:v>
                </c:pt>
                <c:pt idx="5">
                  <c:v>Pohjois-Karjalan hyvinvointialue</c:v>
                </c:pt>
                <c:pt idx="6">
                  <c:v>Pohjois-Savon hyvinvointialue</c:v>
                </c:pt>
              </c:strCache>
            </c:strRef>
          </c:cat>
          <c:val>
            <c:numRef>
              <c:f>'[ktk.ktk1.fact_ktk_ktk1.latest.xlsx]Kouluterveyskyselyn aikasarjat '!$B$2:$B$8</c:f>
              <c:numCache>
                <c:formatCode>#\ ##0.0</c:formatCode>
                <c:ptCount val="7"/>
                <c:pt idx="0">
                  <c:v>42.5</c:v>
                </c:pt>
                <c:pt idx="1">
                  <c:v>39.9</c:v>
                </c:pt>
                <c:pt idx="2">
                  <c:v>42.4</c:v>
                </c:pt>
                <c:pt idx="3">
                  <c:v>43.3</c:v>
                </c:pt>
                <c:pt idx="4">
                  <c:v>43.8</c:v>
                </c:pt>
                <c:pt idx="5">
                  <c:v>45.3</c:v>
                </c:pt>
                <c:pt idx="6">
                  <c:v>45.9</c:v>
                </c:pt>
              </c:numCache>
            </c:numRef>
          </c:val>
          <c:extLst>
            <c:ext xmlns:c16="http://schemas.microsoft.com/office/drawing/2014/chart" uri="{C3380CC4-5D6E-409C-BE32-E72D297353CC}">
              <c16:uniqueId val="{00000000-61F7-4508-8310-B6D27F95E19C}"/>
            </c:ext>
          </c:extLst>
        </c:ser>
        <c:ser>
          <c:idx val="1"/>
          <c:order val="1"/>
          <c:tx>
            <c:strRef>
              <c:f>'[ktk.ktk1.fact_ktk_ktk1.latest.xlsx]Kouluterveyskyselyn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Keski-Suomen hyvinvointialue</c:v>
                </c:pt>
                <c:pt idx="1">
                  <c:v>Pirkanmaan hyvinvointialue</c:v>
                </c:pt>
                <c:pt idx="2">
                  <c:v>Koko maa</c:v>
                </c:pt>
                <c:pt idx="3">
                  <c:v>Etelä-Savon hyvinvointialue</c:v>
                </c:pt>
                <c:pt idx="4">
                  <c:v>Pohjois-Pohjanmaan hyvinvointialue</c:v>
                </c:pt>
                <c:pt idx="5">
                  <c:v>Pohjois-Karjalan hyvinvointialue</c:v>
                </c:pt>
                <c:pt idx="6">
                  <c:v>Pohjois-Savon hyvinvointialue</c:v>
                </c:pt>
              </c:strCache>
            </c:strRef>
          </c:cat>
          <c:val>
            <c:numRef>
              <c:f>'[ktk.ktk1.fact_ktk_ktk1.latest.xlsx]Kouluterveyskyselyn aikasarjat '!$C$2:$C$8</c:f>
              <c:numCache>
                <c:formatCode>#\ ##0.0</c:formatCode>
                <c:ptCount val="7"/>
                <c:pt idx="0">
                  <c:v>34.1</c:v>
                </c:pt>
                <c:pt idx="1">
                  <c:v>34.4</c:v>
                </c:pt>
                <c:pt idx="2">
                  <c:v>35.9</c:v>
                </c:pt>
                <c:pt idx="3">
                  <c:v>36.1</c:v>
                </c:pt>
                <c:pt idx="4">
                  <c:v>38.200000000000003</c:v>
                </c:pt>
                <c:pt idx="5">
                  <c:v>38.6</c:v>
                </c:pt>
                <c:pt idx="6">
                  <c:v>41</c:v>
                </c:pt>
              </c:numCache>
            </c:numRef>
          </c:val>
          <c:extLst>
            <c:ext xmlns:c16="http://schemas.microsoft.com/office/drawing/2014/chart" uri="{C3380CC4-5D6E-409C-BE32-E72D297353CC}">
              <c16:uniqueId val="{00000001-61F7-4508-8310-B6D27F95E19C}"/>
            </c:ext>
          </c:extLst>
        </c:ser>
        <c:dLbls>
          <c:dLblPos val="outEnd"/>
          <c:showLegendKey val="0"/>
          <c:showVal val="1"/>
          <c:showCatName val="0"/>
          <c:showSerName val="0"/>
          <c:showPercent val="0"/>
          <c:showBubbleSize val="0"/>
        </c:dLbls>
        <c:gapWidth val="219"/>
        <c:overlap val="-27"/>
        <c:axId val="522189904"/>
        <c:axId val="522198104"/>
      </c:barChart>
      <c:catAx>
        <c:axId val="52218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2198104"/>
        <c:crosses val="autoZero"/>
        <c:auto val="1"/>
        <c:lblAlgn val="ctr"/>
        <c:lblOffset val="100"/>
        <c:noMultiLvlLbl val="0"/>
      </c:catAx>
      <c:valAx>
        <c:axId val="5221981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189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tupakkatuotetta tai sähkösavuketta vähintään kerran, %, 8. ja 9.lk</a:t>
            </a:r>
            <a:r>
              <a:rPr lang="fi-FI" baseline="0"/>
              <a:t>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(21).xlsx]Kouluterveyskyselyn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(21).xlsx]Kouluterveyskyselyn aikasarjat '!$A$2:$A$3</c:f>
              <c:strCache>
                <c:ptCount val="2"/>
                <c:pt idx="0">
                  <c:v>2019</c:v>
                </c:pt>
                <c:pt idx="1">
                  <c:v>2021</c:v>
                </c:pt>
              </c:strCache>
            </c:strRef>
          </c:cat>
          <c:val>
            <c:numRef>
              <c:f>'[ktk.ktk1.fact_ktk_ktk1.latest (21).xlsx]Kouluterveyskyselyn aikasarjat '!$B$2:$B$3</c:f>
              <c:numCache>
                <c:formatCode>#\ ##0.0</c:formatCode>
                <c:ptCount val="2"/>
                <c:pt idx="0">
                  <c:v>51.3</c:v>
                </c:pt>
                <c:pt idx="1">
                  <c:v>45.1</c:v>
                </c:pt>
              </c:numCache>
            </c:numRef>
          </c:val>
          <c:smooth val="0"/>
          <c:extLst>
            <c:ext xmlns:c16="http://schemas.microsoft.com/office/drawing/2014/chart" uri="{C3380CC4-5D6E-409C-BE32-E72D297353CC}">
              <c16:uniqueId val="{00000000-1524-4D52-B2BB-360D86EA4276}"/>
            </c:ext>
          </c:extLst>
        </c:ser>
        <c:ser>
          <c:idx val="1"/>
          <c:order val="1"/>
          <c:tx>
            <c:strRef>
              <c:f>'[ktk.ktk1.fact_ktk_ktk1.latest (21).xlsx]Kouluterveyskyselyn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6.9107480773480112E-2"/>
                  <c:y val="5.80979302687163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524-4D52-B2BB-360D86EA4276}"/>
                </c:ext>
              </c:extLst>
            </c:dLbl>
            <c:dLbl>
              <c:idx val="1"/>
              <c:layout>
                <c:manualLayout>
                  <c:x val="-1.7530325576638688E-2"/>
                  <c:y val="4.28940622610366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524-4D52-B2BB-360D86EA427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(21).xlsx]Kouluterveyskyselyn aikasarjat '!$A$2:$A$3</c:f>
              <c:strCache>
                <c:ptCount val="2"/>
                <c:pt idx="0">
                  <c:v>2019</c:v>
                </c:pt>
                <c:pt idx="1">
                  <c:v>2021</c:v>
                </c:pt>
              </c:strCache>
            </c:strRef>
          </c:cat>
          <c:val>
            <c:numRef>
              <c:f>'[ktk.ktk1.fact_ktk_ktk1.latest (21).xlsx]Kouluterveyskyselyn aikasarjat '!$C$2:$C$3</c:f>
              <c:numCache>
                <c:formatCode>#\ ##0.0</c:formatCode>
                <c:ptCount val="2"/>
                <c:pt idx="0">
                  <c:v>40.5</c:v>
                </c:pt>
                <c:pt idx="1">
                  <c:v>36.9</c:v>
                </c:pt>
              </c:numCache>
            </c:numRef>
          </c:val>
          <c:smooth val="0"/>
          <c:extLst>
            <c:ext xmlns:c16="http://schemas.microsoft.com/office/drawing/2014/chart" uri="{C3380CC4-5D6E-409C-BE32-E72D297353CC}">
              <c16:uniqueId val="{00000001-1524-4D52-B2BB-360D86EA4276}"/>
            </c:ext>
          </c:extLst>
        </c:ser>
        <c:ser>
          <c:idx val="2"/>
          <c:order val="2"/>
          <c:tx>
            <c:strRef>
              <c:f>'[ktk.ktk1.fact_ktk_ktk1.latest (21).xlsx]Kouluterveyskyselyn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8.7868717126255297E-2"/>
                  <c:y val="-3.22797870859902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524-4D52-B2BB-360D86EA4276}"/>
                </c:ext>
              </c:extLst>
            </c:dLbl>
            <c:dLbl>
              <c:idx val="1"/>
              <c:layout>
                <c:manualLayout>
                  <c:x val="1.2190963955616204E-3"/>
                  <c:y val="-2.847882008407020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524-4D52-B2BB-360D86EA427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(21).xlsx]Kouluterveyskyselyn aikasarjat '!$A$2:$A$3</c:f>
              <c:strCache>
                <c:ptCount val="2"/>
                <c:pt idx="0">
                  <c:v>2019</c:v>
                </c:pt>
                <c:pt idx="1">
                  <c:v>2021</c:v>
                </c:pt>
              </c:strCache>
            </c:strRef>
          </c:cat>
          <c:val>
            <c:numRef>
              <c:f>'[ktk.ktk1.fact_ktk_ktk1.latest (21).xlsx]Kouluterveyskyselyn aikasarjat '!$D$2:$D$3</c:f>
              <c:numCache>
                <c:formatCode>#\ ##0.0</c:formatCode>
                <c:ptCount val="2"/>
                <c:pt idx="0">
                  <c:v>45.9</c:v>
                </c:pt>
                <c:pt idx="1">
                  <c:v>41</c:v>
                </c:pt>
              </c:numCache>
            </c:numRef>
          </c:val>
          <c:smooth val="0"/>
          <c:extLst>
            <c:ext xmlns:c16="http://schemas.microsoft.com/office/drawing/2014/chart" uri="{C3380CC4-5D6E-409C-BE32-E72D297353CC}">
              <c16:uniqueId val="{00000002-1524-4D52-B2BB-360D86EA4276}"/>
            </c:ext>
          </c:extLst>
        </c:ser>
        <c:dLbls>
          <c:dLblPos val="t"/>
          <c:showLegendKey val="0"/>
          <c:showVal val="1"/>
          <c:showCatName val="0"/>
          <c:showSerName val="0"/>
          <c:showPercent val="0"/>
          <c:showBubbleSize val="0"/>
        </c:dLbls>
        <c:smooth val="0"/>
        <c:axId val="514566256"/>
        <c:axId val="514563960"/>
      </c:lineChart>
      <c:catAx>
        <c:axId val="51456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563960"/>
        <c:crosses val="autoZero"/>
        <c:auto val="1"/>
        <c:lblAlgn val="ctr"/>
        <c:lblOffset val="100"/>
        <c:noMultiLvlLbl val="0"/>
      </c:catAx>
      <c:valAx>
        <c:axId val="5145639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566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tupakkatuotetta tai sähkösavuketta vähintään kerran,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(18).xlsx]Kouluterveyskyselyn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7.3432981489356022E-2"/>
                  <c:y val="-4.75393190160050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444-4A9E-9C3D-E8A66C2A48CB}"/>
                </c:ext>
              </c:extLst>
            </c:dLbl>
            <c:dLbl>
              <c:idx val="1"/>
              <c:layout>
                <c:manualLayout>
                  <c:x val="-5.1014500030597404E-2"/>
                  <c:y val="4.75920310501624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444-4A9E-9C3D-E8A66C2A48CB}"/>
                </c:ext>
              </c:extLst>
            </c:dLbl>
            <c:dLbl>
              <c:idx val="2"/>
              <c:layout>
                <c:manualLayout>
                  <c:x val="-2.6105076187532265E-2"/>
                  <c:y val="5.81621810575144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444-4A9E-9C3D-E8A66C2A48C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(18).xlsx]Kouluterveyskyselyn aikasarjat '!$A$2:$A$4</c:f>
              <c:strCache>
                <c:ptCount val="3"/>
                <c:pt idx="0">
                  <c:v>2017</c:v>
                </c:pt>
                <c:pt idx="1">
                  <c:v>2019</c:v>
                </c:pt>
                <c:pt idx="2">
                  <c:v>2021</c:v>
                </c:pt>
              </c:strCache>
            </c:strRef>
          </c:cat>
          <c:val>
            <c:numRef>
              <c:f>'[ktk.ktk1.fact_ktk_ktk1.latest (18).xlsx]Kouluterveyskyselyn aikasarjat '!$B$2:$B$4</c:f>
              <c:numCache>
                <c:formatCode>#\ ##0.0</c:formatCode>
                <c:ptCount val="3"/>
                <c:pt idx="0">
                  <c:v>46.3</c:v>
                </c:pt>
                <c:pt idx="1">
                  <c:v>45.9</c:v>
                </c:pt>
                <c:pt idx="2">
                  <c:v>41</c:v>
                </c:pt>
              </c:numCache>
            </c:numRef>
          </c:val>
          <c:smooth val="0"/>
          <c:extLst>
            <c:ext xmlns:c16="http://schemas.microsoft.com/office/drawing/2014/chart" uri="{C3380CC4-5D6E-409C-BE32-E72D297353CC}">
              <c16:uniqueId val="{00000000-F444-4A9E-9C3D-E8A66C2A48CB}"/>
            </c:ext>
          </c:extLst>
        </c:ser>
        <c:ser>
          <c:idx val="1"/>
          <c:order val="1"/>
          <c:tx>
            <c:strRef>
              <c:f>'[ktk.ktk1.fact_ktk_ktk1.latest (18).xlsx]Kouluterveyskyselyn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7.3432981489356022E-2"/>
                  <c:y val="5.46387977217304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444-4A9E-9C3D-E8A66C2A48CB}"/>
                </c:ext>
              </c:extLst>
            </c:dLbl>
            <c:dLbl>
              <c:idx val="1"/>
              <c:layout>
                <c:manualLayout>
                  <c:x val="-4.8523557646290891E-2"/>
                  <c:y val="-8.27731523738449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444-4A9E-9C3D-E8A66C2A48C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(18).xlsx]Kouluterveyskyselyn aikasarjat '!$A$2:$A$4</c:f>
              <c:strCache>
                <c:ptCount val="3"/>
                <c:pt idx="0">
                  <c:v>2017</c:v>
                </c:pt>
                <c:pt idx="1">
                  <c:v>2019</c:v>
                </c:pt>
                <c:pt idx="2">
                  <c:v>2021</c:v>
                </c:pt>
              </c:strCache>
            </c:strRef>
          </c:cat>
          <c:val>
            <c:numRef>
              <c:f>'[ktk.ktk1.fact_ktk_ktk1.latest (18).xlsx]Kouluterveyskyselyn aikasarjat '!$C$2:$C$4</c:f>
              <c:numCache>
                <c:formatCode>#\ ##0.0</c:formatCode>
                <c:ptCount val="3"/>
                <c:pt idx="0">
                  <c:v>44.4</c:v>
                </c:pt>
                <c:pt idx="1">
                  <c:v>47.4</c:v>
                </c:pt>
                <c:pt idx="2">
                  <c:v>46.2</c:v>
                </c:pt>
              </c:numCache>
            </c:numRef>
          </c:val>
          <c:smooth val="0"/>
          <c:extLst>
            <c:ext xmlns:c16="http://schemas.microsoft.com/office/drawing/2014/chart" uri="{C3380CC4-5D6E-409C-BE32-E72D297353CC}">
              <c16:uniqueId val="{00000001-F444-4A9E-9C3D-E8A66C2A48CB}"/>
            </c:ext>
          </c:extLst>
        </c:ser>
        <c:ser>
          <c:idx val="2"/>
          <c:order val="2"/>
          <c:tx>
            <c:strRef>
              <c:f>'[ktk.ktk1.fact_ktk_ktk1.latest (18).xlsx]Kouluterveyskyselyn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(18).xlsx]Kouluterveyskyselyn aikasarjat '!$A$2:$A$4</c:f>
              <c:strCache>
                <c:ptCount val="3"/>
                <c:pt idx="0">
                  <c:v>2017</c:v>
                </c:pt>
                <c:pt idx="1">
                  <c:v>2019</c:v>
                </c:pt>
                <c:pt idx="2">
                  <c:v>2021</c:v>
                </c:pt>
              </c:strCache>
            </c:strRef>
          </c:cat>
          <c:val>
            <c:numRef>
              <c:f>'[ktk.ktk1.fact_ktk_ktk1.latest (18).xlsx]Kouluterveyskyselyn aikasarjat '!$D$2:$D$4</c:f>
              <c:numCache>
                <c:formatCode>#\ ##0.0</c:formatCode>
                <c:ptCount val="3"/>
                <c:pt idx="0">
                  <c:v>71.099999999999994</c:v>
                </c:pt>
                <c:pt idx="1">
                  <c:v>71.099999999999994</c:v>
                </c:pt>
                <c:pt idx="2">
                  <c:v>71.599999999999994</c:v>
                </c:pt>
              </c:numCache>
            </c:numRef>
          </c:val>
          <c:smooth val="0"/>
          <c:extLst>
            <c:ext xmlns:c16="http://schemas.microsoft.com/office/drawing/2014/chart" uri="{C3380CC4-5D6E-409C-BE32-E72D297353CC}">
              <c16:uniqueId val="{00000002-F444-4A9E-9C3D-E8A66C2A48CB}"/>
            </c:ext>
          </c:extLst>
        </c:ser>
        <c:dLbls>
          <c:dLblPos val="t"/>
          <c:showLegendKey val="0"/>
          <c:showVal val="1"/>
          <c:showCatName val="0"/>
          <c:showSerName val="0"/>
          <c:showPercent val="0"/>
          <c:showBubbleSize val="0"/>
        </c:dLbls>
        <c:smooth val="0"/>
        <c:axId val="521270392"/>
        <c:axId val="521267440"/>
      </c:lineChart>
      <c:catAx>
        <c:axId val="52127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1267440"/>
        <c:crosses val="autoZero"/>
        <c:auto val="1"/>
        <c:lblAlgn val="ctr"/>
        <c:lblOffset val="100"/>
        <c:noMultiLvlLbl val="0"/>
      </c:catAx>
      <c:valAx>
        <c:axId val="5212674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1270392"/>
        <c:crosses val="autoZero"/>
        <c:crossBetween val="between"/>
      </c:valAx>
      <c:spPr>
        <a:noFill/>
        <a:ln>
          <a:noFill/>
        </a:ln>
        <a:effectLst/>
      </c:spPr>
    </c:plotArea>
    <c:legend>
      <c:legendPos val="b"/>
      <c:layout>
        <c:manualLayout>
          <c:xMode val="edge"/>
          <c:yMode val="edge"/>
          <c:x val="1.3766477485803588E-2"/>
          <c:y val="0.83966108936354378"/>
          <c:w val="0.94755762118532749"/>
          <c:h val="0.139198610621752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b="0" i="0">
                <a:effectLst/>
              </a:rPr>
              <a:t>Käyttänyt jotain tupakkatuotetta tai sähkösavuketta vähintään kerran, % 4. ja 5. lk.</a:t>
            </a:r>
            <a:r>
              <a:rPr lang="fi-FI" sz="1200" b="0" i="0" baseline="0">
                <a:effectLst/>
              </a:rPr>
              <a:t> Pohjois-Savo. Kouluterveyskysely 2021</a:t>
            </a:r>
            <a:endParaRPr lang="fi-FI" sz="1200" b="0" i="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(2).xls]SOTKAnet'!$A$3</c:f>
              <c:strCache>
                <c:ptCount val="1"/>
                <c:pt idx="0">
                  <c:v>miehet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(2).xls]SOTKAnet'!$B$2:$D$2</c:f>
              <c:strCache>
                <c:ptCount val="3"/>
                <c:pt idx="0">
                  <c:v>2017</c:v>
                </c:pt>
                <c:pt idx="1">
                  <c:v>2019</c:v>
                </c:pt>
                <c:pt idx="2">
                  <c:v>2021</c:v>
                </c:pt>
              </c:strCache>
            </c:strRef>
          </c:cat>
          <c:val>
            <c:numRef>
              <c:f>'[SOTKAnet (2).xls]SOTKAnet'!$B$3:$D$3</c:f>
              <c:numCache>
                <c:formatCode>General</c:formatCode>
                <c:ptCount val="3"/>
                <c:pt idx="0">
                  <c:v>7.4</c:v>
                </c:pt>
                <c:pt idx="1">
                  <c:v>7.1</c:v>
                </c:pt>
                <c:pt idx="2">
                  <c:v>5.7</c:v>
                </c:pt>
              </c:numCache>
            </c:numRef>
          </c:val>
          <c:smooth val="0"/>
          <c:extLst>
            <c:ext xmlns:c16="http://schemas.microsoft.com/office/drawing/2014/chart" uri="{C3380CC4-5D6E-409C-BE32-E72D297353CC}">
              <c16:uniqueId val="{00000000-D95F-4804-B809-3FB34736A9EE}"/>
            </c:ext>
          </c:extLst>
        </c:ser>
        <c:ser>
          <c:idx val="1"/>
          <c:order val="1"/>
          <c:tx>
            <c:strRef>
              <c:f>'[SOTKAnet (2).xls]SOTKAnet'!$A$4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(2).xls]SOTKAnet'!$B$2:$D$2</c:f>
              <c:strCache>
                <c:ptCount val="3"/>
                <c:pt idx="0">
                  <c:v>2017</c:v>
                </c:pt>
                <c:pt idx="1">
                  <c:v>2019</c:v>
                </c:pt>
                <c:pt idx="2">
                  <c:v>2021</c:v>
                </c:pt>
              </c:strCache>
            </c:strRef>
          </c:cat>
          <c:val>
            <c:numRef>
              <c:f>'[SOTKAnet (2).xls]SOTKAnet'!$B$4:$D$4</c:f>
              <c:numCache>
                <c:formatCode>General</c:formatCode>
                <c:ptCount val="3"/>
                <c:pt idx="0">
                  <c:v>2.5</c:v>
                </c:pt>
                <c:pt idx="1">
                  <c:v>2.4</c:v>
                </c:pt>
                <c:pt idx="2">
                  <c:v>2.5</c:v>
                </c:pt>
              </c:numCache>
            </c:numRef>
          </c:val>
          <c:smooth val="0"/>
          <c:extLst>
            <c:ext xmlns:c16="http://schemas.microsoft.com/office/drawing/2014/chart" uri="{C3380CC4-5D6E-409C-BE32-E72D297353CC}">
              <c16:uniqueId val="{00000001-D95F-4804-B809-3FB34736A9EE}"/>
            </c:ext>
          </c:extLst>
        </c:ser>
        <c:ser>
          <c:idx val="2"/>
          <c:order val="2"/>
          <c:tx>
            <c:strRef>
              <c:f>'[SOTKAnet (2).xls]SOTKAnet'!$A$5</c:f>
              <c:strCache>
                <c:ptCount val="1"/>
                <c:pt idx="0">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(2).xls]SOTKAnet'!$B$2:$D$2</c:f>
              <c:strCache>
                <c:ptCount val="3"/>
                <c:pt idx="0">
                  <c:v>2017</c:v>
                </c:pt>
                <c:pt idx="1">
                  <c:v>2019</c:v>
                </c:pt>
                <c:pt idx="2">
                  <c:v>2021</c:v>
                </c:pt>
              </c:strCache>
            </c:strRef>
          </c:cat>
          <c:val>
            <c:numRef>
              <c:f>'[SOTKAnet (2).xls]SOTKAnet'!$B$5:$D$5</c:f>
              <c:numCache>
                <c:formatCode>General</c:formatCode>
                <c:ptCount val="3"/>
                <c:pt idx="0">
                  <c:v>5</c:v>
                </c:pt>
                <c:pt idx="1">
                  <c:v>4.8</c:v>
                </c:pt>
                <c:pt idx="2">
                  <c:v>4.0999999999999996</c:v>
                </c:pt>
              </c:numCache>
            </c:numRef>
          </c:val>
          <c:smooth val="0"/>
          <c:extLst>
            <c:ext xmlns:c16="http://schemas.microsoft.com/office/drawing/2014/chart" uri="{C3380CC4-5D6E-409C-BE32-E72D297353CC}">
              <c16:uniqueId val="{00000002-D95F-4804-B809-3FB34736A9EE}"/>
            </c:ext>
          </c:extLst>
        </c:ser>
        <c:dLbls>
          <c:dLblPos val="t"/>
          <c:showLegendKey val="0"/>
          <c:showVal val="1"/>
          <c:showCatName val="0"/>
          <c:showSerName val="0"/>
          <c:showPercent val="0"/>
          <c:showBubbleSize val="0"/>
        </c:dLbls>
        <c:smooth val="0"/>
        <c:axId val="242270024"/>
        <c:axId val="242271664"/>
      </c:lineChart>
      <c:catAx>
        <c:axId val="24227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2271664"/>
        <c:crosses val="autoZero"/>
        <c:auto val="1"/>
        <c:lblAlgn val="ctr"/>
        <c:lblOffset val="100"/>
        <c:noMultiLvlLbl val="0"/>
      </c:catAx>
      <c:valAx>
        <c:axId val="24227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2270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tupakkatuotetta tai sähkösavuketta vähintään kerran,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'[ktk.ktk1.fact_ktk_ktk1.latest-26.xlsx]Kouluterveyskyselyn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'[ktk.ktk1.fact_ktk_ktk1.latest-26.xlsx]Kouluterveyskyselyn aikasarjat '!$A$2:$A$17</c:f>
              <c:strCache>
                <c:ptCount val="16"/>
                <c:pt idx="0">
                  <c:v>Lapinlahti</c:v>
                </c:pt>
                <c:pt idx="1">
                  <c:v>Sonkajärvi</c:v>
                </c:pt>
                <c:pt idx="2">
                  <c:v>Kuopio</c:v>
                </c:pt>
                <c:pt idx="3">
                  <c:v>Varkaus</c:v>
                </c:pt>
                <c:pt idx="4">
                  <c:v>Siilinjärvi</c:v>
                </c:pt>
                <c:pt idx="5">
                  <c:v>Rautalampi</c:v>
                </c:pt>
                <c:pt idx="6">
                  <c:v>Pohjois-Savon hyvinvointialue</c:v>
                </c:pt>
                <c:pt idx="7">
                  <c:v>Kiuruvesi</c:v>
                </c:pt>
                <c:pt idx="8">
                  <c:v>Vieremä</c:v>
                </c:pt>
                <c:pt idx="9">
                  <c:v>Iisalmi</c:v>
                </c:pt>
                <c:pt idx="10">
                  <c:v>Pielavesi</c:v>
                </c:pt>
                <c:pt idx="11">
                  <c:v>Joroinen</c:v>
                </c:pt>
                <c:pt idx="12">
                  <c:v>Keitele</c:v>
                </c:pt>
                <c:pt idx="13">
                  <c:v>Suonenjoki</c:v>
                </c:pt>
                <c:pt idx="14">
                  <c:v>Leppävirta</c:v>
                </c:pt>
                <c:pt idx="15">
                  <c:v>Tuusniemi</c:v>
                </c:pt>
              </c:strCache>
            </c:strRef>
          </c:cat>
          <c:val>
            <c:numRef>
              <c:f>'[ktk.ktk1.fact_ktk_ktk1.latest-26.xlsx]Kouluterveyskyselyn aikasarjat '!$B$2:$B$17</c:f>
              <c:numCache>
                <c:formatCode>#\ ##0.0</c:formatCode>
                <c:ptCount val="16"/>
                <c:pt idx="1">
                  <c:v>37.5</c:v>
                </c:pt>
                <c:pt idx="2">
                  <c:v>43.6</c:v>
                </c:pt>
                <c:pt idx="3">
                  <c:v>52.7</c:v>
                </c:pt>
                <c:pt idx="4">
                  <c:v>43.4</c:v>
                </c:pt>
                <c:pt idx="5">
                  <c:v>63.2</c:v>
                </c:pt>
                <c:pt idx="6">
                  <c:v>45.9</c:v>
                </c:pt>
                <c:pt idx="7">
                  <c:v>43.5</c:v>
                </c:pt>
                <c:pt idx="8">
                  <c:v>48.6</c:v>
                </c:pt>
                <c:pt idx="9">
                  <c:v>47</c:v>
                </c:pt>
                <c:pt idx="10">
                  <c:v>49</c:v>
                </c:pt>
                <c:pt idx="11">
                  <c:v>49.5</c:v>
                </c:pt>
                <c:pt idx="12">
                  <c:v>61.8</c:v>
                </c:pt>
                <c:pt idx="13">
                  <c:v>45.7</c:v>
                </c:pt>
                <c:pt idx="14">
                  <c:v>49.7</c:v>
                </c:pt>
                <c:pt idx="15">
                  <c:v>59.4</c:v>
                </c:pt>
              </c:numCache>
            </c:numRef>
          </c:val>
          <c:extLst>
            <c:ext xmlns:c16="http://schemas.microsoft.com/office/drawing/2014/chart" uri="{C3380CC4-5D6E-409C-BE32-E72D297353CC}">
              <c16:uniqueId val="{00000000-DF05-43E9-A529-0B215AC4292F}"/>
            </c:ext>
          </c:extLst>
        </c:ser>
        <c:ser>
          <c:idx val="1"/>
          <c:order val="1"/>
          <c:tx>
            <c:strRef>
              <c:f>'[ktk.ktk1.fact_ktk_ktk1.latest-26.xlsx]Kouluterveyskyselyn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'[ktk.ktk1.fact_ktk_ktk1.latest-26.xlsx]Kouluterveyskyselyn aikasarjat '!$A$2:$A$17</c:f>
              <c:strCache>
                <c:ptCount val="16"/>
                <c:pt idx="0">
                  <c:v>Lapinlahti</c:v>
                </c:pt>
                <c:pt idx="1">
                  <c:v>Sonkajärvi</c:v>
                </c:pt>
                <c:pt idx="2">
                  <c:v>Kuopio</c:v>
                </c:pt>
                <c:pt idx="3">
                  <c:v>Varkaus</c:v>
                </c:pt>
                <c:pt idx="4">
                  <c:v>Siilinjärvi</c:v>
                </c:pt>
                <c:pt idx="5">
                  <c:v>Rautalampi</c:v>
                </c:pt>
                <c:pt idx="6">
                  <c:v>Pohjois-Savon hyvinvointialue</c:v>
                </c:pt>
                <c:pt idx="7">
                  <c:v>Kiuruvesi</c:v>
                </c:pt>
                <c:pt idx="8">
                  <c:v>Vieremä</c:v>
                </c:pt>
                <c:pt idx="9">
                  <c:v>Iisalmi</c:v>
                </c:pt>
                <c:pt idx="10">
                  <c:v>Pielavesi</c:v>
                </c:pt>
                <c:pt idx="11">
                  <c:v>Joroinen</c:v>
                </c:pt>
                <c:pt idx="12">
                  <c:v>Keitele</c:v>
                </c:pt>
                <c:pt idx="13">
                  <c:v>Suonenjoki</c:v>
                </c:pt>
                <c:pt idx="14">
                  <c:v>Leppävirta</c:v>
                </c:pt>
                <c:pt idx="15">
                  <c:v>Tuusniemi</c:v>
                </c:pt>
              </c:strCache>
            </c:strRef>
          </c:cat>
          <c:val>
            <c:numRef>
              <c:f>'[ktk.ktk1.fact_ktk_ktk1.latest-26.xlsx]Kouluterveyskyselyn aikasarjat '!$C$2:$C$17</c:f>
              <c:numCache>
                <c:formatCode>#\ ##0.0</c:formatCode>
                <c:ptCount val="16"/>
                <c:pt idx="0">
                  <c:v>35</c:v>
                </c:pt>
                <c:pt idx="1">
                  <c:v>38.1</c:v>
                </c:pt>
                <c:pt idx="2">
                  <c:v>38.4</c:v>
                </c:pt>
                <c:pt idx="3">
                  <c:v>39.9</c:v>
                </c:pt>
                <c:pt idx="4">
                  <c:v>40.6</c:v>
                </c:pt>
                <c:pt idx="5">
                  <c:v>40.9</c:v>
                </c:pt>
                <c:pt idx="6">
                  <c:v>41</c:v>
                </c:pt>
                <c:pt idx="7">
                  <c:v>42.9</c:v>
                </c:pt>
                <c:pt idx="8">
                  <c:v>43.5</c:v>
                </c:pt>
                <c:pt idx="9">
                  <c:v>44.1</c:v>
                </c:pt>
                <c:pt idx="10">
                  <c:v>44.8</c:v>
                </c:pt>
                <c:pt idx="11">
                  <c:v>45.6</c:v>
                </c:pt>
                <c:pt idx="12">
                  <c:v>46.7</c:v>
                </c:pt>
                <c:pt idx="13">
                  <c:v>47.5</c:v>
                </c:pt>
                <c:pt idx="14">
                  <c:v>56.5</c:v>
                </c:pt>
                <c:pt idx="15">
                  <c:v>69.2</c:v>
                </c:pt>
              </c:numCache>
            </c:numRef>
          </c:val>
          <c:extLst>
            <c:ext xmlns:c16="http://schemas.microsoft.com/office/drawing/2014/chart" uri="{C3380CC4-5D6E-409C-BE32-E72D297353CC}">
              <c16:uniqueId val="{00000001-DF05-43E9-A529-0B215AC4292F}"/>
            </c:ext>
          </c:extLst>
        </c:ser>
        <c:dLbls>
          <c:dLblPos val="outEnd"/>
          <c:showLegendKey val="0"/>
          <c:showVal val="1"/>
          <c:showCatName val="0"/>
          <c:showSerName val="0"/>
          <c:showPercent val="0"/>
          <c:showBubbleSize val="0"/>
        </c:dLbls>
        <c:gapWidth val="219"/>
        <c:overlap val="-27"/>
        <c:axId val="241506304"/>
        <c:axId val="241501384"/>
      </c:barChart>
      <c:catAx>
        <c:axId val="24150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1501384"/>
        <c:crosses val="autoZero"/>
        <c:auto val="1"/>
        <c:lblAlgn val="ctr"/>
        <c:lblOffset val="100"/>
        <c:noMultiLvlLbl val="0"/>
      </c:catAx>
      <c:valAx>
        <c:axId val="2415013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1506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päivittäin jotain tupakkatuotetta tai sähkösavuketta,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Keski-Suomen hyvinvointialue</c:v>
                </c:pt>
                <c:pt idx="1">
                  <c:v>Pirkanmaan hyvinvointialue</c:v>
                </c:pt>
                <c:pt idx="2">
                  <c:v>Koko maa</c:v>
                </c:pt>
                <c:pt idx="3">
                  <c:v>Pohjois-Pohjanmaan hyvinvointialue</c:v>
                </c:pt>
                <c:pt idx="4">
                  <c:v>Etelä-Savon hyvinvointialue</c:v>
                </c:pt>
                <c:pt idx="5">
                  <c:v>Pohjois-Savon hyvinvointialue</c:v>
                </c:pt>
                <c:pt idx="6">
                  <c:v>Pohjois-Karjalan hyvinvointialue</c:v>
                </c:pt>
              </c:strCache>
            </c:strRef>
          </c:cat>
          <c:val>
            <c:numRef>
              <c:f>'[ktk.ktk1.fact_ktk_ktk1.latest (1).xlsx]Kouluterveyskyselyn aikasarjat '!$B$2:$B$8</c:f>
              <c:numCache>
                <c:formatCode>#\ ##0.0</c:formatCode>
                <c:ptCount val="7"/>
                <c:pt idx="0">
                  <c:v>9.5</c:v>
                </c:pt>
                <c:pt idx="1">
                  <c:v>8.3000000000000007</c:v>
                </c:pt>
                <c:pt idx="2">
                  <c:v>9</c:v>
                </c:pt>
                <c:pt idx="3">
                  <c:v>9.1</c:v>
                </c:pt>
                <c:pt idx="4">
                  <c:v>11</c:v>
                </c:pt>
                <c:pt idx="5">
                  <c:v>11.8</c:v>
                </c:pt>
                <c:pt idx="6">
                  <c:v>10.199999999999999</c:v>
                </c:pt>
              </c:numCache>
            </c:numRef>
          </c:val>
          <c:extLst>
            <c:ext xmlns:c16="http://schemas.microsoft.com/office/drawing/2014/chart" uri="{C3380CC4-5D6E-409C-BE32-E72D297353CC}">
              <c16:uniqueId val="{00000000-B2AB-4F8D-8424-B366640636CB}"/>
            </c:ext>
          </c:extLst>
        </c:ser>
        <c:ser>
          <c:idx val="1"/>
          <c:order val="1"/>
          <c:tx>
            <c:strRef>
              <c:f>'[ktk.ktk1.fact_ktk_ktk1.latest (1).xlsx]Kouluterveyskyselyn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Keski-Suomen hyvinvointialue</c:v>
                </c:pt>
                <c:pt idx="1">
                  <c:v>Pirkanmaan hyvinvointialue</c:v>
                </c:pt>
                <c:pt idx="2">
                  <c:v>Koko maa</c:v>
                </c:pt>
                <c:pt idx="3">
                  <c:v>Pohjois-Pohjanmaan hyvinvointialue</c:v>
                </c:pt>
                <c:pt idx="4">
                  <c:v>Etelä-Savon hyvinvointialue</c:v>
                </c:pt>
                <c:pt idx="5">
                  <c:v>Pohjois-Savon hyvinvointialue</c:v>
                </c:pt>
                <c:pt idx="6">
                  <c:v>Pohjois-Karjalan hyvinvointialue</c:v>
                </c:pt>
              </c:strCache>
            </c:strRef>
          </c:cat>
          <c:val>
            <c:numRef>
              <c:f>'[ktk.ktk1.fact_ktk_ktk1.latest (1).xlsx]Kouluterveyskyselyn aikasarjat '!$C$2:$C$8</c:f>
              <c:numCache>
                <c:formatCode>#\ ##0.0</c:formatCode>
                <c:ptCount val="7"/>
                <c:pt idx="0">
                  <c:v>7.1</c:v>
                </c:pt>
                <c:pt idx="1">
                  <c:v>7.4</c:v>
                </c:pt>
                <c:pt idx="2">
                  <c:v>7.6</c:v>
                </c:pt>
                <c:pt idx="3">
                  <c:v>7.8</c:v>
                </c:pt>
                <c:pt idx="4">
                  <c:v>7.9</c:v>
                </c:pt>
                <c:pt idx="5">
                  <c:v>8.6</c:v>
                </c:pt>
                <c:pt idx="6">
                  <c:v>9.3000000000000007</c:v>
                </c:pt>
              </c:numCache>
            </c:numRef>
          </c:val>
          <c:extLst>
            <c:ext xmlns:c16="http://schemas.microsoft.com/office/drawing/2014/chart" uri="{C3380CC4-5D6E-409C-BE32-E72D297353CC}">
              <c16:uniqueId val="{00000001-B2AB-4F8D-8424-B366640636CB}"/>
            </c:ext>
          </c:extLst>
        </c:ser>
        <c:dLbls>
          <c:dLblPos val="outEnd"/>
          <c:showLegendKey val="0"/>
          <c:showVal val="1"/>
          <c:showCatName val="0"/>
          <c:showSerName val="0"/>
          <c:showPercent val="0"/>
          <c:showBubbleSize val="0"/>
        </c:dLbls>
        <c:gapWidth val="219"/>
        <c:overlap val="-27"/>
        <c:axId val="244371552"/>
        <c:axId val="244371880"/>
      </c:barChart>
      <c:catAx>
        <c:axId val="24437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4371880"/>
        <c:crosses val="autoZero"/>
        <c:auto val="1"/>
        <c:lblAlgn val="ctr"/>
        <c:lblOffset val="100"/>
        <c:noMultiLvlLbl val="0"/>
      </c:catAx>
      <c:valAx>
        <c:axId val="2443718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4371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päivittäin jotain tupakkatuotetta tai sähkösavuketta, %, 8. ja 9.lk.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(20).xlsx]Kouluterveyskyselyn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7.6333333333333336E-2"/>
                  <c:y val="-5.78357392825896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39-4902-8AE6-859D81C52C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(20).xlsx]Kouluterveyskyselyn aikasarjat '!$A$2:$A$3</c:f>
              <c:strCache>
                <c:ptCount val="2"/>
                <c:pt idx="0">
                  <c:v>2019</c:v>
                </c:pt>
                <c:pt idx="1">
                  <c:v>2021</c:v>
                </c:pt>
              </c:strCache>
            </c:strRef>
          </c:cat>
          <c:val>
            <c:numRef>
              <c:f>'[ktk.ktk1.fact_ktk_ktk1.latest (20).xlsx]Kouluterveyskyselyn aikasarjat '!$B$2:$B$3</c:f>
              <c:numCache>
                <c:formatCode>#\ ##0.0</c:formatCode>
                <c:ptCount val="2"/>
                <c:pt idx="0">
                  <c:v>14.3</c:v>
                </c:pt>
                <c:pt idx="1">
                  <c:v>10.8</c:v>
                </c:pt>
              </c:numCache>
            </c:numRef>
          </c:val>
          <c:smooth val="0"/>
          <c:extLst>
            <c:ext xmlns:c16="http://schemas.microsoft.com/office/drawing/2014/chart" uri="{C3380CC4-5D6E-409C-BE32-E72D297353CC}">
              <c16:uniqueId val="{00000000-B17B-4A29-87AC-6C27AC291BD8}"/>
            </c:ext>
          </c:extLst>
        </c:ser>
        <c:ser>
          <c:idx val="1"/>
          <c:order val="1"/>
          <c:tx>
            <c:strRef>
              <c:f>'[ktk.ktk1.fact_ktk_ktk1.latest (20).xlsx]Kouluterveyskyselyn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9.7777777777777797E-2"/>
                  <c:y val="-1.6169072615923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39-4902-8AE6-859D81C52C74}"/>
                </c:ext>
              </c:extLst>
            </c:dLbl>
            <c:dLbl>
              <c:idx val="1"/>
              <c:layout>
                <c:manualLayout>
                  <c:x val="-3.3333333333333335E-3"/>
                  <c:y val="1.62383347914843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639-4902-8AE6-859D81C52C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(20).xlsx]Kouluterveyskyselyn aikasarjat '!$A$2:$A$3</c:f>
              <c:strCache>
                <c:ptCount val="2"/>
                <c:pt idx="0">
                  <c:v>2019</c:v>
                </c:pt>
                <c:pt idx="1">
                  <c:v>2021</c:v>
                </c:pt>
              </c:strCache>
            </c:strRef>
          </c:cat>
          <c:val>
            <c:numRef>
              <c:f>'[ktk.ktk1.fact_ktk_ktk1.latest (20).xlsx]Kouluterveyskyselyn aikasarjat '!$C$2:$C$3</c:f>
              <c:numCache>
                <c:formatCode>#\ ##0.0</c:formatCode>
                <c:ptCount val="2"/>
                <c:pt idx="0">
                  <c:v>9.1999999999999993</c:v>
                </c:pt>
                <c:pt idx="1">
                  <c:v>6.4</c:v>
                </c:pt>
              </c:numCache>
            </c:numRef>
          </c:val>
          <c:smooth val="0"/>
          <c:extLst>
            <c:ext xmlns:c16="http://schemas.microsoft.com/office/drawing/2014/chart" uri="{C3380CC4-5D6E-409C-BE32-E72D297353CC}">
              <c16:uniqueId val="{00000001-B17B-4A29-87AC-6C27AC291BD8}"/>
            </c:ext>
          </c:extLst>
        </c:ser>
        <c:ser>
          <c:idx val="2"/>
          <c:order val="2"/>
          <c:tx>
            <c:strRef>
              <c:f>'[ktk.ktk1.fact_ktk_ktk1.latest (20).xlsx]Kouluterveyskyselyn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9.2999999999999999E-2"/>
                  <c:y val="-5.78357392825896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639-4902-8AE6-859D81C52C74}"/>
                </c:ext>
              </c:extLst>
            </c:dLbl>
            <c:dLbl>
              <c:idx val="1"/>
              <c:layout>
                <c:manualLayout>
                  <c:x val="2.4444444444444446E-2"/>
                  <c:y val="-1.6169072615923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39-4902-8AE6-859D81C52C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(20).xlsx]Kouluterveyskyselyn aikasarjat '!$A$2:$A$3</c:f>
              <c:strCache>
                <c:ptCount val="2"/>
                <c:pt idx="0">
                  <c:v>2019</c:v>
                </c:pt>
                <c:pt idx="1">
                  <c:v>2021</c:v>
                </c:pt>
              </c:strCache>
            </c:strRef>
          </c:cat>
          <c:val>
            <c:numRef>
              <c:f>'[ktk.ktk1.fact_ktk_ktk1.latest (20).xlsx]Kouluterveyskyselyn aikasarjat '!$D$2:$D$3</c:f>
              <c:numCache>
                <c:formatCode>#\ ##0.0</c:formatCode>
                <c:ptCount val="2"/>
                <c:pt idx="0">
                  <c:v>11.8</c:v>
                </c:pt>
                <c:pt idx="1">
                  <c:v>8.6</c:v>
                </c:pt>
              </c:numCache>
            </c:numRef>
          </c:val>
          <c:smooth val="0"/>
          <c:extLst>
            <c:ext xmlns:c16="http://schemas.microsoft.com/office/drawing/2014/chart" uri="{C3380CC4-5D6E-409C-BE32-E72D297353CC}">
              <c16:uniqueId val="{00000002-B17B-4A29-87AC-6C27AC291BD8}"/>
            </c:ext>
          </c:extLst>
        </c:ser>
        <c:dLbls>
          <c:dLblPos val="t"/>
          <c:showLegendKey val="0"/>
          <c:showVal val="1"/>
          <c:showCatName val="0"/>
          <c:showSerName val="0"/>
          <c:showPercent val="0"/>
          <c:showBubbleSize val="0"/>
        </c:dLbls>
        <c:smooth val="0"/>
        <c:axId val="513008648"/>
        <c:axId val="513007992"/>
      </c:lineChart>
      <c:catAx>
        <c:axId val="51300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007992"/>
        <c:crosses val="autoZero"/>
        <c:auto val="1"/>
        <c:lblAlgn val="ctr"/>
        <c:lblOffset val="100"/>
        <c:noMultiLvlLbl val="0"/>
      </c:catAx>
      <c:valAx>
        <c:axId val="5130079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008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päivittäin jotain tupakkatuotetta tai sähkösavuketta,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(37).xlsx]Kouluterveyskyselyn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(37).xlsx]Kouluterveyskyselyn aikasarjat '!$A$2:$A$4</c:f>
              <c:strCache>
                <c:ptCount val="3"/>
                <c:pt idx="0">
                  <c:v>2017</c:v>
                </c:pt>
                <c:pt idx="1">
                  <c:v>2019</c:v>
                </c:pt>
                <c:pt idx="2">
                  <c:v>2021</c:v>
                </c:pt>
              </c:strCache>
            </c:strRef>
          </c:cat>
          <c:val>
            <c:numRef>
              <c:f>'[ktk.ktk1.fact_ktk_ktk1.latest (37).xlsx]Kouluterveyskyselyn aikasarjat '!$B$2:$B$4</c:f>
              <c:numCache>
                <c:formatCode>#\ ##0.0</c:formatCode>
                <c:ptCount val="3"/>
                <c:pt idx="0">
                  <c:v>12.7</c:v>
                </c:pt>
                <c:pt idx="1">
                  <c:v>11.8</c:v>
                </c:pt>
                <c:pt idx="2">
                  <c:v>8.6</c:v>
                </c:pt>
              </c:numCache>
            </c:numRef>
          </c:val>
          <c:smooth val="0"/>
          <c:extLst>
            <c:ext xmlns:c16="http://schemas.microsoft.com/office/drawing/2014/chart" uri="{C3380CC4-5D6E-409C-BE32-E72D297353CC}">
              <c16:uniqueId val="{00000000-2EE2-44D9-8D0B-C6ED7751CE58}"/>
            </c:ext>
          </c:extLst>
        </c:ser>
        <c:ser>
          <c:idx val="1"/>
          <c:order val="1"/>
          <c:tx>
            <c:strRef>
              <c:f>'[ktk.ktk1.fact_ktk_ktk1.latest (37).xlsx]Kouluterveyskyselyn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3.9647938503223248E-2"/>
                  <c:y val="4.06934930179544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A1-4F8D-8012-BC6CD239491D}"/>
                </c:ext>
              </c:extLst>
            </c:dLbl>
            <c:dLbl>
              <c:idx val="2"/>
              <c:layout>
                <c:manualLayout>
                  <c:x val="-9.6814733554382148E-3"/>
                  <c:y val="1.07324053596981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A1-4F8D-8012-BC6CD23949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(37).xlsx]Kouluterveyskyselyn aikasarjat '!$A$2:$A$4</c:f>
              <c:strCache>
                <c:ptCount val="3"/>
                <c:pt idx="0">
                  <c:v>2017</c:v>
                </c:pt>
                <c:pt idx="1">
                  <c:v>2019</c:v>
                </c:pt>
                <c:pt idx="2">
                  <c:v>2021</c:v>
                </c:pt>
              </c:strCache>
            </c:strRef>
          </c:cat>
          <c:val>
            <c:numRef>
              <c:f>'[ktk.ktk1.fact_ktk_ktk1.latest (37).xlsx]Kouluterveyskyselyn aikasarjat '!$C$2:$C$4</c:f>
              <c:numCache>
                <c:formatCode>#\ ##0.0</c:formatCode>
                <c:ptCount val="3"/>
                <c:pt idx="0">
                  <c:v>5.9</c:v>
                </c:pt>
                <c:pt idx="1">
                  <c:v>7.1</c:v>
                </c:pt>
                <c:pt idx="2">
                  <c:v>5</c:v>
                </c:pt>
              </c:numCache>
            </c:numRef>
          </c:val>
          <c:smooth val="0"/>
          <c:extLst>
            <c:ext xmlns:c16="http://schemas.microsoft.com/office/drawing/2014/chart" uri="{C3380CC4-5D6E-409C-BE32-E72D297353CC}">
              <c16:uniqueId val="{00000001-2EE2-44D9-8D0B-C6ED7751CE58}"/>
            </c:ext>
          </c:extLst>
        </c:ser>
        <c:ser>
          <c:idx val="2"/>
          <c:order val="2"/>
          <c:tx>
            <c:strRef>
              <c:f>'[ktk.ktk1.fact_ktk_ktk1.latest (37).xlsx]Kouluterveyskyselyn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(37).xlsx]Kouluterveyskyselyn aikasarjat '!$A$2:$A$4</c:f>
              <c:strCache>
                <c:ptCount val="3"/>
                <c:pt idx="0">
                  <c:v>2017</c:v>
                </c:pt>
                <c:pt idx="1">
                  <c:v>2019</c:v>
                </c:pt>
                <c:pt idx="2">
                  <c:v>2021</c:v>
                </c:pt>
              </c:strCache>
            </c:strRef>
          </c:cat>
          <c:val>
            <c:numRef>
              <c:f>'[ktk.ktk1.fact_ktk_ktk1.latest (37).xlsx]Kouluterveyskyselyn aikasarjat '!$D$2:$D$4</c:f>
              <c:numCache>
                <c:formatCode>#\ ##0.0</c:formatCode>
                <c:ptCount val="3"/>
                <c:pt idx="0">
                  <c:v>34.200000000000003</c:v>
                </c:pt>
                <c:pt idx="1">
                  <c:v>32.299999999999997</c:v>
                </c:pt>
                <c:pt idx="2">
                  <c:v>28.6</c:v>
                </c:pt>
              </c:numCache>
            </c:numRef>
          </c:val>
          <c:smooth val="0"/>
          <c:extLst>
            <c:ext xmlns:c16="http://schemas.microsoft.com/office/drawing/2014/chart" uri="{C3380CC4-5D6E-409C-BE32-E72D297353CC}">
              <c16:uniqueId val="{00000002-2EE2-44D9-8D0B-C6ED7751CE58}"/>
            </c:ext>
          </c:extLst>
        </c:ser>
        <c:dLbls>
          <c:dLblPos val="t"/>
          <c:showLegendKey val="0"/>
          <c:showVal val="1"/>
          <c:showCatName val="0"/>
          <c:showSerName val="0"/>
          <c:showPercent val="0"/>
          <c:showBubbleSize val="0"/>
        </c:dLbls>
        <c:smooth val="0"/>
        <c:axId val="518696664"/>
        <c:axId val="249922496"/>
      </c:lineChart>
      <c:catAx>
        <c:axId val="51869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9922496"/>
        <c:crosses val="autoZero"/>
        <c:auto val="1"/>
        <c:lblAlgn val="ctr"/>
        <c:lblOffset val="100"/>
        <c:noMultiLvlLbl val="0"/>
      </c:catAx>
      <c:valAx>
        <c:axId val="2499224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8696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päivittäin jotain tupakkatuotetta tai sähkösavuketta,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'[ktk.ktk1.fact_ktk_ktk1.latest-27.xlsx]Kouluterveyskyselyn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'[ktk.ktk1.fact_ktk_ktk1.latest-27.xlsx]Kouluterveyskyselyn aikasarjat '!$A$2:$A$16</c:f>
              <c:strCache>
                <c:ptCount val="15"/>
                <c:pt idx="0">
                  <c:v>Joroinen</c:v>
                </c:pt>
                <c:pt idx="1">
                  <c:v>Lapinlahti</c:v>
                </c:pt>
                <c:pt idx="2">
                  <c:v>Rautalampi</c:v>
                </c:pt>
                <c:pt idx="3">
                  <c:v>Kiuruvesi</c:v>
                </c:pt>
                <c:pt idx="4">
                  <c:v>Kuopio</c:v>
                </c:pt>
                <c:pt idx="5">
                  <c:v>Siilinjärvi</c:v>
                </c:pt>
                <c:pt idx="6">
                  <c:v>Pohjois-Savon hyvinvointialue</c:v>
                </c:pt>
                <c:pt idx="7">
                  <c:v>Varkaus</c:v>
                </c:pt>
                <c:pt idx="8">
                  <c:v>Pielavesi</c:v>
                </c:pt>
                <c:pt idx="9">
                  <c:v>Sonkajärvi</c:v>
                </c:pt>
                <c:pt idx="10">
                  <c:v>Leppävirta</c:v>
                </c:pt>
                <c:pt idx="11">
                  <c:v>Iisalmi</c:v>
                </c:pt>
                <c:pt idx="12">
                  <c:v>Suonenjoki</c:v>
                </c:pt>
                <c:pt idx="13">
                  <c:v>Vieremä</c:v>
                </c:pt>
                <c:pt idx="14">
                  <c:v>Tuusniemi</c:v>
                </c:pt>
              </c:strCache>
            </c:strRef>
          </c:cat>
          <c:val>
            <c:numRef>
              <c:f>'[ktk.ktk1.fact_ktk_ktk1.latest-27.xlsx]Kouluterveyskyselyn aikasarjat '!$B$2:$B$16</c:f>
              <c:numCache>
                <c:formatCode>General</c:formatCode>
                <c:ptCount val="15"/>
                <c:pt idx="0" formatCode="#\ ##0.0">
                  <c:v>14</c:v>
                </c:pt>
                <c:pt idx="2" formatCode="#\ ##0.0">
                  <c:v>23.3</c:v>
                </c:pt>
                <c:pt idx="3" formatCode="#\ ##0.0">
                  <c:v>13.2</c:v>
                </c:pt>
                <c:pt idx="4" formatCode="#\ ##0.0">
                  <c:v>10.8</c:v>
                </c:pt>
                <c:pt idx="5" formatCode="#\ ##0.0">
                  <c:v>11.9</c:v>
                </c:pt>
                <c:pt idx="6" formatCode="#\ ##0.0">
                  <c:v>11.8</c:v>
                </c:pt>
                <c:pt idx="7" formatCode="#\ ##0.0">
                  <c:v>16.5</c:v>
                </c:pt>
                <c:pt idx="8" formatCode="#\ ##0.0">
                  <c:v>20.6</c:v>
                </c:pt>
                <c:pt idx="9">
                  <c:v>0</c:v>
                </c:pt>
                <c:pt idx="10" formatCode="#\ ##0.0">
                  <c:v>10.1</c:v>
                </c:pt>
                <c:pt idx="11" formatCode="#\ ##0.0">
                  <c:v>10.4</c:v>
                </c:pt>
                <c:pt idx="12" formatCode="#\ ##0.0">
                  <c:v>12.7</c:v>
                </c:pt>
                <c:pt idx="13" formatCode="#\ ##0.0">
                  <c:v>16.7</c:v>
                </c:pt>
                <c:pt idx="14" formatCode="#\ ##0.0">
                  <c:v>8.6999999999999993</c:v>
                </c:pt>
              </c:numCache>
            </c:numRef>
          </c:val>
          <c:extLst>
            <c:ext xmlns:c16="http://schemas.microsoft.com/office/drawing/2014/chart" uri="{C3380CC4-5D6E-409C-BE32-E72D297353CC}">
              <c16:uniqueId val="{00000000-8AD3-4DA3-9505-084A701E22F8}"/>
            </c:ext>
          </c:extLst>
        </c:ser>
        <c:ser>
          <c:idx val="1"/>
          <c:order val="1"/>
          <c:tx>
            <c:strRef>
              <c:f>'[ktk.ktk1.fact_ktk_ktk1.latest-27.xlsx]Kouluterveyskyselyn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'[ktk.ktk1.fact_ktk_ktk1.latest-27.xlsx]Kouluterveyskyselyn aikasarjat '!$A$2:$A$16</c:f>
              <c:strCache>
                <c:ptCount val="15"/>
                <c:pt idx="0">
                  <c:v>Joroinen</c:v>
                </c:pt>
                <c:pt idx="1">
                  <c:v>Lapinlahti</c:v>
                </c:pt>
                <c:pt idx="2">
                  <c:v>Rautalampi</c:v>
                </c:pt>
                <c:pt idx="3">
                  <c:v>Kiuruvesi</c:v>
                </c:pt>
                <c:pt idx="4">
                  <c:v>Kuopio</c:v>
                </c:pt>
                <c:pt idx="5">
                  <c:v>Siilinjärvi</c:v>
                </c:pt>
                <c:pt idx="6">
                  <c:v>Pohjois-Savon hyvinvointialue</c:v>
                </c:pt>
                <c:pt idx="7">
                  <c:v>Varkaus</c:v>
                </c:pt>
                <c:pt idx="8">
                  <c:v>Pielavesi</c:v>
                </c:pt>
                <c:pt idx="9">
                  <c:v>Sonkajärvi</c:v>
                </c:pt>
                <c:pt idx="10">
                  <c:v>Leppävirta</c:v>
                </c:pt>
                <c:pt idx="11">
                  <c:v>Iisalmi</c:v>
                </c:pt>
                <c:pt idx="12">
                  <c:v>Suonenjoki</c:v>
                </c:pt>
                <c:pt idx="13">
                  <c:v>Vieremä</c:v>
                </c:pt>
                <c:pt idx="14">
                  <c:v>Tuusniemi</c:v>
                </c:pt>
              </c:strCache>
            </c:strRef>
          </c:cat>
          <c:val>
            <c:numRef>
              <c:f>'[ktk.ktk1.fact_ktk_ktk1.latest-27.xlsx]Kouluterveyskyselyn aikasarjat '!$C$2:$C$16</c:f>
              <c:numCache>
                <c:formatCode>#\ ##0.0</c:formatCode>
                <c:ptCount val="15"/>
                <c:pt idx="0">
                  <c:v>3.8</c:v>
                </c:pt>
                <c:pt idx="1">
                  <c:v>4.4000000000000004</c:v>
                </c:pt>
                <c:pt idx="2">
                  <c:v>5.8</c:v>
                </c:pt>
                <c:pt idx="3">
                  <c:v>7.5</c:v>
                </c:pt>
                <c:pt idx="4">
                  <c:v>7.7</c:v>
                </c:pt>
                <c:pt idx="5">
                  <c:v>8.5</c:v>
                </c:pt>
                <c:pt idx="6">
                  <c:v>8.6</c:v>
                </c:pt>
                <c:pt idx="7">
                  <c:v>8.6</c:v>
                </c:pt>
                <c:pt idx="8">
                  <c:v>9.1999999999999993</c:v>
                </c:pt>
                <c:pt idx="9">
                  <c:v>10.6</c:v>
                </c:pt>
                <c:pt idx="10">
                  <c:v>11</c:v>
                </c:pt>
                <c:pt idx="11">
                  <c:v>12</c:v>
                </c:pt>
                <c:pt idx="12">
                  <c:v>12.7</c:v>
                </c:pt>
                <c:pt idx="13">
                  <c:v>12.9</c:v>
                </c:pt>
                <c:pt idx="14">
                  <c:v>20.6</c:v>
                </c:pt>
              </c:numCache>
            </c:numRef>
          </c:val>
          <c:extLst>
            <c:ext xmlns:c16="http://schemas.microsoft.com/office/drawing/2014/chart" uri="{C3380CC4-5D6E-409C-BE32-E72D297353CC}">
              <c16:uniqueId val="{00000001-8AD3-4DA3-9505-084A701E22F8}"/>
            </c:ext>
          </c:extLst>
        </c:ser>
        <c:dLbls>
          <c:dLblPos val="outEnd"/>
          <c:showLegendKey val="0"/>
          <c:showVal val="1"/>
          <c:showCatName val="0"/>
          <c:showSerName val="0"/>
          <c:showPercent val="0"/>
          <c:showBubbleSize val="0"/>
        </c:dLbls>
        <c:gapWidth val="219"/>
        <c:overlap val="-27"/>
        <c:axId val="521724288"/>
        <c:axId val="521725272"/>
      </c:barChart>
      <c:catAx>
        <c:axId val="52172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1725272"/>
        <c:crosses val="autoZero"/>
        <c:auto val="1"/>
        <c:lblAlgn val="ctr"/>
        <c:lblOffset val="100"/>
        <c:noMultiLvlLbl val="0"/>
      </c:catAx>
      <c:valAx>
        <c:axId val="5217252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1724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dirty="0"/>
              <a:t>Käyttää päivittäin jotain tupakkatuotetta tai sähkösavuketta, % 8. ja 9.lk. v.2021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(2).xls]SOTKAnet'!$A$3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(2).xls]SOTKAnet'!$B$1:$I$2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(2).xls]SOTKAnet'!$B$3:$I$3</c:f>
              <c:numCache>
                <c:formatCode>General</c:formatCode>
                <c:ptCount val="8"/>
                <c:pt idx="0">
                  <c:v>10.8</c:v>
                </c:pt>
                <c:pt idx="1">
                  <c:v>10.5</c:v>
                </c:pt>
                <c:pt idx="2">
                  <c:v>10.8</c:v>
                </c:pt>
                <c:pt idx="3">
                  <c:v>10.6</c:v>
                </c:pt>
                <c:pt idx="4">
                  <c:v>6.2</c:v>
                </c:pt>
                <c:pt idx="5">
                  <c:v>14.8</c:v>
                </c:pt>
                <c:pt idx="6">
                  <c:v>12.6</c:v>
                </c:pt>
                <c:pt idx="7">
                  <c:v>10.5</c:v>
                </c:pt>
              </c:numCache>
            </c:numRef>
          </c:val>
          <c:extLst>
            <c:ext xmlns:c16="http://schemas.microsoft.com/office/drawing/2014/chart" uri="{C3380CC4-5D6E-409C-BE32-E72D297353CC}">
              <c16:uniqueId val="{00000000-C2B1-41EF-AC5C-F729C2DCFF0C}"/>
            </c:ext>
          </c:extLst>
        </c:ser>
        <c:ser>
          <c:idx val="1"/>
          <c:order val="1"/>
          <c:tx>
            <c:strRef>
              <c:f>'[SOTKAnet (2).xls]SOTKAnet'!$A$4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(2).xls]SOTKAnet'!$B$1:$I$2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(2).xls]SOTKAnet'!$B$4:$I$4</c:f>
              <c:numCache>
                <c:formatCode>General</c:formatCode>
                <c:ptCount val="8"/>
                <c:pt idx="0">
                  <c:v>6.4</c:v>
                </c:pt>
                <c:pt idx="1">
                  <c:v>12.6</c:v>
                </c:pt>
                <c:pt idx="2">
                  <c:v>5</c:v>
                </c:pt>
                <c:pt idx="3">
                  <c:v>4.8</c:v>
                </c:pt>
                <c:pt idx="4">
                  <c:v>2.8</c:v>
                </c:pt>
                <c:pt idx="5">
                  <c:v>6.2</c:v>
                </c:pt>
                <c:pt idx="6">
                  <c:v>4.5</c:v>
                </c:pt>
                <c:pt idx="7">
                  <c:v>7.1</c:v>
                </c:pt>
              </c:numCache>
            </c:numRef>
          </c:val>
          <c:extLst>
            <c:ext xmlns:c16="http://schemas.microsoft.com/office/drawing/2014/chart" uri="{C3380CC4-5D6E-409C-BE32-E72D297353CC}">
              <c16:uniqueId val="{00000001-C2B1-41EF-AC5C-F729C2DCFF0C}"/>
            </c:ext>
          </c:extLst>
        </c:ser>
        <c:dLbls>
          <c:dLblPos val="outEnd"/>
          <c:showLegendKey val="0"/>
          <c:showVal val="1"/>
          <c:showCatName val="0"/>
          <c:showSerName val="0"/>
          <c:showPercent val="0"/>
          <c:showBubbleSize val="0"/>
        </c:dLbls>
        <c:gapWidth val="219"/>
        <c:overlap val="-27"/>
        <c:axId val="241088360"/>
        <c:axId val="241087376"/>
      </c:barChart>
      <c:catAx>
        <c:axId val="24108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1087376"/>
        <c:crosses val="autoZero"/>
        <c:auto val="1"/>
        <c:lblAlgn val="ctr"/>
        <c:lblOffset val="100"/>
        <c:noMultiLvlLbl val="0"/>
      </c:catAx>
      <c:valAx>
        <c:axId val="241087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1088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Tupakoi päivittäin,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Pirkanmaan hyvinvointialue</c:v>
                </c:pt>
                <c:pt idx="1">
                  <c:v>Keski-Suomen hyvinvointialue</c:v>
                </c:pt>
                <c:pt idx="2">
                  <c:v>Koko maa</c:v>
                </c:pt>
                <c:pt idx="3">
                  <c:v>Pohjois-Pohjanmaan hyvinvointialue</c:v>
                </c:pt>
                <c:pt idx="4">
                  <c:v>Etelä-Savon hyvinvointialue</c:v>
                </c:pt>
                <c:pt idx="5">
                  <c:v>Pohjois-Savon hyvinvointialue</c:v>
                </c:pt>
                <c:pt idx="6">
                  <c:v>Pohjois-Karjalan hyvinvointialue</c:v>
                </c:pt>
              </c:strCache>
            </c:strRef>
          </c:cat>
          <c:val>
            <c:numRef>
              <c:f>'[ktk.ktk1.fact_ktk_ktk1.latest (2).xlsx]Kouluterveyskyselyn aikasarjat '!$B$2:$B$8</c:f>
              <c:numCache>
                <c:formatCode>#\ ##0.0</c:formatCode>
                <c:ptCount val="7"/>
                <c:pt idx="0">
                  <c:v>4.7</c:v>
                </c:pt>
                <c:pt idx="1">
                  <c:v>6.1</c:v>
                </c:pt>
                <c:pt idx="2">
                  <c:v>5.6</c:v>
                </c:pt>
                <c:pt idx="3">
                  <c:v>5.4</c:v>
                </c:pt>
                <c:pt idx="4">
                  <c:v>7.9</c:v>
                </c:pt>
                <c:pt idx="5">
                  <c:v>8.5</c:v>
                </c:pt>
                <c:pt idx="6">
                  <c:v>7.4</c:v>
                </c:pt>
              </c:numCache>
            </c:numRef>
          </c:val>
          <c:extLst>
            <c:ext xmlns:c16="http://schemas.microsoft.com/office/drawing/2014/chart" uri="{C3380CC4-5D6E-409C-BE32-E72D297353CC}">
              <c16:uniqueId val="{00000000-3E2B-4972-B5A8-F9201DC5DCB7}"/>
            </c:ext>
          </c:extLst>
        </c:ser>
        <c:ser>
          <c:idx val="1"/>
          <c:order val="1"/>
          <c:tx>
            <c:strRef>
              <c:f>'[ktk.ktk1.fact_ktk_ktk1.latest (2).xlsx]Kouluterveyskyselyn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Pirkanmaan hyvinvointialue</c:v>
                </c:pt>
                <c:pt idx="1">
                  <c:v>Keski-Suomen hyvinvointialue</c:v>
                </c:pt>
                <c:pt idx="2">
                  <c:v>Koko maa</c:v>
                </c:pt>
                <c:pt idx="3">
                  <c:v>Pohjois-Pohjanmaan hyvinvointialue</c:v>
                </c:pt>
                <c:pt idx="4">
                  <c:v>Etelä-Savon hyvinvointialue</c:v>
                </c:pt>
                <c:pt idx="5">
                  <c:v>Pohjois-Savon hyvinvointialue</c:v>
                </c:pt>
                <c:pt idx="6">
                  <c:v>Pohjois-Karjalan hyvinvointialue</c:v>
                </c:pt>
              </c:strCache>
            </c:strRef>
          </c:cat>
          <c:val>
            <c:numRef>
              <c:f>'[ktk.ktk1.fact_ktk_ktk1.latest (2).xlsx]Kouluterveyskyselyn aikasarjat '!$C$2:$C$8</c:f>
              <c:numCache>
                <c:formatCode>#\ ##0.0</c:formatCode>
                <c:ptCount val="7"/>
                <c:pt idx="0">
                  <c:v>4.9000000000000004</c:v>
                </c:pt>
                <c:pt idx="1">
                  <c:v>5</c:v>
                </c:pt>
                <c:pt idx="2">
                  <c:v>5.3</c:v>
                </c:pt>
                <c:pt idx="3">
                  <c:v>5.4</c:v>
                </c:pt>
                <c:pt idx="4">
                  <c:v>6.3</c:v>
                </c:pt>
                <c:pt idx="5">
                  <c:v>6.6</c:v>
                </c:pt>
                <c:pt idx="6">
                  <c:v>7.1</c:v>
                </c:pt>
              </c:numCache>
            </c:numRef>
          </c:val>
          <c:extLst>
            <c:ext xmlns:c16="http://schemas.microsoft.com/office/drawing/2014/chart" uri="{C3380CC4-5D6E-409C-BE32-E72D297353CC}">
              <c16:uniqueId val="{00000001-3E2B-4972-B5A8-F9201DC5DCB7}"/>
            </c:ext>
          </c:extLst>
        </c:ser>
        <c:dLbls>
          <c:dLblPos val="outEnd"/>
          <c:showLegendKey val="0"/>
          <c:showVal val="1"/>
          <c:showCatName val="0"/>
          <c:showSerName val="0"/>
          <c:showPercent val="0"/>
          <c:showBubbleSize val="0"/>
        </c:dLbls>
        <c:gapWidth val="219"/>
        <c:overlap val="-27"/>
        <c:axId val="511735672"/>
        <c:axId val="511736656"/>
      </c:barChart>
      <c:catAx>
        <c:axId val="51173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1736656"/>
        <c:crosses val="autoZero"/>
        <c:auto val="1"/>
        <c:lblAlgn val="ctr"/>
        <c:lblOffset val="100"/>
        <c:noMultiLvlLbl val="0"/>
      </c:catAx>
      <c:valAx>
        <c:axId val="5117366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1735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Tupakoi päivittäin, %, 8. ja 9.lk.</a:t>
            </a:r>
            <a:r>
              <a:rPr lang="fi-FI" baseline="0"/>
              <a:t>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(22).xlsx]Kouluterveyskyselyn aikasarjat '!$B$1</c:f>
              <c:strCache>
                <c:ptCount val="1"/>
                <c:pt idx="0">
                  <c:v>Pojat</c:v>
                </c:pt>
              </c:strCache>
            </c:strRef>
          </c:tx>
          <c:spPr>
            <a:ln w="28575" cap="rnd">
              <a:solidFill>
                <a:schemeClr val="accent1"/>
              </a:solidFill>
              <a:round/>
            </a:ln>
            <a:effectLst/>
          </c:spPr>
          <c:marker>
            <c:symbol val="none"/>
          </c:marker>
          <c:dLbls>
            <c:dLbl>
              <c:idx val="1"/>
              <c:layout>
                <c:manualLayout>
                  <c:x val="7.7777777777777776E-3"/>
                  <c:y val="-5.78357392825897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0CF-4F6B-BE1B-756FA4C503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(22).xlsx]Kouluterveyskyselyn aikasarjat '!$A$2:$A$3</c:f>
              <c:strCache>
                <c:ptCount val="2"/>
                <c:pt idx="0">
                  <c:v>2019</c:v>
                </c:pt>
                <c:pt idx="1">
                  <c:v>2021</c:v>
                </c:pt>
              </c:strCache>
            </c:strRef>
          </c:cat>
          <c:val>
            <c:numRef>
              <c:f>'[ktk.ktk1.fact_ktk_ktk1.latest (22).xlsx]Kouluterveyskyselyn aikasarjat '!$B$2:$B$3</c:f>
              <c:numCache>
                <c:formatCode>#\ ##0.0</c:formatCode>
                <c:ptCount val="2"/>
                <c:pt idx="0">
                  <c:v>9.1999999999999993</c:v>
                </c:pt>
                <c:pt idx="1">
                  <c:v>7.5</c:v>
                </c:pt>
              </c:numCache>
            </c:numRef>
          </c:val>
          <c:smooth val="0"/>
          <c:extLst>
            <c:ext xmlns:c16="http://schemas.microsoft.com/office/drawing/2014/chart" uri="{C3380CC4-5D6E-409C-BE32-E72D297353CC}">
              <c16:uniqueId val="{00000000-F0F6-4441-8C04-081E738C5380}"/>
            </c:ext>
          </c:extLst>
        </c:ser>
        <c:ser>
          <c:idx val="1"/>
          <c:order val="1"/>
          <c:tx>
            <c:strRef>
              <c:f>'[ktk.ktk1.fact_ktk_ktk1.latest (22).xlsx]Kouluterveyskyselyn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7.0000000000000007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0CF-4F6B-BE1B-756FA4C50372}"/>
                </c:ext>
              </c:extLst>
            </c:dLbl>
            <c:dLbl>
              <c:idx val="1"/>
              <c:layout>
                <c:manualLayout>
                  <c:x val="-6.1111111111112129E-3"/>
                  <c:y val="5.32753718285214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0CF-4F6B-BE1B-756FA4C503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(22).xlsx]Kouluterveyskyselyn aikasarjat '!$A$2:$A$3</c:f>
              <c:strCache>
                <c:ptCount val="2"/>
                <c:pt idx="0">
                  <c:v>2019</c:v>
                </c:pt>
                <c:pt idx="1">
                  <c:v>2021</c:v>
                </c:pt>
              </c:strCache>
            </c:strRef>
          </c:cat>
          <c:val>
            <c:numRef>
              <c:f>'[ktk.ktk1.fact_ktk_ktk1.latest (22).xlsx]Kouluterveyskyselyn aikasarjat '!$C$2:$C$3</c:f>
              <c:numCache>
                <c:formatCode>#\ ##0.0</c:formatCode>
                <c:ptCount val="2"/>
                <c:pt idx="0">
                  <c:v>7.6</c:v>
                </c:pt>
                <c:pt idx="1">
                  <c:v>5.6</c:v>
                </c:pt>
              </c:numCache>
            </c:numRef>
          </c:val>
          <c:smooth val="0"/>
          <c:extLst>
            <c:ext xmlns:c16="http://schemas.microsoft.com/office/drawing/2014/chart" uri="{C3380CC4-5D6E-409C-BE32-E72D297353CC}">
              <c16:uniqueId val="{00000001-F0F6-4441-8C04-081E738C5380}"/>
            </c:ext>
          </c:extLst>
        </c:ser>
        <c:ser>
          <c:idx val="2"/>
          <c:order val="2"/>
          <c:tx>
            <c:strRef>
              <c:f>'[ktk.ktk1.fact_ktk_ktk1.latest (22).xlsx]Kouluterveyskyselyn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8.6666666666666711E-2"/>
                  <c:y val="-2.07987022455526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0CF-4F6B-BE1B-756FA4C50372}"/>
                </c:ext>
              </c:extLst>
            </c:dLbl>
            <c:dLbl>
              <c:idx val="1"/>
              <c:layout>
                <c:manualLayout>
                  <c:x val="-5.5555555555555556E-4"/>
                  <c:y val="-2.07987022455526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0CF-4F6B-BE1B-756FA4C503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(22).xlsx]Kouluterveyskyselyn aikasarjat '!$A$2:$A$3</c:f>
              <c:strCache>
                <c:ptCount val="2"/>
                <c:pt idx="0">
                  <c:v>2019</c:v>
                </c:pt>
                <c:pt idx="1">
                  <c:v>2021</c:v>
                </c:pt>
              </c:strCache>
            </c:strRef>
          </c:cat>
          <c:val>
            <c:numRef>
              <c:f>'[ktk.ktk1.fact_ktk_ktk1.latest (22).xlsx]Kouluterveyskyselyn aikasarjat '!$D$2:$D$3</c:f>
              <c:numCache>
                <c:formatCode>#\ ##0.0</c:formatCode>
                <c:ptCount val="2"/>
                <c:pt idx="0">
                  <c:v>8.5</c:v>
                </c:pt>
                <c:pt idx="1">
                  <c:v>6.6</c:v>
                </c:pt>
              </c:numCache>
            </c:numRef>
          </c:val>
          <c:smooth val="0"/>
          <c:extLst>
            <c:ext xmlns:c16="http://schemas.microsoft.com/office/drawing/2014/chart" uri="{C3380CC4-5D6E-409C-BE32-E72D297353CC}">
              <c16:uniqueId val="{00000002-F0F6-4441-8C04-081E738C5380}"/>
            </c:ext>
          </c:extLst>
        </c:ser>
        <c:dLbls>
          <c:dLblPos val="t"/>
          <c:showLegendKey val="0"/>
          <c:showVal val="1"/>
          <c:showCatName val="0"/>
          <c:showSerName val="0"/>
          <c:showPercent val="0"/>
          <c:showBubbleSize val="0"/>
        </c:dLbls>
        <c:smooth val="0"/>
        <c:axId val="421911552"/>
        <c:axId val="421911880"/>
      </c:lineChart>
      <c:catAx>
        <c:axId val="4219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21911880"/>
        <c:crosses val="autoZero"/>
        <c:auto val="1"/>
        <c:lblAlgn val="ctr"/>
        <c:lblOffset val="100"/>
        <c:noMultiLvlLbl val="0"/>
      </c:catAx>
      <c:valAx>
        <c:axId val="421911880"/>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1911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Tupakoi päivittäin,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(38).xlsx]Kouluterveyskyselyn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(38).xlsx]Kouluterveyskyselyn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(38).xlsx]Kouluterveyskyselyn aikasarjat '!$B$2:$B$8</c:f>
              <c:numCache>
                <c:formatCode>#\ ##0.0</c:formatCode>
                <c:ptCount val="7"/>
                <c:pt idx="0">
                  <c:v>16.399999999999999</c:v>
                </c:pt>
                <c:pt idx="1">
                  <c:v>17</c:v>
                </c:pt>
                <c:pt idx="2">
                  <c:v>15.4</c:v>
                </c:pt>
                <c:pt idx="3">
                  <c:v>13.8</c:v>
                </c:pt>
                <c:pt idx="4">
                  <c:v>8.1</c:v>
                </c:pt>
                <c:pt idx="5">
                  <c:v>8.5</c:v>
                </c:pt>
                <c:pt idx="6">
                  <c:v>6.6</c:v>
                </c:pt>
              </c:numCache>
            </c:numRef>
          </c:val>
          <c:smooth val="0"/>
          <c:extLst>
            <c:ext xmlns:c16="http://schemas.microsoft.com/office/drawing/2014/chart" uri="{C3380CC4-5D6E-409C-BE32-E72D297353CC}">
              <c16:uniqueId val="{00000000-B038-4306-9E43-92A8F2A7B6B4}"/>
            </c:ext>
          </c:extLst>
        </c:ser>
        <c:ser>
          <c:idx val="1"/>
          <c:order val="1"/>
          <c:tx>
            <c:strRef>
              <c:f>'[ktk.ktk1.fact_ktk_ktk1.latest (38).xlsx]Kouluterveyskyselyn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(38).xlsx]Kouluterveyskyselyn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(38).xlsx]Kouluterveyskyselyn aikasarjat '!$C$2:$C$8</c:f>
              <c:numCache>
                <c:formatCode>#\ ##0.0</c:formatCode>
                <c:ptCount val="7"/>
                <c:pt idx="0">
                  <c:v>13.4</c:v>
                </c:pt>
                <c:pt idx="1">
                  <c:v>12.2</c:v>
                </c:pt>
                <c:pt idx="2">
                  <c:v>12.6</c:v>
                </c:pt>
                <c:pt idx="3">
                  <c:v>8.4</c:v>
                </c:pt>
                <c:pt idx="4">
                  <c:v>3.7</c:v>
                </c:pt>
                <c:pt idx="5">
                  <c:v>3.4</c:v>
                </c:pt>
                <c:pt idx="6">
                  <c:v>3.2</c:v>
                </c:pt>
              </c:numCache>
            </c:numRef>
          </c:val>
          <c:smooth val="0"/>
          <c:extLst>
            <c:ext xmlns:c16="http://schemas.microsoft.com/office/drawing/2014/chart" uri="{C3380CC4-5D6E-409C-BE32-E72D297353CC}">
              <c16:uniqueId val="{00000001-B038-4306-9E43-92A8F2A7B6B4}"/>
            </c:ext>
          </c:extLst>
        </c:ser>
        <c:ser>
          <c:idx val="2"/>
          <c:order val="2"/>
          <c:tx>
            <c:strRef>
              <c:f>'[ktk.ktk1.fact_ktk_ktk1.latest (38).xlsx]Kouluterveyskyselyn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(38).xlsx]Kouluterveyskyselyn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(38).xlsx]Kouluterveyskyselyn aikasarjat '!$D$2:$D$8</c:f>
              <c:numCache>
                <c:formatCode>#\ ##0.0</c:formatCode>
                <c:ptCount val="7"/>
                <c:pt idx="1">
                  <c:v>41.6</c:v>
                </c:pt>
                <c:pt idx="2">
                  <c:v>42.1</c:v>
                </c:pt>
                <c:pt idx="3">
                  <c:v>37.200000000000003</c:v>
                </c:pt>
                <c:pt idx="4">
                  <c:v>26.1</c:v>
                </c:pt>
                <c:pt idx="5">
                  <c:v>21.5</c:v>
                </c:pt>
                <c:pt idx="6">
                  <c:v>20.7</c:v>
                </c:pt>
              </c:numCache>
            </c:numRef>
          </c:val>
          <c:smooth val="0"/>
          <c:extLst>
            <c:ext xmlns:c16="http://schemas.microsoft.com/office/drawing/2014/chart" uri="{C3380CC4-5D6E-409C-BE32-E72D297353CC}">
              <c16:uniqueId val="{00000002-B038-4306-9E43-92A8F2A7B6B4}"/>
            </c:ext>
          </c:extLst>
        </c:ser>
        <c:dLbls>
          <c:dLblPos val="t"/>
          <c:showLegendKey val="0"/>
          <c:showVal val="1"/>
          <c:showCatName val="0"/>
          <c:showSerName val="0"/>
          <c:showPercent val="0"/>
          <c:showBubbleSize val="0"/>
        </c:dLbls>
        <c:smooth val="0"/>
        <c:axId val="247380728"/>
        <c:axId val="247379416"/>
      </c:lineChart>
      <c:catAx>
        <c:axId val="247380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47379416"/>
        <c:crosses val="autoZero"/>
        <c:auto val="1"/>
        <c:lblAlgn val="ctr"/>
        <c:lblOffset val="100"/>
        <c:noMultiLvlLbl val="0"/>
      </c:catAx>
      <c:valAx>
        <c:axId val="2473794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7380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Tupakoi päivittäin, %, 8. ja 9.lk. </a:t>
            </a:r>
          </a:p>
        </c:rich>
      </c:tx>
      <c:layout>
        <c:manualLayout>
          <c:xMode val="edge"/>
          <c:yMode val="edge"/>
          <c:x val="0.3415555555555555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'[ktk.ktk1.fact_ktk_ktk1.latest-28.xlsx]Kouluterveyskyselyn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'[ktk.ktk1.fact_ktk_ktk1.latest-28.xlsx]Kouluterveyskyselyn aikasarjat '!$A$2:$A$16</c:f>
              <c:strCache>
                <c:ptCount val="15"/>
                <c:pt idx="0">
                  <c:v>Lapinlahti</c:v>
                </c:pt>
                <c:pt idx="1">
                  <c:v>Joroinen</c:v>
                </c:pt>
                <c:pt idx="2">
                  <c:v>Kuopio</c:v>
                </c:pt>
                <c:pt idx="3">
                  <c:v>Rautalampi</c:v>
                </c:pt>
                <c:pt idx="4">
                  <c:v>Varkaus</c:v>
                </c:pt>
                <c:pt idx="5">
                  <c:v>Siilinjärvi</c:v>
                </c:pt>
                <c:pt idx="6">
                  <c:v>Pohjois-Savon hyvinvointialue</c:v>
                </c:pt>
                <c:pt idx="7">
                  <c:v>Kiuruvesi</c:v>
                </c:pt>
                <c:pt idx="8">
                  <c:v>Vieremä</c:v>
                </c:pt>
                <c:pt idx="9">
                  <c:v>Pielavesi</c:v>
                </c:pt>
                <c:pt idx="10">
                  <c:v>Leppävirta</c:v>
                </c:pt>
                <c:pt idx="11">
                  <c:v>Iisalmi</c:v>
                </c:pt>
                <c:pt idx="12">
                  <c:v>Sonkajärvi</c:v>
                </c:pt>
                <c:pt idx="13">
                  <c:v>Suonenjoki</c:v>
                </c:pt>
                <c:pt idx="14">
                  <c:v>Tuusniemi</c:v>
                </c:pt>
              </c:strCache>
            </c:strRef>
          </c:cat>
          <c:val>
            <c:numRef>
              <c:f>'[ktk.ktk1.fact_ktk_ktk1.latest-28.xlsx]Kouluterveyskyselyn aikasarjat '!$B$2:$B$16</c:f>
              <c:numCache>
                <c:formatCode>#\ ##0.0</c:formatCode>
                <c:ptCount val="15"/>
                <c:pt idx="1">
                  <c:v>13</c:v>
                </c:pt>
                <c:pt idx="2">
                  <c:v>6.8</c:v>
                </c:pt>
                <c:pt idx="3">
                  <c:v>15.5</c:v>
                </c:pt>
                <c:pt idx="4">
                  <c:v>12.6</c:v>
                </c:pt>
                <c:pt idx="5">
                  <c:v>8</c:v>
                </c:pt>
                <c:pt idx="6">
                  <c:v>8.5</c:v>
                </c:pt>
                <c:pt idx="7">
                  <c:v>13.3</c:v>
                </c:pt>
                <c:pt idx="8">
                  <c:v>15.3</c:v>
                </c:pt>
                <c:pt idx="9">
                  <c:v>16.7</c:v>
                </c:pt>
                <c:pt idx="10">
                  <c:v>9</c:v>
                </c:pt>
                <c:pt idx="11">
                  <c:v>7.5</c:v>
                </c:pt>
                <c:pt idx="12" formatCode="General">
                  <c:v>0</c:v>
                </c:pt>
                <c:pt idx="13">
                  <c:v>10.1</c:v>
                </c:pt>
                <c:pt idx="14">
                  <c:v>7.4</c:v>
                </c:pt>
              </c:numCache>
            </c:numRef>
          </c:val>
          <c:extLst>
            <c:ext xmlns:c16="http://schemas.microsoft.com/office/drawing/2014/chart" uri="{C3380CC4-5D6E-409C-BE32-E72D297353CC}">
              <c16:uniqueId val="{00000000-ABEC-46A6-86AA-64B0AC887653}"/>
            </c:ext>
          </c:extLst>
        </c:ser>
        <c:ser>
          <c:idx val="1"/>
          <c:order val="1"/>
          <c:tx>
            <c:strRef>
              <c:f>'[ktk.ktk1.fact_ktk_ktk1.latest-28.xlsx]Kouluterveyskyselyn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'[ktk.ktk1.fact_ktk_ktk1.latest-28.xlsx]Kouluterveyskyselyn aikasarjat '!$A$2:$A$16</c:f>
              <c:strCache>
                <c:ptCount val="15"/>
                <c:pt idx="0">
                  <c:v>Lapinlahti</c:v>
                </c:pt>
                <c:pt idx="1">
                  <c:v>Joroinen</c:v>
                </c:pt>
                <c:pt idx="2">
                  <c:v>Kuopio</c:v>
                </c:pt>
                <c:pt idx="3">
                  <c:v>Rautalampi</c:v>
                </c:pt>
                <c:pt idx="4">
                  <c:v>Varkaus</c:v>
                </c:pt>
                <c:pt idx="5">
                  <c:v>Siilinjärvi</c:v>
                </c:pt>
                <c:pt idx="6">
                  <c:v>Pohjois-Savon hyvinvointialue</c:v>
                </c:pt>
                <c:pt idx="7">
                  <c:v>Kiuruvesi</c:v>
                </c:pt>
                <c:pt idx="8">
                  <c:v>Vieremä</c:v>
                </c:pt>
                <c:pt idx="9">
                  <c:v>Pielavesi</c:v>
                </c:pt>
                <c:pt idx="10">
                  <c:v>Leppävirta</c:v>
                </c:pt>
                <c:pt idx="11">
                  <c:v>Iisalmi</c:v>
                </c:pt>
                <c:pt idx="12">
                  <c:v>Sonkajärvi</c:v>
                </c:pt>
                <c:pt idx="13">
                  <c:v>Suonenjoki</c:v>
                </c:pt>
                <c:pt idx="14">
                  <c:v>Tuusniemi</c:v>
                </c:pt>
              </c:strCache>
            </c:strRef>
          </c:cat>
          <c:val>
            <c:numRef>
              <c:f>'[ktk.ktk1.fact_ktk_ktk1.latest-28.xlsx]Kouluterveyskyselyn aikasarjat '!$C$2:$C$16</c:f>
              <c:numCache>
                <c:formatCode>#\ ##0.0</c:formatCode>
                <c:ptCount val="15"/>
                <c:pt idx="0">
                  <c:v>3</c:v>
                </c:pt>
                <c:pt idx="1">
                  <c:v>3.8</c:v>
                </c:pt>
                <c:pt idx="2">
                  <c:v>5.0999999999999996</c:v>
                </c:pt>
                <c:pt idx="3">
                  <c:v>6.1</c:v>
                </c:pt>
                <c:pt idx="4">
                  <c:v>6.2</c:v>
                </c:pt>
                <c:pt idx="5">
                  <c:v>6.3</c:v>
                </c:pt>
                <c:pt idx="6">
                  <c:v>6.6</c:v>
                </c:pt>
                <c:pt idx="7">
                  <c:v>7.1</c:v>
                </c:pt>
                <c:pt idx="8">
                  <c:v>7.2</c:v>
                </c:pt>
                <c:pt idx="9">
                  <c:v>9.1999999999999993</c:v>
                </c:pt>
                <c:pt idx="10">
                  <c:v>10.6</c:v>
                </c:pt>
                <c:pt idx="11">
                  <c:v>10.8</c:v>
                </c:pt>
                <c:pt idx="12">
                  <c:v>10.9</c:v>
                </c:pt>
                <c:pt idx="13">
                  <c:v>12</c:v>
                </c:pt>
                <c:pt idx="14">
                  <c:v>20.3</c:v>
                </c:pt>
              </c:numCache>
            </c:numRef>
          </c:val>
          <c:extLst>
            <c:ext xmlns:c16="http://schemas.microsoft.com/office/drawing/2014/chart" uri="{C3380CC4-5D6E-409C-BE32-E72D297353CC}">
              <c16:uniqueId val="{00000001-ABEC-46A6-86AA-64B0AC887653}"/>
            </c:ext>
          </c:extLst>
        </c:ser>
        <c:dLbls>
          <c:dLblPos val="outEnd"/>
          <c:showLegendKey val="0"/>
          <c:showVal val="1"/>
          <c:showCatName val="0"/>
          <c:showSerName val="0"/>
          <c:showPercent val="0"/>
          <c:showBubbleSize val="0"/>
        </c:dLbls>
        <c:gapWidth val="219"/>
        <c:overlap val="-27"/>
        <c:axId val="244445568"/>
        <c:axId val="244446552"/>
      </c:barChart>
      <c:catAx>
        <c:axId val="24444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4446552"/>
        <c:crosses val="autoZero"/>
        <c:auto val="1"/>
        <c:lblAlgn val="ctr"/>
        <c:lblOffset val="100"/>
        <c:noMultiLvlLbl val="0"/>
      </c:catAx>
      <c:valAx>
        <c:axId val="244446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4445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Käyttänyt jotain tupakkatuotetta tai sähkösavuketta vähintään kerran, % 4. ja 5. luokan oppilaista. Kouluterveyskysely 2021</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2886775974805784E-2"/>
          <c:y val="0.30081084386519746"/>
          <c:w val="0.91544571283742215"/>
          <c:h val="0.3941207006797024"/>
        </c:manualLayout>
      </c:layout>
      <c:barChart>
        <c:barDir val="col"/>
        <c:grouping val="clustered"/>
        <c:varyColors val="0"/>
        <c:ser>
          <c:idx val="0"/>
          <c:order val="0"/>
          <c:tx>
            <c:strRef>
              <c:f>'[SOTKAnet (1).xls]SOTKAnet'!$B$2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(1).xls]SOTKAnet'!$A$3:$A$15</c:f>
              <c:strCache>
                <c:ptCount val="13"/>
                <c:pt idx="0">
                  <c:v>Suonenjoki</c:v>
                </c:pt>
                <c:pt idx="1">
                  <c:v>Kiuruvesi</c:v>
                </c:pt>
                <c:pt idx="2">
                  <c:v>Siilinjärvi</c:v>
                </c:pt>
                <c:pt idx="3">
                  <c:v>Lapinlahti</c:v>
                </c:pt>
                <c:pt idx="4">
                  <c:v>Kuopio</c:v>
                </c:pt>
                <c:pt idx="5">
                  <c:v>Vieremä</c:v>
                </c:pt>
                <c:pt idx="6">
                  <c:v>Iisalmi</c:v>
                </c:pt>
                <c:pt idx="7">
                  <c:v>Varkaus</c:v>
                </c:pt>
                <c:pt idx="8">
                  <c:v>Pielavesi</c:v>
                </c:pt>
                <c:pt idx="9">
                  <c:v>Leppävirta</c:v>
                </c:pt>
                <c:pt idx="10">
                  <c:v>Joroinen</c:v>
                </c:pt>
                <c:pt idx="11">
                  <c:v>Sonkajärvi</c:v>
                </c:pt>
                <c:pt idx="12">
                  <c:v>Rautalampi</c:v>
                </c:pt>
              </c:strCache>
            </c:strRef>
          </c:cat>
          <c:val>
            <c:numRef>
              <c:f>'[SOTKAnet (1).xls]SOTKAnet'!$B$3:$B$15</c:f>
              <c:numCache>
                <c:formatCode>General</c:formatCode>
                <c:ptCount val="13"/>
                <c:pt idx="0">
                  <c:v>1.5</c:v>
                </c:pt>
                <c:pt idx="1">
                  <c:v>5.3</c:v>
                </c:pt>
                <c:pt idx="2">
                  <c:v>5.7</c:v>
                </c:pt>
                <c:pt idx="3">
                  <c:v>5.6</c:v>
                </c:pt>
                <c:pt idx="4">
                  <c:v>4.0999999999999996</c:v>
                </c:pt>
                <c:pt idx="5">
                  <c:v>0</c:v>
                </c:pt>
                <c:pt idx="6">
                  <c:v>3.6</c:v>
                </c:pt>
                <c:pt idx="7">
                  <c:v>5.8</c:v>
                </c:pt>
                <c:pt idx="8">
                  <c:v>1.1000000000000001</c:v>
                </c:pt>
                <c:pt idx="9">
                  <c:v>3.5</c:v>
                </c:pt>
                <c:pt idx="10">
                  <c:v>2.5</c:v>
                </c:pt>
                <c:pt idx="11">
                  <c:v>13.6</c:v>
                </c:pt>
                <c:pt idx="12">
                  <c:v>17.600000000000001</c:v>
                </c:pt>
              </c:numCache>
            </c:numRef>
          </c:val>
          <c:extLst>
            <c:ext xmlns:c16="http://schemas.microsoft.com/office/drawing/2014/chart" uri="{C3380CC4-5D6E-409C-BE32-E72D297353CC}">
              <c16:uniqueId val="{00000000-A1B6-408A-B015-0DE6D1B5AF28}"/>
            </c:ext>
          </c:extLst>
        </c:ser>
        <c:ser>
          <c:idx val="1"/>
          <c:order val="1"/>
          <c:tx>
            <c:strRef>
              <c:f>'[SOTKAnet (1).xls]SOTKAnet'!$C$2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(1).xls]SOTKAnet'!$A$3:$A$15</c:f>
              <c:strCache>
                <c:ptCount val="13"/>
                <c:pt idx="0">
                  <c:v>Suonenjoki</c:v>
                </c:pt>
                <c:pt idx="1">
                  <c:v>Kiuruvesi</c:v>
                </c:pt>
                <c:pt idx="2">
                  <c:v>Siilinjärvi</c:v>
                </c:pt>
                <c:pt idx="3">
                  <c:v>Lapinlahti</c:v>
                </c:pt>
                <c:pt idx="4">
                  <c:v>Kuopio</c:v>
                </c:pt>
                <c:pt idx="5">
                  <c:v>Vieremä</c:v>
                </c:pt>
                <c:pt idx="6">
                  <c:v>Iisalmi</c:v>
                </c:pt>
                <c:pt idx="7">
                  <c:v>Varkaus</c:v>
                </c:pt>
                <c:pt idx="8">
                  <c:v>Pielavesi</c:v>
                </c:pt>
                <c:pt idx="9">
                  <c:v>Leppävirta</c:v>
                </c:pt>
                <c:pt idx="10">
                  <c:v>Joroinen</c:v>
                </c:pt>
                <c:pt idx="11">
                  <c:v>Sonkajärvi</c:v>
                </c:pt>
                <c:pt idx="12">
                  <c:v>Rautalampi</c:v>
                </c:pt>
              </c:strCache>
            </c:strRef>
          </c:cat>
          <c:val>
            <c:numRef>
              <c:f>'[SOTKAnet (1).xls]SOTKAnet'!$C$3:$C$15</c:f>
              <c:numCache>
                <c:formatCode>General</c:formatCode>
                <c:ptCount val="13"/>
                <c:pt idx="0">
                  <c:v>0.8</c:v>
                </c:pt>
                <c:pt idx="1">
                  <c:v>1.3</c:v>
                </c:pt>
                <c:pt idx="2">
                  <c:v>2.6</c:v>
                </c:pt>
                <c:pt idx="3">
                  <c:v>2.8</c:v>
                </c:pt>
                <c:pt idx="4">
                  <c:v>3.2</c:v>
                </c:pt>
                <c:pt idx="5">
                  <c:v>3.8</c:v>
                </c:pt>
                <c:pt idx="6">
                  <c:v>4.7</c:v>
                </c:pt>
                <c:pt idx="7">
                  <c:v>5</c:v>
                </c:pt>
                <c:pt idx="8">
                  <c:v>6.3</c:v>
                </c:pt>
                <c:pt idx="9">
                  <c:v>6.7</c:v>
                </c:pt>
                <c:pt idx="10">
                  <c:v>11.1</c:v>
                </c:pt>
                <c:pt idx="11">
                  <c:v>15.6</c:v>
                </c:pt>
                <c:pt idx="12">
                  <c:v>0</c:v>
                </c:pt>
              </c:numCache>
            </c:numRef>
          </c:val>
          <c:extLst>
            <c:ext xmlns:c16="http://schemas.microsoft.com/office/drawing/2014/chart" uri="{C3380CC4-5D6E-409C-BE32-E72D297353CC}">
              <c16:uniqueId val="{00000001-A1B6-408A-B015-0DE6D1B5AF28}"/>
            </c:ext>
          </c:extLst>
        </c:ser>
        <c:dLbls>
          <c:dLblPos val="outEnd"/>
          <c:showLegendKey val="0"/>
          <c:showVal val="1"/>
          <c:showCatName val="0"/>
          <c:showSerName val="0"/>
          <c:showPercent val="0"/>
          <c:showBubbleSize val="0"/>
        </c:dLbls>
        <c:gapWidth val="219"/>
        <c:overlap val="-27"/>
        <c:axId val="506629400"/>
        <c:axId val="506630384"/>
      </c:barChart>
      <c:catAx>
        <c:axId val="50662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6630384"/>
        <c:crosses val="autoZero"/>
        <c:auto val="1"/>
        <c:lblAlgn val="ctr"/>
        <c:lblOffset val="100"/>
        <c:noMultiLvlLbl val="0"/>
      </c:catAx>
      <c:valAx>
        <c:axId val="50663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629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Tupakoi päivittäin, % 8. ja 9.lk. v. 2021</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(3).xls]SOTKAnet'!$A$3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(3).xls]SOTKAnet'!$B$2:$I$2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(3).xls]SOTKAnet'!$B$3:$I$3</c:f>
              <c:numCache>
                <c:formatCode>General</c:formatCode>
                <c:ptCount val="8"/>
                <c:pt idx="0">
                  <c:v>7.5</c:v>
                </c:pt>
                <c:pt idx="1">
                  <c:v>9.5</c:v>
                </c:pt>
                <c:pt idx="2">
                  <c:v>10</c:v>
                </c:pt>
                <c:pt idx="3">
                  <c:v>6.5</c:v>
                </c:pt>
                <c:pt idx="4">
                  <c:v>3.1</c:v>
                </c:pt>
                <c:pt idx="5">
                  <c:v>14.1</c:v>
                </c:pt>
                <c:pt idx="6">
                  <c:v>8.5</c:v>
                </c:pt>
                <c:pt idx="7">
                  <c:v>5.9</c:v>
                </c:pt>
              </c:numCache>
            </c:numRef>
          </c:val>
          <c:extLst>
            <c:ext xmlns:c16="http://schemas.microsoft.com/office/drawing/2014/chart" uri="{C3380CC4-5D6E-409C-BE32-E72D297353CC}">
              <c16:uniqueId val="{00000000-F781-44E1-A321-2DD563AACCFA}"/>
            </c:ext>
          </c:extLst>
        </c:ser>
        <c:ser>
          <c:idx val="1"/>
          <c:order val="1"/>
          <c:tx>
            <c:strRef>
              <c:f>'[SOTKAnet (3).xls]SOTKAnet'!$A$4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(3).xls]SOTKAnet'!$B$2:$I$2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(3).xls]SOTKAnet'!$B$4:$I$4</c:f>
              <c:numCache>
                <c:formatCode>General</c:formatCode>
                <c:ptCount val="8"/>
                <c:pt idx="0">
                  <c:v>5.6</c:v>
                </c:pt>
                <c:pt idx="1">
                  <c:v>11.1</c:v>
                </c:pt>
                <c:pt idx="2">
                  <c:v>5.0999999999999996</c:v>
                </c:pt>
                <c:pt idx="3">
                  <c:v>3.5</c:v>
                </c:pt>
                <c:pt idx="4">
                  <c:v>2.8</c:v>
                </c:pt>
                <c:pt idx="5">
                  <c:v>6.2</c:v>
                </c:pt>
                <c:pt idx="6">
                  <c:v>4.2</c:v>
                </c:pt>
                <c:pt idx="7">
                  <c:v>6.5</c:v>
                </c:pt>
              </c:numCache>
            </c:numRef>
          </c:val>
          <c:extLst>
            <c:ext xmlns:c16="http://schemas.microsoft.com/office/drawing/2014/chart" uri="{C3380CC4-5D6E-409C-BE32-E72D297353CC}">
              <c16:uniqueId val="{00000001-F781-44E1-A321-2DD563AACCFA}"/>
            </c:ext>
          </c:extLst>
        </c:ser>
        <c:dLbls>
          <c:dLblPos val="outEnd"/>
          <c:showLegendKey val="0"/>
          <c:showVal val="1"/>
          <c:showCatName val="0"/>
          <c:showSerName val="0"/>
          <c:showPercent val="0"/>
          <c:showBubbleSize val="0"/>
        </c:dLbls>
        <c:gapWidth val="219"/>
        <c:overlap val="-27"/>
        <c:axId val="515053296"/>
        <c:axId val="515053624"/>
      </c:barChart>
      <c:catAx>
        <c:axId val="51505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5053624"/>
        <c:crosses val="autoZero"/>
        <c:auto val="1"/>
        <c:lblAlgn val="ctr"/>
        <c:lblOffset val="100"/>
        <c:noMultiLvlLbl val="0"/>
      </c:catAx>
      <c:valAx>
        <c:axId val="515053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5053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Nuuskaa päivittäin,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(3).xlsx]Kouluterveyskyselyn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'!$A$2:$A$8</c:f>
              <c:strCache>
                <c:ptCount val="7"/>
                <c:pt idx="0">
                  <c:v>Keski-Suomen hyvinvointialue</c:v>
                </c:pt>
                <c:pt idx="1">
                  <c:v>Koko maa</c:v>
                </c:pt>
                <c:pt idx="2">
                  <c:v>Etelä-Savon hyvinvointialue</c:v>
                </c:pt>
                <c:pt idx="3">
                  <c:v>Pohjois-Savon hyvinvointialue</c:v>
                </c:pt>
                <c:pt idx="4">
                  <c:v>Pohjois-Karjalan hyvinvointialue</c:v>
                </c:pt>
                <c:pt idx="5">
                  <c:v>Pohjois-Pohjanmaan hyvinvointialue</c:v>
                </c:pt>
                <c:pt idx="6">
                  <c:v>Pirkanmaan hyvinvointialue</c:v>
                </c:pt>
              </c:strCache>
            </c:strRef>
          </c:cat>
          <c:val>
            <c:numRef>
              <c:f>'[ktk.ktk1.fact_ktk_ktk1.latest (3).xlsx]Kouluterveyskyselyn aikasarjat '!$B$2:$B$8</c:f>
              <c:numCache>
                <c:formatCode>#\ ##0.0</c:formatCode>
                <c:ptCount val="7"/>
                <c:pt idx="0">
                  <c:v>5.0999999999999996</c:v>
                </c:pt>
                <c:pt idx="1">
                  <c:v>4.9000000000000004</c:v>
                </c:pt>
                <c:pt idx="2">
                  <c:v>5.9</c:v>
                </c:pt>
                <c:pt idx="3">
                  <c:v>5.8</c:v>
                </c:pt>
                <c:pt idx="4">
                  <c:v>4.8</c:v>
                </c:pt>
                <c:pt idx="5">
                  <c:v>5.5</c:v>
                </c:pt>
                <c:pt idx="6">
                  <c:v>5.0999999999999996</c:v>
                </c:pt>
              </c:numCache>
            </c:numRef>
          </c:val>
          <c:extLst>
            <c:ext xmlns:c16="http://schemas.microsoft.com/office/drawing/2014/chart" uri="{C3380CC4-5D6E-409C-BE32-E72D297353CC}">
              <c16:uniqueId val="{00000000-DD40-41B1-B5F1-5081BDA728C7}"/>
            </c:ext>
          </c:extLst>
        </c:ser>
        <c:ser>
          <c:idx val="1"/>
          <c:order val="1"/>
          <c:tx>
            <c:strRef>
              <c:f>'[ktk.ktk1.fact_ktk_ktk1.latest (3).xlsx]Kouluterveyskyselyn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'!$A$2:$A$8</c:f>
              <c:strCache>
                <c:ptCount val="7"/>
                <c:pt idx="0">
                  <c:v>Keski-Suomen hyvinvointialue</c:v>
                </c:pt>
                <c:pt idx="1">
                  <c:v>Koko maa</c:v>
                </c:pt>
                <c:pt idx="2">
                  <c:v>Etelä-Savon hyvinvointialue</c:v>
                </c:pt>
                <c:pt idx="3">
                  <c:v>Pohjois-Savon hyvinvointialue</c:v>
                </c:pt>
                <c:pt idx="4">
                  <c:v>Pohjois-Karjalan hyvinvointialue</c:v>
                </c:pt>
                <c:pt idx="5">
                  <c:v>Pohjois-Pohjanmaan hyvinvointialue</c:v>
                </c:pt>
                <c:pt idx="6">
                  <c:v>Pirkanmaan hyvinvointialue</c:v>
                </c:pt>
              </c:strCache>
            </c:strRef>
          </c:cat>
          <c:val>
            <c:numRef>
              <c:f>'[ktk.ktk1.fact_ktk_ktk1.latest (3).xlsx]Kouluterveyskyselyn aikasarjat '!$C$2:$C$8</c:f>
              <c:numCache>
                <c:formatCode>#\ ##0.0</c:formatCode>
                <c:ptCount val="7"/>
                <c:pt idx="0">
                  <c:v>3.7</c:v>
                </c:pt>
                <c:pt idx="1">
                  <c:v>3.8</c:v>
                </c:pt>
                <c:pt idx="2">
                  <c:v>3.9</c:v>
                </c:pt>
                <c:pt idx="3">
                  <c:v>4</c:v>
                </c:pt>
                <c:pt idx="4">
                  <c:v>4.0999999999999996</c:v>
                </c:pt>
                <c:pt idx="5">
                  <c:v>4.2</c:v>
                </c:pt>
                <c:pt idx="6">
                  <c:v>4.3</c:v>
                </c:pt>
              </c:numCache>
            </c:numRef>
          </c:val>
          <c:extLst>
            <c:ext xmlns:c16="http://schemas.microsoft.com/office/drawing/2014/chart" uri="{C3380CC4-5D6E-409C-BE32-E72D297353CC}">
              <c16:uniqueId val="{00000001-DD40-41B1-B5F1-5081BDA728C7}"/>
            </c:ext>
          </c:extLst>
        </c:ser>
        <c:dLbls>
          <c:dLblPos val="outEnd"/>
          <c:showLegendKey val="0"/>
          <c:showVal val="1"/>
          <c:showCatName val="0"/>
          <c:showSerName val="0"/>
          <c:showPercent val="0"/>
          <c:showBubbleSize val="0"/>
        </c:dLbls>
        <c:gapWidth val="219"/>
        <c:overlap val="-27"/>
        <c:axId val="244492544"/>
        <c:axId val="244490576"/>
      </c:barChart>
      <c:catAx>
        <c:axId val="24449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4490576"/>
        <c:crosses val="autoZero"/>
        <c:auto val="1"/>
        <c:lblAlgn val="ctr"/>
        <c:lblOffset val="100"/>
        <c:noMultiLvlLbl val="0"/>
      </c:catAx>
      <c:valAx>
        <c:axId val="244490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4492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Nuuskaa päivittäin, %, 8. ja</a:t>
            </a:r>
            <a:r>
              <a:rPr lang="fi-FI" baseline="0"/>
              <a:t>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(23).xlsx]Kouluterveyskyselyn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(23).xlsx]Kouluterveyskyselyn aikasarjat '!$A$2:$A$3</c:f>
              <c:strCache>
                <c:ptCount val="2"/>
                <c:pt idx="0">
                  <c:v>2019</c:v>
                </c:pt>
                <c:pt idx="1">
                  <c:v>2021</c:v>
                </c:pt>
              </c:strCache>
            </c:strRef>
          </c:cat>
          <c:val>
            <c:numRef>
              <c:f>'[ktk.ktk1.fact_ktk_ktk1.latest (23).xlsx]Kouluterveyskyselyn aikasarjat '!$B$2:$B$3</c:f>
              <c:numCache>
                <c:formatCode>#\ ##0.0</c:formatCode>
                <c:ptCount val="2"/>
                <c:pt idx="0">
                  <c:v>8</c:v>
                </c:pt>
                <c:pt idx="1">
                  <c:v>6.3</c:v>
                </c:pt>
              </c:numCache>
            </c:numRef>
          </c:val>
          <c:smooth val="0"/>
          <c:extLst>
            <c:ext xmlns:c16="http://schemas.microsoft.com/office/drawing/2014/chart" uri="{C3380CC4-5D6E-409C-BE32-E72D297353CC}">
              <c16:uniqueId val="{00000000-F397-4A4A-9273-C7C514385DAA}"/>
            </c:ext>
          </c:extLst>
        </c:ser>
        <c:ser>
          <c:idx val="1"/>
          <c:order val="1"/>
          <c:tx>
            <c:strRef>
              <c:f>'[ktk.ktk1.fact_ktk_ktk1.latest (23).xlsx]Kouluterveyskyselyn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(23).xlsx]Kouluterveyskyselyn aikasarjat '!$A$2:$A$3</c:f>
              <c:strCache>
                <c:ptCount val="2"/>
                <c:pt idx="0">
                  <c:v>2019</c:v>
                </c:pt>
                <c:pt idx="1">
                  <c:v>2021</c:v>
                </c:pt>
              </c:strCache>
            </c:strRef>
          </c:cat>
          <c:val>
            <c:numRef>
              <c:f>'[ktk.ktk1.fact_ktk_ktk1.latest (23).xlsx]Kouluterveyskyselyn aikasarjat '!$C$2:$C$3</c:f>
              <c:numCache>
                <c:formatCode>#\ ##0.0</c:formatCode>
                <c:ptCount val="2"/>
                <c:pt idx="0">
                  <c:v>3.4</c:v>
                </c:pt>
                <c:pt idx="1">
                  <c:v>1.7</c:v>
                </c:pt>
              </c:numCache>
            </c:numRef>
          </c:val>
          <c:smooth val="0"/>
          <c:extLst>
            <c:ext xmlns:c16="http://schemas.microsoft.com/office/drawing/2014/chart" uri="{C3380CC4-5D6E-409C-BE32-E72D297353CC}">
              <c16:uniqueId val="{00000001-F397-4A4A-9273-C7C514385DAA}"/>
            </c:ext>
          </c:extLst>
        </c:ser>
        <c:ser>
          <c:idx val="2"/>
          <c:order val="2"/>
          <c:tx>
            <c:strRef>
              <c:f>'[ktk.ktk1.fact_ktk_ktk1.latest (23).xlsx]Kouluterveyskyselyn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(23).xlsx]Kouluterveyskyselyn aikasarjat '!$A$2:$A$3</c:f>
              <c:strCache>
                <c:ptCount val="2"/>
                <c:pt idx="0">
                  <c:v>2019</c:v>
                </c:pt>
                <c:pt idx="1">
                  <c:v>2021</c:v>
                </c:pt>
              </c:strCache>
            </c:strRef>
          </c:cat>
          <c:val>
            <c:numRef>
              <c:f>'[ktk.ktk1.fact_ktk_ktk1.latest (23).xlsx]Kouluterveyskyselyn aikasarjat '!$D$2:$D$3</c:f>
              <c:numCache>
                <c:formatCode>#\ ##0.0</c:formatCode>
                <c:ptCount val="2"/>
                <c:pt idx="0">
                  <c:v>5.8</c:v>
                </c:pt>
                <c:pt idx="1">
                  <c:v>4</c:v>
                </c:pt>
              </c:numCache>
            </c:numRef>
          </c:val>
          <c:smooth val="0"/>
          <c:extLst>
            <c:ext xmlns:c16="http://schemas.microsoft.com/office/drawing/2014/chart" uri="{C3380CC4-5D6E-409C-BE32-E72D297353CC}">
              <c16:uniqueId val="{00000002-F397-4A4A-9273-C7C514385DAA}"/>
            </c:ext>
          </c:extLst>
        </c:ser>
        <c:dLbls>
          <c:dLblPos val="t"/>
          <c:showLegendKey val="0"/>
          <c:showVal val="1"/>
          <c:showCatName val="0"/>
          <c:showSerName val="0"/>
          <c:showPercent val="0"/>
          <c:showBubbleSize val="0"/>
        </c:dLbls>
        <c:smooth val="0"/>
        <c:axId val="527536984"/>
        <c:axId val="527537312"/>
      </c:lineChart>
      <c:catAx>
        <c:axId val="52753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7537312"/>
        <c:crosses val="autoZero"/>
        <c:auto val="1"/>
        <c:lblAlgn val="ctr"/>
        <c:lblOffset val="100"/>
        <c:noMultiLvlLbl val="0"/>
      </c:catAx>
      <c:valAx>
        <c:axId val="527537312"/>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7536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Nuuskaa päivittäin,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(39).xlsx]Kouluterveyskyselyn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(39).xlsx]Kouluterveyskyselyn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(39).xlsx]Kouluterveyskyselyn aikasarjat '!$B$2:$B$8</c:f>
              <c:numCache>
                <c:formatCode>#\ ##0.0</c:formatCode>
                <c:ptCount val="7"/>
                <c:pt idx="0">
                  <c:v>0.7</c:v>
                </c:pt>
                <c:pt idx="1">
                  <c:v>0.8</c:v>
                </c:pt>
                <c:pt idx="2">
                  <c:v>1.5</c:v>
                </c:pt>
                <c:pt idx="3">
                  <c:v>2</c:v>
                </c:pt>
                <c:pt idx="4">
                  <c:v>4.9000000000000004</c:v>
                </c:pt>
                <c:pt idx="5">
                  <c:v>5.8</c:v>
                </c:pt>
                <c:pt idx="6">
                  <c:v>4</c:v>
                </c:pt>
              </c:numCache>
            </c:numRef>
          </c:val>
          <c:smooth val="0"/>
          <c:extLst>
            <c:ext xmlns:c16="http://schemas.microsoft.com/office/drawing/2014/chart" uri="{C3380CC4-5D6E-409C-BE32-E72D297353CC}">
              <c16:uniqueId val="{00000000-8004-4193-AA26-53E0E1A8BC33}"/>
            </c:ext>
          </c:extLst>
        </c:ser>
        <c:ser>
          <c:idx val="1"/>
          <c:order val="1"/>
          <c:tx>
            <c:strRef>
              <c:f>'[ktk.ktk1.fact_ktk_ktk1.latest (39).xlsx]Kouluterveyskyselyn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(39).xlsx]Kouluterveyskyselyn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(39).xlsx]Kouluterveyskyselyn aikasarjat '!$C$2:$C$8</c:f>
              <c:numCache>
                <c:formatCode>#\ ##0.0</c:formatCode>
                <c:ptCount val="7"/>
                <c:pt idx="0">
                  <c:v>0.9</c:v>
                </c:pt>
                <c:pt idx="1">
                  <c:v>1.1000000000000001</c:v>
                </c:pt>
                <c:pt idx="2">
                  <c:v>0.7</c:v>
                </c:pt>
                <c:pt idx="3">
                  <c:v>3.1</c:v>
                </c:pt>
                <c:pt idx="4">
                  <c:v>1.7</c:v>
                </c:pt>
                <c:pt idx="5">
                  <c:v>4.0999999999999996</c:v>
                </c:pt>
                <c:pt idx="6">
                  <c:v>2.2999999999999998</c:v>
                </c:pt>
              </c:numCache>
            </c:numRef>
          </c:val>
          <c:smooth val="0"/>
          <c:extLst>
            <c:ext xmlns:c16="http://schemas.microsoft.com/office/drawing/2014/chart" uri="{C3380CC4-5D6E-409C-BE32-E72D297353CC}">
              <c16:uniqueId val="{00000001-8004-4193-AA26-53E0E1A8BC33}"/>
            </c:ext>
          </c:extLst>
        </c:ser>
        <c:ser>
          <c:idx val="2"/>
          <c:order val="2"/>
          <c:tx>
            <c:strRef>
              <c:f>'[ktk.ktk1.fact_ktk_ktk1.latest (39).xlsx]Kouluterveyskyselyn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(39).xlsx]Kouluterveyskyselyn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(39).xlsx]Kouluterveyskyselyn aikasarjat '!$D$2:$D$8</c:f>
              <c:numCache>
                <c:formatCode>#\ ##0.0</c:formatCode>
                <c:ptCount val="7"/>
                <c:pt idx="1">
                  <c:v>1.6</c:v>
                </c:pt>
                <c:pt idx="2">
                  <c:v>1.2</c:v>
                </c:pt>
                <c:pt idx="3">
                  <c:v>3.3</c:v>
                </c:pt>
                <c:pt idx="4">
                  <c:v>7.6</c:v>
                </c:pt>
                <c:pt idx="5">
                  <c:v>13.7</c:v>
                </c:pt>
                <c:pt idx="6">
                  <c:v>11.5</c:v>
                </c:pt>
              </c:numCache>
            </c:numRef>
          </c:val>
          <c:smooth val="0"/>
          <c:extLst>
            <c:ext xmlns:c16="http://schemas.microsoft.com/office/drawing/2014/chart" uri="{C3380CC4-5D6E-409C-BE32-E72D297353CC}">
              <c16:uniqueId val="{00000002-8004-4193-AA26-53E0E1A8BC33}"/>
            </c:ext>
          </c:extLst>
        </c:ser>
        <c:dLbls>
          <c:dLblPos val="t"/>
          <c:showLegendKey val="0"/>
          <c:showVal val="1"/>
          <c:showCatName val="0"/>
          <c:showSerName val="0"/>
          <c:showPercent val="0"/>
          <c:showBubbleSize val="0"/>
        </c:dLbls>
        <c:smooth val="0"/>
        <c:axId val="247990624"/>
        <c:axId val="247994232"/>
      </c:lineChart>
      <c:catAx>
        <c:axId val="2479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47994232"/>
        <c:crosses val="autoZero"/>
        <c:auto val="1"/>
        <c:lblAlgn val="ctr"/>
        <c:lblOffset val="100"/>
        <c:noMultiLvlLbl val="0"/>
      </c:catAx>
      <c:valAx>
        <c:axId val="2479942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7990624"/>
        <c:crosses val="autoZero"/>
        <c:crossBetween val="between"/>
      </c:valAx>
      <c:spPr>
        <a:noFill/>
        <a:ln>
          <a:noFill/>
        </a:ln>
        <a:effectLst/>
      </c:spPr>
    </c:plotArea>
    <c:legend>
      <c:legendPos val="b"/>
      <c:layout>
        <c:manualLayout>
          <c:xMode val="edge"/>
          <c:yMode val="edge"/>
          <c:x val="3.3450022960061034E-2"/>
          <c:y val="0.80995517370190506"/>
          <c:w val="0.93798016788704031"/>
          <c:h val="0.16498787269752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Nuuskaa päivittäin,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'[ktk.ktk1.fact_ktk_ktk1.latest-29.xlsx]Kouluterveyskyselyn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'[ktk.ktk1.fact_ktk_ktk1.latest-29.xlsx]Kouluterveyskyselyn aikasarjat '!$A$2:$A$16</c:f>
              <c:strCache>
                <c:ptCount val="15"/>
                <c:pt idx="0">
                  <c:v>Rautalampi</c:v>
                </c:pt>
                <c:pt idx="1">
                  <c:v>Joroinen</c:v>
                </c:pt>
                <c:pt idx="2">
                  <c:v>Sonkajärvi</c:v>
                </c:pt>
                <c:pt idx="3">
                  <c:v>Pielavesi</c:v>
                </c:pt>
                <c:pt idx="4">
                  <c:v>Lapinlahti</c:v>
                </c:pt>
                <c:pt idx="5">
                  <c:v>Leppävirta</c:v>
                </c:pt>
                <c:pt idx="6">
                  <c:v>Iisalmi</c:v>
                </c:pt>
                <c:pt idx="7">
                  <c:v>Kiuruvesi</c:v>
                </c:pt>
                <c:pt idx="8">
                  <c:v>Suonenjoki</c:v>
                </c:pt>
                <c:pt idx="9">
                  <c:v>Pohjois-Savon hyvinvointialue</c:v>
                </c:pt>
                <c:pt idx="10">
                  <c:v>Kuopio</c:v>
                </c:pt>
                <c:pt idx="11">
                  <c:v>Tuusniemi</c:v>
                </c:pt>
                <c:pt idx="12">
                  <c:v>Varkaus</c:v>
                </c:pt>
                <c:pt idx="13">
                  <c:v>Siilinjärvi</c:v>
                </c:pt>
                <c:pt idx="14">
                  <c:v>Vieremä</c:v>
                </c:pt>
              </c:strCache>
            </c:strRef>
          </c:cat>
          <c:val>
            <c:numRef>
              <c:f>'[ktk.ktk1.fact_ktk_ktk1.latest-29.xlsx]Kouluterveyskyselyn aikasarjat '!$B$2:$B$16</c:f>
              <c:numCache>
                <c:formatCode>#\ ##0.0</c:formatCode>
                <c:ptCount val="15"/>
                <c:pt idx="0">
                  <c:v>13.6</c:v>
                </c:pt>
                <c:pt idx="1">
                  <c:v>5.4</c:v>
                </c:pt>
                <c:pt idx="2" formatCode="General">
                  <c:v>0</c:v>
                </c:pt>
                <c:pt idx="3">
                  <c:v>7.2</c:v>
                </c:pt>
                <c:pt idx="5">
                  <c:v>1.9</c:v>
                </c:pt>
                <c:pt idx="6">
                  <c:v>2.5</c:v>
                </c:pt>
                <c:pt idx="7">
                  <c:v>5.9</c:v>
                </c:pt>
                <c:pt idx="8">
                  <c:v>5.6</c:v>
                </c:pt>
                <c:pt idx="9">
                  <c:v>5.8</c:v>
                </c:pt>
                <c:pt idx="10">
                  <c:v>5.9</c:v>
                </c:pt>
                <c:pt idx="11">
                  <c:v>5.8</c:v>
                </c:pt>
                <c:pt idx="12">
                  <c:v>5.9</c:v>
                </c:pt>
                <c:pt idx="13">
                  <c:v>8.3000000000000007</c:v>
                </c:pt>
                <c:pt idx="14">
                  <c:v>7</c:v>
                </c:pt>
              </c:numCache>
            </c:numRef>
          </c:val>
          <c:extLst>
            <c:ext xmlns:c16="http://schemas.microsoft.com/office/drawing/2014/chart" uri="{C3380CC4-5D6E-409C-BE32-E72D297353CC}">
              <c16:uniqueId val="{00000000-538F-496A-9EEC-6A03BD4DB9F5}"/>
            </c:ext>
          </c:extLst>
        </c:ser>
        <c:ser>
          <c:idx val="1"/>
          <c:order val="1"/>
          <c:tx>
            <c:strRef>
              <c:f>'[ktk.ktk1.fact_ktk_ktk1.latest-29.xlsx]Kouluterveyskyselyn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'[ktk.ktk1.fact_ktk_ktk1.latest-29.xlsx]Kouluterveyskyselyn aikasarjat '!$A$2:$A$16</c:f>
              <c:strCache>
                <c:ptCount val="15"/>
                <c:pt idx="0">
                  <c:v>Rautalampi</c:v>
                </c:pt>
                <c:pt idx="1">
                  <c:v>Joroinen</c:v>
                </c:pt>
                <c:pt idx="2">
                  <c:v>Sonkajärvi</c:v>
                </c:pt>
                <c:pt idx="3">
                  <c:v>Pielavesi</c:v>
                </c:pt>
                <c:pt idx="4">
                  <c:v>Lapinlahti</c:v>
                </c:pt>
                <c:pt idx="5">
                  <c:v>Leppävirta</c:v>
                </c:pt>
                <c:pt idx="6">
                  <c:v>Iisalmi</c:v>
                </c:pt>
                <c:pt idx="7">
                  <c:v>Kiuruvesi</c:v>
                </c:pt>
                <c:pt idx="8">
                  <c:v>Suonenjoki</c:v>
                </c:pt>
                <c:pt idx="9">
                  <c:v>Pohjois-Savon hyvinvointialue</c:v>
                </c:pt>
                <c:pt idx="10">
                  <c:v>Kuopio</c:v>
                </c:pt>
                <c:pt idx="11">
                  <c:v>Tuusniemi</c:v>
                </c:pt>
                <c:pt idx="12">
                  <c:v>Varkaus</c:v>
                </c:pt>
                <c:pt idx="13">
                  <c:v>Siilinjärvi</c:v>
                </c:pt>
                <c:pt idx="14">
                  <c:v>Vieremä</c:v>
                </c:pt>
              </c:strCache>
            </c:strRef>
          </c:cat>
          <c:val>
            <c:numRef>
              <c:f>'[ktk.ktk1.fact_ktk_ktk1.latest-29.xlsx]Kouluterveyskyselyn aikasarjat '!$C$2:$C$16</c:f>
              <c:numCache>
                <c:formatCode>#\ ##0.0</c:formatCode>
                <c:ptCount val="15"/>
                <c:pt idx="0">
                  <c:v>0</c:v>
                </c:pt>
                <c:pt idx="1">
                  <c:v>1.3</c:v>
                </c:pt>
                <c:pt idx="2">
                  <c:v>1.5</c:v>
                </c:pt>
                <c:pt idx="3">
                  <c:v>2.2999999999999998</c:v>
                </c:pt>
                <c:pt idx="4">
                  <c:v>2.5</c:v>
                </c:pt>
                <c:pt idx="5">
                  <c:v>2.6</c:v>
                </c:pt>
                <c:pt idx="6">
                  <c:v>2.7</c:v>
                </c:pt>
                <c:pt idx="7">
                  <c:v>2.8</c:v>
                </c:pt>
                <c:pt idx="8">
                  <c:v>3.9</c:v>
                </c:pt>
                <c:pt idx="9">
                  <c:v>4</c:v>
                </c:pt>
                <c:pt idx="10">
                  <c:v>4</c:v>
                </c:pt>
                <c:pt idx="11">
                  <c:v>4.4000000000000004</c:v>
                </c:pt>
                <c:pt idx="12">
                  <c:v>5.4</c:v>
                </c:pt>
                <c:pt idx="13">
                  <c:v>6.1</c:v>
                </c:pt>
                <c:pt idx="14">
                  <c:v>7.1</c:v>
                </c:pt>
              </c:numCache>
            </c:numRef>
          </c:val>
          <c:extLst>
            <c:ext xmlns:c16="http://schemas.microsoft.com/office/drawing/2014/chart" uri="{C3380CC4-5D6E-409C-BE32-E72D297353CC}">
              <c16:uniqueId val="{00000001-538F-496A-9EEC-6A03BD4DB9F5}"/>
            </c:ext>
          </c:extLst>
        </c:ser>
        <c:dLbls>
          <c:dLblPos val="outEnd"/>
          <c:showLegendKey val="0"/>
          <c:showVal val="1"/>
          <c:showCatName val="0"/>
          <c:showSerName val="0"/>
          <c:showPercent val="0"/>
          <c:showBubbleSize val="0"/>
        </c:dLbls>
        <c:gapWidth val="219"/>
        <c:overlap val="-27"/>
        <c:axId val="526343616"/>
        <c:axId val="526349192"/>
      </c:barChart>
      <c:catAx>
        <c:axId val="52634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6349192"/>
        <c:crosses val="autoZero"/>
        <c:auto val="1"/>
        <c:lblAlgn val="ctr"/>
        <c:lblOffset val="100"/>
        <c:noMultiLvlLbl val="0"/>
      </c:catAx>
      <c:valAx>
        <c:axId val="5263491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6343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Nuuskaa päivittäin, % 8. ja 9. lk. v.</a:t>
            </a:r>
            <a:r>
              <a:rPr lang="fi-FI" baseline="0"/>
              <a:t> 2021</a:t>
            </a:r>
            <a:endParaRPr lang="fi-FI"/>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(4).xls]SOTKAnet'!$A$3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(4).xls]SOTKAnet'!$B$2:$I$2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(4).xls]SOTKAnet'!$B$3:$I$3</c:f>
              <c:numCache>
                <c:formatCode>General</c:formatCode>
                <c:ptCount val="8"/>
                <c:pt idx="0">
                  <c:v>6.3</c:v>
                </c:pt>
                <c:pt idx="1">
                  <c:v>3.1</c:v>
                </c:pt>
                <c:pt idx="2">
                  <c:v>6.3</c:v>
                </c:pt>
                <c:pt idx="3">
                  <c:v>6.2</c:v>
                </c:pt>
                <c:pt idx="4">
                  <c:v>5.2</c:v>
                </c:pt>
                <c:pt idx="5">
                  <c:v>4.5</c:v>
                </c:pt>
                <c:pt idx="6">
                  <c:v>10.1</c:v>
                </c:pt>
                <c:pt idx="7">
                  <c:v>10</c:v>
                </c:pt>
              </c:numCache>
            </c:numRef>
          </c:val>
          <c:extLst>
            <c:ext xmlns:c16="http://schemas.microsoft.com/office/drawing/2014/chart" uri="{C3380CC4-5D6E-409C-BE32-E72D297353CC}">
              <c16:uniqueId val="{00000000-D8C7-4C25-AC8B-27F0490F0F16}"/>
            </c:ext>
          </c:extLst>
        </c:ser>
        <c:ser>
          <c:idx val="1"/>
          <c:order val="1"/>
          <c:tx>
            <c:strRef>
              <c:f>'[SOTKAnet (4).xls]SOTKAnet'!$A$4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(4).xls]SOTKAnet'!$B$2:$I$2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(4).xls]SOTKAnet'!$B$4:$I$4</c:f>
              <c:numCache>
                <c:formatCode>General</c:formatCode>
                <c:ptCount val="8"/>
                <c:pt idx="0">
                  <c:v>1.7</c:v>
                </c:pt>
                <c:pt idx="1">
                  <c:v>2.4</c:v>
                </c:pt>
                <c:pt idx="2">
                  <c:v>0</c:v>
                </c:pt>
                <c:pt idx="3">
                  <c:v>1.8</c:v>
                </c:pt>
                <c:pt idx="4">
                  <c:v>0</c:v>
                </c:pt>
                <c:pt idx="5">
                  <c:v>0</c:v>
                </c:pt>
                <c:pt idx="6">
                  <c:v>2</c:v>
                </c:pt>
                <c:pt idx="7">
                  <c:v>1.3</c:v>
                </c:pt>
              </c:numCache>
            </c:numRef>
          </c:val>
          <c:extLst>
            <c:ext xmlns:c16="http://schemas.microsoft.com/office/drawing/2014/chart" uri="{C3380CC4-5D6E-409C-BE32-E72D297353CC}">
              <c16:uniqueId val="{00000001-D8C7-4C25-AC8B-27F0490F0F16}"/>
            </c:ext>
          </c:extLst>
        </c:ser>
        <c:dLbls>
          <c:dLblPos val="outEnd"/>
          <c:showLegendKey val="0"/>
          <c:showVal val="1"/>
          <c:showCatName val="0"/>
          <c:showSerName val="0"/>
          <c:showPercent val="0"/>
          <c:showBubbleSize val="0"/>
        </c:dLbls>
        <c:gapWidth val="219"/>
        <c:overlap val="-27"/>
        <c:axId val="240951456"/>
        <c:axId val="240958016"/>
      </c:barChart>
      <c:catAx>
        <c:axId val="24095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0958016"/>
        <c:crosses val="autoZero"/>
        <c:auto val="1"/>
        <c:lblAlgn val="ctr"/>
        <c:lblOffset val="100"/>
        <c:noMultiLvlLbl val="0"/>
      </c:catAx>
      <c:valAx>
        <c:axId val="24095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0951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sähkösavukkeita päivittäin, %, 8. ja</a:t>
            </a:r>
            <a:r>
              <a:rPr lang="fi-FI" baseline="0"/>
              <a:t> 9.lk</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(5).xlsx]Kouluterveyskyselyn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Pohjois-Pohjanmaan hyvinvointialue</c:v>
                </c:pt>
                <c:pt idx="1">
                  <c:v>Etelä-Savon hyvinvointialue</c:v>
                </c:pt>
                <c:pt idx="2">
                  <c:v>Pirkanmaan hyvinvointialue</c:v>
                </c:pt>
                <c:pt idx="3">
                  <c:v>Pohjois-Savon hyvinvointialue</c:v>
                </c:pt>
                <c:pt idx="4">
                  <c:v>Koko maa</c:v>
                </c:pt>
                <c:pt idx="5">
                  <c:v>Keski-Suomen hyvinvointialue</c:v>
                </c:pt>
                <c:pt idx="6">
                  <c:v>Pohjois-Karjalan hyvinvointialue</c:v>
                </c:pt>
              </c:strCache>
            </c:strRef>
          </c:cat>
          <c:val>
            <c:numRef>
              <c:f>'[ktk.ktk1.fact_ktk_ktk1.latest (5).xlsx]Kouluterveyskyselyn aikasarjat '!$B$2:$B$8</c:f>
              <c:numCache>
                <c:formatCode>#\ ##0.0</c:formatCode>
                <c:ptCount val="7"/>
                <c:pt idx="0">
                  <c:v>1.8</c:v>
                </c:pt>
                <c:pt idx="1">
                  <c:v>3.1</c:v>
                </c:pt>
                <c:pt idx="2">
                  <c:v>2.5</c:v>
                </c:pt>
                <c:pt idx="3">
                  <c:v>3.1</c:v>
                </c:pt>
                <c:pt idx="4">
                  <c:v>2.2999999999999998</c:v>
                </c:pt>
                <c:pt idx="5">
                  <c:v>2.2000000000000002</c:v>
                </c:pt>
                <c:pt idx="6">
                  <c:v>3.4</c:v>
                </c:pt>
              </c:numCache>
            </c:numRef>
          </c:val>
          <c:extLst>
            <c:ext xmlns:c16="http://schemas.microsoft.com/office/drawing/2014/chart" uri="{C3380CC4-5D6E-409C-BE32-E72D297353CC}">
              <c16:uniqueId val="{00000000-6706-44D0-B8BF-F15B8E0E6BB8}"/>
            </c:ext>
          </c:extLst>
        </c:ser>
        <c:ser>
          <c:idx val="1"/>
          <c:order val="1"/>
          <c:tx>
            <c:strRef>
              <c:f>'[ktk.ktk1.fact_ktk_ktk1.latest (5).xlsx]Kouluterveyskyselyn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Pohjois-Pohjanmaan hyvinvointialue</c:v>
                </c:pt>
                <c:pt idx="1">
                  <c:v>Etelä-Savon hyvinvointialue</c:v>
                </c:pt>
                <c:pt idx="2">
                  <c:v>Pirkanmaan hyvinvointialue</c:v>
                </c:pt>
                <c:pt idx="3">
                  <c:v>Pohjois-Savon hyvinvointialue</c:v>
                </c:pt>
                <c:pt idx="4">
                  <c:v>Koko maa</c:v>
                </c:pt>
                <c:pt idx="5">
                  <c:v>Keski-Suomen hyvinvointialue</c:v>
                </c:pt>
                <c:pt idx="6">
                  <c:v>Pohjois-Karjalan hyvinvointialue</c:v>
                </c:pt>
              </c:strCache>
            </c:strRef>
          </c:cat>
          <c:val>
            <c:numRef>
              <c:f>'[ktk.ktk1.fact_ktk_ktk1.latest (5).xlsx]Kouluterveyskyselyn aikasarjat '!$C$2:$C$8</c:f>
              <c:numCache>
                <c:formatCode>#\ ##0.0</c:formatCode>
                <c:ptCount val="7"/>
                <c:pt idx="0">
                  <c:v>1.7</c:v>
                </c:pt>
                <c:pt idx="1">
                  <c:v>1.9</c:v>
                </c:pt>
                <c:pt idx="2">
                  <c:v>2.2000000000000002</c:v>
                </c:pt>
                <c:pt idx="3">
                  <c:v>2.2000000000000002</c:v>
                </c:pt>
                <c:pt idx="4">
                  <c:v>2.2999999999999998</c:v>
                </c:pt>
                <c:pt idx="5">
                  <c:v>2.5</c:v>
                </c:pt>
                <c:pt idx="6">
                  <c:v>2.5</c:v>
                </c:pt>
              </c:numCache>
            </c:numRef>
          </c:val>
          <c:extLst>
            <c:ext xmlns:c16="http://schemas.microsoft.com/office/drawing/2014/chart" uri="{C3380CC4-5D6E-409C-BE32-E72D297353CC}">
              <c16:uniqueId val="{00000001-6706-44D0-B8BF-F15B8E0E6BB8}"/>
            </c:ext>
          </c:extLst>
        </c:ser>
        <c:dLbls>
          <c:dLblPos val="outEnd"/>
          <c:showLegendKey val="0"/>
          <c:showVal val="1"/>
          <c:showCatName val="0"/>
          <c:showSerName val="0"/>
          <c:showPercent val="0"/>
          <c:showBubbleSize val="0"/>
        </c:dLbls>
        <c:gapWidth val="219"/>
        <c:overlap val="-27"/>
        <c:axId val="524207152"/>
        <c:axId val="524197640"/>
      </c:barChart>
      <c:catAx>
        <c:axId val="52420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4197640"/>
        <c:crosses val="autoZero"/>
        <c:auto val="1"/>
        <c:lblAlgn val="ctr"/>
        <c:lblOffset val="100"/>
        <c:noMultiLvlLbl val="0"/>
      </c:catAx>
      <c:valAx>
        <c:axId val="5241976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4207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Käyttää sähkösavukkeita päivittäin, %, 8. ja 9.lk</a:t>
            </a:r>
            <a:r>
              <a:rPr lang="fi-FI" dirty="0" smtClean="0"/>
              <a:t>. </a:t>
            </a:r>
            <a:r>
              <a:rPr lang="fi-FI" dirty="0" err="1" smtClean="0"/>
              <a:t>Pohjois</a:t>
            </a:r>
            <a:r>
              <a:rPr lang="fi-FI" dirty="0" smtClean="0"/>
              <a:t>-Savon hyvinvointialue </a:t>
            </a:r>
            <a:endParaRPr lang="fi-FI" dirty="0"/>
          </a:p>
        </c:rich>
      </c:tx>
      <c:layout>
        <c:manualLayout>
          <c:xMode val="edge"/>
          <c:yMode val="edge"/>
          <c:x val="0.1556528871391075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(24).xlsx]Kouluterveyskyselyn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(24).xlsx]Kouluterveyskyselyn aikasarjat '!$A$2:$A$3</c:f>
              <c:strCache>
                <c:ptCount val="2"/>
                <c:pt idx="0">
                  <c:v>2019</c:v>
                </c:pt>
                <c:pt idx="1">
                  <c:v>2021</c:v>
                </c:pt>
              </c:strCache>
            </c:strRef>
          </c:cat>
          <c:val>
            <c:numRef>
              <c:f>'[ktk.ktk1.fact_ktk_ktk1.latest (24).xlsx]Kouluterveyskyselyn aikasarjat '!$B$2:$B$3</c:f>
              <c:numCache>
                <c:formatCode>#\ ##0.0</c:formatCode>
                <c:ptCount val="2"/>
                <c:pt idx="0">
                  <c:v>4.5</c:v>
                </c:pt>
                <c:pt idx="1">
                  <c:v>3.3</c:v>
                </c:pt>
              </c:numCache>
            </c:numRef>
          </c:val>
          <c:smooth val="0"/>
          <c:extLst>
            <c:ext xmlns:c16="http://schemas.microsoft.com/office/drawing/2014/chart" uri="{C3380CC4-5D6E-409C-BE32-E72D297353CC}">
              <c16:uniqueId val="{00000000-9ED7-4A9C-9FCC-CE11EF97AA3C}"/>
            </c:ext>
          </c:extLst>
        </c:ser>
        <c:ser>
          <c:idx val="1"/>
          <c:order val="1"/>
          <c:tx>
            <c:strRef>
              <c:f>'[ktk.ktk1.fact_ktk_ktk1.latest (24).xlsx]Kouluterveyskyselyn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8.0725031939458902E-2"/>
                  <c:y val="6.7909863059466809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extLst>
                <c:ext xmlns:c15="http://schemas.microsoft.com/office/drawing/2012/chart" uri="{CE6537A1-D6FC-4f65-9D91-7224C49458BB}">
                  <c15:layout>
                    <c:manualLayout>
                      <c:w val="4.7170651193539241E-2"/>
                      <c:h val="9.9031743999341684E-2"/>
                    </c:manualLayout>
                  </c15:layout>
                </c:ext>
                <c:ext xmlns:c16="http://schemas.microsoft.com/office/drawing/2014/chart" uri="{C3380CC4-5D6E-409C-BE32-E72D297353CC}">
                  <c16:uniqueId val="{00000001-6B27-4D2B-8A77-D22EBC791554}"/>
                </c:ext>
              </c:extLst>
            </c:dLbl>
            <c:dLbl>
              <c:idx val="1"/>
              <c:layout>
                <c:manualLayout>
                  <c:x val="1.9451814925170821E-3"/>
                  <c:y val="-6.723064028894266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B27-4D2B-8A77-D22EBC7915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(24).xlsx]Kouluterveyskyselyn aikasarjat '!$A$2:$A$3</c:f>
              <c:strCache>
                <c:ptCount val="2"/>
                <c:pt idx="0">
                  <c:v>2019</c:v>
                </c:pt>
                <c:pt idx="1">
                  <c:v>2021</c:v>
                </c:pt>
              </c:strCache>
            </c:strRef>
          </c:cat>
          <c:val>
            <c:numRef>
              <c:f>'[ktk.ktk1.fact_ktk_ktk1.latest (24).xlsx]Kouluterveyskyselyn aikasarjat '!$C$2:$C$3</c:f>
              <c:numCache>
                <c:formatCode>#\ ##0.0</c:formatCode>
                <c:ptCount val="2"/>
                <c:pt idx="0">
                  <c:v>1.4</c:v>
                </c:pt>
                <c:pt idx="1">
                  <c:v>1.2</c:v>
                </c:pt>
              </c:numCache>
            </c:numRef>
          </c:val>
          <c:smooth val="0"/>
          <c:extLst>
            <c:ext xmlns:c16="http://schemas.microsoft.com/office/drawing/2014/chart" uri="{C3380CC4-5D6E-409C-BE32-E72D297353CC}">
              <c16:uniqueId val="{00000001-9ED7-4A9C-9FCC-CE11EF97AA3C}"/>
            </c:ext>
          </c:extLst>
        </c:ser>
        <c:ser>
          <c:idx val="2"/>
          <c:order val="2"/>
          <c:tx>
            <c:strRef>
              <c:f>'[ktk.ktk1.fact_ktk_ktk1.latest (24).xlsx]Kouluterveyskyselyn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6.6136170745580786E-2"/>
                  <c:y val="-2.47410884376422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B27-4D2B-8A77-D22EBC791554}"/>
                </c:ext>
              </c:extLst>
            </c:dLbl>
            <c:dLbl>
              <c:idx val="1"/>
              <c:layout>
                <c:manualLayout>
                  <c:x val="6.8081352238096981E-3"/>
                  <c:y val="-3.82546067442032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27-4D2B-8A77-D22EBC7915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(24).xlsx]Kouluterveyskyselyn aikasarjat '!$A$2:$A$3</c:f>
              <c:strCache>
                <c:ptCount val="2"/>
                <c:pt idx="0">
                  <c:v>2019</c:v>
                </c:pt>
                <c:pt idx="1">
                  <c:v>2021</c:v>
                </c:pt>
              </c:strCache>
            </c:strRef>
          </c:cat>
          <c:val>
            <c:numRef>
              <c:f>'[ktk.ktk1.fact_ktk_ktk1.latest (24).xlsx]Kouluterveyskyselyn aikasarjat '!$D$2:$D$3</c:f>
              <c:numCache>
                <c:formatCode>#\ ##0.0</c:formatCode>
                <c:ptCount val="2"/>
                <c:pt idx="0">
                  <c:v>3.1</c:v>
                </c:pt>
                <c:pt idx="1">
                  <c:v>2.2000000000000002</c:v>
                </c:pt>
              </c:numCache>
            </c:numRef>
          </c:val>
          <c:smooth val="0"/>
          <c:extLst>
            <c:ext xmlns:c16="http://schemas.microsoft.com/office/drawing/2014/chart" uri="{C3380CC4-5D6E-409C-BE32-E72D297353CC}">
              <c16:uniqueId val="{00000002-9ED7-4A9C-9FCC-CE11EF97AA3C}"/>
            </c:ext>
          </c:extLst>
        </c:ser>
        <c:dLbls>
          <c:dLblPos val="t"/>
          <c:showLegendKey val="0"/>
          <c:showVal val="1"/>
          <c:showCatName val="0"/>
          <c:showSerName val="0"/>
          <c:showPercent val="0"/>
          <c:showBubbleSize val="0"/>
        </c:dLbls>
        <c:smooth val="0"/>
        <c:axId val="517528216"/>
        <c:axId val="517528872"/>
      </c:lineChart>
      <c:catAx>
        <c:axId val="51752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7528872"/>
        <c:crosses val="autoZero"/>
        <c:auto val="1"/>
        <c:lblAlgn val="ctr"/>
        <c:lblOffset val="100"/>
        <c:noMultiLvlLbl val="0"/>
      </c:catAx>
      <c:valAx>
        <c:axId val="517528872"/>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7528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sähkösavukkeita päivittäin,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(40).xlsx]Kouluterveyskyselyn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(40).xlsx]Kouluterveyskyselyn aikasarjat '!$A$2:$A$4</c:f>
              <c:strCache>
                <c:ptCount val="3"/>
                <c:pt idx="0">
                  <c:v>2017</c:v>
                </c:pt>
                <c:pt idx="1">
                  <c:v>2019</c:v>
                </c:pt>
                <c:pt idx="2">
                  <c:v>2021</c:v>
                </c:pt>
              </c:strCache>
            </c:strRef>
          </c:cat>
          <c:val>
            <c:numRef>
              <c:f>'[ktk.ktk1.fact_ktk_ktk1.latest (40).xlsx]Kouluterveyskyselyn aikasarjat '!$B$2:$B$4</c:f>
              <c:numCache>
                <c:formatCode>#\ ##0.0</c:formatCode>
                <c:ptCount val="3"/>
                <c:pt idx="0">
                  <c:v>4.8</c:v>
                </c:pt>
                <c:pt idx="1">
                  <c:v>3.1</c:v>
                </c:pt>
                <c:pt idx="2">
                  <c:v>2.2000000000000002</c:v>
                </c:pt>
              </c:numCache>
            </c:numRef>
          </c:val>
          <c:smooth val="0"/>
          <c:extLst>
            <c:ext xmlns:c16="http://schemas.microsoft.com/office/drawing/2014/chart" uri="{C3380CC4-5D6E-409C-BE32-E72D297353CC}">
              <c16:uniqueId val="{00000000-A022-4ACE-A44F-0E342BFB2A07}"/>
            </c:ext>
          </c:extLst>
        </c:ser>
        <c:ser>
          <c:idx val="1"/>
          <c:order val="1"/>
          <c:tx>
            <c:strRef>
              <c:f>'[ktk.ktk1.fact_ktk_ktk1.latest (40).xlsx]Kouluterveyskyselyn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(40).xlsx]Kouluterveyskyselyn aikasarjat '!$A$2:$A$4</c:f>
              <c:strCache>
                <c:ptCount val="3"/>
                <c:pt idx="0">
                  <c:v>2017</c:v>
                </c:pt>
                <c:pt idx="1">
                  <c:v>2019</c:v>
                </c:pt>
                <c:pt idx="2">
                  <c:v>2021</c:v>
                </c:pt>
              </c:strCache>
            </c:strRef>
          </c:cat>
          <c:val>
            <c:numRef>
              <c:f>'[ktk.ktk1.fact_ktk_ktk1.latest (40).xlsx]Kouluterveyskyselyn aikasarjat '!$C$2:$C$4</c:f>
              <c:numCache>
                <c:formatCode>#\ ##0.0</c:formatCode>
                <c:ptCount val="3"/>
                <c:pt idx="0">
                  <c:v>1</c:v>
                </c:pt>
                <c:pt idx="1">
                  <c:v>0.7</c:v>
                </c:pt>
                <c:pt idx="2">
                  <c:v>0.3</c:v>
                </c:pt>
              </c:numCache>
            </c:numRef>
          </c:val>
          <c:smooth val="0"/>
          <c:extLst>
            <c:ext xmlns:c16="http://schemas.microsoft.com/office/drawing/2014/chart" uri="{C3380CC4-5D6E-409C-BE32-E72D297353CC}">
              <c16:uniqueId val="{00000001-A022-4ACE-A44F-0E342BFB2A07}"/>
            </c:ext>
          </c:extLst>
        </c:ser>
        <c:ser>
          <c:idx val="2"/>
          <c:order val="2"/>
          <c:tx>
            <c:strRef>
              <c:f>'[ktk.ktk1.fact_ktk_ktk1.latest (40).xlsx]Kouluterveyskyselyn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(40).xlsx]Kouluterveyskyselyn aikasarjat '!$A$2:$A$4</c:f>
              <c:strCache>
                <c:ptCount val="3"/>
                <c:pt idx="0">
                  <c:v>2017</c:v>
                </c:pt>
                <c:pt idx="1">
                  <c:v>2019</c:v>
                </c:pt>
                <c:pt idx="2">
                  <c:v>2021</c:v>
                </c:pt>
              </c:strCache>
            </c:strRef>
          </c:cat>
          <c:val>
            <c:numRef>
              <c:f>'[ktk.ktk1.fact_ktk_ktk1.latest (40).xlsx]Kouluterveyskyselyn aikasarjat '!$D$2:$D$4</c:f>
              <c:numCache>
                <c:formatCode>#\ ##0.0</c:formatCode>
                <c:ptCount val="3"/>
                <c:pt idx="0">
                  <c:v>7</c:v>
                </c:pt>
                <c:pt idx="1">
                  <c:v>5.0999999999999996</c:v>
                </c:pt>
                <c:pt idx="2">
                  <c:v>3.4</c:v>
                </c:pt>
              </c:numCache>
            </c:numRef>
          </c:val>
          <c:smooth val="0"/>
          <c:extLst>
            <c:ext xmlns:c16="http://schemas.microsoft.com/office/drawing/2014/chart" uri="{C3380CC4-5D6E-409C-BE32-E72D297353CC}">
              <c16:uniqueId val="{00000002-A022-4ACE-A44F-0E342BFB2A07}"/>
            </c:ext>
          </c:extLst>
        </c:ser>
        <c:dLbls>
          <c:dLblPos val="t"/>
          <c:showLegendKey val="0"/>
          <c:showVal val="1"/>
          <c:showCatName val="0"/>
          <c:showSerName val="0"/>
          <c:showPercent val="0"/>
          <c:showBubbleSize val="0"/>
        </c:dLbls>
        <c:smooth val="0"/>
        <c:axId val="247131848"/>
        <c:axId val="247124304"/>
      </c:lineChart>
      <c:catAx>
        <c:axId val="24713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47124304"/>
        <c:crosses val="autoZero"/>
        <c:auto val="1"/>
        <c:lblAlgn val="ctr"/>
        <c:lblOffset val="100"/>
        <c:noMultiLvlLbl val="0"/>
      </c:catAx>
      <c:valAx>
        <c:axId val="2471243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7131848"/>
        <c:crosses val="autoZero"/>
        <c:crossBetween val="between"/>
      </c:valAx>
      <c:spPr>
        <a:noFill/>
        <a:ln>
          <a:noFill/>
        </a:ln>
        <a:effectLst/>
      </c:spPr>
    </c:plotArea>
    <c:legend>
      <c:legendPos val="b"/>
      <c:layout>
        <c:manualLayout>
          <c:xMode val="edge"/>
          <c:yMode val="edge"/>
          <c:x val="1.4495077567869261E-2"/>
          <c:y val="0.80522253276763367"/>
          <c:w val="0.96847040212608604"/>
          <c:h val="0.169096526298867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sähkösavukkeita päivittäin,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'[ktk.ktk1.fact_ktk_ktk1.latest-30.xlsx]Kouluterveyskyselyn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'[ktk.ktk1.fact_ktk_ktk1.latest-30.xlsx]Kouluterveyskyselyn aikasarjat '!$A$2:$A$15</c:f>
              <c:strCache>
                <c:ptCount val="14"/>
                <c:pt idx="0">
                  <c:v>Rautalampi</c:v>
                </c:pt>
                <c:pt idx="1">
                  <c:v>Vieremä</c:v>
                </c:pt>
                <c:pt idx="2">
                  <c:v>Lapinlahti</c:v>
                </c:pt>
                <c:pt idx="3">
                  <c:v>Suonenjoki</c:v>
                </c:pt>
                <c:pt idx="4">
                  <c:v>Iisalmi</c:v>
                </c:pt>
                <c:pt idx="5">
                  <c:v>Kiuruvesi</c:v>
                </c:pt>
                <c:pt idx="6">
                  <c:v>Pohjois-Savon hyvinvointialue</c:v>
                </c:pt>
                <c:pt idx="7">
                  <c:v>Kuopio</c:v>
                </c:pt>
                <c:pt idx="8">
                  <c:v>Pielavesi</c:v>
                </c:pt>
                <c:pt idx="9">
                  <c:v>Joroinen</c:v>
                </c:pt>
                <c:pt idx="10">
                  <c:v>Leppävirta</c:v>
                </c:pt>
                <c:pt idx="11">
                  <c:v>Varkaus</c:v>
                </c:pt>
                <c:pt idx="12">
                  <c:v>Siilinjärvi</c:v>
                </c:pt>
                <c:pt idx="13">
                  <c:v>Tuusniemi</c:v>
                </c:pt>
              </c:strCache>
            </c:strRef>
          </c:cat>
          <c:val>
            <c:numRef>
              <c:f>'[ktk.ktk1.fact_ktk_ktk1.latest-30.xlsx]Kouluterveyskyselyn aikasarjat '!$B$2:$B$15</c:f>
              <c:numCache>
                <c:formatCode>#\ ##0.0</c:formatCode>
                <c:ptCount val="14"/>
                <c:pt idx="0">
                  <c:v>1.7</c:v>
                </c:pt>
                <c:pt idx="1">
                  <c:v>2.8</c:v>
                </c:pt>
                <c:pt idx="3">
                  <c:v>2.1</c:v>
                </c:pt>
                <c:pt idx="4">
                  <c:v>2.5</c:v>
                </c:pt>
                <c:pt idx="5">
                  <c:v>3</c:v>
                </c:pt>
                <c:pt idx="6">
                  <c:v>3.1</c:v>
                </c:pt>
                <c:pt idx="7">
                  <c:v>3.2</c:v>
                </c:pt>
                <c:pt idx="8">
                  <c:v>4.2</c:v>
                </c:pt>
                <c:pt idx="9">
                  <c:v>2.2000000000000002</c:v>
                </c:pt>
                <c:pt idx="10">
                  <c:v>1.9</c:v>
                </c:pt>
                <c:pt idx="11">
                  <c:v>3.4</c:v>
                </c:pt>
                <c:pt idx="12">
                  <c:v>4.0999999999999996</c:v>
                </c:pt>
                <c:pt idx="13">
                  <c:v>2.9</c:v>
                </c:pt>
              </c:numCache>
            </c:numRef>
          </c:val>
          <c:extLst>
            <c:ext xmlns:c16="http://schemas.microsoft.com/office/drawing/2014/chart" uri="{C3380CC4-5D6E-409C-BE32-E72D297353CC}">
              <c16:uniqueId val="{00000000-B5B3-4287-BEE7-E9868D5511E2}"/>
            </c:ext>
          </c:extLst>
        </c:ser>
        <c:ser>
          <c:idx val="1"/>
          <c:order val="1"/>
          <c:tx>
            <c:strRef>
              <c:f>'[ktk.ktk1.fact_ktk_ktk1.latest-30.xlsx]Kouluterveyskyselyn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'[ktk.ktk1.fact_ktk_ktk1.latest-30.xlsx]Kouluterveyskyselyn aikasarjat '!$A$2:$A$15</c:f>
              <c:strCache>
                <c:ptCount val="14"/>
                <c:pt idx="0">
                  <c:v>Rautalampi</c:v>
                </c:pt>
                <c:pt idx="1">
                  <c:v>Vieremä</c:v>
                </c:pt>
                <c:pt idx="2">
                  <c:v>Lapinlahti</c:v>
                </c:pt>
                <c:pt idx="3">
                  <c:v>Suonenjoki</c:v>
                </c:pt>
                <c:pt idx="4">
                  <c:v>Iisalmi</c:v>
                </c:pt>
                <c:pt idx="5">
                  <c:v>Kiuruvesi</c:v>
                </c:pt>
                <c:pt idx="6">
                  <c:v>Pohjois-Savon hyvinvointialue</c:v>
                </c:pt>
                <c:pt idx="7">
                  <c:v>Kuopio</c:v>
                </c:pt>
                <c:pt idx="8">
                  <c:v>Pielavesi</c:v>
                </c:pt>
                <c:pt idx="9">
                  <c:v>Joroinen</c:v>
                </c:pt>
                <c:pt idx="10">
                  <c:v>Leppävirta</c:v>
                </c:pt>
                <c:pt idx="11">
                  <c:v>Varkaus</c:v>
                </c:pt>
                <c:pt idx="12">
                  <c:v>Siilinjärvi</c:v>
                </c:pt>
                <c:pt idx="13">
                  <c:v>Tuusniemi</c:v>
                </c:pt>
              </c:strCache>
            </c:strRef>
          </c:cat>
          <c:val>
            <c:numRef>
              <c:f>'[ktk.ktk1.fact_ktk_ktk1.latest-30.xlsx]Kouluterveyskyselyn aikasarjat '!$C$2:$C$15</c:f>
              <c:numCache>
                <c:formatCode>#\ ##0.0</c:formatCode>
                <c:ptCount val="14"/>
                <c:pt idx="0">
                  <c:v>0</c:v>
                </c:pt>
                <c:pt idx="1">
                  <c:v>0</c:v>
                </c:pt>
                <c:pt idx="2">
                  <c:v>0.5</c:v>
                </c:pt>
                <c:pt idx="3">
                  <c:v>1</c:v>
                </c:pt>
                <c:pt idx="4">
                  <c:v>1.5</c:v>
                </c:pt>
                <c:pt idx="5">
                  <c:v>2.1</c:v>
                </c:pt>
                <c:pt idx="6">
                  <c:v>2.2000000000000002</c:v>
                </c:pt>
                <c:pt idx="7">
                  <c:v>2.2999999999999998</c:v>
                </c:pt>
                <c:pt idx="8">
                  <c:v>2.2999999999999998</c:v>
                </c:pt>
                <c:pt idx="9">
                  <c:v>2.5</c:v>
                </c:pt>
                <c:pt idx="10">
                  <c:v>2.6</c:v>
                </c:pt>
                <c:pt idx="11">
                  <c:v>2.7</c:v>
                </c:pt>
                <c:pt idx="12">
                  <c:v>3.3</c:v>
                </c:pt>
                <c:pt idx="13">
                  <c:v>4.4000000000000004</c:v>
                </c:pt>
              </c:numCache>
            </c:numRef>
          </c:val>
          <c:extLst>
            <c:ext xmlns:c16="http://schemas.microsoft.com/office/drawing/2014/chart" uri="{C3380CC4-5D6E-409C-BE32-E72D297353CC}">
              <c16:uniqueId val="{00000001-B5B3-4287-BEE7-E9868D5511E2}"/>
            </c:ext>
          </c:extLst>
        </c:ser>
        <c:dLbls>
          <c:dLblPos val="outEnd"/>
          <c:showLegendKey val="0"/>
          <c:showVal val="1"/>
          <c:showCatName val="0"/>
          <c:showSerName val="0"/>
          <c:showPercent val="0"/>
          <c:showBubbleSize val="0"/>
        </c:dLbls>
        <c:gapWidth val="219"/>
        <c:overlap val="-27"/>
        <c:axId val="512174872"/>
        <c:axId val="512175528"/>
      </c:barChart>
      <c:catAx>
        <c:axId val="51217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2175528"/>
        <c:crosses val="autoZero"/>
        <c:auto val="1"/>
        <c:lblAlgn val="ctr"/>
        <c:lblOffset val="100"/>
        <c:noMultiLvlLbl val="0"/>
      </c:catAx>
      <c:valAx>
        <c:axId val="51217552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2174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tupakkatuotetta tai sähkösavuketta vähintään kerran, % 4. ja 5. luokan oppilaista</a:t>
            </a:r>
            <a:r>
              <a:rPr lang="fi-FI" baseline="0"/>
              <a:t> v.2021</a:t>
            </a:r>
            <a:endParaRPr lang="fi-FI"/>
          </a:p>
        </c:rich>
      </c:tx>
      <c:layout>
        <c:manualLayout>
          <c:xMode val="edge"/>
          <c:yMode val="edge"/>
          <c:x val="0.18736789151356079"/>
          <c:y val="6.01851851851851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(5).xls]SOTKAnet'!$C$2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(5).xls]SOTKAnet'!$B$11:$B$18</c:f>
              <c:strCache>
                <c:ptCount val="8"/>
                <c:pt idx="0">
                  <c:v>Iisalmi</c:v>
                </c:pt>
                <c:pt idx="1">
                  <c:v>Kiuruvesi</c:v>
                </c:pt>
                <c:pt idx="2">
                  <c:v>Kuopio</c:v>
                </c:pt>
                <c:pt idx="3">
                  <c:v>Lapinlahti</c:v>
                </c:pt>
                <c:pt idx="4">
                  <c:v>Leppävirta</c:v>
                </c:pt>
                <c:pt idx="5">
                  <c:v>Siilinjärvi</c:v>
                </c:pt>
                <c:pt idx="6">
                  <c:v>Suonenjoki</c:v>
                </c:pt>
                <c:pt idx="7">
                  <c:v>Varkaus</c:v>
                </c:pt>
              </c:strCache>
            </c:strRef>
          </c:cat>
          <c:val>
            <c:numRef>
              <c:f>'[SOTKAnet (5).xls]SOTKAnet'!$C$11:$C$18</c:f>
              <c:numCache>
                <c:formatCode>General</c:formatCode>
                <c:ptCount val="8"/>
                <c:pt idx="0">
                  <c:v>6.3</c:v>
                </c:pt>
                <c:pt idx="1">
                  <c:v>1.4</c:v>
                </c:pt>
                <c:pt idx="2">
                  <c:v>4.5</c:v>
                </c:pt>
                <c:pt idx="3">
                  <c:v>3.1</c:v>
                </c:pt>
                <c:pt idx="4">
                  <c:v>8</c:v>
                </c:pt>
                <c:pt idx="5">
                  <c:v>3.6</c:v>
                </c:pt>
                <c:pt idx="6">
                  <c:v>0</c:v>
                </c:pt>
                <c:pt idx="7">
                  <c:v>6.6</c:v>
                </c:pt>
              </c:numCache>
            </c:numRef>
          </c:val>
          <c:extLst>
            <c:ext xmlns:c16="http://schemas.microsoft.com/office/drawing/2014/chart" uri="{C3380CC4-5D6E-409C-BE32-E72D297353CC}">
              <c16:uniqueId val="{00000000-7F0F-440B-A4DF-C66E293ECE1C}"/>
            </c:ext>
          </c:extLst>
        </c:ser>
        <c:ser>
          <c:idx val="1"/>
          <c:order val="1"/>
          <c:tx>
            <c:strRef>
              <c:f>'[SOTKAnet (5).xls]SOTKAnet'!$D$2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(5).xls]SOTKAnet'!$B$11:$B$18</c:f>
              <c:strCache>
                <c:ptCount val="8"/>
                <c:pt idx="0">
                  <c:v>Iisalmi</c:v>
                </c:pt>
                <c:pt idx="1">
                  <c:v>Kiuruvesi</c:v>
                </c:pt>
                <c:pt idx="2">
                  <c:v>Kuopio</c:v>
                </c:pt>
                <c:pt idx="3">
                  <c:v>Lapinlahti</c:v>
                </c:pt>
                <c:pt idx="4">
                  <c:v>Leppävirta</c:v>
                </c:pt>
                <c:pt idx="5">
                  <c:v>Siilinjärvi</c:v>
                </c:pt>
                <c:pt idx="6">
                  <c:v>Suonenjoki</c:v>
                </c:pt>
                <c:pt idx="7">
                  <c:v>Varkaus</c:v>
                </c:pt>
              </c:strCache>
            </c:strRef>
          </c:cat>
          <c:val>
            <c:numRef>
              <c:f>'[SOTKAnet (5).xls]SOTKAnet'!$D$11:$D$18</c:f>
              <c:numCache>
                <c:formatCode>General</c:formatCode>
                <c:ptCount val="8"/>
                <c:pt idx="0">
                  <c:v>3</c:v>
                </c:pt>
                <c:pt idx="1">
                  <c:v>1.1000000000000001</c:v>
                </c:pt>
                <c:pt idx="2">
                  <c:v>2</c:v>
                </c:pt>
                <c:pt idx="3">
                  <c:v>2.5</c:v>
                </c:pt>
                <c:pt idx="4">
                  <c:v>5.4</c:v>
                </c:pt>
                <c:pt idx="5">
                  <c:v>1.5</c:v>
                </c:pt>
                <c:pt idx="6">
                  <c:v>0</c:v>
                </c:pt>
                <c:pt idx="7">
                  <c:v>3.2</c:v>
                </c:pt>
              </c:numCache>
            </c:numRef>
          </c:val>
          <c:extLst>
            <c:ext xmlns:c16="http://schemas.microsoft.com/office/drawing/2014/chart" uri="{C3380CC4-5D6E-409C-BE32-E72D297353CC}">
              <c16:uniqueId val="{00000001-7F0F-440B-A4DF-C66E293ECE1C}"/>
            </c:ext>
          </c:extLst>
        </c:ser>
        <c:dLbls>
          <c:dLblPos val="outEnd"/>
          <c:showLegendKey val="0"/>
          <c:showVal val="1"/>
          <c:showCatName val="0"/>
          <c:showSerName val="0"/>
          <c:showPercent val="0"/>
          <c:showBubbleSize val="0"/>
        </c:dLbls>
        <c:gapWidth val="219"/>
        <c:overlap val="-27"/>
        <c:axId val="251169536"/>
        <c:axId val="251168224"/>
      </c:barChart>
      <c:catAx>
        <c:axId val="25116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168224"/>
        <c:crosses val="autoZero"/>
        <c:auto val="1"/>
        <c:lblAlgn val="ctr"/>
        <c:lblOffset val="100"/>
        <c:noMultiLvlLbl val="0"/>
      </c:catAx>
      <c:valAx>
        <c:axId val="25116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1169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savukeostot vähittäismyynnistä, %, 8. ja</a:t>
            </a:r>
            <a:r>
              <a:rPr lang="fi-FI" baseline="0"/>
              <a:t> 9.lk </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(6).xlsx]Kouluterveyskyselyn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Etelä-Savon hyvinvointialue</c:v>
                </c:pt>
                <c:pt idx="1">
                  <c:v>Pohjois-Karjalan hyvinvointialue</c:v>
                </c:pt>
                <c:pt idx="2">
                  <c:v>Pohjois-Savon hyvinvointialue</c:v>
                </c:pt>
                <c:pt idx="3">
                  <c:v>Pohjois-Pohjanmaan hyvinvointialue</c:v>
                </c:pt>
                <c:pt idx="4">
                  <c:v>Koko maa</c:v>
                </c:pt>
                <c:pt idx="5">
                  <c:v>Keski-Suomen hyvinvointialue</c:v>
                </c:pt>
                <c:pt idx="6">
                  <c:v>Pirkanmaan hyvinvointialue</c:v>
                </c:pt>
              </c:strCache>
            </c:strRef>
          </c:cat>
          <c:val>
            <c:numRef>
              <c:f>'[ktk.ktk1.fact_ktk_ktk1.latest (6).xlsx]Kouluterveyskyselyn aikasarjat '!$B$2:$B$8</c:f>
              <c:numCache>
                <c:formatCode>#\ ##0.0</c:formatCode>
                <c:ptCount val="7"/>
                <c:pt idx="0">
                  <c:v>8.6</c:v>
                </c:pt>
                <c:pt idx="1">
                  <c:v>5.6</c:v>
                </c:pt>
                <c:pt idx="2">
                  <c:v>3.7</c:v>
                </c:pt>
                <c:pt idx="3">
                  <c:v>5.0999999999999996</c:v>
                </c:pt>
                <c:pt idx="4">
                  <c:v>6.8</c:v>
                </c:pt>
                <c:pt idx="5">
                  <c:v>5.5</c:v>
                </c:pt>
                <c:pt idx="6">
                  <c:v>7.7</c:v>
                </c:pt>
              </c:numCache>
            </c:numRef>
          </c:val>
          <c:extLst>
            <c:ext xmlns:c16="http://schemas.microsoft.com/office/drawing/2014/chart" uri="{C3380CC4-5D6E-409C-BE32-E72D297353CC}">
              <c16:uniqueId val="{00000000-9877-4180-BE76-62BB8FA6784E}"/>
            </c:ext>
          </c:extLst>
        </c:ser>
        <c:ser>
          <c:idx val="1"/>
          <c:order val="1"/>
          <c:tx>
            <c:strRef>
              <c:f>'[ktk.ktk1.fact_ktk_ktk1.latest (6).xlsx]Kouluterveyskyselyn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Etelä-Savon hyvinvointialue</c:v>
                </c:pt>
                <c:pt idx="1">
                  <c:v>Pohjois-Karjalan hyvinvointialue</c:v>
                </c:pt>
                <c:pt idx="2">
                  <c:v>Pohjois-Savon hyvinvointialue</c:v>
                </c:pt>
                <c:pt idx="3">
                  <c:v>Pohjois-Pohjanmaan hyvinvointialue</c:v>
                </c:pt>
                <c:pt idx="4">
                  <c:v>Koko maa</c:v>
                </c:pt>
                <c:pt idx="5">
                  <c:v>Keski-Suomen hyvinvointialue</c:v>
                </c:pt>
                <c:pt idx="6">
                  <c:v>Pirkanmaan hyvinvointialue</c:v>
                </c:pt>
              </c:strCache>
            </c:strRef>
          </c:cat>
          <c:val>
            <c:numRef>
              <c:f>'[ktk.ktk1.fact_ktk_ktk1.latest (6).xlsx]Kouluterveyskyselyn aikasarjat '!$C$2:$C$8</c:f>
              <c:numCache>
                <c:formatCode>#\ ##0.0</c:formatCode>
                <c:ptCount val="7"/>
                <c:pt idx="0">
                  <c:v>4.0999999999999996</c:v>
                </c:pt>
                <c:pt idx="1">
                  <c:v>5.6</c:v>
                </c:pt>
                <c:pt idx="2">
                  <c:v>6.2</c:v>
                </c:pt>
                <c:pt idx="3">
                  <c:v>6.5</c:v>
                </c:pt>
                <c:pt idx="4">
                  <c:v>8.6</c:v>
                </c:pt>
                <c:pt idx="5">
                  <c:v>9.1999999999999993</c:v>
                </c:pt>
                <c:pt idx="6">
                  <c:v>9.1999999999999993</c:v>
                </c:pt>
              </c:numCache>
            </c:numRef>
          </c:val>
          <c:extLst>
            <c:ext xmlns:c16="http://schemas.microsoft.com/office/drawing/2014/chart" uri="{C3380CC4-5D6E-409C-BE32-E72D297353CC}">
              <c16:uniqueId val="{00000001-9877-4180-BE76-62BB8FA6784E}"/>
            </c:ext>
          </c:extLst>
        </c:ser>
        <c:dLbls>
          <c:dLblPos val="outEnd"/>
          <c:showLegendKey val="0"/>
          <c:showVal val="1"/>
          <c:showCatName val="0"/>
          <c:showSerName val="0"/>
          <c:showPercent val="0"/>
          <c:showBubbleSize val="0"/>
        </c:dLbls>
        <c:gapWidth val="219"/>
        <c:overlap val="-27"/>
        <c:axId val="473783424"/>
        <c:axId val="473776864"/>
      </c:barChart>
      <c:catAx>
        <c:axId val="47378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73776864"/>
        <c:crosses val="autoZero"/>
        <c:auto val="1"/>
        <c:lblAlgn val="ctr"/>
        <c:lblOffset val="100"/>
        <c:noMultiLvlLbl val="0"/>
      </c:catAx>
      <c:valAx>
        <c:axId val="4737768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3783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savukeostot vähittäismyynnistä, %, 8. ja 9.lk,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(25).xlsx]Kouluterveyskyselyn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(25).xlsx]Kouluterveyskyselyn aikasarjat '!$A$2:$A$3</c:f>
              <c:strCache>
                <c:ptCount val="2"/>
                <c:pt idx="0">
                  <c:v>2019</c:v>
                </c:pt>
                <c:pt idx="1">
                  <c:v>2021</c:v>
                </c:pt>
              </c:strCache>
            </c:strRef>
          </c:cat>
          <c:val>
            <c:numRef>
              <c:f>'[ktk.ktk1.fact_ktk_ktk1.latest (25).xlsx]Kouluterveyskyselyn aikasarjat '!$B$2:$B$3</c:f>
              <c:numCache>
                <c:formatCode>#\ ##0.0</c:formatCode>
                <c:ptCount val="2"/>
                <c:pt idx="0">
                  <c:v>5.9</c:v>
                </c:pt>
                <c:pt idx="1">
                  <c:v>9.8000000000000007</c:v>
                </c:pt>
              </c:numCache>
            </c:numRef>
          </c:val>
          <c:smooth val="0"/>
          <c:extLst>
            <c:ext xmlns:c16="http://schemas.microsoft.com/office/drawing/2014/chart" uri="{C3380CC4-5D6E-409C-BE32-E72D297353CC}">
              <c16:uniqueId val="{00000000-A895-45C8-914B-8360DB6F2099}"/>
            </c:ext>
          </c:extLst>
        </c:ser>
        <c:ser>
          <c:idx val="1"/>
          <c:order val="1"/>
          <c:tx>
            <c:strRef>
              <c:f>'[ktk.ktk1.fact_ktk_ktk1.latest (25).xlsx]Kouluterveyskyselyn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(25).xlsx]Kouluterveyskyselyn aikasarjat '!$A$2:$A$3</c:f>
              <c:strCache>
                <c:ptCount val="2"/>
                <c:pt idx="0">
                  <c:v>2019</c:v>
                </c:pt>
                <c:pt idx="1">
                  <c:v>2021</c:v>
                </c:pt>
              </c:strCache>
            </c:strRef>
          </c:cat>
          <c:val>
            <c:numRef>
              <c:f>'[ktk.ktk1.fact_ktk_ktk1.latest (25).xlsx]Kouluterveyskyselyn aikasarjat '!$C$2:$C$3</c:f>
              <c:numCache>
                <c:formatCode>#\ ##0.0</c:formatCode>
                <c:ptCount val="2"/>
                <c:pt idx="0">
                  <c:v>1.8</c:v>
                </c:pt>
                <c:pt idx="1">
                  <c:v>2.8</c:v>
                </c:pt>
              </c:numCache>
            </c:numRef>
          </c:val>
          <c:smooth val="0"/>
          <c:extLst>
            <c:ext xmlns:c16="http://schemas.microsoft.com/office/drawing/2014/chart" uri="{C3380CC4-5D6E-409C-BE32-E72D297353CC}">
              <c16:uniqueId val="{00000001-A895-45C8-914B-8360DB6F2099}"/>
            </c:ext>
          </c:extLst>
        </c:ser>
        <c:ser>
          <c:idx val="2"/>
          <c:order val="2"/>
          <c:tx>
            <c:strRef>
              <c:f>'[ktk.ktk1.fact_ktk_ktk1.latest (25).xlsx]Kouluterveyskyselyn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(25).xlsx]Kouluterveyskyselyn aikasarjat '!$A$2:$A$3</c:f>
              <c:strCache>
                <c:ptCount val="2"/>
                <c:pt idx="0">
                  <c:v>2019</c:v>
                </c:pt>
                <c:pt idx="1">
                  <c:v>2021</c:v>
                </c:pt>
              </c:strCache>
            </c:strRef>
          </c:cat>
          <c:val>
            <c:numRef>
              <c:f>'[ktk.ktk1.fact_ktk_ktk1.latest (25).xlsx]Kouluterveyskyselyn aikasarjat '!$D$2:$D$3</c:f>
              <c:numCache>
                <c:formatCode>#\ ##0.0</c:formatCode>
                <c:ptCount val="2"/>
                <c:pt idx="0">
                  <c:v>3.7</c:v>
                </c:pt>
                <c:pt idx="1">
                  <c:v>6.2</c:v>
                </c:pt>
              </c:numCache>
            </c:numRef>
          </c:val>
          <c:smooth val="0"/>
          <c:extLst>
            <c:ext xmlns:c16="http://schemas.microsoft.com/office/drawing/2014/chart" uri="{C3380CC4-5D6E-409C-BE32-E72D297353CC}">
              <c16:uniqueId val="{00000002-A895-45C8-914B-8360DB6F2099}"/>
            </c:ext>
          </c:extLst>
        </c:ser>
        <c:dLbls>
          <c:dLblPos val="t"/>
          <c:showLegendKey val="0"/>
          <c:showVal val="1"/>
          <c:showCatName val="0"/>
          <c:showSerName val="0"/>
          <c:showPercent val="0"/>
          <c:showBubbleSize val="0"/>
        </c:dLbls>
        <c:smooth val="0"/>
        <c:axId val="252566816"/>
        <c:axId val="252567144"/>
      </c:lineChart>
      <c:catAx>
        <c:axId val="25256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2567144"/>
        <c:crosses val="autoZero"/>
        <c:auto val="1"/>
        <c:lblAlgn val="ctr"/>
        <c:lblOffset val="100"/>
        <c:noMultiLvlLbl val="0"/>
      </c:catAx>
      <c:valAx>
        <c:axId val="2525671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2566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savukeostot vähittäismyynnistä, %,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(41).xlsx]Kouluterveyskyselyn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(41).xlsx]Kouluterveyskyselyn aikasarjat '!$A$2:$A$4</c:f>
              <c:strCache>
                <c:ptCount val="3"/>
                <c:pt idx="0">
                  <c:v>2017</c:v>
                </c:pt>
                <c:pt idx="1">
                  <c:v>2019</c:v>
                </c:pt>
                <c:pt idx="2">
                  <c:v>2021</c:v>
                </c:pt>
              </c:strCache>
            </c:strRef>
          </c:cat>
          <c:val>
            <c:numRef>
              <c:f>'[ktk.ktk1.fact_ktk_ktk1.latest (41).xlsx]Kouluterveyskyselyn aikasarjat '!$B$2:$B$4</c:f>
              <c:numCache>
                <c:formatCode>#\ ##0.0</c:formatCode>
                <c:ptCount val="3"/>
                <c:pt idx="0">
                  <c:v>6.5</c:v>
                </c:pt>
                <c:pt idx="1">
                  <c:v>3.7</c:v>
                </c:pt>
                <c:pt idx="2">
                  <c:v>6.2</c:v>
                </c:pt>
              </c:numCache>
            </c:numRef>
          </c:val>
          <c:smooth val="0"/>
          <c:extLst>
            <c:ext xmlns:c16="http://schemas.microsoft.com/office/drawing/2014/chart" uri="{C3380CC4-5D6E-409C-BE32-E72D297353CC}">
              <c16:uniqueId val="{00000000-963F-4E83-9714-17FF6FF68BDF}"/>
            </c:ext>
          </c:extLst>
        </c:ser>
        <c:ser>
          <c:idx val="1"/>
          <c:order val="1"/>
          <c:tx>
            <c:strRef>
              <c:f>'[ktk.ktk1.fact_ktk_ktk1.latest (41).xlsx]Kouluterveyskyselyn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(41).xlsx]Kouluterveyskyselyn aikasarjat '!$A$2:$A$4</c:f>
              <c:strCache>
                <c:ptCount val="3"/>
                <c:pt idx="0">
                  <c:v>2017</c:v>
                </c:pt>
                <c:pt idx="1">
                  <c:v>2019</c:v>
                </c:pt>
                <c:pt idx="2">
                  <c:v>2021</c:v>
                </c:pt>
              </c:strCache>
            </c:strRef>
          </c:cat>
          <c:val>
            <c:numRef>
              <c:f>'[ktk.ktk1.fact_ktk_ktk1.latest (41).xlsx]Kouluterveyskyselyn aikasarjat '!$C$2:$C$4</c:f>
              <c:numCache>
                <c:formatCode>#\ ##0.0</c:formatCode>
                <c:ptCount val="3"/>
                <c:pt idx="0">
                  <c:v>2.9</c:v>
                </c:pt>
                <c:pt idx="1">
                  <c:v>6.6</c:v>
                </c:pt>
                <c:pt idx="2">
                  <c:v>2.7</c:v>
                </c:pt>
              </c:numCache>
            </c:numRef>
          </c:val>
          <c:smooth val="0"/>
          <c:extLst>
            <c:ext xmlns:c16="http://schemas.microsoft.com/office/drawing/2014/chart" uri="{C3380CC4-5D6E-409C-BE32-E72D297353CC}">
              <c16:uniqueId val="{00000001-963F-4E83-9714-17FF6FF68BDF}"/>
            </c:ext>
          </c:extLst>
        </c:ser>
        <c:ser>
          <c:idx val="2"/>
          <c:order val="2"/>
          <c:tx>
            <c:strRef>
              <c:f>'[ktk.ktk1.fact_ktk_ktk1.latest (41).xlsx]Kouluterveyskyselyn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(41).xlsx]Kouluterveyskyselyn aikasarjat '!$A$2:$A$4</c:f>
              <c:strCache>
                <c:ptCount val="3"/>
                <c:pt idx="0">
                  <c:v>2017</c:v>
                </c:pt>
                <c:pt idx="1">
                  <c:v>2019</c:v>
                </c:pt>
                <c:pt idx="2">
                  <c:v>2021</c:v>
                </c:pt>
              </c:strCache>
            </c:strRef>
          </c:cat>
          <c:val>
            <c:numRef>
              <c:f>'[ktk.ktk1.fact_ktk_ktk1.latest (41).xlsx]Kouluterveyskyselyn aikasarjat '!$D$2:$D$4</c:f>
              <c:numCache>
                <c:formatCode>#\ ##0.0</c:formatCode>
                <c:ptCount val="3"/>
                <c:pt idx="0">
                  <c:v>6</c:v>
                </c:pt>
                <c:pt idx="1">
                  <c:v>8.5</c:v>
                </c:pt>
                <c:pt idx="2">
                  <c:v>10.1</c:v>
                </c:pt>
              </c:numCache>
            </c:numRef>
          </c:val>
          <c:smooth val="0"/>
          <c:extLst>
            <c:ext xmlns:c16="http://schemas.microsoft.com/office/drawing/2014/chart" uri="{C3380CC4-5D6E-409C-BE32-E72D297353CC}">
              <c16:uniqueId val="{00000002-963F-4E83-9714-17FF6FF68BDF}"/>
            </c:ext>
          </c:extLst>
        </c:ser>
        <c:dLbls>
          <c:dLblPos val="t"/>
          <c:showLegendKey val="0"/>
          <c:showVal val="1"/>
          <c:showCatName val="0"/>
          <c:showSerName val="0"/>
          <c:showPercent val="0"/>
          <c:showBubbleSize val="0"/>
        </c:dLbls>
        <c:smooth val="0"/>
        <c:axId val="525639888"/>
        <c:axId val="525638576"/>
      </c:lineChart>
      <c:catAx>
        <c:axId val="52563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5638576"/>
        <c:crosses val="autoZero"/>
        <c:auto val="1"/>
        <c:lblAlgn val="ctr"/>
        <c:lblOffset val="100"/>
        <c:noMultiLvlLbl val="0"/>
      </c:catAx>
      <c:valAx>
        <c:axId val="525638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5639888"/>
        <c:crosses val="autoZero"/>
        <c:crossBetween val="between"/>
      </c:valAx>
      <c:spPr>
        <a:noFill/>
        <a:ln>
          <a:noFill/>
        </a:ln>
        <a:effectLst/>
      </c:spPr>
    </c:plotArea>
    <c:legend>
      <c:legendPos val="b"/>
      <c:layout>
        <c:manualLayout>
          <c:xMode val="edge"/>
          <c:yMode val="edge"/>
          <c:x val="7.160042195098232E-3"/>
          <c:y val="0.81501184303181617"/>
          <c:w val="0.95685895392012343"/>
          <c:h val="0.160597913065744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savukeostot vähittäismyynnistä,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'[ktk.ktk1.fact_ktk_ktk1.latest-31.xlsx]Kouluterveyskyselyn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'[ktk.ktk1.fact_ktk_ktk1.latest-31.xlsx]Kouluterveyskyselyn aikasarjat '!$A$2:$A$6</c:f>
              <c:strCache>
                <c:ptCount val="5"/>
                <c:pt idx="0">
                  <c:v>Iisalmi</c:v>
                </c:pt>
                <c:pt idx="1">
                  <c:v>Pohjois-Savon hyvinvointialue</c:v>
                </c:pt>
                <c:pt idx="2">
                  <c:v>Kuopio</c:v>
                </c:pt>
                <c:pt idx="3">
                  <c:v>Siilinjärvi</c:v>
                </c:pt>
                <c:pt idx="4">
                  <c:v>Varkaus</c:v>
                </c:pt>
              </c:strCache>
            </c:strRef>
          </c:cat>
          <c:val>
            <c:numRef>
              <c:f>'[ktk.ktk1.fact_ktk_ktk1.latest-31.xlsx]Kouluterveyskyselyn aikasarjat '!$B$2:$B$6</c:f>
              <c:numCache>
                <c:formatCode>#\ ##0.0</c:formatCode>
                <c:ptCount val="5"/>
                <c:pt idx="0">
                  <c:v>1.7</c:v>
                </c:pt>
                <c:pt idx="1">
                  <c:v>3.7</c:v>
                </c:pt>
                <c:pt idx="2">
                  <c:v>3.9</c:v>
                </c:pt>
                <c:pt idx="3">
                  <c:v>5.0999999999999996</c:v>
                </c:pt>
                <c:pt idx="4">
                  <c:v>3.1</c:v>
                </c:pt>
              </c:numCache>
            </c:numRef>
          </c:val>
          <c:extLst>
            <c:ext xmlns:c16="http://schemas.microsoft.com/office/drawing/2014/chart" uri="{C3380CC4-5D6E-409C-BE32-E72D297353CC}">
              <c16:uniqueId val="{00000000-FBF5-43E6-B5D9-32F4A2ECDF37}"/>
            </c:ext>
          </c:extLst>
        </c:ser>
        <c:ser>
          <c:idx val="1"/>
          <c:order val="1"/>
          <c:tx>
            <c:strRef>
              <c:f>'[ktk.ktk1.fact_ktk_ktk1.latest-31.xlsx]Kouluterveyskyselyn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'[ktk.ktk1.fact_ktk_ktk1.latest-31.xlsx]Kouluterveyskyselyn aikasarjat '!$A$2:$A$6</c:f>
              <c:strCache>
                <c:ptCount val="5"/>
                <c:pt idx="0">
                  <c:v>Iisalmi</c:v>
                </c:pt>
                <c:pt idx="1">
                  <c:v>Pohjois-Savon hyvinvointialue</c:v>
                </c:pt>
                <c:pt idx="2">
                  <c:v>Kuopio</c:v>
                </c:pt>
                <c:pt idx="3">
                  <c:v>Siilinjärvi</c:v>
                </c:pt>
                <c:pt idx="4">
                  <c:v>Varkaus</c:v>
                </c:pt>
              </c:strCache>
            </c:strRef>
          </c:cat>
          <c:val>
            <c:numRef>
              <c:f>'[ktk.ktk1.fact_ktk_ktk1.latest-31.xlsx]Kouluterveyskyselyn aikasarjat '!$C$2:$C$6</c:f>
              <c:numCache>
                <c:formatCode>#\ ##0.0</c:formatCode>
                <c:ptCount val="5"/>
                <c:pt idx="0">
                  <c:v>1.6</c:v>
                </c:pt>
                <c:pt idx="1">
                  <c:v>6.2</c:v>
                </c:pt>
                <c:pt idx="2">
                  <c:v>7.6</c:v>
                </c:pt>
                <c:pt idx="3" formatCode="General">
                  <c:v>0</c:v>
                </c:pt>
                <c:pt idx="4" formatCode="General">
                  <c:v>0</c:v>
                </c:pt>
              </c:numCache>
            </c:numRef>
          </c:val>
          <c:extLst>
            <c:ext xmlns:c16="http://schemas.microsoft.com/office/drawing/2014/chart" uri="{C3380CC4-5D6E-409C-BE32-E72D297353CC}">
              <c16:uniqueId val="{00000001-FBF5-43E6-B5D9-32F4A2ECDF37}"/>
            </c:ext>
          </c:extLst>
        </c:ser>
        <c:dLbls>
          <c:dLblPos val="outEnd"/>
          <c:showLegendKey val="0"/>
          <c:showVal val="1"/>
          <c:showCatName val="0"/>
          <c:showSerName val="0"/>
          <c:showPercent val="0"/>
          <c:showBubbleSize val="0"/>
        </c:dLbls>
        <c:gapWidth val="219"/>
        <c:overlap val="-27"/>
        <c:axId val="241058288"/>
        <c:axId val="241058944"/>
      </c:barChart>
      <c:catAx>
        <c:axId val="24105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1058944"/>
        <c:crosses val="autoZero"/>
        <c:auto val="1"/>
        <c:lblAlgn val="ctr"/>
        <c:lblOffset val="100"/>
        <c:noMultiLvlLbl val="0"/>
      </c:catAx>
      <c:valAx>
        <c:axId val="2410589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1058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savukehankinnat välittämisen kautta,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(7).xlsx]Kouluterveyskyselyn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Pohjois-Savon hyvinvointialue</c:v>
                </c:pt>
                <c:pt idx="1">
                  <c:v>Pohjois-Pohjanmaan hyvinvointialue</c:v>
                </c:pt>
                <c:pt idx="2">
                  <c:v>Pohjois-Karjalan hyvinvointialue</c:v>
                </c:pt>
                <c:pt idx="3">
                  <c:v>Koko maa</c:v>
                </c:pt>
                <c:pt idx="4">
                  <c:v>Etelä-Savon hyvinvointialue</c:v>
                </c:pt>
                <c:pt idx="5">
                  <c:v>Keski-Suomen hyvinvointialue</c:v>
                </c:pt>
                <c:pt idx="6">
                  <c:v>Pirkanmaan hyvinvointialue</c:v>
                </c:pt>
              </c:strCache>
            </c:strRef>
          </c:cat>
          <c:val>
            <c:numRef>
              <c:f>'[ktk.ktk1.fact_ktk_ktk1.latest (7).xlsx]Kouluterveyskyselyn aikasarjat '!$B$2:$B$8</c:f>
              <c:numCache>
                <c:formatCode>#\ ##0.0</c:formatCode>
                <c:ptCount val="7"/>
                <c:pt idx="0">
                  <c:v>83.4</c:v>
                </c:pt>
                <c:pt idx="1">
                  <c:v>85</c:v>
                </c:pt>
                <c:pt idx="2">
                  <c:v>87.4</c:v>
                </c:pt>
                <c:pt idx="3">
                  <c:v>86.2</c:v>
                </c:pt>
                <c:pt idx="4">
                  <c:v>84.5</c:v>
                </c:pt>
                <c:pt idx="5">
                  <c:v>85.7</c:v>
                </c:pt>
                <c:pt idx="6">
                  <c:v>86.7</c:v>
                </c:pt>
              </c:numCache>
            </c:numRef>
          </c:val>
          <c:extLst>
            <c:ext xmlns:c16="http://schemas.microsoft.com/office/drawing/2014/chart" uri="{C3380CC4-5D6E-409C-BE32-E72D297353CC}">
              <c16:uniqueId val="{00000000-15E2-4504-BC02-428C507EF23A}"/>
            </c:ext>
          </c:extLst>
        </c:ser>
        <c:ser>
          <c:idx val="1"/>
          <c:order val="1"/>
          <c:tx>
            <c:strRef>
              <c:f>'[ktk.ktk1.fact_ktk_ktk1.latest (7).xlsx]Kouluterveyskyselyn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Pohjois-Savon hyvinvointialue</c:v>
                </c:pt>
                <c:pt idx="1">
                  <c:v>Pohjois-Pohjanmaan hyvinvointialue</c:v>
                </c:pt>
                <c:pt idx="2">
                  <c:v>Pohjois-Karjalan hyvinvointialue</c:v>
                </c:pt>
                <c:pt idx="3">
                  <c:v>Koko maa</c:v>
                </c:pt>
                <c:pt idx="4">
                  <c:v>Etelä-Savon hyvinvointialue</c:v>
                </c:pt>
                <c:pt idx="5">
                  <c:v>Keski-Suomen hyvinvointialue</c:v>
                </c:pt>
                <c:pt idx="6">
                  <c:v>Pirkanmaan hyvinvointialue</c:v>
                </c:pt>
              </c:strCache>
            </c:strRef>
          </c:cat>
          <c:val>
            <c:numRef>
              <c:f>'[ktk.ktk1.fact_ktk_ktk1.latest (7).xlsx]Kouluterveyskyselyn aikasarjat '!$C$2:$C$8</c:f>
              <c:numCache>
                <c:formatCode>#\ ##0.0</c:formatCode>
                <c:ptCount val="7"/>
                <c:pt idx="0">
                  <c:v>82.9</c:v>
                </c:pt>
                <c:pt idx="1">
                  <c:v>84.7</c:v>
                </c:pt>
                <c:pt idx="2">
                  <c:v>85</c:v>
                </c:pt>
                <c:pt idx="3">
                  <c:v>85.9</c:v>
                </c:pt>
                <c:pt idx="4">
                  <c:v>86.9</c:v>
                </c:pt>
                <c:pt idx="5">
                  <c:v>86.9</c:v>
                </c:pt>
                <c:pt idx="6">
                  <c:v>87.1</c:v>
                </c:pt>
              </c:numCache>
            </c:numRef>
          </c:val>
          <c:extLst>
            <c:ext xmlns:c16="http://schemas.microsoft.com/office/drawing/2014/chart" uri="{C3380CC4-5D6E-409C-BE32-E72D297353CC}">
              <c16:uniqueId val="{00000001-15E2-4504-BC02-428C507EF23A}"/>
            </c:ext>
          </c:extLst>
        </c:ser>
        <c:dLbls>
          <c:dLblPos val="outEnd"/>
          <c:showLegendKey val="0"/>
          <c:showVal val="1"/>
          <c:showCatName val="0"/>
          <c:showSerName val="0"/>
          <c:showPercent val="0"/>
          <c:showBubbleSize val="0"/>
        </c:dLbls>
        <c:gapWidth val="219"/>
        <c:overlap val="-27"/>
        <c:axId val="511155912"/>
        <c:axId val="511154600"/>
      </c:barChart>
      <c:catAx>
        <c:axId val="51115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1154600"/>
        <c:crosses val="autoZero"/>
        <c:auto val="1"/>
        <c:lblAlgn val="ctr"/>
        <c:lblOffset val="100"/>
        <c:noMultiLvlLbl val="0"/>
      </c:catAx>
      <c:valAx>
        <c:axId val="5111546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1155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savukehankinnat välittämisen kautta, %, 8. ja 9.lk.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(26).xlsx]Kouluterveyskyselyn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(26).xlsx]Kouluterveyskyselyn aikasarjat '!$A$2:$A$3</c:f>
              <c:strCache>
                <c:ptCount val="2"/>
                <c:pt idx="0">
                  <c:v>2019</c:v>
                </c:pt>
                <c:pt idx="1">
                  <c:v>2021</c:v>
                </c:pt>
              </c:strCache>
            </c:strRef>
          </c:cat>
          <c:val>
            <c:numRef>
              <c:f>'[ktk.ktk1.fact_ktk_ktk1.latest (26).xlsx]Kouluterveyskyselyn aikasarjat '!$B$2:$B$3</c:f>
              <c:numCache>
                <c:formatCode>#\ ##0.0</c:formatCode>
                <c:ptCount val="2"/>
                <c:pt idx="0">
                  <c:v>80.599999999999994</c:v>
                </c:pt>
                <c:pt idx="1">
                  <c:v>79.3</c:v>
                </c:pt>
              </c:numCache>
            </c:numRef>
          </c:val>
          <c:smooth val="0"/>
          <c:extLst>
            <c:ext xmlns:c16="http://schemas.microsoft.com/office/drawing/2014/chart" uri="{C3380CC4-5D6E-409C-BE32-E72D297353CC}">
              <c16:uniqueId val="{00000000-F099-4E6E-A4BF-5E919713CF25}"/>
            </c:ext>
          </c:extLst>
        </c:ser>
        <c:ser>
          <c:idx val="1"/>
          <c:order val="1"/>
          <c:tx>
            <c:strRef>
              <c:f>'[ktk.ktk1.fact_ktk_ktk1.latest (26).xlsx]Kouluterveyskyselyn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(26).xlsx]Kouluterveyskyselyn aikasarjat '!$A$2:$A$3</c:f>
              <c:strCache>
                <c:ptCount val="2"/>
                <c:pt idx="0">
                  <c:v>2019</c:v>
                </c:pt>
                <c:pt idx="1">
                  <c:v>2021</c:v>
                </c:pt>
              </c:strCache>
            </c:strRef>
          </c:cat>
          <c:val>
            <c:numRef>
              <c:f>'[ktk.ktk1.fact_ktk_ktk1.latest (26).xlsx]Kouluterveyskyselyn aikasarjat '!$C$2:$C$3</c:f>
              <c:numCache>
                <c:formatCode>#\ ##0.0</c:formatCode>
                <c:ptCount val="2"/>
                <c:pt idx="0">
                  <c:v>85.8</c:v>
                </c:pt>
                <c:pt idx="1">
                  <c:v>86.6</c:v>
                </c:pt>
              </c:numCache>
            </c:numRef>
          </c:val>
          <c:smooth val="0"/>
          <c:extLst>
            <c:ext xmlns:c16="http://schemas.microsoft.com/office/drawing/2014/chart" uri="{C3380CC4-5D6E-409C-BE32-E72D297353CC}">
              <c16:uniqueId val="{00000001-F099-4E6E-A4BF-5E919713CF25}"/>
            </c:ext>
          </c:extLst>
        </c:ser>
        <c:ser>
          <c:idx val="2"/>
          <c:order val="2"/>
          <c:tx>
            <c:strRef>
              <c:f>'[ktk.ktk1.fact_ktk_ktk1.latest (26).xlsx]Kouluterveyskyselyn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(26).xlsx]Kouluterveyskyselyn aikasarjat '!$A$2:$A$3</c:f>
              <c:strCache>
                <c:ptCount val="2"/>
                <c:pt idx="0">
                  <c:v>2019</c:v>
                </c:pt>
                <c:pt idx="1">
                  <c:v>2021</c:v>
                </c:pt>
              </c:strCache>
            </c:strRef>
          </c:cat>
          <c:val>
            <c:numRef>
              <c:f>'[ktk.ktk1.fact_ktk_ktk1.latest (26).xlsx]Kouluterveyskyselyn aikasarjat '!$D$2:$D$3</c:f>
              <c:numCache>
                <c:formatCode>#\ ##0.0</c:formatCode>
                <c:ptCount val="2"/>
                <c:pt idx="0">
                  <c:v>83.4</c:v>
                </c:pt>
                <c:pt idx="1">
                  <c:v>82.9</c:v>
                </c:pt>
              </c:numCache>
            </c:numRef>
          </c:val>
          <c:smooth val="0"/>
          <c:extLst>
            <c:ext xmlns:c16="http://schemas.microsoft.com/office/drawing/2014/chart" uri="{C3380CC4-5D6E-409C-BE32-E72D297353CC}">
              <c16:uniqueId val="{00000002-F099-4E6E-A4BF-5E919713CF25}"/>
            </c:ext>
          </c:extLst>
        </c:ser>
        <c:dLbls>
          <c:dLblPos val="t"/>
          <c:showLegendKey val="0"/>
          <c:showVal val="1"/>
          <c:showCatName val="0"/>
          <c:showSerName val="0"/>
          <c:showPercent val="0"/>
          <c:showBubbleSize val="0"/>
        </c:dLbls>
        <c:smooth val="0"/>
        <c:axId val="247348408"/>
        <c:axId val="247339880"/>
      </c:lineChart>
      <c:catAx>
        <c:axId val="24734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7339880"/>
        <c:crosses val="autoZero"/>
        <c:auto val="1"/>
        <c:lblAlgn val="ctr"/>
        <c:lblOffset val="100"/>
        <c:noMultiLvlLbl val="0"/>
      </c:catAx>
      <c:valAx>
        <c:axId val="2473398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7348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savukehankinnat välittämisen kautta,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(42).xlsx]Kouluterveyskyselyn aikasarjat '!$B$1</c:f>
              <c:strCache>
                <c:ptCount val="1"/>
                <c:pt idx="0">
                  <c:v>Perusopetus 8. ja 9. lk</c:v>
                </c:pt>
              </c:strCache>
            </c:strRef>
          </c:tx>
          <c:spPr>
            <a:ln w="28575" cap="rnd">
              <a:solidFill>
                <a:schemeClr val="accent1"/>
              </a:solidFill>
              <a:round/>
            </a:ln>
            <a:effectLst/>
          </c:spPr>
          <c:marker>
            <c:symbol val="none"/>
          </c:marker>
          <c:dLbls>
            <c:dLbl>
              <c:idx val="2"/>
              <c:layout>
                <c:manualLayout>
                  <c:x val="-1.0990186946757782E-2"/>
                  <c:y val="2.66105166358794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C30-4E18-909B-BF327D2BEE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(42).xlsx]Kouluterveyskyselyn aikasarjat '!$A$2:$A$4</c:f>
              <c:strCache>
                <c:ptCount val="3"/>
                <c:pt idx="0">
                  <c:v>2017</c:v>
                </c:pt>
                <c:pt idx="1">
                  <c:v>2019</c:v>
                </c:pt>
                <c:pt idx="2">
                  <c:v>2021</c:v>
                </c:pt>
              </c:strCache>
            </c:strRef>
          </c:cat>
          <c:val>
            <c:numRef>
              <c:f>'[ktk.ktk1.fact_ktk_ktk1.latest (42).xlsx]Kouluterveyskyselyn aikasarjat '!$B$2:$B$4</c:f>
              <c:numCache>
                <c:formatCode>#\ ##0.0</c:formatCode>
                <c:ptCount val="3"/>
                <c:pt idx="0">
                  <c:v>84.4</c:v>
                </c:pt>
                <c:pt idx="1">
                  <c:v>83.4</c:v>
                </c:pt>
                <c:pt idx="2">
                  <c:v>82.9</c:v>
                </c:pt>
              </c:numCache>
            </c:numRef>
          </c:val>
          <c:smooth val="0"/>
          <c:extLst>
            <c:ext xmlns:c16="http://schemas.microsoft.com/office/drawing/2014/chart" uri="{C3380CC4-5D6E-409C-BE32-E72D297353CC}">
              <c16:uniqueId val="{00000000-90CC-4607-B972-ECC7B37AD700}"/>
            </c:ext>
          </c:extLst>
        </c:ser>
        <c:ser>
          <c:idx val="1"/>
          <c:order val="1"/>
          <c:tx>
            <c:strRef>
              <c:f>'[ktk.ktk1.fact_ktk_ktk1.latest (42).xlsx]Kouluterveyskyselyn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(42).xlsx]Kouluterveyskyselyn aikasarjat '!$A$2:$A$4</c:f>
              <c:strCache>
                <c:ptCount val="3"/>
                <c:pt idx="0">
                  <c:v>2017</c:v>
                </c:pt>
                <c:pt idx="1">
                  <c:v>2019</c:v>
                </c:pt>
                <c:pt idx="2">
                  <c:v>2021</c:v>
                </c:pt>
              </c:strCache>
            </c:strRef>
          </c:cat>
          <c:val>
            <c:numRef>
              <c:f>'[ktk.ktk1.fact_ktk_ktk1.latest (42).xlsx]Kouluterveyskyselyn aikasarjat '!$C$2:$C$4</c:f>
              <c:numCache>
                <c:formatCode>#\ ##0.0</c:formatCode>
                <c:ptCount val="3"/>
                <c:pt idx="0">
                  <c:v>91.4</c:v>
                </c:pt>
                <c:pt idx="1">
                  <c:v>92.2</c:v>
                </c:pt>
                <c:pt idx="2">
                  <c:v>91</c:v>
                </c:pt>
              </c:numCache>
            </c:numRef>
          </c:val>
          <c:smooth val="0"/>
          <c:extLst>
            <c:ext xmlns:c16="http://schemas.microsoft.com/office/drawing/2014/chart" uri="{C3380CC4-5D6E-409C-BE32-E72D297353CC}">
              <c16:uniqueId val="{00000001-90CC-4607-B972-ECC7B37AD700}"/>
            </c:ext>
          </c:extLst>
        </c:ser>
        <c:ser>
          <c:idx val="2"/>
          <c:order val="2"/>
          <c:tx>
            <c:strRef>
              <c:f>'[ktk.ktk1.fact_ktk_ktk1.latest (42).xlsx]Kouluterveyskyselyn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7.9678855363993925E-2"/>
                  <c:y val="-3.06385590233784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C30-4E18-909B-BF327D2BEE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(42).xlsx]Kouluterveyskyselyn aikasarjat '!$A$2:$A$4</c:f>
              <c:strCache>
                <c:ptCount val="3"/>
                <c:pt idx="0">
                  <c:v>2017</c:v>
                </c:pt>
                <c:pt idx="1">
                  <c:v>2019</c:v>
                </c:pt>
                <c:pt idx="2">
                  <c:v>2021</c:v>
                </c:pt>
              </c:strCache>
            </c:strRef>
          </c:cat>
          <c:val>
            <c:numRef>
              <c:f>'[ktk.ktk1.fact_ktk_ktk1.latest (42).xlsx]Kouluterveyskyselyn aikasarjat '!$D$2:$D$4</c:f>
              <c:numCache>
                <c:formatCode>#\ ##0.0</c:formatCode>
                <c:ptCount val="3"/>
                <c:pt idx="0">
                  <c:v>89.3</c:v>
                </c:pt>
                <c:pt idx="1">
                  <c:v>78.900000000000006</c:v>
                </c:pt>
                <c:pt idx="2">
                  <c:v>84.3</c:v>
                </c:pt>
              </c:numCache>
            </c:numRef>
          </c:val>
          <c:smooth val="0"/>
          <c:extLst>
            <c:ext xmlns:c16="http://schemas.microsoft.com/office/drawing/2014/chart" uri="{C3380CC4-5D6E-409C-BE32-E72D297353CC}">
              <c16:uniqueId val="{00000002-90CC-4607-B972-ECC7B37AD700}"/>
            </c:ext>
          </c:extLst>
        </c:ser>
        <c:dLbls>
          <c:dLblPos val="t"/>
          <c:showLegendKey val="0"/>
          <c:showVal val="1"/>
          <c:showCatName val="0"/>
          <c:showSerName val="0"/>
          <c:showPercent val="0"/>
          <c:showBubbleSize val="0"/>
        </c:dLbls>
        <c:smooth val="0"/>
        <c:axId val="514610768"/>
        <c:axId val="514613392"/>
      </c:lineChart>
      <c:catAx>
        <c:axId val="51461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613392"/>
        <c:crosses val="autoZero"/>
        <c:auto val="1"/>
        <c:lblAlgn val="ctr"/>
        <c:lblOffset val="100"/>
        <c:noMultiLvlLbl val="0"/>
      </c:catAx>
      <c:valAx>
        <c:axId val="5146133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610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savukehankinnat välittämisen kautta,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'[ktk.ktk1.fact_ktk_ktk1.latest-32.xlsx]Kouluterveyskyselyn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'[ktk.ktk1.fact_ktk_ktk1.latest-32.xlsx]Kouluterveyskyselyn aikasarjat '!$A$2:$A$8</c:f>
              <c:strCache>
                <c:ptCount val="7"/>
                <c:pt idx="0">
                  <c:v>Lapinlahti</c:v>
                </c:pt>
                <c:pt idx="1">
                  <c:v>Leppävirta</c:v>
                </c:pt>
                <c:pt idx="2">
                  <c:v>Varkaus</c:v>
                </c:pt>
                <c:pt idx="3">
                  <c:v>Pohjois-Savon hyvinvointialue</c:v>
                </c:pt>
                <c:pt idx="4">
                  <c:v>Iisalmi</c:v>
                </c:pt>
                <c:pt idx="5">
                  <c:v>Kuopio</c:v>
                </c:pt>
                <c:pt idx="6">
                  <c:v>Siilinjärvi</c:v>
                </c:pt>
              </c:strCache>
            </c:strRef>
          </c:cat>
          <c:val>
            <c:numRef>
              <c:f>'[ktk.ktk1.fact_ktk_ktk1.latest-32.xlsx]Kouluterveyskyselyn aikasarjat '!$B$2:$B$8</c:f>
              <c:numCache>
                <c:formatCode>General</c:formatCode>
                <c:ptCount val="7"/>
                <c:pt idx="1">
                  <c:v>0</c:v>
                </c:pt>
                <c:pt idx="2" formatCode="#\ ##0.0">
                  <c:v>86.2</c:v>
                </c:pt>
                <c:pt idx="3" formatCode="#\ ##0.0">
                  <c:v>83.4</c:v>
                </c:pt>
                <c:pt idx="4" formatCode="#\ ##0.0">
                  <c:v>83.3</c:v>
                </c:pt>
                <c:pt idx="5" formatCode="#\ ##0.0">
                  <c:v>81.3</c:v>
                </c:pt>
                <c:pt idx="6" formatCode="#\ ##0.0">
                  <c:v>93.6</c:v>
                </c:pt>
              </c:numCache>
            </c:numRef>
          </c:val>
          <c:extLst>
            <c:ext xmlns:c16="http://schemas.microsoft.com/office/drawing/2014/chart" uri="{C3380CC4-5D6E-409C-BE32-E72D297353CC}">
              <c16:uniqueId val="{00000000-75FA-4B6F-9C15-44A5174EC693}"/>
            </c:ext>
          </c:extLst>
        </c:ser>
        <c:ser>
          <c:idx val="1"/>
          <c:order val="1"/>
          <c:tx>
            <c:strRef>
              <c:f>'[ktk.ktk1.fact_ktk_ktk1.latest-32.xlsx]Kouluterveyskyselyn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'[ktk.ktk1.fact_ktk_ktk1.latest-32.xlsx]Kouluterveyskyselyn aikasarjat '!$A$2:$A$8</c:f>
              <c:strCache>
                <c:ptCount val="7"/>
                <c:pt idx="0">
                  <c:v>Lapinlahti</c:v>
                </c:pt>
                <c:pt idx="1">
                  <c:v>Leppävirta</c:v>
                </c:pt>
                <c:pt idx="2">
                  <c:v>Varkaus</c:v>
                </c:pt>
                <c:pt idx="3">
                  <c:v>Pohjois-Savon hyvinvointialue</c:v>
                </c:pt>
                <c:pt idx="4">
                  <c:v>Iisalmi</c:v>
                </c:pt>
                <c:pt idx="5">
                  <c:v>Kuopio</c:v>
                </c:pt>
                <c:pt idx="6">
                  <c:v>Siilinjärvi</c:v>
                </c:pt>
              </c:strCache>
            </c:strRef>
          </c:cat>
          <c:val>
            <c:numRef>
              <c:f>'[ktk.ktk1.fact_ktk_ktk1.latest-32.xlsx]Kouluterveyskyselyn aikasarjat '!$C$2:$C$8</c:f>
              <c:numCache>
                <c:formatCode>#\ ##0.0</c:formatCode>
                <c:ptCount val="7"/>
                <c:pt idx="0">
                  <c:v>64.5</c:v>
                </c:pt>
                <c:pt idx="1">
                  <c:v>71.400000000000006</c:v>
                </c:pt>
                <c:pt idx="2">
                  <c:v>78.099999999999994</c:v>
                </c:pt>
                <c:pt idx="3">
                  <c:v>82.9</c:v>
                </c:pt>
                <c:pt idx="4">
                  <c:v>83.9</c:v>
                </c:pt>
                <c:pt idx="5">
                  <c:v>84.4</c:v>
                </c:pt>
                <c:pt idx="6">
                  <c:v>88.6</c:v>
                </c:pt>
              </c:numCache>
            </c:numRef>
          </c:val>
          <c:extLst>
            <c:ext xmlns:c16="http://schemas.microsoft.com/office/drawing/2014/chart" uri="{C3380CC4-5D6E-409C-BE32-E72D297353CC}">
              <c16:uniqueId val="{00000001-75FA-4B6F-9C15-44A5174EC693}"/>
            </c:ext>
          </c:extLst>
        </c:ser>
        <c:dLbls>
          <c:dLblPos val="outEnd"/>
          <c:showLegendKey val="0"/>
          <c:showVal val="1"/>
          <c:showCatName val="0"/>
          <c:showSerName val="0"/>
          <c:showPercent val="0"/>
          <c:showBubbleSize val="0"/>
        </c:dLbls>
        <c:gapWidth val="219"/>
        <c:overlap val="-27"/>
        <c:axId val="430808120"/>
        <c:axId val="430807136"/>
      </c:barChart>
      <c:catAx>
        <c:axId val="43080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30807136"/>
        <c:crosses val="autoZero"/>
        <c:auto val="1"/>
        <c:lblAlgn val="ctr"/>
        <c:lblOffset val="100"/>
        <c:noMultiLvlLbl val="0"/>
      </c:catAx>
      <c:valAx>
        <c:axId val="43080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30808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Raittius,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(8).xlsx]Kouluterveyskyselyn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Pohjois-Savon hyvinvointialue</c:v>
                </c:pt>
                <c:pt idx="1">
                  <c:v>Etelä-Savon hyvinvointialue</c:v>
                </c:pt>
                <c:pt idx="2">
                  <c:v>Pirkanmaan hyvinvointialue</c:v>
                </c:pt>
                <c:pt idx="3">
                  <c:v>Koko maa</c:v>
                </c:pt>
                <c:pt idx="4">
                  <c:v>Pohjois-Karjalan hyvinvointialue</c:v>
                </c:pt>
                <c:pt idx="5">
                  <c:v>Keski-Suomen hyvinvointialue</c:v>
                </c:pt>
                <c:pt idx="6">
                  <c:v>Pohjois-Pohjanmaan hyvinvointialue</c:v>
                </c:pt>
              </c:strCache>
            </c:strRef>
          </c:cat>
          <c:val>
            <c:numRef>
              <c:f>'[ktk.ktk1.fact_ktk_ktk1.latest (8).xlsx]Kouluterveyskyselyn aikasarjat '!$B$2:$B$8</c:f>
              <c:numCache>
                <c:formatCode>#\ ##0.0</c:formatCode>
                <c:ptCount val="7"/>
                <c:pt idx="0">
                  <c:v>58.4</c:v>
                </c:pt>
                <c:pt idx="1">
                  <c:v>58.9</c:v>
                </c:pt>
                <c:pt idx="2">
                  <c:v>61.6</c:v>
                </c:pt>
                <c:pt idx="3">
                  <c:v>60.7</c:v>
                </c:pt>
                <c:pt idx="4">
                  <c:v>60.4</c:v>
                </c:pt>
                <c:pt idx="5">
                  <c:v>62</c:v>
                </c:pt>
                <c:pt idx="6">
                  <c:v>68.3</c:v>
                </c:pt>
              </c:numCache>
            </c:numRef>
          </c:val>
          <c:extLst>
            <c:ext xmlns:c16="http://schemas.microsoft.com/office/drawing/2014/chart" uri="{C3380CC4-5D6E-409C-BE32-E72D297353CC}">
              <c16:uniqueId val="{00000000-3210-4BDF-AE79-0580DABACF23}"/>
            </c:ext>
          </c:extLst>
        </c:ser>
        <c:ser>
          <c:idx val="1"/>
          <c:order val="1"/>
          <c:tx>
            <c:strRef>
              <c:f>'[ktk.ktk1.fact_ktk_ktk1.latest (8).xlsx]Kouluterveyskyselyn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Pohjois-Savon hyvinvointialue</c:v>
                </c:pt>
                <c:pt idx="1">
                  <c:v>Etelä-Savon hyvinvointialue</c:v>
                </c:pt>
                <c:pt idx="2">
                  <c:v>Pirkanmaan hyvinvointialue</c:v>
                </c:pt>
                <c:pt idx="3">
                  <c:v>Koko maa</c:v>
                </c:pt>
                <c:pt idx="4">
                  <c:v>Pohjois-Karjalan hyvinvointialue</c:v>
                </c:pt>
                <c:pt idx="5">
                  <c:v>Keski-Suomen hyvinvointialue</c:v>
                </c:pt>
                <c:pt idx="6">
                  <c:v>Pohjois-Pohjanmaan hyvinvointialue</c:v>
                </c:pt>
              </c:strCache>
            </c:strRef>
          </c:cat>
          <c:val>
            <c:numRef>
              <c:f>'[ktk.ktk1.fact_ktk_ktk1.latest (8).xlsx]Kouluterveyskyselyn aikasarjat '!$C$2:$C$8</c:f>
              <c:numCache>
                <c:formatCode>#\ ##0.0</c:formatCode>
                <c:ptCount val="7"/>
                <c:pt idx="0">
                  <c:v>61.9</c:v>
                </c:pt>
                <c:pt idx="1">
                  <c:v>63.2</c:v>
                </c:pt>
                <c:pt idx="2">
                  <c:v>63.8</c:v>
                </c:pt>
                <c:pt idx="3">
                  <c:v>65.400000000000006</c:v>
                </c:pt>
                <c:pt idx="4">
                  <c:v>65.8</c:v>
                </c:pt>
                <c:pt idx="5">
                  <c:v>68.7</c:v>
                </c:pt>
                <c:pt idx="6">
                  <c:v>70.2</c:v>
                </c:pt>
              </c:numCache>
            </c:numRef>
          </c:val>
          <c:extLst>
            <c:ext xmlns:c16="http://schemas.microsoft.com/office/drawing/2014/chart" uri="{C3380CC4-5D6E-409C-BE32-E72D297353CC}">
              <c16:uniqueId val="{00000001-3210-4BDF-AE79-0580DABACF23}"/>
            </c:ext>
          </c:extLst>
        </c:ser>
        <c:dLbls>
          <c:dLblPos val="outEnd"/>
          <c:showLegendKey val="0"/>
          <c:showVal val="1"/>
          <c:showCatName val="0"/>
          <c:showSerName val="0"/>
          <c:showPercent val="0"/>
          <c:showBubbleSize val="0"/>
        </c:dLbls>
        <c:gapWidth val="219"/>
        <c:overlap val="-27"/>
        <c:axId val="246928688"/>
        <c:axId val="246925408"/>
      </c:barChart>
      <c:catAx>
        <c:axId val="24692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6925408"/>
        <c:crosses val="autoZero"/>
        <c:auto val="1"/>
        <c:lblAlgn val="ctr"/>
        <c:lblOffset val="100"/>
        <c:noMultiLvlLbl val="0"/>
      </c:catAx>
      <c:valAx>
        <c:axId val="2469254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6928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Raittius, %, 8. ja 9.lk,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(27).xlsx]Kouluterveyskyselyn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0.10966666666666666"/>
                  <c:y val="-1.6169072615923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77A-43E4-B25C-738D1673ED04}"/>
                </c:ext>
              </c:extLst>
            </c:dLbl>
            <c:dLbl>
              <c:idx val="1"/>
              <c:layout>
                <c:manualLayout>
                  <c:x val="-6.8000000000000005E-2"/>
                  <c:y val="-9.95024059492563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7A-43E4-B25C-738D1673ED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(27).xlsx]Kouluterveyskyselyn aikasarjat '!$A$2:$A$3</c:f>
              <c:strCache>
                <c:ptCount val="2"/>
                <c:pt idx="0">
                  <c:v>2019</c:v>
                </c:pt>
                <c:pt idx="1">
                  <c:v>2021</c:v>
                </c:pt>
              </c:strCache>
            </c:strRef>
          </c:cat>
          <c:val>
            <c:numRef>
              <c:f>'[ktk.ktk1.fact_ktk_ktk1.latest (27).xlsx]Kouluterveyskyselyn aikasarjat '!$B$2:$B$3</c:f>
              <c:numCache>
                <c:formatCode>#\ ##0.0</c:formatCode>
                <c:ptCount val="2"/>
                <c:pt idx="0">
                  <c:v>58.6</c:v>
                </c:pt>
                <c:pt idx="1">
                  <c:v>62.1</c:v>
                </c:pt>
              </c:numCache>
            </c:numRef>
          </c:val>
          <c:smooth val="0"/>
          <c:extLst>
            <c:ext xmlns:c16="http://schemas.microsoft.com/office/drawing/2014/chart" uri="{C3380CC4-5D6E-409C-BE32-E72D297353CC}">
              <c16:uniqueId val="{00000000-A8EA-4D30-AA3E-EECC78E528BF}"/>
            </c:ext>
          </c:extLst>
        </c:ser>
        <c:ser>
          <c:idx val="1"/>
          <c:order val="1"/>
          <c:tx>
            <c:strRef>
              <c:f>'[ktk.ktk1.fact_ktk_ktk1.latest (27).xlsx]Kouluterveyskyselyn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0.1152222222222222"/>
                  <c:y val="-0.1133912948381452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77A-43E4-B25C-738D1673ED04}"/>
                </c:ext>
              </c:extLst>
            </c:dLbl>
            <c:dLbl>
              <c:idx val="1"/>
              <c:layout>
                <c:manualLayout>
                  <c:x val="2.9222222222222222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7A-43E4-B25C-738D1673ED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(27).xlsx]Kouluterveyskyselyn aikasarjat '!$A$2:$A$3</c:f>
              <c:strCache>
                <c:ptCount val="2"/>
                <c:pt idx="0">
                  <c:v>2019</c:v>
                </c:pt>
                <c:pt idx="1">
                  <c:v>2021</c:v>
                </c:pt>
              </c:strCache>
            </c:strRef>
          </c:cat>
          <c:val>
            <c:numRef>
              <c:f>'[ktk.ktk1.fact_ktk_ktk1.latest (27).xlsx]Kouluterveyskyselyn aikasarjat '!$C$2:$C$3</c:f>
              <c:numCache>
                <c:formatCode>#\ ##0.0</c:formatCode>
                <c:ptCount val="2"/>
                <c:pt idx="0">
                  <c:v>58.3</c:v>
                </c:pt>
                <c:pt idx="1">
                  <c:v>61.6</c:v>
                </c:pt>
              </c:numCache>
            </c:numRef>
          </c:val>
          <c:smooth val="0"/>
          <c:extLst>
            <c:ext xmlns:c16="http://schemas.microsoft.com/office/drawing/2014/chart" uri="{C3380CC4-5D6E-409C-BE32-E72D297353CC}">
              <c16:uniqueId val="{00000001-A8EA-4D30-AA3E-EECC78E528BF}"/>
            </c:ext>
          </c:extLst>
        </c:ser>
        <c:ser>
          <c:idx val="2"/>
          <c:order val="2"/>
          <c:tx>
            <c:strRef>
              <c:f>'[ktk.ktk1.fact_ktk_ktk1.latest (27).xlsx]Kouluterveyskyselyn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0966666666666666"/>
                  <c:y val="5.32753718285214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77A-43E4-B25C-738D1673ED04}"/>
                </c:ext>
              </c:extLst>
            </c:dLbl>
            <c:dLbl>
              <c:idx val="1"/>
              <c:layout>
                <c:manualLayout>
                  <c:x val="1.2555555555555556E-2"/>
                  <c:y val="-8.09838874307378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7A-43E4-B25C-738D1673ED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(27).xlsx]Kouluterveyskyselyn aikasarjat '!$A$2:$A$3</c:f>
              <c:strCache>
                <c:ptCount val="2"/>
                <c:pt idx="0">
                  <c:v>2019</c:v>
                </c:pt>
                <c:pt idx="1">
                  <c:v>2021</c:v>
                </c:pt>
              </c:strCache>
            </c:strRef>
          </c:cat>
          <c:val>
            <c:numRef>
              <c:f>'[ktk.ktk1.fact_ktk_ktk1.latest (27).xlsx]Kouluterveyskyselyn aikasarjat '!$D$2:$D$3</c:f>
              <c:numCache>
                <c:formatCode>#\ ##0.0</c:formatCode>
                <c:ptCount val="2"/>
                <c:pt idx="0">
                  <c:v>58.4</c:v>
                </c:pt>
                <c:pt idx="1">
                  <c:v>61.9</c:v>
                </c:pt>
              </c:numCache>
            </c:numRef>
          </c:val>
          <c:smooth val="0"/>
          <c:extLst>
            <c:ext xmlns:c16="http://schemas.microsoft.com/office/drawing/2014/chart" uri="{C3380CC4-5D6E-409C-BE32-E72D297353CC}">
              <c16:uniqueId val="{00000002-A8EA-4D30-AA3E-EECC78E528BF}"/>
            </c:ext>
          </c:extLst>
        </c:ser>
        <c:dLbls>
          <c:dLblPos val="t"/>
          <c:showLegendKey val="0"/>
          <c:showVal val="1"/>
          <c:showCatName val="0"/>
          <c:showSerName val="0"/>
          <c:showPercent val="0"/>
          <c:showBubbleSize val="0"/>
        </c:dLbls>
        <c:smooth val="0"/>
        <c:axId val="251987144"/>
        <c:axId val="251984848"/>
      </c:lineChart>
      <c:catAx>
        <c:axId val="25198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984848"/>
        <c:crosses val="autoZero"/>
        <c:auto val="1"/>
        <c:lblAlgn val="ctr"/>
        <c:lblOffset val="100"/>
        <c:noMultiLvlLbl val="0"/>
      </c:catAx>
      <c:valAx>
        <c:axId val="2519848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1987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dirty="0"/>
              <a:t>Tupakoinut vähintään kerran, %, 4. ja 5.lk, Kouluterveyskysely 2021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(1).xlsx]Kouluterveyskyselyn tulokset 20'!$B$1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(1).xlsx]Kouluterveyskyselyn tulokset 20'!$A$2:$A$8</c:f>
              <c:strCache>
                <c:ptCount val="7"/>
                <c:pt idx="0">
                  <c:v>Keski-Suomen hyvinvointialue</c:v>
                </c:pt>
                <c:pt idx="1">
                  <c:v>Pirkanmaan hyvinvointialue</c:v>
                </c:pt>
                <c:pt idx="2">
                  <c:v>Pohjois-Pohjanmaan hyvinvointialue</c:v>
                </c:pt>
                <c:pt idx="3">
                  <c:v>Koko maa</c:v>
                </c:pt>
                <c:pt idx="4">
                  <c:v>Etelä-Savon hyvinvointialue</c:v>
                </c:pt>
                <c:pt idx="5">
                  <c:v>Pohjois-Karjalan hyvinvointialue</c:v>
                </c:pt>
                <c:pt idx="6">
                  <c:v>Pohjois-Savon hyvinvointialue</c:v>
                </c:pt>
              </c:strCache>
            </c:strRef>
          </c:cat>
          <c:val>
            <c:numRef>
              <c:f>'[ktk.ktk4.fact_ktk_ktk4.latest (1).xlsx]Kouluterveyskyselyn tulokset 20'!$B$2:$B$8</c:f>
              <c:numCache>
                <c:formatCode>#\ ##0.0</c:formatCode>
                <c:ptCount val="7"/>
                <c:pt idx="0">
                  <c:v>3.7</c:v>
                </c:pt>
                <c:pt idx="1">
                  <c:v>2.9</c:v>
                </c:pt>
                <c:pt idx="2">
                  <c:v>3.4</c:v>
                </c:pt>
                <c:pt idx="3">
                  <c:v>3.3</c:v>
                </c:pt>
                <c:pt idx="4">
                  <c:v>4.2</c:v>
                </c:pt>
                <c:pt idx="5">
                  <c:v>3.4</c:v>
                </c:pt>
                <c:pt idx="6">
                  <c:v>3.3</c:v>
                </c:pt>
              </c:numCache>
            </c:numRef>
          </c:val>
          <c:extLst>
            <c:ext xmlns:c16="http://schemas.microsoft.com/office/drawing/2014/chart" uri="{C3380CC4-5D6E-409C-BE32-E72D297353CC}">
              <c16:uniqueId val="{00000000-B683-4AF7-9265-3F52560C227C}"/>
            </c:ext>
          </c:extLst>
        </c:ser>
        <c:ser>
          <c:idx val="1"/>
          <c:order val="1"/>
          <c:tx>
            <c:strRef>
              <c:f>'[ktk.ktk4.fact_ktk_ktk4.latest (1).xlsx]Kouluterveyskyselyn tulokset 20'!$C$1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(1).xlsx]Kouluterveyskyselyn tulokset 20'!$A$2:$A$8</c:f>
              <c:strCache>
                <c:ptCount val="7"/>
                <c:pt idx="0">
                  <c:v>Keski-Suomen hyvinvointialue</c:v>
                </c:pt>
                <c:pt idx="1">
                  <c:v>Pirkanmaan hyvinvointialue</c:v>
                </c:pt>
                <c:pt idx="2">
                  <c:v>Pohjois-Pohjanmaan hyvinvointialue</c:v>
                </c:pt>
                <c:pt idx="3">
                  <c:v>Koko maa</c:v>
                </c:pt>
                <c:pt idx="4">
                  <c:v>Etelä-Savon hyvinvointialue</c:v>
                </c:pt>
                <c:pt idx="5">
                  <c:v>Pohjois-Karjalan hyvinvointialue</c:v>
                </c:pt>
                <c:pt idx="6">
                  <c:v>Pohjois-Savon hyvinvointialue</c:v>
                </c:pt>
              </c:strCache>
            </c:strRef>
          </c:cat>
          <c:val>
            <c:numRef>
              <c:f>'[ktk.ktk4.fact_ktk_ktk4.latest (1).xlsx]Kouluterveyskyselyn tulokset 20'!$C$2:$C$8</c:f>
              <c:numCache>
                <c:formatCode>#\ ##0.0</c:formatCode>
                <c:ptCount val="7"/>
                <c:pt idx="0">
                  <c:v>2.1</c:v>
                </c:pt>
                <c:pt idx="1">
                  <c:v>2.2999999999999998</c:v>
                </c:pt>
                <c:pt idx="2">
                  <c:v>2.4</c:v>
                </c:pt>
                <c:pt idx="3">
                  <c:v>2.5</c:v>
                </c:pt>
                <c:pt idx="4">
                  <c:v>2.9</c:v>
                </c:pt>
                <c:pt idx="5">
                  <c:v>3.1</c:v>
                </c:pt>
                <c:pt idx="6">
                  <c:v>3.2</c:v>
                </c:pt>
              </c:numCache>
            </c:numRef>
          </c:val>
          <c:extLst>
            <c:ext xmlns:c16="http://schemas.microsoft.com/office/drawing/2014/chart" uri="{C3380CC4-5D6E-409C-BE32-E72D297353CC}">
              <c16:uniqueId val="{00000001-B683-4AF7-9265-3F52560C227C}"/>
            </c:ext>
          </c:extLst>
        </c:ser>
        <c:dLbls>
          <c:dLblPos val="outEnd"/>
          <c:showLegendKey val="0"/>
          <c:showVal val="1"/>
          <c:showCatName val="0"/>
          <c:showSerName val="0"/>
          <c:showPercent val="0"/>
          <c:showBubbleSize val="0"/>
        </c:dLbls>
        <c:gapWidth val="219"/>
        <c:overlap val="-27"/>
        <c:axId val="514986416"/>
        <c:axId val="514981824"/>
      </c:barChart>
      <c:catAx>
        <c:axId val="51498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981824"/>
        <c:crosses val="autoZero"/>
        <c:auto val="1"/>
        <c:lblAlgn val="ctr"/>
        <c:lblOffset val="100"/>
        <c:noMultiLvlLbl val="0"/>
      </c:catAx>
      <c:valAx>
        <c:axId val="5149818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986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Raittius, %,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(43).xlsx]Kouluterveyskyselyn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(43).xlsx]Kouluterveyskyselyn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(43).xlsx]Kouluterveyskyselyn aikasarjat '!$B$2:$B$8</c:f>
              <c:numCache>
                <c:formatCode>#\ ##0.0</c:formatCode>
                <c:ptCount val="7"/>
                <c:pt idx="0">
                  <c:v>42</c:v>
                </c:pt>
                <c:pt idx="1">
                  <c:v>43.1</c:v>
                </c:pt>
                <c:pt idx="2">
                  <c:v>44.3</c:v>
                </c:pt>
                <c:pt idx="3">
                  <c:v>52.5</c:v>
                </c:pt>
                <c:pt idx="4">
                  <c:v>60.8</c:v>
                </c:pt>
                <c:pt idx="5">
                  <c:v>58.4</c:v>
                </c:pt>
                <c:pt idx="6">
                  <c:v>61.9</c:v>
                </c:pt>
              </c:numCache>
            </c:numRef>
          </c:val>
          <c:smooth val="0"/>
          <c:extLst>
            <c:ext xmlns:c16="http://schemas.microsoft.com/office/drawing/2014/chart" uri="{C3380CC4-5D6E-409C-BE32-E72D297353CC}">
              <c16:uniqueId val="{00000000-8A42-4044-B410-E31584AAE1F6}"/>
            </c:ext>
          </c:extLst>
        </c:ser>
        <c:ser>
          <c:idx val="1"/>
          <c:order val="1"/>
          <c:tx>
            <c:strRef>
              <c:f>'[ktk.ktk1.fact_ktk_ktk1.latest (43).xlsx]Kouluterveyskyselyn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(43).xlsx]Kouluterveyskyselyn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(43).xlsx]Kouluterveyskyselyn aikasarjat '!$C$2:$C$8</c:f>
              <c:numCache>
                <c:formatCode>#\ ##0.0</c:formatCode>
                <c:ptCount val="7"/>
                <c:pt idx="0">
                  <c:v>20.8</c:v>
                </c:pt>
                <c:pt idx="1">
                  <c:v>23.6</c:v>
                </c:pt>
                <c:pt idx="2">
                  <c:v>24.7</c:v>
                </c:pt>
                <c:pt idx="3">
                  <c:v>28.9</c:v>
                </c:pt>
                <c:pt idx="4">
                  <c:v>40.299999999999997</c:v>
                </c:pt>
                <c:pt idx="5">
                  <c:v>37.9</c:v>
                </c:pt>
                <c:pt idx="6">
                  <c:v>41</c:v>
                </c:pt>
              </c:numCache>
            </c:numRef>
          </c:val>
          <c:smooth val="0"/>
          <c:extLst>
            <c:ext xmlns:c16="http://schemas.microsoft.com/office/drawing/2014/chart" uri="{C3380CC4-5D6E-409C-BE32-E72D297353CC}">
              <c16:uniqueId val="{00000001-8A42-4044-B410-E31584AAE1F6}"/>
            </c:ext>
          </c:extLst>
        </c:ser>
        <c:ser>
          <c:idx val="2"/>
          <c:order val="2"/>
          <c:tx>
            <c:strRef>
              <c:f>'[ktk.ktk1.fact_ktk_ktk1.latest (43).xlsx]Kouluterveyskyselyn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(43).xlsx]Kouluterveyskyselyn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(43).xlsx]Kouluterveyskyselyn aikasarjat '!$D$2:$D$8</c:f>
              <c:numCache>
                <c:formatCode>#\ ##0.0</c:formatCode>
                <c:ptCount val="7"/>
                <c:pt idx="1">
                  <c:v>13.3</c:v>
                </c:pt>
                <c:pt idx="2">
                  <c:v>15.2</c:v>
                </c:pt>
                <c:pt idx="3">
                  <c:v>19</c:v>
                </c:pt>
                <c:pt idx="4">
                  <c:v>26</c:v>
                </c:pt>
                <c:pt idx="5">
                  <c:v>29.9</c:v>
                </c:pt>
                <c:pt idx="6">
                  <c:v>31.4</c:v>
                </c:pt>
              </c:numCache>
            </c:numRef>
          </c:val>
          <c:smooth val="0"/>
          <c:extLst>
            <c:ext xmlns:c16="http://schemas.microsoft.com/office/drawing/2014/chart" uri="{C3380CC4-5D6E-409C-BE32-E72D297353CC}">
              <c16:uniqueId val="{00000002-8A42-4044-B410-E31584AAE1F6}"/>
            </c:ext>
          </c:extLst>
        </c:ser>
        <c:dLbls>
          <c:dLblPos val="t"/>
          <c:showLegendKey val="0"/>
          <c:showVal val="1"/>
          <c:showCatName val="0"/>
          <c:showSerName val="0"/>
          <c:showPercent val="0"/>
          <c:showBubbleSize val="0"/>
        </c:dLbls>
        <c:smooth val="0"/>
        <c:axId val="507206976"/>
        <c:axId val="507207304"/>
      </c:lineChart>
      <c:catAx>
        <c:axId val="50720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07207304"/>
        <c:crosses val="autoZero"/>
        <c:auto val="1"/>
        <c:lblAlgn val="ctr"/>
        <c:lblOffset val="100"/>
        <c:noMultiLvlLbl val="0"/>
      </c:catAx>
      <c:valAx>
        <c:axId val="5072073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7206976"/>
        <c:crosses val="autoZero"/>
        <c:crossBetween val="between"/>
      </c:valAx>
      <c:spPr>
        <a:noFill/>
        <a:ln>
          <a:noFill/>
        </a:ln>
        <a:effectLst/>
      </c:spPr>
    </c:plotArea>
    <c:legend>
      <c:legendPos val="b"/>
      <c:layout>
        <c:manualLayout>
          <c:xMode val="edge"/>
          <c:yMode val="edge"/>
          <c:x val="1.8563397201896266E-2"/>
          <c:y val="0.8086476406916947"/>
          <c:w val="0.96040664381166019"/>
          <c:h val="0.166123010622813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Raittius,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'[ktk.ktk1.fact_ktk_ktk1.latest-33.xlsx]Kouluterveyskyselyn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'[ktk.ktk1.fact_ktk_ktk1.latest-33.xlsx]Kouluterveyskyselyn aikasarjat '!$A$2:$A$17</c:f>
              <c:strCache>
                <c:ptCount val="16"/>
                <c:pt idx="0">
                  <c:v>Suonenjoki</c:v>
                </c:pt>
                <c:pt idx="1">
                  <c:v>Tuusniemi</c:v>
                </c:pt>
                <c:pt idx="2">
                  <c:v>Leppävirta</c:v>
                </c:pt>
                <c:pt idx="3">
                  <c:v>Kiuruvesi</c:v>
                </c:pt>
                <c:pt idx="4">
                  <c:v>Iisalmi</c:v>
                </c:pt>
                <c:pt idx="5">
                  <c:v>Vieremä</c:v>
                </c:pt>
                <c:pt idx="6">
                  <c:v>Sonkajärvi</c:v>
                </c:pt>
                <c:pt idx="7">
                  <c:v>Pohjois-Savon hyvinvointialue</c:v>
                </c:pt>
                <c:pt idx="8">
                  <c:v>Joroinen</c:v>
                </c:pt>
                <c:pt idx="9">
                  <c:v>Siilinjärvi</c:v>
                </c:pt>
                <c:pt idx="10">
                  <c:v>Kuopio</c:v>
                </c:pt>
                <c:pt idx="11">
                  <c:v>Keitele</c:v>
                </c:pt>
                <c:pt idx="12">
                  <c:v>Pielavesi</c:v>
                </c:pt>
                <c:pt idx="13">
                  <c:v>Rautalampi</c:v>
                </c:pt>
                <c:pt idx="14">
                  <c:v>Varkaus</c:v>
                </c:pt>
                <c:pt idx="15">
                  <c:v>Lapinlahti</c:v>
                </c:pt>
              </c:strCache>
            </c:strRef>
          </c:cat>
          <c:val>
            <c:numRef>
              <c:f>'[ktk.ktk1.fact_ktk_ktk1.latest-33.xlsx]Kouluterveyskyselyn aikasarjat '!$B$2:$B$17</c:f>
              <c:numCache>
                <c:formatCode>#\ ##0.0</c:formatCode>
                <c:ptCount val="16"/>
                <c:pt idx="0">
                  <c:v>53.2</c:v>
                </c:pt>
                <c:pt idx="1">
                  <c:v>45.6</c:v>
                </c:pt>
                <c:pt idx="2">
                  <c:v>63.6</c:v>
                </c:pt>
                <c:pt idx="3">
                  <c:v>53</c:v>
                </c:pt>
                <c:pt idx="4">
                  <c:v>57.8</c:v>
                </c:pt>
                <c:pt idx="5">
                  <c:v>47.9</c:v>
                </c:pt>
                <c:pt idx="6">
                  <c:v>59.6</c:v>
                </c:pt>
                <c:pt idx="7">
                  <c:v>58.4</c:v>
                </c:pt>
                <c:pt idx="8">
                  <c:v>53.3</c:v>
                </c:pt>
                <c:pt idx="9">
                  <c:v>61.5</c:v>
                </c:pt>
                <c:pt idx="10">
                  <c:v>60.8</c:v>
                </c:pt>
                <c:pt idx="11">
                  <c:v>47.1</c:v>
                </c:pt>
                <c:pt idx="12">
                  <c:v>41.2</c:v>
                </c:pt>
                <c:pt idx="13">
                  <c:v>46.6</c:v>
                </c:pt>
                <c:pt idx="14">
                  <c:v>58.3</c:v>
                </c:pt>
              </c:numCache>
            </c:numRef>
          </c:val>
          <c:extLst>
            <c:ext xmlns:c16="http://schemas.microsoft.com/office/drawing/2014/chart" uri="{C3380CC4-5D6E-409C-BE32-E72D297353CC}">
              <c16:uniqueId val="{00000000-5EA3-443A-B8FA-84B75127326F}"/>
            </c:ext>
          </c:extLst>
        </c:ser>
        <c:ser>
          <c:idx val="1"/>
          <c:order val="1"/>
          <c:tx>
            <c:strRef>
              <c:f>'[ktk.ktk1.fact_ktk_ktk1.latest-33.xlsx]Kouluterveyskyselyn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'[ktk.ktk1.fact_ktk_ktk1.latest-33.xlsx]Kouluterveyskyselyn aikasarjat '!$A$2:$A$17</c:f>
              <c:strCache>
                <c:ptCount val="16"/>
                <c:pt idx="0">
                  <c:v>Suonenjoki</c:v>
                </c:pt>
                <c:pt idx="1">
                  <c:v>Tuusniemi</c:v>
                </c:pt>
                <c:pt idx="2">
                  <c:v>Leppävirta</c:v>
                </c:pt>
                <c:pt idx="3">
                  <c:v>Kiuruvesi</c:v>
                </c:pt>
                <c:pt idx="4">
                  <c:v>Iisalmi</c:v>
                </c:pt>
                <c:pt idx="5">
                  <c:v>Vieremä</c:v>
                </c:pt>
                <c:pt idx="6">
                  <c:v>Sonkajärvi</c:v>
                </c:pt>
                <c:pt idx="7">
                  <c:v>Pohjois-Savon hyvinvointialue</c:v>
                </c:pt>
                <c:pt idx="8">
                  <c:v>Joroinen</c:v>
                </c:pt>
                <c:pt idx="9">
                  <c:v>Siilinjärvi</c:v>
                </c:pt>
                <c:pt idx="10">
                  <c:v>Kuopio</c:v>
                </c:pt>
                <c:pt idx="11">
                  <c:v>Keitele</c:v>
                </c:pt>
                <c:pt idx="12">
                  <c:v>Pielavesi</c:v>
                </c:pt>
                <c:pt idx="13">
                  <c:v>Rautalampi</c:v>
                </c:pt>
                <c:pt idx="14">
                  <c:v>Varkaus</c:v>
                </c:pt>
                <c:pt idx="15">
                  <c:v>Lapinlahti</c:v>
                </c:pt>
              </c:strCache>
            </c:strRef>
          </c:cat>
          <c:val>
            <c:numRef>
              <c:f>'[ktk.ktk1.fact_ktk_ktk1.latest-33.xlsx]Kouluterveyskyselyn aikasarjat '!$C$2:$C$17</c:f>
              <c:numCache>
                <c:formatCode>#\ ##0.0</c:formatCode>
                <c:ptCount val="16"/>
                <c:pt idx="0">
                  <c:v>44.6</c:v>
                </c:pt>
                <c:pt idx="1">
                  <c:v>50</c:v>
                </c:pt>
                <c:pt idx="2">
                  <c:v>52.3</c:v>
                </c:pt>
                <c:pt idx="3">
                  <c:v>57.7</c:v>
                </c:pt>
                <c:pt idx="4">
                  <c:v>57.8</c:v>
                </c:pt>
                <c:pt idx="5">
                  <c:v>60</c:v>
                </c:pt>
                <c:pt idx="6">
                  <c:v>60.9</c:v>
                </c:pt>
                <c:pt idx="7">
                  <c:v>61.9</c:v>
                </c:pt>
                <c:pt idx="8">
                  <c:v>62</c:v>
                </c:pt>
                <c:pt idx="9">
                  <c:v>62.6</c:v>
                </c:pt>
                <c:pt idx="10">
                  <c:v>62.9</c:v>
                </c:pt>
                <c:pt idx="11">
                  <c:v>63.3</c:v>
                </c:pt>
                <c:pt idx="12">
                  <c:v>64</c:v>
                </c:pt>
                <c:pt idx="13">
                  <c:v>66.2</c:v>
                </c:pt>
                <c:pt idx="14">
                  <c:v>66.7</c:v>
                </c:pt>
                <c:pt idx="15">
                  <c:v>71.099999999999994</c:v>
                </c:pt>
              </c:numCache>
            </c:numRef>
          </c:val>
          <c:extLst>
            <c:ext xmlns:c16="http://schemas.microsoft.com/office/drawing/2014/chart" uri="{C3380CC4-5D6E-409C-BE32-E72D297353CC}">
              <c16:uniqueId val="{00000001-5EA3-443A-B8FA-84B75127326F}"/>
            </c:ext>
          </c:extLst>
        </c:ser>
        <c:dLbls>
          <c:dLblPos val="outEnd"/>
          <c:showLegendKey val="0"/>
          <c:showVal val="1"/>
          <c:showCatName val="0"/>
          <c:showSerName val="0"/>
          <c:showPercent val="0"/>
          <c:showBubbleSize val="0"/>
        </c:dLbls>
        <c:gapWidth val="219"/>
        <c:overlap val="-27"/>
        <c:axId val="513718440"/>
        <c:axId val="513720736"/>
      </c:barChart>
      <c:catAx>
        <c:axId val="51371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720736"/>
        <c:crosses val="autoZero"/>
        <c:auto val="1"/>
        <c:lblAlgn val="ctr"/>
        <c:lblOffset val="100"/>
        <c:noMultiLvlLbl val="0"/>
      </c:catAx>
      <c:valAx>
        <c:axId val="5137207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718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Raittius, % 8. ja 9.lk. v. 2021</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(5).xls]SOTKAnet'!$B$3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(5).xls]SOTKAnet'!$C$2:$N$2</c:f>
              <c:strCache>
                <c:ptCount val="12"/>
                <c:pt idx="0">
                  <c:v>Pohjois-Savon hyvinvointialue</c:v>
                </c:pt>
                <c:pt idx="1">
                  <c:v>Iisalmi</c:v>
                </c:pt>
                <c:pt idx="2">
                  <c:v>Joroinen</c:v>
                </c:pt>
                <c:pt idx="3">
                  <c:v>Kiuruvesi</c:v>
                </c:pt>
                <c:pt idx="4">
                  <c:v>Kuopio</c:v>
                </c:pt>
                <c:pt idx="5">
                  <c:v>Lapinlahti</c:v>
                </c:pt>
                <c:pt idx="6">
                  <c:v>Leppävirta</c:v>
                </c:pt>
                <c:pt idx="7">
                  <c:v>Pielavesi</c:v>
                </c:pt>
                <c:pt idx="8">
                  <c:v>Siilinjärvi</c:v>
                </c:pt>
                <c:pt idx="9">
                  <c:v>Sonkajärvi</c:v>
                </c:pt>
                <c:pt idx="10">
                  <c:v>Suonenjoki</c:v>
                </c:pt>
                <c:pt idx="11">
                  <c:v>Varkaus</c:v>
                </c:pt>
              </c:strCache>
            </c:strRef>
          </c:cat>
          <c:val>
            <c:numRef>
              <c:f>'[SOTKAnet (5).xls]SOTKAnet'!$C$3:$N$3</c:f>
              <c:numCache>
                <c:formatCode>General</c:formatCode>
                <c:ptCount val="12"/>
                <c:pt idx="0">
                  <c:v>62.1</c:v>
                </c:pt>
                <c:pt idx="1">
                  <c:v>61.6</c:v>
                </c:pt>
                <c:pt idx="2">
                  <c:v>59.1</c:v>
                </c:pt>
                <c:pt idx="3">
                  <c:v>59.3</c:v>
                </c:pt>
                <c:pt idx="4">
                  <c:v>61.5</c:v>
                </c:pt>
                <c:pt idx="5">
                  <c:v>73.2</c:v>
                </c:pt>
                <c:pt idx="6">
                  <c:v>50.6</c:v>
                </c:pt>
                <c:pt idx="7">
                  <c:v>75.599999999999994</c:v>
                </c:pt>
                <c:pt idx="8">
                  <c:v>62.1</c:v>
                </c:pt>
                <c:pt idx="9">
                  <c:v>66.7</c:v>
                </c:pt>
                <c:pt idx="10">
                  <c:v>30.6</c:v>
                </c:pt>
                <c:pt idx="11">
                  <c:v>70.400000000000006</c:v>
                </c:pt>
              </c:numCache>
            </c:numRef>
          </c:val>
          <c:extLst>
            <c:ext xmlns:c16="http://schemas.microsoft.com/office/drawing/2014/chart" uri="{C3380CC4-5D6E-409C-BE32-E72D297353CC}">
              <c16:uniqueId val="{00000000-8446-46AF-B781-EEBF06649A07}"/>
            </c:ext>
          </c:extLst>
        </c:ser>
        <c:ser>
          <c:idx val="1"/>
          <c:order val="1"/>
          <c:tx>
            <c:strRef>
              <c:f>'[SOTKAnet (5).xls]SOTKAnet'!$B$4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(5).xls]SOTKAnet'!$C$2:$N$2</c:f>
              <c:strCache>
                <c:ptCount val="12"/>
                <c:pt idx="0">
                  <c:v>Pohjois-Savon hyvinvointialue</c:v>
                </c:pt>
                <c:pt idx="1">
                  <c:v>Iisalmi</c:v>
                </c:pt>
                <c:pt idx="2">
                  <c:v>Joroinen</c:v>
                </c:pt>
                <c:pt idx="3">
                  <c:v>Kiuruvesi</c:v>
                </c:pt>
                <c:pt idx="4">
                  <c:v>Kuopio</c:v>
                </c:pt>
                <c:pt idx="5">
                  <c:v>Lapinlahti</c:v>
                </c:pt>
                <c:pt idx="6">
                  <c:v>Leppävirta</c:v>
                </c:pt>
                <c:pt idx="7">
                  <c:v>Pielavesi</c:v>
                </c:pt>
                <c:pt idx="8">
                  <c:v>Siilinjärvi</c:v>
                </c:pt>
                <c:pt idx="9">
                  <c:v>Sonkajärvi</c:v>
                </c:pt>
                <c:pt idx="10">
                  <c:v>Suonenjoki</c:v>
                </c:pt>
                <c:pt idx="11">
                  <c:v>Varkaus</c:v>
                </c:pt>
              </c:strCache>
            </c:strRef>
          </c:cat>
          <c:val>
            <c:numRef>
              <c:f>'[SOTKAnet (5).xls]SOTKAnet'!$C$4:$N$4</c:f>
              <c:numCache>
                <c:formatCode>General</c:formatCode>
                <c:ptCount val="12"/>
                <c:pt idx="0">
                  <c:v>61.6</c:v>
                </c:pt>
                <c:pt idx="1">
                  <c:v>53.4</c:v>
                </c:pt>
                <c:pt idx="2">
                  <c:v>65.7</c:v>
                </c:pt>
                <c:pt idx="3">
                  <c:v>55.8</c:v>
                </c:pt>
                <c:pt idx="4">
                  <c:v>64.3</c:v>
                </c:pt>
                <c:pt idx="5">
                  <c:v>69.2</c:v>
                </c:pt>
                <c:pt idx="6">
                  <c:v>53.8</c:v>
                </c:pt>
                <c:pt idx="7">
                  <c:v>51.2</c:v>
                </c:pt>
                <c:pt idx="8">
                  <c:v>63.4</c:v>
                </c:pt>
                <c:pt idx="9">
                  <c:v>54.8</c:v>
                </c:pt>
                <c:pt idx="10">
                  <c:v>57.7</c:v>
                </c:pt>
                <c:pt idx="11">
                  <c:v>63</c:v>
                </c:pt>
              </c:numCache>
            </c:numRef>
          </c:val>
          <c:extLst>
            <c:ext xmlns:c16="http://schemas.microsoft.com/office/drawing/2014/chart" uri="{C3380CC4-5D6E-409C-BE32-E72D297353CC}">
              <c16:uniqueId val="{00000001-8446-46AF-B781-EEBF06649A07}"/>
            </c:ext>
          </c:extLst>
        </c:ser>
        <c:dLbls>
          <c:dLblPos val="outEnd"/>
          <c:showLegendKey val="0"/>
          <c:showVal val="1"/>
          <c:showCatName val="0"/>
          <c:showSerName val="0"/>
          <c:showPercent val="0"/>
          <c:showBubbleSize val="0"/>
        </c:dLbls>
        <c:gapWidth val="219"/>
        <c:overlap val="-27"/>
        <c:axId val="521814112"/>
        <c:axId val="521812472"/>
      </c:barChart>
      <c:catAx>
        <c:axId val="52181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1812472"/>
        <c:crosses val="autoZero"/>
        <c:auto val="1"/>
        <c:lblAlgn val="ctr"/>
        <c:lblOffset val="100"/>
        <c:noMultiLvlLbl val="0"/>
      </c:catAx>
      <c:valAx>
        <c:axId val="521812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1814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Tosi humalassa vähintään kerran kuukaudessa, %, 8.</a:t>
            </a:r>
            <a:r>
              <a:rPr lang="fi-FI" baseline="0"/>
              <a:t> ja 9.lk. </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(9).xlsx]Kouluterveyskyselyn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(9).xlsx]Kouluterveyskyselyn aikasarjat '!$A$2:$A$8</c:f>
              <c:strCache>
                <c:ptCount val="7"/>
                <c:pt idx="0">
                  <c:v>Keski-Suomen hyvinvointialue</c:v>
                </c:pt>
                <c:pt idx="1">
                  <c:v>Pohjois-Pohjanmaan hyvinvointialue</c:v>
                </c:pt>
                <c:pt idx="2">
                  <c:v>Pohjois-Karjalan hyvinvointialue</c:v>
                </c:pt>
                <c:pt idx="3">
                  <c:v>Koko maa</c:v>
                </c:pt>
                <c:pt idx="4">
                  <c:v>Pirkanmaan hyvinvointialue</c:v>
                </c:pt>
                <c:pt idx="5">
                  <c:v>Etelä-Savon hyvinvointialue</c:v>
                </c:pt>
                <c:pt idx="6">
                  <c:v>Pohjois-Savon hyvinvointialue</c:v>
                </c:pt>
              </c:strCache>
            </c:strRef>
          </c:cat>
          <c:val>
            <c:numRef>
              <c:f>'[ktk.ktk1.fact_ktk_ktk1.latest (9).xlsx]Kouluterveyskyselyn aikasarjat '!$B$2:$B$8</c:f>
              <c:numCache>
                <c:formatCode>#\ ##0.0</c:formatCode>
                <c:ptCount val="7"/>
                <c:pt idx="0">
                  <c:v>9.5</c:v>
                </c:pt>
                <c:pt idx="1">
                  <c:v>7.7</c:v>
                </c:pt>
                <c:pt idx="2">
                  <c:v>8</c:v>
                </c:pt>
                <c:pt idx="3">
                  <c:v>9.6</c:v>
                </c:pt>
                <c:pt idx="4">
                  <c:v>9.1999999999999993</c:v>
                </c:pt>
                <c:pt idx="5">
                  <c:v>10.5</c:v>
                </c:pt>
                <c:pt idx="6">
                  <c:v>10.1</c:v>
                </c:pt>
              </c:numCache>
            </c:numRef>
          </c:val>
          <c:extLst>
            <c:ext xmlns:c16="http://schemas.microsoft.com/office/drawing/2014/chart" uri="{C3380CC4-5D6E-409C-BE32-E72D297353CC}">
              <c16:uniqueId val="{00000000-8280-4937-9BE2-1982F5EE1D8D}"/>
            </c:ext>
          </c:extLst>
        </c:ser>
        <c:ser>
          <c:idx val="1"/>
          <c:order val="1"/>
          <c:tx>
            <c:strRef>
              <c:f>'[ktk.ktk1.fact_ktk_ktk1.latest (9).xlsx]Kouluterveyskyselyn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(9).xlsx]Kouluterveyskyselyn aikasarjat '!$A$2:$A$8</c:f>
              <c:strCache>
                <c:ptCount val="7"/>
                <c:pt idx="0">
                  <c:v>Keski-Suomen hyvinvointialue</c:v>
                </c:pt>
                <c:pt idx="1">
                  <c:v>Pohjois-Pohjanmaan hyvinvointialue</c:v>
                </c:pt>
                <c:pt idx="2">
                  <c:v>Pohjois-Karjalan hyvinvointialue</c:v>
                </c:pt>
                <c:pt idx="3">
                  <c:v>Koko maa</c:v>
                </c:pt>
                <c:pt idx="4">
                  <c:v>Pirkanmaan hyvinvointialue</c:v>
                </c:pt>
                <c:pt idx="5">
                  <c:v>Etelä-Savon hyvinvointialue</c:v>
                </c:pt>
                <c:pt idx="6">
                  <c:v>Pohjois-Savon hyvinvointialue</c:v>
                </c:pt>
              </c:strCache>
            </c:strRef>
          </c:cat>
          <c:val>
            <c:numRef>
              <c:f>'[ktk.ktk1.fact_ktk_ktk1.latest (9).xlsx]Kouluterveyskyselyn aikasarjat '!$C$2:$C$8</c:f>
              <c:numCache>
                <c:formatCode>#\ ##0.0</c:formatCode>
                <c:ptCount val="7"/>
                <c:pt idx="0">
                  <c:v>7.5</c:v>
                </c:pt>
                <c:pt idx="1">
                  <c:v>7.5</c:v>
                </c:pt>
                <c:pt idx="2">
                  <c:v>8.4</c:v>
                </c:pt>
                <c:pt idx="3">
                  <c:v>8.9</c:v>
                </c:pt>
                <c:pt idx="4">
                  <c:v>9</c:v>
                </c:pt>
                <c:pt idx="5">
                  <c:v>9.3000000000000007</c:v>
                </c:pt>
                <c:pt idx="6">
                  <c:v>10.199999999999999</c:v>
                </c:pt>
              </c:numCache>
            </c:numRef>
          </c:val>
          <c:extLst>
            <c:ext xmlns:c16="http://schemas.microsoft.com/office/drawing/2014/chart" uri="{C3380CC4-5D6E-409C-BE32-E72D297353CC}">
              <c16:uniqueId val="{00000001-8280-4937-9BE2-1982F5EE1D8D}"/>
            </c:ext>
          </c:extLst>
        </c:ser>
        <c:dLbls>
          <c:dLblPos val="outEnd"/>
          <c:showLegendKey val="0"/>
          <c:showVal val="1"/>
          <c:showCatName val="0"/>
          <c:showSerName val="0"/>
          <c:showPercent val="0"/>
          <c:showBubbleSize val="0"/>
        </c:dLbls>
        <c:gapWidth val="219"/>
        <c:overlap val="-27"/>
        <c:axId val="251613288"/>
        <c:axId val="251615584"/>
      </c:barChart>
      <c:catAx>
        <c:axId val="25161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615584"/>
        <c:crosses val="autoZero"/>
        <c:auto val="1"/>
        <c:lblAlgn val="ctr"/>
        <c:lblOffset val="100"/>
        <c:noMultiLvlLbl val="0"/>
      </c:catAx>
      <c:valAx>
        <c:axId val="2516155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1613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Tosi humalassa vähintään kerran kuukaudessa, %, 8. ja 9.lk,</a:t>
            </a:r>
            <a:r>
              <a:rPr lang="fi-FI" baseline="0"/>
              <a:t>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(28).xlsx]Kouluterveyskyselyn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(28).xlsx]Kouluterveyskyselyn aikasarjat '!$A$2:$A$3</c:f>
              <c:strCache>
                <c:ptCount val="2"/>
                <c:pt idx="0">
                  <c:v>2019</c:v>
                </c:pt>
                <c:pt idx="1">
                  <c:v>2021</c:v>
                </c:pt>
              </c:strCache>
            </c:strRef>
          </c:cat>
          <c:val>
            <c:numRef>
              <c:f>'[ktk.ktk1.fact_ktk_ktk1.latest (28).xlsx]Kouluterveyskyselyn aikasarjat '!$B$2:$B$3</c:f>
              <c:numCache>
                <c:formatCode>#\ ##0.0</c:formatCode>
                <c:ptCount val="2"/>
                <c:pt idx="0">
                  <c:v>10.8</c:v>
                </c:pt>
                <c:pt idx="1">
                  <c:v>11</c:v>
                </c:pt>
              </c:numCache>
            </c:numRef>
          </c:val>
          <c:smooth val="0"/>
          <c:extLst>
            <c:ext xmlns:c16="http://schemas.microsoft.com/office/drawing/2014/chart" uri="{C3380CC4-5D6E-409C-BE32-E72D297353CC}">
              <c16:uniqueId val="{00000000-D030-48F0-9B24-F85CAB1A5FA7}"/>
            </c:ext>
          </c:extLst>
        </c:ser>
        <c:ser>
          <c:idx val="1"/>
          <c:order val="1"/>
          <c:tx>
            <c:strRef>
              <c:f>'[ktk.ktk1.fact_ktk_ktk1.latest (28).xlsx]Kouluterveyskyselyn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(28).xlsx]Kouluterveyskyselyn aikasarjat '!$A$2:$A$3</c:f>
              <c:strCache>
                <c:ptCount val="2"/>
                <c:pt idx="0">
                  <c:v>2019</c:v>
                </c:pt>
                <c:pt idx="1">
                  <c:v>2021</c:v>
                </c:pt>
              </c:strCache>
            </c:strRef>
          </c:cat>
          <c:val>
            <c:numRef>
              <c:f>'[ktk.ktk1.fact_ktk_ktk1.latest (28).xlsx]Kouluterveyskyselyn aikasarjat '!$C$2:$C$3</c:f>
              <c:numCache>
                <c:formatCode>#\ ##0.0</c:formatCode>
                <c:ptCount val="2"/>
                <c:pt idx="0">
                  <c:v>9.1999999999999993</c:v>
                </c:pt>
                <c:pt idx="1">
                  <c:v>9.5</c:v>
                </c:pt>
              </c:numCache>
            </c:numRef>
          </c:val>
          <c:smooth val="0"/>
          <c:extLst>
            <c:ext xmlns:c16="http://schemas.microsoft.com/office/drawing/2014/chart" uri="{C3380CC4-5D6E-409C-BE32-E72D297353CC}">
              <c16:uniqueId val="{00000001-D030-48F0-9B24-F85CAB1A5FA7}"/>
            </c:ext>
          </c:extLst>
        </c:ser>
        <c:ser>
          <c:idx val="2"/>
          <c:order val="2"/>
          <c:tx>
            <c:strRef>
              <c:f>'[ktk.ktk1.fact_ktk_ktk1.latest (28).xlsx]Kouluterveyskyselyn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(28).xlsx]Kouluterveyskyselyn aikasarjat '!$A$2:$A$3</c:f>
              <c:strCache>
                <c:ptCount val="2"/>
                <c:pt idx="0">
                  <c:v>2019</c:v>
                </c:pt>
                <c:pt idx="1">
                  <c:v>2021</c:v>
                </c:pt>
              </c:strCache>
            </c:strRef>
          </c:cat>
          <c:val>
            <c:numRef>
              <c:f>'[ktk.ktk1.fact_ktk_ktk1.latest (28).xlsx]Kouluterveyskyselyn aikasarjat '!$D$2:$D$3</c:f>
              <c:numCache>
                <c:formatCode>#\ ##0.0</c:formatCode>
                <c:ptCount val="2"/>
                <c:pt idx="0">
                  <c:v>10.1</c:v>
                </c:pt>
                <c:pt idx="1">
                  <c:v>10.199999999999999</c:v>
                </c:pt>
              </c:numCache>
            </c:numRef>
          </c:val>
          <c:smooth val="0"/>
          <c:extLst>
            <c:ext xmlns:c16="http://schemas.microsoft.com/office/drawing/2014/chart" uri="{C3380CC4-5D6E-409C-BE32-E72D297353CC}">
              <c16:uniqueId val="{00000002-D030-48F0-9B24-F85CAB1A5FA7}"/>
            </c:ext>
          </c:extLst>
        </c:ser>
        <c:dLbls>
          <c:dLblPos val="t"/>
          <c:showLegendKey val="0"/>
          <c:showVal val="1"/>
          <c:showCatName val="0"/>
          <c:showSerName val="0"/>
          <c:showPercent val="0"/>
          <c:showBubbleSize val="0"/>
        </c:dLbls>
        <c:smooth val="0"/>
        <c:axId val="513750104"/>
        <c:axId val="513754368"/>
      </c:lineChart>
      <c:catAx>
        <c:axId val="513750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754368"/>
        <c:crosses val="autoZero"/>
        <c:auto val="1"/>
        <c:lblAlgn val="ctr"/>
        <c:lblOffset val="100"/>
        <c:noMultiLvlLbl val="0"/>
      </c:catAx>
      <c:valAx>
        <c:axId val="51375436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750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Tosi humalassa vähintään kerran kuukaudessa,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'[ktk.ktk1.fact_ktk_ktk1.latest-34.xlsx]Kouluterveyskyselyn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'[ktk.ktk1.fact_ktk_ktk1.latest-34.xlsx]Kouluterveyskyselyn aikasarjat '!$A$2:$A$17</c:f>
              <c:strCache>
                <c:ptCount val="16"/>
                <c:pt idx="0">
                  <c:v>Lapinlahti</c:v>
                </c:pt>
                <c:pt idx="1">
                  <c:v>Joroinen</c:v>
                </c:pt>
                <c:pt idx="2">
                  <c:v>Sonkajärvi</c:v>
                </c:pt>
                <c:pt idx="3">
                  <c:v>Rautalampi</c:v>
                </c:pt>
                <c:pt idx="4">
                  <c:v>Kuopio</c:v>
                </c:pt>
                <c:pt idx="5">
                  <c:v>Iisalmi</c:v>
                </c:pt>
                <c:pt idx="6">
                  <c:v>Siilinjärvi</c:v>
                </c:pt>
                <c:pt idx="7">
                  <c:v>Varkaus</c:v>
                </c:pt>
                <c:pt idx="8">
                  <c:v>Pohjois-Savon hyvinvointialue</c:v>
                </c:pt>
                <c:pt idx="9">
                  <c:v>Kiuruvesi</c:v>
                </c:pt>
                <c:pt idx="10">
                  <c:v>Vieremä</c:v>
                </c:pt>
                <c:pt idx="11">
                  <c:v>Suonenjoki</c:v>
                </c:pt>
                <c:pt idx="12">
                  <c:v>Leppävirta</c:v>
                </c:pt>
                <c:pt idx="13">
                  <c:v>Tuusniemi</c:v>
                </c:pt>
                <c:pt idx="14">
                  <c:v>Pielavesi</c:v>
                </c:pt>
                <c:pt idx="15">
                  <c:v>Keitele</c:v>
                </c:pt>
              </c:strCache>
            </c:strRef>
          </c:cat>
          <c:val>
            <c:numRef>
              <c:f>'[ktk.ktk1.fact_ktk_ktk1.latest-34.xlsx]Kouluterveyskyselyn aikasarjat '!$B$2:$B$17</c:f>
              <c:numCache>
                <c:formatCode>#\ ##0.0</c:formatCode>
                <c:ptCount val="16"/>
                <c:pt idx="1">
                  <c:v>5.4</c:v>
                </c:pt>
                <c:pt idx="2" formatCode="General">
                  <c:v>0</c:v>
                </c:pt>
                <c:pt idx="3">
                  <c:v>10.5</c:v>
                </c:pt>
                <c:pt idx="4">
                  <c:v>9.6999999999999993</c:v>
                </c:pt>
                <c:pt idx="5">
                  <c:v>11.5</c:v>
                </c:pt>
                <c:pt idx="6">
                  <c:v>10.9</c:v>
                </c:pt>
                <c:pt idx="7">
                  <c:v>9.8000000000000007</c:v>
                </c:pt>
                <c:pt idx="8">
                  <c:v>10.1</c:v>
                </c:pt>
                <c:pt idx="9">
                  <c:v>12</c:v>
                </c:pt>
                <c:pt idx="10">
                  <c:v>9.9</c:v>
                </c:pt>
                <c:pt idx="11">
                  <c:v>12.1</c:v>
                </c:pt>
                <c:pt idx="12">
                  <c:v>9.1</c:v>
                </c:pt>
                <c:pt idx="13">
                  <c:v>8.8000000000000007</c:v>
                </c:pt>
                <c:pt idx="14">
                  <c:v>11.5</c:v>
                </c:pt>
                <c:pt idx="15">
                  <c:v>14.7</c:v>
                </c:pt>
              </c:numCache>
            </c:numRef>
          </c:val>
          <c:extLst>
            <c:ext xmlns:c16="http://schemas.microsoft.com/office/drawing/2014/chart" uri="{C3380CC4-5D6E-409C-BE32-E72D297353CC}">
              <c16:uniqueId val="{00000000-9CA6-4730-9AB0-6368002504B9}"/>
            </c:ext>
          </c:extLst>
        </c:ser>
        <c:ser>
          <c:idx val="1"/>
          <c:order val="1"/>
          <c:tx>
            <c:strRef>
              <c:f>'[ktk.ktk1.fact_ktk_ktk1.latest-34.xlsx]Kouluterveyskyselyn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'[ktk.ktk1.fact_ktk_ktk1.latest-34.xlsx]Kouluterveyskyselyn aikasarjat '!$A$2:$A$17</c:f>
              <c:strCache>
                <c:ptCount val="16"/>
                <c:pt idx="0">
                  <c:v>Lapinlahti</c:v>
                </c:pt>
                <c:pt idx="1">
                  <c:v>Joroinen</c:v>
                </c:pt>
                <c:pt idx="2">
                  <c:v>Sonkajärvi</c:v>
                </c:pt>
                <c:pt idx="3">
                  <c:v>Rautalampi</c:v>
                </c:pt>
                <c:pt idx="4">
                  <c:v>Kuopio</c:v>
                </c:pt>
                <c:pt idx="5">
                  <c:v>Iisalmi</c:v>
                </c:pt>
                <c:pt idx="6">
                  <c:v>Siilinjärvi</c:v>
                </c:pt>
                <c:pt idx="7">
                  <c:v>Varkaus</c:v>
                </c:pt>
                <c:pt idx="8">
                  <c:v>Pohjois-Savon hyvinvointialue</c:v>
                </c:pt>
                <c:pt idx="9">
                  <c:v>Kiuruvesi</c:v>
                </c:pt>
                <c:pt idx="10">
                  <c:v>Vieremä</c:v>
                </c:pt>
                <c:pt idx="11">
                  <c:v>Suonenjoki</c:v>
                </c:pt>
                <c:pt idx="12">
                  <c:v>Leppävirta</c:v>
                </c:pt>
                <c:pt idx="13">
                  <c:v>Tuusniemi</c:v>
                </c:pt>
                <c:pt idx="14">
                  <c:v>Pielavesi</c:v>
                </c:pt>
                <c:pt idx="15">
                  <c:v>Keitele</c:v>
                </c:pt>
              </c:strCache>
            </c:strRef>
          </c:cat>
          <c:val>
            <c:numRef>
              <c:f>'[ktk.ktk1.fact_ktk_ktk1.latest-34.xlsx]Kouluterveyskyselyn aikasarjat '!$C$2:$C$17</c:f>
              <c:numCache>
                <c:formatCode>#\ ##0.0</c:formatCode>
                <c:ptCount val="16"/>
                <c:pt idx="0">
                  <c:v>5.4</c:v>
                </c:pt>
                <c:pt idx="1">
                  <c:v>6.3</c:v>
                </c:pt>
                <c:pt idx="2">
                  <c:v>6.3</c:v>
                </c:pt>
                <c:pt idx="3">
                  <c:v>7.7</c:v>
                </c:pt>
                <c:pt idx="4">
                  <c:v>9.6999999999999993</c:v>
                </c:pt>
                <c:pt idx="5">
                  <c:v>9.8000000000000007</c:v>
                </c:pt>
                <c:pt idx="6">
                  <c:v>9.9</c:v>
                </c:pt>
                <c:pt idx="7">
                  <c:v>10</c:v>
                </c:pt>
                <c:pt idx="8">
                  <c:v>10.199999999999999</c:v>
                </c:pt>
                <c:pt idx="9">
                  <c:v>12.3</c:v>
                </c:pt>
                <c:pt idx="10">
                  <c:v>12.9</c:v>
                </c:pt>
                <c:pt idx="11">
                  <c:v>13.9</c:v>
                </c:pt>
                <c:pt idx="12">
                  <c:v>15.1</c:v>
                </c:pt>
                <c:pt idx="13">
                  <c:v>16.7</c:v>
                </c:pt>
                <c:pt idx="14">
                  <c:v>20.9</c:v>
                </c:pt>
                <c:pt idx="15" formatCode="General">
                  <c:v>0</c:v>
                </c:pt>
              </c:numCache>
            </c:numRef>
          </c:val>
          <c:extLst>
            <c:ext xmlns:c16="http://schemas.microsoft.com/office/drawing/2014/chart" uri="{C3380CC4-5D6E-409C-BE32-E72D297353CC}">
              <c16:uniqueId val="{00000001-9CA6-4730-9AB0-6368002504B9}"/>
            </c:ext>
          </c:extLst>
        </c:ser>
        <c:dLbls>
          <c:dLblPos val="outEnd"/>
          <c:showLegendKey val="0"/>
          <c:showVal val="1"/>
          <c:showCatName val="0"/>
          <c:showSerName val="0"/>
          <c:showPercent val="0"/>
          <c:showBubbleSize val="0"/>
        </c:dLbls>
        <c:gapWidth val="219"/>
        <c:overlap val="-27"/>
        <c:axId val="247839800"/>
        <c:axId val="247834552"/>
      </c:barChart>
      <c:catAx>
        <c:axId val="24783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7834552"/>
        <c:crosses val="autoZero"/>
        <c:auto val="1"/>
        <c:lblAlgn val="ctr"/>
        <c:lblOffset val="100"/>
        <c:noMultiLvlLbl val="0"/>
      </c:catAx>
      <c:valAx>
        <c:axId val="247834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7839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Tosi humalassa vähintään kerran kuukaudessa, %, Pohjois-Savon hyvinvointialue</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dLbl>
              <c:idx val="6"/>
              <c:layout>
                <c:manualLayout>
                  <c:x val="-4.8230487388748404E-2"/>
                  <c:y val="3.51470910034853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FE-45E5-A581-CA91AA4CFD3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(1).xlsx]Kouluterveyskyselyn aikasarjat '!$B$2:$B$8</c:f>
              <c:numCache>
                <c:formatCode>#\ ##0.0</c:formatCode>
                <c:ptCount val="7"/>
                <c:pt idx="0">
                  <c:v>17.2</c:v>
                </c:pt>
                <c:pt idx="1">
                  <c:v>16.2</c:v>
                </c:pt>
                <c:pt idx="2">
                  <c:v>14.1</c:v>
                </c:pt>
                <c:pt idx="3">
                  <c:v>10.5</c:v>
                </c:pt>
                <c:pt idx="4">
                  <c:v>10.1</c:v>
                </c:pt>
                <c:pt idx="5">
                  <c:v>10.1</c:v>
                </c:pt>
                <c:pt idx="6">
                  <c:v>10.199999999999999</c:v>
                </c:pt>
              </c:numCache>
            </c:numRef>
          </c:val>
          <c:smooth val="0"/>
          <c:extLst>
            <c:ext xmlns:c16="http://schemas.microsoft.com/office/drawing/2014/chart" uri="{C3380CC4-5D6E-409C-BE32-E72D297353CC}">
              <c16:uniqueId val="{00000000-C6FE-45E5-A581-CA91AA4CFD31}"/>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(1).xlsx]Kouluterveyskyselyn aikasarjat '!$C$2:$C$8</c:f>
              <c:numCache>
                <c:formatCode>#\ ##0.0</c:formatCode>
                <c:ptCount val="7"/>
                <c:pt idx="0">
                  <c:v>25.3</c:v>
                </c:pt>
                <c:pt idx="1">
                  <c:v>23.3</c:v>
                </c:pt>
                <c:pt idx="2">
                  <c:v>21.4</c:v>
                </c:pt>
                <c:pt idx="3">
                  <c:v>17.3</c:v>
                </c:pt>
                <c:pt idx="4">
                  <c:v>14.5</c:v>
                </c:pt>
                <c:pt idx="5">
                  <c:v>17.899999999999999</c:v>
                </c:pt>
                <c:pt idx="6">
                  <c:v>14.9</c:v>
                </c:pt>
              </c:numCache>
            </c:numRef>
          </c:val>
          <c:smooth val="0"/>
          <c:extLst>
            <c:ext xmlns:c16="http://schemas.microsoft.com/office/drawing/2014/chart" uri="{C3380CC4-5D6E-409C-BE32-E72D297353CC}">
              <c16:uniqueId val="{00000001-C6FE-45E5-A581-CA91AA4CFD31}"/>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(1).xlsx]Kouluterveyskyselyn aikasarjat '!$D$2:$D$8</c:f>
              <c:numCache>
                <c:formatCode>#\ ##0.0</c:formatCode>
                <c:ptCount val="7"/>
                <c:pt idx="1">
                  <c:v>39.1</c:v>
                </c:pt>
                <c:pt idx="2">
                  <c:v>35.299999999999997</c:v>
                </c:pt>
                <c:pt idx="3">
                  <c:v>33.700000000000003</c:v>
                </c:pt>
                <c:pt idx="4">
                  <c:v>30</c:v>
                </c:pt>
                <c:pt idx="5">
                  <c:v>26.6</c:v>
                </c:pt>
                <c:pt idx="6">
                  <c:v>25.6</c:v>
                </c:pt>
              </c:numCache>
            </c:numRef>
          </c:val>
          <c:smooth val="0"/>
          <c:extLst>
            <c:ext xmlns:c16="http://schemas.microsoft.com/office/drawing/2014/chart" uri="{C3380CC4-5D6E-409C-BE32-E72D297353CC}">
              <c16:uniqueId val="{00000002-C6FE-45E5-A581-CA91AA4CFD31}"/>
            </c:ext>
          </c:extLst>
        </c:ser>
        <c:dLbls>
          <c:dLblPos val="t"/>
          <c:showLegendKey val="0"/>
          <c:showVal val="1"/>
          <c:showCatName val="0"/>
          <c:showSerName val="0"/>
          <c:showPercent val="0"/>
          <c:showBubbleSize val="0"/>
        </c:dLbls>
        <c:smooth val="0"/>
        <c:axId val="238012968"/>
        <c:axId val="238013296"/>
      </c:lineChart>
      <c:catAx>
        <c:axId val="23801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8013296"/>
        <c:crosses val="autoZero"/>
        <c:auto val="1"/>
        <c:lblAlgn val="ctr"/>
        <c:lblOffset val="100"/>
        <c:noMultiLvlLbl val="0"/>
      </c:catAx>
      <c:valAx>
        <c:axId val="2380132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8012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Tosi humalassa vähintään kerran kuukaudessa, % 8. ja 9.lk. v.2021</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(5).xls]SOTKAnet'!$B$3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(5).xls]SOTKAnet'!$C$2:$L$2</c:f>
              <c:strCache>
                <c:ptCount val="10"/>
                <c:pt idx="0">
                  <c:v>Pohjois-Savon hyvinvointialue</c:v>
                </c:pt>
                <c:pt idx="1">
                  <c:v>Iisalmi</c:v>
                </c:pt>
                <c:pt idx="2">
                  <c:v>Kiuruvesi</c:v>
                </c:pt>
                <c:pt idx="3">
                  <c:v>Kuopio</c:v>
                </c:pt>
                <c:pt idx="4">
                  <c:v>Lapinlahti</c:v>
                </c:pt>
                <c:pt idx="5">
                  <c:v>Leppävirta</c:v>
                </c:pt>
                <c:pt idx="6">
                  <c:v>Pielavesi</c:v>
                </c:pt>
                <c:pt idx="7">
                  <c:v>Siilinjärvi</c:v>
                </c:pt>
                <c:pt idx="8">
                  <c:v>Suonenjoki</c:v>
                </c:pt>
                <c:pt idx="9">
                  <c:v>Varkaus</c:v>
                </c:pt>
              </c:strCache>
            </c:strRef>
          </c:cat>
          <c:val>
            <c:numRef>
              <c:f>'[SOTKAnet (5).xls]SOTKAnet'!$C$3:$L$3</c:f>
              <c:numCache>
                <c:formatCode>General</c:formatCode>
                <c:ptCount val="10"/>
                <c:pt idx="0">
                  <c:v>11</c:v>
                </c:pt>
                <c:pt idx="1">
                  <c:v>6.9</c:v>
                </c:pt>
                <c:pt idx="2">
                  <c:v>11.9</c:v>
                </c:pt>
                <c:pt idx="3">
                  <c:v>11</c:v>
                </c:pt>
                <c:pt idx="4">
                  <c:v>5.2</c:v>
                </c:pt>
                <c:pt idx="5">
                  <c:v>19.8</c:v>
                </c:pt>
                <c:pt idx="6">
                  <c:v>15.6</c:v>
                </c:pt>
                <c:pt idx="7">
                  <c:v>11.5</c:v>
                </c:pt>
                <c:pt idx="8">
                  <c:v>14.3</c:v>
                </c:pt>
                <c:pt idx="9">
                  <c:v>9</c:v>
                </c:pt>
              </c:numCache>
            </c:numRef>
          </c:val>
          <c:extLst>
            <c:ext xmlns:c16="http://schemas.microsoft.com/office/drawing/2014/chart" uri="{C3380CC4-5D6E-409C-BE32-E72D297353CC}">
              <c16:uniqueId val="{00000000-5FCB-4A71-BADA-0EB4E5107AE5}"/>
            </c:ext>
          </c:extLst>
        </c:ser>
        <c:ser>
          <c:idx val="1"/>
          <c:order val="1"/>
          <c:tx>
            <c:strRef>
              <c:f>'[SOTKAnet (5).xls]SOTKAnet'!$B$4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(5).xls]SOTKAnet'!$C$2:$L$2</c:f>
              <c:strCache>
                <c:ptCount val="10"/>
                <c:pt idx="0">
                  <c:v>Pohjois-Savon hyvinvointialue</c:v>
                </c:pt>
                <c:pt idx="1">
                  <c:v>Iisalmi</c:v>
                </c:pt>
                <c:pt idx="2">
                  <c:v>Kiuruvesi</c:v>
                </c:pt>
                <c:pt idx="3">
                  <c:v>Kuopio</c:v>
                </c:pt>
                <c:pt idx="4">
                  <c:v>Lapinlahti</c:v>
                </c:pt>
                <c:pt idx="5">
                  <c:v>Leppävirta</c:v>
                </c:pt>
                <c:pt idx="6">
                  <c:v>Pielavesi</c:v>
                </c:pt>
                <c:pt idx="7">
                  <c:v>Siilinjärvi</c:v>
                </c:pt>
                <c:pt idx="8">
                  <c:v>Suonenjoki</c:v>
                </c:pt>
                <c:pt idx="9">
                  <c:v>Varkaus</c:v>
                </c:pt>
              </c:strCache>
            </c:strRef>
          </c:cat>
          <c:val>
            <c:numRef>
              <c:f>'[SOTKAnet (5).xls]SOTKAnet'!$C$4:$L$4</c:f>
              <c:numCache>
                <c:formatCode>General</c:formatCode>
                <c:ptCount val="10"/>
                <c:pt idx="0">
                  <c:v>9.5</c:v>
                </c:pt>
                <c:pt idx="1">
                  <c:v>12.7</c:v>
                </c:pt>
                <c:pt idx="2">
                  <c:v>12.8</c:v>
                </c:pt>
                <c:pt idx="3">
                  <c:v>8.3000000000000007</c:v>
                </c:pt>
                <c:pt idx="4">
                  <c:v>5.7</c:v>
                </c:pt>
                <c:pt idx="5">
                  <c:v>9.1999999999999993</c:v>
                </c:pt>
                <c:pt idx="6">
                  <c:v>26.8</c:v>
                </c:pt>
                <c:pt idx="7">
                  <c:v>8.4</c:v>
                </c:pt>
                <c:pt idx="8">
                  <c:v>13.5</c:v>
                </c:pt>
                <c:pt idx="9">
                  <c:v>11.1</c:v>
                </c:pt>
              </c:numCache>
            </c:numRef>
          </c:val>
          <c:extLst>
            <c:ext xmlns:c16="http://schemas.microsoft.com/office/drawing/2014/chart" uri="{C3380CC4-5D6E-409C-BE32-E72D297353CC}">
              <c16:uniqueId val="{00000001-5FCB-4A71-BADA-0EB4E5107AE5}"/>
            </c:ext>
          </c:extLst>
        </c:ser>
        <c:dLbls>
          <c:dLblPos val="outEnd"/>
          <c:showLegendKey val="0"/>
          <c:showVal val="1"/>
          <c:showCatName val="0"/>
          <c:showSerName val="0"/>
          <c:showPercent val="0"/>
          <c:showBubbleSize val="0"/>
        </c:dLbls>
        <c:gapWidth val="219"/>
        <c:overlap val="-27"/>
        <c:axId val="239620720"/>
        <c:axId val="239618752"/>
      </c:barChart>
      <c:catAx>
        <c:axId val="23962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9618752"/>
        <c:crosses val="autoZero"/>
        <c:auto val="1"/>
        <c:lblAlgn val="ctr"/>
        <c:lblOffset val="100"/>
        <c:noMultiLvlLbl val="0"/>
      </c:catAx>
      <c:valAx>
        <c:axId val="23961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9620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alkoholia viikoittain,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(10).xlsx]Kouluterveyskyselyn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'!$A$2:$A$8</c:f>
              <c:strCache>
                <c:ptCount val="7"/>
                <c:pt idx="0">
                  <c:v>Pohjois-Pohjanmaan hyvinvointialue</c:v>
                </c:pt>
                <c:pt idx="1">
                  <c:v>Keski-Suomen hyvinvointialue</c:v>
                </c:pt>
                <c:pt idx="2">
                  <c:v>Koko maa</c:v>
                </c:pt>
                <c:pt idx="3">
                  <c:v>Pirkanmaan hyvinvointialue</c:v>
                </c:pt>
                <c:pt idx="4">
                  <c:v>Etelä-Savon hyvinvointialue</c:v>
                </c:pt>
                <c:pt idx="5">
                  <c:v>Pohjois-Savon hyvinvointialue</c:v>
                </c:pt>
                <c:pt idx="6">
                  <c:v>Pohjois-Karjalan hyvinvointialue</c:v>
                </c:pt>
              </c:strCache>
            </c:strRef>
          </c:cat>
          <c:val>
            <c:numRef>
              <c:f>'[ktk.ktk1.fact_ktk_ktk1.latest (10).xlsx]Kouluterveyskyselyn aikasarjat '!$B$2:$B$8</c:f>
              <c:numCache>
                <c:formatCode>#\ ##0.0</c:formatCode>
                <c:ptCount val="7"/>
                <c:pt idx="0">
                  <c:v>3.3</c:v>
                </c:pt>
                <c:pt idx="1">
                  <c:v>4.2</c:v>
                </c:pt>
                <c:pt idx="2">
                  <c:v>4.4000000000000004</c:v>
                </c:pt>
                <c:pt idx="3">
                  <c:v>4.3</c:v>
                </c:pt>
                <c:pt idx="4">
                  <c:v>4.9000000000000004</c:v>
                </c:pt>
                <c:pt idx="5">
                  <c:v>4.3</c:v>
                </c:pt>
                <c:pt idx="6">
                  <c:v>4</c:v>
                </c:pt>
              </c:numCache>
            </c:numRef>
          </c:val>
          <c:extLst>
            <c:ext xmlns:c16="http://schemas.microsoft.com/office/drawing/2014/chart" uri="{C3380CC4-5D6E-409C-BE32-E72D297353CC}">
              <c16:uniqueId val="{00000000-DD9C-4445-9218-34BF58FAA8F0}"/>
            </c:ext>
          </c:extLst>
        </c:ser>
        <c:ser>
          <c:idx val="1"/>
          <c:order val="1"/>
          <c:tx>
            <c:strRef>
              <c:f>'[ktk.ktk1.fact_ktk_ktk1.latest (10).xlsx]Kouluterveyskyselyn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'!$A$2:$A$8</c:f>
              <c:strCache>
                <c:ptCount val="7"/>
                <c:pt idx="0">
                  <c:v>Pohjois-Pohjanmaan hyvinvointialue</c:v>
                </c:pt>
                <c:pt idx="1">
                  <c:v>Keski-Suomen hyvinvointialue</c:v>
                </c:pt>
                <c:pt idx="2">
                  <c:v>Koko maa</c:v>
                </c:pt>
                <c:pt idx="3">
                  <c:v>Pirkanmaan hyvinvointialue</c:v>
                </c:pt>
                <c:pt idx="4">
                  <c:v>Etelä-Savon hyvinvointialue</c:v>
                </c:pt>
                <c:pt idx="5">
                  <c:v>Pohjois-Savon hyvinvointialue</c:v>
                </c:pt>
                <c:pt idx="6">
                  <c:v>Pohjois-Karjalan hyvinvointialue</c:v>
                </c:pt>
              </c:strCache>
            </c:strRef>
          </c:cat>
          <c:val>
            <c:numRef>
              <c:f>'[ktk.ktk1.fact_ktk_ktk1.latest (10).xlsx]Kouluterveyskyselyn aikasarjat '!$C$2:$C$8</c:f>
              <c:numCache>
                <c:formatCode>#\ ##0.0</c:formatCode>
                <c:ptCount val="7"/>
                <c:pt idx="0">
                  <c:v>3.1</c:v>
                </c:pt>
                <c:pt idx="1">
                  <c:v>3.7</c:v>
                </c:pt>
                <c:pt idx="2">
                  <c:v>4.0999999999999996</c:v>
                </c:pt>
                <c:pt idx="3">
                  <c:v>4.2</c:v>
                </c:pt>
                <c:pt idx="4">
                  <c:v>4.3</c:v>
                </c:pt>
                <c:pt idx="5">
                  <c:v>4.3</c:v>
                </c:pt>
                <c:pt idx="6">
                  <c:v>4.5</c:v>
                </c:pt>
              </c:numCache>
            </c:numRef>
          </c:val>
          <c:extLst>
            <c:ext xmlns:c16="http://schemas.microsoft.com/office/drawing/2014/chart" uri="{C3380CC4-5D6E-409C-BE32-E72D297353CC}">
              <c16:uniqueId val="{00000001-DD9C-4445-9218-34BF58FAA8F0}"/>
            </c:ext>
          </c:extLst>
        </c:ser>
        <c:dLbls>
          <c:dLblPos val="outEnd"/>
          <c:showLegendKey val="0"/>
          <c:showVal val="1"/>
          <c:showCatName val="0"/>
          <c:showSerName val="0"/>
          <c:showPercent val="0"/>
          <c:showBubbleSize val="0"/>
        </c:dLbls>
        <c:gapWidth val="219"/>
        <c:overlap val="-27"/>
        <c:axId val="245777200"/>
        <c:axId val="245774576"/>
      </c:barChart>
      <c:catAx>
        <c:axId val="24577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5774576"/>
        <c:crosses val="autoZero"/>
        <c:auto val="1"/>
        <c:lblAlgn val="ctr"/>
        <c:lblOffset val="100"/>
        <c:noMultiLvlLbl val="0"/>
      </c:catAx>
      <c:valAx>
        <c:axId val="245774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5777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alkoholia viikoittain, %, 8. ja 9.lk.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(29).xlsx]Kouluterveyskyselyn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(29).xlsx]Kouluterveyskyselyn aikasarjat '!$A$2:$A$3</c:f>
              <c:strCache>
                <c:ptCount val="2"/>
                <c:pt idx="0">
                  <c:v>2019</c:v>
                </c:pt>
                <c:pt idx="1">
                  <c:v>2021</c:v>
                </c:pt>
              </c:strCache>
            </c:strRef>
          </c:cat>
          <c:val>
            <c:numRef>
              <c:f>'[ktk.ktk1.fact_ktk_ktk1.latest (29).xlsx]Kouluterveyskyselyn aikasarjat '!$B$2:$B$3</c:f>
              <c:numCache>
                <c:formatCode>#\ ##0.0</c:formatCode>
                <c:ptCount val="2"/>
                <c:pt idx="0">
                  <c:v>5.7</c:v>
                </c:pt>
                <c:pt idx="1">
                  <c:v>5.9</c:v>
                </c:pt>
              </c:numCache>
            </c:numRef>
          </c:val>
          <c:smooth val="0"/>
          <c:extLst>
            <c:ext xmlns:c16="http://schemas.microsoft.com/office/drawing/2014/chart" uri="{C3380CC4-5D6E-409C-BE32-E72D297353CC}">
              <c16:uniqueId val="{00000000-82CD-4D39-A1B7-B3ECCB2DB9F8}"/>
            </c:ext>
          </c:extLst>
        </c:ser>
        <c:ser>
          <c:idx val="1"/>
          <c:order val="1"/>
          <c:tx>
            <c:strRef>
              <c:f>'[ktk.ktk1.fact_ktk_ktk1.latest (29).xlsx]Kouluterveyskyselyn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(29).xlsx]Kouluterveyskyselyn aikasarjat '!$A$2:$A$3</c:f>
              <c:strCache>
                <c:ptCount val="2"/>
                <c:pt idx="0">
                  <c:v>2019</c:v>
                </c:pt>
                <c:pt idx="1">
                  <c:v>2021</c:v>
                </c:pt>
              </c:strCache>
            </c:strRef>
          </c:cat>
          <c:val>
            <c:numRef>
              <c:f>'[ktk.ktk1.fact_ktk_ktk1.latest (29).xlsx]Kouluterveyskyselyn aikasarjat '!$C$2:$C$3</c:f>
              <c:numCache>
                <c:formatCode>#\ ##0.0</c:formatCode>
                <c:ptCount val="2"/>
                <c:pt idx="0">
                  <c:v>2.9</c:v>
                </c:pt>
                <c:pt idx="1">
                  <c:v>2.8</c:v>
                </c:pt>
              </c:numCache>
            </c:numRef>
          </c:val>
          <c:smooth val="0"/>
          <c:extLst>
            <c:ext xmlns:c16="http://schemas.microsoft.com/office/drawing/2014/chart" uri="{C3380CC4-5D6E-409C-BE32-E72D297353CC}">
              <c16:uniqueId val="{00000001-82CD-4D39-A1B7-B3ECCB2DB9F8}"/>
            </c:ext>
          </c:extLst>
        </c:ser>
        <c:ser>
          <c:idx val="2"/>
          <c:order val="2"/>
          <c:tx>
            <c:strRef>
              <c:f>'[ktk.ktk1.fact_ktk_ktk1.latest (29).xlsx]Kouluterveyskyselyn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(29).xlsx]Kouluterveyskyselyn aikasarjat '!$A$2:$A$3</c:f>
              <c:strCache>
                <c:ptCount val="2"/>
                <c:pt idx="0">
                  <c:v>2019</c:v>
                </c:pt>
                <c:pt idx="1">
                  <c:v>2021</c:v>
                </c:pt>
              </c:strCache>
            </c:strRef>
          </c:cat>
          <c:val>
            <c:numRef>
              <c:f>'[ktk.ktk1.fact_ktk_ktk1.latest (29).xlsx]Kouluterveyskyselyn aikasarjat '!$D$2:$D$3</c:f>
              <c:numCache>
                <c:formatCode>#\ ##0.0</c:formatCode>
                <c:ptCount val="2"/>
                <c:pt idx="0">
                  <c:v>4.3</c:v>
                </c:pt>
                <c:pt idx="1">
                  <c:v>4.3</c:v>
                </c:pt>
              </c:numCache>
            </c:numRef>
          </c:val>
          <c:smooth val="0"/>
          <c:extLst>
            <c:ext xmlns:c16="http://schemas.microsoft.com/office/drawing/2014/chart" uri="{C3380CC4-5D6E-409C-BE32-E72D297353CC}">
              <c16:uniqueId val="{00000002-82CD-4D39-A1B7-B3ECCB2DB9F8}"/>
            </c:ext>
          </c:extLst>
        </c:ser>
        <c:dLbls>
          <c:dLblPos val="t"/>
          <c:showLegendKey val="0"/>
          <c:showVal val="1"/>
          <c:showCatName val="0"/>
          <c:showSerName val="0"/>
          <c:showPercent val="0"/>
          <c:showBubbleSize val="0"/>
        </c:dLbls>
        <c:smooth val="0"/>
        <c:axId val="522081856"/>
        <c:axId val="522078576"/>
      </c:lineChart>
      <c:catAx>
        <c:axId val="52208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22078576"/>
        <c:crosses val="autoZero"/>
        <c:auto val="1"/>
        <c:lblAlgn val="ctr"/>
        <c:lblOffset val="100"/>
        <c:noMultiLvlLbl val="0"/>
      </c:catAx>
      <c:valAx>
        <c:axId val="522078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081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Tupakoinut</a:t>
            </a:r>
            <a:r>
              <a:rPr lang="fi-FI" baseline="0" dirty="0"/>
              <a:t> vähittään kerran, %, 4. ja 5.lk. </a:t>
            </a:r>
            <a:r>
              <a:rPr lang="fi-FI" baseline="0" dirty="0" err="1"/>
              <a:t>Pohjois</a:t>
            </a:r>
            <a:r>
              <a:rPr lang="fi-FI" baseline="0" dirty="0"/>
              <a:t>-Savon </a:t>
            </a:r>
            <a:r>
              <a:rPr lang="fi-FI" baseline="0" dirty="0" smtClean="0"/>
              <a:t>hyvinvointialue</a:t>
            </a:r>
            <a:endParaRPr lang="fi-FI"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1-FD66-4CEF-881D-6F2D86A30C08}"/>
              </c:ext>
            </c:extLst>
          </c:dPt>
          <c:dPt>
            <c:idx val="4"/>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2-FD66-4CEF-881D-6F2D86A30C08}"/>
              </c:ext>
            </c:extLst>
          </c:dPt>
          <c:dPt>
            <c:idx val="5"/>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3-FD66-4CEF-881D-6F2D86A30C08}"/>
              </c:ext>
            </c:extLst>
          </c:dPt>
          <c:dPt>
            <c:idx val="6"/>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4-FD66-4CEF-881D-6F2D86A30C08}"/>
              </c:ext>
            </c:extLst>
          </c:dPt>
          <c:dPt>
            <c:idx val="7"/>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FD66-4CEF-881D-6F2D86A30C08}"/>
              </c:ext>
            </c:extLst>
          </c:dPt>
          <c:dPt>
            <c:idx val="8"/>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6-FD66-4CEF-881D-6F2D86A30C0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'[ktk.ktk4.fact_ktk_ktk4.latest (6).xlsx]Kouluterveyskyselyn tulokset 20'!$A$1:$I$2</c:f>
              <c:multiLvlStrCache>
                <c:ptCount val="9"/>
                <c:lvl>
                  <c:pt idx="0">
                    <c:v>2017</c:v>
                  </c:pt>
                  <c:pt idx="1">
                    <c:v>2019</c:v>
                  </c:pt>
                  <c:pt idx="2">
                    <c:v>2021</c:v>
                  </c:pt>
                  <c:pt idx="3">
                    <c:v>2017</c:v>
                  </c:pt>
                  <c:pt idx="4">
                    <c:v>2019</c:v>
                  </c:pt>
                  <c:pt idx="5">
                    <c:v>2021</c:v>
                  </c:pt>
                  <c:pt idx="6">
                    <c:v>2017</c:v>
                  </c:pt>
                  <c:pt idx="7">
                    <c:v>2019</c:v>
                  </c:pt>
                  <c:pt idx="8">
                    <c:v>2021</c:v>
                  </c:pt>
                </c:lvl>
                <c:lvl>
                  <c:pt idx="0">
                    <c:v>Pojat</c:v>
                  </c:pt>
                  <c:pt idx="3">
                    <c:v>Tytöt</c:v>
                  </c:pt>
                  <c:pt idx="6">
                    <c:v>Sukupuoli: yhteensä</c:v>
                  </c:pt>
                </c:lvl>
              </c:multiLvlStrCache>
            </c:multiLvlStrRef>
          </c:cat>
          <c:val>
            <c:numRef>
              <c:f>'[ktk.ktk4.fact_ktk_ktk4.latest (6).xlsx]Kouluterveyskyselyn tulokset 20'!$A$3:$I$3</c:f>
              <c:numCache>
                <c:formatCode>#\ ##0.0</c:formatCode>
                <c:ptCount val="9"/>
                <c:pt idx="0">
                  <c:v>4.9000000000000004</c:v>
                </c:pt>
                <c:pt idx="1">
                  <c:v>4.8</c:v>
                </c:pt>
                <c:pt idx="2">
                  <c:v>4.4000000000000004</c:v>
                </c:pt>
                <c:pt idx="3">
                  <c:v>2</c:v>
                </c:pt>
                <c:pt idx="4">
                  <c:v>1.8</c:v>
                </c:pt>
                <c:pt idx="5">
                  <c:v>2</c:v>
                </c:pt>
                <c:pt idx="6">
                  <c:v>3.5</c:v>
                </c:pt>
                <c:pt idx="7">
                  <c:v>3.3</c:v>
                </c:pt>
                <c:pt idx="8">
                  <c:v>3.2</c:v>
                </c:pt>
              </c:numCache>
            </c:numRef>
          </c:val>
          <c:extLst>
            <c:ext xmlns:c16="http://schemas.microsoft.com/office/drawing/2014/chart" uri="{C3380CC4-5D6E-409C-BE32-E72D297353CC}">
              <c16:uniqueId val="{00000000-FD66-4CEF-881D-6F2D86A30C08}"/>
            </c:ext>
          </c:extLst>
        </c:ser>
        <c:dLbls>
          <c:dLblPos val="outEnd"/>
          <c:showLegendKey val="0"/>
          <c:showVal val="1"/>
          <c:showCatName val="0"/>
          <c:showSerName val="0"/>
          <c:showPercent val="0"/>
          <c:showBubbleSize val="0"/>
        </c:dLbls>
        <c:gapWidth val="219"/>
        <c:overlap val="-27"/>
        <c:axId val="523093296"/>
        <c:axId val="523095920"/>
      </c:barChart>
      <c:catAx>
        <c:axId val="52309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3095920"/>
        <c:crosses val="autoZero"/>
        <c:auto val="1"/>
        <c:lblAlgn val="ctr"/>
        <c:lblOffset val="100"/>
        <c:noMultiLvlLbl val="0"/>
      </c:catAx>
      <c:valAx>
        <c:axId val="5230959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309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alkoholia viikoittain,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(45).xlsx]Kouluterveyskyselyn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(45).xlsx]Kouluterveyskyselyn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(45).xlsx]Kouluterveyskyselyn aikasarjat '!$B$2:$B$8</c:f>
              <c:numCache>
                <c:formatCode>#\ ##0.0</c:formatCode>
                <c:ptCount val="7"/>
                <c:pt idx="0">
                  <c:v>7.5</c:v>
                </c:pt>
                <c:pt idx="1">
                  <c:v>8</c:v>
                </c:pt>
                <c:pt idx="2">
                  <c:v>6.5</c:v>
                </c:pt>
                <c:pt idx="3">
                  <c:v>4.5</c:v>
                </c:pt>
                <c:pt idx="4">
                  <c:v>4.9000000000000004</c:v>
                </c:pt>
                <c:pt idx="5">
                  <c:v>4.3</c:v>
                </c:pt>
                <c:pt idx="6">
                  <c:v>4.3</c:v>
                </c:pt>
              </c:numCache>
            </c:numRef>
          </c:val>
          <c:smooth val="0"/>
          <c:extLst>
            <c:ext xmlns:c16="http://schemas.microsoft.com/office/drawing/2014/chart" uri="{C3380CC4-5D6E-409C-BE32-E72D297353CC}">
              <c16:uniqueId val="{00000000-009D-42CC-8A2C-287B7C900AB5}"/>
            </c:ext>
          </c:extLst>
        </c:ser>
        <c:ser>
          <c:idx val="1"/>
          <c:order val="1"/>
          <c:tx>
            <c:strRef>
              <c:f>'[ktk.ktk1.fact_ktk_ktk1.latest (45).xlsx]Kouluterveyskyselyn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(45).xlsx]Kouluterveyskyselyn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(45).xlsx]Kouluterveyskyselyn aikasarjat '!$C$2:$C$8</c:f>
              <c:numCache>
                <c:formatCode>#\ ##0.0</c:formatCode>
                <c:ptCount val="7"/>
                <c:pt idx="0">
                  <c:v>11.1</c:v>
                </c:pt>
                <c:pt idx="1">
                  <c:v>10.9</c:v>
                </c:pt>
                <c:pt idx="2">
                  <c:v>9.5</c:v>
                </c:pt>
                <c:pt idx="3">
                  <c:v>6.4</c:v>
                </c:pt>
                <c:pt idx="4">
                  <c:v>6.4</c:v>
                </c:pt>
                <c:pt idx="5">
                  <c:v>5.4</c:v>
                </c:pt>
                <c:pt idx="6">
                  <c:v>4.3</c:v>
                </c:pt>
              </c:numCache>
            </c:numRef>
          </c:val>
          <c:smooth val="0"/>
          <c:extLst>
            <c:ext xmlns:c16="http://schemas.microsoft.com/office/drawing/2014/chart" uri="{C3380CC4-5D6E-409C-BE32-E72D297353CC}">
              <c16:uniqueId val="{00000001-009D-42CC-8A2C-287B7C900AB5}"/>
            </c:ext>
          </c:extLst>
        </c:ser>
        <c:ser>
          <c:idx val="2"/>
          <c:order val="2"/>
          <c:tx>
            <c:strRef>
              <c:f>'[ktk.ktk1.fact_ktk_ktk1.latest (45).xlsx]Kouluterveyskyselyn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(45).xlsx]Kouluterveyskyselyn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 (45).xlsx]Kouluterveyskyselyn aikasarjat '!$D$2:$D$8</c:f>
              <c:numCache>
                <c:formatCode>#\ ##0.0</c:formatCode>
                <c:ptCount val="7"/>
                <c:pt idx="1">
                  <c:v>23.8</c:v>
                </c:pt>
                <c:pt idx="2">
                  <c:v>21.6</c:v>
                </c:pt>
                <c:pt idx="3">
                  <c:v>17.600000000000001</c:v>
                </c:pt>
                <c:pt idx="4">
                  <c:v>15.1</c:v>
                </c:pt>
                <c:pt idx="5">
                  <c:v>12.3</c:v>
                </c:pt>
                <c:pt idx="6">
                  <c:v>9.8000000000000007</c:v>
                </c:pt>
              </c:numCache>
            </c:numRef>
          </c:val>
          <c:smooth val="0"/>
          <c:extLst>
            <c:ext xmlns:c16="http://schemas.microsoft.com/office/drawing/2014/chart" uri="{C3380CC4-5D6E-409C-BE32-E72D297353CC}">
              <c16:uniqueId val="{00000002-009D-42CC-8A2C-287B7C900AB5}"/>
            </c:ext>
          </c:extLst>
        </c:ser>
        <c:dLbls>
          <c:dLblPos val="t"/>
          <c:showLegendKey val="0"/>
          <c:showVal val="1"/>
          <c:showCatName val="0"/>
          <c:showSerName val="0"/>
          <c:showPercent val="0"/>
          <c:showBubbleSize val="0"/>
        </c:dLbls>
        <c:smooth val="0"/>
        <c:axId val="251067720"/>
        <c:axId val="251068048"/>
      </c:lineChart>
      <c:catAx>
        <c:axId val="25106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51068048"/>
        <c:crosses val="autoZero"/>
        <c:auto val="1"/>
        <c:lblAlgn val="ctr"/>
        <c:lblOffset val="100"/>
        <c:noMultiLvlLbl val="0"/>
      </c:catAx>
      <c:valAx>
        <c:axId val="2510680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1067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Käyttää alkoholia viikoittain, %, 8. ja</a:t>
            </a:r>
            <a:r>
              <a:rPr lang="fi-FI" baseline="0"/>
              <a:t> 9.lk. </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'[ktk.ktk1.fact_ktk_ktk1.latest-35.xlsx]Kouluterveyskyselyn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'[ktk.ktk1.fact_ktk_ktk1.latest-35.xlsx]Kouluterveyskyselyn aikasarjat '!$A$2:$A$15</c:f>
              <c:strCache>
                <c:ptCount val="14"/>
                <c:pt idx="0">
                  <c:v>Sonkajärvi</c:v>
                </c:pt>
                <c:pt idx="1">
                  <c:v>Lapinlahti</c:v>
                </c:pt>
                <c:pt idx="2">
                  <c:v>Iisalmi</c:v>
                </c:pt>
                <c:pt idx="3">
                  <c:v>Kuopio</c:v>
                </c:pt>
                <c:pt idx="4">
                  <c:v>Pohjois-Savon hyvinvointialue</c:v>
                </c:pt>
                <c:pt idx="5">
                  <c:v>Vieremä</c:v>
                </c:pt>
                <c:pt idx="6">
                  <c:v>Pielavesi</c:v>
                </c:pt>
                <c:pt idx="7">
                  <c:v>Joroinen</c:v>
                </c:pt>
                <c:pt idx="8">
                  <c:v>Siilinjärvi</c:v>
                </c:pt>
                <c:pt idx="9">
                  <c:v>Varkaus</c:v>
                </c:pt>
                <c:pt idx="10">
                  <c:v>Suonenjoki</c:v>
                </c:pt>
                <c:pt idx="11">
                  <c:v>Kiuruvesi</c:v>
                </c:pt>
                <c:pt idx="12">
                  <c:v>Leppävirta</c:v>
                </c:pt>
                <c:pt idx="13">
                  <c:v>Tuusniemi</c:v>
                </c:pt>
              </c:strCache>
            </c:strRef>
          </c:cat>
          <c:val>
            <c:numRef>
              <c:f>'[ktk.ktk1.fact_ktk_ktk1.latest-35.xlsx]Kouluterveyskyselyn aikasarjat '!$B$2:$B$15</c:f>
              <c:numCache>
                <c:formatCode>General</c:formatCode>
                <c:ptCount val="14"/>
                <c:pt idx="0">
                  <c:v>0</c:v>
                </c:pt>
                <c:pt idx="2" formatCode="#\ ##0.0">
                  <c:v>4.9000000000000004</c:v>
                </c:pt>
                <c:pt idx="3" formatCode="#\ ##0.0">
                  <c:v>3.8</c:v>
                </c:pt>
                <c:pt idx="4" formatCode="#\ ##0.0">
                  <c:v>4.3</c:v>
                </c:pt>
                <c:pt idx="5" formatCode="#\ ##0.0">
                  <c:v>5.6</c:v>
                </c:pt>
                <c:pt idx="6" formatCode="#\ ##0.0">
                  <c:v>5.2</c:v>
                </c:pt>
                <c:pt idx="7" formatCode="#\ ##0.0">
                  <c:v>4.3</c:v>
                </c:pt>
                <c:pt idx="8" formatCode="#\ ##0.0">
                  <c:v>4.7</c:v>
                </c:pt>
                <c:pt idx="9" formatCode="#\ ##0.0">
                  <c:v>5.7</c:v>
                </c:pt>
                <c:pt idx="10" formatCode="#\ ##0.0">
                  <c:v>4.3</c:v>
                </c:pt>
                <c:pt idx="11" formatCode="#\ ##0.0">
                  <c:v>3.8</c:v>
                </c:pt>
                <c:pt idx="12" formatCode="#\ ##0.0">
                  <c:v>3.9</c:v>
                </c:pt>
                <c:pt idx="13" formatCode="#\ ##0.0">
                  <c:v>4.4000000000000004</c:v>
                </c:pt>
              </c:numCache>
            </c:numRef>
          </c:val>
          <c:extLst>
            <c:ext xmlns:c16="http://schemas.microsoft.com/office/drawing/2014/chart" uri="{C3380CC4-5D6E-409C-BE32-E72D297353CC}">
              <c16:uniqueId val="{00000000-9613-4B0C-81FE-BBAF89D9827B}"/>
            </c:ext>
          </c:extLst>
        </c:ser>
        <c:ser>
          <c:idx val="1"/>
          <c:order val="1"/>
          <c:tx>
            <c:strRef>
              <c:f>'[ktk.ktk1.fact_ktk_ktk1.latest-35.xlsx]Kouluterveyskyselyn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'[ktk.ktk1.fact_ktk_ktk1.latest-35.xlsx]Kouluterveyskyselyn aikasarjat '!$A$2:$A$15</c:f>
              <c:strCache>
                <c:ptCount val="14"/>
                <c:pt idx="0">
                  <c:v>Sonkajärvi</c:v>
                </c:pt>
                <c:pt idx="1">
                  <c:v>Lapinlahti</c:v>
                </c:pt>
                <c:pt idx="2">
                  <c:v>Iisalmi</c:v>
                </c:pt>
                <c:pt idx="3">
                  <c:v>Kuopio</c:v>
                </c:pt>
                <c:pt idx="4">
                  <c:v>Pohjois-Savon hyvinvointialue</c:v>
                </c:pt>
                <c:pt idx="5">
                  <c:v>Vieremä</c:v>
                </c:pt>
                <c:pt idx="6">
                  <c:v>Pielavesi</c:v>
                </c:pt>
                <c:pt idx="7">
                  <c:v>Joroinen</c:v>
                </c:pt>
                <c:pt idx="8">
                  <c:v>Siilinjärvi</c:v>
                </c:pt>
                <c:pt idx="9">
                  <c:v>Varkaus</c:v>
                </c:pt>
                <c:pt idx="10">
                  <c:v>Suonenjoki</c:v>
                </c:pt>
                <c:pt idx="11">
                  <c:v>Kiuruvesi</c:v>
                </c:pt>
                <c:pt idx="12">
                  <c:v>Leppävirta</c:v>
                </c:pt>
                <c:pt idx="13">
                  <c:v>Tuusniemi</c:v>
                </c:pt>
              </c:strCache>
            </c:strRef>
          </c:cat>
          <c:val>
            <c:numRef>
              <c:f>'[ktk.ktk1.fact_ktk_ktk1.latest-35.xlsx]Kouluterveyskyselyn aikasarjat '!$C$2:$C$15</c:f>
              <c:numCache>
                <c:formatCode>#\ ##0.0</c:formatCode>
                <c:ptCount val="14"/>
                <c:pt idx="0">
                  <c:v>1.6</c:v>
                </c:pt>
                <c:pt idx="1">
                  <c:v>2</c:v>
                </c:pt>
                <c:pt idx="2">
                  <c:v>2.2000000000000002</c:v>
                </c:pt>
                <c:pt idx="3">
                  <c:v>3.8</c:v>
                </c:pt>
                <c:pt idx="4">
                  <c:v>4.3</c:v>
                </c:pt>
                <c:pt idx="5">
                  <c:v>4.3</c:v>
                </c:pt>
                <c:pt idx="6">
                  <c:v>4.7</c:v>
                </c:pt>
                <c:pt idx="7">
                  <c:v>5.0999999999999996</c:v>
                </c:pt>
                <c:pt idx="8">
                  <c:v>5.2</c:v>
                </c:pt>
                <c:pt idx="9">
                  <c:v>5.8</c:v>
                </c:pt>
                <c:pt idx="10">
                  <c:v>5.9</c:v>
                </c:pt>
                <c:pt idx="11">
                  <c:v>6.6</c:v>
                </c:pt>
                <c:pt idx="12">
                  <c:v>8.5</c:v>
                </c:pt>
                <c:pt idx="13">
                  <c:v>9.1</c:v>
                </c:pt>
              </c:numCache>
            </c:numRef>
          </c:val>
          <c:extLst>
            <c:ext xmlns:c16="http://schemas.microsoft.com/office/drawing/2014/chart" uri="{C3380CC4-5D6E-409C-BE32-E72D297353CC}">
              <c16:uniqueId val="{00000001-9613-4B0C-81FE-BBAF89D9827B}"/>
            </c:ext>
          </c:extLst>
        </c:ser>
        <c:dLbls>
          <c:dLblPos val="outEnd"/>
          <c:showLegendKey val="0"/>
          <c:showVal val="1"/>
          <c:showCatName val="0"/>
          <c:showSerName val="0"/>
          <c:showPercent val="0"/>
          <c:showBubbleSize val="0"/>
        </c:dLbls>
        <c:gapWidth val="219"/>
        <c:overlap val="-27"/>
        <c:axId val="621055248"/>
        <c:axId val="621054264"/>
      </c:barChart>
      <c:catAx>
        <c:axId val="62105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21054264"/>
        <c:crosses val="autoZero"/>
        <c:auto val="1"/>
        <c:lblAlgn val="ctr"/>
        <c:lblOffset val="100"/>
        <c:noMultiLvlLbl val="0"/>
      </c:catAx>
      <c:valAx>
        <c:axId val="621054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1055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Alaikäisten alkoholin ostot vähittäismyynnistä,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(11).xlsx]Kouluterveyskyselyn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'!$A$2:$A$8</c:f>
              <c:strCache>
                <c:ptCount val="7"/>
                <c:pt idx="0">
                  <c:v>Pohjois-Karjalan hyvinvointialue</c:v>
                </c:pt>
                <c:pt idx="1">
                  <c:v>Etelä-Savon hyvinvointialue</c:v>
                </c:pt>
                <c:pt idx="2">
                  <c:v>Pohjois-Pohjanmaan hyvinvointialue</c:v>
                </c:pt>
                <c:pt idx="3">
                  <c:v>Pohjois-Savon hyvinvointialue</c:v>
                </c:pt>
                <c:pt idx="4">
                  <c:v>Pirkanmaan hyvinvointialue</c:v>
                </c:pt>
                <c:pt idx="5">
                  <c:v>Koko maa</c:v>
                </c:pt>
                <c:pt idx="6">
                  <c:v>Keski-Suomen hyvinvointialue</c:v>
                </c:pt>
              </c:strCache>
            </c:strRef>
          </c:cat>
          <c:val>
            <c:numRef>
              <c:f>'[ktk.ktk1.fact_ktk_ktk1.latest (11).xlsx]Kouluterveyskyselyn aikasarjat '!$B$2:$B$8</c:f>
              <c:numCache>
                <c:formatCode>#\ ##0.0</c:formatCode>
                <c:ptCount val="7"/>
                <c:pt idx="0">
                  <c:v>5.3</c:v>
                </c:pt>
                <c:pt idx="1">
                  <c:v>5.4</c:v>
                </c:pt>
                <c:pt idx="2">
                  <c:v>4.4000000000000004</c:v>
                </c:pt>
                <c:pt idx="3">
                  <c:v>6.1</c:v>
                </c:pt>
                <c:pt idx="4">
                  <c:v>5.7</c:v>
                </c:pt>
                <c:pt idx="5">
                  <c:v>5.2</c:v>
                </c:pt>
                <c:pt idx="6">
                  <c:v>5.0999999999999996</c:v>
                </c:pt>
              </c:numCache>
            </c:numRef>
          </c:val>
          <c:extLst>
            <c:ext xmlns:c16="http://schemas.microsoft.com/office/drawing/2014/chart" uri="{C3380CC4-5D6E-409C-BE32-E72D297353CC}">
              <c16:uniqueId val="{00000000-E9DE-4A39-A98E-AB2C6DA93E2F}"/>
            </c:ext>
          </c:extLst>
        </c:ser>
        <c:ser>
          <c:idx val="1"/>
          <c:order val="1"/>
          <c:tx>
            <c:strRef>
              <c:f>'[ktk.ktk1.fact_ktk_ktk1.latest (11).xlsx]Kouluterveyskyselyn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'!$A$2:$A$8</c:f>
              <c:strCache>
                <c:ptCount val="7"/>
                <c:pt idx="0">
                  <c:v>Pohjois-Karjalan hyvinvointialue</c:v>
                </c:pt>
                <c:pt idx="1">
                  <c:v>Etelä-Savon hyvinvointialue</c:v>
                </c:pt>
                <c:pt idx="2">
                  <c:v>Pohjois-Pohjanmaan hyvinvointialue</c:v>
                </c:pt>
                <c:pt idx="3">
                  <c:v>Pohjois-Savon hyvinvointialue</c:v>
                </c:pt>
                <c:pt idx="4">
                  <c:v>Pirkanmaan hyvinvointialue</c:v>
                </c:pt>
                <c:pt idx="5">
                  <c:v>Koko maa</c:v>
                </c:pt>
                <c:pt idx="6">
                  <c:v>Keski-Suomen hyvinvointialue</c:v>
                </c:pt>
              </c:strCache>
            </c:strRef>
          </c:cat>
          <c:val>
            <c:numRef>
              <c:f>'[ktk.ktk1.fact_ktk_ktk1.latest (11).xlsx]Kouluterveyskyselyn aikasarjat '!$C$2:$C$8</c:f>
              <c:numCache>
                <c:formatCode>#\ ##0.0</c:formatCode>
                <c:ptCount val="7"/>
                <c:pt idx="0">
                  <c:v>4.7</c:v>
                </c:pt>
                <c:pt idx="1">
                  <c:v>4.8</c:v>
                </c:pt>
                <c:pt idx="2">
                  <c:v>5.2</c:v>
                </c:pt>
                <c:pt idx="3">
                  <c:v>5.5</c:v>
                </c:pt>
                <c:pt idx="4">
                  <c:v>5.8</c:v>
                </c:pt>
                <c:pt idx="5">
                  <c:v>5.9</c:v>
                </c:pt>
                <c:pt idx="6">
                  <c:v>7.4</c:v>
                </c:pt>
              </c:numCache>
            </c:numRef>
          </c:val>
          <c:extLst>
            <c:ext xmlns:c16="http://schemas.microsoft.com/office/drawing/2014/chart" uri="{C3380CC4-5D6E-409C-BE32-E72D297353CC}">
              <c16:uniqueId val="{00000001-E9DE-4A39-A98E-AB2C6DA93E2F}"/>
            </c:ext>
          </c:extLst>
        </c:ser>
        <c:dLbls>
          <c:dLblPos val="outEnd"/>
          <c:showLegendKey val="0"/>
          <c:showVal val="1"/>
          <c:showCatName val="0"/>
          <c:showSerName val="0"/>
          <c:showPercent val="0"/>
          <c:showBubbleSize val="0"/>
        </c:dLbls>
        <c:gapWidth val="219"/>
        <c:overlap val="-27"/>
        <c:axId val="530552176"/>
        <c:axId val="530554144"/>
      </c:barChart>
      <c:catAx>
        <c:axId val="53055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30554144"/>
        <c:crosses val="autoZero"/>
        <c:auto val="1"/>
        <c:lblAlgn val="ctr"/>
        <c:lblOffset val="100"/>
        <c:noMultiLvlLbl val="0"/>
      </c:catAx>
      <c:valAx>
        <c:axId val="5305541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0552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alkoholin ostot vähittäismyynnistä, %, 8.</a:t>
            </a:r>
            <a:r>
              <a:rPr lang="fi-FI" baseline="0"/>
              <a:t> ja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(30).xlsx]Kouluterveyskyselyn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(30).xlsx]Kouluterveyskyselyn aikasarjat '!$A$2:$A$3</c:f>
              <c:strCache>
                <c:ptCount val="2"/>
                <c:pt idx="0">
                  <c:v>2019</c:v>
                </c:pt>
                <c:pt idx="1">
                  <c:v>2021</c:v>
                </c:pt>
              </c:strCache>
            </c:strRef>
          </c:cat>
          <c:val>
            <c:numRef>
              <c:f>'[ktk.ktk1.fact_ktk_ktk1.latest (30).xlsx]Kouluterveyskyselyn aikasarjat '!$B$2:$B$3</c:f>
              <c:numCache>
                <c:formatCode>#\ ##0.0</c:formatCode>
                <c:ptCount val="2"/>
                <c:pt idx="0">
                  <c:v>9.8000000000000007</c:v>
                </c:pt>
                <c:pt idx="1">
                  <c:v>9</c:v>
                </c:pt>
              </c:numCache>
            </c:numRef>
          </c:val>
          <c:smooth val="0"/>
          <c:extLst>
            <c:ext xmlns:c16="http://schemas.microsoft.com/office/drawing/2014/chart" uri="{C3380CC4-5D6E-409C-BE32-E72D297353CC}">
              <c16:uniqueId val="{00000000-C81E-4076-9760-ACE193BB8391}"/>
            </c:ext>
          </c:extLst>
        </c:ser>
        <c:ser>
          <c:idx val="1"/>
          <c:order val="1"/>
          <c:tx>
            <c:strRef>
              <c:f>'[ktk.ktk1.fact_ktk_ktk1.latest (30).xlsx]Kouluterveyskyselyn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(30).xlsx]Kouluterveyskyselyn aikasarjat '!$A$2:$A$3</c:f>
              <c:strCache>
                <c:ptCount val="2"/>
                <c:pt idx="0">
                  <c:v>2019</c:v>
                </c:pt>
                <c:pt idx="1">
                  <c:v>2021</c:v>
                </c:pt>
              </c:strCache>
            </c:strRef>
          </c:cat>
          <c:val>
            <c:numRef>
              <c:f>'[ktk.ktk1.fact_ktk_ktk1.latest (30).xlsx]Kouluterveyskyselyn aikasarjat '!$C$2:$C$3</c:f>
              <c:numCache>
                <c:formatCode>#\ ##0.0</c:formatCode>
                <c:ptCount val="2"/>
                <c:pt idx="0">
                  <c:v>2.2999999999999998</c:v>
                </c:pt>
                <c:pt idx="1">
                  <c:v>2.2000000000000002</c:v>
                </c:pt>
              </c:numCache>
            </c:numRef>
          </c:val>
          <c:smooth val="0"/>
          <c:extLst>
            <c:ext xmlns:c16="http://schemas.microsoft.com/office/drawing/2014/chart" uri="{C3380CC4-5D6E-409C-BE32-E72D297353CC}">
              <c16:uniqueId val="{00000001-C81E-4076-9760-ACE193BB8391}"/>
            </c:ext>
          </c:extLst>
        </c:ser>
        <c:ser>
          <c:idx val="2"/>
          <c:order val="2"/>
          <c:tx>
            <c:strRef>
              <c:f>'[ktk.ktk1.fact_ktk_ktk1.latest (30).xlsx]Kouluterveyskyselyn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(30).xlsx]Kouluterveyskyselyn aikasarjat '!$A$2:$A$3</c:f>
              <c:strCache>
                <c:ptCount val="2"/>
                <c:pt idx="0">
                  <c:v>2019</c:v>
                </c:pt>
                <c:pt idx="1">
                  <c:v>2021</c:v>
                </c:pt>
              </c:strCache>
            </c:strRef>
          </c:cat>
          <c:val>
            <c:numRef>
              <c:f>'[ktk.ktk1.fact_ktk_ktk1.latest (30).xlsx]Kouluterveyskyselyn aikasarjat '!$D$2:$D$3</c:f>
              <c:numCache>
                <c:formatCode>#\ ##0.0</c:formatCode>
                <c:ptCount val="2"/>
                <c:pt idx="0">
                  <c:v>6.1</c:v>
                </c:pt>
                <c:pt idx="1">
                  <c:v>5.5</c:v>
                </c:pt>
              </c:numCache>
            </c:numRef>
          </c:val>
          <c:smooth val="0"/>
          <c:extLst>
            <c:ext xmlns:c16="http://schemas.microsoft.com/office/drawing/2014/chart" uri="{C3380CC4-5D6E-409C-BE32-E72D297353CC}">
              <c16:uniqueId val="{00000002-C81E-4076-9760-ACE193BB8391}"/>
            </c:ext>
          </c:extLst>
        </c:ser>
        <c:dLbls>
          <c:dLblPos val="t"/>
          <c:showLegendKey val="0"/>
          <c:showVal val="1"/>
          <c:showCatName val="0"/>
          <c:showSerName val="0"/>
          <c:showPercent val="0"/>
          <c:showBubbleSize val="0"/>
        </c:dLbls>
        <c:smooth val="0"/>
        <c:axId val="421939416"/>
        <c:axId val="421938432"/>
      </c:lineChart>
      <c:catAx>
        <c:axId val="42193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21938432"/>
        <c:crosses val="autoZero"/>
        <c:auto val="1"/>
        <c:lblAlgn val="ctr"/>
        <c:lblOffset val="100"/>
        <c:noMultiLvlLbl val="0"/>
      </c:catAx>
      <c:valAx>
        <c:axId val="4219384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1939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alkoholin ostot vähittäismyynnistä,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(46).xlsx]Kouluterveyskyselyn aikasarjat '!$B$1</c:f>
              <c:strCache>
                <c:ptCount val="1"/>
                <c:pt idx="0">
                  <c:v>Perusopetus 8. ja 9. lk</c:v>
                </c:pt>
              </c:strCache>
            </c:strRef>
          </c:tx>
          <c:spPr>
            <a:ln w="28575" cap="rnd">
              <a:solidFill>
                <a:schemeClr val="accent1"/>
              </a:solidFill>
              <a:round/>
            </a:ln>
            <a:effectLst/>
          </c:spPr>
          <c:marker>
            <c:symbol val="none"/>
          </c:marker>
          <c:dLbls>
            <c:dLbl>
              <c:idx val="2"/>
              <c:layout>
                <c:manualLayout>
                  <c:x val="2.4444444444444241E-2"/>
                  <c:y val="4.10157156473210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231-46B1-A881-C6E14A9F5B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(46).xlsx]Kouluterveyskyselyn aikasarjat '!$A$2:$A$4</c:f>
              <c:strCache>
                <c:ptCount val="3"/>
                <c:pt idx="0">
                  <c:v>2017</c:v>
                </c:pt>
                <c:pt idx="1">
                  <c:v>2019</c:v>
                </c:pt>
                <c:pt idx="2">
                  <c:v>2021</c:v>
                </c:pt>
              </c:strCache>
            </c:strRef>
          </c:cat>
          <c:val>
            <c:numRef>
              <c:f>'[ktk.ktk1.fact_ktk_ktk1.latest (46).xlsx]Kouluterveyskyselyn aikasarjat '!$B$2:$B$4</c:f>
              <c:numCache>
                <c:formatCode>#\ ##0.0</c:formatCode>
                <c:ptCount val="3"/>
                <c:pt idx="0">
                  <c:v>6.7</c:v>
                </c:pt>
                <c:pt idx="1">
                  <c:v>6.1</c:v>
                </c:pt>
                <c:pt idx="2">
                  <c:v>5.5</c:v>
                </c:pt>
              </c:numCache>
            </c:numRef>
          </c:val>
          <c:smooth val="0"/>
          <c:extLst>
            <c:ext xmlns:c16="http://schemas.microsoft.com/office/drawing/2014/chart" uri="{C3380CC4-5D6E-409C-BE32-E72D297353CC}">
              <c16:uniqueId val="{00000000-5F8B-4E2C-9369-EE92AC76D142}"/>
            </c:ext>
          </c:extLst>
        </c:ser>
        <c:ser>
          <c:idx val="1"/>
          <c:order val="1"/>
          <c:tx>
            <c:strRef>
              <c:f>'[ktk.ktk1.fact_ktk_ktk1.latest (46).xlsx]Kouluterveyskyselyn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(46).xlsx]Kouluterveyskyselyn aikasarjat '!$A$2:$A$4</c:f>
              <c:strCache>
                <c:ptCount val="3"/>
                <c:pt idx="0">
                  <c:v>2017</c:v>
                </c:pt>
                <c:pt idx="1">
                  <c:v>2019</c:v>
                </c:pt>
                <c:pt idx="2">
                  <c:v>2021</c:v>
                </c:pt>
              </c:strCache>
            </c:strRef>
          </c:cat>
          <c:val>
            <c:numRef>
              <c:f>'[ktk.ktk1.fact_ktk_ktk1.latest (46).xlsx]Kouluterveyskyselyn aikasarjat '!$C$2:$C$4</c:f>
              <c:numCache>
                <c:formatCode>#\ ##0.0</c:formatCode>
                <c:ptCount val="3"/>
                <c:pt idx="0">
                  <c:v>3.1</c:v>
                </c:pt>
                <c:pt idx="1">
                  <c:v>3.9</c:v>
                </c:pt>
                <c:pt idx="2">
                  <c:v>3.9</c:v>
                </c:pt>
              </c:numCache>
            </c:numRef>
          </c:val>
          <c:smooth val="0"/>
          <c:extLst>
            <c:ext xmlns:c16="http://schemas.microsoft.com/office/drawing/2014/chart" uri="{C3380CC4-5D6E-409C-BE32-E72D297353CC}">
              <c16:uniqueId val="{00000001-5F8B-4E2C-9369-EE92AC76D142}"/>
            </c:ext>
          </c:extLst>
        </c:ser>
        <c:ser>
          <c:idx val="2"/>
          <c:order val="2"/>
          <c:tx>
            <c:strRef>
              <c:f>'[ktk.ktk1.fact_ktk_ktk1.latest (46).xlsx]Kouluterveyskyselyn aikasarjat '!$D$1</c:f>
              <c:strCache>
                <c:ptCount val="1"/>
                <c:pt idx="0">
                  <c:v>Ammatillinen oppilaitos</c:v>
                </c:pt>
              </c:strCache>
            </c:strRef>
          </c:tx>
          <c:spPr>
            <a:ln w="28575" cap="rnd">
              <a:solidFill>
                <a:schemeClr val="accent3"/>
              </a:solidFill>
              <a:round/>
            </a:ln>
            <a:effectLst/>
          </c:spPr>
          <c:marker>
            <c:symbol val="none"/>
          </c:marker>
          <c:dLbls>
            <c:dLbl>
              <c:idx val="2"/>
              <c:layout>
                <c:manualLayout>
                  <c:x val="1.8888888888888684E-2"/>
                  <c:y val="-2.92468839028876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31-46B1-A881-C6E14A9F5B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(46).xlsx]Kouluterveyskyselyn aikasarjat '!$A$2:$A$4</c:f>
              <c:strCache>
                <c:ptCount val="3"/>
                <c:pt idx="0">
                  <c:v>2017</c:v>
                </c:pt>
                <c:pt idx="1">
                  <c:v>2019</c:v>
                </c:pt>
                <c:pt idx="2">
                  <c:v>2021</c:v>
                </c:pt>
              </c:strCache>
            </c:strRef>
          </c:cat>
          <c:val>
            <c:numRef>
              <c:f>'[ktk.ktk1.fact_ktk_ktk1.latest (46).xlsx]Kouluterveyskyselyn aikasarjat '!$D$2:$D$4</c:f>
              <c:numCache>
                <c:formatCode>#\ ##0.0</c:formatCode>
                <c:ptCount val="3"/>
                <c:pt idx="0">
                  <c:v>5.4</c:v>
                </c:pt>
                <c:pt idx="1">
                  <c:v>7.9</c:v>
                </c:pt>
                <c:pt idx="2">
                  <c:v>5.7</c:v>
                </c:pt>
              </c:numCache>
            </c:numRef>
          </c:val>
          <c:smooth val="0"/>
          <c:extLst>
            <c:ext xmlns:c16="http://schemas.microsoft.com/office/drawing/2014/chart" uri="{C3380CC4-5D6E-409C-BE32-E72D297353CC}">
              <c16:uniqueId val="{00000002-5F8B-4E2C-9369-EE92AC76D142}"/>
            </c:ext>
          </c:extLst>
        </c:ser>
        <c:dLbls>
          <c:dLblPos val="t"/>
          <c:showLegendKey val="0"/>
          <c:showVal val="1"/>
          <c:showCatName val="0"/>
          <c:showSerName val="0"/>
          <c:showPercent val="0"/>
          <c:showBubbleSize val="0"/>
        </c:dLbls>
        <c:smooth val="0"/>
        <c:axId val="242016792"/>
        <c:axId val="242020072"/>
      </c:lineChart>
      <c:catAx>
        <c:axId val="24201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42020072"/>
        <c:crosses val="autoZero"/>
        <c:auto val="1"/>
        <c:lblAlgn val="ctr"/>
        <c:lblOffset val="100"/>
        <c:noMultiLvlLbl val="0"/>
      </c:catAx>
      <c:valAx>
        <c:axId val="2420200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2016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alkoholin ostot vähittäismyynnistä, %, 8. ja</a:t>
            </a:r>
            <a:r>
              <a:rPr lang="fi-FI" baseline="0"/>
              <a:t> 9.lk. </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'[ktk.ktk1.fact_ktk_ktk1.latest-36.xlsx]Kouluterveyskyselyn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'[ktk.ktk1.fact_ktk_ktk1.latest-36.xlsx]Kouluterveyskyselyn aikasarjat '!$A$2:$A$9</c:f>
              <c:strCache>
                <c:ptCount val="8"/>
                <c:pt idx="0">
                  <c:v>Iisalmi</c:v>
                </c:pt>
                <c:pt idx="1">
                  <c:v>Kuopio</c:v>
                </c:pt>
                <c:pt idx="2">
                  <c:v>Pohjois-Savon hyvinvointialue</c:v>
                </c:pt>
                <c:pt idx="3">
                  <c:v>Siilinjärvi</c:v>
                </c:pt>
                <c:pt idx="4">
                  <c:v>Suonenjoki</c:v>
                </c:pt>
                <c:pt idx="5">
                  <c:v>Varkaus</c:v>
                </c:pt>
                <c:pt idx="6">
                  <c:v>Leppävirta</c:v>
                </c:pt>
                <c:pt idx="7">
                  <c:v>Pielavesi</c:v>
                </c:pt>
              </c:strCache>
            </c:strRef>
          </c:cat>
          <c:val>
            <c:numRef>
              <c:f>'[ktk.ktk1.fact_ktk_ktk1.latest-36.xlsx]Kouluterveyskyselyn aikasarjat '!$B$2:$B$9</c:f>
              <c:numCache>
                <c:formatCode>#\ ##0.0</c:formatCode>
                <c:ptCount val="8"/>
                <c:pt idx="0">
                  <c:v>3.6</c:v>
                </c:pt>
                <c:pt idx="1">
                  <c:v>5.8</c:v>
                </c:pt>
                <c:pt idx="2">
                  <c:v>6.1</c:v>
                </c:pt>
                <c:pt idx="3">
                  <c:v>12.6</c:v>
                </c:pt>
                <c:pt idx="4">
                  <c:v>1.6</c:v>
                </c:pt>
                <c:pt idx="5">
                  <c:v>8</c:v>
                </c:pt>
                <c:pt idx="6" formatCode="General">
                  <c:v>0</c:v>
                </c:pt>
                <c:pt idx="7">
                  <c:v>9.6</c:v>
                </c:pt>
              </c:numCache>
            </c:numRef>
          </c:val>
          <c:extLst>
            <c:ext xmlns:c16="http://schemas.microsoft.com/office/drawing/2014/chart" uri="{C3380CC4-5D6E-409C-BE32-E72D297353CC}">
              <c16:uniqueId val="{00000000-412C-4FBB-B953-2CDC5F387FC8}"/>
            </c:ext>
          </c:extLst>
        </c:ser>
        <c:ser>
          <c:idx val="1"/>
          <c:order val="1"/>
          <c:tx>
            <c:strRef>
              <c:f>'[ktk.ktk1.fact_ktk_ktk1.latest-36.xlsx]Kouluterveyskyselyn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'[ktk.ktk1.fact_ktk_ktk1.latest-36.xlsx]Kouluterveyskyselyn aikasarjat '!$A$2:$A$9</c:f>
              <c:strCache>
                <c:ptCount val="8"/>
                <c:pt idx="0">
                  <c:v>Iisalmi</c:v>
                </c:pt>
                <c:pt idx="1">
                  <c:v>Kuopio</c:v>
                </c:pt>
                <c:pt idx="2">
                  <c:v>Pohjois-Savon hyvinvointialue</c:v>
                </c:pt>
                <c:pt idx="3">
                  <c:v>Siilinjärvi</c:v>
                </c:pt>
                <c:pt idx="4">
                  <c:v>Suonenjoki</c:v>
                </c:pt>
                <c:pt idx="5">
                  <c:v>Varkaus</c:v>
                </c:pt>
                <c:pt idx="6">
                  <c:v>Leppävirta</c:v>
                </c:pt>
                <c:pt idx="7">
                  <c:v>Pielavesi</c:v>
                </c:pt>
              </c:strCache>
            </c:strRef>
          </c:cat>
          <c:val>
            <c:numRef>
              <c:f>'[ktk.ktk1.fact_ktk_ktk1.latest-36.xlsx]Kouluterveyskyselyn aikasarjat '!$C$2:$C$9</c:f>
              <c:numCache>
                <c:formatCode>#\ ##0.0</c:formatCode>
                <c:ptCount val="8"/>
                <c:pt idx="0">
                  <c:v>3.1</c:v>
                </c:pt>
                <c:pt idx="1">
                  <c:v>4.5</c:v>
                </c:pt>
                <c:pt idx="2">
                  <c:v>5.5</c:v>
                </c:pt>
                <c:pt idx="3">
                  <c:v>7.2</c:v>
                </c:pt>
                <c:pt idx="4">
                  <c:v>8.9</c:v>
                </c:pt>
                <c:pt idx="5">
                  <c:v>9.6999999999999993</c:v>
                </c:pt>
                <c:pt idx="6">
                  <c:v>12.5</c:v>
                </c:pt>
                <c:pt idx="7" formatCode="General">
                  <c:v>0</c:v>
                </c:pt>
              </c:numCache>
            </c:numRef>
          </c:val>
          <c:extLst>
            <c:ext xmlns:c16="http://schemas.microsoft.com/office/drawing/2014/chart" uri="{C3380CC4-5D6E-409C-BE32-E72D297353CC}">
              <c16:uniqueId val="{00000001-412C-4FBB-B953-2CDC5F387FC8}"/>
            </c:ext>
          </c:extLst>
        </c:ser>
        <c:dLbls>
          <c:dLblPos val="outEnd"/>
          <c:showLegendKey val="0"/>
          <c:showVal val="1"/>
          <c:showCatName val="0"/>
          <c:showSerName val="0"/>
          <c:showPercent val="0"/>
          <c:showBubbleSize val="0"/>
        </c:dLbls>
        <c:gapWidth val="219"/>
        <c:overlap val="-27"/>
        <c:axId val="511699224"/>
        <c:axId val="511699552"/>
      </c:barChart>
      <c:catAx>
        <c:axId val="5116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1699552"/>
        <c:crosses val="autoZero"/>
        <c:auto val="1"/>
        <c:lblAlgn val="ctr"/>
        <c:lblOffset val="100"/>
        <c:noMultiLvlLbl val="0"/>
      </c:catAx>
      <c:valAx>
        <c:axId val="511699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1699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välittämisen kautta hankkima alkoholi,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(12).xlsx]Kouluterveyskyselyn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(12).xlsx]Kouluterveyskyselyn aikasarjat '!$A$2:$A$8</c:f>
              <c:strCache>
                <c:ptCount val="7"/>
                <c:pt idx="0">
                  <c:v>Pohjois-Savon hyvinvointialue</c:v>
                </c:pt>
                <c:pt idx="1">
                  <c:v>Etelä-Savon hyvinvointialue</c:v>
                </c:pt>
                <c:pt idx="2">
                  <c:v>Pohjois-Karjalan hyvinvointialue</c:v>
                </c:pt>
                <c:pt idx="3">
                  <c:v>Koko maa</c:v>
                </c:pt>
                <c:pt idx="4">
                  <c:v>Pohjois-Pohjanmaan hyvinvointialue</c:v>
                </c:pt>
                <c:pt idx="5">
                  <c:v>Keski-Suomen hyvinvointialue</c:v>
                </c:pt>
                <c:pt idx="6">
                  <c:v>Pirkanmaan hyvinvointialue</c:v>
                </c:pt>
              </c:strCache>
            </c:strRef>
          </c:cat>
          <c:val>
            <c:numRef>
              <c:f>'[ktk.ktk1.fact_ktk_ktk1.latest (12).xlsx]Kouluterveyskyselyn aikasarjat '!$B$2:$B$8</c:f>
              <c:numCache>
                <c:formatCode>#\ ##0.0</c:formatCode>
                <c:ptCount val="7"/>
                <c:pt idx="0">
                  <c:v>87.4</c:v>
                </c:pt>
                <c:pt idx="1">
                  <c:v>88.9</c:v>
                </c:pt>
                <c:pt idx="2">
                  <c:v>90.3</c:v>
                </c:pt>
                <c:pt idx="3">
                  <c:v>88.5</c:v>
                </c:pt>
                <c:pt idx="4">
                  <c:v>87.4</c:v>
                </c:pt>
                <c:pt idx="5">
                  <c:v>89.9</c:v>
                </c:pt>
                <c:pt idx="6">
                  <c:v>87.9</c:v>
                </c:pt>
              </c:numCache>
            </c:numRef>
          </c:val>
          <c:extLst>
            <c:ext xmlns:c16="http://schemas.microsoft.com/office/drawing/2014/chart" uri="{C3380CC4-5D6E-409C-BE32-E72D297353CC}">
              <c16:uniqueId val="{00000000-BCB0-4D7D-B0F0-1B8E56CD55F0}"/>
            </c:ext>
          </c:extLst>
        </c:ser>
        <c:ser>
          <c:idx val="1"/>
          <c:order val="1"/>
          <c:tx>
            <c:strRef>
              <c:f>'[ktk.ktk1.fact_ktk_ktk1.latest (12).xlsx]Kouluterveyskyselyn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(12).xlsx]Kouluterveyskyselyn aikasarjat '!$A$2:$A$8</c:f>
              <c:strCache>
                <c:ptCount val="7"/>
                <c:pt idx="0">
                  <c:v>Pohjois-Savon hyvinvointialue</c:v>
                </c:pt>
                <c:pt idx="1">
                  <c:v>Etelä-Savon hyvinvointialue</c:v>
                </c:pt>
                <c:pt idx="2">
                  <c:v>Pohjois-Karjalan hyvinvointialue</c:v>
                </c:pt>
                <c:pt idx="3">
                  <c:v>Koko maa</c:v>
                </c:pt>
                <c:pt idx="4">
                  <c:v>Pohjois-Pohjanmaan hyvinvointialue</c:v>
                </c:pt>
                <c:pt idx="5">
                  <c:v>Keski-Suomen hyvinvointialue</c:v>
                </c:pt>
                <c:pt idx="6">
                  <c:v>Pirkanmaan hyvinvointialue</c:v>
                </c:pt>
              </c:strCache>
            </c:strRef>
          </c:cat>
          <c:val>
            <c:numRef>
              <c:f>'[ktk.ktk1.fact_ktk_ktk1.latest (12).xlsx]Kouluterveyskyselyn aikasarjat '!$C$2:$C$8</c:f>
              <c:numCache>
                <c:formatCode>#\ ##0.0</c:formatCode>
                <c:ptCount val="7"/>
                <c:pt idx="0">
                  <c:v>84.3</c:v>
                </c:pt>
                <c:pt idx="1">
                  <c:v>86.3</c:v>
                </c:pt>
                <c:pt idx="2">
                  <c:v>86.4</c:v>
                </c:pt>
                <c:pt idx="3">
                  <c:v>87.3</c:v>
                </c:pt>
                <c:pt idx="4">
                  <c:v>87.5</c:v>
                </c:pt>
                <c:pt idx="5">
                  <c:v>87.7</c:v>
                </c:pt>
                <c:pt idx="6">
                  <c:v>88.1</c:v>
                </c:pt>
              </c:numCache>
            </c:numRef>
          </c:val>
          <c:extLst>
            <c:ext xmlns:c16="http://schemas.microsoft.com/office/drawing/2014/chart" uri="{C3380CC4-5D6E-409C-BE32-E72D297353CC}">
              <c16:uniqueId val="{00000001-BCB0-4D7D-B0F0-1B8E56CD55F0}"/>
            </c:ext>
          </c:extLst>
        </c:ser>
        <c:dLbls>
          <c:dLblPos val="outEnd"/>
          <c:showLegendKey val="0"/>
          <c:showVal val="1"/>
          <c:showCatName val="0"/>
          <c:showSerName val="0"/>
          <c:showPercent val="0"/>
          <c:showBubbleSize val="0"/>
        </c:dLbls>
        <c:gapWidth val="219"/>
        <c:overlap val="-27"/>
        <c:axId val="246548952"/>
        <c:axId val="246549280"/>
      </c:barChart>
      <c:catAx>
        <c:axId val="24654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6549280"/>
        <c:crosses val="autoZero"/>
        <c:auto val="1"/>
        <c:lblAlgn val="ctr"/>
        <c:lblOffset val="100"/>
        <c:noMultiLvlLbl val="0"/>
      </c:catAx>
      <c:valAx>
        <c:axId val="2465492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6548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välittämisen kautta hankkima alkoholi, %, 8. ja 9.lk.</a:t>
            </a:r>
            <a:r>
              <a:rPr lang="fi-FI" baseline="0"/>
              <a:t>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(31).xlsx]Kouluterveyskyselyn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(31).xlsx]Kouluterveyskyselyn aikasarjat '!$A$2:$A$3</c:f>
              <c:strCache>
                <c:ptCount val="2"/>
                <c:pt idx="0">
                  <c:v>2019</c:v>
                </c:pt>
                <c:pt idx="1">
                  <c:v>2021</c:v>
                </c:pt>
              </c:strCache>
            </c:strRef>
          </c:cat>
          <c:val>
            <c:numRef>
              <c:f>'[ktk.ktk1.fact_ktk_ktk1.latest (31).xlsx]Kouluterveyskyselyn aikasarjat '!$B$2:$B$3</c:f>
              <c:numCache>
                <c:formatCode>#\ ##0.0</c:formatCode>
                <c:ptCount val="2"/>
                <c:pt idx="0">
                  <c:v>82.9</c:v>
                </c:pt>
                <c:pt idx="1">
                  <c:v>77.8</c:v>
                </c:pt>
              </c:numCache>
            </c:numRef>
          </c:val>
          <c:smooth val="0"/>
          <c:extLst>
            <c:ext xmlns:c16="http://schemas.microsoft.com/office/drawing/2014/chart" uri="{C3380CC4-5D6E-409C-BE32-E72D297353CC}">
              <c16:uniqueId val="{00000000-3AEE-4601-A411-119481BBBF6D}"/>
            </c:ext>
          </c:extLst>
        </c:ser>
        <c:ser>
          <c:idx val="1"/>
          <c:order val="1"/>
          <c:tx>
            <c:strRef>
              <c:f>'[ktk.ktk1.fact_ktk_ktk1.latest (31).xlsx]Kouluterveyskyselyn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(31).xlsx]Kouluterveyskyselyn aikasarjat '!$A$2:$A$3</c:f>
              <c:strCache>
                <c:ptCount val="2"/>
                <c:pt idx="0">
                  <c:v>2019</c:v>
                </c:pt>
                <c:pt idx="1">
                  <c:v>2021</c:v>
                </c:pt>
              </c:strCache>
            </c:strRef>
          </c:cat>
          <c:val>
            <c:numRef>
              <c:f>'[ktk.ktk1.fact_ktk_ktk1.latest (31).xlsx]Kouluterveyskyselyn aikasarjat '!$C$2:$C$3</c:f>
              <c:numCache>
                <c:formatCode>#\ ##0.0</c:formatCode>
                <c:ptCount val="2"/>
                <c:pt idx="0">
                  <c:v>91.8</c:v>
                </c:pt>
                <c:pt idx="1">
                  <c:v>90.7</c:v>
                </c:pt>
              </c:numCache>
            </c:numRef>
          </c:val>
          <c:smooth val="0"/>
          <c:extLst>
            <c:ext xmlns:c16="http://schemas.microsoft.com/office/drawing/2014/chart" uri="{C3380CC4-5D6E-409C-BE32-E72D297353CC}">
              <c16:uniqueId val="{00000001-3AEE-4601-A411-119481BBBF6D}"/>
            </c:ext>
          </c:extLst>
        </c:ser>
        <c:ser>
          <c:idx val="2"/>
          <c:order val="2"/>
          <c:tx>
            <c:strRef>
              <c:f>'[ktk.ktk1.fact_ktk_ktk1.latest (31).xlsx]Kouluterveyskyselyn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(31).xlsx]Kouluterveyskyselyn aikasarjat '!$A$2:$A$3</c:f>
              <c:strCache>
                <c:ptCount val="2"/>
                <c:pt idx="0">
                  <c:v>2019</c:v>
                </c:pt>
                <c:pt idx="1">
                  <c:v>2021</c:v>
                </c:pt>
              </c:strCache>
            </c:strRef>
          </c:cat>
          <c:val>
            <c:numRef>
              <c:f>'[ktk.ktk1.fact_ktk_ktk1.latest (31).xlsx]Kouluterveyskyselyn aikasarjat '!$D$2:$D$3</c:f>
              <c:numCache>
                <c:formatCode>#\ ##0.0</c:formatCode>
                <c:ptCount val="2"/>
                <c:pt idx="0">
                  <c:v>87.4</c:v>
                </c:pt>
                <c:pt idx="1">
                  <c:v>84.3</c:v>
                </c:pt>
              </c:numCache>
            </c:numRef>
          </c:val>
          <c:smooth val="0"/>
          <c:extLst>
            <c:ext xmlns:c16="http://schemas.microsoft.com/office/drawing/2014/chart" uri="{C3380CC4-5D6E-409C-BE32-E72D297353CC}">
              <c16:uniqueId val="{00000002-3AEE-4601-A411-119481BBBF6D}"/>
            </c:ext>
          </c:extLst>
        </c:ser>
        <c:dLbls>
          <c:dLblPos val="t"/>
          <c:showLegendKey val="0"/>
          <c:showVal val="1"/>
          <c:showCatName val="0"/>
          <c:showSerName val="0"/>
          <c:showPercent val="0"/>
          <c:showBubbleSize val="0"/>
        </c:dLbls>
        <c:smooth val="0"/>
        <c:axId val="251310760"/>
        <c:axId val="251310104"/>
      </c:lineChart>
      <c:catAx>
        <c:axId val="25131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310104"/>
        <c:crosses val="autoZero"/>
        <c:auto val="1"/>
        <c:lblAlgn val="ctr"/>
        <c:lblOffset val="100"/>
        <c:noMultiLvlLbl val="0"/>
      </c:catAx>
      <c:valAx>
        <c:axId val="2513101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1310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välittämisen kautta hankkima alkoholi,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(47).xlsx]Kouluterveyskyselyn aikasarjat '!$B$1</c:f>
              <c:strCache>
                <c:ptCount val="1"/>
                <c:pt idx="0">
                  <c:v>Perusopetus 8. ja 9. lk</c:v>
                </c:pt>
              </c:strCache>
            </c:strRef>
          </c:tx>
          <c:spPr>
            <a:ln w="28575" cap="rnd">
              <a:solidFill>
                <a:schemeClr val="accent1"/>
              </a:solidFill>
              <a:round/>
            </a:ln>
            <a:effectLst/>
          </c:spPr>
          <c:marker>
            <c:symbol val="none"/>
          </c:marker>
          <c:dLbls>
            <c:dLbl>
              <c:idx val="1"/>
              <c:layout>
                <c:manualLayout>
                  <c:x val="-4.8635583544352559E-2"/>
                  <c:y val="3.09760920903997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D3C-4774-9BB6-EE3165CF0E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(47).xlsx]Kouluterveyskyselyn aikasarjat '!$A$2:$A$4</c:f>
              <c:strCache>
                <c:ptCount val="3"/>
                <c:pt idx="0">
                  <c:v>2017</c:v>
                </c:pt>
                <c:pt idx="1">
                  <c:v>2019</c:v>
                </c:pt>
                <c:pt idx="2">
                  <c:v>2021</c:v>
                </c:pt>
              </c:strCache>
            </c:strRef>
          </c:cat>
          <c:val>
            <c:numRef>
              <c:f>'[ktk.ktk1.fact_ktk_ktk1.latest (47).xlsx]Kouluterveyskyselyn aikasarjat '!$B$2:$B$4</c:f>
              <c:numCache>
                <c:formatCode>#\ ##0.0</c:formatCode>
                <c:ptCount val="3"/>
                <c:pt idx="0">
                  <c:v>88.9</c:v>
                </c:pt>
                <c:pt idx="1">
                  <c:v>87.4</c:v>
                </c:pt>
                <c:pt idx="2">
                  <c:v>84.3</c:v>
                </c:pt>
              </c:numCache>
            </c:numRef>
          </c:val>
          <c:smooth val="0"/>
          <c:extLst>
            <c:ext xmlns:c16="http://schemas.microsoft.com/office/drawing/2014/chart" uri="{C3380CC4-5D6E-409C-BE32-E72D297353CC}">
              <c16:uniqueId val="{00000000-4705-422D-9ACE-33DA990E2548}"/>
            </c:ext>
          </c:extLst>
        </c:ser>
        <c:ser>
          <c:idx val="1"/>
          <c:order val="1"/>
          <c:tx>
            <c:strRef>
              <c:f>'[ktk.ktk1.fact_ktk_ktk1.latest (47).xlsx]Kouluterveyskyselyn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(47).xlsx]Kouluterveyskyselyn aikasarjat '!$A$2:$A$4</c:f>
              <c:strCache>
                <c:ptCount val="3"/>
                <c:pt idx="0">
                  <c:v>2017</c:v>
                </c:pt>
                <c:pt idx="1">
                  <c:v>2019</c:v>
                </c:pt>
                <c:pt idx="2">
                  <c:v>2021</c:v>
                </c:pt>
              </c:strCache>
            </c:strRef>
          </c:cat>
          <c:val>
            <c:numRef>
              <c:f>'[ktk.ktk1.fact_ktk_ktk1.latest (47).xlsx]Kouluterveyskyselyn aikasarjat '!$C$2:$C$4</c:f>
              <c:numCache>
                <c:formatCode>#\ ##0.0</c:formatCode>
                <c:ptCount val="3"/>
                <c:pt idx="0">
                  <c:v>94.6</c:v>
                </c:pt>
                <c:pt idx="1">
                  <c:v>94.6</c:v>
                </c:pt>
                <c:pt idx="2">
                  <c:v>94.8</c:v>
                </c:pt>
              </c:numCache>
            </c:numRef>
          </c:val>
          <c:smooth val="0"/>
          <c:extLst>
            <c:ext xmlns:c16="http://schemas.microsoft.com/office/drawing/2014/chart" uri="{C3380CC4-5D6E-409C-BE32-E72D297353CC}">
              <c16:uniqueId val="{00000001-4705-422D-9ACE-33DA990E2548}"/>
            </c:ext>
          </c:extLst>
        </c:ser>
        <c:ser>
          <c:idx val="2"/>
          <c:order val="2"/>
          <c:tx>
            <c:strRef>
              <c:f>'[ktk.ktk1.fact_ktk_ktk1.latest (47).xlsx]Kouluterveyskyselyn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(47).xlsx]Kouluterveyskyselyn aikasarjat '!$A$2:$A$4</c:f>
              <c:strCache>
                <c:ptCount val="3"/>
                <c:pt idx="0">
                  <c:v>2017</c:v>
                </c:pt>
                <c:pt idx="1">
                  <c:v>2019</c:v>
                </c:pt>
                <c:pt idx="2">
                  <c:v>2021</c:v>
                </c:pt>
              </c:strCache>
            </c:strRef>
          </c:cat>
          <c:val>
            <c:numRef>
              <c:f>'[ktk.ktk1.fact_ktk_ktk1.latest (47).xlsx]Kouluterveyskyselyn aikasarjat '!$D$2:$D$4</c:f>
              <c:numCache>
                <c:formatCode>#\ ##0.0</c:formatCode>
                <c:ptCount val="3"/>
                <c:pt idx="0">
                  <c:v>91</c:v>
                </c:pt>
                <c:pt idx="1">
                  <c:v>88.9</c:v>
                </c:pt>
                <c:pt idx="2">
                  <c:v>91.8</c:v>
                </c:pt>
              </c:numCache>
            </c:numRef>
          </c:val>
          <c:smooth val="0"/>
          <c:extLst>
            <c:ext xmlns:c16="http://schemas.microsoft.com/office/drawing/2014/chart" uri="{C3380CC4-5D6E-409C-BE32-E72D297353CC}">
              <c16:uniqueId val="{00000002-4705-422D-9ACE-33DA990E2548}"/>
            </c:ext>
          </c:extLst>
        </c:ser>
        <c:dLbls>
          <c:dLblPos val="t"/>
          <c:showLegendKey val="0"/>
          <c:showVal val="1"/>
          <c:showCatName val="0"/>
          <c:showSerName val="0"/>
          <c:showPercent val="0"/>
          <c:showBubbleSize val="0"/>
        </c:dLbls>
        <c:smooth val="0"/>
        <c:axId val="518029616"/>
        <c:axId val="518026008"/>
      </c:lineChart>
      <c:catAx>
        <c:axId val="51802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18026008"/>
        <c:crosses val="autoZero"/>
        <c:auto val="1"/>
        <c:lblAlgn val="ctr"/>
        <c:lblOffset val="100"/>
        <c:noMultiLvlLbl val="0"/>
      </c:catAx>
      <c:valAx>
        <c:axId val="5180260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802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välittämisen kautta hankkima alkoholi, %, 8. ja</a:t>
            </a:r>
            <a:r>
              <a:rPr lang="fi-FI" baseline="0"/>
              <a:t> 9.lk.</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'[ktk.ktk1.fact_ktk_ktk1.latest-37.xlsx]Kouluterveyskyselyn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'[ktk.ktk1.fact_ktk_ktk1.latest-37.xlsx]Kouluterveyskyselyn aikasarjat '!$A$2:$A$15</c:f>
              <c:strCache>
                <c:ptCount val="14"/>
                <c:pt idx="0">
                  <c:v>Lapinlahti</c:v>
                </c:pt>
                <c:pt idx="1">
                  <c:v>Suonenjoki</c:v>
                </c:pt>
                <c:pt idx="2">
                  <c:v>Leppävirta</c:v>
                </c:pt>
                <c:pt idx="3">
                  <c:v>Varkaus</c:v>
                </c:pt>
                <c:pt idx="4">
                  <c:v>Pohjois-Savon hyvinvointialue</c:v>
                </c:pt>
                <c:pt idx="5">
                  <c:v>Iisalmi</c:v>
                </c:pt>
                <c:pt idx="6">
                  <c:v>Kuopio</c:v>
                </c:pt>
                <c:pt idx="7">
                  <c:v>Siilinjärvi</c:v>
                </c:pt>
                <c:pt idx="8">
                  <c:v>Joroinen</c:v>
                </c:pt>
                <c:pt idx="9">
                  <c:v>Kiuruvesi</c:v>
                </c:pt>
                <c:pt idx="10">
                  <c:v>Pielavesi</c:v>
                </c:pt>
                <c:pt idx="11">
                  <c:v>Tuusniemi</c:v>
                </c:pt>
                <c:pt idx="12">
                  <c:v>Rautalampi</c:v>
                </c:pt>
                <c:pt idx="13">
                  <c:v>Vieremä</c:v>
                </c:pt>
              </c:strCache>
            </c:strRef>
          </c:cat>
          <c:val>
            <c:numRef>
              <c:f>'[ktk.ktk1.fact_ktk_ktk1.latest-37.xlsx]Kouluterveyskyselyn aikasarjat '!$B$2:$B$15</c:f>
              <c:numCache>
                <c:formatCode>#\ ##0.0</c:formatCode>
                <c:ptCount val="14"/>
                <c:pt idx="1">
                  <c:v>85.2</c:v>
                </c:pt>
                <c:pt idx="2">
                  <c:v>83.3</c:v>
                </c:pt>
                <c:pt idx="3">
                  <c:v>88.8</c:v>
                </c:pt>
                <c:pt idx="4">
                  <c:v>87.4</c:v>
                </c:pt>
                <c:pt idx="5">
                  <c:v>92.1</c:v>
                </c:pt>
                <c:pt idx="6">
                  <c:v>87.5</c:v>
                </c:pt>
                <c:pt idx="7">
                  <c:v>83.6</c:v>
                </c:pt>
                <c:pt idx="8">
                  <c:v>88.6</c:v>
                </c:pt>
                <c:pt idx="9">
                  <c:v>79.3</c:v>
                </c:pt>
                <c:pt idx="10">
                  <c:v>82.7</c:v>
                </c:pt>
                <c:pt idx="11">
                  <c:v>91.7</c:v>
                </c:pt>
                <c:pt idx="12">
                  <c:v>96.8</c:v>
                </c:pt>
                <c:pt idx="13">
                  <c:v>97.2</c:v>
                </c:pt>
              </c:numCache>
            </c:numRef>
          </c:val>
          <c:extLst>
            <c:ext xmlns:c16="http://schemas.microsoft.com/office/drawing/2014/chart" uri="{C3380CC4-5D6E-409C-BE32-E72D297353CC}">
              <c16:uniqueId val="{00000000-9B13-4E74-A6FF-92001262779A}"/>
            </c:ext>
          </c:extLst>
        </c:ser>
        <c:ser>
          <c:idx val="1"/>
          <c:order val="1"/>
          <c:tx>
            <c:strRef>
              <c:f>'[ktk.ktk1.fact_ktk_ktk1.latest-37.xlsx]Kouluterveyskyselyn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'[ktk.ktk1.fact_ktk_ktk1.latest-37.xlsx]Kouluterveyskyselyn aikasarjat '!$A$2:$A$15</c:f>
              <c:strCache>
                <c:ptCount val="14"/>
                <c:pt idx="0">
                  <c:v>Lapinlahti</c:v>
                </c:pt>
                <c:pt idx="1">
                  <c:v>Suonenjoki</c:v>
                </c:pt>
                <c:pt idx="2">
                  <c:v>Leppävirta</c:v>
                </c:pt>
                <c:pt idx="3">
                  <c:v>Varkaus</c:v>
                </c:pt>
                <c:pt idx="4">
                  <c:v>Pohjois-Savon hyvinvointialue</c:v>
                </c:pt>
                <c:pt idx="5">
                  <c:v>Iisalmi</c:v>
                </c:pt>
                <c:pt idx="6">
                  <c:v>Kuopio</c:v>
                </c:pt>
                <c:pt idx="7">
                  <c:v>Siilinjärvi</c:v>
                </c:pt>
                <c:pt idx="8">
                  <c:v>Joroinen</c:v>
                </c:pt>
                <c:pt idx="9">
                  <c:v>Kiuruvesi</c:v>
                </c:pt>
                <c:pt idx="10">
                  <c:v>Pielavesi</c:v>
                </c:pt>
                <c:pt idx="11">
                  <c:v>Tuusniemi</c:v>
                </c:pt>
                <c:pt idx="12">
                  <c:v>Rautalampi</c:v>
                </c:pt>
                <c:pt idx="13">
                  <c:v>Vieremä</c:v>
                </c:pt>
              </c:strCache>
            </c:strRef>
          </c:cat>
          <c:val>
            <c:numRef>
              <c:f>'[ktk.ktk1.fact_ktk_ktk1.latest-37.xlsx]Kouluterveyskyselyn aikasarjat '!$C$2:$C$15</c:f>
              <c:numCache>
                <c:formatCode>#\ ##0.0</c:formatCode>
                <c:ptCount val="14"/>
                <c:pt idx="0">
                  <c:v>78.599999999999994</c:v>
                </c:pt>
                <c:pt idx="1">
                  <c:v>78.599999999999994</c:v>
                </c:pt>
                <c:pt idx="2">
                  <c:v>79.2</c:v>
                </c:pt>
                <c:pt idx="3">
                  <c:v>81.7</c:v>
                </c:pt>
                <c:pt idx="4">
                  <c:v>84.3</c:v>
                </c:pt>
                <c:pt idx="5">
                  <c:v>84.6</c:v>
                </c:pt>
                <c:pt idx="6">
                  <c:v>84.6</c:v>
                </c:pt>
                <c:pt idx="7">
                  <c:v>86.2</c:v>
                </c:pt>
                <c:pt idx="8">
                  <c:v>86.7</c:v>
                </c:pt>
                <c:pt idx="9">
                  <c:v>88.1</c:v>
                </c:pt>
                <c:pt idx="10">
                  <c:v>90.3</c:v>
                </c:pt>
                <c:pt idx="11">
                  <c:v>93.3</c:v>
                </c:pt>
                <c:pt idx="12" formatCode="General">
                  <c:v>0</c:v>
                </c:pt>
                <c:pt idx="13" formatCode="General">
                  <c:v>0</c:v>
                </c:pt>
              </c:numCache>
            </c:numRef>
          </c:val>
          <c:extLst>
            <c:ext xmlns:c16="http://schemas.microsoft.com/office/drawing/2014/chart" uri="{C3380CC4-5D6E-409C-BE32-E72D297353CC}">
              <c16:uniqueId val="{00000001-9B13-4E74-A6FF-92001262779A}"/>
            </c:ext>
          </c:extLst>
        </c:ser>
        <c:dLbls>
          <c:dLblPos val="outEnd"/>
          <c:showLegendKey val="0"/>
          <c:showVal val="1"/>
          <c:showCatName val="0"/>
          <c:showSerName val="0"/>
          <c:showPercent val="0"/>
          <c:showBubbleSize val="0"/>
        </c:dLbls>
        <c:gapWidth val="219"/>
        <c:overlap val="-27"/>
        <c:axId val="245849904"/>
        <c:axId val="245850232"/>
      </c:barChart>
      <c:catAx>
        <c:axId val="24584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5850232"/>
        <c:crosses val="autoZero"/>
        <c:auto val="1"/>
        <c:lblAlgn val="ctr"/>
        <c:lblOffset val="100"/>
        <c:noMultiLvlLbl val="0"/>
      </c:catAx>
      <c:valAx>
        <c:axId val="2458502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5849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Tupakoinut vähintään kerran, %, 4. ja 5.lk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(7).xlsx]Kouluterveyskyselyn tulokset 20'!$B$1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(7).xlsx]Kouluterveyskyselyn tulokset 20'!$A$2:$A$15</c:f>
              <c:strCache>
                <c:ptCount val="14"/>
                <c:pt idx="0">
                  <c:v>Kiuruvesi</c:v>
                </c:pt>
                <c:pt idx="1">
                  <c:v>Suonenjoki</c:v>
                </c:pt>
                <c:pt idx="2">
                  <c:v>Siilinjärvi</c:v>
                </c:pt>
                <c:pt idx="3">
                  <c:v>Kuopio</c:v>
                </c:pt>
                <c:pt idx="4">
                  <c:v>Lapinlahti</c:v>
                </c:pt>
                <c:pt idx="5">
                  <c:v>Pohjois-Savon hyvinvointialue</c:v>
                </c:pt>
                <c:pt idx="6">
                  <c:v>Iisalmi</c:v>
                </c:pt>
                <c:pt idx="7">
                  <c:v>Vieremä</c:v>
                </c:pt>
                <c:pt idx="8">
                  <c:v>Varkaus</c:v>
                </c:pt>
                <c:pt idx="9">
                  <c:v>Pielavesi</c:v>
                </c:pt>
                <c:pt idx="10">
                  <c:v>Leppävirta</c:v>
                </c:pt>
                <c:pt idx="11">
                  <c:v>Joroinen</c:v>
                </c:pt>
                <c:pt idx="12">
                  <c:v>Sonkajärvi</c:v>
                </c:pt>
                <c:pt idx="13">
                  <c:v>Rautalampi</c:v>
                </c:pt>
              </c:strCache>
            </c:strRef>
          </c:cat>
          <c:val>
            <c:numRef>
              <c:f>'[ktk.ktk4.fact_ktk_ktk4.latest (7).xlsx]Kouluterveyskyselyn tulokset 20'!$B$2:$B$15</c:f>
              <c:numCache>
                <c:formatCode>#\ ##0.0</c:formatCode>
                <c:ptCount val="14"/>
                <c:pt idx="0">
                  <c:v>2.1</c:v>
                </c:pt>
                <c:pt idx="1">
                  <c:v>1.5</c:v>
                </c:pt>
                <c:pt idx="2">
                  <c:v>3.1</c:v>
                </c:pt>
                <c:pt idx="3">
                  <c:v>2.8</c:v>
                </c:pt>
                <c:pt idx="4">
                  <c:v>4.2</c:v>
                </c:pt>
                <c:pt idx="5">
                  <c:v>3.3</c:v>
                </c:pt>
                <c:pt idx="6">
                  <c:v>2.8</c:v>
                </c:pt>
                <c:pt idx="7" formatCode="General">
                  <c:v>0</c:v>
                </c:pt>
                <c:pt idx="8">
                  <c:v>4.5</c:v>
                </c:pt>
                <c:pt idx="9">
                  <c:v>0</c:v>
                </c:pt>
                <c:pt idx="10">
                  <c:v>2.9</c:v>
                </c:pt>
                <c:pt idx="11">
                  <c:v>1.2</c:v>
                </c:pt>
                <c:pt idx="12">
                  <c:v>10.8</c:v>
                </c:pt>
                <c:pt idx="13">
                  <c:v>13.5</c:v>
                </c:pt>
              </c:numCache>
            </c:numRef>
          </c:val>
          <c:extLst>
            <c:ext xmlns:c16="http://schemas.microsoft.com/office/drawing/2014/chart" uri="{C3380CC4-5D6E-409C-BE32-E72D297353CC}">
              <c16:uniqueId val="{00000000-4F5E-457D-A54A-F9A0C0D568FB}"/>
            </c:ext>
          </c:extLst>
        </c:ser>
        <c:ser>
          <c:idx val="1"/>
          <c:order val="1"/>
          <c:tx>
            <c:strRef>
              <c:f>'[ktk.ktk4.fact_ktk_ktk4.latest (7).xlsx]Kouluterveyskyselyn tulokset 20'!$C$1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(7).xlsx]Kouluterveyskyselyn tulokset 20'!$A$2:$A$15</c:f>
              <c:strCache>
                <c:ptCount val="14"/>
                <c:pt idx="0">
                  <c:v>Kiuruvesi</c:v>
                </c:pt>
                <c:pt idx="1">
                  <c:v>Suonenjoki</c:v>
                </c:pt>
                <c:pt idx="2">
                  <c:v>Siilinjärvi</c:v>
                </c:pt>
                <c:pt idx="3">
                  <c:v>Kuopio</c:v>
                </c:pt>
                <c:pt idx="4">
                  <c:v>Lapinlahti</c:v>
                </c:pt>
                <c:pt idx="5">
                  <c:v>Pohjois-Savon hyvinvointialue</c:v>
                </c:pt>
                <c:pt idx="6">
                  <c:v>Iisalmi</c:v>
                </c:pt>
                <c:pt idx="7">
                  <c:v>Vieremä</c:v>
                </c:pt>
                <c:pt idx="8">
                  <c:v>Varkaus</c:v>
                </c:pt>
                <c:pt idx="9">
                  <c:v>Pielavesi</c:v>
                </c:pt>
                <c:pt idx="10">
                  <c:v>Leppävirta</c:v>
                </c:pt>
                <c:pt idx="11">
                  <c:v>Joroinen</c:v>
                </c:pt>
                <c:pt idx="12">
                  <c:v>Sonkajärvi</c:v>
                </c:pt>
                <c:pt idx="13">
                  <c:v>Rautalampi</c:v>
                </c:pt>
              </c:strCache>
            </c:strRef>
          </c:cat>
          <c:val>
            <c:numRef>
              <c:f>'[ktk.ktk4.fact_ktk_ktk4.latest (7).xlsx]Kouluterveyskyselyn tulokset 20'!$C$2:$C$15</c:f>
              <c:numCache>
                <c:formatCode>#\ ##0.0</c:formatCode>
                <c:ptCount val="14"/>
                <c:pt idx="0">
                  <c:v>0.6</c:v>
                </c:pt>
                <c:pt idx="1">
                  <c:v>0.8</c:v>
                </c:pt>
                <c:pt idx="2">
                  <c:v>2.2999999999999998</c:v>
                </c:pt>
                <c:pt idx="3">
                  <c:v>2.5</c:v>
                </c:pt>
                <c:pt idx="4">
                  <c:v>2.8</c:v>
                </c:pt>
                <c:pt idx="5">
                  <c:v>3.2</c:v>
                </c:pt>
                <c:pt idx="6">
                  <c:v>3.5</c:v>
                </c:pt>
                <c:pt idx="7">
                  <c:v>3.8</c:v>
                </c:pt>
                <c:pt idx="8">
                  <c:v>4.0999999999999996</c:v>
                </c:pt>
                <c:pt idx="9">
                  <c:v>4.5</c:v>
                </c:pt>
                <c:pt idx="10">
                  <c:v>5.6</c:v>
                </c:pt>
                <c:pt idx="11">
                  <c:v>8.4</c:v>
                </c:pt>
                <c:pt idx="12">
                  <c:v>9.1999999999999993</c:v>
                </c:pt>
                <c:pt idx="13" formatCode="General">
                  <c:v>0</c:v>
                </c:pt>
              </c:numCache>
            </c:numRef>
          </c:val>
          <c:extLst>
            <c:ext xmlns:c16="http://schemas.microsoft.com/office/drawing/2014/chart" uri="{C3380CC4-5D6E-409C-BE32-E72D297353CC}">
              <c16:uniqueId val="{00000001-4F5E-457D-A54A-F9A0C0D568FB}"/>
            </c:ext>
          </c:extLst>
        </c:ser>
        <c:dLbls>
          <c:dLblPos val="outEnd"/>
          <c:showLegendKey val="0"/>
          <c:showVal val="1"/>
          <c:showCatName val="0"/>
          <c:showSerName val="0"/>
          <c:showPercent val="0"/>
          <c:showBubbleSize val="0"/>
        </c:dLbls>
        <c:gapWidth val="219"/>
        <c:overlap val="-27"/>
        <c:axId val="470261440"/>
        <c:axId val="470261768"/>
      </c:barChart>
      <c:catAx>
        <c:axId val="47026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70261768"/>
        <c:crosses val="autoZero"/>
        <c:auto val="1"/>
        <c:lblAlgn val="ctr"/>
        <c:lblOffset val="100"/>
        <c:noMultiLvlLbl val="0"/>
      </c:catAx>
      <c:valAx>
        <c:axId val="47026176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0261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perhepiiristä hankkima alkoholi,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(13).xlsx]Kouluterveyskyselyn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(13).xlsx]Kouluterveyskyselyn aikasarjat '!$A$2:$A$8</c:f>
              <c:strCache>
                <c:ptCount val="7"/>
                <c:pt idx="0">
                  <c:v>Pohjois-Pohjanmaan hyvinvointialue</c:v>
                </c:pt>
                <c:pt idx="1">
                  <c:v>Keski-Suomen hyvinvointialue</c:v>
                </c:pt>
                <c:pt idx="2">
                  <c:v>Pohjois-Karjalan hyvinvointialue</c:v>
                </c:pt>
                <c:pt idx="3">
                  <c:v>Etelä-Savon hyvinvointialue</c:v>
                </c:pt>
                <c:pt idx="4">
                  <c:v>Koko maa</c:v>
                </c:pt>
                <c:pt idx="5">
                  <c:v>Pirkanmaan hyvinvointialue</c:v>
                </c:pt>
                <c:pt idx="6">
                  <c:v>Pohjois-Savon hyvinvointialue</c:v>
                </c:pt>
              </c:strCache>
            </c:strRef>
          </c:cat>
          <c:val>
            <c:numRef>
              <c:f>'[ktk.ktk1.fact_ktk_ktk1.latest (13).xlsx]Kouluterveyskyselyn aikasarjat '!$B$2:$B$8</c:f>
              <c:numCache>
                <c:formatCode>#\ ##0.0</c:formatCode>
                <c:ptCount val="7"/>
                <c:pt idx="0">
                  <c:v>32.5</c:v>
                </c:pt>
                <c:pt idx="1">
                  <c:v>34.6</c:v>
                </c:pt>
                <c:pt idx="2">
                  <c:v>37.1</c:v>
                </c:pt>
                <c:pt idx="3">
                  <c:v>33.9</c:v>
                </c:pt>
                <c:pt idx="4">
                  <c:v>36.299999999999997</c:v>
                </c:pt>
                <c:pt idx="5">
                  <c:v>36.799999999999997</c:v>
                </c:pt>
                <c:pt idx="6">
                  <c:v>36.299999999999997</c:v>
                </c:pt>
              </c:numCache>
            </c:numRef>
          </c:val>
          <c:extLst>
            <c:ext xmlns:c16="http://schemas.microsoft.com/office/drawing/2014/chart" uri="{C3380CC4-5D6E-409C-BE32-E72D297353CC}">
              <c16:uniqueId val="{00000000-EDB6-4328-A1EC-E989F58A68E7}"/>
            </c:ext>
          </c:extLst>
        </c:ser>
        <c:ser>
          <c:idx val="1"/>
          <c:order val="1"/>
          <c:tx>
            <c:strRef>
              <c:f>'[ktk.ktk1.fact_ktk_ktk1.latest (13).xlsx]Kouluterveyskyselyn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(13).xlsx]Kouluterveyskyselyn aikasarjat '!$A$2:$A$8</c:f>
              <c:strCache>
                <c:ptCount val="7"/>
                <c:pt idx="0">
                  <c:v>Pohjois-Pohjanmaan hyvinvointialue</c:v>
                </c:pt>
                <c:pt idx="1">
                  <c:v>Keski-Suomen hyvinvointialue</c:v>
                </c:pt>
                <c:pt idx="2">
                  <c:v>Pohjois-Karjalan hyvinvointialue</c:v>
                </c:pt>
                <c:pt idx="3">
                  <c:v>Etelä-Savon hyvinvointialue</c:v>
                </c:pt>
                <c:pt idx="4">
                  <c:v>Koko maa</c:v>
                </c:pt>
                <c:pt idx="5">
                  <c:v>Pirkanmaan hyvinvointialue</c:v>
                </c:pt>
                <c:pt idx="6">
                  <c:v>Pohjois-Savon hyvinvointialue</c:v>
                </c:pt>
              </c:strCache>
            </c:strRef>
          </c:cat>
          <c:val>
            <c:numRef>
              <c:f>'[ktk.ktk1.fact_ktk_ktk1.latest (13).xlsx]Kouluterveyskyselyn aikasarjat '!$C$2:$C$8</c:f>
              <c:numCache>
                <c:formatCode>#\ ##0.0</c:formatCode>
                <c:ptCount val="7"/>
                <c:pt idx="0">
                  <c:v>36.299999999999997</c:v>
                </c:pt>
                <c:pt idx="1">
                  <c:v>38.200000000000003</c:v>
                </c:pt>
                <c:pt idx="2">
                  <c:v>38.5</c:v>
                </c:pt>
                <c:pt idx="3">
                  <c:v>39.4</c:v>
                </c:pt>
                <c:pt idx="4">
                  <c:v>40.299999999999997</c:v>
                </c:pt>
                <c:pt idx="5">
                  <c:v>40.6</c:v>
                </c:pt>
                <c:pt idx="6">
                  <c:v>42.2</c:v>
                </c:pt>
              </c:numCache>
            </c:numRef>
          </c:val>
          <c:extLst>
            <c:ext xmlns:c16="http://schemas.microsoft.com/office/drawing/2014/chart" uri="{C3380CC4-5D6E-409C-BE32-E72D297353CC}">
              <c16:uniqueId val="{00000001-EDB6-4328-A1EC-E989F58A68E7}"/>
            </c:ext>
          </c:extLst>
        </c:ser>
        <c:dLbls>
          <c:dLblPos val="outEnd"/>
          <c:showLegendKey val="0"/>
          <c:showVal val="1"/>
          <c:showCatName val="0"/>
          <c:showSerName val="0"/>
          <c:showPercent val="0"/>
          <c:showBubbleSize val="0"/>
        </c:dLbls>
        <c:gapWidth val="219"/>
        <c:overlap val="-27"/>
        <c:axId val="514112288"/>
        <c:axId val="514113272"/>
      </c:barChart>
      <c:catAx>
        <c:axId val="51411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113272"/>
        <c:crosses val="autoZero"/>
        <c:auto val="1"/>
        <c:lblAlgn val="ctr"/>
        <c:lblOffset val="100"/>
        <c:noMultiLvlLbl val="0"/>
      </c:catAx>
      <c:valAx>
        <c:axId val="5141132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11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perhepiiristä hankkima alkoholi, %, 8. ja 9.lk. Pohjois-Savon hyvinvointialue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(32).xlsx]Kouluterveyskyselyn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9.2999999999999999E-2"/>
                  <c:y val="9.03124088655584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331-4C34-AEDE-4A527CA9D016}"/>
                </c:ext>
              </c:extLst>
            </c:dLbl>
            <c:dLbl>
              <c:idx val="1"/>
              <c:layout>
                <c:manualLayout>
                  <c:x val="1.8111111111111213E-2"/>
                  <c:y val="5.79050014581510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331-4C34-AEDE-4A527CA9D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(32).xlsx]Kouluterveyskyselyn aikasarjat '!$A$2:$A$3</c:f>
              <c:strCache>
                <c:ptCount val="2"/>
                <c:pt idx="0">
                  <c:v>2019</c:v>
                </c:pt>
                <c:pt idx="1">
                  <c:v>2021</c:v>
                </c:pt>
              </c:strCache>
            </c:strRef>
          </c:cat>
          <c:val>
            <c:numRef>
              <c:f>'[ktk.ktk1.fact_ktk_ktk1.latest (32).xlsx]Kouluterveyskyselyn aikasarjat '!$B$2:$B$3</c:f>
              <c:numCache>
                <c:formatCode>#\ ##0.0</c:formatCode>
                <c:ptCount val="2"/>
                <c:pt idx="0">
                  <c:v>33.6</c:v>
                </c:pt>
                <c:pt idx="1">
                  <c:v>39.9</c:v>
                </c:pt>
              </c:numCache>
            </c:numRef>
          </c:val>
          <c:smooth val="0"/>
          <c:extLst>
            <c:ext xmlns:c16="http://schemas.microsoft.com/office/drawing/2014/chart" uri="{C3380CC4-5D6E-409C-BE32-E72D297353CC}">
              <c16:uniqueId val="{00000000-E786-466B-950A-44DA3CDFBFA1}"/>
            </c:ext>
          </c:extLst>
        </c:ser>
        <c:ser>
          <c:idx val="1"/>
          <c:order val="1"/>
          <c:tx>
            <c:strRef>
              <c:f>'[ktk.ktk1.fact_ktk_ktk1.latest (32).xlsx]Kouluterveyskyselyn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0.12355555555555556"/>
                  <c:y val="-4.857648002333041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331-4C34-AEDE-4A527CA9D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(32).xlsx]Kouluterveyskyselyn aikasarjat '!$A$2:$A$3</c:f>
              <c:strCache>
                <c:ptCount val="2"/>
                <c:pt idx="0">
                  <c:v>2019</c:v>
                </c:pt>
                <c:pt idx="1">
                  <c:v>2021</c:v>
                </c:pt>
              </c:strCache>
            </c:strRef>
          </c:cat>
          <c:val>
            <c:numRef>
              <c:f>'[ktk.ktk1.fact_ktk_ktk1.latest (32).xlsx]Kouluterveyskyselyn aikasarjat '!$C$2:$C$3</c:f>
              <c:numCache>
                <c:formatCode>#\ ##0.0</c:formatCode>
                <c:ptCount val="2"/>
                <c:pt idx="0">
                  <c:v>38.6</c:v>
                </c:pt>
                <c:pt idx="1">
                  <c:v>44.2</c:v>
                </c:pt>
              </c:numCache>
            </c:numRef>
          </c:val>
          <c:smooth val="0"/>
          <c:extLst>
            <c:ext xmlns:c16="http://schemas.microsoft.com/office/drawing/2014/chart" uri="{C3380CC4-5D6E-409C-BE32-E72D297353CC}">
              <c16:uniqueId val="{00000001-E786-466B-950A-44DA3CDFBFA1}"/>
            </c:ext>
          </c:extLst>
        </c:ser>
        <c:ser>
          <c:idx val="2"/>
          <c:order val="2"/>
          <c:tx>
            <c:strRef>
              <c:f>'[ktk.ktk1.fact_ktk_ktk1.latest (32).xlsx]Kouluterveyskyselyn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7077777777777778"/>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331-4C34-AEDE-4A527CA9D016}"/>
                </c:ext>
              </c:extLst>
            </c:dLbl>
            <c:dLbl>
              <c:idx val="1"/>
              <c:layout>
                <c:manualLayout>
                  <c:x val="2.3666666666666666E-2"/>
                  <c:y val="-5.78357392825896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331-4C34-AEDE-4A527CA9D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(32).xlsx]Kouluterveyskyselyn aikasarjat '!$A$2:$A$3</c:f>
              <c:strCache>
                <c:ptCount val="2"/>
                <c:pt idx="0">
                  <c:v>2019</c:v>
                </c:pt>
                <c:pt idx="1">
                  <c:v>2021</c:v>
                </c:pt>
              </c:strCache>
            </c:strRef>
          </c:cat>
          <c:val>
            <c:numRef>
              <c:f>'[ktk.ktk1.fact_ktk_ktk1.latest (32).xlsx]Kouluterveyskyselyn aikasarjat '!$D$2:$D$3</c:f>
              <c:numCache>
                <c:formatCode>#\ ##0.0</c:formatCode>
                <c:ptCount val="2"/>
                <c:pt idx="0">
                  <c:v>36.299999999999997</c:v>
                </c:pt>
                <c:pt idx="1">
                  <c:v>42.2</c:v>
                </c:pt>
              </c:numCache>
            </c:numRef>
          </c:val>
          <c:smooth val="0"/>
          <c:extLst>
            <c:ext xmlns:c16="http://schemas.microsoft.com/office/drawing/2014/chart" uri="{C3380CC4-5D6E-409C-BE32-E72D297353CC}">
              <c16:uniqueId val="{00000002-E786-466B-950A-44DA3CDFBFA1}"/>
            </c:ext>
          </c:extLst>
        </c:ser>
        <c:dLbls>
          <c:dLblPos val="t"/>
          <c:showLegendKey val="0"/>
          <c:showVal val="1"/>
          <c:showCatName val="0"/>
          <c:showSerName val="0"/>
          <c:showPercent val="0"/>
          <c:showBubbleSize val="0"/>
        </c:dLbls>
        <c:smooth val="0"/>
        <c:axId val="523612624"/>
        <c:axId val="523618200"/>
      </c:lineChart>
      <c:catAx>
        <c:axId val="52361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3618200"/>
        <c:crosses val="autoZero"/>
        <c:auto val="1"/>
        <c:lblAlgn val="ctr"/>
        <c:lblOffset val="100"/>
        <c:noMultiLvlLbl val="0"/>
      </c:catAx>
      <c:valAx>
        <c:axId val="523618200"/>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3612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perhepiiristä hankkima alkoholi,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'Kouluterveyskyselyn aikasarjat '!$A$2:$A$4</c:f>
              <c:strCache>
                <c:ptCount val="3"/>
                <c:pt idx="0">
                  <c:v>2017</c:v>
                </c:pt>
                <c:pt idx="1">
                  <c:v>2019</c:v>
                </c:pt>
                <c:pt idx="2">
                  <c:v>2021</c:v>
                </c:pt>
              </c:strCache>
            </c:strRef>
          </c:cat>
          <c:val>
            <c:numRef>
              <c:f>'Kouluterveyskyselyn aikasarjat '!$B$2:$B$4</c:f>
              <c:numCache>
                <c:formatCode>#\ ##0.0</c:formatCode>
                <c:ptCount val="3"/>
                <c:pt idx="0">
                  <c:v>36.5</c:v>
                </c:pt>
                <c:pt idx="1">
                  <c:v>36.299999999999997</c:v>
                </c:pt>
                <c:pt idx="2">
                  <c:v>42.2</c:v>
                </c:pt>
              </c:numCache>
            </c:numRef>
          </c:val>
          <c:smooth val="0"/>
          <c:extLst>
            <c:ext xmlns:c16="http://schemas.microsoft.com/office/drawing/2014/chart" uri="{C3380CC4-5D6E-409C-BE32-E72D297353CC}">
              <c16:uniqueId val="{00000000-7EDD-457D-8F67-8FFC1A3FDA7D}"/>
            </c:ext>
          </c:extLst>
        </c:ser>
        <c:ser>
          <c:idx val="1"/>
          <c:order val="1"/>
          <c:tx>
            <c:strRef>
              <c:f>'Kouluterveyskyselyn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4.8555555555555553E-2"/>
                  <c:y val="-3.9317220764071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054-4A4B-BC32-114409A655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'Kouluterveyskyselyn aikasarjat '!$A$2:$A$4</c:f>
              <c:strCache>
                <c:ptCount val="3"/>
                <c:pt idx="0">
                  <c:v>2017</c:v>
                </c:pt>
                <c:pt idx="1">
                  <c:v>2019</c:v>
                </c:pt>
                <c:pt idx="2">
                  <c:v>2021</c:v>
                </c:pt>
              </c:strCache>
            </c:strRef>
          </c:cat>
          <c:val>
            <c:numRef>
              <c:f>'Kouluterveyskyselyn aikasarjat '!$C$2:$C$4</c:f>
              <c:numCache>
                <c:formatCode>#\ ##0.0</c:formatCode>
                <c:ptCount val="3"/>
                <c:pt idx="0">
                  <c:v>31.3</c:v>
                </c:pt>
                <c:pt idx="1">
                  <c:v>26.9</c:v>
                </c:pt>
                <c:pt idx="2">
                  <c:v>30.7</c:v>
                </c:pt>
              </c:numCache>
            </c:numRef>
          </c:val>
          <c:smooth val="0"/>
          <c:extLst>
            <c:ext xmlns:c16="http://schemas.microsoft.com/office/drawing/2014/chart" uri="{C3380CC4-5D6E-409C-BE32-E72D297353CC}">
              <c16:uniqueId val="{00000001-7EDD-457D-8F67-8FFC1A3FDA7D}"/>
            </c:ext>
          </c:extLst>
        </c:ser>
        <c:ser>
          <c:idx val="2"/>
          <c:order val="2"/>
          <c:tx>
            <c:strRef>
              <c:f>'Kouluterveyskyselyn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4.8555555555555553E-2"/>
                  <c:y val="3.01272236803732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054-4A4B-BC32-114409A6556B}"/>
                </c:ext>
              </c:extLst>
            </c:dLbl>
            <c:dLbl>
              <c:idx val="2"/>
              <c:layout>
                <c:manualLayout>
                  <c:x val="-3.4666666666666665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054-4A4B-BC32-114409A655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'Kouluterveyskyselyn aikasarjat '!$A$2:$A$4</c:f>
              <c:strCache>
                <c:ptCount val="3"/>
                <c:pt idx="0">
                  <c:v>2017</c:v>
                </c:pt>
                <c:pt idx="1">
                  <c:v>2019</c:v>
                </c:pt>
                <c:pt idx="2">
                  <c:v>2021</c:v>
                </c:pt>
              </c:strCache>
            </c:strRef>
          </c:cat>
          <c:val>
            <c:numRef>
              <c:f>'Kouluterveyskyselyn aikasarjat '!$D$2:$D$4</c:f>
              <c:numCache>
                <c:formatCode>#\ ##0.0</c:formatCode>
                <c:ptCount val="3"/>
                <c:pt idx="0">
                  <c:v>20.6</c:v>
                </c:pt>
                <c:pt idx="1">
                  <c:v>25.1</c:v>
                </c:pt>
                <c:pt idx="2">
                  <c:v>26.7</c:v>
                </c:pt>
              </c:numCache>
            </c:numRef>
          </c:val>
          <c:smooth val="0"/>
          <c:extLst>
            <c:ext xmlns:c16="http://schemas.microsoft.com/office/drawing/2014/chart" uri="{C3380CC4-5D6E-409C-BE32-E72D297353CC}">
              <c16:uniqueId val="{00000002-7EDD-457D-8F67-8FFC1A3FDA7D}"/>
            </c:ext>
          </c:extLst>
        </c:ser>
        <c:dLbls>
          <c:dLblPos val="t"/>
          <c:showLegendKey val="0"/>
          <c:showVal val="1"/>
          <c:showCatName val="0"/>
          <c:showSerName val="0"/>
          <c:showPercent val="0"/>
          <c:showBubbleSize val="0"/>
        </c:dLbls>
        <c:smooth val="0"/>
        <c:axId val="503838320"/>
        <c:axId val="503838976"/>
      </c:lineChart>
      <c:catAx>
        <c:axId val="50383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3838976"/>
        <c:crosses val="autoZero"/>
        <c:auto val="1"/>
        <c:lblAlgn val="ctr"/>
        <c:lblOffset val="100"/>
        <c:noMultiLvlLbl val="0"/>
      </c:catAx>
      <c:valAx>
        <c:axId val="5038389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3838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perhepiiristä hankkima alkoholi, %, 8.</a:t>
            </a:r>
            <a:r>
              <a:rPr lang="fi-FI" baseline="0"/>
              <a:t> ja 9.lk. </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'[ktk.ktk1.fact_ktk_ktk1.latest-38.xlsx]Kouluterveyskyselyn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'[ktk.ktk1.fact_ktk_ktk1.latest-38.xlsx]Kouluterveyskyselyn aikasarjat '!$A$2:$A$15</c:f>
              <c:strCache>
                <c:ptCount val="14"/>
                <c:pt idx="0">
                  <c:v>Tuusniemi</c:v>
                </c:pt>
                <c:pt idx="1">
                  <c:v>Pielavesi</c:v>
                </c:pt>
                <c:pt idx="2">
                  <c:v>Varkaus</c:v>
                </c:pt>
                <c:pt idx="3">
                  <c:v>Iisalmi</c:v>
                </c:pt>
                <c:pt idx="4">
                  <c:v>Kuopio</c:v>
                </c:pt>
                <c:pt idx="5">
                  <c:v>Pohjois-Savon hyvinvointialue</c:v>
                </c:pt>
                <c:pt idx="6">
                  <c:v>Joroinen</c:v>
                </c:pt>
                <c:pt idx="7">
                  <c:v>Suonenjoki</c:v>
                </c:pt>
                <c:pt idx="8">
                  <c:v>Siilinjärvi</c:v>
                </c:pt>
                <c:pt idx="9">
                  <c:v>Lapinlahti</c:v>
                </c:pt>
                <c:pt idx="10">
                  <c:v>Kiuruvesi</c:v>
                </c:pt>
                <c:pt idx="11">
                  <c:v>Leppävirta</c:v>
                </c:pt>
                <c:pt idx="12">
                  <c:v>Rautalampi</c:v>
                </c:pt>
                <c:pt idx="13">
                  <c:v>Vieremä</c:v>
                </c:pt>
              </c:strCache>
            </c:strRef>
          </c:cat>
          <c:val>
            <c:numRef>
              <c:f>'[ktk.ktk1.fact_ktk_ktk1.latest-38.xlsx]Kouluterveyskyselyn aikasarjat '!$B$2:$B$15</c:f>
              <c:numCache>
                <c:formatCode>#\ ##0.0</c:formatCode>
                <c:ptCount val="14"/>
                <c:pt idx="0">
                  <c:v>52.8</c:v>
                </c:pt>
                <c:pt idx="1">
                  <c:v>51.9</c:v>
                </c:pt>
                <c:pt idx="2">
                  <c:v>36</c:v>
                </c:pt>
                <c:pt idx="3">
                  <c:v>32.4</c:v>
                </c:pt>
                <c:pt idx="4">
                  <c:v>34.299999999999997</c:v>
                </c:pt>
                <c:pt idx="5">
                  <c:v>36.299999999999997</c:v>
                </c:pt>
                <c:pt idx="6">
                  <c:v>47.7</c:v>
                </c:pt>
                <c:pt idx="7">
                  <c:v>29.5</c:v>
                </c:pt>
                <c:pt idx="8">
                  <c:v>35.799999999999997</c:v>
                </c:pt>
                <c:pt idx="10">
                  <c:v>27.6</c:v>
                </c:pt>
                <c:pt idx="11">
                  <c:v>42.6</c:v>
                </c:pt>
                <c:pt idx="12">
                  <c:v>38.700000000000003</c:v>
                </c:pt>
                <c:pt idx="13">
                  <c:v>50</c:v>
                </c:pt>
              </c:numCache>
            </c:numRef>
          </c:val>
          <c:extLst>
            <c:ext xmlns:c16="http://schemas.microsoft.com/office/drawing/2014/chart" uri="{C3380CC4-5D6E-409C-BE32-E72D297353CC}">
              <c16:uniqueId val="{00000000-4BCF-41AA-8B75-27C3BDA52E9B}"/>
            </c:ext>
          </c:extLst>
        </c:ser>
        <c:ser>
          <c:idx val="1"/>
          <c:order val="1"/>
          <c:tx>
            <c:strRef>
              <c:f>'[ktk.ktk1.fact_ktk_ktk1.latest-38.xlsx]Kouluterveyskyselyn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'[ktk.ktk1.fact_ktk_ktk1.latest-38.xlsx]Kouluterveyskyselyn aikasarjat '!$A$2:$A$15</c:f>
              <c:strCache>
                <c:ptCount val="14"/>
                <c:pt idx="0">
                  <c:v>Tuusniemi</c:v>
                </c:pt>
                <c:pt idx="1">
                  <c:v>Pielavesi</c:v>
                </c:pt>
                <c:pt idx="2">
                  <c:v>Varkaus</c:v>
                </c:pt>
                <c:pt idx="3">
                  <c:v>Iisalmi</c:v>
                </c:pt>
                <c:pt idx="4">
                  <c:v>Kuopio</c:v>
                </c:pt>
                <c:pt idx="5">
                  <c:v>Pohjois-Savon hyvinvointialue</c:v>
                </c:pt>
                <c:pt idx="6">
                  <c:v>Joroinen</c:v>
                </c:pt>
                <c:pt idx="7">
                  <c:v>Suonenjoki</c:v>
                </c:pt>
                <c:pt idx="8">
                  <c:v>Siilinjärvi</c:v>
                </c:pt>
                <c:pt idx="9">
                  <c:v>Lapinlahti</c:v>
                </c:pt>
                <c:pt idx="10">
                  <c:v>Kiuruvesi</c:v>
                </c:pt>
                <c:pt idx="11">
                  <c:v>Leppävirta</c:v>
                </c:pt>
                <c:pt idx="12">
                  <c:v>Rautalampi</c:v>
                </c:pt>
                <c:pt idx="13">
                  <c:v>Vieremä</c:v>
                </c:pt>
              </c:strCache>
            </c:strRef>
          </c:cat>
          <c:val>
            <c:numRef>
              <c:f>'[ktk.ktk1.fact_ktk_ktk1.latest-38.xlsx]Kouluterveyskyselyn aikasarjat '!$C$2:$C$15</c:f>
              <c:numCache>
                <c:formatCode>#\ ##0.0</c:formatCode>
                <c:ptCount val="14"/>
                <c:pt idx="0">
                  <c:v>26.7</c:v>
                </c:pt>
                <c:pt idx="1">
                  <c:v>29</c:v>
                </c:pt>
                <c:pt idx="2">
                  <c:v>36.6</c:v>
                </c:pt>
                <c:pt idx="3">
                  <c:v>40</c:v>
                </c:pt>
                <c:pt idx="4">
                  <c:v>40</c:v>
                </c:pt>
                <c:pt idx="5">
                  <c:v>42.2</c:v>
                </c:pt>
                <c:pt idx="6">
                  <c:v>43.3</c:v>
                </c:pt>
                <c:pt idx="7">
                  <c:v>44.6</c:v>
                </c:pt>
                <c:pt idx="8">
                  <c:v>48.6</c:v>
                </c:pt>
                <c:pt idx="9">
                  <c:v>50</c:v>
                </c:pt>
                <c:pt idx="10">
                  <c:v>50.8</c:v>
                </c:pt>
                <c:pt idx="11">
                  <c:v>52.8</c:v>
                </c:pt>
                <c:pt idx="12" formatCode="General">
                  <c:v>0</c:v>
                </c:pt>
                <c:pt idx="13" formatCode="General">
                  <c:v>0</c:v>
                </c:pt>
              </c:numCache>
            </c:numRef>
          </c:val>
          <c:extLst>
            <c:ext xmlns:c16="http://schemas.microsoft.com/office/drawing/2014/chart" uri="{C3380CC4-5D6E-409C-BE32-E72D297353CC}">
              <c16:uniqueId val="{00000001-4BCF-41AA-8B75-27C3BDA52E9B}"/>
            </c:ext>
          </c:extLst>
        </c:ser>
        <c:dLbls>
          <c:dLblPos val="outEnd"/>
          <c:showLegendKey val="0"/>
          <c:showVal val="1"/>
          <c:showCatName val="0"/>
          <c:showSerName val="0"/>
          <c:showPercent val="0"/>
          <c:showBubbleSize val="0"/>
        </c:dLbls>
        <c:gapWidth val="219"/>
        <c:overlap val="-27"/>
        <c:axId val="513084840"/>
        <c:axId val="513087464"/>
      </c:barChart>
      <c:catAx>
        <c:axId val="513084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087464"/>
        <c:crosses val="autoZero"/>
        <c:auto val="1"/>
        <c:lblAlgn val="ctr"/>
        <c:lblOffset val="100"/>
        <c:noMultiLvlLbl val="0"/>
      </c:catAx>
      <c:valAx>
        <c:axId val="5130874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084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laittomia huumeita ainakin kerran,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(14).xlsx]Kouluterveyskyselyn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(14).xlsx]Kouluterveyskyselyn aikasarjat '!$A$2:$A$8</c:f>
              <c:strCache>
                <c:ptCount val="7"/>
                <c:pt idx="0">
                  <c:v>Pohjois-Pohjanmaan hyvinvointialue</c:v>
                </c:pt>
                <c:pt idx="1">
                  <c:v>Pohjois-Karjalan hyvinvointialue</c:v>
                </c:pt>
                <c:pt idx="2">
                  <c:v>Keski-Suomen hyvinvointialue</c:v>
                </c:pt>
                <c:pt idx="3">
                  <c:v>Etelä-Savon hyvinvointialue</c:v>
                </c:pt>
                <c:pt idx="4">
                  <c:v>Koko maa</c:v>
                </c:pt>
                <c:pt idx="5">
                  <c:v>Pohjois-Savon hyvinvointialue</c:v>
                </c:pt>
                <c:pt idx="6">
                  <c:v>Pirkanmaan hyvinvointialue</c:v>
                </c:pt>
              </c:strCache>
            </c:strRef>
          </c:cat>
          <c:val>
            <c:numRef>
              <c:f>'[ktk.ktk1.fact_ktk_ktk1.latest (14).xlsx]Kouluterveyskyselyn aikasarjat '!$B$2:$B$8</c:f>
              <c:numCache>
                <c:formatCode>#\ ##0.0</c:formatCode>
                <c:ptCount val="7"/>
                <c:pt idx="0">
                  <c:v>6.1</c:v>
                </c:pt>
                <c:pt idx="1">
                  <c:v>6.2</c:v>
                </c:pt>
                <c:pt idx="2">
                  <c:v>8.6</c:v>
                </c:pt>
                <c:pt idx="3">
                  <c:v>9.1</c:v>
                </c:pt>
                <c:pt idx="4">
                  <c:v>8.9</c:v>
                </c:pt>
                <c:pt idx="5">
                  <c:v>9</c:v>
                </c:pt>
                <c:pt idx="6">
                  <c:v>9.9</c:v>
                </c:pt>
              </c:numCache>
            </c:numRef>
          </c:val>
          <c:extLst>
            <c:ext xmlns:c16="http://schemas.microsoft.com/office/drawing/2014/chart" uri="{C3380CC4-5D6E-409C-BE32-E72D297353CC}">
              <c16:uniqueId val="{00000000-7407-4A19-B5A9-4808A783F973}"/>
            </c:ext>
          </c:extLst>
        </c:ser>
        <c:ser>
          <c:idx val="1"/>
          <c:order val="1"/>
          <c:tx>
            <c:strRef>
              <c:f>'[ktk.ktk1.fact_ktk_ktk1.latest (14).xlsx]Kouluterveyskyselyn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(14).xlsx]Kouluterveyskyselyn aikasarjat '!$A$2:$A$8</c:f>
              <c:strCache>
                <c:ptCount val="7"/>
                <c:pt idx="0">
                  <c:v>Pohjois-Pohjanmaan hyvinvointialue</c:v>
                </c:pt>
                <c:pt idx="1">
                  <c:v>Pohjois-Karjalan hyvinvointialue</c:v>
                </c:pt>
                <c:pt idx="2">
                  <c:v>Keski-Suomen hyvinvointialue</c:v>
                </c:pt>
                <c:pt idx="3">
                  <c:v>Etelä-Savon hyvinvointialue</c:v>
                </c:pt>
                <c:pt idx="4">
                  <c:v>Koko maa</c:v>
                </c:pt>
                <c:pt idx="5">
                  <c:v>Pohjois-Savon hyvinvointialue</c:v>
                </c:pt>
                <c:pt idx="6">
                  <c:v>Pirkanmaan hyvinvointialue</c:v>
                </c:pt>
              </c:strCache>
            </c:strRef>
          </c:cat>
          <c:val>
            <c:numRef>
              <c:f>'[ktk.ktk1.fact_ktk_ktk1.latest (14).xlsx]Kouluterveyskyselyn aikasarjat '!$C$2:$C$8</c:f>
              <c:numCache>
                <c:formatCode>#\ ##0.0</c:formatCode>
                <c:ptCount val="7"/>
                <c:pt idx="0">
                  <c:v>5.6</c:v>
                </c:pt>
                <c:pt idx="1">
                  <c:v>6.6</c:v>
                </c:pt>
                <c:pt idx="2">
                  <c:v>7.1</c:v>
                </c:pt>
                <c:pt idx="3">
                  <c:v>7.3</c:v>
                </c:pt>
                <c:pt idx="4">
                  <c:v>8.1</c:v>
                </c:pt>
                <c:pt idx="5">
                  <c:v>8.4</c:v>
                </c:pt>
                <c:pt idx="6">
                  <c:v>9.1999999999999993</c:v>
                </c:pt>
              </c:numCache>
            </c:numRef>
          </c:val>
          <c:extLst>
            <c:ext xmlns:c16="http://schemas.microsoft.com/office/drawing/2014/chart" uri="{C3380CC4-5D6E-409C-BE32-E72D297353CC}">
              <c16:uniqueId val="{00000001-7407-4A19-B5A9-4808A783F973}"/>
            </c:ext>
          </c:extLst>
        </c:ser>
        <c:dLbls>
          <c:dLblPos val="outEnd"/>
          <c:showLegendKey val="0"/>
          <c:showVal val="1"/>
          <c:showCatName val="0"/>
          <c:showSerName val="0"/>
          <c:showPercent val="0"/>
          <c:showBubbleSize val="0"/>
        </c:dLbls>
        <c:gapWidth val="219"/>
        <c:overlap val="-27"/>
        <c:axId val="525201216"/>
        <c:axId val="525205152"/>
      </c:barChart>
      <c:catAx>
        <c:axId val="52520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5205152"/>
        <c:crosses val="autoZero"/>
        <c:auto val="1"/>
        <c:lblAlgn val="ctr"/>
        <c:lblOffset val="100"/>
        <c:noMultiLvlLbl val="0"/>
      </c:catAx>
      <c:valAx>
        <c:axId val="5252051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5201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laittomia huumeita ainakin kerran, %, 8. ja 9.lk. Pohjois-Savon hyvinvointialue</a:t>
            </a:r>
          </a:p>
        </c:rich>
      </c:tx>
      <c:layout>
        <c:manualLayout>
          <c:xMode val="edge"/>
          <c:yMode val="edge"/>
          <c:x val="0.17708333333333334"/>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(33).xlsx]Kouluterveyskyselyn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(33).xlsx]Kouluterveyskyselyn aikasarjat '!$A$2:$A$3</c:f>
              <c:strCache>
                <c:ptCount val="2"/>
                <c:pt idx="0">
                  <c:v>2019</c:v>
                </c:pt>
                <c:pt idx="1">
                  <c:v>2021</c:v>
                </c:pt>
              </c:strCache>
            </c:strRef>
          </c:cat>
          <c:val>
            <c:numRef>
              <c:f>'[ktk.ktk1.fact_ktk_ktk1.latest (33).xlsx]Kouluterveyskyselyn aikasarjat '!$B$2:$B$3</c:f>
              <c:numCache>
                <c:formatCode>#\ ##0.0</c:formatCode>
                <c:ptCount val="2"/>
                <c:pt idx="0">
                  <c:v>9.9</c:v>
                </c:pt>
                <c:pt idx="1">
                  <c:v>9.8000000000000007</c:v>
                </c:pt>
              </c:numCache>
            </c:numRef>
          </c:val>
          <c:smooth val="0"/>
          <c:extLst>
            <c:ext xmlns:c16="http://schemas.microsoft.com/office/drawing/2014/chart" uri="{C3380CC4-5D6E-409C-BE32-E72D297353CC}">
              <c16:uniqueId val="{00000000-5804-40D9-B174-2DDF75AD617D}"/>
            </c:ext>
          </c:extLst>
        </c:ser>
        <c:ser>
          <c:idx val="1"/>
          <c:order val="1"/>
          <c:tx>
            <c:strRef>
              <c:f>'[ktk.ktk1.fact_ktk_ktk1.latest (33).xlsx]Kouluterveyskyselyn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8.9444444444444493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8E-4BFF-956B-496D7EAC428E}"/>
                </c:ext>
              </c:extLst>
            </c:dLbl>
            <c:dLbl>
              <c:idx val="1"/>
              <c:layout>
                <c:manualLayout>
                  <c:x val="-1.1666666666666768E-2"/>
                  <c:y val="3.47568533100029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8E-4BFF-956B-496D7EAC42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(33).xlsx]Kouluterveyskyselyn aikasarjat '!$A$2:$A$3</c:f>
              <c:strCache>
                <c:ptCount val="2"/>
                <c:pt idx="0">
                  <c:v>2019</c:v>
                </c:pt>
                <c:pt idx="1">
                  <c:v>2021</c:v>
                </c:pt>
              </c:strCache>
            </c:strRef>
          </c:cat>
          <c:val>
            <c:numRef>
              <c:f>'[ktk.ktk1.fact_ktk_ktk1.latest (33).xlsx]Kouluterveyskyselyn aikasarjat '!$C$2:$C$3</c:f>
              <c:numCache>
                <c:formatCode>#\ ##0.0</c:formatCode>
                <c:ptCount val="2"/>
                <c:pt idx="0">
                  <c:v>7.8</c:v>
                </c:pt>
                <c:pt idx="1">
                  <c:v>7</c:v>
                </c:pt>
              </c:numCache>
            </c:numRef>
          </c:val>
          <c:smooth val="0"/>
          <c:extLst>
            <c:ext xmlns:c16="http://schemas.microsoft.com/office/drawing/2014/chart" uri="{C3380CC4-5D6E-409C-BE32-E72D297353CC}">
              <c16:uniqueId val="{00000001-5804-40D9-B174-2DDF75AD617D}"/>
            </c:ext>
          </c:extLst>
        </c:ser>
        <c:ser>
          <c:idx val="2"/>
          <c:order val="2"/>
          <c:tx>
            <c:strRef>
              <c:f>'[ktk.ktk1.fact_ktk_ktk1.latest (33).xlsx]Kouluterveyskyselyn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144444444444445"/>
                  <c:y val="-3.46875911344415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8E-4BFF-956B-496D7EAC428E}"/>
                </c:ext>
              </c:extLst>
            </c:dLbl>
            <c:dLbl>
              <c:idx val="1"/>
              <c:layout>
                <c:manualLayout>
                  <c:x val="1.611111111111101E-2"/>
                  <c:y val="-2.54283318751822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78E-4BFF-956B-496D7EAC42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(33).xlsx]Kouluterveyskyselyn aikasarjat '!$A$2:$A$3</c:f>
              <c:strCache>
                <c:ptCount val="2"/>
                <c:pt idx="0">
                  <c:v>2019</c:v>
                </c:pt>
                <c:pt idx="1">
                  <c:v>2021</c:v>
                </c:pt>
              </c:strCache>
            </c:strRef>
          </c:cat>
          <c:val>
            <c:numRef>
              <c:f>'[ktk.ktk1.fact_ktk_ktk1.latest (33).xlsx]Kouluterveyskyselyn aikasarjat '!$D$2:$D$3</c:f>
              <c:numCache>
                <c:formatCode>#\ ##0.0</c:formatCode>
                <c:ptCount val="2"/>
                <c:pt idx="0">
                  <c:v>9</c:v>
                </c:pt>
                <c:pt idx="1">
                  <c:v>8.4</c:v>
                </c:pt>
              </c:numCache>
            </c:numRef>
          </c:val>
          <c:smooth val="0"/>
          <c:extLst>
            <c:ext xmlns:c16="http://schemas.microsoft.com/office/drawing/2014/chart" uri="{C3380CC4-5D6E-409C-BE32-E72D297353CC}">
              <c16:uniqueId val="{00000002-5804-40D9-B174-2DDF75AD617D}"/>
            </c:ext>
          </c:extLst>
        </c:ser>
        <c:dLbls>
          <c:dLblPos val="t"/>
          <c:showLegendKey val="0"/>
          <c:showVal val="1"/>
          <c:showCatName val="0"/>
          <c:showSerName val="0"/>
          <c:showPercent val="0"/>
          <c:showBubbleSize val="0"/>
        </c:dLbls>
        <c:smooth val="0"/>
        <c:axId val="252694944"/>
        <c:axId val="252695600"/>
      </c:lineChart>
      <c:catAx>
        <c:axId val="25269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2695600"/>
        <c:crosses val="autoZero"/>
        <c:auto val="1"/>
        <c:lblAlgn val="ctr"/>
        <c:lblOffset val="100"/>
        <c:noMultiLvlLbl val="0"/>
      </c:catAx>
      <c:valAx>
        <c:axId val="2526956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2694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laittomia huumeita ainakin kerran,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'[ktk.ktk1.fact_ktk_ktk1.latest.xlsx]Kouluterveyskyselyn aikasarjat '!$B$1</c:f>
              <c:strCache>
                <c:ptCount val="1"/>
                <c:pt idx="0">
                  <c:v>Perusopetus 8. ja 9. lk</c:v>
                </c:pt>
              </c:strCache>
            </c:strRef>
          </c:tx>
          <c:spPr>
            <a:ln w="28575" cap="rnd">
              <a:solidFill>
                <a:schemeClr val="accent1"/>
              </a:solidFill>
              <a:round/>
            </a:ln>
            <a:effectLst/>
          </c:spPr>
          <c:marker>
            <c:symbol val="none"/>
          </c:marker>
          <c:dLbls>
            <c:dLbl>
              <c:idx val="5"/>
              <c:layout>
                <c:manualLayout>
                  <c:x val="-4.5568398178181951E-2"/>
                  <c:y val="4.27642917797869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6DB-449B-8B85-B0E2C803BE2E}"/>
                </c:ext>
              </c:extLst>
            </c:dLbl>
            <c:dLbl>
              <c:idx val="6"/>
              <c:layout>
                <c:manualLayout>
                  <c:x val="-3.7620421751754868E-2"/>
                  <c:y val="3.1615641351719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6DB-449B-8B85-B0E2C803BE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'[ktk.ktk1.fact_ktk_ktk1.latest.xlsx]Kouluterveyskyselyn aikasarjat '!$B$2:$B$8</c:f>
              <c:numCache>
                <c:formatCode>#\ ##0.0</c:formatCode>
                <c:ptCount val="7"/>
                <c:pt idx="0">
                  <c:v>5.4</c:v>
                </c:pt>
                <c:pt idx="1">
                  <c:v>4.3</c:v>
                </c:pt>
                <c:pt idx="2">
                  <c:v>5.8</c:v>
                </c:pt>
                <c:pt idx="3">
                  <c:v>6.2</c:v>
                </c:pt>
                <c:pt idx="4">
                  <c:v>7.1</c:v>
                </c:pt>
                <c:pt idx="5">
                  <c:v>9</c:v>
                </c:pt>
                <c:pt idx="6">
                  <c:v>8.4</c:v>
                </c:pt>
              </c:numCache>
            </c:numRef>
          </c:val>
          <c:smooth val="0"/>
          <c:extLst>
            <c:ext xmlns:c16="http://schemas.microsoft.com/office/drawing/2014/chart" uri="{C3380CC4-5D6E-409C-BE32-E72D297353CC}">
              <c16:uniqueId val="{00000000-B49B-4B37-AB28-A5CD49C11D52}"/>
            </c:ext>
          </c:extLst>
        </c:ser>
        <c:ser>
          <c:idx val="1"/>
          <c:order val="1"/>
          <c:tx>
            <c:strRef>
              <c:f>'[ktk.ktk1.fact_ktk_ktk1.latest.xlsx]Kouluterveyskyselyn aikasarjat '!$C$1</c:f>
              <c:strCache>
                <c:ptCount val="1"/>
                <c:pt idx="0">
                  <c:v>Lukio 1. ja 2. vuosi</c:v>
                </c:pt>
              </c:strCache>
            </c:strRef>
          </c:tx>
          <c:spPr>
            <a:ln w="28575" cap="rnd">
              <a:solidFill>
                <a:schemeClr val="accent2"/>
              </a:solidFill>
              <a:round/>
            </a:ln>
            <a:effectLst/>
          </c:spPr>
          <c:marker>
            <c:symbol val="none"/>
          </c:marker>
          <c:dLbls>
            <c:dLbl>
              <c:idx val="4"/>
              <c:layout>
                <c:manualLayout>
                  <c:x val="-2.9672445325327878E-2"/>
                  <c:y val="3.53318581610753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6DB-449B-8B85-B0E2C803BE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'[ktk.ktk1.fact_ktk_ktk1.latest.xlsx]Kouluterveyskyselyn aikasarjat '!$C$2:$C$8</c:f>
              <c:numCache>
                <c:formatCode>#\ ##0.0</c:formatCode>
                <c:ptCount val="7"/>
                <c:pt idx="0">
                  <c:v>8.6</c:v>
                </c:pt>
                <c:pt idx="1">
                  <c:v>7.6</c:v>
                </c:pt>
                <c:pt idx="2">
                  <c:v>9.1999999999999993</c:v>
                </c:pt>
                <c:pt idx="3">
                  <c:v>9.1999999999999993</c:v>
                </c:pt>
                <c:pt idx="4">
                  <c:v>6.1</c:v>
                </c:pt>
                <c:pt idx="5">
                  <c:v>10</c:v>
                </c:pt>
                <c:pt idx="6">
                  <c:v>11</c:v>
                </c:pt>
              </c:numCache>
            </c:numRef>
          </c:val>
          <c:smooth val="0"/>
          <c:extLst>
            <c:ext xmlns:c16="http://schemas.microsoft.com/office/drawing/2014/chart" uri="{C3380CC4-5D6E-409C-BE32-E72D297353CC}">
              <c16:uniqueId val="{00000001-B49B-4B37-AB28-A5CD49C11D52}"/>
            </c:ext>
          </c:extLst>
        </c:ser>
        <c:ser>
          <c:idx val="2"/>
          <c:order val="2"/>
          <c:tx>
            <c:strRef>
              <c:f>'[ktk.ktk1.fact_ktk_ktk1.latest.xlsx]Kouluterveyskyselyn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'[ktk.ktk1.fact_ktk_ktk1.latest.xlsx]Kouluterveyskyselyn aikasarjat '!$D$2:$D$8</c:f>
              <c:numCache>
                <c:formatCode>#\ ##0.0</c:formatCode>
                <c:ptCount val="7"/>
                <c:pt idx="1">
                  <c:v>13.7</c:v>
                </c:pt>
                <c:pt idx="2">
                  <c:v>16.600000000000001</c:v>
                </c:pt>
                <c:pt idx="3">
                  <c:v>15.6</c:v>
                </c:pt>
                <c:pt idx="4">
                  <c:v>13.9</c:v>
                </c:pt>
                <c:pt idx="5">
                  <c:v>17.3</c:v>
                </c:pt>
                <c:pt idx="6">
                  <c:v>18.100000000000001</c:v>
                </c:pt>
              </c:numCache>
            </c:numRef>
          </c:val>
          <c:smooth val="0"/>
          <c:extLst>
            <c:ext xmlns:c16="http://schemas.microsoft.com/office/drawing/2014/chart" uri="{C3380CC4-5D6E-409C-BE32-E72D297353CC}">
              <c16:uniqueId val="{00000002-B49B-4B37-AB28-A5CD49C11D52}"/>
            </c:ext>
          </c:extLst>
        </c:ser>
        <c:dLbls>
          <c:dLblPos val="t"/>
          <c:showLegendKey val="0"/>
          <c:showVal val="1"/>
          <c:showCatName val="0"/>
          <c:showSerName val="0"/>
          <c:showPercent val="0"/>
          <c:showBubbleSize val="0"/>
        </c:dLbls>
        <c:smooth val="0"/>
        <c:axId val="244049664"/>
        <c:axId val="244050648"/>
      </c:lineChart>
      <c:catAx>
        <c:axId val="24404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4050648"/>
        <c:crosses val="autoZero"/>
        <c:auto val="1"/>
        <c:lblAlgn val="ctr"/>
        <c:lblOffset val="100"/>
        <c:noMultiLvlLbl val="0"/>
      </c:catAx>
      <c:valAx>
        <c:axId val="2440506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4049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laittomia huumeita ainakin kerran,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'[ktk.ktk1.fact_ktk_ktk1.latest-39.xlsx]Kouluterveyskyselyn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'[ktk.ktk1.fact_ktk_ktk1.latest-39.xlsx]Kouluterveyskyselyn aikasarjat '!$A$2:$A$16</c:f>
              <c:strCache>
                <c:ptCount val="15"/>
                <c:pt idx="0">
                  <c:v>Sonkajärvi</c:v>
                </c:pt>
                <c:pt idx="1">
                  <c:v>Lapinlahti</c:v>
                </c:pt>
                <c:pt idx="2">
                  <c:v>Tuusniemi</c:v>
                </c:pt>
                <c:pt idx="3">
                  <c:v>Joroinen</c:v>
                </c:pt>
                <c:pt idx="4">
                  <c:v>Rautalampi</c:v>
                </c:pt>
                <c:pt idx="5">
                  <c:v>Kiuruvesi</c:v>
                </c:pt>
                <c:pt idx="6">
                  <c:v>Pielavesi</c:v>
                </c:pt>
                <c:pt idx="7">
                  <c:v>Vieremä</c:v>
                </c:pt>
                <c:pt idx="8">
                  <c:v>Iisalmi</c:v>
                </c:pt>
                <c:pt idx="9">
                  <c:v>Pohjois-Savon hyvinvointialue</c:v>
                </c:pt>
                <c:pt idx="10">
                  <c:v>Kuopio</c:v>
                </c:pt>
                <c:pt idx="11">
                  <c:v>Leppävirta</c:v>
                </c:pt>
                <c:pt idx="12">
                  <c:v>Siilinjärvi</c:v>
                </c:pt>
                <c:pt idx="13">
                  <c:v>Varkaus</c:v>
                </c:pt>
                <c:pt idx="14">
                  <c:v>Suonenjoki</c:v>
                </c:pt>
              </c:strCache>
            </c:strRef>
          </c:cat>
          <c:val>
            <c:numRef>
              <c:f>'[ktk.ktk1.fact_ktk_ktk1.latest-39.xlsx]Kouluterveyskyselyn aikasarjat '!$B$2:$B$16</c:f>
              <c:numCache>
                <c:formatCode>General</c:formatCode>
                <c:ptCount val="15"/>
                <c:pt idx="0">
                  <c:v>0</c:v>
                </c:pt>
                <c:pt idx="2" formatCode="#\ ##0.0">
                  <c:v>7.4</c:v>
                </c:pt>
                <c:pt idx="3" formatCode="#\ ##0.0">
                  <c:v>14.3</c:v>
                </c:pt>
                <c:pt idx="4" formatCode="#\ ##0.0">
                  <c:v>15.3</c:v>
                </c:pt>
                <c:pt idx="5" formatCode="#\ ##0.0">
                  <c:v>9.6999999999999993</c:v>
                </c:pt>
                <c:pt idx="6" formatCode="#\ ##0.0">
                  <c:v>6.3</c:v>
                </c:pt>
                <c:pt idx="7" formatCode="#\ ##0.0">
                  <c:v>4.3</c:v>
                </c:pt>
                <c:pt idx="8" formatCode="#\ ##0.0">
                  <c:v>6.2</c:v>
                </c:pt>
                <c:pt idx="9" formatCode="#\ ##0.0">
                  <c:v>9</c:v>
                </c:pt>
                <c:pt idx="10" formatCode="#\ ##0.0">
                  <c:v>9.9</c:v>
                </c:pt>
                <c:pt idx="11" formatCode="#\ ##0.0">
                  <c:v>5.7</c:v>
                </c:pt>
                <c:pt idx="12" formatCode="#\ ##0.0">
                  <c:v>6.8</c:v>
                </c:pt>
                <c:pt idx="13" formatCode="#\ ##0.0">
                  <c:v>10.7</c:v>
                </c:pt>
                <c:pt idx="14" formatCode="#\ ##0.0">
                  <c:v>11.4</c:v>
                </c:pt>
              </c:numCache>
            </c:numRef>
          </c:val>
          <c:extLst>
            <c:ext xmlns:c16="http://schemas.microsoft.com/office/drawing/2014/chart" uri="{C3380CC4-5D6E-409C-BE32-E72D297353CC}">
              <c16:uniqueId val="{00000000-529C-474A-8CB4-9778382DE1FD}"/>
            </c:ext>
          </c:extLst>
        </c:ser>
        <c:ser>
          <c:idx val="1"/>
          <c:order val="1"/>
          <c:tx>
            <c:strRef>
              <c:f>'[ktk.ktk1.fact_ktk_ktk1.latest-39.xlsx]Kouluterveyskyselyn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'[ktk.ktk1.fact_ktk_ktk1.latest-39.xlsx]Kouluterveyskyselyn aikasarjat '!$A$2:$A$16</c:f>
              <c:strCache>
                <c:ptCount val="15"/>
                <c:pt idx="0">
                  <c:v>Sonkajärvi</c:v>
                </c:pt>
                <c:pt idx="1">
                  <c:v>Lapinlahti</c:v>
                </c:pt>
                <c:pt idx="2">
                  <c:v>Tuusniemi</c:v>
                </c:pt>
                <c:pt idx="3">
                  <c:v>Joroinen</c:v>
                </c:pt>
                <c:pt idx="4">
                  <c:v>Rautalampi</c:v>
                </c:pt>
                <c:pt idx="5">
                  <c:v>Kiuruvesi</c:v>
                </c:pt>
                <c:pt idx="6">
                  <c:v>Pielavesi</c:v>
                </c:pt>
                <c:pt idx="7">
                  <c:v>Vieremä</c:v>
                </c:pt>
                <c:pt idx="8">
                  <c:v>Iisalmi</c:v>
                </c:pt>
                <c:pt idx="9">
                  <c:v>Pohjois-Savon hyvinvointialue</c:v>
                </c:pt>
                <c:pt idx="10">
                  <c:v>Kuopio</c:v>
                </c:pt>
                <c:pt idx="11">
                  <c:v>Leppävirta</c:v>
                </c:pt>
                <c:pt idx="12">
                  <c:v>Siilinjärvi</c:v>
                </c:pt>
                <c:pt idx="13">
                  <c:v>Varkaus</c:v>
                </c:pt>
                <c:pt idx="14">
                  <c:v>Suonenjoki</c:v>
                </c:pt>
              </c:strCache>
            </c:strRef>
          </c:cat>
          <c:val>
            <c:numRef>
              <c:f>'[ktk.ktk1.fact_ktk_ktk1.latest-39.xlsx]Kouluterveyskyselyn aikasarjat '!$C$2:$C$16</c:f>
              <c:numCache>
                <c:formatCode>#\ ##0.0</c:formatCode>
                <c:ptCount val="15"/>
                <c:pt idx="0">
                  <c:v>1.5</c:v>
                </c:pt>
                <c:pt idx="1">
                  <c:v>2.5</c:v>
                </c:pt>
                <c:pt idx="2">
                  <c:v>3</c:v>
                </c:pt>
                <c:pt idx="3">
                  <c:v>3.8</c:v>
                </c:pt>
                <c:pt idx="4">
                  <c:v>4.4000000000000004</c:v>
                </c:pt>
                <c:pt idx="5">
                  <c:v>7</c:v>
                </c:pt>
                <c:pt idx="6">
                  <c:v>7.1</c:v>
                </c:pt>
                <c:pt idx="7">
                  <c:v>7.2</c:v>
                </c:pt>
                <c:pt idx="8">
                  <c:v>8</c:v>
                </c:pt>
                <c:pt idx="9">
                  <c:v>8.4</c:v>
                </c:pt>
                <c:pt idx="10">
                  <c:v>8.8000000000000007</c:v>
                </c:pt>
                <c:pt idx="11">
                  <c:v>9.6999999999999993</c:v>
                </c:pt>
                <c:pt idx="12">
                  <c:v>9.8000000000000007</c:v>
                </c:pt>
                <c:pt idx="13">
                  <c:v>11.5</c:v>
                </c:pt>
                <c:pt idx="14">
                  <c:v>13.9</c:v>
                </c:pt>
              </c:numCache>
            </c:numRef>
          </c:val>
          <c:extLst>
            <c:ext xmlns:c16="http://schemas.microsoft.com/office/drawing/2014/chart" uri="{C3380CC4-5D6E-409C-BE32-E72D297353CC}">
              <c16:uniqueId val="{00000001-529C-474A-8CB4-9778382DE1FD}"/>
            </c:ext>
          </c:extLst>
        </c:ser>
        <c:dLbls>
          <c:dLblPos val="outEnd"/>
          <c:showLegendKey val="0"/>
          <c:showVal val="1"/>
          <c:showCatName val="0"/>
          <c:showSerName val="0"/>
          <c:showPercent val="0"/>
          <c:showBubbleSize val="0"/>
        </c:dLbls>
        <c:gapWidth val="219"/>
        <c:overlap val="-27"/>
        <c:axId val="520584672"/>
        <c:axId val="520580408"/>
      </c:barChart>
      <c:catAx>
        <c:axId val="52058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0580408"/>
        <c:crosses val="autoZero"/>
        <c:auto val="1"/>
        <c:lblAlgn val="ctr"/>
        <c:lblOffset val="100"/>
        <c:noMultiLvlLbl val="0"/>
      </c:catAx>
      <c:valAx>
        <c:axId val="520580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0584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Kokeillut laittomia huumeita ainakin kerran, % 8. ja 9.lk. v. 2021</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(7).xls]SOTKAnet'!$B$3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(7).xls]SOTKAnet'!$C$2:$J$2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(7).xls]SOTKAnet'!$C$3:$J$3</c:f>
              <c:numCache>
                <c:formatCode>General</c:formatCode>
                <c:ptCount val="8"/>
                <c:pt idx="0">
                  <c:v>9.8000000000000007</c:v>
                </c:pt>
                <c:pt idx="1">
                  <c:v>9.4</c:v>
                </c:pt>
                <c:pt idx="2">
                  <c:v>9.8000000000000007</c:v>
                </c:pt>
                <c:pt idx="3">
                  <c:v>10.4</c:v>
                </c:pt>
                <c:pt idx="4">
                  <c:v>3.1</c:v>
                </c:pt>
                <c:pt idx="5">
                  <c:v>11.4</c:v>
                </c:pt>
                <c:pt idx="6">
                  <c:v>12.9</c:v>
                </c:pt>
                <c:pt idx="7">
                  <c:v>13.7</c:v>
                </c:pt>
              </c:numCache>
            </c:numRef>
          </c:val>
          <c:extLst>
            <c:ext xmlns:c16="http://schemas.microsoft.com/office/drawing/2014/chart" uri="{C3380CC4-5D6E-409C-BE32-E72D297353CC}">
              <c16:uniqueId val="{00000000-516D-4379-8409-832536C6ED37}"/>
            </c:ext>
          </c:extLst>
        </c:ser>
        <c:ser>
          <c:idx val="1"/>
          <c:order val="1"/>
          <c:tx>
            <c:strRef>
              <c:f>'[SOTKAnet (7).xls]SOTKAnet'!$B$4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(7).xls]SOTKAnet'!$C$2:$J$2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(7).xls]SOTKAnet'!$C$4:$J$4</c:f>
              <c:numCache>
                <c:formatCode>General</c:formatCode>
                <c:ptCount val="8"/>
                <c:pt idx="0">
                  <c:v>7</c:v>
                </c:pt>
                <c:pt idx="1">
                  <c:v>6.8</c:v>
                </c:pt>
                <c:pt idx="2">
                  <c:v>5</c:v>
                </c:pt>
                <c:pt idx="3">
                  <c:v>7.3</c:v>
                </c:pt>
                <c:pt idx="4">
                  <c:v>1.9</c:v>
                </c:pt>
                <c:pt idx="5">
                  <c:v>7.7</c:v>
                </c:pt>
                <c:pt idx="6">
                  <c:v>6.2</c:v>
                </c:pt>
                <c:pt idx="7">
                  <c:v>9.6999999999999993</c:v>
                </c:pt>
              </c:numCache>
            </c:numRef>
          </c:val>
          <c:extLst>
            <c:ext xmlns:c16="http://schemas.microsoft.com/office/drawing/2014/chart" uri="{C3380CC4-5D6E-409C-BE32-E72D297353CC}">
              <c16:uniqueId val="{00000001-516D-4379-8409-832536C6ED37}"/>
            </c:ext>
          </c:extLst>
        </c:ser>
        <c:dLbls>
          <c:dLblPos val="outEnd"/>
          <c:showLegendKey val="0"/>
          <c:showVal val="1"/>
          <c:showCatName val="0"/>
          <c:showSerName val="0"/>
          <c:showPercent val="0"/>
          <c:showBubbleSize val="0"/>
        </c:dLbls>
        <c:gapWidth val="219"/>
        <c:overlap val="-27"/>
        <c:axId val="513912144"/>
        <c:axId val="513905584"/>
      </c:barChart>
      <c:catAx>
        <c:axId val="51391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905584"/>
        <c:crosses val="autoZero"/>
        <c:auto val="1"/>
        <c:lblAlgn val="ctr"/>
        <c:lblOffset val="100"/>
        <c:noMultiLvlLbl val="0"/>
      </c:catAx>
      <c:valAx>
        <c:axId val="51390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912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ainakin kerran,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(16).xlsx]Kouluterveyskyselyn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(16).xlsx]Kouluterveyskyselyn aikasarjat '!$A$2:$A$8</c:f>
              <c:strCache>
                <c:ptCount val="7"/>
                <c:pt idx="0">
                  <c:v>Pohjois-Pohjanmaan hyvinvointialue</c:v>
                </c:pt>
                <c:pt idx="1">
                  <c:v>Pohjois-Karjalan hyvinvointialue</c:v>
                </c:pt>
                <c:pt idx="2">
                  <c:v>Keski-Suomen hyvinvointialue</c:v>
                </c:pt>
                <c:pt idx="3">
                  <c:v>Etelä-Savon hyvinvointialue</c:v>
                </c:pt>
                <c:pt idx="4">
                  <c:v>Koko maa</c:v>
                </c:pt>
                <c:pt idx="5">
                  <c:v>Pohjois-Savon hyvinvointialue</c:v>
                </c:pt>
                <c:pt idx="6">
                  <c:v>Pirkanmaan hyvinvointialue</c:v>
                </c:pt>
              </c:strCache>
            </c:strRef>
          </c:cat>
          <c:val>
            <c:numRef>
              <c:f>'[ktk.ktk1.fact_ktk_ktk1.latest (16).xlsx]Kouluterveyskyselyn aikasarjat '!$B$2:$B$8</c:f>
              <c:numCache>
                <c:formatCode>#\ ##0.0</c:formatCode>
                <c:ptCount val="7"/>
                <c:pt idx="0">
                  <c:v>5.9</c:v>
                </c:pt>
                <c:pt idx="1">
                  <c:v>5.9</c:v>
                </c:pt>
                <c:pt idx="2">
                  <c:v>8.1</c:v>
                </c:pt>
                <c:pt idx="3">
                  <c:v>8.9</c:v>
                </c:pt>
                <c:pt idx="4">
                  <c:v>8.6</c:v>
                </c:pt>
                <c:pt idx="5">
                  <c:v>8.6999999999999993</c:v>
                </c:pt>
                <c:pt idx="6">
                  <c:v>9.4</c:v>
                </c:pt>
              </c:numCache>
            </c:numRef>
          </c:val>
          <c:extLst>
            <c:ext xmlns:c16="http://schemas.microsoft.com/office/drawing/2014/chart" uri="{C3380CC4-5D6E-409C-BE32-E72D297353CC}">
              <c16:uniqueId val="{00000000-7E67-42B8-945D-1278F44E45CC}"/>
            </c:ext>
          </c:extLst>
        </c:ser>
        <c:ser>
          <c:idx val="1"/>
          <c:order val="1"/>
          <c:tx>
            <c:strRef>
              <c:f>'[ktk.ktk1.fact_ktk_ktk1.latest (16).xlsx]Kouluterveyskyselyn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(16).xlsx]Kouluterveyskyselyn aikasarjat '!$A$2:$A$8</c:f>
              <c:strCache>
                <c:ptCount val="7"/>
                <c:pt idx="0">
                  <c:v>Pohjois-Pohjanmaan hyvinvointialue</c:v>
                </c:pt>
                <c:pt idx="1">
                  <c:v>Pohjois-Karjalan hyvinvointialue</c:v>
                </c:pt>
                <c:pt idx="2">
                  <c:v>Keski-Suomen hyvinvointialue</c:v>
                </c:pt>
                <c:pt idx="3">
                  <c:v>Etelä-Savon hyvinvointialue</c:v>
                </c:pt>
                <c:pt idx="4">
                  <c:v>Koko maa</c:v>
                </c:pt>
                <c:pt idx="5">
                  <c:v>Pohjois-Savon hyvinvointialue</c:v>
                </c:pt>
                <c:pt idx="6">
                  <c:v>Pirkanmaan hyvinvointialue</c:v>
                </c:pt>
              </c:strCache>
            </c:strRef>
          </c:cat>
          <c:val>
            <c:numRef>
              <c:f>'[ktk.ktk1.fact_ktk_ktk1.latest (16).xlsx]Kouluterveyskyselyn aikasarjat '!$C$2:$C$8</c:f>
              <c:numCache>
                <c:formatCode>#\ ##0.0</c:formatCode>
                <c:ptCount val="7"/>
                <c:pt idx="0">
                  <c:v>5.3</c:v>
                </c:pt>
                <c:pt idx="1">
                  <c:v>6.3</c:v>
                </c:pt>
                <c:pt idx="2">
                  <c:v>6.6</c:v>
                </c:pt>
                <c:pt idx="3">
                  <c:v>7</c:v>
                </c:pt>
                <c:pt idx="4">
                  <c:v>7.7</c:v>
                </c:pt>
                <c:pt idx="5">
                  <c:v>8</c:v>
                </c:pt>
                <c:pt idx="6">
                  <c:v>8.6999999999999993</c:v>
                </c:pt>
              </c:numCache>
            </c:numRef>
          </c:val>
          <c:extLst>
            <c:ext xmlns:c16="http://schemas.microsoft.com/office/drawing/2014/chart" uri="{C3380CC4-5D6E-409C-BE32-E72D297353CC}">
              <c16:uniqueId val="{00000001-7E67-42B8-945D-1278F44E45CC}"/>
            </c:ext>
          </c:extLst>
        </c:ser>
        <c:dLbls>
          <c:dLblPos val="outEnd"/>
          <c:showLegendKey val="0"/>
          <c:showVal val="1"/>
          <c:showCatName val="0"/>
          <c:showSerName val="0"/>
          <c:showPercent val="0"/>
          <c:showBubbleSize val="0"/>
        </c:dLbls>
        <c:gapWidth val="219"/>
        <c:overlap val="-27"/>
        <c:axId val="517442056"/>
        <c:axId val="517444024"/>
      </c:barChart>
      <c:catAx>
        <c:axId val="51744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7444024"/>
        <c:crosses val="autoZero"/>
        <c:auto val="1"/>
        <c:lblAlgn val="ctr"/>
        <c:lblOffset val="100"/>
        <c:noMultiLvlLbl val="0"/>
      </c:catAx>
      <c:valAx>
        <c:axId val="5174440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7442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Nuuskannut vähintään kerran, %, 4.ja</a:t>
            </a:r>
            <a:r>
              <a:rPr lang="fi-FI" baseline="0"/>
              <a:t> 5.lk, Kouluterveyskysely 2021</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(2).xlsx]Kouluterveyskyselyn tulokset 20'!$B$1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(2).xlsx]Kouluterveyskyselyn tulokset 20'!$A$2:$A$8</c:f>
              <c:strCache>
                <c:ptCount val="7"/>
                <c:pt idx="0">
                  <c:v>Etelä-Savon hyvinvointialue</c:v>
                </c:pt>
                <c:pt idx="1">
                  <c:v>Keski-Suomen hyvinvointialue</c:v>
                </c:pt>
                <c:pt idx="2">
                  <c:v>Pirkanmaan hyvinvointialue</c:v>
                </c:pt>
                <c:pt idx="3">
                  <c:v>Koko maa</c:v>
                </c:pt>
                <c:pt idx="4">
                  <c:v>Pohjois-Pohjanmaan hyvinvointialue</c:v>
                </c:pt>
                <c:pt idx="5">
                  <c:v>Pohjois-Savon hyvinvointialue</c:v>
                </c:pt>
                <c:pt idx="6">
                  <c:v>Pohjois-Karjalan hyvinvointialue</c:v>
                </c:pt>
              </c:strCache>
            </c:strRef>
          </c:cat>
          <c:val>
            <c:numRef>
              <c:f>'[ktk.ktk4.fact_ktk_ktk4.latest (2).xlsx]Kouluterveyskyselyn tulokset 20'!$B$2:$B$8</c:f>
              <c:numCache>
                <c:formatCode>#\ ##0.0</c:formatCode>
                <c:ptCount val="7"/>
                <c:pt idx="0">
                  <c:v>1.9</c:v>
                </c:pt>
                <c:pt idx="1">
                  <c:v>2.2000000000000002</c:v>
                </c:pt>
                <c:pt idx="2">
                  <c:v>2.2999999999999998</c:v>
                </c:pt>
                <c:pt idx="3">
                  <c:v>2.1</c:v>
                </c:pt>
                <c:pt idx="4">
                  <c:v>2.1</c:v>
                </c:pt>
                <c:pt idx="5">
                  <c:v>2</c:v>
                </c:pt>
                <c:pt idx="6">
                  <c:v>1.9</c:v>
                </c:pt>
              </c:numCache>
            </c:numRef>
          </c:val>
          <c:extLst>
            <c:ext xmlns:c16="http://schemas.microsoft.com/office/drawing/2014/chart" uri="{C3380CC4-5D6E-409C-BE32-E72D297353CC}">
              <c16:uniqueId val="{00000000-6B12-4969-9DD1-D3E10D823E7E}"/>
            </c:ext>
          </c:extLst>
        </c:ser>
        <c:ser>
          <c:idx val="1"/>
          <c:order val="1"/>
          <c:tx>
            <c:strRef>
              <c:f>'[ktk.ktk4.fact_ktk_ktk4.latest (2).xlsx]Kouluterveyskyselyn tulokset 20'!$C$1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'[ktk.ktk4.fact_ktk_ktk4.latest (2).xlsx]Kouluterveyskyselyn tulokset 20'!$A$2:$A$8</c:f>
              <c:strCache>
                <c:ptCount val="7"/>
                <c:pt idx="0">
                  <c:v>Etelä-Savon hyvinvointialue</c:v>
                </c:pt>
                <c:pt idx="1">
                  <c:v>Keski-Suomen hyvinvointialue</c:v>
                </c:pt>
                <c:pt idx="2">
                  <c:v>Pirkanmaan hyvinvointialue</c:v>
                </c:pt>
                <c:pt idx="3">
                  <c:v>Koko maa</c:v>
                </c:pt>
                <c:pt idx="4">
                  <c:v>Pohjois-Pohjanmaan hyvinvointialue</c:v>
                </c:pt>
                <c:pt idx="5">
                  <c:v>Pohjois-Savon hyvinvointialue</c:v>
                </c:pt>
                <c:pt idx="6">
                  <c:v>Pohjois-Karjalan hyvinvointialue</c:v>
                </c:pt>
              </c:strCache>
            </c:strRef>
          </c:cat>
          <c:val>
            <c:numRef>
              <c:f>'[ktk.ktk4.fact_ktk_ktk4.latest (2).xlsx]Kouluterveyskyselyn tulokset 20'!$C$2:$C$8</c:f>
              <c:numCache>
                <c:formatCode>#\ ##0.0</c:formatCode>
                <c:ptCount val="7"/>
                <c:pt idx="0">
                  <c:v>1</c:v>
                </c:pt>
                <c:pt idx="1">
                  <c:v>1.3</c:v>
                </c:pt>
                <c:pt idx="2">
                  <c:v>1.5</c:v>
                </c:pt>
                <c:pt idx="3">
                  <c:v>1.6</c:v>
                </c:pt>
                <c:pt idx="4">
                  <c:v>1.7</c:v>
                </c:pt>
                <c:pt idx="5">
                  <c:v>1.8</c:v>
                </c:pt>
                <c:pt idx="6">
                  <c:v>2</c:v>
                </c:pt>
              </c:numCache>
            </c:numRef>
          </c:val>
          <c:extLst>
            <c:ext xmlns:c16="http://schemas.microsoft.com/office/drawing/2014/chart" uri="{C3380CC4-5D6E-409C-BE32-E72D297353CC}">
              <c16:uniqueId val="{00000001-6B12-4969-9DD1-D3E10D823E7E}"/>
            </c:ext>
          </c:extLst>
        </c:ser>
        <c:dLbls>
          <c:dLblPos val="outEnd"/>
          <c:showLegendKey val="0"/>
          <c:showVal val="1"/>
          <c:showCatName val="0"/>
          <c:showSerName val="0"/>
          <c:showPercent val="0"/>
          <c:showBubbleSize val="0"/>
        </c:dLbls>
        <c:gapWidth val="219"/>
        <c:overlap val="-27"/>
        <c:axId val="509800424"/>
        <c:axId val="509805344"/>
      </c:barChart>
      <c:catAx>
        <c:axId val="50980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9805344"/>
        <c:crosses val="autoZero"/>
        <c:auto val="1"/>
        <c:lblAlgn val="ctr"/>
        <c:lblOffset val="100"/>
        <c:noMultiLvlLbl val="0"/>
      </c:catAx>
      <c:valAx>
        <c:axId val="5098053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9800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ainakin kerran, %, 8. ja 9.lk, Pohjois-Savon hyvinvointialue</a:t>
            </a:r>
            <a:r>
              <a:rPr lang="fi-FI" baseline="0"/>
              <a:t> </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(34).xlsx]Kouluterveyskyselyn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(34).xlsx]Kouluterveyskyselyn aikasarjat '!$A$2:$A$3</c:f>
              <c:strCache>
                <c:ptCount val="2"/>
                <c:pt idx="0">
                  <c:v>2019</c:v>
                </c:pt>
                <c:pt idx="1">
                  <c:v>2021</c:v>
                </c:pt>
              </c:strCache>
            </c:strRef>
          </c:cat>
          <c:val>
            <c:numRef>
              <c:f>'[ktk.ktk1.fact_ktk_ktk1.latest (34).xlsx]Kouluterveyskyselyn aikasarjat '!$B$2:$B$3</c:f>
              <c:numCache>
                <c:formatCode>#\ ##0.0</c:formatCode>
                <c:ptCount val="2"/>
                <c:pt idx="0">
                  <c:v>9.6</c:v>
                </c:pt>
                <c:pt idx="1">
                  <c:v>9.4</c:v>
                </c:pt>
              </c:numCache>
            </c:numRef>
          </c:val>
          <c:smooth val="0"/>
          <c:extLst>
            <c:ext xmlns:c16="http://schemas.microsoft.com/office/drawing/2014/chart" uri="{C3380CC4-5D6E-409C-BE32-E72D297353CC}">
              <c16:uniqueId val="{00000000-FDAA-4EF6-90F4-74B8BE4E7FEB}"/>
            </c:ext>
          </c:extLst>
        </c:ser>
        <c:ser>
          <c:idx val="1"/>
          <c:order val="1"/>
          <c:tx>
            <c:strRef>
              <c:f>'[ktk.ktk1.fact_ktk_ktk1.latest (34).xlsx]Kouluterveyskyselyn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9.2222222222222275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E22-4BA1-B591-56E9A5ADE223}"/>
                </c:ext>
              </c:extLst>
            </c:dLbl>
            <c:dLbl>
              <c:idx val="1"/>
              <c:layout>
                <c:manualLayout>
                  <c:x val="-1.7222222222222222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E22-4BA1-B591-56E9A5ADE2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(34).xlsx]Kouluterveyskyselyn aikasarjat '!$A$2:$A$3</c:f>
              <c:strCache>
                <c:ptCount val="2"/>
                <c:pt idx="0">
                  <c:v>2019</c:v>
                </c:pt>
                <c:pt idx="1">
                  <c:v>2021</c:v>
                </c:pt>
              </c:strCache>
            </c:strRef>
          </c:cat>
          <c:val>
            <c:numRef>
              <c:f>'[ktk.ktk1.fact_ktk_ktk1.latest (34).xlsx]Kouluterveyskyselyn aikasarjat '!$C$2:$C$3</c:f>
              <c:numCache>
                <c:formatCode>#\ ##0.0</c:formatCode>
                <c:ptCount val="2"/>
                <c:pt idx="0">
                  <c:v>7.6</c:v>
                </c:pt>
                <c:pt idx="1">
                  <c:v>6.6</c:v>
                </c:pt>
              </c:numCache>
            </c:numRef>
          </c:val>
          <c:smooth val="0"/>
          <c:extLst>
            <c:ext xmlns:c16="http://schemas.microsoft.com/office/drawing/2014/chart" uri="{C3380CC4-5D6E-409C-BE32-E72D297353CC}">
              <c16:uniqueId val="{00000001-FDAA-4EF6-90F4-74B8BE4E7FEB}"/>
            </c:ext>
          </c:extLst>
        </c:ser>
        <c:ser>
          <c:idx val="2"/>
          <c:order val="2"/>
          <c:tx>
            <c:strRef>
              <c:f>'[ktk.ktk1.fact_ktk_ktk1.latest (34).xlsx]Kouluterveyskyselyn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0611111111111114"/>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E22-4BA1-B591-56E9A5ADE223}"/>
                </c:ext>
              </c:extLst>
            </c:dLbl>
            <c:dLbl>
              <c:idx val="1"/>
              <c:layout>
                <c:manualLayout>
                  <c:x val="2.2222222222222222E-3"/>
                  <c:y val="-4.85764800233303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E22-4BA1-B591-56E9A5ADE2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(34).xlsx]Kouluterveyskyselyn aikasarjat '!$A$2:$A$3</c:f>
              <c:strCache>
                <c:ptCount val="2"/>
                <c:pt idx="0">
                  <c:v>2019</c:v>
                </c:pt>
                <c:pt idx="1">
                  <c:v>2021</c:v>
                </c:pt>
              </c:strCache>
            </c:strRef>
          </c:cat>
          <c:val>
            <c:numRef>
              <c:f>'[ktk.ktk1.fact_ktk_ktk1.latest (34).xlsx]Kouluterveyskyselyn aikasarjat '!$D$2:$D$3</c:f>
              <c:numCache>
                <c:formatCode>#\ ##0.0</c:formatCode>
                <c:ptCount val="2"/>
                <c:pt idx="0">
                  <c:v>8.6999999999999993</c:v>
                </c:pt>
                <c:pt idx="1">
                  <c:v>8</c:v>
                </c:pt>
              </c:numCache>
            </c:numRef>
          </c:val>
          <c:smooth val="0"/>
          <c:extLst>
            <c:ext xmlns:c16="http://schemas.microsoft.com/office/drawing/2014/chart" uri="{C3380CC4-5D6E-409C-BE32-E72D297353CC}">
              <c16:uniqueId val="{00000002-FDAA-4EF6-90F4-74B8BE4E7FEB}"/>
            </c:ext>
          </c:extLst>
        </c:ser>
        <c:dLbls>
          <c:dLblPos val="t"/>
          <c:showLegendKey val="0"/>
          <c:showVal val="1"/>
          <c:showCatName val="0"/>
          <c:showSerName val="0"/>
          <c:showPercent val="0"/>
          <c:showBubbleSize val="0"/>
        </c:dLbls>
        <c:smooth val="0"/>
        <c:axId val="522926840"/>
        <c:axId val="522927168"/>
      </c:lineChart>
      <c:catAx>
        <c:axId val="52292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2927168"/>
        <c:crosses val="autoZero"/>
        <c:auto val="1"/>
        <c:lblAlgn val="ctr"/>
        <c:lblOffset val="100"/>
        <c:noMultiLvlLbl val="0"/>
      </c:catAx>
      <c:valAx>
        <c:axId val="52292716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926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ainakin kerran, %, Pohjois-Savon</a:t>
            </a:r>
            <a:r>
              <a:rPr lang="fi-FI" baseline="0"/>
              <a:t>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'[ktk.ktk1.fact_ktk_ktk1.latest-1.xlsx]Kouluterveyskyselyn aikasarjat '!$B$1</c:f>
              <c:strCache>
                <c:ptCount val="1"/>
                <c:pt idx="0">
                  <c:v>Perusopetus 8. ja 9. lk</c:v>
                </c:pt>
              </c:strCache>
            </c:strRef>
          </c:tx>
          <c:spPr>
            <a:ln w="28575" cap="rnd">
              <a:solidFill>
                <a:schemeClr val="accent1"/>
              </a:solidFill>
              <a:round/>
            </a:ln>
            <a:effectLst/>
          </c:spPr>
          <c:marker>
            <c:symbol val="none"/>
          </c:marker>
          <c:dLbls>
            <c:dLbl>
              <c:idx val="5"/>
              <c:layout>
                <c:manualLayout>
                  <c:x val="-3.1118731772459118E-2"/>
                  <c:y val="5.32171652463634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0E-4CE1-B8A8-074B7D30A08F}"/>
                </c:ext>
              </c:extLst>
            </c:dLbl>
            <c:dLbl>
              <c:idx val="6"/>
              <c:layout>
                <c:manualLayout>
                  <c:x val="-1.9331333373800479E-2"/>
                  <c:y val="3.74578484809942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30E-4CE1-B8A8-074B7D30A0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'[ktk.ktk1.fact_ktk_ktk1.latest-1.xlsx]Kouluterveyskyselyn aikasarjat '!$B$2:$B$8</c:f>
              <c:numCache>
                <c:formatCode>#\ ##0.0</c:formatCode>
                <c:ptCount val="7"/>
                <c:pt idx="0">
                  <c:v>4.7</c:v>
                </c:pt>
                <c:pt idx="1">
                  <c:v>3.7</c:v>
                </c:pt>
                <c:pt idx="2">
                  <c:v>5.0999999999999996</c:v>
                </c:pt>
                <c:pt idx="3">
                  <c:v>5.6</c:v>
                </c:pt>
                <c:pt idx="4">
                  <c:v>6.7</c:v>
                </c:pt>
                <c:pt idx="5">
                  <c:v>8.6999999999999993</c:v>
                </c:pt>
                <c:pt idx="6">
                  <c:v>8</c:v>
                </c:pt>
              </c:numCache>
            </c:numRef>
          </c:val>
          <c:smooth val="0"/>
          <c:extLst>
            <c:ext xmlns:c16="http://schemas.microsoft.com/office/drawing/2014/chart" uri="{C3380CC4-5D6E-409C-BE32-E72D297353CC}">
              <c16:uniqueId val="{00000000-4D0F-4520-9131-1A3E547A2872}"/>
            </c:ext>
          </c:extLst>
        </c:ser>
        <c:ser>
          <c:idx val="1"/>
          <c:order val="1"/>
          <c:tx>
            <c:strRef>
              <c:f>'[ktk.ktk1.fact_ktk_ktk1.latest-1.xlsx]Kouluterveyskyselyn aikasarjat '!$C$1</c:f>
              <c:strCache>
                <c:ptCount val="1"/>
                <c:pt idx="0">
                  <c:v>Lukio 1. ja 2. vuosi</c:v>
                </c:pt>
              </c:strCache>
            </c:strRef>
          </c:tx>
          <c:spPr>
            <a:ln w="28575" cap="rnd">
              <a:solidFill>
                <a:schemeClr val="accent2"/>
              </a:solidFill>
              <a:round/>
            </a:ln>
            <a:effectLst/>
          </c:spPr>
          <c:marker>
            <c:symbol val="none"/>
          </c:marker>
          <c:dLbls>
            <c:dLbl>
              <c:idx val="4"/>
              <c:layout>
                <c:manualLayout>
                  <c:x val="-2.6403772412995543E-2"/>
                  <c:y val="3.35180192896518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30E-4CE1-B8A8-074B7D30A0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'[ktk.ktk1.fact_ktk_ktk1.latest-1.xlsx]Kouluterveyskyselyn aikasarjat '!$C$2:$C$8</c:f>
              <c:numCache>
                <c:formatCode>#\ ##0.0</c:formatCode>
                <c:ptCount val="7"/>
                <c:pt idx="0">
                  <c:v>8.3000000000000007</c:v>
                </c:pt>
                <c:pt idx="1">
                  <c:v>7.3</c:v>
                </c:pt>
                <c:pt idx="2">
                  <c:v>9</c:v>
                </c:pt>
                <c:pt idx="3">
                  <c:v>8.9</c:v>
                </c:pt>
                <c:pt idx="4">
                  <c:v>6</c:v>
                </c:pt>
                <c:pt idx="5">
                  <c:v>9.8000000000000007</c:v>
                </c:pt>
                <c:pt idx="6">
                  <c:v>10.7</c:v>
                </c:pt>
              </c:numCache>
            </c:numRef>
          </c:val>
          <c:smooth val="0"/>
          <c:extLst>
            <c:ext xmlns:c16="http://schemas.microsoft.com/office/drawing/2014/chart" uri="{C3380CC4-5D6E-409C-BE32-E72D297353CC}">
              <c16:uniqueId val="{00000001-4D0F-4520-9131-1A3E547A2872}"/>
            </c:ext>
          </c:extLst>
        </c:ser>
        <c:ser>
          <c:idx val="2"/>
          <c:order val="2"/>
          <c:tx>
            <c:strRef>
              <c:f>'[ktk.ktk1.fact_ktk_ktk1.latest-1.xlsx]Kouluterveyskyselyn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'[ktk.ktk1.fact_ktk_ktk1.latest-1.xlsx]Kouluterveyskyselyn aikasarjat '!$D$2:$D$8</c:f>
              <c:numCache>
                <c:formatCode>#\ ##0.0</c:formatCode>
                <c:ptCount val="7"/>
                <c:pt idx="1">
                  <c:v>12.8</c:v>
                </c:pt>
                <c:pt idx="2">
                  <c:v>15.8</c:v>
                </c:pt>
                <c:pt idx="3">
                  <c:v>15.1</c:v>
                </c:pt>
                <c:pt idx="4">
                  <c:v>13.8</c:v>
                </c:pt>
                <c:pt idx="5">
                  <c:v>17</c:v>
                </c:pt>
                <c:pt idx="6">
                  <c:v>18</c:v>
                </c:pt>
              </c:numCache>
            </c:numRef>
          </c:val>
          <c:smooth val="0"/>
          <c:extLst>
            <c:ext xmlns:c16="http://schemas.microsoft.com/office/drawing/2014/chart" uri="{C3380CC4-5D6E-409C-BE32-E72D297353CC}">
              <c16:uniqueId val="{00000002-4D0F-4520-9131-1A3E547A2872}"/>
            </c:ext>
          </c:extLst>
        </c:ser>
        <c:dLbls>
          <c:dLblPos val="t"/>
          <c:showLegendKey val="0"/>
          <c:showVal val="1"/>
          <c:showCatName val="0"/>
          <c:showSerName val="0"/>
          <c:showPercent val="0"/>
          <c:showBubbleSize val="0"/>
        </c:dLbls>
        <c:smooth val="0"/>
        <c:axId val="504053424"/>
        <c:axId val="504054736"/>
      </c:lineChart>
      <c:catAx>
        <c:axId val="50405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04054736"/>
        <c:crosses val="autoZero"/>
        <c:auto val="1"/>
        <c:lblAlgn val="ctr"/>
        <c:lblOffset val="100"/>
        <c:noMultiLvlLbl val="0"/>
      </c:catAx>
      <c:valAx>
        <c:axId val="5040547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4053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ainakin kerran,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'[ktk.ktk1.fact_ktk_ktk1.latest-40.xlsx]Kouluterveyskyselyn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'[ktk.ktk1.fact_ktk_ktk1.latest-40.xlsx]Kouluterveyskyselyn aikasarjat '!$A$2:$A$16</c:f>
              <c:strCache>
                <c:ptCount val="15"/>
                <c:pt idx="0">
                  <c:v>Sonkajärvi</c:v>
                </c:pt>
                <c:pt idx="1">
                  <c:v>Lapinlahti</c:v>
                </c:pt>
                <c:pt idx="2">
                  <c:v>Tuusniemi</c:v>
                </c:pt>
                <c:pt idx="3">
                  <c:v>Joroinen</c:v>
                </c:pt>
                <c:pt idx="4">
                  <c:v>Rautalampi</c:v>
                </c:pt>
                <c:pt idx="5">
                  <c:v>Kiuruvesi</c:v>
                </c:pt>
                <c:pt idx="6">
                  <c:v>Pielavesi</c:v>
                </c:pt>
                <c:pt idx="7">
                  <c:v>Vieremä</c:v>
                </c:pt>
                <c:pt idx="8">
                  <c:v>Pohjois-Savon hyvinvointialue</c:v>
                </c:pt>
                <c:pt idx="9">
                  <c:v>Iisalmi</c:v>
                </c:pt>
                <c:pt idx="10">
                  <c:v>Kuopio</c:v>
                </c:pt>
                <c:pt idx="11">
                  <c:v>Siilinjärvi</c:v>
                </c:pt>
                <c:pt idx="12">
                  <c:v>Leppävirta</c:v>
                </c:pt>
                <c:pt idx="13">
                  <c:v>Varkaus</c:v>
                </c:pt>
                <c:pt idx="14">
                  <c:v>Suonenjoki</c:v>
                </c:pt>
              </c:strCache>
            </c:strRef>
          </c:cat>
          <c:val>
            <c:numRef>
              <c:f>'[ktk.ktk1.fact_ktk_ktk1.latest-40.xlsx]Kouluterveyskyselyn aikasarjat '!$B$2:$B$16</c:f>
              <c:numCache>
                <c:formatCode>General</c:formatCode>
                <c:ptCount val="15"/>
                <c:pt idx="0">
                  <c:v>0</c:v>
                </c:pt>
                <c:pt idx="2" formatCode="#\ ##0.0">
                  <c:v>7.4</c:v>
                </c:pt>
                <c:pt idx="3" formatCode="#\ ##0.0">
                  <c:v>12</c:v>
                </c:pt>
                <c:pt idx="4" formatCode="#\ ##0.0">
                  <c:v>15.3</c:v>
                </c:pt>
                <c:pt idx="5" formatCode="#\ ##0.0">
                  <c:v>9.6999999999999993</c:v>
                </c:pt>
                <c:pt idx="6" formatCode="#\ ##0.0">
                  <c:v>6.3</c:v>
                </c:pt>
                <c:pt idx="7" formatCode="#\ ##0.0">
                  <c:v>4.2</c:v>
                </c:pt>
                <c:pt idx="8" formatCode="#\ ##0.0">
                  <c:v>8.6999999999999993</c:v>
                </c:pt>
                <c:pt idx="9" formatCode="#\ ##0.0">
                  <c:v>5.9</c:v>
                </c:pt>
                <c:pt idx="10" formatCode="#\ ##0.0">
                  <c:v>9.6</c:v>
                </c:pt>
                <c:pt idx="11" formatCode="#\ ##0.0">
                  <c:v>6.8</c:v>
                </c:pt>
                <c:pt idx="12" formatCode="#\ ##0.0">
                  <c:v>5.7</c:v>
                </c:pt>
                <c:pt idx="13" formatCode="#\ ##0.0">
                  <c:v>10</c:v>
                </c:pt>
                <c:pt idx="14" formatCode="#\ ##0.0">
                  <c:v>11.4</c:v>
                </c:pt>
              </c:numCache>
            </c:numRef>
          </c:val>
          <c:extLst>
            <c:ext xmlns:c16="http://schemas.microsoft.com/office/drawing/2014/chart" uri="{C3380CC4-5D6E-409C-BE32-E72D297353CC}">
              <c16:uniqueId val="{00000000-1C68-4453-AF75-AC9D2806E094}"/>
            </c:ext>
          </c:extLst>
        </c:ser>
        <c:ser>
          <c:idx val="1"/>
          <c:order val="1"/>
          <c:tx>
            <c:strRef>
              <c:f>'[ktk.ktk1.fact_ktk_ktk1.latest-40.xlsx]Kouluterveyskyselyn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'[ktk.ktk1.fact_ktk_ktk1.latest-40.xlsx]Kouluterveyskyselyn aikasarjat '!$A$2:$A$16</c:f>
              <c:strCache>
                <c:ptCount val="15"/>
                <c:pt idx="0">
                  <c:v>Sonkajärvi</c:v>
                </c:pt>
                <c:pt idx="1">
                  <c:v>Lapinlahti</c:v>
                </c:pt>
                <c:pt idx="2">
                  <c:v>Tuusniemi</c:v>
                </c:pt>
                <c:pt idx="3">
                  <c:v>Joroinen</c:v>
                </c:pt>
                <c:pt idx="4">
                  <c:v>Rautalampi</c:v>
                </c:pt>
                <c:pt idx="5">
                  <c:v>Kiuruvesi</c:v>
                </c:pt>
                <c:pt idx="6">
                  <c:v>Pielavesi</c:v>
                </c:pt>
                <c:pt idx="7">
                  <c:v>Vieremä</c:v>
                </c:pt>
                <c:pt idx="8">
                  <c:v>Pohjois-Savon hyvinvointialue</c:v>
                </c:pt>
                <c:pt idx="9">
                  <c:v>Iisalmi</c:v>
                </c:pt>
                <c:pt idx="10">
                  <c:v>Kuopio</c:v>
                </c:pt>
                <c:pt idx="11">
                  <c:v>Siilinjärvi</c:v>
                </c:pt>
                <c:pt idx="12">
                  <c:v>Leppävirta</c:v>
                </c:pt>
                <c:pt idx="13">
                  <c:v>Varkaus</c:v>
                </c:pt>
                <c:pt idx="14">
                  <c:v>Suonenjoki</c:v>
                </c:pt>
              </c:strCache>
            </c:strRef>
          </c:cat>
          <c:val>
            <c:numRef>
              <c:f>'[ktk.ktk1.fact_ktk_ktk1.latest-40.xlsx]Kouluterveyskyselyn aikasarjat '!$C$2:$C$16</c:f>
              <c:numCache>
                <c:formatCode>#\ ##0.0</c:formatCode>
                <c:ptCount val="15"/>
                <c:pt idx="0">
                  <c:v>1.5</c:v>
                </c:pt>
                <c:pt idx="1">
                  <c:v>2.5</c:v>
                </c:pt>
                <c:pt idx="2">
                  <c:v>3</c:v>
                </c:pt>
                <c:pt idx="3">
                  <c:v>3.8</c:v>
                </c:pt>
                <c:pt idx="4">
                  <c:v>4.4000000000000004</c:v>
                </c:pt>
                <c:pt idx="5">
                  <c:v>7</c:v>
                </c:pt>
                <c:pt idx="6">
                  <c:v>7.1</c:v>
                </c:pt>
                <c:pt idx="7">
                  <c:v>7.2</c:v>
                </c:pt>
                <c:pt idx="8">
                  <c:v>8</c:v>
                </c:pt>
                <c:pt idx="9">
                  <c:v>8</c:v>
                </c:pt>
                <c:pt idx="10">
                  <c:v>8.4</c:v>
                </c:pt>
                <c:pt idx="11">
                  <c:v>8.9</c:v>
                </c:pt>
                <c:pt idx="12">
                  <c:v>9.6999999999999993</c:v>
                </c:pt>
                <c:pt idx="13">
                  <c:v>10.8</c:v>
                </c:pt>
                <c:pt idx="14">
                  <c:v>13.9</c:v>
                </c:pt>
              </c:numCache>
            </c:numRef>
          </c:val>
          <c:extLst>
            <c:ext xmlns:c16="http://schemas.microsoft.com/office/drawing/2014/chart" uri="{C3380CC4-5D6E-409C-BE32-E72D297353CC}">
              <c16:uniqueId val="{00000001-1C68-4453-AF75-AC9D2806E094}"/>
            </c:ext>
          </c:extLst>
        </c:ser>
        <c:dLbls>
          <c:dLblPos val="outEnd"/>
          <c:showLegendKey val="0"/>
          <c:showVal val="1"/>
          <c:showCatName val="0"/>
          <c:showSerName val="0"/>
          <c:showPercent val="0"/>
          <c:showBubbleSize val="0"/>
        </c:dLbls>
        <c:gapWidth val="219"/>
        <c:overlap val="-27"/>
        <c:axId val="511874376"/>
        <c:axId val="511876344"/>
      </c:barChart>
      <c:catAx>
        <c:axId val="51187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1876344"/>
        <c:crosses val="autoZero"/>
        <c:auto val="1"/>
        <c:lblAlgn val="ctr"/>
        <c:lblOffset val="100"/>
        <c:noMultiLvlLbl val="0"/>
      </c:catAx>
      <c:valAx>
        <c:axId val="511876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1874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vähintään kaksi kertaa, %, 8. ja</a:t>
            </a:r>
            <a:r>
              <a:rPr lang="fi-FI" baseline="0"/>
              <a:t> 9.lk. Pohjois-Savon hyvinvointialue</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(35).xlsx]Kouluterveyskyselyn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(35).xlsx]Kouluterveyskyselyn aikasarjat '!$A$2:$A$3</c:f>
              <c:strCache>
                <c:ptCount val="2"/>
                <c:pt idx="0">
                  <c:v>2019</c:v>
                </c:pt>
                <c:pt idx="1">
                  <c:v>2021</c:v>
                </c:pt>
              </c:strCache>
            </c:strRef>
          </c:cat>
          <c:val>
            <c:numRef>
              <c:f>'[ktk.ktk1.fact_ktk_ktk1.latest (35).xlsx]Kouluterveyskyselyn aikasarjat '!$B$2:$B$3</c:f>
              <c:numCache>
                <c:formatCode>#\ ##0.0</c:formatCode>
                <c:ptCount val="2"/>
                <c:pt idx="0">
                  <c:v>7.2</c:v>
                </c:pt>
                <c:pt idx="1">
                  <c:v>6.5</c:v>
                </c:pt>
              </c:numCache>
            </c:numRef>
          </c:val>
          <c:smooth val="0"/>
          <c:extLst>
            <c:ext xmlns:c16="http://schemas.microsoft.com/office/drawing/2014/chart" uri="{C3380CC4-5D6E-409C-BE32-E72D297353CC}">
              <c16:uniqueId val="{00000000-01EF-4D8F-AB7E-AB5F0CC2050C}"/>
            </c:ext>
          </c:extLst>
        </c:ser>
        <c:ser>
          <c:idx val="1"/>
          <c:order val="1"/>
          <c:tx>
            <c:strRef>
              <c:f>'[ktk.ktk1.fact_ktk_ktk1.latest (35).xlsx]Kouluterveyskyselyn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6.4444444444444443E-2"/>
                  <c:y val="2.08679644211139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DCA-4692-948D-762F7FEDB4F6}"/>
                </c:ext>
              </c:extLst>
            </c:dLbl>
            <c:dLbl>
              <c:idx val="1"/>
              <c:layout>
                <c:manualLayout>
                  <c:x val="-8.8888888888888889E-3"/>
                  <c:y val="2.349445902595509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DCA-4692-948D-762F7FEDB4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(35).xlsx]Kouluterveyskyselyn aikasarjat '!$A$2:$A$3</c:f>
              <c:strCache>
                <c:ptCount val="2"/>
                <c:pt idx="0">
                  <c:v>2019</c:v>
                </c:pt>
                <c:pt idx="1">
                  <c:v>2021</c:v>
                </c:pt>
              </c:strCache>
            </c:strRef>
          </c:cat>
          <c:val>
            <c:numRef>
              <c:f>'[ktk.ktk1.fact_ktk_ktk1.latest (35).xlsx]Kouluterveyskyselyn aikasarjat '!$C$2:$C$3</c:f>
              <c:numCache>
                <c:formatCode>#\ ##0.0</c:formatCode>
                <c:ptCount val="2"/>
                <c:pt idx="0">
                  <c:v>5</c:v>
                </c:pt>
                <c:pt idx="1">
                  <c:v>4.0999999999999996</c:v>
                </c:pt>
              </c:numCache>
            </c:numRef>
          </c:val>
          <c:smooth val="0"/>
          <c:extLst>
            <c:ext xmlns:c16="http://schemas.microsoft.com/office/drawing/2014/chart" uri="{C3380CC4-5D6E-409C-BE32-E72D297353CC}">
              <c16:uniqueId val="{00000001-01EF-4D8F-AB7E-AB5F0CC2050C}"/>
            </c:ext>
          </c:extLst>
        </c:ser>
        <c:ser>
          <c:idx val="2"/>
          <c:order val="2"/>
          <c:tx>
            <c:strRef>
              <c:f>'[ktk.ktk1.fact_ktk_ktk1.latest (35).xlsx]Kouluterveyskyselyn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8.9444444444444465E-2"/>
                  <c:y val="-2.07987022455526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DCA-4692-948D-762F7FEDB4F6}"/>
                </c:ext>
              </c:extLst>
            </c:dLbl>
            <c:dLbl>
              <c:idx val="1"/>
              <c:layout>
                <c:manualLayout>
                  <c:x val="5.0000000000000001E-3"/>
                  <c:y val="-3.46875911344414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DCA-4692-948D-762F7FEDB4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(35).xlsx]Kouluterveyskyselyn aikasarjat '!$A$2:$A$3</c:f>
              <c:strCache>
                <c:ptCount val="2"/>
                <c:pt idx="0">
                  <c:v>2019</c:v>
                </c:pt>
                <c:pt idx="1">
                  <c:v>2021</c:v>
                </c:pt>
              </c:strCache>
            </c:strRef>
          </c:cat>
          <c:val>
            <c:numRef>
              <c:f>'[ktk.ktk1.fact_ktk_ktk1.latest (35).xlsx]Kouluterveyskyselyn aikasarjat '!$D$2:$D$3</c:f>
              <c:numCache>
                <c:formatCode>#\ ##0.0</c:formatCode>
                <c:ptCount val="2"/>
                <c:pt idx="0">
                  <c:v>6.2</c:v>
                </c:pt>
                <c:pt idx="1">
                  <c:v>5.3</c:v>
                </c:pt>
              </c:numCache>
            </c:numRef>
          </c:val>
          <c:smooth val="0"/>
          <c:extLst>
            <c:ext xmlns:c16="http://schemas.microsoft.com/office/drawing/2014/chart" uri="{C3380CC4-5D6E-409C-BE32-E72D297353CC}">
              <c16:uniqueId val="{00000002-01EF-4D8F-AB7E-AB5F0CC2050C}"/>
            </c:ext>
          </c:extLst>
        </c:ser>
        <c:dLbls>
          <c:dLblPos val="t"/>
          <c:showLegendKey val="0"/>
          <c:showVal val="1"/>
          <c:showCatName val="0"/>
          <c:showSerName val="0"/>
          <c:showPercent val="0"/>
          <c:showBubbleSize val="0"/>
        </c:dLbls>
        <c:smooth val="0"/>
        <c:axId val="251174720"/>
        <c:axId val="251169472"/>
      </c:lineChart>
      <c:catAx>
        <c:axId val="25117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169472"/>
        <c:crosses val="autoZero"/>
        <c:auto val="1"/>
        <c:lblAlgn val="ctr"/>
        <c:lblOffset val="100"/>
        <c:noMultiLvlLbl val="0"/>
      </c:catAx>
      <c:valAx>
        <c:axId val="2511694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1174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Kokeillut kannabista vähintään kaksi kertaa, %, 8. ja 9.lk </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Pohjois-Pohjanmaan hyvinvointialue</c:v>
                </c:pt>
                <c:pt idx="1">
                  <c:v>Pohjois-Karjalan hyvinvointialue</c:v>
                </c:pt>
                <c:pt idx="2">
                  <c:v>Keski-Suomen hyvinvointialue</c:v>
                </c:pt>
                <c:pt idx="3">
                  <c:v>Etelä-Savon hyvinvointialue</c:v>
                </c:pt>
                <c:pt idx="4">
                  <c:v>Koko maa</c:v>
                </c:pt>
                <c:pt idx="5">
                  <c:v>Pohjois-Savon hyvinvointialue</c:v>
                </c:pt>
                <c:pt idx="6">
                  <c:v>Pirkanmaan hyvinvointialue</c:v>
                </c:pt>
              </c:strCache>
            </c:strRef>
          </c:cat>
          <c:val>
            <c:numRef>
              <c:f>'[ktk.ktk1.fact_ktk_ktk1.latest.xlsx]Kouluterveyskyselyn aikasarjat '!$B$2:$B$8</c:f>
              <c:numCache>
                <c:formatCode>#\ ##0.0</c:formatCode>
                <c:ptCount val="7"/>
                <c:pt idx="0">
                  <c:v>3.8</c:v>
                </c:pt>
                <c:pt idx="1">
                  <c:v>3.8</c:v>
                </c:pt>
                <c:pt idx="2">
                  <c:v>5.7</c:v>
                </c:pt>
                <c:pt idx="3">
                  <c:v>5.8</c:v>
                </c:pt>
                <c:pt idx="4">
                  <c:v>5.7</c:v>
                </c:pt>
                <c:pt idx="5">
                  <c:v>6.2</c:v>
                </c:pt>
                <c:pt idx="6">
                  <c:v>6.4</c:v>
                </c:pt>
              </c:numCache>
            </c:numRef>
          </c:val>
          <c:extLst>
            <c:ext xmlns:c16="http://schemas.microsoft.com/office/drawing/2014/chart" uri="{C3380CC4-5D6E-409C-BE32-E72D297353CC}">
              <c16:uniqueId val="{00000000-6561-4404-AE65-349AC8D05E09}"/>
            </c:ext>
          </c:extLst>
        </c:ser>
        <c:ser>
          <c:idx val="1"/>
          <c:order val="1"/>
          <c:tx>
            <c:strRef>
              <c:f>'[ktk.ktk1.fact_ktk_ktk1.latest.xlsx]Kouluterveyskyselyn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Pohjois-Pohjanmaan hyvinvointialue</c:v>
                </c:pt>
                <c:pt idx="1">
                  <c:v>Pohjois-Karjalan hyvinvointialue</c:v>
                </c:pt>
                <c:pt idx="2">
                  <c:v>Keski-Suomen hyvinvointialue</c:v>
                </c:pt>
                <c:pt idx="3">
                  <c:v>Etelä-Savon hyvinvointialue</c:v>
                </c:pt>
                <c:pt idx="4">
                  <c:v>Koko maa</c:v>
                </c:pt>
                <c:pt idx="5">
                  <c:v>Pohjois-Savon hyvinvointialue</c:v>
                </c:pt>
                <c:pt idx="6">
                  <c:v>Pirkanmaan hyvinvointialue</c:v>
                </c:pt>
              </c:strCache>
            </c:strRef>
          </c:cat>
          <c:val>
            <c:numRef>
              <c:f>'[ktk.ktk1.fact_ktk_ktk1.latest.xlsx]Kouluterveyskyselyn aikasarjat '!$C$2:$C$8</c:f>
              <c:numCache>
                <c:formatCode>#\ ##0.0</c:formatCode>
                <c:ptCount val="7"/>
                <c:pt idx="0">
                  <c:v>3.3</c:v>
                </c:pt>
                <c:pt idx="1">
                  <c:v>4</c:v>
                </c:pt>
                <c:pt idx="2">
                  <c:v>4.2</c:v>
                </c:pt>
                <c:pt idx="3">
                  <c:v>4.3</c:v>
                </c:pt>
                <c:pt idx="4">
                  <c:v>5.0999999999999996</c:v>
                </c:pt>
                <c:pt idx="5">
                  <c:v>5.3</c:v>
                </c:pt>
                <c:pt idx="6">
                  <c:v>6</c:v>
                </c:pt>
              </c:numCache>
            </c:numRef>
          </c:val>
          <c:extLst>
            <c:ext xmlns:c16="http://schemas.microsoft.com/office/drawing/2014/chart" uri="{C3380CC4-5D6E-409C-BE32-E72D297353CC}">
              <c16:uniqueId val="{00000001-6561-4404-AE65-349AC8D05E09}"/>
            </c:ext>
          </c:extLst>
        </c:ser>
        <c:dLbls>
          <c:dLblPos val="outEnd"/>
          <c:showLegendKey val="0"/>
          <c:showVal val="1"/>
          <c:showCatName val="0"/>
          <c:showSerName val="0"/>
          <c:showPercent val="0"/>
          <c:showBubbleSize val="0"/>
        </c:dLbls>
        <c:gapWidth val="219"/>
        <c:overlap val="-27"/>
        <c:axId val="513833504"/>
        <c:axId val="513833832"/>
      </c:barChart>
      <c:catAx>
        <c:axId val="51383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833832"/>
        <c:crosses val="autoZero"/>
        <c:auto val="1"/>
        <c:lblAlgn val="ctr"/>
        <c:lblOffset val="100"/>
        <c:noMultiLvlLbl val="0"/>
      </c:catAx>
      <c:valAx>
        <c:axId val="5138338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383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vähintään kaksi kertaa,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'[ktk.ktk1.fact_ktk_ktk1.latest-2.xlsx]Kouluterveyskyselyn aikasarjat '!$B$1</c:f>
              <c:strCache>
                <c:ptCount val="1"/>
                <c:pt idx="0">
                  <c:v>Perusopetus 8. ja 9. lk</c:v>
                </c:pt>
              </c:strCache>
            </c:strRef>
          </c:tx>
          <c:spPr>
            <a:ln w="28575" cap="rnd">
              <a:solidFill>
                <a:schemeClr val="accent1"/>
              </a:solidFill>
              <a:round/>
            </a:ln>
            <a:effectLst/>
          </c:spPr>
          <c:marker>
            <c:symbol val="none"/>
          </c:marker>
          <c:dLbls>
            <c:dLbl>
              <c:idx val="6"/>
              <c:layout>
                <c:manualLayout>
                  <c:x val="-2.9218747004311537E-2"/>
                  <c:y val="3.8449376712182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FE4-4632-98A5-77C1B600F0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'[ktk.ktk1.fact_ktk_ktk1.latest-2.xlsx]Kouluterveyskyselyn aikasarjat '!$B$2:$B$8</c:f>
              <c:numCache>
                <c:formatCode>#\ ##0.0</c:formatCode>
                <c:ptCount val="7"/>
                <c:pt idx="0">
                  <c:v>2.4</c:v>
                </c:pt>
                <c:pt idx="1">
                  <c:v>1.8</c:v>
                </c:pt>
                <c:pt idx="2">
                  <c:v>2.9</c:v>
                </c:pt>
                <c:pt idx="3">
                  <c:v>3.2</c:v>
                </c:pt>
                <c:pt idx="4">
                  <c:v>4.2</c:v>
                </c:pt>
                <c:pt idx="5">
                  <c:v>6.2</c:v>
                </c:pt>
                <c:pt idx="6">
                  <c:v>5.3</c:v>
                </c:pt>
              </c:numCache>
            </c:numRef>
          </c:val>
          <c:smooth val="0"/>
          <c:extLst>
            <c:ext xmlns:c16="http://schemas.microsoft.com/office/drawing/2014/chart" uri="{C3380CC4-5D6E-409C-BE32-E72D297353CC}">
              <c16:uniqueId val="{00000000-F73A-4D69-B8F8-B63878BB4275}"/>
            </c:ext>
          </c:extLst>
        </c:ser>
        <c:ser>
          <c:idx val="1"/>
          <c:order val="1"/>
          <c:tx>
            <c:strRef>
              <c:f>'[ktk.ktk1.fact_ktk_ktk1.latest-2.xlsx]Kouluterveyskyselyn aikasarjat '!$C$1</c:f>
              <c:strCache>
                <c:ptCount val="1"/>
                <c:pt idx="0">
                  <c:v>Lukio 1. ja 2. vuosi</c:v>
                </c:pt>
              </c:strCache>
            </c:strRef>
          </c:tx>
          <c:spPr>
            <a:ln w="28575" cap="rnd">
              <a:solidFill>
                <a:schemeClr val="accent2"/>
              </a:solidFill>
              <a:round/>
            </a:ln>
            <a:effectLst/>
          </c:spPr>
          <c:marker>
            <c:symbol val="none"/>
          </c:marker>
          <c:dLbls>
            <c:dLbl>
              <c:idx val="4"/>
              <c:layout>
                <c:manualLayout>
                  <c:x val="-3.7812496123226694E-2"/>
                  <c:y val="4.65376136453015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FE4-4632-98A5-77C1B600F0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'[ktk.ktk1.fact_ktk_ktk1.latest-2.xlsx]Kouluterveyskyselyn aikasarjat '!$C$2:$C$8</c:f>
              <c:numCache>
                <c:formatCode>#\ ##0.0</c:formatCode>
                <c:ptCount val="7"/>
                <c:pt idx="0">
                  <c:v>4.0999999999999996</c:v>
                </c:pt>
                <c:pt idx="1">
                  <c:v>4.0999999999999996</c:v>
                </c:pt>
                <c:pt idx="2">
                  <c:v>4.8</c:v>
                </c:pt>
                <c:pt idx="3">
                  <c:v>4.9000000000000004</c:v>
                </c:pt>
                <c:pt idx="4">
                  <c:v>3.4</c:v>
                </c:pt>
                <c:pt idx="5">
                  <c:v>6.2</c:v>
                </c:pt>
                <c:pt idx="6">
                  <c:v>6.6</c:v>
                </c:pt>
              </c:numCache>
            </c:numRef>
          </c:val>
          <c:smooth val="0"/>
          <c:extLst>
            <c:ext xmlns:c16="http://schemas.microsoft.com/office/drawing/2014/chart" uri="{C3380CC4-5D6E-409C-BE32-E72D297353CC}">
              <c16:uniqueId val="{00000001-F73A-4D69-B8F8-B63878BB4275}"/>
            </c:ext>
          </c:extLst>
        </c:ser>
        <c:ser>
          <c:idx val="2"/>
          <c:order val="2"/>
          <c:tx>
            <c:strRef>
              <c:f>'[ktk.ktk1.fact_ktk_ktk1.latest-2.xlsx]Kouluterveyskyselyn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'[ktk.ktk1.fact_ktk_ktk1.latest-2.xlsx]Kouluterveyskyselyn aikasarjat '!$A$2:$A$8</c:f>
              <c:strCache>
                <c:ptCount val="7"/>
                <c:pt idx="0">
                  <c:v>2006-2007</c:v>
                </c:pt>
                <c:pt idx="1">
                  <c:v>2008-2009</c:v>
                </c:pt>
                <c:pt idx="2">
                  <c:v>2010-2011</c:v>
                </c:pt>
                <c:pt idx="3">
                  <c:v>2013</c:v>
                </c:pt>
                <c:pt idx="4">
                  <c:v>2017</c:v>
                </c:pt>
                <c:pt idx="5">
                  <c:v>2019</c:v>
                </c:pt>
                <c:pt idx="6">
                  <c:v>2021</c:v>
                </c:pt>
              </c:strCache>
            </c:strRef>
          </c:cat>
          <c:val>
            <c:numRef>
              <c:f>'[ktk.ktk1.fact_ktk_ktk1.latest-2.xlsx]Kouluterveyskyselyn aikasarjat '!$D$2:$D$8</c:f>
              <c:numCache>
                <c:formatCode>#\ ##0.0</c:formatCode>
                <c:ptCount val="7"/>
                <c:pt idx="1">
                  <c:v>7.8</c:v>
                </c:pt>
                <c:pt idx="2">
                  <c:v>8.8000000000000007</c:v>
                </c:pt>
                <c:pt idx="3">
                  <c:v>9.4</c:v>
                </c:pt>
                <c:pt idx="4">
                  <c:v>8</c:v>
                </c:pt>
                <c:pt idx="5">
                  <c:v>12.6</c:v>
                </c:pt>
                <c:pt idx="6">
                  <c:v>12.6</c:v>
                </c:pt>
              </c:numCache>
            </c:numRef>
          </c:val>
          <c:smooth val="0"/>
          <c:extLst>
            <c:ext xmlns:c16="http://schemas.microsoft.com/office/drawing/2014/chart" uri="{C3380CC4-5D6E-409C-BE32-E72D297353CC}">
              <c16:uniqueId val="{00000002-F73A-4D69-B8F8-B63878BB4275}"/>
            </c:ext>
          </c:extLst>
        </c:ser>
        <c:dLbls>
          <c:dLblPos val="t"/>
          <c:showLegendKey val="0"/>
          <c:showVal val="1"/>
          <c:showCatName val="0"/>
          <c:showSerName val="0"/>
          <c:showPercent val="0"/>
          <c:showBubbleSize val="0"/>
        </c:dLbls>
        <c:smooth val="0"/>
        <c:axId val="508725640"/>
        <c:axId val="508723344"/>
      </c:lineChart>
      <c:catAx>
        <c:axId val="50872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08723344"/>
        <c:crosses val="autoZero"/>
        <c:auto val="1"/>
        <c:lblAlgn val="ctr"/>
        <c:lblOffset val="100"/>
        <c:noMultiLvlLbl val="0"/>
      </c:catAx>
      <c:valAx>
        <c:axId val="5087233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8725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vähintään kaksi kertaa,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'[ktk.ktk1.fact_ktk_ktk1.latest-41.xlsx]Kouluterveyskyselyn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'[ktk.ktk1.fact_ktk_ktk1.latest-41.xlsx]Kouluterveyskyselyn aikasarjat '!$A$2:$A$15</c:f>
              <c:strCache>
                <c:ptCount val="14"/>
                <c:pt idx="0">
                  <c:v>Vieremä</c:v>
                </c:pt>
                <c:pt idx="1">
                  <c:v>Lapinlahti</c:v>
                </c:pt>
                <c:pt idx="2">
                  <c:v>Pielavesi</c:v>
                </c:pt>
                <c:pt idx="3">
                  <c:v>Joroinen</c:v>
                </c:pt>
                <c:pt idx="4">
                  <c:v>Rautalampi</c:v>
                </c:pt>
                <c:pt idx="5">
                  <c:v>Tuusniemi</c:v>
                </c:pt>
                <c:pt idx="6">
                  <c:v>Kiuruvesi</c:v>
                </c:pt>
                <c:pt idx="7">
                  <c:v>Iisalmi</c:v>
                </c:pt>
                <c:pt idx="8">
                  <c:v>Pohjois-Savon hyvinvointialue</c:v>
                </c:pt>
                <c:pt idx="9">
                  <c:v>Kuopio</c:v>
                </c:pt>
                <c:pt idx="10">
                  <c:v>Siilinjärvi</c:v>
                </c:pt>
                <c:pt idx="11">
                  <c:v>Leppävirta</c:v>
                </c:pt>
                <c:pt idx="12">
                  <c:v>Varkaus</c:v>
                </c:pt>
                <c:pt idx="13">
                  <c:v>Suonenjoki</c:v>
                </c:pt>
              </c:strCache>
            </c:strRef>
          </c:cat>
          <c:val>
            <c:numRef>
              <c:f>'[ktk.ktk1.fact_ktk_ktk1.latest-41.xlsx]Kouluterveyskyselyn aikasarjat '!$B$2:$B$15</c:f>
              <c:numCache>
                <c:formatCode>General</c:formatCode>
                <c:ptCount val="14"/>
                <c:pt idx="0" formatCode="#\ ##0.0">
                  <c:v>4.2</c:v>
                </c:pt>
                <c:pt idx="2" formatCode="#\ ##0.0">
                  <c:v>4.2</c:v>
                </c:pt>
                <c:pt idx="3" formatCode="#\ ##0.0">
                  <c:v>7.6</c:v>
                </c:pt>
                <c:pt idx="4" formatCode="#\ ##0.0">
                  <c:v>13.6</c:v>
                </c:pt>
                <c:pt idx="5" formatCode="#\ ##0.0">
                  <c:v>2.9</c:v>
                </c:pt>
                <c:pt idx="6" formatCode="#\ ##0.0">
                  <c:v>4.5</c:v>
                </c:pt>
                <c:pt idx="7" formatCode="#\ ##0.0">
                  <c:v>3.9</c:v>
                </c:pt>
                <c:pt idx="8" formatCode="#\ ##0.0">
                  <c:v>6.2</c:v>
                </c:pt>
                <c:pt idx="9" formatCode="#\ ##0.0">
                  <c:v>7.2</c:v>
                </c:pt>
                <c:pt idx="10" formatCode="#\ ##0.0">
                  <c:v>4.8</c:v>
                </c:pt>
                <c:pt idx="11" formatCode="#\ ##0.0">
                  <c:v>2.5</c:v>
                </c:pt>
                <c:pt idx="12" formatCode="#\ ##0.0">
                  <c:v>8.1999999999999993</c:v>
                </c:pt>
                <c:pt idx="13" formatCode="#\ ##0.0">
                  <c:v>7.9</c:v>
                </c:pt>
              </c:numCache>
            </c:numRef>
          </c:val>
          <c:extLst>
            <c:ext xmlns:c16="http://schemas.microsoft.com/office/drawing/2014/chart" uri="{C3380CC4-5D6E-409C-BE32-E72D297353CC}">
              <c16:uniqueId val="{00000000-5559-463E-B770-9617200939BD}"/>
            </c:ext>
          </c:extLst>
        </c:ser>
        <c:ser>
          <c:idx val="1"/>
          <c:order val="1"/>
          <c:tx>
            <c:strRef>
              <c:f>'[ktk.ktk1.fact_ktk_ktk1.latest-41.xlsx]Kouluterveyskyselyn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'[ktk.ktk1.fact_ktk_ktk1.latest-41.xlsx]Kouluterveyskyselyn aikasarjat '!$A$2:$A$15</c:f>
              <c:strCache>
                <c:ptCount val="14"/>
                <c:pt idx="0">
                  <c:v>Vieremä</c:v>
                </c:pt>
                <c:pt idx="1">
                  <c:v>Lapinlahti</c:v>
                </c:pt>
                <c:pt idx="2">
                  <c:v>Pielavesi</c:v>
                </c:pt>
                <c:pt idx="3">
                  <c:v>Joroinen</c:v>
                </c:pt>
                <c:pt idx="4">
                  <c:v>Rautalampi</c:v>
                </c:pt>
                <c:pt idx="5">
                  <c:v>Tuusniemi</c:v>
                </c:pt>
                <c:pt idx="6">
                  <c:v>Kiuruvesi</c:v>
                </c:pt>
                <c:pt idx="7">
                  <c:v>Iisalmi</c:v>
                </c:pt>
                <c:pt idx="8">
                  <c:v>Pohjois-Savon hyvinvointialue</c:v>
                </c:pt>
                <c:pt idx="9">
                  <c:v>Kuopio</c:v>
                </c:pt>
                <c:pt idx="10">
                  <c:v>Siilinjärvi</c:v>
                </c:pt>
                <c:pt idx="11">
                  <c:v>Leppävirta</c:v>
                </c:pt>
                <c:pt idx="12">
                  <c:v>Varkaus</c:v>
                </c:pt>
                <c:pt idx="13">
                  <c:v>Suonenjoki</c:v>
                </c:pt>
              </c:strCache>
            </c:strRef>
          </c:cat>
          <c:val>
            <c:numRef>
              <c:f>'[ktk.ktk1.fact_ktk_ktk1.latest-41.xlsx]Kouluterveyskyselyn aikasarjat '!$C$2:$C$15</c:f>
              <c:numCache>
                <c:formatCode>#\ ##0.0</c:formatCode>
                <c:ptCount val="14"/>
                <c:pt idx="0">
                  <c:v>1.4</c:v>
                </c:pt>
                <c:pt idx="1">
                  <c:v>2</c:v>
                </c:pt>
                <c:pt idx="2">
                  <c:v>2.4</c:v>
                </c:pt>
                <c:pt idx="3">
                  <c:v>2.5</c:v>
                </c:pt>
                <c:pt idx="4">
                  <c:v>2.9</c:v>
                </c:pt>
                <c:pt idx="5">
                  <c:v>3</c:v>
                </c:pt>
                <c:pt idx="6">
                  <c:v>4.2</c:v>
                </c:pt>
                <c:pt idx="7">
                  <c:v>4.5999999999999996</c:v>
                </c:pt>
                <c:pt idx="8">
                  <c:v>5.3</c:v>
                </c:pt>
                <c:pt idx="9">
                  <c:v>5.8</c:v>
                </c:pt>
                <c:pt idx="10">
                  <c:v>5.9</c:v>
                </c:pt>
                <c:pt idx="11">
                  <c:v>7.1</c:v>
                </c:pt>
                <c:pt idx="12">
                  <c:v>7.8</c:v>
                </c:pt>
                <c:pt idx="13">
                  <c:v>8.9</c:v>
                </c:pt>
              </c:numCache>
            </c:numRef>
          </c:val>
          <c:extLst>
            <c:ext xmlns:c16="http://schemas.microsoft.com/office/drawing/2014/chart" uri="{C3380CC4-5D6E-409C-BE32-E72D297353CC}">
              <c16:uniqueId val="{00000001-5559-463E-B770-9617200939BD}"/>
            </c:ext>
          </c:extLst>
        </c:ser>
        <c:dLbls>
          <c:dLblPos val="outEnd"/>
          <c:showLegendKey val="0"/>
          <c:showVal val="1"/>
          <c:showCatName val="0"/>
          <c:showSerName val="0"/>
          <c:showPercent val="0"/>
          <c:showBubbleSize val="0"/>
        </c:dLbls>
        <c:gapWidth val="219"/>
        <c:overlap val="-27"/>
        <c:axId val="252830384"/>
        <c:axId val="252829400"/>
      </c:barChart>
      <c:catAx>
        <c:axId val="25283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2829400"/>
        <c:crosses val="autoZero"/>
        <c:auto val="1"/>
        <c:lblAlgn val="ctr"/>
        <c:lblOffset val="100"/>
        <c:noMultiLvlLbl val="0"/>
      </c:catAx>
      <c:valAx>
        <c:axId val="2528294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2830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Kokeillut kannabista vähintään kaksi kertaa, % 8. ja 9.lk. v. 2021</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(7).xls]SOTKAnet'!$B$3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(7).xls]SOTKAnet'!$C$2:$J$2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(7).xls]SOTKAnet'!$C$3:$J$3</c:f>
              <c:numCache>
                <c:formatCode>General</c:formatCode>
                <c:ptCount val="8"/>
                <c:pt idx="0">
                  <c:v>6.5</c:v>
                </c:pt>
                <c:pt idx="1">
                  <c:v>5</c:v>
                </c:pt>
                <c:pt idx="2">
                  <c:v>6.6</c:v>
                </c:pt>
                <c:pt idx="3">
                  <c:v>7.1</c:v>
                </c:pt>
                <c:pt idx="4">
                  <c:v>2.1</c:v>
                </c:pt>
                <c:pt idx="5">
                  <c:v>10.199999999999999</c:v>
                </c:pt>
                <c:pt idx="6">
                  <c:v>9.1999999999999993</c:v>
                </c:pt>
                <c:pt idx="7">
                  <c:v>10.1</c:v>
                </c:pt>
              </c:numCache>
            </c:numRef>
          </c:val>
          <c:extLst>
            <c:ext xmlns:c16="http://schemas.microsoft.com/office/drawing/2014/chart" uri="{C3380CC4-5D6E-409C-BE32-E72D297353CC}">
              <c16:uniqueId val="{00000000-AD38-417C-BD4B-6D759243C04B}"/>
            </c:ext>
          </c:extLst>
        </c:ser>
        <c:ser>
          <c:idx val="1"/>
          <c:order val="1"/>
          <c:tx>
            <c:strRef>
              <c:f>'[SOTKAnet (7).xls]SOTKAnet'!$B$4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'[SOTKAnet (7).xls]SOTKAnet'!$C$2:$J$2</c:f>
              <c:strCache>
                <c:ptCount val="8"/>
                <c:pt idx="0">
                  <c:v>Pohjois-Savon hyvinvointialue</c:v>
                </c:pt>
                <c:pt idx="1">
                  <c:v>Iisalmi</c:v>
                </c:pt>
                <c:pt idx="2">
                  <c:v>Kiuruvesi</c:v>
                </c:pt>
                <c:pt idx="3">
                  <c:v>Kuopio</c:v>
                </c:pt>
                <c:pt idx="4">
                  <c:v>Lapinlahti</c:v>
                </c:pt>
                <c:pt idx="5">
                  <c:v>Leppävirta</c:v>
                </c:pt>
                <c:pt idx="6">
                  <c:v>Siilinjärvi</c:v>
                </c:pt>
                <c:pt idx="7">
                  <c:v>Varkaus</c:v>
                </c:pt>
              </c:strCache>
            </c:strRef>
          </c:cat>
          <c:val>
            <c:numRef>
              <c:f>'[SOTKAnet (7).xls]SOTKAnet'!$C$4:$J$4</c:f>
              <c:numCache>
                <c:formatCode>General</c:formatCode>
                <c:ptCount val="8"/>
                <c:pt idx="0">
                  <c:v>4.0999999999999996</c:v>
                </c:pt>
                <c:pt idx="1">
                  <c:v>4.3</c:v>
                </c:pt>
                <c:pt idx="2">
                  <c:v>2.5</c:v>
                </c:pt>
                <c:pt idx="3">
                  <c:v>4.4000000000000004</c:v>
                </c:pt>
                <c:pt idx="4">
                  <c:v>1.9</c:v>
                </c:pt>
                <c:pt idx="5">
                  <c:v>3.1</c:v>
                </c:pt>
                <c:pt idx="6">
                  <c:v>2.6</c:v>
                </c:pt>
                <c:pt idx="7">
                  <c:v>5.8</c:v>
                </c:pt>
              </c:numCache>
            </c:numRef>
          </c:val>
          <c:extLst>
            <c:ext xmlns:c16="http://schemas.microsoft.com/office/drawing/2014/chart" uri="{C3380CC4-5D6E-409C-BE32-E72D297353CC}">
              <c16:uniqueId val="{00000001-AD38-417C-BD4B-6D759243C04B}"/>
            </c:ext>
          </c:extLst>
        </c:ser>
        <c:dLbls>
          <c:dLblPos val="outEnd"/>
          <c:showLegendKey val="0"/>
          <c:showVal val="1"/>
          <c:showCatName val="0"/>
          <c:showSerName val="0"/>
          <c:showPercent val="0"/>
          <c:showBubbleSize val="0"/>
        </c:dLbls>
        <c:gapWidth val="219"/>
        <c:overlap val="-27"/>
        <c:axId val="238361408"/>
        <c:axId val="238360424"/>
      </c:barChart>
      <c:catAx>
        <c:axId val="23836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8360424"/>
        <c:crosses val="autoZero"/>
        <c:auto val="1"/>
        <c:lblAlgn val="ctr"/>
        <c:lblOffset val="100"/>
        <c:noMultiLvlLbl val="0"/>
      </c:catAx>
      <c:valAx>
        <c:axId val="238360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38361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Käyttänyt kannabista viimeisen 30 päivän aikana, %, 8. ja 9.lk. </a:t>
            </a:r>
            <a:r>
              <a:rPr lang="fi-FI" dirty="0" err="1"/>
              <a:t>Pohjois</a:t>
            </a:r>
            <a:r>
              <a:rPr lang="fi-FI" dirty="0"/>
              <a:t>-Savon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(36).xlsx]Kouluterveyskyselyn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(36).xlsx]Kouluterveyskyselyn aikasarjat '!$A$2:$A$3</c:f>
              <c:strCache>
                <c:ptCount val="2"/>
                <c:pt idx="0">
                  <c:v>2019</c:v>
                </c:pt>
                <c:pt idx="1">
                  <c:v>2021</c:v>
                </c:pt>
              </c:strCache>
            </c:strRef>
          </c:cat>
          <c:val>
            <c:numRef>
              <c:f>'[ktk.ktk1.fact_ktk_ktk1.latest (36).xlsx]Kouluterveyskyselyn aikasarjat '!$B$2:$B$3</c:f>
              <c:numCache>
                <c:formatCode>#\ ##0.0</c:formatCode>
                <c:ptCount val="2"/>
                <c:pt idx="0">
                  <c:v>5.5</c:v>
                </c:pt>
                <c:pt idx="1">
                  <c:v>4.5</c:v>
                </c:pt>
              </c:numCache>
            </c:numRef>
          </c:val>
          <c:smooth val="0"/>
          <c:extLst>
            <c:ext xmlns:c16="http://schemas.microsoft.com/office/drawing/2014/chart" uri="{C3380CC4-5D6E-409C-BE32-E72D297353CC}">
              <c16:uniqueId val="{00000000-4091-4AF6-9D08-911851646CF9}"/>
            </c:ext>
          </c:extLst>
        </c:ser>
        <c:ser>
          <c:idx val="1"/>
          <c:order val="1"/>
          <c:tx>
            <c:strRef>
              <c:f>'[ktk.ktk1.fact_ktk_ktk1.latest (36).xlsx]Kouluterveyskyselyn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(36).xlsx]Kouluterveyskyselyn aikasarjat '!$A$2:$A$3</c:f>
              <c:strCache>
                <c:ptCount val="2"/>
                <c:pt idx="0">
                  <c:v>2019</c:v>
                </c:pt>
                <c:pt idx="1">
                  <c:v>2021</c:v>
                </c:pt>
              </c:strCache>
            </c:strRef>
          </c:cat>
          <c:val>
            <c:numRef>
              <c:f>'[ktk.ktk1.fact_ktk_ktk1.latest (36).xlsx]Kouluterveyskyselyn aikasarjat '!$C$2:$C$3</c:f>
              <c:numCache>
                <c:formatCode>#\ ##0.0</c:formatCode>
                <c:ptCount val="2"/>
                <c:pt idx="0">
                  <c:v>3.1</c:v>
                </c:pt>
                <c:pt idx="1">
                  <c:v>2.5</c:v>
                </c:pt>
              </c:numCache>
            </c:numRef>
          </c:val>
          <c:smooth val="0"/>
          <c:extLst>
            <c:ext xmlns:c16="http://schemas.microsoft.com/office/drawing/2014/chart" uri="{C3380CC4-5D6E-409C-BE32-E72D297353CC}">
              <c16:uniqueId val="{00000001-4091-4AF6-9D08-911851646CF9}"/>
            </c:ext>
          </c:extLst>
        </c:ser>
        <c:ser>
          <c:idx val="2"/>
          <c:order val="2"/>
          <c:tx>
            <c:strRef>
              <c:f>'[ktk.ktk1.fact_ktk_ktk1.latest (36).xlsx]Kouluterveyskyselyn aikasarjat '!$D$1</c:f>
              <c:strCache>
                <c:ptCount val="1"/>
                <c:pt idx="0">
                  <c:v>Sukupuoli: 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 (36).xlsx]Kouluterveyskyselyn aikasarjat '!$A$2:$A$3</c:f>
              <c:strCache>
                <c:ptCount val="2"/>
                <c:pt idx="0">
                  <c:v>2019</c:v>
                </c:pt>
                <c:pt idx="1">
                  <c:v>2021</c:v>
                </c:pt>
              </c:strCache>
            </c:strRef>
          </c:cat>
          <c:val>
            <c:numRef>
              <c:f>'[ktk.ktk1.fact_ktk_ktk1.latest (36).xlsx]Kouluterveyskyselyn aikasarjat '!$D$2:$D$3</c:f>
              <c:numCache>
                <c:formatCode>#\ ##0.0</c:formatCode>
                <c:ptCount val="2"/>
                <c:pt idx="0">
                  <c:v>4.4000000000000004</c:v>
                </c:pt>
                <c:pt idx="1">
                  <c:v>3.5</c:v>
                </c:pt>
              </c:numCache>
            </c:numRef>
          </c:val>
          <c:smooth val="0"/>
          <c:extLst>
            <c:ext xmlns:c16="http://schemas.microsoft.com/office/drawing/2014/chart" uri="{C3380CC4-5D6E-409C-BE32-E72D297353CC}">
              <c16:uniqueId val="{00000002-4091-4AF6-9D08-911851646CF9}"/>
            </c:ext>
          </c:extLst>
        </c:ser>
        <c:dLbls>
          <c:dLblPos val="t"/>
          <c:showLegendKey val="0"/>
          <c:showVal val="1"/>
          <c:showCatName val="0"/>
          <c:showSerName val="0"/>
          <c:showPercent val="0"/>
          <c:showBubbleSize val="0"/>
        </c:dLbls>
        <c:smooth val="0"/>
        <c:axId val="520574232"/>
        <c:axId val="520571280"/>
      </c:lineChart>
      <c:catAx>
        <c:axId val="52057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0571280"/>
        <c:crosses val="autoZero"/>
        <c:auto val="1"/>
        <c:lblAlgn val="ctr"/>
        <c:lblOffset val="100"/>
        <c:noMultiLvlLbl val="0"/>
      </c:catAx>
      <c:valAx>
        <c:axId val="5205712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0574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kannabista viimeisen 30 päivän aikana, %, 8. ja 9.lk.</a:t>
            </a:r>
          </a:p>
        </c:rich>
      </c:tx>
      <c:layout>
        <c:manualLayout>
          <c:xMode val="edge"/>
          <c:yMode val="edge"/>
          <c:x val="0.10159711286089239"/>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'[ktk.ktk1.fact_ktk_ktk1.latest-12.xlsx]Kouluterveyskyselyn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'[ktk.ktk1.fact_ktk_ktk1.latest-12.xlsx]Kouluterveyskyselyn aikasarjat '!$A$2:$A$8</c:f>
              <c:strCache>
                <c:ptCount val="7"/>
                <c:pt idx="0">
                  <c:v>Pohjois-Pohjanmaan hyvinvointialue</c:v>
                </c:pt>
                <c:pt idx="1">
                  <c:v>Pohjois-Karjalan hyvinvointialue</c:v>
                </c:pt>
                <c:pt idx="2">
                  <c:v>Etelä-Savon hyvinvointialue</c:v>
                </c:pt>
                <c:pt idx="3">
                  <c:v>Pohjois-Savon hyvinvointialue</c:v>
                </c:pt>
                <c:pt idx="4">
                  <c:v>Keski-Suomen hyvinvointialue</c:v>
                </c:pt>
                <c:pt idx="5">
                  <c:v>Koko maa</c:v>
                </c:pt>
                <c:pt idx="6">
                  <c:v>Pirkanmaan hyvinvointialue</c:v>
                </c:pt>
              </c:strCache>
            </c:strRef>
          </c:cat>
          <c:val>
            <c:numRef>
              <c:f>'[ktk.ktk1.fact_ktk_ktk1.latest-12.xlsx]Kouluterveyskyselyn aikasarjat '!$B$2:$B$8</c:f>
              <c:numCache>
                <c:formatCode>#\ ##0.0</c:formatCode>
                <c:ptCount val="7"/>
                <c:pt idx="0">
                  <c:v>2.8</c:v>
                </c:pt>
                <c:pt idx="1">
                  <c:v>3.5</c:v>
                </c:pt>
                <c:pt idx="2">
                  <c:v>4.0999999999999996</c:v>
                </c:pt>
                <c:pt idx="3">
                  <c:v>4.4000000000000004</c:v>
                </c:pt>
                <c:pt idx="4">
                  <c:v>4.3</c:v>
                </c:pt>
                <c:pt idx="5">
                  <c:v>4.4000000000000004</c:v>
                </c:pt>
                <c:pt idx="6">
                  <c:v>4.9000000000000004</c:v>
                </c:pt>
              </c:numCache>
            </c:numRef>
          </c:val>
          <c:extLst>
            <c:ext xmlns:c16="http://schemas.microsoft.com/office/drawing/2014/chart" uri="{C3380CC4-5D6E-409C-BE32-E72D297353CC}">
              <c16:uniqueId val="{00000000-F478-4FDA-94BE-E08B5C009130}"/>
            </c:ext>
          </c:extLst>
        </c:ser>
        <c:ser>
          <c:idx val="1"/>
          <c:order val="1"/>
          <c:tx>
            <c:strRef>
              <c:f>'[ktk.ktk1.fact_ktk_ktk1.latest-12.xlsx]Kouluterveyskyselyn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'[ktk.ktk1.fact_ktk_ktk1.latest-12.xlsx]Kouluterveyskyselyn aikasarjat '!$A$2:$A$8</c:f>
              <c:strCache>
                <c:ptCount val="7"/>
                <c:pt idx="0">
                  <c:v>Pohjois-Pohjanmaan hyvinvointialue</c:v>
                </c:pt>
                <c:pt idx="1">
                  <c:v>Pohjois-Karjalan hyvinvointialue</c:v>
                </c:pt>
                <c:pt idx="2">
                  <c:v>Etelä-Savon hyvinvointialue</c:v>
                </c:pt>
                <c:pt idx="3">
                  <c:v>Pohjois-Savon hyvinvointialue</c:v>
                </c:pt>
                <c:pt idx="4">
                  <c:v>Keski-Suomen hyvinvointialue</c:v>
                </c:pt>
                <c:pt idx="5">
                  <c:v>Koko maa</c:v>
                </c:pt>
                <c:pt idx="6">
                  <c:v>Pirkanmaan hyvinvointialue</c:v>
                </c:pt>
              </c:strCache>
            </c:strRef>
          </c:cat>
          <c:val>
            <c:numRef>
              <c:f>'[ktk.ktk1.fact_ktk_ktk1.latest-12.xlsx]Kouluterveyskyselyn aikasarjat '!$C$2:$C$8</c:f>
              <c:numCache>
                <c:formatCode>#\ ##0.0</c:formatCode>
                <c:ptCount val="7"/>
                <c:pt idx="0">
                  <c:v>2.4</c:v>
                </c:pt>
                <c:pt idx="1">
                  <c:v>2.8</c:v>
                </c:pt>
                <c:pt idx="2">
                  <c:v>3</c:v>
                </c:pt>
                <c:pt idx="3">
                  <c:v>3.5</c:v>
                </c:pt>
                <c:pt idx="4">
                  <c:v>3.6</c:v>
                </c:pt>
                <c:pt idx="5">
                  <c:v>3.8</c:v>
                </c:pt>
                <c:pt idx="6">
                  <c:v>4.3</c:v>
                </c:pt>
              </c:numCache>
            </c:numRef>
          </c:val>
          <c:extLst>
            <c:ext xmlns:c16="http://schemas.microsoft.com/office/drawing/2014/chart" uri="{C3380CC4-5D6E-409C-BE32-E72D297353CC}">
              <c16:uniqueId val="{00000001-F478-4FDA-94BE-E08B5C009130}"/>
            </c:ext>
          </c:extLst>
        </c:ser>
        <c:dLbls>
          <c:dLblPos val="outEnd"/>
          <c:showLegendKey val="0"/>
          <c:showVal val="1"/>
          <c:showCatName val="0"/>
          <c:showSerName val="0"/>
          <c:showPercent val="0"/>
          <c:showBubbleSize val="0"/>
        </c:dLbls>
        <c:gapWidth val="219"/>
        <c:overlap val="-27"/>
        <c:axId val="248832856"/>
        <c:axId val="248837776"/>
      </c:barChart>
      <c:catAx>
        <c:axId val="24883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8837776"/>
        <c:crosses val="autoZero"/>
        <c:auto val="1"/>
        <c:lblAlgn val="ctr"/>
        <c:lblOffset val="100"/>
        <c:noMultiLvlLbl val="0"/>
      </c:catAx>
      <c:valAx>
        <c:axId val="2488377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8832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Nuuskannut vähintään kerran, %, 4. ja 5.lk.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4-E657-46E2-B9EB-3033084E0034}"/>
              </c:ext>
            </c:extLst>
          </c:dPt>
          <c:dPt>
            <c:idx val="4"/>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5-E657-46E2-B9EB-3033084E0034}"/>
              </c:ext>
            </c:extLst>
          </c:dPt>
          <c:dPt>
            <c:idx val="5"/>
            <c:invertIfNegative val="0"/>
            <c:bubble3D val="0"/>
            <c:spPr>
              <a:solidFill>
                <a:srgbClr val="ED7D31">
                  <a:lumMod val="40000"/>
                  <a:lumOff val="60000"/>
                </a:srgbClr>
              </a:solidFill>
              <a:ln>
                <a:noFill/>
              </a:ln>
              <a:effectLst/>
            </c:spPr>
            <c:extLst>
              <c:ext xmlns:c16="http://schemas.microsoft.com/office/drawing/2014/chart" uri="{C3380CC4-5D6E-409C-BE32-E72D297353CC}">
                <c16:uniqueId val="{00000006-E657-46E2-B9EB-3033084E0034}"/>
              </c:ext>
            </c:extLst>
          </c:dPt>
          <c:dPt>
            <c:idx val="6"/>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E657-46E2-B9EB-3033084E0034}"/>
              </c:ext>
            </c:extLst>
          </c:dPt>
          <c:dPt>
            <c:idx val="7"/>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2-E657-46E2-B9EB-3033084E0034}"/>
              </c:ext>
            </c:extLst>
          </c:dPt>
          <c:dPt>
            <c:idx val="8"/>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E657-46E2-B9EB-3033084E003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'[ktk.ktk4.fact_ktk_ktk4.latest (11).xlsx]Kouluterveyskyselyn tulokset 20'!$C$1:$K$2</c:f>
              <c:multiLvlStrCache>
                <c:ptCount val="9"/>
                <c:lvl>
                  <c:pt idx="0">
                    <c:v>2017</c:v>
                  </c:pt>
                  <c:pt idx="1">
                    <c:v>2019</c:v>
                  </c:pt>
                  <c:pt idx="2">
                    <c:v>2021</c:v>
                  </c:pt>
                  <c:pt idx="3">
                    <c:v>2017</c:v>
                  </c:pt>
                  <c:pt idx="4">
                    <c:v>2019</c:v>
                  </c:pt>
                  <c:pt idx="5">
                    <c:v>2021</c:v>
                  </c:pt>
                  <c:pt idx="6">
                    <c:v>2017</c:v>
                  </c:pt>
                  <c:pt idx="7">
                    <c:v>2019</c:v>
                  </c:pt>
                  <c:pt idx="8">
                    <c:v>2021</c:v>
                  </c:pt>
                </c:lvl>
                <c:lvl>
                  <c:pt idx="0">
                    <c:v>Pojat</c:v>
                  </c:pt>
                  <c:pt idx="3">
                    <c:v>Tytöt</c:v>
                  </c:pt>
                  <c:pt idx="6">
                    <c:v>Sukupuoli: yhteensä</c:v>
                  </c:pt>
                </c:lvl>
              </c:multiLvlStrCache>
            </c:multiLvlStrRef>
          </c:cat>
          <c:val>
            <c:numRef>
              <c:f>'[ktk.ktk4.fact_ktk_ktk4.latest (11).xlsx]Kouluterveyskyselyn tulokset 20'!$C$3:$K$3</c:f>
              <c:numCache>
                <c:formatCode>#\ ##0.0</c:formatCode>
                <c:ptCount val="9"/>
                <c:pt idx="0">
                  <c:v>2.7</c:v>
                </c:pt>
                <c:pt idx="1">
                  <c:v>3</c:v>
                </c:pt>
                <c:pt idx="2">
                  <c:v>2.5</c:v>
                </c:pt>
                <c:pt idx="3">
                  <c:v>0.6</c:v>
                </c:pt>
                <c:pt idx="4">
                  <c:v>1</c:v>
                </c:pt>
                <c:pt idx="5">
                  <c:v>1.2</c:v>
                </c:pt>
                <c:pt idx="6">
                  <c:v>1.7</c:v>
                </c:pt>
                <c:pt idx="7">
                  <c:v>2</c:v>
                </c:pt>
                <c:pt idx="8">
                  <c:v>1.8</c:v>
                </c:pt>
              </c:numCache>
            </c:numRef>
          </c:val>
          <c:extLst>
            <c:ext xmlns:c16="http://schemas.microsoft.com/office/drawing/2014/chart" uri="{C3380CC4-5D6E-409C-BE32-E72D297353CC}">
              <c16:uniqueId val="{00000000-E657-46E2-B9EB-3033084E0034}"/>
            </c:ext>
          </c:extLst>
        </c:ser>
        <c:dLbls>
          <c:dLblPos val="outEnd"/>
          <c:showLegendKey val="0"/>
          <c:showVal val="1"/>
          <c:showCatName val="0"/>
          <c:showSerName val="0"/>
          <c:showPercent val="0"/>
          <c:showBubbleSize val="0"/>
        </c:dLbls>
        <c:gapWidth val="219"/>
        <c:overlap val="-27"/>
        <c:axId val="249821072"/>
        <c:axId val="249825336"/>
      </c:barChart>
      <c:catAx>
        <c:axId val="2498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9825336"/>
        <c:crosses val="autoZero"/>
        <c:auto val="1"/>
        <c:lblAlgn val="ctr"/>
        <c:lblOffset val="100"/>
        <c:noMultiLvlLbl val="0"/>
      </c:catAx>
      <c:valAx>
        <c:axId val="2498253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982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kannabista viimeisen 30 päivän aikana,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'[ktk.ktk1.fact_ktk_ktk1.latest-3.xlsx]Kouluterveyskyselyn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'[ktk.ktk1.fact_ktk_ktk1.latest-3.xlsx]Kouluterveyskyselyn aikasarjat '!$A$2:$A$4</c:f>
              <c:strCache>
                <c:ptCount val="3"/>
                <c:pt idx="0">
                  <c:v>2017</c:v>
                </c:pt>
                <c:pt idx="1">
                  <c:v>2019</c:v>
                </c:pt>
                <c:pt idx="2">
                  <c:v>2021</c:v>
                </c:pt>
              </c:strCache>
            </c:strRef>
          </c:cat>
          <c:val>
            <c:numRef>
              <c:f>'[ktk.ktk1.fact_ktk_ktk1.latest-3.xlsx]Kouluterveyskyselyn aikasarjat '!$B$2:$B$4</c:f>
              <c:numCache>
                <c:formatCode>#\ ##0.0</c:formatCode>
                <c:ptCount val="3"/>
                <c:pt idx="0">
                  <c:v>3.8</c:v>
                </c:pt>
                <c:pt idx="1">
                  <c:v>4.4000000000000004</c:v>
                </c:pt>
                <c:pt idx="2">
                  <c:v>3.5</c:v>
                </c:pt>
              </c:numCache>
            </c:numRef>
          </c:val>
          <c:smooth val="0"/>
          <c:extLst>
            <c:ext xmlns:c16="http://schemas.microsoft.com/office/drawing/2014/chart" uri="{C3380CC4-5D6E-409C-BE32-E72D297353CC}">
              <c16:uniqueId val="{00000000-FD77-45EB-83C8-64DC9B50C091}"/>
            </c:ext>
          </c:extLst>
        </c:ser>
        <c:ser>
          <c:idx val="1"/>
          <c:order val="1"/>
          <c:tx>
            <c:strRef>
              <c:f>'[ktk.ktk1.fact_ktk_ktk1.latest-3.xlsx]Kouluterveyskyselyn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'[ktk.ktk1.fact_ktk_ktk1.latest-3.xlsx]Kouluterveyskyselyn aikasarjat '!$A$2:$A$4</c:f>
              <c:strCache>
                <c:ptCount val="3"/>
                <c:pt idx="0">
                  <c:v>2017</c:v>
                </c:pt>
                <c:pt idx="1">
                  <c:v>2019</c:v>
                </c:pt>
                <c:pt idx="2">
                  <c:v>2021</c:v>
                </c:pt>
              </c:strCache>
            </c:strRef>
          </c:cat>
          <c:val>
            <c:numRef>
              <c:f>'[ktk.ktk1.fact_ktk_ktk1.latest-3.xlsx]Kouluterveyskyselyn aikasarjat '!$C$2:$C$4</c:f>
              <c:numCache>
                <c:formatCode>#\ ##0.0</c:formatCode>
                <c:ptCount val="3"/>
                <c:pt idx="0">
                  <c:v>1.5</c:v>
                </c:pt>
                <c:pt idx="1">
                  <c:v>2.6</c:v>
                </c:pt>
                <c:pt idx="2">
                  <c:v>2.7</c:v>
                </c:pt>
              </c:numCache>
            </c:numRef>
          </c:val>
          <c:smooth val="0"/>
          <c:extLst>
            <c:ext xmlns:c16="http://schemas.microsoft.com/office/drawing/2014/chart" uri="{C3380CC4-5D6E-409C-BE32-E72D297353CC}">
              <c16:uniqueId val="{00000001-FD77-45EB-83C8-64DC9B50C091}"/>
            </c:ext>
          </c:extLst>
        </c:ser>
        <c:ser>
          <c:idx val="2"/>
          <c:order val="2"/>
          <c:tx>
            <c:strRef>
              <c:f>'[ktk.ktk1.fact_ktk_ktk1.latest-3.xlsx]Kouluterveyskyselyn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'[ktk.ktk1.fact_ktk_ktk1.latest-3.xlsx]Kouluterveyskyselyn aikasarjat '!$A$2:$A$4</c:f>
              <c:strCache>
                <c:ptCount val="3"/>
                <c:pt idx="0">
                  <c:v>2017</c:v>
                </c:pt>
                <c:pt idx="1">
                  <c:v>2019</c:v>
                </c:pt>
                <c:pt idx="2">
                  <c:v>2021</c:v>
                </c:pt>
              </c:strCache>
            </c:strRef>
          </c:cat>
          <c:val>
            <c:numRef>
              <c:f>'[ktk.ktk1.fact_ktk_ktk1.latest-3.xlsx]Kouluterveyskyselyn aikasarjat '!$D$2:$D$4</c:f>
              <c:numCache>
                <c:formatCode>#\ ##0.0</c:formatCode>
                <c:ptCount val="3"/>
                <c:pt idx="0">
                  <c:v>5.0999999999999996</c:v>
                </c:pt>
                <c:pt idx="1">
                  <c:v>4.8</c:v>
                </c:pt>
                <c:pt idx="2">
                  <c:v>5.3</c:v>
                </c:pt>
              </c:numCache>
            </c:numRef>
          </c:val>
          <c:smooth val="0"/>
          <c:extLst>
            <c:ext xmlns:c16="http://schemas.microsoft.com/office/drawing/2014/chart" uri="{C3380CC4-5D6E-409C-BE32-E72D297353CC}">
              <c16:uniqueId val="{00000002-FD77-45EB-83C8-64DC9B50C091}"/>
            </c:ext>
          </c:extLst>
        </c:ser>
        <c:dLbls>
          <c:dLblPos val="t"/>
          <c:showLegendKey val="0"/>
          <c:showVal val="1"/>
          <c:showCatName val="0"/>
          <c:showSerName val="0"/>
          <c:showPercent val="0"/>
          <c:showBubbleSize val="0"/>
        </c:dLbls>
        <c:smooth val="0"/>
        <c:axId val="237268424"/>
        <c:axId val="237266128"/>
      </c:lineChart>
      <c:catAx>
        <c:axId val="23726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37266128"/>
        <c:crosses val="autoZero"/>
        <c:auto val="1"/>
        <c:lblAlgn val="ctr"/>
        <c:lblOffset val="100"/>
        <c:noMultiLvlLbl val="0"/>
      </c:catAx>
      <c:valAx>
        <c:axId val="23726612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7268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kannabista viimeisen 30 päivän aikana, %, 8. ja</a:t>
            </a:r>
            <a:r>
              <a:rPr lang="fi-FI" baseline="0"/>
              <a:t> 9.lk. </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'[ktk.ktk1.fact_ktk_ktk1.latest-42.xlsx]Kouluterveyskyselyn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'[ktk.ktk1.fact_ktk_ktk1.latest-42.xlsx]Kouluterveyskyselyn aikasarjat '!$A$2:$A$15</c:f>
              <c:strCache>
                <c:ptCount val="14"/>
                <c:pt idx="0">
                  <c:v>Joroinen</c:v>
                </c:pt>
                <c:pt idx="1">
                  <c:v>Vieremä</c:v>
                </c:pt>
                <c:pt idx="2">
                  <c:v>Lapinlahti</c:v>
                </c:pt>
                <c:pt idx="3">
                  <c:v>Rautalampi</c:v>
                </c:pt>
                <c:pt idx="4">
                  <c:v>Iisalmi</c:v>
                </c:pt>
                <c:pt idx="5">
                  <c:v>Pielavesi</c:v>
                </c:pt>
                <c:pt idx="6">
                  <c:v>Kiuruvesi</c:v>
                </c:pt>
                <c:pt idx="7">
                  <c:v>Tuusniemi</c:v>
                </c:pt>
                <c:pt idx="8">
                  <c:v>Pohjois-Savon hyvinvointialue</c:v>
                </c:pt>
                <c:pt idx="9">
                  <c:v>Kuopio</c:v>
                </c:pt>
                <c:pt idx="10">
                  <c:v>Siilinjärvi</c:v>
                </c:pt>
                <c:pt idx="11">
                  <c:v>Varkaus</c:v>
                </c:pt>
                <c:pt idx="12">
                  <c:v>Leppävirta</c:v>
                </c:pt>
                <c:pt idx="13">
                  <c:v>Suonenjoki</c:v>
                </c:pt>
              </c:strCache>
            </c:strRef>
          </c:cat>
          <c:val>
            <c:numRef>
              <c:f>'[ktk.ktk1.fact_ktk_ktk1.latest-42.xlsx]Kouluterveyskyselyn aikasarjat '!$B$2:$B$15</c:f>
              <c:numCache>
                <c:formatCode>#\ ##0.0</c:formatCode>
                <c:ptCount val="14"/>
                <c:pt idx="0">
                  <c:v>3.3</c:v>
                </c:pt>
                <c:pt idx="1">
                  <c:v>2.8</c:v>
                </c:pt>
                <c:pt idx="3" formatCode="General">
                  <c:v>0</c:v>
                </c:pt>
                <c:pt idx="4">
                  <c:v>2.2999999999999998</c:v>
                </c:pt>
                <c:pt idx="5">
                  <c:v>2.2000000000000002</c:v>
                </c:pt>
                <c:pt idx="6">
                  <c:v>1.5</c:v>
                </c:pt>
                <c:pt idx="7">
                  <c:v>3</c:v>
                </c:pt>
                <c:pt idx="8">
                  <c:v>4.4000000000000004</c:v>
                </c:pt>
                <c:pt idx="9">
                  <c:v>5.6</c:v>
                </c:pt>
                <c:pt idx="10">
                  <c:v>3.8</c:v>
                </c:pt>
                <c:pt idx="11">
                  <c:v>6.3</c:v>
                </c:pt>
                <c:pt idx="12">
                  <c:v>2.6</c:v>
                </c:pt>
                <c:pt idx="13">
                  <c:v>2.2000000000000002</c:v>
                </c:pt>
              </c:numCache>
            </c:numRef>
          </c:val>
          <c:extLst>
            <c:ext xmlns:c16="http://schemas.microsoft.com/office/drawing/2014/chart" uri="{C3380CC4-5D6E-409C-BE32-E72D297353CC}">
              <c16:uniqueId val="{00000000-A468-4E78-9CC3-2B943CD15ED8}"/>
            </c:ext>
          </c:extLst>
        </c:ser>
        <c:ser>
          <c:idx val="1"/>
          <c:order val="1"/>
          <c:tx>
            <c:strRef>
              <c:f>'[ktk.ktk1.fact_ktk_ktk1.latest-42.xlsx]Kouluterveyskyselyn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'[ktk.ktk1.fact_ktk_ktk1.latest-42.xlsx]Kouluterveyskyselyn aikasarjat '!$A$2:$A$15</c:f>
              <c:strCache>
                <c:ptCount val="14"/>
                <c:pt idx="0">
                  <c:v>Joroinen</c:v>
                </c:pt>
                <c:pt idx="1">
                  <c:v>Vieremä</c:v>
                </c:pt>
                <c:pt idx="2">
                  <c:v>Lapinlahti</c:v>
                </c:pt>
                <c:pt idx="3">
                  <c:v>Rautalampi</c:v>
                </c:pt>
                <c:pt idx="4">
                  <c:v>Iisalmi</c:v>
                </c:pt>
                <c:pt idx="5">
                  <c:v>Pielavesi</c:v>
                </c:pt>
                <c:pt idx="6">
                  <c:v>Kiuruvesi</c:v>
                </c:pt>
                <c:pt idx="7">
                  <c:v>Tuusniemi</c:v>
                </c:pt>
                <c:pt idx="8">
                  <c:v>Pohjois-Savon hyvinvointialue</c:v>
                </c:pt>
                <c:pt idx="9">
                  <c:v>Kuopio</c:v>
                </c:pt>
                <c:pt idx="10">
                  <c:v>Siilinjärvi</c:v>
                </c:pt>
                <c:pt idx="11">
                  <c:v>Varkaus</c:v>
                </c:pt>
                <c:pt idx="12">
                  <c:v>Leppävirta</c:v>
                </c:pt>
                <c:pt idx="13">
                  <c:v>Suonenjoki</c:v>
                </c:pt>
              </c:strCache>
            </c:strRef>
          </c:cat>
          <c:val>
            <c:numRef>
              <c:f>'[ktk.ktk1.fact_ktk_ktk1.latest-42.xlsx]Kouluterveyskyselyn aikasarjat '!$C$2:$C$15</c:f>
              <c:numCache>
                <c:formatCode>#\ ##0.0</c:formatCode>
                <c:ptCount val="14"/>
                <c:pt idx="0">
                  <c:v>0</c:v>
                </c:pt>
                <c:pt idx="1">
                  <c:v>1.4</c:v>
                </c:pt>
                <c:pt idx="2">
                  <c:v>1.5</c:v>
                </c:pt>
                <c:pt idx="3">
                  <c:v>1.5</c:v>
                </c:pt>
                <c:pt idx="4">
                  <c:v>2.4</c:v>
                </c:pt>
                <c:pt idx="5">
                  <c:v>2.4</c:v>
                </c:pt>
                <c:pt idx="6">
                  <c:v>2.9</c:v>
                </c:pt>
                <c:pt idx="7">
                  <c:v>3</c:v>
                </c:pt>
                <c:pt idx="8">
                  <c:v>3.5</c:v>
                </c:pt>
                <c:pt idx="9">
                  <c:v>3.8</c:v>
                </c:pt>
                <c:pt idx="10">
                  <c:v>3.8</c:v>
                </c:pt>
                <c:pt idx="11">
                  <c:v>4.8</c:v>
                </c:pt>
                <c:pt idx="12">
                  <c:v>5.9</c:v>
                </c:pt>
                <c:pt idx="13">
                  <c:v>7.2</c:v>
                </c:pt>
              </c:numCache>
            </c:numRef>
          </c:val>
          <c:extLst>
            <c:ext xmlns:c16="http://schemas.microsoft.com/office/drawing/2014/chart" uri="{C3380CC4-5D6E-409C-BE32-E72D297353CC}">
              <c16:uniqueId val="{00000001-A468-4E78-9CC3-2B943CD15ED8}"/>
            </c:ext>
          </c:extLst>
        </c:ser>
        <c:dLbls>
          <c:dLblPos val="outEnd"/>
          <c:showLegendKey val="0"/>
          <c:showVal val="1"/>
          <c:showCatName val="0"/>
          <c:showSerName val="0"/>
          <c:showPercent val="0"/>
          <c:showBubbleSize val="0"/>
        </c:dLbls>
        <c:gapWidth val="219"/>
        <c:overlap val="-27"/>
        <c:axId val="509778272"/>
        <c:axId val="509771712"/>
      </c:barChart>
      <c:catAx>
        <c:axId val="50977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9771712"/>
        <c:crosses val="autoZero"/>
        <c:auto val="1"/>
        <c:lblAlgn val="ctr"/>
        <c:lblOffset val="100"/>
        <c:noMultiLvlLbl val="0"/>
      </c:catAx>
      <c:valAx>
        <c:axId val="5097717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9778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muuta huumaavaa ainetta viimeisen 30 päivän aikana, %, 8. ja 9.lk.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'[ktk.ktk1.fact_ktk_ktk1.latest-13.xlsx]Kouluterveyskyselyn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'[ktk.ktk1.fact_ktk_ktk1.latest-13.xlsx]Kouluterveyskyselyn aikasarjat '!$A$2:$A$8</c:f>
              <c:strCache>
                <c:ptCount val="7"/>
                <c:pt idx="0">
                  <c:v>Pohjois-Pohjanmaan hyvinvointialue</c:v>
                </c:pt>
                <c:pt idx="1">
                  <c:v>Etelä-Savon hyvinvointialue</c:v>
                </c:pt>
                <c:pt idx="2">
                  <c:v>Pohjois-Karjalan hyvinvointialue</c:v>
                </c:pt>
                <c:pt idx="3">
                  <c:v>Koko maa</c:v>
                </c:pt>
                <c:pt idx="4">
                  <c:v>Keski-Suomen hyvinvointialue</c:v>
                </c:pt>
                <c:pt idx="5">
                  <c:v>Pirkanmaan hyvinvointialue</c:v>
                </c:pt>
                <c:pt idx="6">
                  <c:v>Pohjois-Savon hyvinvointialue</c:v>
                </c:pt>
              </c:strCache>
            </c:strRef>
          </c:cat>
          <c:val>
            <c:numRef>
              <c:f>'[ktk.ktk1.fact_ktk_ktk1.latest-13.xlsx]Kouluterveyskyselyn aikasarjat '!$B$2:$B$8</c:f>
              <c:numCache>
                <c:formatCode>#\ ##0.0</c:formatCode>
                <c:ptCount val="7"/>
                <c:pt idx="0">
                  <c:v>2.2000000000000002</c:v>
                </c:pt>
                <c:pt idx="1">
                  <c:v>4.0999999999999996</c:v>
                </c:pt>
                <c:pt idx="2">
                  <c:v>3.5</c:v>
                </c:pt>
                <c:pt idx="3">
                  <c:v>3.1</c:v>
                </c:pt>
                <c:pt idx="4">
                  <c:v>3.2</c:v>
                </c:pt>
                <c:pt idx="5">
                  <c:v>3.2</c:v>
                </c:pt>
                <c:pt idx="6">
                  <c:v>3.5</c:v>
                </c:pt>
              </c:numCache>
            </c:numRef>
          </c:val>
          <c:extLst>
            <c:ext xmlns:c16="http://schemas.microsoft.com/office/drawing/2014/chart" uri="{C3380CC4-5D6E-409C-BE32-E72D297353CC}">
              <c16:uniqueId val="{00000000-B061-4F72-96BB-CD22E40F4A60}"/>
            </c:ext>
          </c:extLst>
        </c:ser>
        <c:ser>
          <c:idx val="1"/>
          <c:order val="1"/>
          <c:tx>
            <c:strRef>
              <c:f>'[ktk.ktk1.fact_ktk_ktk1.latest-13.xlsx]Kouluterveyskyselyn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'[ktk.ktk1.fact_ktk_ktk1.latest-13.xlsx]Kouluterveyskyselyn aikasarjat '!$A$2:$A$8</c:f>
              <c:strCache>
                <c:ptCount val="7"/>
                <c:pt idx="0">
                  <c:v>Pohjois-Pohjanmaan hyvinvointialue</c:v>
                </c:pt>
                <c:pt idx="1">
                  <c:v>Etelä-Savon hyvinvointialue</c:v>
                </c:pt>
                <c:pt idx="2">
                  <c:v>Pohjois-Karjalan hyvinvointialue</c:v>
                </c:pt>
                <c:pt idx="3">
                  <c:v>Koko maa</c:v>
                </c:pt>
                <c:pt idx="4">
                  <c:v>Keski-Suomen hyvinvointialue</c:v>
                </c:pt>
                <c:pt idx="5">
                  <c:v>Pirkanmaan hyvinvointialue</c:v>
                </c:pt>
                <c:pt idx="6">
                  <c:v>Pohjois-Savon hyvinvointialue</c:v>
                </c:pt>
              </c:strCache>
            </c:strRef>
          </c:cat>
          <c:val>
            <c:numRef>
              <c:f>'[ktk.ktk1.fact_ktk_ktk1.latest-13.xlsx]Kouluterveyskyselyn aikasarjat '!$C$2:$C$8</c:f>
              <c:numCache>
                <c:formatCode>#\ ##0.0</c:formatCode>
                <c:ptCount val="7"/>
                <c:pt idx="0">
                  <c:v>2.2999999999999998</c:v>
                </c:pt>
                <c:pt idx="1">
                  <c:v>2.8</c:v>
                </c:pt>
                <c:pt idx="2">
                  <c:v>3</c:v>
                </c:pt>
                <c:pt idx="3">
                  <c:v>3.2</c:v>
                </c:pt>
                <c:pt idx="4">
                  <c:v>3.4</c:v>
                </c:pt>
                <c:pt idx="5">
                  <c:v>3.6</c:v>
                </c:pt>
                <c:pt idx="6">
                  <c:v>3.8</c:v>
                </c:pt>
              </c:numCache>
            </c:numRef>
          </c:val>
          <c:extLst>
            <c:ext xmlns:c16="http://schemas.microsoft.com/office/drawing/2014/chart" uri="{C3380CC4-5D6E-409C-BE32-E72D297353CC}">
              <c16:uniqueId val="{00000001-B061-4F72-96BB-CD22E40F4A60}"/>
            </c:ext>
          </c:extLst>
        </c:ser>
        <c:dLbls>
          <c:dLblPos val="outEnd"/>
          <c:showLegendKey val="0"/>
          <c:showVal val="1"/>
          <c:showCatName val="0"/>
          <c:showSerName val="0"/>
          <c:showPercent val="0"/>
          <c:showBubbleSize val="0"/>
        </c:dLbls>
        <c:gapWidth val="219"/>
        <c:overlap val="-27"/>
        <c:axId val="248924544"/>
        <c:axId val="248924872"/>
      </c:barChart>
      <c:catAx>
        <c:axId val="24892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8924872"/>
        <c:crosses val="autoZero"/>
        <c:auto val="1"/>
        <c:lblAlgn val="ctr"/>
        <c:lblOffset val="100"/>
        <c:noMultiLvlLbl val="0"/>
      </c:catAx>
      <c:valAx>
        <c:axId val="2489248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8924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baseline="0" dirty="0">
                <a:effectLst/>
              </a:rPr>
              <a:t>Käyttänyt jotain muuta huumaavaa ainetta viimeisen 30 päivän aikana, %, 8. ja 9.lk., </a:t>
            </a:r>
            <a:r>
              <a:rPr lang="fi-FI" sz="1400" b="0" i="0" baseline="0" dirty="0" err="1">
                <a:effectLst/>
              </a:rPr>
              <a:t>Pohjois</a:t>
            </a:r>
            <a:r>
              <a:rPr lang="fi-FI" sz="1400" b="0" i="0" baseline="0" dirty="0">
                <a:effectLst/>
              </a:rPr>
              <a:t>-Savon hyvinvointialue</a:t>
            </a:r>
            <a:endParaRPr lang="fi-FI" sz="14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'[ktk.ktk1.fact_ktk_ktk1.latest-57.xlsx]Kouluterveyskyselyn aikasarjat '!$B$1</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'[ktk.ktk1.fact_ktk_ktk1.latest-57.xlsx]Kouluterveyskyselyn aikasarjat '!$A$2:$A$3</c:f>
              <c:strCache>
                <c:ptCount val="2"/>
                <c:pt idx="0">
                  <c:v>2019</c:v>
                </c:pt>
                <c:pt idx="1">
                  <c:v>2021</c:v>
                </c:pt>
              </c:strCache>
            </c:strRef>
          </c:cat>
          <c:val>
            <c:numRef>
              <c:f>'[ktk.ktk1.fact_ktk_ktk1.latest-57.xlsx]Kouluterveyskyselyn aikasarjat '!$B$2:$B$3</c:f>
              <c:numCache>
                <c:formatCode>#\ ##0.0</c:formatCode>
                <c:ptCount val="2"/>
                <c:pt idx="0">
                  <c:v>3.8</c:v>
                </c:pt>
                <c:pt idx="1">
                  <c:v>4.5</c:v>
                </c:pt>
              </c:numCache>
            </c:numRef>
          </c:val>
          <c:smooth val="0"/>
          <c:extLst>
            <c:ext xmlns:c16="http://schemas.microsoft.com/office/drawing/2014/chart" uri="{C3380CC4-5D6E-409C-BE32-E72D297353CC}">
              <c16:uniqueId val="{00000000-BF25-4500-B5E9-C273EDBDF655}"/>
            </c:ext>
          </c:extLst>
        </c:ser>
        <c:ser>
          <c:idx val="1"/>
          <c:order val="1"/>
          <c:tx>
            <c:strRef>
              <c:f>'[ktk.ktk1.fact_ktk_ktk1.latest-57.xlsx]Kouluterveyskyselyn aikasarjat '!$C$1</c:f>
              <c:strCache>
                <c:ptCount val="1"/>
                <c:pt idx="0">
                  <c:v>Tytöt</c:v>
                </c:pt>
              </c:strCache>
            </c:strRef>
          </c:tx>
          <c:spPr>
            <a:ln w="28575" cap="rnd">
              <a:solidFill>
                <a:schemeClr val="accent2"/>
              </a:solidFill>
              <a:round/>
            </a:ln>
            <a:effectLst/>
          </c:spPr>
          <c:marker>
            <c:symbol val="none"/>
          </c:marker>
          <c:dLbls>
            <c:dLbl>
              <c:idx val="0"/>
              <c:layout>
                <c:manualLayout>
                  <c:x val="-7.5555555555555556E-2"/>
                  <c:y val="1.62383347914843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DC0-488E-9975-D97BD3C50742}"/>
                </c:ext>
              </c:extLst>
            </c:dLbl>
            <c:dLbl>
              <c:idx val="1"/>
              <c:layout>
                <c:manualLayout>
                  <c:x val="-5.5555555555555556E-4"/>
                  <c:y val="1.62383347914843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DC0-488E-9975-D97BD3C507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'[ktk.ktk1.fact_ktk_ktk1.latest-57.xlsx]Kouluterveyskyselyn aikasarjat '!$A$2:$A$3</c:f>
              <c:strCache>
                <c:ptCount val="2"/>
                <c:pt idx="0">
                  <c:v>2019</c:v>
                </c:pt>
                <c:pt idx="1">
                  <c:v>2021</c:v>
                </c:pt>
              </c:strCache>
            </c:strRef>
          </c:cat>
          <c:val>
            <c:numRef>
              <c:f>'[ktk.ktk1.fact_ktk_ktk1.latest-57.xlsx]Kouluterveyskyselyn aikasarjat '!$C$2:$C$3</c:f>
              <c:numCache>
                <c:formatCode>#\ ##0.0</c:formatCode>
                <c:ptCount val="2"/>
                <c:pt idx="0">
                  <c:v>3.1</c:v>
                </c:pt>
                <c:pt idx="1">
                  <c:v>3.1</c:v>
                </c:pt>
              </c:numCache>
            </c:numRef>
          </c:val>
          <c:smooth val="0"/>
          <c:extLst>
            <c:ext xmlns:c16="http://schemas.microsoft.com/office/drawing/2014/chart" uri="{C3380CC4-5D6E-409C-BE32-E72D297353CC}">
              <c16:uniqueId val="{00000001-BF25-4500-B5E9-C273EDBDF655}"/>
            </c:ext>
          </c:extLst>
        </c:ser>
        <c:ser>
          <c:idx val="2"/>
          <c:order val="2"/>
          <c:tx>
            <c:strRef>
              <c:f>'[ktk.ktk1.fact_ktk_ktk1.latest-57.xlsx]Kouluterveyskyselyn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9.2222222222222219E-2"/>
                  <c:y val="-3.46875911344415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DC0-488E-9975-D97BD3C50742}"/>
                </c:ext>
              </c:extLst>
            </c:dLbl>
            <c:dLbl>
              <c:idx val="1"/>
              <c:layout>
                <c:manualLayout>
                  <c:x val="1.0555555555555556E-2"/>
                  <c:y val="-3.46875911344415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DC0-488E-9975-D97BD3C507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'[ktk.ktk1.fact_ktk_ktk1.latest-57.xlsx]Kouluterveyskyselyn aikasarjat '!$A$2:$A$3</c:f>
              <c:strCache>
                <c:ptCount val="2"/>
                <c:pt idx="0">
                  <c:v>2019</c:v>
                </c:pt>
                <c:pt idx="1">
                  <c:v>2021</c:v>
                </c:pt>
              </c:strCache>
            </c:strRef>
          </c:cat>
          <c:val>
            <c:numRef>
              <c:f>'[ktk.ktk1.fact_ktk_ktk1.latest-57.xlsx]Kouluterveyskyselyn aikasarjat '!$D$2:$D$3</c:f>
              <c:numCache>
                <c:formatCode>#\ ##0.0</c:formatCode>
                <c:ptCount val="2"/>
                <c:pt idx="0">
                  <c:v>3.5</c:v>
                </c:pt>
                <c:pt idx="1">
                  <c:v>3.8</c:v>
                </c:pt>
              </c:numCache>
            </c:numRef>
          </c:val>
          <c:smooth val="0"/>
          <c:extLst>
            <c:ext xmlns:c16="http://schemas.microsoft.com/office/drawing/2014/chart" uri="{C3380CC4-5D6E-409C-BE32-E72D297353CC}">
              <c16:uniqueId val="{00000002-BF25-4500-B5E9-C273EDBDF655}"/>
            </c:ext>
          </c:extLst>
        </c:ser>
        <c:dLbls>
          <c:dLblPos val="t"/>
          <c:showLegendKey val="0"/>
          <c:showVal val="1"/>
          <c:showCatName val="0"/>
          <c:showSerName val="0"/>
          <c:showPercent val="0"/>
          <c:showBubbleSize val="0"/>
        </c:dLbls>
        <c:smooth val="0"/>
        <c:axId val="514044752"/>
        <c:axId val="514039832"/>
      </c:lineChart>
      <c:catAx>
        <c:axId val="51404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4039832"/>
        <c:crosses val="autoZero"/>
        <c:auto val="1"/>
        <c:lblAlgn val="ctr"/>
        <c:lblOffset val="100"/>
        <c:noMultiLvlLbl val="0"/>
      </c:catAx>
      <c:valAx>
        <c:axId val="5140398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044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muuta huumaavaa ainetta viimeisen 30 päivän aikana,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'[ktk.ktk1.fact_ktk_ktk1.latest-4.xlsx]Kouluterveyskyselyn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'[ktk.ktk1.fact_ktk_ktk1.latest-4.xlsx]Kouluterveyskyselyn aikasarjat '!$A$2:$A$4</c:f>
              <c:strCache>
                <c:ptCount val="3"/>
                <c:pt idx="0">
                  <c:v>2017</c:v>
                </c:pt>
                <c:pt idx="1">
                  <c:v>2019</c:v>
                </c:pt>
                <c:pt idx="2">
                  <c:v>2021</c:v>
                </c:pt>
              </c:strCache>
            </c:strRef>
          </c:cat>
          <c:val>
            <c:numRef>
              <c:f>'[ktk.ktk1.fact_ktk_ktk1.latest-4.xlsx]Kouluterveyskyselyn aikasarjat '!$B$2:$B$4</c:f>
              <c:numCache>
                <c:formatCode>#\ ##0.0</c:formatCode>
                <c:ptCount val="3"/>
                <c:pt idx="0">
                  <c:v>3.4</c:v>
                </c:pt>
                <c:pt idx="1">
                  <c:v>3.5</c:v>
                </c:pt>
                <c:pt idx="2">
                  <c:v>3.8</c:v>
                </c:pt>
              </c:numCache>
            </c:numRef>
          </c:val>
          <c:smooth val="0"/>
          <c:extLst>
            <c:ext xmlns:c16="http://schemas.microsoft.com/office/drawing/2014/chart" uri="{C3380CC4-5D6E-409C-BE32-E72D297353CC}">
              <c16:uniqueId val="{00000000-2006-449F-810D-8D850FFE1D76}"/>
            </c:ext>
          </c:extLst>
        </c:ser>
        <c:ser>
          <c:idx val="1"/>
          <c:order val="1"/>
          <c:tx>
            <c:strRef>
              <c:f>'[ktk.ktk1.fact_ktk_ktk1.latest-4.xlsx]Kouluterveyskyselyn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'[ktk.ktk1.fact_ktk_ktk1.latest-4.xlsx]Kouluterveyskyselyn aikasarjat '!$A$2:$A$4</c:f>
              <c:strCache>
                <c:ptCount val="3"/>
                <c:pt idx="0">
                  <c:v>2017</c:v>
                </c:pt>
                <c:pt idx="1">
                  <c:v>2019</c:v>
                </c:pt>
                <c:pt idx="2">
                  <c:v>2021</c:v>
                </c:pt>
              </c:strCache>
            </c:strRef>
          </c:cat>
          <c:val>
            <c:numRef>
              <c:f>'[ktk.ktk1.fact_ktk_ktk1.latest-4.xlsx]Kouluterveyskyselyn aikasarjat '!$C$2:$C$4</c:f>
              <c:numCache>
                <c:formatCode>#\ ##0.0</c:formatCode>
                <c:ptCount val="3"/>
                <c:pt idx="0">
                  <c:v>0.7</c:v>
                </c:pt>
                <c:pt idx="1">
                  <c:v>0.7</c:v>
                </c:pt>
                <c:pt idx="2">
                  <c:v>1.2</c:v>
                </c:pt>
              </c:numCache>
            </c:numRef>
          </c:val>
          <c:smooth val="0"/>
          <c:extLst>
            <c:ext xmlns:c16="http://schemas.microsoft.com/office/drawing/2014/chart" uri="{C3380CC4-5D6E-409C-BE32-E72D297353CC}">
              <c16:uniqueId val="{00000001-2006-449F-810D-8D850FFE1D76}"/>
            </c:ext>
          </c:extLst>
        </c:ser>
        <c:ser>
          <c:idx val="2"/>
          <c:order val="2"/>
          <c:tx>
            <c:strRef>
              <c:f>'[ktk.ktk1.fact_ktk_ktk1.latest-4.xlsx]Kouluterveyskyselyn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'[ktk.ktk1.fact_ktk_ktk1.latest-4.xlsx]Kouluterveyskyselyn aikasarjat '!$A$2:$A$4</c:f>
              <c:strCache>
                <c:ptCount val="3"/>
                <c:pt idx="0">
                  <c:v>2017</c:v>
                </c:pt>
                <c:pt idx="1">
                  <c:v>2019</c:v>
                </c:pt>
                <c:pt idx="2">
                  <c:v>2021</c:v>
                </c:pt>
              </c:strCache>
            </c:strRef>
          </c:cat>
          <c:val>
            <c:numRef>
              <c:f>'[ktk.ktk1.fact_ktk_ktk1.latest-4.xlsx]Kouluterveyskyselyn aikasarjat '!$D$2:$D$4</c:f>
              <c:numCache>
                <c:formatCode>#\ ##0.0</c:formatCode>
                <c:ptCount val="3"/>
                <c:pt idx="0">
                  <c:v>2.1</c:v>
                </c:pt>
                <c:pt idx="1">
                  <c:v>2.2999999999999998</c:v>
                </c:pt>
                <c:pt idx="2">
                  <c:v>2.2000000000000002</c:v>
                </c:pt>
              </c:numCache>
            </c:numRef>
          </c:val>
          <c:smooth val="0"/>
          <c:extLst>
            <c:ext xmlns:c16="http://schemas.microsoft.com/office/drawing/2014/chart" uri="{C3380CC4-5D6E-409C-BE32-E72D297353CC}">
              <c16:uniqueId val="{00000002-2006-449F-810D-8D850FFE1D76}"/>
            </c:ext>
          </c:extLst>
        </c:ser>
        <c:dLbls>
          <c:dLblPos val="t"/>
          <c:showLegendKey val="0"/>
          <c:showVal val="1"/>
          <c:showCatName val="0"/>
          <c:showSerName val="0"/>
          <c:showPercent val="0"/>
          <c:showBubbleSize val="0"/>
        </c:dLbls>
        <c:smooth val="0"/>
        <c:axId val="519124280"/>
        <c:axId val="519126248"/>
      </c:lineChart>
      <c:catAx>
        <c:axId val="51912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19126248"/>
        <c:crosses val="autoZero"/>
        <c:auto val="1"/>
        <c:lblAlgn val="ctr"/>
        <c:lblOffset val="100"/>
        <c:noMultiLvlLbl val="0"/>
      </c:catAx>
      <c:valAx>
        <c:axId val="5191262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9124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muuta huumaavaa ainetta viimeisen 30 päivän aikana, %, 8. ja 9</a:t>
            </a:r>
            <a:r>
              <a:rPr lang="fi-FI" baseline="0"/>
              <a:t> lk.</a:t>
            </a:r>
            <a:endParaRPr lang="fi-FI"/>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'[ktk.ktk1.fact_ktk_ktk1.latest-43.xlsx]Kouluterveyskyselyn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'[ktk.ktk1.fact_ktk_ktk1.latest-43.xlsx]Kouluterveyskyselyn aikasarjat '!$A$2:$A$14</c:f>
              <c:strCache>
                <c:ptCount val="13"/>
                <c:pt idx="0">
                  <c:v>Suonenjoki</c:v>
                </c:pt>
                <c:pt idx="1">
                  <c:v>Joroinen</c:v>
                </c:pt>
                <c:pt idx="2">
                  <c:v>Vieremä</c:v>
                </c:pt>
                <c:pt idx="3">
                  <c:v>Lapinlahti</c:v>
                </c:pt>
                <c:pt idx="4">
                  <c:v>Iisalmi</c:v>
                </c:pt>
                <c:pt idx="5">
                  <c:v>Tuusniemi</c:v>
                </c:pt>
                <c:pt idx="6">
                  <c:v>Kiuruvesi</c:v>
                </c:pt>
                <c:pt idx="7">
                  <c:v>Pielavesi</c:v>
                </c:pt>
                <c:pt idx="8">
                  <c:v>Pohjois-Savon hyvinvointialue</c:v>
                </c:pt>
                <c:pt idx="9">
                  <c:v>Kuopio</c:v>
                </c:pt>
                <c:pt idx="10">
                  <c:v>Siilinjärvi</c:v>
                </c:pt>
                <c:pt idx="11">
                  <c:v>Varkaus</c:v>
                </c:pt>
                <c:pt idx="12">
                  <c:v>Leppävirta</c:v>
                </c:pt>
              </c:strCache>
            </c:strRef>
          </c:cat>
          <c:val>
            <c:numRef>
              <c:f>'[ktk.ktk1.fact_ktk_ktk1.latest-43.xlsx]Kouluterveyskyselyn aikasarjat '!$B$2:$B$14</c:f>
              <c:numCache>
                <c:formatCode>#\ ##0.0</c:formatCode>
                <c:ptCount val="13"/>
                <c:pt idx="0">
                  <c:v>2.2000000000000002</c:v>
                </c:pt>
                <c:pt idx="1">
                  <c:v>1.1000000000000001</c:v>
                </c:pt>
                <c:pt idx="2">
                  <c:v>1.4</c:v>
                </c:pt>
                <c:pt idx="4">
                  <c:v>1.7</c:v>
                </c:pt>
                <c:pt idx="5">
                  <c:v>4.5</c:v>
                </c:pt>
                <c:pt idx="6">
                  <c:v>2.2999999999999998</c:v>
                </c:pt>
                <c:pt idx="7">
                  <c:v>5.4</c:v>
                </c:pt>
                <c:pt idx="8">
                  <c:v>3.5</c:v>
                </c:pt>
                <c:pt idx="9">
                  <c:v>4</c:v>
                </c:pt>
                <c:pt idx="10">
                  <c:v>3.1</c:v>
                </c:pt>
                <c:pt idx="11">
                  <c:v>4.5</c:v>
                </c:pt>
                <c:pt idx="12">
                  <c:v>0.7</c:v>
                </c:pt>
              </c:numCache>
            </c:numRef>
          </c:val>
          <c:extLst>
            <c:ext xmlns:c16="http://schemas.microsoft.com/office/drawing/2014/chart" uri="{C3380CC4-5D6E-409C-BE32-E72D297353CC}">
              <c16:uniqueId val="{00000000-1397-4054-AC1A-C2BBBC684451}"/>
            </c:ext>
          </c:extLst>
        </c:ser>
        <c:ser>
          <c:idx val="1"/>
          <c:order val="1"/>
          <c:tx>
            <c:strRef>
              <c:f>'[ktk.ktk1.fact_ktk_ktk1.latest-43.xlsx]Kouluterveyskyselyn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'[ktk.ktk1.fact_ktk_ktk1.latest-43.xlsx]Kouluterveyskyselyn aikasarjat '!$A$2:$A$14</c:f>
              <c:strCache>
                <c:ptCount val="13"/>
                <c:pt idx="0">
                  <c:v>Suonenjoki</c:v>
                </c:pt>
                <c:pt idx="1">
                  <c:v>Joroinen</c:v>
                </c:pt>
                <c:pt idx="2">
                  <c:v>Vieremä</c:v>
                </c:pt>
                <c:pt idx="3">
                  <c:v>Lapinlahti</c:v>
                </c:pt>
                <c:pt idx="4">
                  <c:v>Iisalmi</c:v>
                </c:pt>
                <c:pt idx="5">
                  <c:v>Tuusniemi</c:v>
                </c:pt>
                <c:pt idx="6">
                  <c:v>Kiuruvesi</c:v>
                </c:pt>
                <c:pt idx="7">
                  <c:v>Pielavesi</c:v>
                </c:pt>
                <c:pt idx="8">
                  <c:v>Pohjois-Savon hyvinvointialue</c:v>
                </c:pt>
                <c:pt idx="9">
                  <c:v>Kuopio</c:v>
                </c:pt>
                <c:pt idx="10">
                  <c:v>Siilinjärvi</c:v>
                </c:pt>
                <c:pt idx="11">
                  <c:v>Varkaus</c:v>
                </c:pt>
                <c:pt idx="12">
                  <c:v>Leppävirta</c:v>
                </c:pt>
              </c:strCache>
            </c:strRef>
          </c:cat>
          <c:val>
            <c:numRef>
              <c:f>'[ktk.ktk1.fact_ktk_ktk1.latest-43.xlsx]Kouluterveyskyselyn aikasarjat '!$C$2:$C$14</c:f>
              <c:numCache>
                <c:formatCode>#\ ##0.0</c:formatCode>
                <c:ptCount val="13"/>
                <c:pt idx="0">
                  <c:v>1</c:v>
                </c:pt>
                <c:pt idx="1">
                  <c:v>1.3</c:v>
                </c:pt>
                <c:pt idx="2">
                  <c:v>1.4</c:v>
                </c:pt>
                <c:pt idx="3">
                  <c:v>1.5</c:v>
                </c:pt>
                <c:pt idx="4">
                  <c:v>3</c:v>
                </c:pt>
                <c:pt idx="5">
                  <c:v>3</c:v>
                </c:pt>
                <c:pt idx="6">
                  <c:v>3.6</c:v>
                </c:pt>
                <c:pt idx="7">
                  <c:v>3.7</c:v>
                </c:pt>
                <c:pt idx="8">
                  <c:v>3.8</c:v>
                </c:pt>
                <c:pt idx="9">
                  <c:v>4</c:v>
                </c:pt>
                <c:pt idx="10">
                  <c:v>4.5999999999999996</c:v>
                </c:pt>
                <c:pt idx="11">
                  <c:v>6.2</c:v>
                </c:pt>
                <c:pt idx="12">
                  <c:v>7.2</c:v>
                </c:pt>
              </c:numCache>
            </c:numRef>
          </c:val>
          <c:extLst>
            <c:ext xmlns:c16="http://schemas.microsoft.com/office/drawing/2014/chart" uri="{C3380CC4-5D6E-409C-BE32-E72D297353CC}">
              <c16:uniqueId val="{00000001-1397-4054-AC1A-C2BBBC684451}"/>
            </c:ext>
          </c:extLst>
        </c:ser>
        <c:dLbls>
          <c:dLblPos val="outEnd"/>
          <c:showLegendKey val="0"/>
          <c:showVal val="1"/>
          <c:showCatName val="0"/>
          <c:showSerName val="0"/>
          <c:showPercent val="0"/>
          <c:showBubbleSize val="0"/>
        </c:dLbls>
        <c:gapWidth val="219"/>
        <c:overlap val="-27"/>
        <c:axId val="508763016"/>
        <c:axId val="508763344"/>
      </c:barChart>
      <c:catAx>
        <c:axId val="50876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08763344"/>
        <c:crosses val="autoZero"/>
        <c:auto val="1"/>
        <c:lblAlgn val="ctr"/>
        <c:lblOffset val="100"/>
        <c:noMultiLvlLbl val="0"/>
      </c:catAx>
      <c:valAx>
        <c:axId val="5087633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8763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Omalla paikkakunnalla helppo hankkia huumeita,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'[ktk.ktk1.fact_ktk_ktk1.latest-14.xlsx]Kouluterveyskyselyn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'[ktk.ktk1.fact_ktk_ktk1.latest-14.xlsx]Kouluterveyskyselyn aikasarjat '!$A$2:$A$8</c:f>
              <c:strCache>
                <c:ptCount val="7"/>
                <c:pt idx="0">
                  <c:v>Pohjois-Pohjanmaan hyvinvointialue</c:v>
                </c:pt>
                <c:pt idx="1">
                  <c:v>Pohjois-Karjalan hyvinvointialue</c:v>
                </c:pt>
                <c:pt idx="2">
                  <c:v>Etelä-Savon hyvinvointialue</c:v>
                </c:pt>
                <c:pt idx="3">
                  <c:v>Keski-Suomen hyvinvointialue</c:v>
                </c:pt>
                <c:pt idx="4">
                  <c:v>Koko maa</c:v>
                </c:pt>
                <c:pt idx="5">
                  <c:v>Pohjois-Savon hyvinvointialue</c:v>
                </c:pt>
                <c:pt idx="6">
                  <c:v>Pirkanmaan hyvinvointialue</c:v>
                </c:pt>
              </c:strCache>
            </c:strRef>
          </c:cat>
          <c:val>
            <c:numRef>
              <c:f>'[ktk.ktk1.fact_ktk_ktk1.latest-14.xlsx]Kouluterveyskyselyn aikasarjat '!$B$2:$B$8</c:f>
              <c:numCache>
                <c:formatCode>#\ ##0.0</c:formatCode>
                <c:ptCount val="7"/>
                <c:pt idx="0">
                  <c:v>40.700000000000003</c:v>
                </c:pt>
                <c:pt idx="1">
                  <c:v>45.6</c:v>
                </c:pt>
                <c:pt idx="2">
                  <c:v>46.6</c:v>
                </c:pt>
                <c:pt idx="3">
                  <c:v>50.5</c:v>
                </c:pt>
                <c:pt idx="4">
                  <c:v>48.1</c:v>
                </c:pt>
                <c:pt idx="5">
                  <c:v>53.7</c:v>
                </c:pt>
                <c:pt idx="6">
                  <c:v>51.2</c:v>
                </c:pt>
              </c:numCache>
            </c:numRef>
          </c:val>
          <c:extLst>
            <c:ext xmlns:c16="http://schemas.microsoft.com/office/drawing/2014/chart" uri="{C3380CC4-5D6E-409C-BE32-E72D297353CC}">
              <c16:uniqueId val="{00000000-EFDA-4A07-98BA-B73E559B4FE7}"/>
            </c:ext>
          </c:extLst>
        </c:ser>
        <c:ser>
          <c:idx val="1"/>
          <c:order val="1"/>
          <c:tx>
            <c:strRef>
              <c:f>'[ktk.ktk1.fact_ktk_ktk1.latest-14.xlsx]Kouluterveyskyselyn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'[ktk.ktk1.fact_ktk_ktk1.latest-14.xlsx]Kouluterveyskyselyn aikasarjat '!$A$2:$A$8</c:f>
              <c:strCache>
                <c:ptCount val="7"/>
                <c:pt idx="0">
                  <c:v>Pohjois-Pohjanmaan hyvinvointialue</c:v>
                </c:pt>
                <c:pt idx="1">
                  <c:v>Pohjois-Karjalan hyvinvointialue</c:v>
                </c:pt>
                <c:pt idx="2">
                  <c:v>Etelä-Savon hyvinvointialue</c:v>
                </c:pt>
                <c:pt idx="3">
                  <c:v>Keski-Suomen hyvinvointialue</c:v>
                </c:pt>
                <c:pt idx="4">
                  <c:v>Koko maa</c:v>
                </c:pt>
                <c:pt idx="5">
                  <c:v>Pohjois-Savon hyvinvointialue</c:v>
                </c:pt>
                <c:pt idx="6">
                  <c:v>Pirkanmaan hyvinvointialue</c:v>
                </c:pt>
              </c:strCache>
            </c:strRef>
          </c:cat>
          <c:val>
            <c:numRef>
              <c:f>'[ktk.ktk1.fact_ktk_ktk1.latest-14.xlsx]Kouluterveyskyselyn aikasarjat '!$C$2:$C$8</c:f>
              <c:numCache>
                <c:formatCode>#\ ##0.0</c:formatCode>
                <c:ptCount val="7"/>
                <c:pt idx="0">
                  <c:v>39.799999999999997</c:v>
                </c:pt>
                <c:pt idx="1">
                  <c:v>40</c:v>
                </c:pt>
                <c:pt idx="2">
                  <c:v>43.2</c:v>
                </c:pt>
                <c:pt idx="3">
                  <c:v>44.4</c:v>
                </c:pt>
                <c:pt idx="4">
                  <c:v>47</c:v>
                </c:pt>
                <c:pt idx="5">
                  <c:v>49</c:v>
                </c:pt>
                <c:pt idx="6">
                  <c:v>50.7</c:v>
                </c:pt>
              </c:numCache>
            </c:numRef>
          </c:val>
          <c:extLst>
            <c:ext xmlns:c16="http://schemas.microsoft.com/office/drawing/2014/chart" uri="{C3380CC4-5D6E-409C-BE32-E72D297353CC}">
              <c16:uniqueId val="{00000001-EFDA-4A07-98BA-B73E559B4FE7}"/>
            </c:ext>
          </c:extLst>
        </c:ser>
        <c:dLbls>
          <c:dLblPos val="outEnd"/>
          <c:showLegendKey val="0"/>
          <c:showVal val="1"/>
          <c:showCatName val="0"/>
          <c:showSerName val="0"/>
          <c:showPercent val="0"/>
          <c:showBubbleSize val="0"/>
        </c:dLbls>
        <c:gapWidth val="219"/>
        <c:overlap val="-27"/>
        <c:axId val="242907632"/>
        <c:axId val="242902384"/>
      </c:barChart>
      <c:catAx>
        <c:axId val="24290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42902384"/>
        <c:crosses val="autoZero"/>
        <c:auto val="1"/>
        <c:lblAlgn val="ctr"/>
        <c:lblOffset val="100"/>
        <c:noMultiLvlLbl val="0"/>
      </c:catAx>
      <c:valAx>
        <c:axId val="2429023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2907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Omalla paikkakunnalla helppo hankkia huumeita, %, 8. ja 9.lk.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'[ktk.ktk1.fact_ktk_ktk1.latest-58.xlsx]Kouluterveyskyselyn aikasarjat '!$B$1</c:f>
              <c:strCache>
                <c:ptCount val="1"/>
                <c:pt idx="0">
                  <c:v>Pojat</c:v>
                </c:pt>
              </c:strCache>
            </c:strRef>
          </c:tx>
          <c:spPr>
            <a:ln w="28575" cap="rnd">
              <a:solidFill>
                <a:schemeClr val="accent1"/>
              </a:solidFill>
              <a:round/>
            </a:ln>
            <a:effectLst/>
          </c:spPr>
          <c:marker>
            <c:symbol val="none"/>
          </c:marker>
          <c:dLbls>
            <c:dLbl>
              <c:idx val="0"/>
              <c:layout>
                <c:manualLayout>
                  <c:x val="-8.744444444444445E-2"/>
                  <c:y val="4.40161125692621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20-453C-A251-BBA8E329B88D}"/>
                </c:ext>
              </c:extLst>
            </c:dLbl>
            <c:dLbl>
              <c:idx val="1"/>
              <c:layout>
                <c:manualLayout>
                  <c:x val="-2.0777777777777777E-2"/>
                  <c:y val="5.79050014581510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E20-453C-A251-BBA8E329B8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'[ktk.ktk1.fact_ktk_ktk1.latest-58.xlsx]Kouluterveyskyselyn aikasarjat '!$A$2:$A$3</c:f>
              <c:strCache>
                <c:ptCount val="2"/>
                <c:pt idx="0">
                  <c:v>2019</c:v>
                </c:pt>
                <c:pt idx="1">
                  <c:v>2021</c:v>
                </c:pt>
              </c:strCache>
            </c:strRef>
          </c:cat>
          <c:val>
            <c:numRef>
              <c:f>'[ktk.ktk1.fact_ktk_ktk1.latest-58.xlsx]Kouluterveyskyselyn aikasarjat '!$B$2:$B$3</c:f>
              <c:numCache>
                <c:formatCode>#\ ##0.0</c:formatCode>
                <c:ptCount val="2"/>
                <c:pt idx="0">
                  <c:v>50.2</c:v>
                </c:pt>
                <c:pt idx="1">
                  <c:v>47.1</c:v>
                </c:pt>
              </c:numCache>
            </c:numRef>
          </c:val>
          <c:smooth val="0"/>
          <c:extLst>
            <c:ext xmlns:c16="http://schemas.microsoft.com/office/drawing/2014/chart" uri="{C3380CC4-5D6E-409C-BE32-E72D297353CC}">
              <c16:uniqueId val="{00000000-E01E-4493-8BDB-15D411556E3A}"/>
            </c:ext>
          </c:extLst>
        </c:ser>
        <c:ser>
          <c:idx val="1"/>
          <c:order val="1"/>
          <c:tx>
            <c:strRef>
              <c:f>'[ktk.ktk1.fact_ktk_ktk1.latest-58.xlsx]Kouluterveyskyselyn aikasarjat '!$C$1</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'[ktk.ktk1.fact_ktk_ktk1.latest-58.xlsx]Kouluterveyskyselyn aikasarjat '!$A$2:$A$3</c:f>
              <c:strCache>
                <c:ptCount val="2"/>
                <c:pt idx="0">
                  <c:v>2019</c:v>
                </c:pt>
                <c:pt idx="1">
                  <c:v>2021</c:v>
                </c:pt>
              </c:strCache>
            </c:strRef>
          </c:cat>
          <c:val>
            <c:numRef>
              <c:f>'[ktk.ktk1.fact_ktk_ktk1.latest-58.xlsx]Kouluterveyskyselyn aikasarjat '!$C$2:$C$3</c:f>
              <c:numCache>
                <c:formatCode>#\ ##0.0</c:formatCode>
                <c:ptCount val="2"/>
                <c:pt idx="0">
                  <c:v>56.9</c:v>
                </c:pt>
                <c:pt idx="1">
                  <c:v>50.9</c:v>
                </c:pt>
              </c:numCache>
            </c:numRef>
          </c:val>
          <c:smooth val="0"/>
          <c:extLst>
            <c:ext xmlns:c16="http://schemas.microsoft.com/office/drawing/2014/chart" uri="{C3380CC4-5D6E-409C-BE32-E72D297353CC}">
              <c16:uniqueId val="{00000001-E01E-4493-8BDB-15D411556E3A}"/>
            </c:ext>
          </c:extLst>
        </c:ser>
        <c:ser>
          <c:idx val="2"/>
          <c:order val="2"/>
          <c:tx>
            <c:strRef>
              <c:f>'[ktk.ktk1.fact_ktk_ktk1.latest-58.xlsx]Kouluterveyskyselyn aikasarjat '!$D$1</c:f>
              <c:strCache>
                <c:ptCount val="1"/>
                <c:pt idx="0">
                  <c:v>Sukupuoli: yhteensä</c:v>
                </c:pt>
              </c:strCache>
            </c:strRef>
          </c:tx>
          <c:spPr>
            <a:ln w="28575" cap="rnd">
              <a:solidFill>
                <a:schemeClr val="accent3"/>
              </a:solidFill>
              <a:round/>
            </a:ln>
            <a:effectLst/>
          </c:spPr>
          <c:marker>
            <c:symbol val="none"/>
          </c:marker>
          <c:dLbls>
            <c:dLbl>
              <c:idx val="0"/>
              <c:layout>
                <c:manualLayout>
                  <c:x val="-0.13744444444444445"/>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E20-453C-A251-BBA8E329B88D}"/>
                </c:ext>
              </c:extLst>
            </c:dLbl>
            <c:dLbl>
              <c:idx val="1"/>
              <c:layout>
                <c:manualLayout>
                  <c:x val="9.7777777777777776E-3"/>
                  <c:y val="-1.15394429862933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20-453C-A251-BBA8E329B8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'[ktk.ktk1.fact_ktk_ktk1.latest-58.xlsx]Kouluterveyskyselyn aikasarjat '!$A$2:$A$3</c:f>
              <c:strCache>
                <c:ptCount val="2"/>
                <c:pt idx="0">
                  <c:v>2019</c:v>
                </c:pt>
                <c:pt idx="1">
                  <c:v>2021</c:v>
                </c:pt>
              </c:strCache>
            </c:strRef>
          </c:cat>
          <c:val>
            <c:numRef>
              <c:f>'[ktk.ktk1.fact_ktk_ktk1.latest-58.xlsx]Kouluterveyskyselyn aikasarjat '!$D$2:$D$3</c:f>
              <c:numCache>
                <c:formatCode>#\ ##0.0</c:formatCode>
                <c:ptCount val="2"/>
                <c:pt idx="0">
                  <c:v>53.7</c:v>
                </c:pt>
                <c:pt idx="1">
                  <c:v>49</c:v>
                </c:pt>
              </c:numCache>
            </c:numRef>
          </c:val>
          <c:smooth val="0"/>
          <c:extLst>
            <c:ext xmlns:c16="http://schemas.microsoft.com/office/drawing/2014/chart" uri="{C3380CC4-5D6E-409C-BE32-E72D297353CC}">
              <c16:uniqueId val="{00000002-E01E-4493-8BDB-15D411556E3A}"/>
            </c:ext>
          </c:extLst>
        </c:ser>
        <c:dLbls>
          <c:dLblPos val="t"/>
          <c:showLegendKey val="0"/>
          <c:showVal val="1"/>
          <c:showCatName val="0"/>
          <c:showSerName val="0"/>
          <c:showPercent val="0"/>
          <c:showBubbleSize val="0"/>
        </c:dLbls>
        <c:smooth val="0"/>
        <c:axId val="512094600"/>
        <c:axId val="512100176"/>
      </c:lineChart>
      <c:catAx>
        <c:axId val="51209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2100176"/>
        <c:crosses val="autoZero"/>
        <c:auto val="1"/>
        <c:lblAlgn val="ctr"/>
        <c:lblOffset val="100"/>
        <c:noMultiLvlLbl val="0"/>
      </c:catAx>
      <c:valAx>
        <c:axId val="5121001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2094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Omalla paikkakunnalla helppo hankkia huumeita, %, Pohjois-Savon hyvinvointialue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'[ktk.ktk1.fact_ktk_ktk1.latest-5.xlsx]Kouluterveyskyselyn aikasarjat '!$B$1</c:f>
              <c:strCache>
                <c:ptCount val="1"/>
                <c:pt idx="0">
                  <c:v>Perusopetus 8. ja 9. lk</c:v>
                </c:pt>
              </c:strCache>
            </c:strRef>
          </c:tx>
          <c:spPr>
            <a:ln w="28575" cap="rnd">
              <a:solidFill>
                <a:schemeClr val="accent1"/>
              </a:solidFill>
              <a:round/>
            </a:ln>
            <a:effectLst/>
          </c:spPr>
          <c:marker>
            <c:symbol val="none"/>
          </c:marker>
          <c:dLbls>
            <c:dLbl>
              <c:idx val="1"/>
              <c:layout>
                <c:manualLayout>
                  <c:x val="-3.9271226269988677E-2"/>
                  <c:y val="5.97703554774500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90E-428C-9C2B-C54ABC57E4CE}"/>
                </c:ext>
              </c:extLst>
            </c:dLbl>
            <c:dLbl>
              <c:idx val="2"/>
              <c:layout>
                <c:manualLayout>
                  <c:x val="-3.4197424426320809E-2"/>
                  <c:y val="2.718311690237057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90E-428C-9C2B-C54ABC57E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'[ktk.ktk1.fact_ktk_ktk1.latest-5.xlsx]Kouluterveyskyselyn aikasarjat '!$A$2:$A$4</c:f>
              <c:strCache>
                <c:ptCount val="3"/>
                <c:pt idx="0">
                  <c:v>2017</c:v>
                </c:pt>
                <c:pt idx="1">
                  <c:v>2019</c:v>
                </c:pt>
                <c:pt idx="2">
                  <c:v>2021</c:v>
                </c:pt>
              </c:strCache>
            </c:strRef>
          </c:cat>
          <c:val>
            <c:numRef>
              <c:f>'[ktk.ktk1.fact_ktk_ktk1.latest-5.xlsx]Kouluterveyskyselyn aikasarjat '!$B$2:$B$4</c:f>
              <c:numCache>
                <c:formatCode>#\ ##0.0</c:formatCode>
                <c:ptCount val="3"/>
                <c:pt idx="0">
                  <c:v>33.5</c:v>
                </c:pt>
                <c:pt idx="1">
                  <c:v>53.7</c:v>
                </c:pt>
                <c:pt idx="2">
                  <c:v>49</c:v>
                </c:pt>
              </c:numCache>
            </c:numRef>
          </c:val>
          <c:smooth val="0"/>
          <c:extLst>
            <c:ext xmlns:c16="http://schemas.microsoft.com/office/drawing/2014/chart" uri="{C3380CC4-5D6E-409C-BE32-E72D297353CC}">
              <c16:uniqueId val="{00000000-4169-404F-8561-FE328615FE86}"/>
            </c:ext>
          </c:extLst>
        </c:ser>
        <c:ser>
          <c:idx val="1"/>
          <c:order val="1"/>
          <c:tx>
            <c:strRef>
              <c:f>'[ktk.ktk1.fact_ktk_ktk1.latest-5.xlsx]Kouluterveyskyselyn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9418829957324134E-2"/>
                  <c:y val="3.80455297607302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90E-428C-9C2B-C54ABC57E4CE}"/>
                </c:ext>
              </c:extLst>
            </c:dLbl>
            <c:dLbl>
              <c:idx val="2"/>
              <c:layout>
                <c:manualLayout>
                  <c:x val="-1.1365316129815816E-2"/>
                  <c:y val="9.079095471770841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90E-428C-9C2B-C54ABC57E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'[ktk.ktk1.fact_ktk_ktk1.latest-5.xlsx]Kouluterveyskyselyn aikasarjat '!$A$2:$A$4</c:f>
              <c:strCache>
                <c:ptCount val="3"/>
                <c:pt idx="0">
                  <c:v>2017</c:v>
                </c:pt>
                <c:pt idx="1">
                  <c:v>2019</c:v>
                </c:pt>
                <c:pt idx="2">
                  <c:v>2021</c:v>
                </c:pt>
              </c:strCache>
            </c:strRef>
          </c:cat>
          <c:val>
            <c:numRef>
              <c:f>'[ktk.ktk1.fact_ktk_ktk1.latest-5.xlsx]Kouluterveyskyselyn aikasarjat '!$C$2:$C$4</c:f>
              <c:numCache>
                <c:formatCode>#\ ##0.0</c:formatCode>
                <c:ptCount val="3"/>
                <c:pt idx="0">
                  <c:v>32</c:v>
                </c:pt>
                <c:pt idx="1">
                  <c:v>56.9</c:v>
                </c:pt>
                <c:pt idx="2">
                  <c:v>58.7</c:v>
                </c:pt>
              </c:numCache>
            </c:numRef>
          </c:val>
          <c:smooth val="0"/>
          <c:extLst>
            <c:ext xmlns:c16="http://schemas.microsoft.com/office/drawing/2014/chart" uri="{C3380CC4-5D6E-409C-BE32-E72D297353CC}">
              <c16:uniqueId val="{00000001-4169-404F-8561-FE328615FE86}"/>
            </c:ext>
          </c:extLst>
        </c:ser>
        <c:ser>
          <c:idx val="2"/>
          <c:order val="2"/>
          <c:tx>
            <c:strRef>
              <c:f>'[ktk.ktk1.fact_ktk_ktk1.latest-5.xlsx]Kouluterveyskyselyn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'[ktk.ktk1.fact_ktk_ktk1.latest-5.xlsx]Kouluterveyskyselyn aikasarjat '!$A$2:$A$4</c:f>
              <c:strCache>
                <c:ptCount val="3"/>
                <c:pt idx="0">
                  <c:v>2017</c:v>
                </c:pt>
                <c:pt idx="1">
                  <c:v>2019</c:v>
                </c:pt>
                <c:pt idx="2">
                  <c:v>2021</c:v>
                </c:pt>
              </c:strCache>
            </c:strRef>
          </c:cat>
          <c:val>
            <c:numRef>
              <c:f>'[ktk.ktk1.fact_ktk_ktk1.latest-5.xlsx]Kouluterveyskyselyn aikasarjat '!$D$2:$D$4</c:f>
              <c:numCache>
                <c:formatCode>#\ ##0.0</c:formatCode>
                <c:ptCount val="3"/>
                <c:pt idx="0">
                  <c:v>47.4</c:v>
                </c:pt>
                <c:pt idx="1">
                  <c:v>67.7</c:v>
                </c:pt>
                <c:pt idx="2">
                  <c:v>62.6</c:v>
                </c:pt>
              </c:numCache>
            </c:numRef>
          </c:val>
          <c:smooth val="0"/>
          <c:extLst>
            <c:ext xmlns:c16="http://schemas.microsoft.com/office/drawing/2014/chart" uri="{C3380CC4-5D6E-409C-BE32-E72D297353CC}">
              <c16:uniqueId val="{00000002-4169-404F-8561-FE328615FE86}"/>
            </c:ext>
          </c:extLst>
        </c:ser>
        <c:dLbls>
          <c:dLblPos val="t"/>
          <c:showLegendKey val="0"/>
          <c:showVal val="1"/>
          <c:showCatName val="0"/>
          <c:showSerName val="0"/>
          <c:showPercent val="0"/>
          <c:showBubbleSize val="0"/>
        </c:dLbls>
        <c:smooth val="0"/>
        <c:axId val="241983752"/>
        <c:axId val="241983096"/>
      </c:lineChart>
      <c:catAx>
        <c:axId val="24198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41983096"/>
        <c:crosses val="autoZero"/>
        <c:auto val="1"/>
        <c:lblAlgn val="ctr"/>
        <c:lblOffset val="100"/>
        <c:noMultiLvlLbl val="0"/>
      </c:catAx>
      <c:valAx>
        <c:axId val="2419830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1983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Omalla paikkakunnalla helppo hankkia huumeita, %, 8. ja 9.lk.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'[ktk.ktk1.fact_ktk_ktk1.latest-44.xlsx]Kouluterveyskyselyn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'[ktk.ktk1.fact_ktk_ktk1.latest-44.xlsx]Kouluterveyskyselyn aikasarjat '!$A$2:$A$17</c:f>
              <c:strCache>
                <c:ptCount val="16"/>
                <c:pt idx="0">
                  <c:v>Rautalampi</c:v>
                </c:pt>
                <c:pt idx="1">
                  <c:v>Sonkajärvi</c:v>
                </c:pt>
                <c:pt idx="2">
                  <c:v>Pielavesi</c:v>
                </c:pt>
                <c:pt idx="3">
                  <c:v>Tuusniemi</c:v>
                </c:pt>
                <c:pt idx="4">
                  <c:v>Vieremä</c:v>
                </c:pt>
                <c:pt idx="5">
                  <c:v>Lapinlahti</c:v>
                </c:pt>
                <c:pt idx="6">
                  <c:v>Joroinen</c:v>
                </c:pt>
                <c:pt idx="7">
                  <c:v>Leppävirta</c:v>
                </c:pt>
                <c:pt idx="8">
                  <c:v>Suonenjoki</c:v>
                </c:pt>
                <c:pt idx="9">
                  <c:v>Iisalmi</c:v>
                </c:pt>
                <c:pt idx="10">
                  <c:v>Pohjois-Savon hyvinvointialue</c:v>
                </c:pt>
                <c:pt idx="11">
                  <c:v>Varkaus</c:v>
                </c:pt>
                <c:pt idx="12">
                  <c:v>Siilinjärvi</c:v>
                </c:pt>
                <c:pt idx="13">
                  <c:v>Kuopio</c:v>
                </c:pt>
                <c:pt idx="14">
                  <c:v>Kiuruvesi</c:v>
                </c:pt>
                <c:pt idx="15">
                  <c:v>Keitele</c:v>
                </c:pt>
              </c:strCache>
            </c:strRef>
          </c:cat>
          <c:val>
            <c:numRef>
              <c:f>'[ktk.ktk1.fact_ktk_ktk1.latest-44.xlsx]Kouluterveyskyselyn aikasarjat '!$B$2:$B$17</c:f>
              <c:numCache>
                <c:formatCode>#\ ##0.0</c:formatCode>
                <c:ptCount val="16"/>
                <c:pt idx="0">
                  <c:v>31.7</c:v>
                </c:pt>
                <c:pt idx="1">
                  <c:v>26.5</c:v>
                </c:pt>
                <c:pt idx="2">
                  <c:v>53.1</c:v>
                </c:pt>
                <c:pt idx="3">
                  <c:v>23.9</c:v>
                </c:pt>
                <c:pt idx="4">
                  <c:v>27.5</c:v>
                </c:pt>
                <c:pt idx="6">
                  <c:v>26.1</c:v>
                </c:pt>
                <c:pt idx="7">
                  <c:v>30.1</c:v>
                </c:pt>
                <c:pt idx="8">
                  <c:v>38.4</c:v>
                </c:pt>
                <c:pt idx="9">
                  <c:v>52.5</c:v>
                </c:pt>
                <c:pt idx="10">
                  <c:v>53.7</c:v>
                </c:pt>
                <c:pt idx="11">
                  <c:v>55.8</c:v>
                </c:pt>
                <c:pt idx="12">
                  <c:v>59.3</c:v>
                </c:pt>
                <c:pt idx="13">
                  <c:v>60.9</c:v>
                </c:pt>
                <c:pt idx="14">
                  <c:v>56.2</c:v>
                </c:pt>
                <c:pt idx="15">
                  <c:v>29.4</c:v>
                </c:pt>
              </c:numCache>
            </c:numRef>
          </c:val>
          <c:extLst>
            <c:ext xmlns:c16="http://schemas.microsoft.com/office/drawing/2014/chart" uri="{C3380CC4-5D6E-409C-BE32-E72D297353CC}">
              <c16:uniqueId val="{00000000-8ECE-412B-A44C-5A9FD8F6E102}"/>
            </c:ext>
          </c:extLst>
        </c:ser>
        <c:ser>
          <c:idx val="1"/>
          <c:order val="1"/>
          <c:tx>
            <c:strRef>
              <c:f>'[ktk.ktk1.fact_ktk_ktk1.latest-44.xlsx]Kouluterveyskyselyn aikasarjat '!$C$1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'[ktk.ktk1.fact_ktk_ktk1.latest-44.xlsx]Kouluterveyskyselyn aikasarjat '!$A$2:$A$17</c:f>
              <c:strCache>
                <c:ptCount val="16"/>
                <c:pt idx="0">
                  <c:v>Rautalampi</c:v>
                </c:pt>
                <c:pt idx="1">
                  <c:v>Sonkajärvi</c:v>
                </c:pt>
                <c:pt idx="2">
                  <c:v>Pielavesi</c:v>
                </c:pt>
                <c:pt idx="3">
                  <c:v>Tuusniemi</c:v>
                </c:pt>
                <c:pt idx="4">
                  <c:v>Vieremä</c:v>
                </c:pt>
                <c:pt idx="5">
                  <c:v>Lapinlahti</c:v>
                </c:pt>
                <c:pt idx="6">
                  <c:v>Joroinen</c:v>
                </c:pt>
                <c:pt idx="7">
                  <c:v>Leppävirta</c:v>
                </c:pt>
                <c:pt idx="8">
                  <c:v>Suonenjoki</c:v>
                </c:pt>
                <c:pt idx="9">
                  <c:v>Iisalmi</c:v>
                </c:pt>
                <c:pt idx="10">
                  <c:v>Pohjois-Savon hyvinvointialue</c:v>
                </c:pt>
                <c:pt idx="11">
                  <c:v>Varkaus</c:v>
                </c:pt>
                <c:pt idx="12">
                  <c:v>Siilinjärvi</c:v>
                </c:pt>
                <c:pt idx="13">
                  <c:v>Kuopio</c:v>
                </c:pt>
                <c:pt idx="14">
                  <c:v>Kiuruvesi</c:v>
                </c:pt>
                <c:pt idx="15">
                  <c:v>Keitele</c:v>
                </c:pt>
              </c:strCache>
            </c:strRef>
          </c:cat>
          <c:val>
            <c:numRef>
              <c:f>'[ktk.ktk1.fact_ktk_ktk1.latest-44.xlsx]Kouluterveyskyselyn aikasarjat '!$C$2:$C$17</c:f>
              <c:numCache>
                <c:formatCode>#\ ##0.0</c:formatCode>
                <c:ptCount val="16"/>
                <c:pt idx="0">
                  <c:v>18.8</c:v>
                </c:pt>
                <c:pt idx="1">
                  <c:v>19.7</c:v>
                </c:pt>
                <c:pt idx="2">
                  <c:v>22.1</c:v>
                </c:pt>
                <c:pt idx="3">
                  <c:v>25.8</c:v>
                </c:pt>
                <c:pt idx="4">
                  <c:v>34.299999999999997</c:v>
                </c:pt>
                <c:pt idx="5">
                  <c:v>37.1</c:v>
                </c:pt>
                <c:pt idx="6">
                  <c:v>43.8</c:v>
                </c:pt>
                <c:pt idx="7">
                  <c:v>45.5</c:v>
                </c:pt>
                <c:pt idx="8">
                  <c:v>47.5</c:v>
                </c:pt>
                <c:pt idx="9">
                  <c:v>48.5</c:v>
                </c:pt>
                <c:pt idx="10">
                  <c:v>49</c:v>
                </c:pt>
                <c:pt idx="11">
                  <c:v>53.4</c:v>
                </c:pt>
                <c:pt idx="12">
                  <c:v>53.6</c:v>
                </c:pt>
                <c:pt idx="13">
                  <c:v>54.3</c:v>
                </c:pt>
                <c:pt idx="14">
                  <c:v>60.3</c:v>
                </c:pt>
                <c:pt idx="15" formatCode="General">
                  <c:v>0</c:v>
                </c:pt>
              </c:numCache>
            </c:numRef>
          </c:val>
          <c:extLst>
            <c:ext xmlns:c16="http://schemas.microsoft.com/office/drawing/2014/chart" uri="{C3380CC4-5D6E-409C-BE32-E72D297353CC}">
              <c16:uniqueId val="{00000001-8ECE-412B-A44C-5A9FD8F6E102}"/>
            </c:ext>
          </c:extLst>
        </c:ser>
        <c:dLbls>
          <c:dLblPos val="outEnd"/>
          <c:showLegendKey val="0"/>
          <c:showVal val="1"/>
          <c:showCatName val="0"/>
          <c:showSerName val="0"/>
          <c:showPercent val="0"/>
          <c:showBubbleSize val="0"/>
        </c:dLbls>
        <c:gapWidth val="219"/>
        <c:overlap val="-27"/>
        <c:axId val="510330984"/>
        <c:axId val="510331640"/>
      </c:barChart>
      <c:catAx>
        <c:axId val="51033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0331640"/>
        <c:crosses val="autoZero"/>
        <c:auto val="1"/>
        <c:lblAlgn val="ctr"/>
        <c:lblOffset val="100"/>
        <c:noMultiLvlLbl val="0"/>
      </c:catAx>
      <c:valAx>
        <c:axId val="5103316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0330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5132F-B567-4794-A7A2-4D62074904B0}" type="datetimeFigureOut">
              <a:rPr lang="fi-FI" smtClean="0"/>
              <a:t>6.10.2021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D3D9D-CC13-44BF-BC0E-15F811B9D00B}" type="slidenum">
              <a:rPr lang="fi-FI" smtClean="0"/>
              <a:t>‹#›</a:t>
            </a:fld>
            <a:endParaRPr lang="fi-FI"/>
          </a:p>
        </p:txBody>
      </p:sp>
    </p:spTree>
    <p:extLst>
      <p:ext uri="{BB962C8B-B14F-4D97-AF65-F5344CB8AC3E}">
        <p14:creationId xmlns:p14="http://schemas.microsoft.com/office/powerpoint/2010/main" val="252447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26E89DF5-B2BC-4E84-B0E9-C67A291007A4}" type="datetime1">
              <a:rPr lang="fi-FI" smtClean="0"/>
              <a:t>6.10.2021</a:t>
            </a:fld>
            <a:endParaRPr lang="fi-FI"/>
          </a:p>
        </p:txBody>
      </p:sp>
      <p:sp>
        <p:nvSpPr>
          <p:cNvPr id="5" name="Alatunnisteen paikkamerkki 4"/>
          <p:cNvSpPr>
            <a:spLocks noGrp="1"/>
          </p:cNvSpPr>
          <p:nvPr>
            <p:ph type="ftr" sz="quarter" idx="11"/>
          </p:nvPr>
        </p:nvSpPr>
        <p:spPr/>
        <p:txBody>
          <a:bodyPr/>
          <a:lstStyle/>
          <a:p>
            <a:r>
              <a:rPr lang="fi-FI" smtClean="0"/>
              <a:t>sade.rytkonen@kuh.fi</a:t>
            </a:r>
            <a:endParaRPr lang="fi-FI"/>
          </a:p>
        </p:txBody>
      </p:sp>
      <p:sp>
        <p:nvSpPr>
          <p:cNvPr id="6" name="Dian numeron paikkamerkki 5"/>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304809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AC6D203-C1A4-44BE-9CBD-5A296C8C9C15}" type="datetime1">
              <a:rPr lang="fi-FI" smtClean="0"/>
              <a:t>6.10.2021</a:t>
            </a:fld>
            <a:endParaRPr lang="fi-FI"/>
          </a:p>
        </p:txBody>
      </p:sp>
      <p:sp>
        <p:nvSpPr>
          <p:cNvPr id="5" name="Alatunnisteen paikkamerkki 4"/>
          <p:cNvSpPr>
            <a:spLocks noGrp="1"/>
          </p:cNvSpPr>
          <p:nvPr>
            <p:ph type="ftr" sz="quarter" idx="11"/>
          </p:nvPr>
        </p:nvSpPr>
        <p:spPr/>
        <p:txBody>
          <a:bodyPr/>
          <a:lstStyle/>
          <a:p>
            <a:r>
              <a:rPr lang="fi-FI" smtClean="0"/>
              <a:t>sade.rytkonen@kuh.fi</a:t>
            </a:r>
            <a:endParaRPr lang="fi-FI"/>
          </a:p>
        </p:txBody>
      </p:sp>
      <p:sp>
        <p:nvSpPr>
          <p:cNvPr id="6" name="Dian numeron paikkamerkki 5"/>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373231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1C59D5E-C53D-4726-A720-21627FE64203}" type="datetime1">
              <a:rPr lang="fi-FI" smtClean="0"/>
              <a:t>6.10.2021</a:t>
            </a:fld>
            <a:endParaRPr lang="fi-FI"/>
          </a:p>
        </p:txBody>
      </p:sp>
      <p:sp>
        <p:nvSpPr>
          <p:cNvPr id="5" name="Alatunnisteen paikkamerkki 4"/>
          <p:cNvSpPr>
            <a:spLocks noGrp="1"/>
          </p:cNvSpPr>
          <p:nvPr>
            <p:ph type="ftr" sz="quarter" idx="11"/>
          </p:nvPr>
        </p:nvSpPr>
        <p:spPr/>
        <p:txBody>
          <a:bodyPr/>
          <a:lstStyle/>
          <a:p>
            <a:r>
              <a:rPr lang="fi-FI" smtClean="0"/>
              <a:t>sade.rytkonen@kuh.fi</a:t>
            </a:r>
            <a:endParaRPr lang="fi-FI"/>
          </a:p>
        </p:txBody>
      </p:sp>
      <p:sp>
        <p:nvSpPr>
          <p:cNvPr id="6" name="Dian numeron paikkamerkki 5"/>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419508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973E76C-6365-4E62-9DFE-C2921B9ACBB1}" type="datetime1">
              <a:rPr lang="fi-FI" smtClean="0"/>
              <a:t>6.10.2021</a:t>
            </a:fld>
            <a:endParaRPr lang="fi-FI"/>
          </a:p>
        </p:txBody>
      </p:sp>
      <p:sp>
        <p:nvSpPr>
          <p:cNvPr id="5" name="Alatunnisteen paikkamerkki 4"/>
          <p:cNvSpPr>
            <a:spLocks noGrp="1"/>
          </p:cNvSpPr>
          <p:nvPr>
            <p:ph type="ftr" sz="quarter" idx="11"/>
          </p:nvPr>
        </p:nvSpPr>
        <p:spPr/>
        <p:txBody>
          <a:bodyPr/>
          <a:lstStyle/>
          <a:p>
            <a:r>
              <a:rPr lang="fi-FI" smtClean="0"/>
              <a:t>sade.rytkonen@kuh.fi</a:t>
            </a:r>
            <a:endParaRPr lang="fi-FI"/>
          </a:p>
        </p:txBody>
      </p:sp>
      <p:sp>
        <p:nvSpPr>
          <p:cNvPr id="6" name="Dian numeron paikkamerkki 5"/>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35660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CFC6EA52-F755-4953-9345-810919604E88}" type="datetime1">
              <a:rPr lang="fi-FI" smtClean="0"/>
              <a:t>6.10.2021</a:t>
            </a:fld>
            <a:endParaRPr lang="fi-FI"/>
          </a:p>
        </p:txBody>
      </p:sp>
      <p:sp>
        <p:nvSpPr>
          <p:cNvPr id="5" name="Alatunnisteen paikkamerkki 4"/>
          <p:cNvSpPr>
            <a:spLocks noGrp="1"/>
          </p:cNvSpPr>
          <p:nvPr>
            <p:ph type="ftr" sz="quarter" idx="11"/>
          </p:nvPr>
        </p:nvSpPr>
        <p:spPr/>
        <p:txBody>
          <a:bodyPr/>
          <a:lstStyle/>
          <a:p>
            <a:r>
              <a:rPr lang="fi-FI" smtClean="0"/>
              <a:t>sade.rytkonen@kuh.fi</a:t>
            </a:r>
            <a:endParaRPr lang="fi-FI"/>
          </a:p>
        </p:txBody>
      </p:sp>
      <p:sp>
        <p:nvSpPr>
          <p:cNvPr id="6" name="Dian numeron paikkamerkki 5"/>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139646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2625D917-62DF-4622-8B66-04E169A0024D}" type="datetime1">
              <a:rPr lang="fi-FI" smtClean="0"/>
              <a:t>6.10.2021</a:t>
            </a:fld>
            <a:endParaRPr lang="fi-FI"/>
          </a:p>
        </p:txBody>
      </p:sp>
      <p:sp>
        <p:nvSpPr>
          <p:cNvPr id="6" name="Alatunnisteen paikkamerkki 5"/>
          <p:cNvSpPr>
            <a:spLocks noGrp="1"/>
          </p:cNvSpPr>
          <p:nvPr>
            <p:ph type="ftr" sz="quarter" idx="11"/>
          </p:nvPr>
        </p:nvSpPr>
        <p:spPr/>
        <p:txBody>
          <a:bodyPr/>
          <a:lstStyle/>
          <a:p>
            <a:r>
              <a:rPr lang="fi-FI" smtClean="0"/>
              <a:t>sade.rytkonen@kuh.fi</a:t>
            </a:r>
            <a:endParaRPr lang="fi-FI"/>
          </a:p>
        </p:txBody>
      </p:sp>
      <p:sp>
        <p:nvSpPr>
          <p:cNvPr id="7" name="Dian numeron paikkamerkki 6"/>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397748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E31637A1-293E-489C-99D3-D68CFDC8E505}" type="datetime1">
              <a:rPr lang="fi-FI" smtClean="0"/>
              <a:t>6.10.2021</a:t>
            </a:fld>
            <a:endParaRPr lang="fi-FI"/>
          </a:p>
        </p:txBody>
      </p:sp>
      <p:sp>
        <p:nvSpPr>
          <p:cNvPr id="8" name="Alatunnisteen paikkamerkki 7"/>
          <p:cNvSpPr>
            <a:spLocks noGrp="1"/>
          </p:cNvSpPr>
          <p:nvPr>
            <p:ph type="ftr" sz="quarter" idx="11"/>
          </p:nvPr>
        </p:nvSpPr>
        <p:spPr/>
        <p:txBody>
          <a:bodyPr/>
          <a:lstStyle/>
          <a:p>
            <a:r>
              <a:rPr lang="fi-FI" smtClean="0"/>
              <a:t>sade.rytkonen@kuh.fi</a:t>
            </a:r>
            <a:endParaRPr lang="fi-FI"/>
          </a:p>
        </p:txBody>
      </p:sp>
      <p:sp>
        <p:nvSpPr>
          <p:cNvPr id="9" name="Dian numeron paikkamerkki 8"/>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411785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C257F25-6A7E-4C81-9F16-3340EE010387}" type="datetime1">
              <a:rPr lang="fi-FI" smtClean="0"/>
              <a:t>6.10.2021</a:t>
            </a:fld>
            <a:endParaRPr lang="fi-FI"/>
          </a:p>
        </p:txBody>
      </p:sp>
      <p:sp>
        <p:nvSpPr>
          <p:cNvPr id="4" name="Alatunnisteen paikkamerkki 3"/>
          <p:cNvSpPr>
            <a:spLocks noGrp="1"/>
          </p:cNvSpPr>
          <p:nvPr>
            <p:ph type="ftr" sz="quarter" idx="11"/>
          </p:nvPr>
        </p:nvSpPr>
        <p:spPr/>
        <p:txBody>
          <a:bodyPr/>
          <a:lstStyle/>
          <a:p>
            <a:r>
              <a:rPr lang="fi-FI" smtClean="0"/>
              <a:t>sade.rytkonen@kuh.fi</a:t>
            </a:r>
            <a:endParaRPr lang="fi-FI"/>
          </a:p>
        </p:txBody>
      </p:sp>
      <p:sp>
        <p:nvSpPr>
          <p:cNvPr id="5" name="Dian numeron paikkamerkki 4"/>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37913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7522068-3009-4296-9F6C-71D480EC10C2}" type="datetime1">
              <a:rPr lang="fi-FI" smtClean="0"/>
              <a:t>6.10.2021</a:t>
            </a:fld>
            <a:endParaRPr lang="fi-FI"/>
          </a:p>
        </p:txBody>
      </p:sp>
      <p:sp>
        <p:nvSpPr>
          <p:cNvPr id="3" name="Alatunnisteen paikkamerkki 2"/>
          <p:cNvSpPr>
            <a:spLocks noGrp="1"/>
          </p:cNvSpPr>
          <p:nvPr>
            <p:ph type="ftr" sz="quarter" idx="11"/>
          </p:nvPr>
        </p:nvSpPr>
        <p:spPr/>
        <p:txBody>
          <a:bodyPr/>
          <a:lstStyle/>
          <a:p>
            <a:r>
              <a:rPr lang="fi-FI" smtClean="0"/>
              <a:t>sade.rytkonen@kuh.fi</a:t>
            </a:r>
            <a:endParaRPr lang="fi-FI"/>
          </a:p>
        </p:txBody>
      </p:sp>
      <p:sp>
        <p:nvSpPr>
          <p:cNvPr id="4" name="Dian numeron paikkamerkki 3"/>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85822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FB58A110-4023-4FBE-8642-CCB505CB7FF3}" type="datetime1">
              <a:rPr lang="fi-FI" smtClean="0"/>
              <a:t>6.10.2021</a:t>
            </a:fld>
            <a:endParaRPr lang="fi-FI"/>
          </a:p>
        </p:txBody>
      </p:sp>
      <p:sp>
        <p:nvSpPr>
          <p:cNvPr id="6" name="Alatunnisteen paikkamerkki 5"/>
          <p:cNvSpPr>
            <a:spLocks noGrp="1"/>
          </p:cNvSpPr>
          <p:nvPr>
            <p:ph type="ftr" sz="quarter" idx="11"/>
          </p:nvPr>
        </p:nvSpPr>
        <p:spPr/>
        <p:txBody>
          <a:bodyPr/>
          <a:lstStyle/>
          <a:p>
            <a:r>
              <a:rPr lang="fi-FI" smtClean="0"/>
              <a:t>sade.rytkonen@kuh.fi</a:t>
            </a:r>
            <a:endParaRPr lang="fi-FI"/>
          </a:p>
        </p:txBody>
      </p:sp>
      <p:sp>
        <p:nvSpPr>
          <p:cNvPr id="7" name="Dian numeron paikkamerkki 6"/>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285504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CA1BAF62-C662-4354-801F-18762734112B}" type="datetime1">
              <a:rPr lang="fi-FI" smtClean="0"/>
              <a:t>6.10.2021</a:t>
            </a:fld>
            <a:endParaRPr lang="fi-FI"/>
          </a:p>
        </p:txBody>
      </p:sp>
      <p:sp>
        <p:nvSpPr>
          <p:cNvPr id="6" name="Alatunnisteen paikkamerkki 5"/>
          <p:cNvSpPr>
            <a:spLocks noGrp="1"/>
          </p:cNvSpPr>
          <p:nvPr>
            <p:ph type="ftr" sz="quarter" idx="11"/>
          </p:nvPr>
        </p:nvSpPr>
        <p:spPr/>
        <p:txBody>
          <a:bodyPr/>
          <a:lstStyle/>
          <a:p>
            <a:r>
              <a:rPr lang="fi-FI" smtClean="0"/>
              <a:t>sade.rytkonen@kuh.fi</a:t>
            </a:r>
            <a:endParaRPr lang="fi-FI"/>
          </a:p>
        </p:txBody>
      </p:sp>
      <p:sp>
        <p:nvSpPr>
          <p:cNvPr id="7" name="Dian numeron paikkamerkki 6"/>
          <p:cNvSpPr>
            <a:spLocks noGrp="1"/>
          </p:cNvSpPr>
          <p:nvPr>
            <p:ph type="sldNum" sz="quarter" idx="12"/>
          </p:nvPr>
        </p:nvSpPr>
        <p:spPr/>
        <p:txBody>
          <a:bodyPr/>
          <a:lstStyle/>
          <a:p>
            <a:fld id="{1587C1D4-303D-4212-A134-435684366D38}" type="slidenum">
              <a:rPr lang="fi-FI" smtClean="0"/>
              <a:t>‹#›</a:t>
            </a:fld>
            <a:endParaRPr lang="fi-FI"/>
          </a:p>
        </p:txBody>
      </p:sp>
    </p:spTree>
    <p:extLst>
      <p:ext uri="{BB962C8B-B14F-4D97-AF65-F5344CB8AC3E}">
        <p14:creationId xmlns:p14="http://schemas.microsoft.com/office/powerpoint/2010/main" val="71165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8A730-EA2B-4E45-BFFF-71236DC8A3D4}" type="datetime1">
              <a:rPr lang="fi-FI" smtClean="0"/>
              <a:t>6.10.2021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sade.rytkonen@kuh.fi</a:t>
            </a:r>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7C1D4-303D-4212-A134-435684366D38}" type="slidenum">
              <a:rPr lang="fi-FI" smtClean="0"/>
              <a:t>‹#›</a:t>
            </a:fld>
            <a:endParaRPr lang="fi-FI"/>
          </a:p>
        </p:txBody>
      </p:sp>
    </p:spTree>
    <p:extLst>
      <p:ext uri="{BB962C8B-B14F-4D97-AF65-F5344CB8AC3E}">
        <p14:creationId xmlns:p14="http://schemas.microsoft.com/office/powerpoint/2010/main" val="164147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de.rytkonen@kuh.fi" TargetMode="External"/><Relationship Id="rId2" Type="http://schemas.openxmlformats.org/officeDocument/2006/relationships/hyperlink" Target="https://thl.fi/fi/tutkimus-ja-kehittaminen/tutkimukset-ja-hankkeet/kouluterveyskysely/kouluterveyskyselyn-tuloks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hl.fi/fi/tutkimus-ja-kehittaminen/tutkimukset-ja-hankkeet/kouluterveyskysel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chart" Target="../charts/chart1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solidFill>
            <a:schemeClr val="accent1">
              <a:lumMod val="75000"/>
            </a:schemeClr>
          </a:solidFill>
        </p:spPr>
        <p:txBody>
          <a:bodyPr/>
          <a:lstStyle/>
          <a:p>
            <a:r>
              <a:rPr lang="fi-FI" dirty="0" smtClean="0">
                <a:solidFill>
                  <a:schemeClr val="bg1"/>
                </a:solidFill>
              </a:rPr>
              <a:t>Kouluterveyskyselyn tuloksia</a:t>
            </a:r>
            <a:br>
              <a:rPr lang="fi-FI" dirty="0" smtClean="0">
                <a:solidFill>
                  <a:schemeClr val="bg1"/>
                </a:solidFill>
              </a:rPr>
            </a:br>
            <a:r>
              <a:rPr lang="fi-FI" dirty="0" smtClean="0">
                <a:solidFill>
                  <a:schemeClr val="bg1"/>
                </a:solidFill>
              </a:rPr>
              <a:t>- päihteet ja riippuvuudet</a:t>
            </a:r>
            <a:endParaRPr lang="fi-FI" dirty="0">
              <a:solidFill>
                <a:schemeClr val="bg1"/>
              </a:solidFill>
            </a:endParaRPr>
          </a:p>
        </p:txBody>
      </p:sp>
      <p:sp>
        <p:nvSpPr>
          <p:cNvPr id="3" name="Alaotsikko 2"/>
          <p:cNvSpPr>
            <a:spLocks noGrp="1"/>
          </p:cNvSpPr>
          <p:nvPr>
            <p:ph type="subTitle" idx="1"/>
          </p:nvPr>
        </p:nvSpPr>
        <p:spPr>
          <a:xfrm>
            <a:off x="1524000" y="3602037"/>
            <a:ext cx="9144000" cy="2420071"/>
          </a:xfrm>
        </p:spPr>
        <p:txBody>
          <a:bodyPr>
            <a:normAutofit/>
          </a:bodyPr>
          <a:lstStyle/>
          <a:p>
            <a:r>
              <a:rPr lang="fi-FI" dirty="0" smtClean="0"/>
              <a:t>v. 2021</a:t>
            </a:r>
          </a:p>
          <a:p>
            <a:r>
              <a:rPr lang="fi-FI" dirty="0" smtClean="0"/>
              <a:t>Lähde: </a:t>
            </a:r>
            <a:r>
              <a:rPr lang="fi-FI" dirty="0">
                <a:hlinkClick r:id="rId2"/>
              </a:rPr>
              <a:t>Kouluterveyskyselyn tulokset </a:t>
            </a:r>
            <a:r>
              <a:rPr lang="fi-FI" dirty="0" smtClean="0">
                <a:hlinkClick r:id="rId2"/>
              </a:rPr>
              <a:t>– THL</a:t>
            </a:r>
            <a:endParaRPr lang="fi-FI" dirty="0" smtClean="0"/>
          </a:p>
          <a:p>
            <a:endParaRPr lang="fi-FI" dirty="0" smtClean="0">
              <a:hlinkClick r:id="rId3"/>
            </a:endParaRPr>
          </a:p>
          <a:p>
            <a:r>
              <a:rPr lang="fi-FI" dirty="0" smtClean="0">
                <a:hlinkClick r:id="rId3"/>
              </a:rPr>
              <a:t>sade.rytkonen@kuh.fi</a:t>
            </a:r>
            <a:endParaRPr lang="fi-FI" dirty="0" smtClean="0"/>
          </a:p>
          <a:p>
            <a:r>
              <a:rPr lang="fi-FI" dirty="0" smtClean="0"/>
              <a:t>6.10.2021</a:t>
            </a:r>
          </a:p>
          <a:p>
            <a:endParaRPr lang="fi-FI" dirty="0"/>
          </a:p>
          <a:p>
            <a:endParaRPr lang="fi-FI" dirty="0"/>
          </a:p>
        </p:txBody>
      </p:sp>
    </p:spTree>
    <p:extLst>
      <p:ext uri="{BB962C8B-B14F-4D97-AF65-F5344CB8AC3E}">
        <p14:creationId xmlns:p14="http://schemas.microsoft.com/office/powerpoint/2010/main" val="733381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Nuuskannut vähintään kerran, %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758313633"/>
              </p:ext>
            </p:extLst>
          </p:nvPr>
        </p:nvGraphicFramePr>
        <p:xfrm>
          <a:off x="618836" y="1872672"/>
          <a:ext cx="5112327" cy="3151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4065023662"/>
              </p:ext>
            </p:extLst>
          </p:nvPr>
        </p:nvGraphicFramePr>
        <p:xfrm>
          <a:off x="6781800" y="207702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977785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Nuuskannut vähintään kerran, % </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3807341542"/>
              </p:ext>
            </p:extLst>
          </p:nvPr>
        </p:nvGraphicFramePr>
        <p:xfrm>
          <a:off x="1044129" y="219342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50575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Käyttänyt sähkösavukkeita vähintään kerran,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2422292596"/>
              </p:ext>
            </p:extLst>
          </p:nvPr>
        </p:nvGraphicFramePr>
        <p:xfrm>
          <a:off x="838200" y="1761835"/>
          <a:ext cx="5001491" cy="33551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536935955"/>
              </p:ext>
            </p:extLst>
          </p:nvPr>
        </p:nvGraphicFramePr>
        <p:xfrm>
          <a:off x="6598543" y="190625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961059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Käyttänyt sähkösavukkeita vähintään kerran, %</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3485149719"/>
              </p:ext>
            </p:extLst>
          </p:nvPr>
        </p:nvGraphicFramePr>
        <p:xfrm>
          <a:off x="961001" y="2110298"/>
          <a:ext cx="6335726" cy="3847157"/>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647484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Ainakin toinen vanhemmista tupakoi, % </a:t>
            </a:r>
            <a:r>
              <a:rPr lang="fi-FI" sz="2000" dirty="0" smtClean="0">
                <a:solidFill>
                  <a:schemeClr val="bg1"/>
                </a:solidFill>
              </a:rPr>
              <a:t>(ei ole kysytty aikaisemmin tätä kysymystä)</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249054649"/>
              </p:ext>
            </p:extLst>
          </p:nvPr>
        </p:nvGraphicFramePr>
        <p:xfrm>
          <a:off x="838200" y="1623288"/>
          <a:ext cx="5267876" cy="364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46925124"/>
              </p:ext>
            </p:extLst>
          </p:nvPr>
        </p:nvGraphicFramePr>
        <p:xfrm>
          <a:off x="6781800" y="190269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0943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Ainakin toinen vanhemmista tupakoi, %</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1824115755"/>
              </p:ext>
            </p:extLst>
          </p:nvPr>
        </p:nvGraphicFramePr>
        <p:xfrm>
          <a:off x="908101" y="2208540"/>
          <a:ext cx="5215607" cy="2816042"/>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529766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solidFill>
            <a:schemeClr val="accent2">
              <a:lumMod val="40000"/>
              <a:lumOff val="60000"/>
            </a:schemeClr>
          </a:solidFill>
        </p:spPr>
        <p:txBody>
          <a:bodyPr/>
          <a:lstStyle/>
          <a:p>
            <a:r>
              <a:rPr lang="fi-FI" dirty="0" smtClean="0"/>
              <a:t>8. ja 9.lk, lukio ja ammatillinen tuloksia</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568170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Käyttänyt jotain tupakkatuotetta tai sähkösavuketta vähintään kerran, </a:t>
            </a:r>
            <a:r>
              <a:rPr lang="fi-FI" sz="2800" dirty="0" smtClean="0">
                <a:solidFill>
                  <a:schemeClr val="bg1"/>
                </a:solidFill>
              </a:rPr>
              <a:t>%</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2753084061"/>
              </p:ext>
            </p:extLst>
          </p:nvPr>
        </p:nvGraphicFramePr>
        <p:xfrm>
          <a:off x="1006342" y="2012058"/>
          <a:ext cx="4744553" cy="3224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p:cNvGraphicFramePr>
            <a:graphicFrameLocks/>
          </p:cNvGraphicFramePr>
          <p:nvPr>
            <p:extLst>
              <p:ext uri="{D42A27DB-BD31-4B8C-83A1-F6EECF244321}">
                <p14:modId xmlns:p14="http://schemas.microsoft.com/office/powerpoint/2010/main" val="1357413944"/>
              </p:ext>
            </p:extLst>
          </p:nvPr>
        </p:nvGraphicFramePr>
        <p:xfrm>
          <a:off x="5865091" y="1579418"/>
          <a:ext cx="5417127" cy="3341255"/>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707630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Käyttänyt jotain tupakkatuotetta tai sähkösavuketta vähintään kerran, </a:t>
            </a:r>
            <a:r>
              <a:rPr lang="fi-FI" sz="2800" dirty="0" smtClean="0">
                <a:solidFill>
                  <a:schemeClr val="bg1"/>
                </a:solidFill>
              </a:rPr>
              <a:t>%</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1971942274"/>
              </p:ext>
            </p:extLst>
          </p:nvPr>
        </p:nvGraphicFramePr>
        <p:xfrm>
          <a:off x="387927" y="1752601"/>
          <a:ext cx="5477163" cy="37153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3965488312"/>
              </p:ext>
            </p:extLst>
          </p:nvPr>
        </p:nvGraphicFramePr>
        <p:xfrm>
          <a:off x="6179127" y="2232890"/>
          <a:ext cx="5938982" cy="3161145"/>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179973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Käyttää päivittäin jotain tupakkatuotetta tai sähkösavuketta, %</a:t>
            </a:r>
          </a:p>
        </p:txBody>
      </p:sp>
      <p:graphicFrame>
        <p:nvGraphicFramePr>
          <p:cNvPr id="4" name="Kaavio 3"/>
          <p:cNvGraphicFramePr>
            <a:graphicFrameLocks/>
          </p:cNvGraphicFramePr>
          <p:nvPr>
            <p:extLst>
              <p:ext uri="{D42A27DB-BD31-4B8C-83A1-F6EECF244321}">
                <p14:modId xmlns:p14="http://schemas.microsoft.com/office/powerpoint/2010/main" val="1792809683"/>
              </p:ext>
            </p:extLst>
          </p:nvPr>
        </p:nvGraphicFramePr>
        <p:xfrm>
          <a:off x="1353967" y="2095184"/>
          <a:ext cx="4865464" cy="31116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249789924"/>
              </p:ext>
            </p:extLst>
          </p:nvPr>
        </p:nvGraphicFramePr>
        <p:xfrm>
          <a:off x="6867236" y="237143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904101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solidFill>
            <a:schemeClr val="accent1">
              <a:lumMod val="75000"/>
            </a:schemeClr>
          </a:solidFill>
        </p:spPr>
        <p:txBody>
          <a:bodyPr/>
          <a:lstStyle/>
          <a:p>
            <a:r>
              <a:rPr lang="fi-FI" dirty="0" smtClean="0">
                <a:solidFill>
                  <a:schemeClr val="bg1"/>
                </a:solidFill>
              </a:rPr>
              <a:t>Kouluterveyskysely</a:t>
            </a:r>
            <a:endParaRPr lang="fi-FI" dirty="0">
              <a:solidFill>
                <a:schemeClr val="bg1"/>
              </a:solidFill>
            </a:endParaRPr>
          </a:p>
        </p:txBody>
      </p:sp>
      <p:sp>
        <p:nvSpPr>
          <p:cNvPr id="3" name="Sisällön paikkamerkki 2"/>
          <p:cNvSpPr>
            <a:spLocks noGrp="1"/>
          </p:cNvSpPr>
          <p:nvPr>
            <p:ph idx="1"/>
          </p:nvPr>
        </p:nvSpPr>
        <p:spPr/>
        <p:txBody>
          <a:bodyPr>
            <a:normAutofit fontScale="55000" lnSpcReduction="20000"/>
          </a:bodyPr>
          <a:lstStyle/>
          <a:p>
            <a:pPr marL="0" indent="0">
              <a:buNone/>
            </a:pPr>
            <a:r>
              <a:rPr lang="fi-FI" sz="2900" b="1" dirty="0" smtClean="0"/>
              <a:t>Kouluterveyskyselyyn osallistuvat seuraavat ryhmät:</a:t>
            </a:r>
          </a:p>
          <a:p>
            <a:r>
              <a:rPr lang="fi-FI" sz="2900" dirty="0"/>
              <a:t>perusopetuksen 4. ja 5. vuosiluokan oppilaat</a:t>
            </a:r>
          </a:p>
          <a:p>
            <a:r>
              <a:rPr lang="fi-FI" sz="2900" dirty="0"/>
              <a:t>perusopetuksen 8. ja 9. vuosiluokan oppilaat</a:t>
            </a:r>
          </a:p>
          <a:p>
            <a:r>
              <a:rPr lang="fi-FI" sz="2900" dirty="0"/>
              <a:t>lukiokoulutuksen 1. ja 2. vuoden opiskelijat</a:t>
            </a:r>
          </a:p>
          <a:p>
            <a:r>
              <a:rPr lang="fi-FI" sz="2900" dirty="0"/>
              <a:t>ammatillisten oppilaitosten 1. ja 2. vuoden opiskelijat*</a:t>
            </a:r>
          </a:p>
          <a:p>
            <a:pPr marL="0" indent="0">
              <a:buNone/>
            </a:pPr>
            <a:r>
              <a:rPr lang="fi-FI" sz="2900" dirty="0" smtClean="0"/>
              <a:t>	* </a:t>
            </a:r>
            <a:r>
              <a:rPr lang="fi-FI" sz="2900" dirty="0"/>
              <a:t>Ammatillisissa oppilaitoksissa kyselyyn osallistuvat ammatillista </a:t>
            </a:r>
            <a:r>
              <a:rPr lang="fi-FI" sz="2900" dirty="0" smtClean="0"/>
              <a:t>	perustutkintoa </a:t>
            </a:r>
            <a:r>
              <a:rPr lang="fi-FI" sz="2900" dirty="0"/>
              <a:t>opiskelevat alle 21-vuotiaat</a:t>
            </a:r>
            <a:r>
              <a:rPr lang="fi-FI" sz="2900" dirty="0" smtClean="0"/>
              <a:t>.</a:t>
            </a:r>
          </a:p>
          <a:p>
            <a:pPr marL="0" indent="0">
              <a:buNone/>
            </a:pPr>
            <a:endParaRPr lang="fi-FI" sz="2900" dirty="0"/>
          </a:p>
          <a:p>
            <a:pPr marL="0" indent="0">
              <a:buNone/>
            </a:pPr>
            <a:r>
              <a:rPr lang="fi-FI" sz="2900" dirty="0"/>
              <a:t>Kouluterveyskysely toteutetaan joka toinen vuosi. Tietoja on kerätty perusopetuksen 8. ja 9. luokkaa käyviltä vuodesta 1996, lukioissa vuodesta 1999 ja ammatillisissa oppilaitoksissa vuodesta 2008 alkaen. Perusopetuksen 4. ja 5. luokkaa käyvät lapset ovat mukana vuodesta 2017 alkaen. Perusopetuksen 4. ja 5. vuosiluokan oppilaiden huoltajat ovat vastanneet kyselyyn vuosina 2017 ja 2019. Jatkossa huoltajien kysely toteutetaan harvemmin</a:t>
            </a:r>
            <a:r>
              <a:rPr lang="fi-FI" sz="2900" dirty="0" smtClean="0"/>
              <a:t>. Vuoden </a:t>
            </a:r>
            <a:r>
              <a:rPr lang="fi-FI" sz="2900" dirty="0"/>
              <a:t>2021 valtakunnalliset ja alueelliset tulokset julkaistiin </a:t>
            </a:r>
            <a:r>
              <a:rPr lang="fi-FI" sz="2900" dirty="0" smtClean="0"/>
              <a:t>17.9.2021</a:t>
            </a:r>
          </a:p>
          <a:p>
            <a:pPr marL="0" indent="0">
              <a:buNone/>
            </a:pPr>
            <a:endParaRPr lang="fi-FI" sz="2900" dirty="0"/>
          </a:p>
          <a:p>
            <a:pPr marL="0" indent="0">
              <a:buNone/>
            </a:pPr>
            <a:r>
              <a:rPr lang="fi-FI" sz="2900" dirty="0"/>
              <a:t>Kouluterveyskyselyssä tietosuojan takia tuloksia ei julkaista, jos vastaajamäärä on alle 30. Tuloksia ei myöskään julkaista, kun tapauksia on alle 5 ja vastaajamäärä on alle 60. Jos alle 30 poikaa tai tyttöä on vastannut, kummankaan ryhmän tuloksia ei julkaista</a:t>
            </a:r>
          </a:p>
          <a:p>
            <a:pPr marL="0" indent="0">
              <a:buNone/>
            </a:pPr>
            <a:endParaRPr lang="fi-FI" dirty="0"/>
          </a:p>
        </p:txBody>
      </p:sp>
      <p:sp>
        <p:nvSpPr>
          <p:cNvPr id="4" name="Alatunnisteen paikkamerkki 3"/>
          <p:cNvSpPr>
            <a:spLocks noGrp="1"/>
          </p:cNvSpPr>
          <p:nvPr>
            <p:ph type="ftr" sz="quarter" idx="11"/>
          </p:nvPr>
        </p:nvSpPr>
        <p:spPr/>
        <p:txBody>
          <a:bodyPr/>
          <a:lstStyle/>
          <a:p>
            <a:r>
              <a:rPr lang="fi-FI" smtClean="0"/>
              <a:t>sade.rytkonen@kuh.fi</a:t>
            </a:r>
            <a:endParaRPr lang="fi-FI"/>
          </a:p>
        </p:txBody>
      </p:sp>
      <p:sp>
        <p:nvSpPr>
          <p:cNvPr id="5" name="Tekstiruutu 4"/>
          <p:cNvSpPr txBox="1"/>
          <p:nvPr/>
        </p:nvSpPr>
        <p:spPr>
          <a:xfrm>
            <a:off x="838200" y="6081991"/>
            <a:ext cx="2498120" cy="369332"/>
          </a:xfrm>
          <a:prstGeom prst="rect">
            <a:avLst/>
          </a:prstGeom>
          <a:noFill/>
        </p:spPr>
        <p:txBody>
          <a:bodyPr wrap="none" rtlCol="0">
            <a:spAutoFit/>
          </a:bodyPr>
          <a:lstStyle/>
          <a:p>
            <a:r>
              <a:rPr lang="fi-FI">
                <a:hlinkClick r:id="rId2"/>
              </a:rPr>
              <a:t>Kouluterveyskysely - THL</a:t>
            </a:r>
            <a:endParaRPr lang="fi-FI"/>
          </a:p>
        </p:txBody>
      </p:sp>
    </p:spTree>
    <p:extLst>
      <p:ext uri="{BB962C8B-B14F-4D97-AF65-F5344CB8AC3E}">
        <p14:creationId xmlns:p14="http://schemas.microsoft.com/office/powerpoint/2010/main" val="88053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Käyttää päivittäin jotain tupakkatuotetta tai sähkösavuketta, %</a:t>
            </a:r>
          </a:p>
        </p:txBody>
      </p:sp>
      <p:graphicFrame>
        <p:nvGraphicFramePr>
          <p:cNvPr id="6" name="Kaavio 5"/>
          <p:cNvGraphicFramePr>
            <a:graphicFrameLocks/>
          </p:cNvGraphicFramePr>
          <p:nvPr>
            <p:extLst>
              <p:ext uri="{D42A27DB-BD31-4B8C-83A1-F6EECF244321}">
                <p14:modId xmlns:p14="http://schemas.microsoft.com/office/powerpoint/2010/main" val="4051251265"/>
              </p:ext>
            </p:extLst>
          </p:nvPr>
        </p:nvGraphicFramePr>
        <p:xfrm>
          <a:off x="517236" y="1983509"/>
          <a:ext cx="5509492" cy="2967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585649931"/>
              </p:ext>
            </p:extLst>
          </p:nvPr>
        </p:nvGraphicFramePr>
        <p:xfrm>
          <a:off x="6405417" y="1983508"/>
          <a:ext cx="5250873" cy="2791691"/>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946010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Käyttää päivittäin jotain tupakkatuotetta tai sähkösavuketta, % </a:t>
            </a:r>
          </a:p>
        </p:txBody>
      </p:sp>
      <p:sp>
        <p:nvSpPr>
          <p:cNvPr id="3" name="Alatunnisteen paikkamerkki 2"/>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2042628042"/>
              </p:ext>
            </p:extLst>
          </p:nvPr>
        </p:nvGraphicFramePr>
        <p:xfrm>
          <a:off x="2844800" y="2057400"/>
          <a:ext cx="5537200" cy="2865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4056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Tupakoi päivittäin,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4156515638"/>
              </p:ext>
            </p:extLst>
          </p:nvPr>
        </p:nvGraphicFramePr>
        <p:xfrm>
          <a:off x="1149927" y="2095185"/>
          <a:ext cx="4797452" cy="3119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1278254427"/>
              </p:ext>
            </p:extLst>
          </p:nvPr>
        </p:nvGraphicFramePr>
        <p:xfrm>
          <a:off x="7070436" y="209518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42550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Tupakoi päivittäin, %</a:t>
            </a:r>
            <a:endParaRPr lang="fi-FI" sz="2800" dirty="0">
              <a:solidFill>
                <a:schemeClr val="bg1"/>
              </a:solidFill>
            </a:endParaRPr>
          </a:p>
        </p:txBody>
      </p:sp>
      <p:graphicFrame>
        <p:nvGraphicFramePr>
          <p:cNvPr id="6" name="Kaavio 5"/>
          <p:cNvGraphicFramePr>
            <a:graphicFrameLocks/>
          </p:cNvGraphicFramePr>
          <p:nvPr>
            <p:extLst>
              <p:ext uri="{D42A27DB-BD31-4B8C-83A1-F6EECF244321}">
                <p14:modId xmlns:p14="http://schemas.microsoft.com/office/powerpoint/2010/main" val="1818712585"/>
              </p:ext>
            </p:extLst>
          </p:nvPr>
        </p:nvGraphicFramePr>
        <p:xfrm>
          <a:off x="838200" y="2029691"/>
          <a:ext cx="5557981" cy="2967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697040674"/>
              </p:ext>
            </p:extLst>
          </p:nvPr>
        </p:nvGraphicFramePr>
        <p:xfrm>
          <a:off x="6781799" y="2122055"/>
          <a:ext cx="5040745" cy="2782454"/>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822954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Tupakoi päivittäin, %</a:t>
            </a:r>
            <a:endParaRPr lang="fi-FI" sz="2800" dirty="0">
              <a:solidFill>
                <a:schemeClr val="bg1"/>
              </a:solidFill>
            </a:endParaRPr>
          </a:p>
        </p:txBody>
      </p:sp>
      <p:sp>
        <p:nvSpPr>
          <p:cNvPr id="3" name="Alatunnisteen paikkamerkki 2"/>
          <p:cNvSpPr>
            <a:spLocks noGrp="1"/>
          </p:cNvSpPr>
          <p:nvPr>
            <p:ph type="ftr" sz="quarter" idx="11"/>
          </p:nvPr>
        </p:nvSpPr>
        <p:spPr/>
        <p:txBody>
          <a:bodyPr/>
          <a:lstStyle/>
          <a:p>
            <a:r>
              <a:rPr lang="fi-FI" smtClean="0"/>
              <a:t>sade.rytkonen@kuh.fi</a:t>
            </a:r>
            <a:endParaRPr lang="fi-FI"/>
          </a:p>
        </p:txBody>
      </p:sp>
      <p:graphicFrame>
        <p:nvGraphicFramePr>
          <p:cNvPr id="7" name="Kaavio 6"/>
          <p:cNvGraphicFramePr>
            <a:graphicFrameLocks/>
          </p:cNvGraphicFramePr>
          <p:nvPr>
            <p:extLst>
              <p:ext uri="{D42A27DB-BD31-4B8C-83A1-F6EECF244321}">
                <p14:modId xmlns:p14="http://schemas.microsoft.com/office/powerpoint/2010/main" val="1138653610"/>
              </p:ext>
            </p:extLst>
          </p:nvPr>
        </p:nvGraphicFramePr>
        <p:xfrm>
          <a:off x="2854036" y="2057400"/>
          <a:ext cx="5527964" cy="2865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2440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Nuuskaa päivittäin,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1437574924"/>
              </p:ext>
            </p:extLst>
          </p:nvPr>
        </p:nvGraphicFramePr>
        <p:xfrm>
          <a:off x="937491" y="192809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3691463048"/>
              </p:ext>
            </p:extLst>
          </p:nvPr>
        </p:nvGraphicFramePr>
        <p:xfrm>
          <a:off x="6096000" y="200198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881070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Nuuskaa päivittäin, %</a:t>
            </a:r>
            <a:endParaRPr lang="fi-FI" sz="2800" dirty="0">
              <a:solidFill>
                <a:schemeClr val="bg1"/>
              </a:solidFill>
            </a:endParaRPr>
          </a:p>
        </p:txBody>
      </p:sp>
      <p:graphicFrame>
        <p:nvGraphicFramePr>
          <p:cNvPr id="6" name="Kaavio 5"/>
          <p:cNvGraphicFramePr>
            <a:graphicFrameLocks/>
          </p:cNvGraphicFramePr>
          <p:nvPr>
            <p:extLst>
              <p:ext uri="{D42A27DB-BD31-4B8C-83A1-F6EECF244321}">
                <p14:modId xmlns:p14="http://schemas.microsoft.com/office/powerpoint/2010/main" val="431432626"/>
              </p:ext>
            </p:extLst>
          </p:nvPr>
        </p:nvGraphicFramePr>
        <p:xfrm>
          <a:off x="554182" y="1891146"/>
          <a:ext cx="5204690" cy="30410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754511495"/>
              </p:ext>
            </p:extLst>
          </p:nvPr>
        </p:nvGraphicFramePr>
        <p:xfrm>
          <a:off x="6636327" y="2105891"/>
          <a:ext cx="5186217"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109462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Nuuskaa päivittäin, %</a:t>
            </a:r>
            <a:endParaRPr lang="fi-FI" sz="2800" dirty="0">
              <a:solidFill>
                <a:schemeClr val="bg1"/>
              </a:solidFill>
            </a:endParaRPr>
          </a:p>
        </p:txBody>
      </p:sp>
      <p:sp>
        <p:nvSpPr>
          <p:cNvPr id="3" name="Alatunnisteen paikkamerkki 2"/>
          <p:cNvSpPr>
            <a:spLocks noGrp="1"/>
          </p:cNvSpPr>
          <p:nvPr>
            <p:ph type="ftr" sz="quarter" idx="11"/>
          </p:nvPr>
        </p:nvSpPr>
        <p:spPr/>
        <p:txBody>
          <a:bodyPr/>
          <a:lstStyle/>
          <a:p>
            <a:r>
              <a:rPr lang="fi-FI" smtClean="0"/>
              <a:t>sade.rytkonen@kuh.fi</a:t>
            </a:r>
            <a:endParaRPr lang="fi-FI"/>
          </a:p>
        </p:txBody>
      </p:sp>
      <p:graphicFrame>
        <p:nvGraphicFramePr>
          <p:cNvPr id="7" name="Kaavio 6"/>
          <p:cNvGraphicFramePr>
            <a:graphicFrameLocks/>
          </p:cNvGraphicFramePr>
          <p:nvPr>
            <p:extLst>
              <p:ext uri="{D42A27DB-BD31-4B8C-83A1-F6EECF244321}">
                <p14:modId xmlns:p14="http://schemas.microsoft.com/office/powerpoint/2010/main" val="1193826063"/>
              </p:ext>
            </p:extLst>
          </p:nvPr>
        </p:nvGraphicFramePr>
        <p:xfrm>
          <a:off x="2512291" y="2057399"/>
          <a:ext cx="5869709" cy="2800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6896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Käyttää sähkösavuketta päivittäin,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720005012"/>
              </p:ext>
            </p:extLst>
          </p:nvPr>
        </p:nvGraphicFramePr>
        <p:xfrm>
          <a:off x="1050878" y="1909619"/>
          <a:ext cx="4624867" cy="319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1743566342"/>
              </p:ext>
            </p:extLst>
          </p:nvPr>
        </p:nvGraphicFramePr>
        <p:xfrm>
          <a:off x="6423891" y="1909618"/>
          <a:ext cx="5223163" cy="2819399"/>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608496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Käyttää sähkösavuketta päivittäin, %</a:t>
            </a:r>
            <a:endParaRPr lang="fi-FI" sz="2800" dirty="0">
              <a:solidFill>
                <a:schemeClr val="bg1"/>
              </a:solidFill>
            </a:endParaRPr>
          </a:p>
        </p:txBody>
      </p:sp>
      <p:graphicFrame>
        <p:nvGraphicFramePr>
          <p:cNvPr id="7" name="Kaavio 6"/>
          <p:cNvGraphicFramePr>
            <a:graphicFrameLocks/>
          </p:cNvGraphicFramePr>
          <p:nvPr>
            <p:extLst>
              <p:ext uri="{D42A27DB-BD31-4B8C-83A1-F6EECF244321}">
                <p14:modId xmlns:p14="http://schemas.microsoft.com/office/powerpoint/2010/main" val="513702551"/>
              </p:ext>
            </p:extLst>
          </p:nvPr>
        </p:nvGraphicFramePr>
        <p:xfrm>
          <a:off x="665018" y="1909618"/>
          <a:ext cx="5001491" cy="29671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367343064"/>
              </p:ext>
            </p:extLst>
          </p:nvPr>
        </p:nvGraphicFramePr>
        <p:xfrm>
          <a:off x="6580909" y="224212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600546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5346" y="203339"/>
            <a:ext cx="11636266" cy="987425"/>
          </a:xfrm>
          <a:solidFill>
            <a:schemeClr val="accent1">
              <a:lumMod val="75000"/>
            </a:schemeClr>
          </a:solidFill>
        </p:spPr>
        <p:txBody>
          <a:bodyPr>
            <a:noAutofit/>
          </a:bodyPr>
          <a:lstStyle/>
          <a:p>
            <a:r>
              <a:rPr lang="fi-FI" sz="2800" b="1" dirty="0" smtClean="0">
                <a:solidFill>
                  <a:schemeClr val="bg1"/>
                </a:solidFill>
              </a:rPr>
              <a:t>Yhteenveto päihteet ja riippuvuudet </a:t>
            </a:r>
            <a:br>
              <a:rPr lang="fi-FI" sz="2800" b="1" dirty="0" smtClean="0">
                <a:solidFill>
                  <a:schemeClr val="bg1"/>
                </a:solidFill>
              </a:rPr>
            </a:br>
            <a:r>
              <a:rPr lang="fi-FI" sz="2800" b="1" dirty="0" err="1" smtClean="0">
                <a:solidFill>
                  <a:schemeClr val="bg1"/>
                </a:solidFill>
              </a:rPr>
              <a:t>Pohjois</a:t>
            </a:r>
            <a:r>
              <a:rPr lang="fi-FI" sz="2800" b="1" dirty="0" smtClean="0">
                <a:solidFill>
                  <a:schemeClr val="bg1"/>
                </a:solidFill>
              </a:rPr>
              <a:t>-Savon hyvinvointialueella v. 2021 kouluterveyskyselyn mukaan</a:t>
            </a:r>
            <a:endParaRPr lang="fi-FI" sz="2800" b="1" dirty="0">
              <a:solidFill>
                <a:schemeClr val="bg1"/>
              </a:solidFill>
            </a:endParaRPr>
          </a:p>
        </p:txBody>
      </p:sp>
      <p:sp>
        <p:nvSpPr>
          <p:cNvPr id="3" name="Tekstin paikkamerkki 2"/>
          <p:cNvSpPr>
            <a:spLocks noGrp="1"/>
          </p:cNvSpPr>
          <p:nvPr>
            <p:ph type="body" idx="1"/>
          </p:nvPr>
        </p:nvSpPr>
        <p:spPr>
          <a:xfrm>
            <a:off x="462696" y="1209085"/>
            <a:ext cx="5157787" cy="510886"/>
          </a:xfrm>
        </p:spPr>
        <p:txBody>
          <a:bodyPr/>
          <a:lstStyle/>
          <a:p>
            <a:r>
              <a:rPr lang="fi-FI" dirty="0" smtClean="0">
                <a:solidFill>
                  <a:schemeClr val="accent6">
                    <a:lumMod val="75000"/>
                  </a:schemeClr>
                </a:solidFill>
              </a:rPr>
              <a:t>Hyvää</a:t>
            </a:r>
            <a:endParaRPr lang="fi-FI" dirty="0">
              <a:solidFill>
                <a:schemeClr val="accent6">
                  <a:lumMod val="75000"/>
                </a:schemeClr>
              </a:solidFill>
            </a:endParaRPr>
          </a:p>
        </p:txBody>
      </p:sp>
      <p:sp>
        <p:nvSpPr>
          <p:cNvPr id="4" name="Sisällön paikkamerkki 3"/>
          <p:cNvSpPr>
            <a:spLocks noGrp="1"/>
          </p:cNvSpPr>
          <p:nvPr>
            <p:ph sz="half" idx="2"/>
          </p:nvPr>
        </p:nvSpPr>
        <p:spPr>
          <a:xfrm>
            <a:off x="462696" y="1738292"/>
            <a:ext cx="3462759" cy="4908996"/>
          </a:xfrm>
          <a:ln w="38100">
            <a:solidFill>
              <a:schemeClr val="accent6"/>
            </a:solidFill>
          </a:ln>
        </p:spPr>
        <p:txBody>
          <a:bodyPr>
            <a:normAutofit fontScale="32500" lnSpcReduction="20000"/>
          </a:bodyPr>
          <a:lstStyle/>
          <a:p>
            <a:endParaRPr lang="fi-FI" dirty="0" smtClean="0"/>
          </a:p>
          <a:p>
            <a:r>
              <a:rPr lang="fi-FI" sz="4000" dirty="0" smtClean="0"/>
              <a:t>Tupakka- </a:t>
            </a:r>
            <a:r>
              <a:rPr lang="fi-FI" sz="4000" dirty="0" smtClean="0"/>
              <a:t>ja sähkötupakkatuotteiden käyttö on vähentynyt kaikilla kouluasteilla</a:t>
            </a:r>
          </a:p>
          <a:p>
            <a:r>
              <a:rPr lang="fi-FI" sz="4000" dirty="0" smtClean="0"/>
              <a:t>Nuuskan käyttö on vähentynyt kaikilla </a:t>
            </a:r>
            <a:r>
              <a:rPr lang="fi-FI" sz="4000" dirty="0" smtClean="0"/>
              <a:t>kouluasteilla. Eniten nuuskaa käytetään ammatillisen opiskelijoiden parissa (71,6%)</a:t>
            </a:r>
            <a:endParaRPr lang="fi-FI" sz="4000" dirty="0" smtClean="0"/>
          </a:p>
          <a:p>
            <a:r>
              <a:rPr lang="fi-FI" sz="4000" dirty="0" smtClean="0"/>
              <a:t>Raittiiden nuorten määrä on kasvussa kaikilla </a:t>
            </a:r>
            <a:r>
              <a:rPr lang="fi-FI" sz="4000" dirty="0" smtClean="0"/>
              <a:t>kouluasteilla (8. ja 9.lk 61,9%, lukio 41% ja </a:t>
            </a:r>
            <a:r>
              <a:rPr lang="fi-FI" sz="4000" dirty="0" err="1" smtClean="0"/>
              <a:t>ammatill</a:t>
            </a:r>
            <a:r>
              <a:rPr lang="fi-FI" sz="4000" dirty="0" smtClean="0"/>
              <a:t> 31,4%). Eniten raittiita 8. ja 9.lk on Lapinlahdella (71,1%)</a:t>
            </a:r>
            <a:endParaRPr lang="fi-FI" sz="4000" dirty="0" smtClean="0"/>
          </a:p>
          <a:p>
            <a:r>
              <a:rPr lang="fi-FI" sz="4000" dirty="0" smtClean="0"/>
              <a:t>Tosi humalassa vähintään kerran kuukaudessa olevien määrä ja alkoholia viikoittain käyttävien määrä on laskussa kaikilla kouluasteilla, erityisesti ammatillisen opiskelijoiden </a:t>
            </a:r>
            <a:r>
              <a:rPr lang="fi-FI" sz="4000" dirty="0" smtClean="0"/>
              <a:t>parissa (25,6%). Eniten 8. ja 9.lk humalajuomista on Pielavedellä (20,9%) ja Tuusniemellä (16,7%).</a:t>
            </a:r>
            <a:endParaRPr lang="fi-FI" sz="4000" dirty="0" smtClean="0"/>
          </a:p>
          <a:p>
            <a:r>
              <a:rPr lang="fi-FI" sz="4000" dirty="0" smtClean="0"/>
              <a:t>Alaikäisten alkoholin ostot vähittäismyynnistä ovat </a:t>
            </a:r>
            <a:r>
              <a:rPr lang="fi-FI" sz="4000" dirty="0" smtClean="0"/>
              <a:t>laskussa (8. ja 9.lk 5,5%, lukio 3,9% ja </a:t>
            </a:r>
            <a:r>
              <a:rPr lang="fi-FI" sz="4000" dirty="0" err="1" smtClean="0"/>
              <a:t>ammatill</a:t>
            </a:r>
            <a:r>
              <a:rPr lang="fi-FI" sz="4000" dirty="0" smtClean="0"/>
              <a:t> 5,7%).</a:t>
            </a:r>
            <a:endParaRPr lang="fi-FI" sz="4000" dirty="0" smtClean="0"/>
          </a:p>
          <a:p>
            <a:r>
              <a:rPr lang="fi-FI" sz="4000" dirty="0" smtClean="0"/>
              <a:t>Yhä harvempi hyväksyy ikäisillään </a:t>
            </a:r>
            <a:r>
              <a:rPr lang="fi-FI" sz="4000" dirty="0" smtClean="0"/>
              <a:t>tupakan (8. ja 9.lk 27,3%), sähkötupakan (8. ja 9.lk 31,8%), nuuskan (8. ja 9.lk 26%) </a:t>
            </a:r>
            <a:r>
              <a:rPr lang="fi-FI" sz="4000" dirty="0" smtClean="0"/>
              <a:t>tai alkoholin </a:t>
            </a:r>
            <a:r>
              <a:rPr lang="fi-FI" sz="4000" dirty="0" smtClean="0"/>
              <a:t>(8. ja 9.lk 56,5%) käytön</a:t>
            </a:r>
            <a:endParaRPr lang="fi-FI" sz="4000" dirty="0" smtClean="0"/>
          </a:p>
          <a:p>
            <a:r>
              <a:rPr lang="fi-FI" sz="4000" dirty="0" smtClean="0"/>
              <a:t>Rahapelaamisen määrä on vähentynyt kaikilla </a:t>
            </a:r>
            <a:r>
              <a:rPr lang="fi-FI" sz="4000" dirty="0" smtClean="0"/>
              <a:t>kouluasteilla. 8. ja 9.lk parissa rahapelaamista on eniten Leppävirralla (10.1%) ja Tuusniemellä (7,7%).</a:t>
            </a:r>
            <a:endParaRPr lang="fi-FI" sz="4000" dirty="0" smtClean="0"/>
          </a:p>
          <a:p>
            <a:endParaRPr lang="fi-FI" dirty="0"/>
          </a:p>
        </p:txBody>
      </p:sp>
      <p:sp>
        <p:nvSpPr>
          <p:cNvPr id="5" name="Tekstin paikkamerkki 4"/>
          <p:cNvSpPr>
            <a:spLocks noGrp="1"/>
          </p:cNvSpPr>
          <p:nvPr>
            <p:ph type="body" sz="quarter" idx="3"/>
          </p:nvPr>
        </p:nvSpPr>
        <p:spPr>
          <a:xfrm>
            <a:off x="4174836" y="1101121"/>
            <a:ext cx="5183188" cy="581746"/>
          </a:xfrm>
          <a:ln w="12700">
            <a:noFill/>
          </a:ln>
        </p:spPr>
        <p:txBody>
          <a:bodyPr/>
          <a:lstStyle/>
          <a:p>
            <a:r>
              <a:rPr lang="fi-FI" dirty="0" smtClean="0">
                <a:solidFill>
                  <a:srgbClr val="C00000"/>
                </a:solidFill>
              </a:rPr>
              <a:t>Kehitettävää</a:t>
            </a:r>
            <a:endParaRPr lang="fi-FI" dirty="0">
              <a:solidFill>
                <a:srgbClr val="C00000"/>
              </a:solidFill>
            </a:endParaRPr>
          </a:p>
        </p:txBody>
      </p:sp>
      <p:sp>
        <p:nvSpPr>
          <p:cNvPr id="6" name="Sisällön paikkamerkki 5"/>
          <p:cNvSpPr>
            <a:spLocks noGrp="1"/>
          </p:cNvSpPr>
          <p:nvPr>
            <p:ph sz="quarter" idx="4"/>
          </p:nvPr>
        </p:nvSpPr>
        <p:spPr>
          <a:xfrm>
            <a:off x="4267200" y="1719971"/>
            <a:ext cx="7634412" cy="4927317"/>
          </a:xfrm>
          <a:ln w="38100">
            <a:solidFill>
              <a:schemeClr val="accent2"/>
            </a:solidFill>
          </a:ln>
        </p:spPr>
        <p:txBody>
          <a:bodyPr>
            <a:noAutofit/>
          </a:bodyPr>
          <a:lstStyle/>
          <a:p>
            <a:r>
              <a:rPr lang="fi-FI" sz="1300" dirty="0" smtClean="0"/>
              <a:t>Alaikäisten savukeostot vähittäismyynnistä (8 ja </a:t>
            </a:r>
            <a:r>
              <a:rPr lang="fi-FI" sz="1300" dirty="0" smtClean="0"/>
              <a:t>9.lk 6,2%) </a:t>
            </a:r>
            <a:r>
              <a:rPr lang="fi-FI" sz="1300" dirty="0" smtClean="0"/>
              <a:t>on kasvussa kuten myös ammatillisen </a:t>
            </a:r>
            <a:r>
              <a:rPr lang="fi-FI" sz="1300" dirty="0" smtClean="0"/>
              <a:t>opiskelijoiden (10,1%) parissa. </a:t>
            </a:r>
          </a:p>
          <a:p>
            <a:r>
              <a:rPr lang="fi-FI" sz="1300" dirty="0" smtClean="0"/>
              <a:t>Alaikäisten </a:t>
            </a:r>
            <a:r>
              <a:rPr lang="fi-FI" sz="1300" dirty="0" smtClean="0"/>
              <a:t>savukehankinnat välittämisen kautta ovat ammatillisen opiskelijoiden parissa </a:t>
            </a:r>
            <a:r>
              <a:rPr lang="fi-FI" sz="1300" dirty="0" smtClean="0"/>
              <a:t>kasvussa (84,3%), vaikkakin suurimmat lukemat ovat lukiolaisten parissa 91%.</a:t>
            </a:r>
            <a:endParaRPr lang="fi-FI" sz="1300" dirty="0" smtClean="0"/>
          </a:p>
          <a:p>
            <a:r>
              <a:rPr lang="fi-FI" sz="1300" dirty="0" smtClean="0"/>
              <a:t>Alaikäisten välittämisen kautta hankkia </a:t>
            </a:r>
            <a:r>
              <a:rPr lang="fi-FI" sz="1300" dirty="0" smtClean="0"/>
              <a:t>alkoholi on </a:t>
            </a:r>
            <a:r>
              <a:rPr lang="fi-FI" sz="1300" dirty="0" smtClean="0"/>
              <a:t>ammatillisen opiskelijoiden </a:t>
            </a:r>
            <a:r>
              <a:rPr lang="fi-FI" sz="1300" dirty="0" smtClean="0"/>
              <a:t>parissa kasvussa (91,8% v. 2021)</a:t>
            </a:r>
            <a:endParaRPr lang="fi-FI" sz="1300" dirty="0" smtClean="0"/>
          </a:p>
          <a:p>
            <a:r>
              <a:rPr lang="fi-FI" sz="1300" dirty="0" smtClean="0"/>
              <a:t>Alaikäisten perhepiiristä hankkima alkoholi on kasvussa kaikilla </a:t>
            </a:r>
            <a:r>
              <a:rPr lang="fi-FI" sz="1300" dirty="0" smtClean="0"/>
              <a:t>kouluasteilla. 8. ja 9.lk parissa eniten alkoholia perhepiiristä hankintaan Leppävirralla (52,8%), Kiuruvedellä (50,8%) sekä Lapinlahdella (50%).</a:t>
            </a:r>
            <a:endParaRPr lang="fi-FI" sz="1300" dirty="0" smtClean="0"/>
          </a:p>
          <a:p>
            <a:r>
              <a:rPr lang="fi-FI" sz="1300" dirty="0" smtClean="0"/>
              <a:t>Laittomien huumeiden kokeilut ja kannabiskokeilut ovat kasvussa toisen asteen opiskelijoiden </a:t>
            </a:r>
            <a:r>
              <a:rPr lang="fi-FI" sz="1300" dirty="0" smtClean="0"/>
              <a:t>parissa (lukio 2,7% ja </a:t>
            </a:r>
            <a:r>
              <a:rPr lang="fi-FI" sz="1300" dirty="0" err="1" smtClean="0"/>
              <a:t>ammatill</a:t>
            </a:r>
            <a:r>
              <a:rPr lang="fi-FI" sz="1300" dirty="0" smtClean="0"/>
              <a:t> 5,3%). </a:t>
            </a:r>
            <a:r>
              <a:rPr lang="fi-FI" sz="1300" dirty="0" smtClean="0"/>
              <a:t>8 ja 9.lk parissa kannabiskokeiluja on eniten Suonenjoella (7,2%) ja Varkaudessa (5,9%).</a:t>
            </a:r>
            <a:endParaRPr lang="fi-FI" sz="1300" dirty="0" smtClean="0"/>
          </a:p>
          <a:p>
            <a:r>
              <a:rPr lang="fi-FI" sz="1300" dirty="0" smtClean="0"/>
              <a:t>Viimeisen 30 päivän aikana kannabista käyttävien tai jonkin muun huumaavan aineen käyttäjien määrä on kasvanut </a:t>
            </a:r>
            <a:r>
              <a:rPr lang="fi-FI" sz="1300" dirty="0" smtClean="0"/>
              <a:t>peruskoulun 8. ja 9.lk (3.8% v.2021)  ja lukiolaisten (lukio 1,2%) parissa.</a:t>
            </a:r>
            <a:endParaRPr lang="fi-FI" sz="1300" dirty="0" smtClean="0"/>
          </a:p>
          <a:p>
            <a:r>
              <a:rPr lang="fi-FI" sz="1300" dirty="0" smtClean="0"/>
              <a:t>Omalla paikkakunnalla on helppo hankkia </a:t>
            </a:r>
            <a:r>
              <a:rPr lang="fi-FI" sz="1300" dirty="0" smtClean="0"/>
              <a:t>huumeita (8. ja 9.lk 49%, lukio 58,7%, </a:t>
            </a:r>
            <a:r>
              <a:rPr lang="fi-FI" sz="1300" dirty="0" err="1" smtClean="0"/>
              <a:t>ammatill</a:t>
            </a:r>
            <a:r>
              <a:rPr lang="fi-FI" sz="1300" dirty="0" smtClean="0"/>
              <a:t> 62,6%).</a:t>
            </a:r>
            <a:endParaRPr lang="fi-FI" sz="1300" dirty="0" smtClean="0"/>
          </a:p>
          <a:p>
            <a:r>
              <a:rPr lang="fi-FI" sz="1300" dirty="0" smtClean="0"/>
              <a:t>Alkoholin juomisen </a:t>
            </a:r>
            <a:r>
              <a:rPr lang="fi-FI" sz="1300" dirty="0" smtClean="0"/>
              <a:t>humalaan asti (8. ja 9.lk 26,6%, lukio 47,1%, </a:t>
            </a:r>
            <a:r>
              <a:rPr lang="fi-FI" sz="1300" dirty="0" err="1" smtClean="0"/>
              <a:t>ammatill</a:t>
            </a:r>
            <a:r>
              <a:rPr lang="fi-FI" sz="1300" dirty="0" smtClean="0"/>
              <a:t> 53.1%) sekä </a:t>
            </a:r>
            <a:r>
              <a:rPr lang="fi-FI" sz="1300" dirty="0" smtClean="0"/>
              <a:t>kannabiksen polttamisen </a:t>
            </a:r>
            <a:r>
              <a:rPr lang="fi-FI" sz="1300" dirty="0"/>
              <a:t>(8. ja 9.lk 12%, lukio </a:t>
            </a:r>
            <a:r>
              <a:rPr lang="fi-FI" sz="1300" dirty="0" smtClean="0"/>
              <a:t>17,5%, </a:t>
            </a:r>
            <a:r>
              <a:rPr lang="fi-FI" sz="1300" dirty="0" err="1" smtClean="0"/>
              <a:t>ammatill</a:t>
            </a:r>
            <a:r>
              <a:rPr lang="fi-FI" sz="1300" dirty="0" smtClean="0"/>
              <a:t> 20%) </a:t>
            </a:r>
            <a:r>
              <a:rPr lang="fi-FI" sz="1300" dirty="0" smtClean="0"/>
              <a:t>hyväksyy </a:t>
            </a:r>
            <a:r>
              <a:rPr lang="fi-FI" sz="1300" dirty="0" smtClean="0"/>
              <a:t>ikäisillään edelleen lähes yhtä moni kuin pari vuotta </a:t>
            </a:r>
            <a:r>
              <a:rPr lang="fi-FI" sz="1300" dirty="0" smtClean="0"/>
              <a:t>sitten </a:t>
            </a:r>
          </a:p>
          <a:p>
            <a:r>
              <a:rPr lang="fi-FI" sz="1300" dirty="0" smtClean="0"/>
              <a:t>Yhä </a:t>
            </a:r>
            <a:r>
              <a:rPr lang="fi-FI" sz="1300" dirty="0" smtClean="0"/>
              <a:t>useampi </a:t>
            </a:r>
            <a:r>
              <a:rPr lang="fi-FI" sz="1300" dirty="0" smtClean="0"/>
              <a:t>peruskoulun 8. ja 9.lk (37,1%)  </a:t>
            </a:r>
            <a:r>
              <a:rPr lang="fi-FI" sz="1300" dirty="0" smtClean="0"/>
              <a:t>ja </a:t>
            </a:r>
            <a:r>
              <a:rPr lang="fi-FI" sz="1300" dirty="0" smtClean="0"/>
              <a:t>lukion opiskelija (39,5%) </a:t>
            </a:r>
            <a:r>
              <a:rPr lang="fi-FI" sz="1300" dirty="0" smtClean="0"/>
              <a:t>on huomannut usein olevansa netissä, vaikka ei ole huvittanut</a:t>
            </a:r>
          </a:p>
          <a:p>
            <a:r>
              <a:rPr lang="fi-FI" sz="1300" dirty="0" smtClean="0"/>
              <a:t>Yhä useampi ei ole syönyt tai nukkunut netin takia kaikilla </a:t>
            </a:r>
            <a:r>
              <a:rPr lang="fi-FI" sz="1300" dirty="0" smtClean="0"/>
              <a:t>kouluasteilla. 8. ja 9.lk nuorista netti aiheuttaa haittaa </a:t>
            </a:r>
            <a:r>
              <a:rPr lang="fi-FI" sz="1300" dirty="0" err="1" smtClean="0"/>
              <a:t>Pohjois</a:t>
            </a:r>
            <a:r>
              <a:rPr lang="fi-FI" sz="1300" dirty="0" smtClean="0"/>
              <a:t>-Savossa 13,3%:</a:t>
            </a:r>
            <a:r>
              <a:rPr lang="fi-FI" sz="1300" dirty="0" err="1" smtClean="0"/>
              <a:t>lle</a:t>
            </a:r>
            <a:r>
              <a:rPr lang="fi-FI" sz="1300" dirty="0" smtClean="0"/>
              <a:t> ja Kiuruvedellä eniten eli joka kolmannelle Kiuruveden nuorille. </a:t>
            </a:r>
          </a:p>
          <a:p>
            <a:pPr marL="0" indent="0">
              <a:buNone/>
            </a:pPr>
            <a:endParaRPr lang="fi-FI" sz="1300" dirty="0"/>
          </a:p>
        </p:txBody>
      </p:sp>
      <p:sp>
        <p:nvSpPr>
          <p:cNvPr id="7" name="Alatunnisteen paikkamerkki 6"/>
          <p:cNvSpPr>
            <a:spLocks noGrp="1"/>
          </p:cNvSpPr>
          <p:nvPr>
            <p:ph type="ftr" sz="quarter" idx="11"/>
          </p:nvPr>
        </p:nvSpPr>
        <p:spPr>
          <a:xfrm>
            <a:off x="1334755" y="655478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sade.rytkonen@kuh.fi</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Alaikäisten savukeostot vähittäismyynnistä, %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999503232"/>
              </p:ext>
            </p:extLst>
          </p:nvPr>
        </p:nvGraphicFramePr>
        <p:xfrm>
          <a:off x="955343" y="1951600"/>
          <a:ext cx="4804370" cy="3432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4223323746"/>
              </p:ext>
            </p:extLst>
          </p:nvPr>
        </p:nvGraphicFramePr>
        <p:xfrm>
          <a:off x="6377709" y="203892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113942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Alaikäisten savukeostot vähittäismyynnistä, % </a:t>
            </a:r>
            <a:endParaRPr lang="fi-FI" sz="2800" dirty="0">
              <a:solidFill>
                <a:schemeClr val="bg1"/>
              </a:solidFill>
            </a:endParaRPr>
          </a:p>
        </p:txBody>
      </p:sp>
      <p:graphicFrame>
        <p:nvGraphicFramePr>
          <p:cNvPr id="6" name="Kaavio 5"/>
          <p:cNvGraphicFramePr>
            <a:graphicFrameLocks/>
          </p:cNvGraphicFramePr>
          <p:nvPr>
            <p:extLst>
              <p:ext uri="{D42A27DB-BD31-4B8C-83A1-F6EECF244321}">
                <p14:modId xmlns:p14="http://schemas.microsoft.com/office/powerpoint/2010/main" val="2243516861"/>
              </p:ext>
            </p:extLst>
          </p:nvPr>
        </p:nvGraphicFramePr>
        <p:xfrm>
          <a:off x="674255" y="1761836"/>
          <a:ext cx="5287818"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4042696296"/>
              </p:ext>
            </p:extLst>
          </p:nvPr>
        </p:nvGraphicFramePr>
        <p:xfrm>
          <a:off x="7061200" y="204816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040890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Alaikäisten savukehankinnat välittämisen kautta, %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2230297204"/>
              </p:ext>
            </p:extLst>
          </p:nvPr>
        </p:nvGraphicFramePr>
        <p:xfrm>
          <a:off x="997527" y="1747561"/>
          <a:ext cx="4913326" cy="33601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1759073232"/>
              </p:ext>
            </p:extLst>
          </p:nvPr>
        </p:nvGraphicFramePr>
        <p:xfrm>
          <a:off x="6645564" y="20758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682803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Alaikäisten savukehankinnat välittämisen kautta, % </a:t>
            </a:r>
            <a:endParaRPr lang="fi-FI" sz="2800" dirty="0">
              <a:solidFill>
                <a:schemeClr val="bg1"/>
              </a:solidFill>
            </a:endParaRPr>
          </a:p>
        </p:txBody>
      </p:sp>
      <p:graphicFrame>
        <p:nvGraphicFramePr>
          <p:cNvPr id="6" name="Kaavio 5"/>
          <p:cNvGraphicFramePr>
            <a:graphicFrameLocks/>
          </p:cNvGraphicFramePr>
          <p:nvPr>
            <p:extLst>
              <p:ext uri="{D42A27DB-BD31-4B8C-83A1-F6EECF244321}">
                <p14:modId xmlns:p14="http://schemas.microsoft.com/office/powerpoint/2010/main" val="210076443"/>
              </p:ext>
            </p:extLst>
          </p:nvPr>
        </p:nvGraphicFramePr>
        <p:xfrm>
          <a:off x="600364" y="1724890"/>
          <a:ext cx="5176982" cy="31057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39344452"/>
              </p:ext>
            </p:extLst>
          </p:nvPr>
        </p:nvGraphicFramePr>
        <p:xfrm>
          <a:off x="6359236" y="196503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002158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Raittius,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627649515"/>
              </p:ext>
            </p:extLst>
          </p:nvPr>
        </p:nvGraphicFramePr>
        <p:xfrm>
          <a:off x="765780" y="1863437"/>
          <a:ext cx="5079580" cy="3190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2372886123"/>
              </p:ext>
            </p:extLst>
          </p:nvPr>
        </p:nvGraphicFramePr>
        <p:xfrm>
          <a:off x="6460837" y="186343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537450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Raittius, %</a:t>
            </a:r>
            <a:endParaRPr lang="fi-FI" sz="2800" dirty="0">
              <a:solidFill>
                <a:schemeClr val="bg1"/>
              </a:solidFill>
            </a:endParaRPr>
          </a:p>
        </p:txBody>
      </p:sp>
      <p:graphicFrame>
        <p:nvGraphicFramePr>
          <p:cNvPr id="6" name="Kaavio 5"/>
          <p:cNvGraphicFramePr>
            <a:graphicFrameLocks/>
          </p:cNvGraphicFramePr>
          <p:nvPr>
            <p:extLst>
              <p:ext uri="{D42A27DB-BD31-4B8C-83A1-F6EECF244321}">
                <p14:modId xmlns:p14="http://schemas.microsoft.com/office/powerpoint/2010/main" val="1351037400"/>
              </p:ext>
            </p:extLst>
          </p:nvPr>
        </p:nvGraphicFramePr>
        <p:xfrm>
          <a:off x="748145" y="1900381"/>
          <a:ext cx="5149273" cy="3020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443894080"/>
              </p:ext>
            </p:extLst>
          </p:nvPr>
        </p:nvGraphicFramePr>
        <p:xfrm>
          <a:off x="6414653" y="2177473"/>
          <a:ext cx="560185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847960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Raittius, %</a:t>
            </a:r>
            <a:endParaRPr lang="fi-FI" sz="2800" dirty="0">
              <a:solidFill>
                <a:schemeClr val="bg1"/>
              </a:solidFill>
            </a:endParaRPr>
          </a:p>
        </p:txBody>
      </p:sp>
      <p:sp>
        <p:nvSpPr>
          <p:cNvPr id="3" name="Alatunnisteen paikkamerkki 2"/>
          <p:cNvSpPr>
            <a:spLocks noGrp="1"/>
          </p:cNvSpPr>
          <p:nvPr>
            <p:ph type="ftr" sz="quarter" idx="11"/>
          </p:nvPr>
        </p:nvSpPr>
        <p:spPr/>
        <p:txBody>
          <a:bodyPr/>
          <a:lstStyle/>
          <a:p>
            <a:r>
              <a:rPr lang="fi-FI" smtClean="0"/>
              <a:t>sade.rytkonen@kuh.fi</a:t>
            </a:r>
            <a:endParaRPr lang="fi-FI"/>
          </a:p>
        </p:txBody>
      </p:sp>
      <p:graphicFrame>
        <p:nvGraphicFramePr>
          <p:cNvPr id="7" name="Kaavio 6"/>
          <p:cNvGraphicFramePr>
            <a:graphicFrameLocks/>
          </p:cNvGraphicFramePr>
          <p:nvPr>
            <p:extLst>
              <p:ext uri="{D42A27DB-BD31-4B8C-83A1-F6EECF244321}">
                <p14:modId xmlns:p14="http://schemas.microsoft.com/office/powerpoint/2010/main" val="3917242386"/>
              </p:ext>
            </p:extLst>
          </p:nvPr>
        </p:nvGraphicFramePr>
        <p:xfrm>
          <a:off x="1385454" y="1653309"/>
          <a:ext cx="9864437" cy="3814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7102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Tosi humalassa vähintään kerran kuukaudessa, %</a:t>
            </a:r>
          </a:p>
        </p:txBody>
      </p:sp>
      <p:graphicFrame>
        <p:nvGraphicFramePr>
          <p:cNvPr id="3" name="Kaavio 2"/>
          <p:cNvGraphicFramePr>
            <a:graphicFrameLocks/>
          </p:cNvGraphicFramePr>
          <p:nvPr>
            <p:extLst>
              <p:ext uri="{D42A27DB-BD31-4B8C-83A1-F6EECF244321}">
                <p14:modId xmlns:p14="http://schemas.microsoft.com/office/powerpoint/2010/main" val="741248617"/>
              </p:ext>
            </p:extLst>
          </p:nvPr>
        </p:nvGraphicFramePr>
        <p:xfrm>
          <a:off x="646545" y="1808017"/>
          <a:ext cx="4763655" cy="353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056447918"/>
              </p:ext>
            </p:extLst>
          </p:nvPr>
        </p:nvGraphicFramePr>
        <p:xfrm>
          <a:off x="6377709" y="198350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917119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Tosi humalassa vähintään kerran kuukaudessa, %</a:t>
            </a:r>
          </a:p>
        </p:txBody>
      </p:sp>
      <p:graphicFrame>
        <p:nvGraphicFramePr>
          <p:cNvPr id="4" name="Kaavio 3"/>
          <p:cNvGraphicFramePr>
            <a:graphicFrameLocks/>
          </p:cNvGraphicFramePr>
          <p:nvPr>
            <p:extLst>
              <p:ext uri="{D42A27DB-BD31-4B8C-83A1-F6EECF244321}">
                <p14:modId xmlns:p14="http://schemas.microsoft.com/office/powerpoint/2010/main" val="2056060170"/>
              </p:ext>
            </p:extLst>
          </p:nvPr>
        </p:nvGraphicFramePr>
        <p:xfrm>
          <a:off x="5911273" y="2038927"/>
          <a:ext cx="5837381" cy="3161146"/>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2794514523"/>
              </p:ext>
            </p:extLst>
          </p:nvPr>
        </p:nvGraphicFramePr>
        <p:xfrm>
          <a:off x="360218" y="2082798"/>
          <a:ext cx="4779819" cy="3495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716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Tosi humalassa vähintään kerran kuukaudessa, %</a:t>
            </a:r>
          </a:p>
        </p:txBody>
      </p:sp>
      <p:sp>
        <p:nvSpPr>
          <p:cNvPr id="3" name="Alatunnisteen paikkamerkki 2"/>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3387334395"/>
              </p:ext>
            </p:extLst>
          </p:nvPr>
        </p:nvGraphicFramePr>
        <p:xfrm>
          <a:off x="1847273" y="1634836"/>
          <a:ext cx="8562109" cy="3851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09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solidFill>
            <a:schemeClr val="accent1">
              <a:lumMod val="75000"/>
            </a:schemeClr>
          </a:solidFill>
        </p:spPr>
        <p:txBody>
          <a:bodyPr/>
          <a:lstStyle/>
          <a:p>
            <a:r>
              <a:rPr lang="fi-FI" dirty="0" smtClean="0">
                <a:solidFill>
                  <a:schemeClr val="bg1"/>
                </a:solidFill>
              </a:rPr>
              <a:t>Päihteet</a:t>
            </a:r>
            <a:endParaRPr lang="fi-FI" dirty="0">
              <a:solidFill>
                <a:schemeClr val="bg1"/>
              </a:solidFill>
            </a:endParaRPr>
          </a:p>
        </p:txBody>
      </p:sp>
      <p:sp>
        <p:nvSpPr>
          <p:cNvPr id="3" name="Alaotsikko 2"/>
          <p:cNvSpPr>
            <a:spLocks noGrp="1"/>
          </p:cNvSpPr>
          <p:nvPr>
            <p:ph type="subTitle" idx="1"/>
          </p:nvPr>
        </p:nvSpPr>
        <p:spPr/>
        <p:txBody>
          <a:bodyPr>
            <a:normAutofit/>
          </a:bodyPr>
          <a:lstStyle/>
          <a:p>
            <a:endParaRPr lang="fi-FI" dirty="0"/>
          </a:p>
        </p:txBody>
      </p:sp>
    </p:spTree>
    <p:extLst>
      <p:ext uri="{BB962C8B-B14F-4D97-AF65-F5344CB8AC3E}">
        <p14:creationId xmlns:p14="http://schemas.microsoft.com/office/powerpoint/2010/main" val="3158454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Käyttää alkoholia viikoittain, %</a:t>
            </a:r>
          </a:p>
        </p:txBody>
      </p:sp>
      <p:graphicFrame>
        <p:nvGraphicFramePr>
          <p:cNvPr id="3" name="Kaavio 2"/>
          <p:cNvGraphicFramePr>
            <a:graphicFrameLocks/>
          </p:cNvGraphicFramePr>
          <p:nvPr>
            <p:extLst>
              <p:ext uri="{D42A27DB-BD31-4B8C-83A1-F6EECF244321}">
                <p14:modId xmlns:p14="http://schemas.microsoft.com/office/powerpoint/2010/main" val="3236693360"/>
              </p:ext>
            </p:extLst>
          </p:nvPr>
        </p:nvGraphicFramePr>
        <p:xfrm>
          <a:off x="988291" y="1808018"/>
          <a:ext cx="4688294" cy="3475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300971160"/>
              </p:ext>
            </p:extLst>
          </p:nvPr>
        </p:nvGraphicFramePr>
        <p:xfrm>
          <a:off x="6507019" y="194656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345796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Käyttää alkoholia viikoittain, %</a:t>
            </a:r>
          </a:p>
        </p:txBody>
      </p:sp>
      <p:graphicFrame>
        <p:nvGraphicFramePr>
          <p:cNvPr id="5" name="Kaavio 4"/>
          <p:cNvGraphicFramePr>
            <a:graphicFrameLocks/>
          </p:cNvGraphicFramePr>
          <p:nvPr>
            <p:extLst>
              <p:ext uri="{D42A27DB-BD31-4B8C-83A1-F6EECF244321}">
                <p14:modId xmlns:p14="http://schemas.microsoft.com/office/powerpoint/2010/main" val="2795735410"/>
              </p:ext>
            </p:extLst>
          </p:nvPr>
        </p:nvGraphicFramePr>
        <p:xfrm>
          <a:off x="563418" y="1992745"/>
          <a:ext cx="5075382" cy="322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403462982"/>
              </p:ext>
            </p:extLst>
          </p:nvPr>
        </p:nvGraphicFramePr>
        <p:xfrm>
          <a:off x="6220691" y="1992744"/>
          <a:ext cx="5278582" cy="2985655"/>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939647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Alaikäisten alkoholin ostot vähittäismyynnistä, </a:t>
            </a:r>
            <a:r>
              <a:rPr lang="fi-FI" sz="2800" dirty="0" smtClean="0">
                <a:solidFill>
                  <a:schemeClr val="bg1"/>
                </a:solidFill>
              </a:rPr>
              <a:t>%</a:t>
            </a:r>
            <a:endParaRPr lang="fi-FI" sz="2800" dirty="0">
              <a:solidFill>
                <a:schemeClr val="bg1"/>
              </a:solidFill>
            </a:endParaRPr>
          </a:p>
        </p:txBody>
      </p:sp>
      <p:graphicFrame>
        <p:nvGraphicFramePr>
          <p:cNvPr id="3" name="Kaavio 2"/>
          <p:cNvGraphicFramePr>
            <a:graphicFrameLocks/>
          </p:cNvGraphicFramePr>
          <p:nvPr>
            <p:extLst>
              <p:ext uri="{D42A27DB-BD31-4B8C-83A1-F6EECF244321}">
                <p14:modId xmlns:p14="http://schemas.microsoft.com/office/powerpoint/2010/main" val="3448153876"/>
              </p:ext>
            </p:extLst>
          </p:nvPr>
        </p:nvGraphicFramePr>
        <p:xfrm>
          <a:off x="692727" y="1826491"/>
          <a:ext cx="4835237" cy="3622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3750481955"/>
              </p:ext>
            </p:extLst>
          </p:nvPr>
        </p:nvGraphicFramePr>
        <p:xfrm>
          <a:off x="6497781" y="1928091"/>
          <a:ext cx="5010727" cy="2874818"/>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428942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Alaikäisten alkoholin ostot vähittäismyynnistä, </a:t>
            </a:r>
            <a:r>
              <a:rPr lang="fi-FI" sz="2800" dirty="0" smtClean="0">
                <a:solidFill>
                  <a:schemeClr val="bg1"/>
                </a:solidFill>
              </a:rPr>
              <a:t>%</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861906099"/>
              </p:ext>
            </p:extLst>
          </p:nvPr>
        </p:nvGraphicFramePr>
        <p:xfrm>
          <a:off x="838200" y="1817254"/>
          <a:ext cx="4572000" cy="3253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885915124"/>
              </p:ext>
            </p:extLst>
          </p:nvPr>
        </p:nvGraphicFramePr>
        <p:xfrm>
          <a:off x="6322291" y="202045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537987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Alaikäisten välittämisen kautta hankkima alkoholi, %</a:t>
            </a:r>
          </a:p>
        </p:txBody>
      </p:sp>
      <p:graphicFrame>
        <p:nvGraphicFramePr>
          <p:cNvPr id="3" name="Kaavio 2"/>
          <p:cNvGraphicFramePr>
            <a:graphicFrameLocks/>
          </p:cNvGraphicFramePr>
          <p:nvPr>
            <p:extLst>
              <p:ext uri="{D42A27DB-BD31-4B8C-83A1-F6EECF244321}">
                <p14:modId xmlns:p14="http://schemas.microsoft.com/office/powerpoint/2010/main" val="3514399017"/>
              </p:ext>
            </p:extLst>
          </p:nvPr>
        </p:nvGraphicFramePr>
        <p:xfrm>
          <a:off x="628073" y="1724891"/>
          <a:ext cx="4782127" cy="35952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350115717"/>
              </p:ext>
            </p:extLst>
          </p:nvPr>
        </p:nvGraphicFramePr>
        <p:xfrm>
          <a:off x="6096000" y="1955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4223204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Alaikäisten välittämisen kautta hankkima alkoholi, %</a:t>
            </a:r>
          </a:p>
        </p:txBody>
      </p:sp>
      <p:graphicFrame>
        <p:nvGraphicFramePr>
          <p:cNvPr id="5" name="Kaavio 4"/>
          <p:cNvGraphicFramePr>
            <a:graphicFrameLocks/>
          </p:cNvGraphicFramePr>
          <p:nvPr>
            <p:extLst>
              <p:ext uri="{D42A27DB-BD31-4B8C-83A1-F6EECF244321}">
                <p14:modId xmlns:p14="http://schemas.microsoft.com/office/powerpoint/2010/main" val="2534085263"/>
              </p:ext>
            </p:extLst>
          </p:nvPr>
        </p:nvGraphicFramePr>
        <p:xfrm>
          <a:off x="378691" y="1900381"/>
          <a:ext cx="5347854" cy="30780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136612941"/>
              </p:ext>
            </p:extLst>
          </p:nvPr>
        </p:nvGraphicFramePr>
        <p:xfrm>
          <a:off x="5916304" y="1719618"/>
          <a:ext cx="5980132" cy="3391469"/>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603075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Alaikäisten perhepiiristä hankkima alkoholi, %</a:t>
            </a:r>
          </a:p>
        </p:txBody>
      </p:sp>
      <p:graphicFrame>
        <p:nvGraphicFramePr>
          <p:cNvPr id="3" name="Kaavio 2"/>
          <p:cNvGraphicFramePr>
            <a:graphicFrameLocks/>
          </p:cNvGraphicFramePr>
          <p:nvPr>
            <p:extLst>
              <p:ext uri="{D42A27DB-BD31-4B8C-83A1-F6EECF244321}">
                <p14:modId xmlns:p14="http://schemas.microsoft.com/office/powerpoint/2010/main" val="1132329900"/>
              </p:ext>
            </p:extLst>
          </p:nvPr>
        </p:nvGraphicFramePr>
        <p:xfrm>
          <a:off x="838200" y="1687105"/>
          <a:ext cx="4572000" cy="3429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254932380"/>
              </p:ext>
            </p:extLst>
          </p:nvPr>
        </p:nvGraphicFramePr>
        <p:xfrm>
          <a:off x="6096000" y="193732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663382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Alaikäisten perhepiiristä hankkima alkoholi, %</a:t>
            </a:r>
          </a:p>
        </p:txBody>
      </p:sp>
      <p:graphicFrame>
        <p:nvGraphicFramePr>
          <p:cNvPr id="5" name="Kaavio 4"/>
          <p:cNvGraphicFramePr>
            <a:graphicFrameLocks/>
          </p:cNvGraphicFramePr>
          <p:nvPr>
            <p:extLst>
              <p:ext uri="{D42A27DB-BD31-4B8C-83A1-F6EECF244321}">
                <p14:modId xmlns:p14="http://schemas.microsoft.com/office/powerpoint/2010/main" val="3936273896"/>
              </p:ext>
            </p:extLst>
          </p:nvPr>
        </p:nvGraphicFramePr>
        <p:xfrm>
          <a:off x="838200" y="211859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4270202085"/>
              </p:ext>
            </p:extLst>
          </p:nvPr>
        </p:nvGraphicFramePr>
        <p:xfrm>
          <a:off x="6192982" y="2038927"/>
          <a:ext cx="5398654" cy="2902528"/>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746921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laittomia huumeita ainakin kerran, %</a:t>
            </a:r>
          </a:p>
        </p:txBody>
      </p:sp>
      <p:graphicFrame>
        <p:nvGraphicFramePr>
          <p:cNvPr id="4" name="Kaavio 3"/>
          <p:cNvGraphicFramePr>
            <a:graphicFrameLocks/>
          </p:cNvGraphicFramePr>
          <p:nvPr>
            <p:extLst>
              <p:ext uri="{D42A27DB-BD31-4B8C-83A1-F6EECF244321}">
                <p14:modId xmlns:p14="http://schemas.microsoft.com/office/powerpoint/2010/main" val="600819341"/>
              </p:ext>
            </p:extLst>
          </p:nvPr>
        </p:nvGraphicFramePr>
        <p:xfrm>
          <a:off x="997527" y="1835727"/>
          <a:ext cx="4659745" cy="3484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2431308291"/>
              </p:ext>
            </p:extLst>
          </p:nvPr>
        </p:nvGraphicFramePr>
        <p:xfrm>
          <a:off x="6165273" y="190038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898731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laittomia huumeita ainakin kerran, %</a:t>
            </a:r>
          </a:p>
        </p:txBody>
      </p:sp>
      <p:graphicFrame>
        <p:nvGraphicFramePr>
          <p:cNvPr id="3" name="Kaavio 2"/>
          <p:cNvGraphicFramePr>
            <a:graphicFrameLocks/>
          </p:cNvGraphicFramePr>
          <p:nvPr>
            <p:extLst>
              <p:ext uri="{D42A27DB-BD31-4B8C-83A1-F6EECF244321}">
                <p14:modId xmlns:p14="http://schemas.microsoft.com/office/powerpoint/2010/main" val="480831300"/>
              </p:ext>
            </p:extLst>
          </p:nvPr>
        </p:nvGraphicFramePr>
        <p:xfrm>
          <a:off x="838200" y="1801091"/>
          <a:ext cx="4793673" cy="3417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411940487"/>
              </p:ext>
            </p:extLst>
          </p:nvPr>
        </p:nvGraphicFramePr>
        <p:xfrm>
          <a:off x="6396181" y="1955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816492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solidFill>
            <a:schemeClr val="accent2">
              <a:lumMod val="40000"/>
              <a:lumOff val="60000"/>
            </a:schemeClr>
          </a:solidFill>
        </p:spPr>
        <p:txBody>
          <a:bodyPr/>
          <a:lstStyle/>
          <a:p>
            <a:r>
              <a:rPr lang="fi-FI" dirty="0" smtClean="0"/>
              <a:t>4. ja 5.lk tuloksia</a:t>
            </a: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1404276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laittomia huumeita ainakin kerran, %</a:t>
            </a:r>
          </a:p>
        </p:txBody>
      </p:sp>
      <p:sp>
        <p:nvSpPr>
          <p:cNvPr id="5" name="Alatunnisteen paikkamerkki 4"/>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3563996016"/>
              </p:ext>
            </p:extLst>
          </p:nvPr>
        </p:nvGraphicFramePr>
        <p:xfrm>
          <a:off x="2401455" y="2057399"/>
          <a:ext cx="7887854" cy="3622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3111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kannabista ainakin kerran, %</a:t>
            </a:r>
          </a:p>
        </p:txBody>
      </p:sp>
      <p:graphicFrame>
        <p:nvGraphicFramePr>
          <p:cNvPr id="3" name="Kaavio 2"/>
          <p:cNvGraphicFramePr>
            <a:graphicFrameLocks/>
          </p:cNvGraphicFramePr>
          <p:nvPr>
            <p:extLst>
              <p:ext uri="{D42A27DB-BD31-4B8C-83A1-F6EECF244321}">
                <p14:modId xmlns:p14="http://schemas.microsoft.com/office/powerpoint/2010/main" val="3173424822"/>
              </p:ext>
            </p:extLst>
          </p:nvPr>
        </p:nvGraphicFramePr>
        <p:xfrm>
          <a:off x="838200" y="1679547"/>
          <a:ext cx="4572000" cy="3723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483284804"/>
              </p:ext>
            </p:extLst>
          </p:nvPr>
        </p:nvGraphicFramePr>
        <p:xfrm>
          <a:off x="6377709" y="17710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7273902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kannabista ainakin kerran, %</a:t>
            </a:r>
          </a:p>
        </p:txBody>
      </p:sp>
      <p:graphicFrame>
        <p:nvGraphicFramePr>
          <p:cNvPr id="3" name="Kaavio 2"/>
          <p:cNvGraphicFramePr>
            <a:graphicFrameLocks/>
          </p:cNvGraphicFramePr>
          <p:nvPr>
            <p:extLst>
              <p:ext uri="{D42A27DB-BD31-4B8C-83A1-F6EECF244321}">
                <p14:modId xmlns:p14="http://schemas.microsoft.com/office/powerpoint/2010/main" val="2115041629"/>
              </p:ext>
            </p:extLst>
          </p:nvPr>
        </p:nvGraphicFramePr>
        <p:xfrm>
          <a:off x="542637" y="1653310"/>
          <a:ext cx="5387109" cy="32234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268956849"/>
              </p:ext>
            </p:extLst>
          </p:nvPr>
        </p:nvGraphicFramePr>
        <p:xfrm>
          <a:off x="6465455" y="1893454"/>
          <a:ext cx="5523345" cy="3084946"/>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61594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kannabista vähintään kaksi kertaa, </a:t>
            </a:r>
            <a:r>
              <a:rPr lang="fi-FI" sz="2800" dirty="0" smtClean="0">
                <a:solidFill>
                  <a:schemeClr val="bg1"/>
                </a:solidFill>
              </a:rPr>
              <a:t>%</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1675905479"/>
              </p:ext>
            </p:extLst>
          </p:nvPr>
        </p:nvGraphicFramePr>
        <p:xfrm>
          <a:off x="6368472" y="1717334"/>
          <a:ext cx="4985327" cy="3205648"/>
        </p:xfrm>
        <a:graphic>
          <a:graphicData uri="http://schemas.openxmlformats.org/drawingml/2006/chart">
            <c:chart xmlns:c="http://schemas.openxmlformats.org/drawingml/2006/chart" xmlns:r="http://schemas.openxmlformats.org/officeDocument/2006/relationships" r:id="rId2"/>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2592639063"/>
              </p:ext>
            </p:extLst>
          </p:nvPr>
        </p:nvGraphicFramePr>
        <p:xfrm>
          <a:off x="628073" y="1909617"/>
          <a:ext cx="5255491" cy="3345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064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kannabista vähintään kaksi kertaa, </a:t>
            </a:r>
            <a:r>
              <a:rPr lang="fi-FI" sz="2800" dirty="0" smtClean="0">
                <a:solidFill>
                  <a:schemeClr val="bg1"/>
                </a:solidFill>
              </a:rPr>
              <a:t>%</a:t>
            </a:r>
            <a:endParaRPr lang="fi-FI" sz="2800" dirty="0">
              <a:solidFill>
                <a:schemeClr val="bg1"/>
              </a:solidFill>
            </a:endParaRPr>
          </a:p>
        </p:txBody>
      </p:sp>
      <p:graphicFrame>
        <p:nvGraphicFramePr>
          <p:cNvPr id="3" name="Kaavio 2"/>
          <p:cNvGraphicFramePr>
            <a:graphicFrameLocks/>
          </p:cNvGraphicFramePr>
          <p:nvPr>
            <p:extLst>
              <p:ext uri="{D42A27DB-BD31-4B8C-83A1-F6EECF244321}">
                <p14:modId xmlns:p14="http://schemas.microsoft.com/office/powerpoint/2010/main" val="187604502"/>
              </p:ext>
            </p:extLst>
          </p:nvPr>
        </p:nvGraphicFramePr>
        <p:xfrm>
          <a:off x="729671" y="1690255"/>
          <a:ext cx="4433455" cy="3140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3139929815"/>
              </p:ext>
            </p:extLst>
          </p:nvPr>
        </p:nvGraphicFramePr>
        <p:xfrm>
          <a:off x="5763491" y="2087417"/>
          <a:ext cx="6003635" cy="3084947"/>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376832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Kokeillut kannabista vähintään kaksi kertaa, </a:t>
            </a:r>
            <a:r>
              <a:rPr lang="fi-FI" sz="2800" dirty="0" smtClean="0">
                <a:solidFill>
                  <a:schemeClr val="bg1"/>
                </a:solidFill>
              </a:rPr>
              <a:t>%</a:t>
            </a:r>
            <a:endParaRPr lang="fi-FI" sz="2800" dirty="0">
              <a:solidFill>
                <a:schemeClr val="bg1"/>
              </a:solidFill>
            </a:endParaRPr>
          </a:p>
        </p:txBody>
      </p:sp>
      <p:sp>
        <p:nvSpPr>
          <p:cNvPr id="5" name="Alatunnisteen paikkamerkki 4"/>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1070873101"/>
              </p:ext>
            </p:extLst>
          </p:nvPr>
        </p:nvGraphicFramePr>
        <p:xfrm>
          <a:off x="1985818" y="2057399"/>
          <a:ext cx="8128000" cy="3410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6699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Käyttänyt kannabista viimeisen 30 päivän aikana, </a:t>
            </a:r>
            <a:r>
              <a:rPr lang="fi-FI" sz="2800" dirty="0" smtClean="0">
                <a:solidFill>
                  <a:schemeClr val="bg1"/>
                </a:solidFill>
              </a:rPr>
              <a:t>%</a:t>
            </a:r>
            <a:endParaRPr lang="fi-FI" sz="2800" dirty="0">
              <a:solidFill>
                <a:schemeClr val="bg1"/>
              </a:solidFill>
            </a:endParaRPr>
          </a:p>
        </p:txBody>
      </p:sp>
      <p:graphicFrame>
        <p:nvGraphicFramePr>
          <p:cNvPr id="3" name="Kaavio 2"/>
          <p:cNvGraphicFramePr>
            <a:graphicFrameLocks/>
          </p:cNvGraphicFramePr>
          <p:nvPr>
            <p:extLst>
              <p:ext uri="{D42A27DB-BD31-4B8C-83A1-F6EECF244321}">
                <p14:modId xmlns:p14="http://schemas.microsoft.com/office/powerpoint/2010/main" val="3385278362"/>
              </p:ext>
            </p:extLst>
          </p:nvPr>
        </p:nvGraphicFramePr>
        <p:xfrm>
          <a:off x="6673272" y="202969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869383456"/>
              </p:ext>
            </p:extLst>
          </p:nvPr>
        </p:nvGraphicFramePr>
        <p:xfrm>
          <a:off x="838200" y="2029690"/>
          <a:ext cx="5068455" cy="363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8343029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Käyttänyt kannabista viimeisen 30 päivän aikana, </a:t>
            </a:r>
            <a:r>
              <a:rPr lang="fi-FI" sz="2800" dirty="0" smtClean="0">
                <a:solidFill>
                  <a:schemeClr val="bg1"/>
                </a:solidFill>
              </a:rPr>
              <a:t>%</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681206409"/>
              </p:ext>
            </p:extLst>
          </p:nvPr>
        </p:nvGraphicFramePr>
        <p:xfrm>
          <a:off x="1052945" y="1752600"/>
          <a:ext cx="4779819" cy="3484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256600795"/>
              </p:ext>
            </p:extLst>
          </p:nvPr>
        </p:nvGraphicFramePr>
        <p:xfrm>
          <a:off x="6492910" y="219807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4991432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fontScale="90000"/>
          </a:bodyPr>
          <a:lstStyle/>
          <a:p>
            <a:r>
              <a:rPr lang="fi-FI" sz="2800" dirty="0">
                <a:solidFill>
                  <a:schemeClr val="bg1"/>
                </a:solidFill>
              </a:rPr>
              <a:t>Käyttänyt jotain muuta huumaavaa ainetta viimeisen 30 päivän aikana, %</a:t>
            </a:r>
          </a:p>
        </p:txBody>
      </p:sp>
      <p:graphicFrame>
        <p:nvGraphicFramePr>
          <p:cNvPr id="3" name="Kaavio 2"/>
          <p:cNvGraphicFramePr>
            <a:graphicFrameLocks/>
          </p:cNvGraphicFramePr>
          <p:nvPr>
            <p:extLst>
              <p:ext uri="{D42A27DB-BD31-4B8C-83A1-F6EECF244321}">
                <p14:modId xmlns:p14="http://schemas.microsoft.com/office/powerpoint/2010/main" val="4176448351"/>
              </p:ext>
            </p:extLst>
          </p:nvPr>
        </p:nvGraphicFramePr>
        <p:xfrm>
          <a:off x="1163782" y="2057399"/>
          <a:ext cx="4659745" cy="3604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3913138824"/>
              </p:ext>
            </p:extLst>
          </p:nvPr>
        </p:nvGraphicFramePr>
        <p:xfrm>
          <a:off x="6229927" y="204585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Alatunnisteen paikkamerkki 3"/>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9047135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fontScale="90000"/>
          </a:bodyPr>
          <a:lstStyle/>
          <a:p>
            <a:r>
              <a:rPr lang="fi-FI" sz="2800" dirty="0">
                <a:solidFill>
                  <a:schemeClr val="bg1"/>
                </a:solidFill>
              </a:rPr>
              <a:t>Käyttänyt jotain muuta huumaavaa ainetta viimeisen 30 päivän aikana, %</a:t>
            </a:r>
          </a:p>
        </p:txBody>
      </p:sp>
      <p:graphicFrame>
        <p:nvGraphicFramePr>
          <p:cNvPr id="3" name="Kaavio 2"/>
          <p:cNvGraphicFramePr>
            <a:graphicFrameLocks/>
          </p:cNvGraphicFramePr>
          <p:nvPr>
            <p:extLst>
              <p:ext uri="{D42A27DB-BD31-4B8C-83A1-F6EECF244321}">
                <p14:modId xmlns:p14="http://schemas.microsoft.com/office/powerpoint/2010/main" val="1207365639"/>
              </p:ext>
            </p:extLst>
          </p:nvPr>
        </p:nvGraphicFramePr>
        <p:xfrm>
          <a:off x="1089889" y="2041236"/>
          <a:ext cx="4765965" cy="3248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287962544"/>
              </p:ext>
            </p:extLst>
          </p:nvPr>
        </p:nvGraphicFramePr>
        <p:xfrm>
          <a:off x="6543963" y="2122055"/>
          <a:ext cx="5481782" cy="3168072"/>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526392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Autofit/>
          </a:bodyPr>
          <a:lstStyle/>
          <a:p>
            <a:r>
              <a:rPr lang="fi-FI" sz="2800" dirty="0">
                <a:solidFill>
                  <a:schemeClr val="bg1"/>
                </a:solidFill>
              </a:rPr>
              <a:t>Käyttänyt jotain tupakkatuotetta tai sähkösavuketta vähintään kerran, %</a:t>
            </a:r>
          </a:p>
        </p:txBody>
      </p:sp>
      <p:pic>
        <p:nvPicPr>
          <p:cNvPr id="5" name="Kuva 4"/>
          <p:cNvPicPr>
            <a:picLocks noChangeAspect="1"/>
          </p:cNvPicPr>
          <p:nvPr/>
        </p:nvPicPr>
        <p:blipFill>
          <a:blip r:embed="rId2"/>
          <a:stretch>
            <a:fillRect/>
          </a:stretch>
        </p:blipFill>
        <p:spPr>
          <a:xfrm>
            <a:off x="4341091" y="4350936"/>
            <a:ext cx="6620226" cy="2346853"/>
          </a:xfrm>
          <a:prstGeom prst="rect">
            <a:avLst/>
          </a:prstGeom>
        </p:spPr>
      </p:pic>
      <p:graphicFrame>
        <p:nvGraphicFramePr>
          <p:cNvPr id="6" name="Kaavio 5"/>
          <p:cNvGraphicFramePr>
            <a:graphicFrameLocks/>
          </p:cNvGraphicFramePr>
          <p:nvPr>
            <p:extLst>
              <p:ext uri="{D42A27DB-BD31-4B8C-83A1-F6EECF244321}">
                <p14:modId xmlns:p14="http://schemas.microsoft.com/office/powerpoint/2010/main" val="1778336406"/>
              </p:ext>
            </p:extLst>
          </p:nvPr>
        </p:nvGraphicFramePr>
        <p:xfrm>
          <a:off x="838200" y="1404257"/>
          <a:ext cx="4752871" cy="317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p:cNvGraphicFramePr>
            <a:graphicFrameLocks/>
          </p:cNvGraphicFramePr>
          <p:nvPr>
            <p:extLst>
              <p:ext uri="{D42A27DB-BD31-4B8C-83A1-F6EECF244321}">
                <p14:modId xmlns:p14="http://schemas.microsoft.com/office/powerpoint/2010/main" val="1631321873"/>
              </p:ext>
            </p:extLst>
          </p:nvPr>
        </p:nvGraphicFramePr>
        <p:xfrm>
          <a:off x="6322087" y="140425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Alatunnisteen paikkamerkki 2"/>
          <p:cNvSpPr>
            <a:spLocks noGrp="1"/>
          </p:cNvSpPr>
          <p:nvPr>
            <p:ph type="ftr" sz="quarter" idx="11"/>
          </p:nvPr>
        </p:nvSpPr>
        <p:spPr>
          <a:xfrm>
            <a:off x="408709" y="6492875"/>
            <a:ext cx="4114800" cy="365125"/>
          </a:xfrm>
        </p:spPr>
        <p:txBody>
          <a:bodyPr/>
          <a:lstStyle/>
          <a:p>
            <a:r>
              <a:rPr lang="fi-FI" dirty="0" smtClean="0"/>
              <a:t>sade.rytkonen@kuh.fi</a:t>
            </a:r>
            <a:endParaRPr lang="fi-FI" dirty="0"/>
          </a:p>
        </p:txBody>
      </p:sp>
    </p:spTree>
    <p:extLst>
      <p:ext uri="{BB962C8B-B14F-4D97-AF65-F5344CB8AC3E}">
        <p14:creationId xmlns:p14="http://schemas.microsoft.com/office/powerpoint/2010/main" val="4259575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Omalla paikkakunnalla helppo hankkia huumeita, %</a:t>
            </a:r>
          </a:p>
        </p:txBody>
      </p:sp>
      <p:graphicFrame>
        <p:nvGraphicFramePr>
          <p:cNvPr id="3" name="Kaavio 2"/>
          <p:cNvGraphicFramePr>
            <a:graphicFrameLocks/>
          </p:cNvGraphicFramePr>
          <p:nvPr>
            <p:extLst>
              <p:ext uri="{D42A27DB-BD31-4B8C-83A1-F6EECF244321}">
                <p14:modId xmlns:p14="http://schemas.microsoft.com/office/powerpoint/2010/main" val="238034311"/>
              </p:ext>
            </p:extLst>
          </p:nvPr>
        </p:nvGraphicFramePr>
        <p:xfrm>
          <a:off x="655782" y="1965037"/>
          <a:ext cx="4687454" cy="3438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66133654"/>
              </p:ext>
            </p:extLst>
          </p:nvPr>
        </p:nvGraphicFramePr>
        <p:xfrm>
          <a:off x="6229927" y="209434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405320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Omalla paikkakunnalla helppo hankkia huumeita, %</a:t>
            </a:r>
          </a:p>
        </p:txBody>
      </p:sp>
      <p:graphicFrame>
        <p:nvGraphicFramePr>
          <p:cNvPr id="3" name="Kaavio 2"/>
          <p:cNvGraphicFramePr>
            <a:graphicFrameLocks/>
          </p:cNvGraphicFramePr>
          <p:nvPr>
            <p:extLst>
              <p:ext uri="{D42A27DB-BD31-4B8C-83A1-F6EECF244321}">
                <p14:modId xmlns:p14="http://schemas.microsoft.com/office/powerpoint/2010/main" val="2237073089"/>
              </p:ext>
            </p:extLst>
          </p:nvPr>
        </p:nvGraphicFramePr>
        <p:xfrm>
          <a:off x="572656" y="2059709"/>
          <a:ext cx="5006108" cy="35075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4208174836"/>
              </p:ext>
            </p:extLst>
          </p:nvPr>
        </p:nvGraphicFramePr>
        <p:xfrm>
          <a:off x="6040582" y="2482273"/>
          <a:ext cx="5454073" cy="3084944"/>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8163046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Omalla paikkakunnalla helppo hankkia huumeita, %</a:t>
            </a:r>
          </a:p>
        </p:txBody>
      </p:sp>
      <p:sp>
        <p:nvSpPr>
          <p:cNvPr id="5" name="Alatunnisteen paikkamerkki 4"/>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2432475818"/>
              </p:ext>
            </p:extLst>
          </p:nvPr>
        </p:nvGraphicFramePr>
        <p:xfrm>
          <a:off x="1237673" y="2057398"/>
          <a:ext cx="9134763" cy="3622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975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päihteet</a:t>
            </a:r>
            <a:endParaRPr lang="fi-FI" sz="2800" dirty="0">
              <a:solidFill>
                <a:schemeClr val="bg1"/>
              </a:solidFill>
            </a:endParaRPr>
          </a:p>
        </p:txBody>
      </p:sp>
      <p:graphicFrame>
        <p:nvGraphicFramePr>
          <p:cNvPr id="6" name="Kaavio 5"/>
          <p:cNvGraphicFramePr>
            <a:graphicFrameLocks/>
          </p:cNvGraphicFramePr>
          <p:nvPr>
            <p:extLst>
              <p:ext uri="{D42A27DB-BD31-4B8C-83A1-F6EECF244321}">
                <p14:modId xmlns:p14="http://schemas.microsoft.com/office/powerpoint/2010/main" val="4282720417"/>
              </p:ext>
            </p:extLst>
          </p:nvPr>
        </p:nvGraphicFramePr>
        <p:xfrm>
          <a:off x="1542473" y="2057400"/>
          <a:ext cx="9245600" cy="3678382"/>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684788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539056339"/>
              </p:ext>
            </p:extLst>
          </p:nvPr>
        </p:nvGraphicFramePr>
        <p:xfrm>
          <a:off x="1214582" y="1690255"/>
          <a:ext cx="8862291" cy="3168073"/>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8880560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1809928817"/>
              </p:ext>
            </p:extLst>
          </p:nvPr>
        </p:nvGraphicFramePr>
        <p:xfrm>
          <a:off x="2521527" y="2438400"/>
          <a:ext cx="7204364" cy="3417455"/>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5593900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1370784984"/>
              </p:ext>
            </p:extLst>
          </p:nvPr>
        </p:nvGraphicFramePr>
        <p:xfrm>
          <a:off x="1517301" y="2057398"/>
          <a:ext cx="8983226" cy="3820887"/>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9871518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113238019"/>
              </p:ext>
            </p:extLst>
          </p:nvPr>
        </p:nvGraphicFramePr>
        <p:xfrm>
          <a:off x="2576945" y="2057400"/>
          <a:ext cx="5805055"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3848814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3" name="Kaavio 2"/>
          <p:cNvGraphicFramePr>
            <a:graphicFrameLocks/>
          </p:cNvGraphicFramePr>
          <p:nvPr>
            <p:extLst>
              <p:ext uri="{D42A27DB-BD31-4B8C-83A1-F6EECF244321}">
                <p14:modId xmlns:p14="http://schemas.microsoft.com/office/powerpoint/2010/main" val="2768483443"/>
              </p:ext>
            </p:extLst>
          </p:nvPr>
        </p:nvGraphicFramePr>
        <p:xfrm>
          <a:off x="1690255" y="2057400"/>
          <a:ext cx="6691745" cy="3641436"/>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669285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1645619445"/>
              </p:ext>
            </p:extLst>
          </p:nvPr>
        </p:nvGraphicFramePr>
        <p:xfrm>
          <a:off x="2604655" y="2057400"/>
          <a:ext cx="5777345" cy="3281218"/>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469381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Autofit/>
          </a:bodyPr>
          <a:lstStyle/>
          <a:p>
            <a:r>
              <a:rPr lang="fi-FI" sz="2800" dirty="0">
                <a:solidFill>
                  <a:schemeClr val="bg1"/>
                </a:solidFill>
              </a:rPr>
              <a:t>Käyttänyt jotain tupakkatuotetta tai sähkösavuketta vähintään kerran, %</a:t>
            </a:r>
          </a:p>
        </p:txBody>
      </p:sp>
      <p:graphicFrame>
        <p:nvGraphicFramePr>
          <p:cNvPr id="5" name="Kaavio 4"/>
          <p:cNvGraphicFramePr>
            <a:graphicFrameLocks/>
          </p:cNvGraphicFramePr>
          <p:nvPr>
            <p:extLst>
              <p:ext uri="{D42A27DB-BD31-4B8C-83A1-F6EECF244321}">
                <p14:modId xmlns:p14="http://schemas.microsoft.com/office/powerpoint/2010/main" val="3702575202"/>
              </p:ext>
            </p:extLst>
          </p:nvPr>
        </p:nvGraphicFramePr>
        <p:xfrm>
          <a:off x="717541" y="1714189"/>
          <a:ext cx="5275179" cy="3545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4177070146"/>
              </p:ext>
            </p:extLst>
          </p:nvPr>
        </p:nvGraphicFramePr>
        <p:xfrm>
          <a:off x="6582168" y="1531565"/>
          <a:ext cx="4839304" cy="3374212"/>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2277346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3" name="Kaavio 2"/>
          <p:cNvGraphicFramePr>
            <a:graphicFrameLocks/>
          </p:cNvGraphicFramePr>
          <p:nvPr>
            <p:extLst>
              <p:ext uri="{D42A27DB-BD31-4B8C-83A1-F6EECF244321}">
                <p14:modId xmlns:p14="http://schemas.microsoft.com/office/powerpoint/2010/main" val="3810646961"/>
              </p:ext>
            </p:extLst>
          </p:nvPr>
        </p:nvGraphicFramePr>
        <p:xfrm>
          <a:off x="2133600" y="2057400"/>
          <a:ext cx="6248400" cy="3622964"/>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8993104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1952980683"/>
              </p:ext>
            </p:extLst>
          </p:nvPr>
        </p:nvGraphicFramePr>
        <p:xfrm>
          <a:off x="2900218" y="2057399"/>
          <a:ext cx="7339052" cy="3730451"/>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788676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3" name="Kaavio 2"/>
          <p:cNvGraphicFramePr>
            <a:graphicFrameLocks/>
          </p:cNvGraphicFramePr>
          <p:nvPr>
            <p:extLst>
              <p:ext uri="{D42A27DB-BD31-4B8C-83A1-F6EECF244321}">
                <p14:modId xmlns:p14="http://schemas.microsoft.com/office/powerpoint/2010/main" val="2962017869"/>
              </p:ext>
            </p:extLst>
          </p:nvPr>
        </p:nvGraphicFramePr>
        <p:xfrm>
          <a:off x="1566223" y="1962599"/>
          <a:ext cx="7338291" cy="3853873"/>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949572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1297410760"/>
              </p:ext>
            </p:extLst>
          </p:nvPr>
        </p:nvGraphicFramePr>
        <p:xfrm>
          <a:off x="2918691" y="2057399"/>
          <a:ext cx="5463309" cy="3308927"/>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1134665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3" name="Kaavio 2"/>
          <p:cNvGraphicFramePr>
            <a:graphicFrameLocks/>
          </p:cNvGraphicFramePr>
          <p:nvPr>
            <p:extLst>
              <p:ext uri="{D42A27DB-BD31-4B8C-83A1-F6EECF244321}">
                <p14:modId xmlns:p14="http://schemas.microsoft.com/office/powerpoint/2010/main" val="475006973"/>
              </p:ext>
            </p:extLst>
          </p:nvPr>
        </p:nvGraphicFramePr>
        <p:xfrm>
          <a:off x="2290618" y="2057399"/>
          <a:ext cx="8368146" cy="3641437"/>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9392441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ikäisillään…</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3439376822"/>
              </p:ext>
            </p:extLst>
          </p:nvPr>
        </p:nvGraphicFramePr>
        <p:xfrm>
          <a:off x="2572379" y="2057399"/>
          <a:ext cx="6963508" cy="3640016"/>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9838812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päihteet</a:t>
            </a:r>
            <a:endParaRPr lang="fi-FI" sz="2800" dirty="0">
              <a:solidFill>
                <a:schemeClr val="bg1"/>
              </a:solidFill>
            </a:endParaRPr>
          </a:p>
        </p:txBody>
      </p:sp>
      <p:graphicFrame>
        <p:nvGraphicFramePr>
          <p:cNvPr id="7" name="Kaavio 6"/>
          <p:cNvGraphicFramePr>
            <a:graphicFrameLocks/>
          </p:cNvGraphicFramePr>
          <p:nvPr>
            <p:extLst>
              <p:ext uri="{D42A27DB-BD31-4B8C-83A1-F6EECF244321}">
                <p14:modId xmlns:p14="http://schemas.microsoft.com/office/powerpoint/2010/main" val="343680780"/>
              </p:ext>
            </p:extLst>
          </p:nvPr>
        </p:nvGraphicFramePr>
        <p:xfrm>
          <a:off x="591127" y="1909617"/>
          <a:ext cx="9679709" cy="4435765"/>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4724850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päihteet</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1236654667"/>
              </p:ext>
            </p:extLst>
          </p:nvPr>
        </p:nvGraphicFramePr>
        <p:xfrm>
          <a:off x="1505527" y="2057399"/>
          <a:ext cx="9753600" cy="4186383"/>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9241890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Hyväksyy päihteet</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92203108"/>
              </p:ext>
            </p:extLst>
          </p:nvPr>
        </p:nvGraphicFramePr>
        <p:xfrm>
          <a:off x="1416818" y="1690212"/>
          <a:ext cx="8725924" cy="4479476"/>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4267119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solidFill>
            <a:schemeClr val="accent1">
              <a:lumMod val="75000"/>
            </a:schemeClr>
          </a:solidFill>
        </p:spPr>
        <p:txBody>
          <a:bodyPr/>
          <a:lstStyle/>
          <a:p>
            <a:r>
              <a:rPr lang="fi-FI" dirty="0" smtClean="0">
                <a:solidFill>
                  <a:schemeClr val="bg1"/>
                </a:solidFill>
              </a:rPr>
              <a:t>Riippuvuudet</a:t>
            </a:r>
            <a:endParaRPr lang="fi-FI" dirty="0">
              <a:solidFill>
                <a:schemeClr val="bg1"/>
              </a:solidFill>
            </a:endParaRPr>
          </a:p>
        </p:txBody>
      </p:sp>
      <p:sp>
        <p:nvSpPr>
          <p:cNvPr id="3" name="Alaotsikko 2"/>
          <p:cNvSpPr>
            <a:spLocks noGrp="1"/>
          </p:cNvSpPr>
          <p:nvPr>
            <p:ph type="subTitle" idx="1"/>
          </p:nvPr>
        </p:nvSpPr>
        <p:spPr/>
        <p:txBody>
          <a:bodyPr/>
          <a:lstStyle/>
          <a:p>
            <a:r>
              <a:rPr lang="fi-FI" dirty="0" smtClean="0"/>
              <a:t>Rahapelaaminen</a:t>
            </a:r>
          </a:p>
          <a:p>
            <a:r>
              <a:rPr lang="fi-FI" dirty="0" smtClean="0"/>
              <a:t>Nettiriippuvuus</a:t>
            </a:r>
            <a:endParaRPr lang="fi-FI" dirty="0"/>
          </a:p>
        </p:txBody>
      </p:sp>
    </p:spTree>
    <p:extLst>
      <p:ext uri="{BB962C8B-B14F-4D97-AF65-F5344CB8AC3E}">
        <p14:creationId xmlns:p14="http://schemas.microsoft.com/office/powerpoint/2010/main" val="1748054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Tupakoinut vähintään kerran, %</a:t>
            </a:r>
            <a:endParaRPr lang="fi-FI" sz="2800" dirty="0">
              <a:solidFill>
                <a:schemeClr val="bg1"/>
              </a:solidFill>
            </a:endParaRPr>
          </a:p>
        </p:txBody>
      </p:sp>
      <p:graphicFrame>
        <p:nvGraphicFramePr>
          <p:cNvPr id="4" name="Kaavio 3"/>
          <p:cNvGraphicFramePr>
            <a:graphicFrameLocks/>
          </p:cNvGraphicFramePr>
          <p:nvPr>
            <p:extLst>
              <p:ext uri="{D42A27DB-BD31-4B8C-83A1-F6EECF244321}">
                <p14:modId xmlns:p14="http://schemas.microsoft.com/office/powerpoint/2010/main" val="2374151658"/>
              </p:ext>
            </p:extLst>
          </p:nvPr>
        </p:nvGraphicFramePr>
        <p:xfrm>
          <a:off x="838200" y="1641763"/>
          <a:ext cx="4890655" cy="32719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940325479"/>
              </p:ext>
            </p:extLst>
          </p:nvPr>
        </p:nvGraphicFramePr>
        <p:xfrm>
          <a:off x="6660887" y="171733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Alatunnisteen paikkamerkki 2"/>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4482876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Pelaa rahapelejä viikoittain, %</a:t>
            </a:r>
          </a:p>
        </p:txBody>
      </p:sp>
      <p:graphicFrame>
        <p:nvGraphicFramePr>
          <p:cNvPr id="3" name="Kaavio 2"/>
          <p:cNvGraphicFramePr>
            <a:graphicFrameLocks/>
          </p:cNvGraphicFramePr>
          <p:nvPr>
            <p:extLst>
              <p:ext uri="{D42A27DB-BD31-4B8C-83A1-F6EECF244321}">
                <p14:modId xmlns:p14="http://schemas.microsoft.com/office/powerpoint/2010/main" val="3793945469"/>
              </p:ext>
            </p:extLst>
          </p:nvPr>
        </p:nvGraphicFramePr>
        <p:xfrm>
          <a:off x="489527" y="1965037"/>
          <a:ext cx="4853710" cy="3345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722127387"/>
              </p:ext>
            </p:extLst>
          </p:nvPr>
        </p:nvGraphicFramePr>
        <p:xfrm>
          <a:off x="6442364" y="196503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9141855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Pelaa rahapelejä viikoittain, %</a:t>
            </a:r>
          </a:p>
        </p:txBody>
      </p:sp>
      <p:graphicFrame>
        <p:nvGraphicFramePr>
          <p:cNvPr id="3" name="Kaavio 2"/>
          <p:cNvGraphicFramePr>
            <a:graphicFrameLocks/>
          </p:cNvGraphicFramePr>
          <p:nvPr>
            <p:extLst>
              <p:ext uri="{D42A27DB-BD31-4B8C-83A1-F6EECF244321}">
                <p14:modId xmlns:p14="http://schemas.microsoft.com/office/powerpoint/2010/main" val="4138333733"/>
              </p:ext>
            </p:extLst>
          </p:nvPr>
        </p:nvGraphicFramePr>
        <p:xfrm>
          <a:off x="1145308" y="1902691"/>
          <a:ext cx="4816764" cy="3341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3843670253"/>
              </p:ext>
            </p:extLst>
          </p:nvPr>
        </p:nvGraphicFramePr>
        <p:xfrm>
          <a:off x="6423890" y="2201718"/>
          <a:ext cx="5352778" cy="28727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7032675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Pelaa rahapelejä viikoittain, %</a:t>
            </a:r>
          </a:p>
        </p:txBody>
      </p:sp>
      <p:sp>
        <p:nvSpPr>
          <p:cNvPr id="5" name="Alatunnisteen paikkamerkki 4"/>
          <p:cNvSpPr>
            <a:spLocks noGrp="1"/>
          </p:cNvSpPr>
          <p:nvPr>
            <p:ph type="ftr" sz="quarter" idx="11"/>
          </p:nvPr>
        </p:nvSpPr>
        <p:spPr/>
        <p:txBody>
          <a:bodyPr/>
          <a:lstStyle/>
          <a:p>
            <a:r>
              <a:rPr lang="fi-FI" smtClean="0"/>
              <a:t>sade.rytkonen@kuh.fi</a:t>
            </a:r>
            <a:endParaRPr lang="fi-FI"/>
          </a:p>
        </p:txBody>
      </p:sp>
      <p:graphicFrame>
        <p:nvGraphicFramePr>
          <p:cNvPr id="6" name="Kaavio 5"/>
          <p:cNvGraphicFramePr>
            <a:graphicFrameLocks/>
          </p:cNvGraphicFramePr>
          <p:nvPr>
            <p:extLst>
              <p:ext uri="{D42A27DB-BD31-4B8C-83A1-F6EECF244321}">
                <p14:modId xmlns:p14="http://schemas.microsoft.com/office/powerpoint/2010/main" val="2910645513"/>
              </p:ext>
            </p:extLst>
          </p:nvPr>
        </p:nvGraphicFramePr>
        <p:xfrm>
          <a:off x="2521527" y="2057399"/>
          <a:ext cx="6585528" cy="3373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0910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fontScale="90000"/>
          </a:bodyPr>
          <a:lstStyle/>
          <a:p>
            <a:r>
              <a:rPr lang="fi-FI" sz="2800" dirty="0">
                <a:solidFill>
                  <a:schemeClr val="bg1"/>
                </a:solidFill>
              </a:rPr>
              <a:t>Yrittänyt usein viettää vähemmän aikaa netissä, mutta ei ole onnistunut, %</a:t>
            </a:r>
          </a:p>
        </p:txBody>
      </p:sp>
      <p:graphicFrame>
        <p:nvGraphicFramePr>
          <p:cNvPr id="3" name="Kaavio 2"/>
          <p:cNvGraphicFramePr>
            <a:graphicFrameLocks/>
          </p:cNvGraphicFramePr>
          <p:nvPr>
            <p:extLst>
              <p:ext uri="{D42A27DB-BD31-4B8C-83A1-F6EECF244321}">
                <p14:modId xmlns:p14="http://schemas.microsoft.com/office/powerpoint/2010/main" val="4115100027"/>
              </p:ext>
            </p:extLst>
          </p:nvPr>
        </p:nvGraphicFramePr>
        <p:xfrm>
          <a:off x="1163782" y="1946564"/>
          <a:ext cx="4932218" cy="3484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3078639466"/>
              </p:ext>
            </p:extLst>
          </p:nvPr>
        </p:nvGraphicFramePr>
        <p:xfrm>
          <a:off x="6202219" y="19465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4207352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fontScale="90000"/>
          </a:bodyPr>
          <a:lstStyle/>
          <a:p>
            <a:r>
              <a:rPr lang="fi-FI" sz="2800" dirty="0">
                <a:solidFill>
                  <a:schemeClr val="bg1"/>
                </a:solidFill>
              </a:rPr>
              <a:t>Yrittänyt usein viettää vähemmän aikaa netissä, mutta ei ole onnistunut, %</a:t>
            </a:r>
          </a:p>
        </p:txBody>
      </p:sp>
      <p:graphicFrame>
        <p:nvGraphicFramePr>
          <p:cNvPr id="3" name="Kaavio 2"/>
          <p:cNvGraphicFramePr>
            <a:graphicFrameLocks/>
          </p:cNvGraphicFramePr>
          <p:nvPr>
            <p:extLst>
              <p:ext uri="{D42A27DB-BD31-4B8C-83A1-F6EECF244321}">
                <p14:modId xmlns:p14="http://schemas.microsoft.com/office/powerpoint/2010/main" val="3538774892"/>
              </p:ext>
            </p:extLst>
          </p:nvPr>
        </p:nvGraphicFramePr>
        <p:xfrm>
          <a:off x="957436" y="1967345"/>
          <a:ext cx="4756727" cy="3110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549343487"/>
              </p:ext>
            </p:extLst>
          </p:nvPr>
        </p:nvGraphicFramePr>
        <p:xfrm>
          <a:off x="6096001" y="2371436"/>
          <a:ext cx="5661890" cy="2994384"/>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6720377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Kokenut usein, että pitäisi viettää aikaa muutoin kuin netissä, %</a:t>
            </a:r>
          </a:p>
        </p:txBody>
      </p:sp>
      <p:graphicFrame>
        <p:nvGraphicFramePr>
          <p:cNvPr id="3" name="Kaavio 2"/>
          <p:cNvGraphicFramePr>
            <a:graphicFrameLocks/>
          </p:cNvGraphicFramePr>
          <p:nvPr>
            <p:extLst>
              <p:ext uri="{D42A27DB-BD31-4B8C-83A1-F6EECF244321}">
                <p14:modId xmlns:p14="http://schemas.microsoft.com/office/powerpoint/2010/main" val="3758295013"/>
              </p:ext>
            </p:extLst>
          </p:nvPr>
        </p:nvGraphicFramePr>
        <p:xfrm>
          <a:off x="838200" y="1752600"/>
          <a:ext cx="5257800" cy="33735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873404430"/>
              </p:ext>
            </p:extLst>
          </p:nvPr>
        </p:nvGraphicFramePr>
        <p:xfrm>
          <a:off x="6414654" y="203892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227115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Kokenut usein, että pitäisi viettää aikaa muutoin kuin netissä, %</a:t>
            </a:r>
          </a:p>
        </p:txBody>
      </p:sp>
      <p:graphicFrame>
        <p:nvGraphicFramePr>
          <p:cNvPr id="3" name="Kaavio 2"/>
          <p:cNvGraphicFramePr>
            <a:graphicFrameLocks/>
          </p:cNvGraphicFramePr>
          <p:nvPr>
            <p:extLst>
              <p:ext uri="{D42A27DB-BD31-4B8C-83A1-F6EECF244321}">
                <p14:modId xmlns:p14="http://schemas.microsoft.com/office/powerpoint/2010/main" val="3071684492"/>
              </p:ext>
            </p:extLst>
          </p:nvPr>
        </p:nvGraphicFramePr>
        <p:xfrm>
          <a:off x="618836" y="1948871"/>
          <a:ext cx="4378037" cy="3193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430055085"/>
              </p:ext>
            </p:extLst>
          </p:nvPr>
        </p:nvGraphicFramePr>
        <p:xfrm>
          <a:off x="6017490" y="1948870"/>
          <a:ext cx="5336309" cy="3193473"/>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7965570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Huomannut usein olevansa netissä vaikka ei ole huvittanut, %</a:t>
            </a:r>
          </a:p>
        </p:txBody>
      </p:sp>
      <p:graphicFrame>
        <p:nvGraphicFramePr>
          <p:cNvPr id="3" name="Kaavio 2"/>
          <p:cNvGraphicFramePr>
            <a:graphicFrameLocks/>
          </p:cNvGraphicFramePr>
          <p:nvPr>
            <p:extLst>
              <p:ext uri="{D42A27DB-BD31-4B8C-83A1-F6EECF244321}">
                <p14:modId xmlns:p14="http://schemas.microsoft.com/office/powerpoint/2010/main" val="3328517735"/>
              </p:ext>
            </p:extLst>
          </p:nvPr>
        </p:nvGraphicFramePr>
        <p:xfrm>
          <a:off x="766618" y="1891145"/>
          <a:ext cx="5329382" cy="3410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920906898"/>
              </p:ext>
            </p:extLst>
          </p:nvPr>
        </p:nvGraphicFramePr>
        <p:xfrm>
          <a:off x="6294582" y="203892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8421955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Huomannut usein olevansa netissä vaikka ei ole huvittanut, %</a:t>
            </a:r>
          </a:p>
        </p:txBody>
      </p:sp>
      <p:graphicFrame>
        <p:nvGraphicFramePr>
          <p:cNvPr id="3" name="Kaavio 2"/>
          <p:cNvGraphicFramePr>
            <a:graphicFrameLocks/>
          </p:cNvGraphicFramePr>
          <p:nvPr>
            <p:extLst>
              <p:ext uri="{D42A27DB-BD31-4B8C-83A1-F6EECF244321}">
                <p14:modId xmlns:p14="http://schemas.microsoft.com/office/powerpoint/2010/main" val="487884626"/>
              </p:ext>
            </p:extLst>
          </p:nvPr>
        </p:nvGraphicFramePr>
        <p:xfrm>
          <a:off x="924855" y="1894267"/>
          <a:ext cx="4936836" cy="3211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108424006"/>
              </p:ext>
            </p:extLst>
          </p:nvPr>
        </p:nvGraphicFramePr>
        <p:xfrm>
          <a:off x="6440994" y="2352963"/>
          <a:ext cx="5566786" cy="2862132"/>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4989565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Tuntenut olonsa usein hermostuneeksi, kun ei ole päässyt nettiin, %</a:t>
            </a:r>
          </a:p>
        </p:txBody>
      </p:sp>
      <p:graphicFrame>
        <p:nvGraphicFramePr>
          <p:cNvPr id="3" name="Kaavio 2"/>
          <p:cNvGraphicFramePr>
            <a:graphicFrameLocks/>
          </p:cNvGraphicFramePr>
          <p:nvPr>
            <p:extLst>
              <p:ext uri="{D42A27DB-BD31-4B8C-83A1-F6EECF244321}">
                <p14:modId xmlns:p14="http://schemas.microsoft.com/office/powerpoint/2010/main" val="1991927097"/>
              </p:ext>
            </p:extLst>
          </p:nvPr>
        </p:nvGraphicFramePr>
        <p:xfrm>
          <a:off x="618836" y="1900381"/>
          <a:ext cx="5204691" cy="3604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616581761"/>
              </p:ext>
            </p:extLst>
          </p:nvPr>
        </p:nvGraphicFramePr>
        <p:xfrm>
          <a:off x="6386945" y="213129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4138601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smtClean="0">
                <a:solidFill>
                  <a:schemeClr val="bg1"/>
                </a:solidFill>
              </a:rPr>
              <a:t>Tupakoinut vähintään kerran, %</a:t>
            </a:r>
            <a:endParaRPr lang="fi-FI" sz="2800" dirty="0">
              <a:solidFill>
                <a:schemeClr val="bg1"/>
              </a:solidFill>
            </a:endParaRPr>
          </a:p>
        </p:txBody>
      </p:sp>
      <p:graphicFrame>
        <p:nvGraphicFramePr>
          <p:cNvPr id="5" name="Kaavio 4"/>
          <p:cNvGraphicFramePr>
            <a:graphicFrameLocks/>
          </p:cNvGraphicFramePr>
          <p:nvPr>
            <p:extLst>
              <p:ext uri="{D42A27DB-BD31-4B8C-83A1-F6EECF244321}">
                <p14:modId xmlns:p14="http://schemas.microsoft.com/office/powerpoint/2010/main" val="2891689393"/>
              </p:ext>
            </p:extLst>
          </p:nvPr>
        </p:nvGraphicFramePr>
        <p:xfrm>
          <a:off x="1157484" y="2178312"/>
          <a:ext cx="9667534" cy="3308088"/>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42605537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Tuntenut olonsa usein hermostuneeksi, kun ei ole päässyt nettiin, %</a:t>
            </a:r>
          </a:p>
        </p:txBody>
      </p:sp>
      <p:graphicFrame>
        <p:nvGraphicFramePr>
          <p:cNvPr id="3" name="Kaavio 2"/>
          <p:cNvGraphicFramePr>
            <a:graphicFrameLocks/>
          </p:cNvGraphicFramePr>
          <p:nvPr>
            <p:extLst>
              <p:ext uri="{D42A27DB-BD31-4B8C-83A1-F6EECF244321}">
                <p14:modId xmlns:p14="http://schemas.microsoft.com/office/powerpoint/2010/main" val="2842258249"/>
              </p:ext>
            </p:extLst>
          </p:nvPr>
        </p:nvGraphicFramePr>
        <p:xfrm>
          <a:off x="771236" y="182649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073822987"/>
              </p:ext>
            </p:extLst>
          </p:nvPr>
        </p:nvGraphicFramePr>
        <p:xfrm>
          <a:off x="5486399" y="1616364"/>
          <a:ext cx="6419273" cy="3519054"/>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21470787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Ei ole usein syönyt tai nukkunut netin takia, %</a:t>
            </a:r>
          </a:p>
        </p:txBody>
      </p:sp>
      <p:graphicFrame>
        <p:nvGraphicFramePr>
          <p:cNvPr id="3" name="Kaavio 2"/>
          <p:cNvGraphicFramePr>
            <a:graphicFrameLocks/>
          </p:cNvGraphicFramePr>
          <p:nvPr>
            <p:extLst>
              <p:ext uri="{D42A27DB-BD31-4B8C-83A1-F6EECF244321}">
                <p14:modId xmlns:p14="http://schemas.microsoft.com/office/powerpoint/2010/main" val="971614402"/>
              </p:ext>
            </p:extLst>
          </p:nvPr>
        </p:nvGraphicFramePr>
        <p:xfrm>
          <a:off x="193964" y="1798781"/>
          <a:ext cx="5306290" cy="3761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1695296699"/>
              </p:ext>
            </p:extLst>
          </p:nvPr>
        </p:nvGraphicFramePr>
        <p:xfrm>
          <a:off x="5795819" y="1798781"/>
          <a:ext cx="5820076" cy="2974185"/>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39985283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817130"/>
          </a:xfrm>
          <a:solidFill>
            <a:srgbClr val="7030A0"/>
          </a:solidFill>
        </p:spPr>
        <p:txBody>
          <a:bodyPr>
            <a:normAutofit/>
          </a:bodyPr>
          <a:lstStyle/>
          <a:p>
            <a:r>
              <a:rPr lang="fi-FI" sz="2800" dirty="0">
                <a:solidFill>
                  <a:schemeClr val="bg1"/>
                </a:solidFill>
              </a:rPr>
              <a:t>Ei ole usein syönyt tai nukkunut netin takia, %</a:t>
            </a:r>
          </a:p>
        </p:txBody>
      </p:sp>
      <p:graphicFrame>
        <p:nvGraphicFramePr>
          <p:cNvPr id="3" name="Kaavio 2"/>
          <p:cNvGraphicFramePr>
            <a:graphicFrameLocks/>
          </p:cNvGraphicFramePr>
          <p:nvPr>
            <p:extLst>
              <p:ext uri="{D42A27DB-BD31-4B8C-83A1-F6EECF244321}">
                <p14:modId xmlns:p14="http://schemas.microsoft.com/office/powerpoint/2010/main" val="1670382608"/>
              </p:ext>
            </p:extLst>
          </p:nvPr>
        </p:nvGraphicFramePr>
        <p:xfrm>
          <a:off x="1011381" y="182649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extLst>
              <p:ext uri="{D42A27DB-BD31-4B8C-83A1-F6EECF244321}">
                <p14:modId xmlns:p14="http://schemas.microsoft.com/office/powerpoint/2010/main" val="2359073455"/>
              </p:ext>
            </p:extLst>
          </p:nvPr>
        </p:nvGraphicFramePr>
        <p:xfrm>
          <a:off x="6079254" y="1909618"/>
          <a:ext cx="5697414" cy="316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p:txBody>
          <a:bodyPr/>
          <a:lstStyle/>
          <a:p>
            <a:r>
              <a:rPr lang="fi-FI" smtClean="0"/>
              <a:t>sade.rytkonen@kuh.fi</a:t>
            </a:r>
            <a:endParaRPr lang="fi-FI"/>
          </a:p>
        </p:txBody>
      </p:sp>
    </p:spTree>
    <p:extLst>
      <p:ext uri="{BB962C8B-B14F-4D97-AF65-F5344CB8AC3E}">
        <p14:creationId xmlns:p14="http://schemas.microsoft.com/office/powerpoint/2010/main" val="1792178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3EB21D36F08A4BA80246746ED189F0" ma:contentTypeVersion="16" ma:contentTypeDescription="Create a new document." ma:contentTypeScope="" ma:versionID="125e36ea2da69406e7b53de0f7c833bc">
  <xsd:schema xmlns:xsd="http://www.w3.org/2001/XMLSchema" xmlns:xs="http://www.w3.org/2001/XMLSchema" xmlns:p="http://schemas.microsoft.com/office/2006/metadata/properties" xmlns:ns1="http://schemas.microsoft.com/sharepoint/v3" xmlns:ns3="502019fa-07ad-4047-ab1d-d30de8693389" xmlns:ns4="64e57a27-bddb-4439-9191-65f6d1aaea3a" targetNamespace="http://schemas.microsoft.com/office/2006/metadata/properties" ma:root="true" ma:fieldsID="ef38c0bdc62d26f710a2131fa3fd707c" ns1:_="" ns3:_="" ns4:_="">
    <xsd:import namespace="http://schemas.microsoft.com/sharepoint/v3"/>
    <xsd:import namespace="502019fa-07ad-4047-ab1d-d30de8693389"/>
    <xsd:import namespace="64e57a27-bddb-4439-9191-65f6d1aaea3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019fa-07ad-4047-ab1d-d30de8693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e57a27-bddb-4439-9191-65f6d1aaea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74AF998-5348-4D77-840A-BB795DBF3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2019fa-07ad-4047-ab1d-d30de8693389"/>
    <ds:schemaRef ds:uri="64e57a27-bddb-4439-9191-65f6d1aae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7DDC8E-DC6E-4440-9456-C3B9657E734B}">
  <ds:schemaRefs>
    <ds:schemaRef ds:uri="http://schemas.microsoft.com/sharepoint/v3/contenttype/forms"/>
  </ds:schemaRefs>
</ds:datastoreItem>
</file>

<file path=customXml/itemProps3.xml><?xml version="1.0" encoding="utf-8"?>
<ds:datastoreItem xmlns:ds="http://schemas.openxmlformats.org/officeDocument/2006/customXml" ds:itemID="{B9349850-8DF1-4E42-93A0-DE9D8DE6F894}">
  <ds:schemaRefs>
    <ds:schemaRef ds:uri="http://schemas.openxmlformats.org/package/2006/metadata/core-properties"/>
    <ds:schemaRef ds:uri="http://purl.org/dc/elements/1.1/"/>
    <ds:schemaRef ds:uri="64e57a27-bddb-4439-9191-65f6d1aaea3a"/>
    <ds:schemaRef ds:uri="http://purl.org/dc/terms/"/>
    <ds:schemaRef ds:uri="http://schemas.microsoft.com/office/infopath/2007/PartnerControls"/>
    <ds:schemaRef ds:uri="502019fa-07ad-4047-ab1d-d30de8693389"/>
    <ds:schemaRef ds:uri="http://purl.org/dc/dcmitype/"/>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749</TotalTime>
  <Words>3162</Words>
  <Application>Microsoft Office PowerPoint</Application>
  <PresentationFormat>Laajakuva</PresentationFormat>
  <Paragraphs>502</Paragraphs>
  <Slides>92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92</vt:i4>
      </vt:variant>
    </vt:vector>
  </HeadingPairs>
  <TitlesOfParts>
    <vt:vector size="96" baseType="lpstr">
      <vt:lpstr>Arial</vt:lpstr>
      <vt:lpstr>Calibri</vt:lpstr>
      <vt:lpstr>Calibri Light</vt:lpstr>
      <vt:lpstr>Office-teema</vt:lpstr>
      <vt:lpstr>Kouluterveyskyselyn tuloksia - päihteet ja riippuvuudet</vt:lpstr>
      <vt:lpstr>Kouluterveyskysely</vt:lpstr>
      <vt:lpstr>Yhteenveto päihteet ja riippuvuudet  Pohjois-Savon hyvinvointialueella v. 2021 kouluterveyskyselyn mukaan</vt:lpstr>
      <vt:lpstr>Päihteet</vt:lpstr>
      <vt:lpstr>4. ja 5.lk tuloksia</vt:lpstr>
      <vt:lpstr>Käyttänyt jotain tupakkatuotetta tai sähkösavuketta vähintään kerran, %</vt:lpstr>
      <vt:lpstr>Käyttänyt jotain tupakkatuotetta tai sähkösavuketta vähintään kerran, %</vt:lpstr>
      <vt:lpstr>Tupakoinut vähintään kerran, %</vt:lpstr>
      <vt:lpstr>Tupakoinut vähintään kerran, %</vt:lpstr>
      <vt:lpstr>Nuuskannut vähintään kerran, % </vt:lpstr>
      <vt:lpstr>Nuuskannut vähintään kerran, % </vt:lpstr>
      <vt:lpstr>Käyttänyt sähkösavukkeita vähintään kerran, %</vt:lpstr>
      <vt:lpstr>Käyttänyt sähkösavukkeita vähintään kerran, %</vt:lpstr>
      <vt:lpstr>Ainakin toinen vanhemmista tupakoi, % (ei ole kysytty aikaisemmin tätä kysymystä)</vt:lpstr>
      <vt:lpstr>Ainakin toinen vanhemmista tupakoi, %</vt:lpstr>
      <vt:lpstr>8. ja 9.lk, lukio ja ammatillinen tuloksia</vt:lpstr>
      <vt:lpstr>Käyttänyt jotain tupakkatuotetta tai sähkösavuketta vähintään kerran, %</vt:lpstr>
      <vt:lpstr>Käyttänyt jotain tupakkatuotetta tai sähkösavuketta vähintään kerran, %</vt:lpstr>
      <vt:lpstr>Käyttää päivittäin jotain tupakkatuotetta tai sähkösavuketta, %</vt:lpstr>
      <vt:lpstr>Käyttää päivittäin jotain tupakkatuotetta tai sähkösavuketta, %</vt:lpstr>
      <vt:lpstr>Käyttää päivittäin jotain tupakkatuotetta tai sähkösavuketta, % </vt:lpstr>
      <vt:lpstr>Tupakoi päivittäin, %</vt:lpstr>
      <vt:lpstr>Tupakoi päivittäin, %</vt:lpstr>
      <vt:lpstr>Tupakoi päivittäin, %</vt:lpstr>
      <vt:lpstr>Nuuskaa päivittäin, %</vt:lpstr>
      <vt:lpstr>Nuuskaa päivittäin, %</vt:lpstr>
      <vt:lpstr>Nuuskaa päivittäin, %</vt:lpstr>
      <vt:lpstr>Käyttää sähkösavuketta päivittäin, %</vt:lpstr>
      <vt:lpstr>Käyttää sähkösavuketta päivittäin, %</vt:lpstr>
      <vt:lpstr>Alaikäisten savukeostot vähittäismyynnistä, % </vt:lpstr>
      <vt:lpstr>Alaikäisten savukeostot vähittäismyynnistä, % </vt:lpstr>
      <vt:lpstr>Alaikäisten savukehankinnat välittämisen kautta, % </vt:lpstr>
      <vt:lpstr>Alaikäisten savukehankinnat välittämisen kautta, % </vt:lpstr>
      <vt:lpstr>Raittius, %</vt:lpstr>
      <vt:lpstr>Raittius, %</vt:lpstr>
      <vt:lpstr>Raittius, %</vt:lpstr>
      <vt:lpstr>Tosi humalassa vähintään kerran kuukaudessa, %</vt:lpstr>
      <vt:lpstr>Tosi humalassa vähintään kerran kuukaudessa, %</vt:lpstr>
      <vt:lpstr>Tosi humalassa vähintään kerran kuukaudessa, %</vt:lpstr>
      <vt:lpstr>Käyttää alkoholia viikoittain, %</vt:lpstr>
      <vt:lpstr>Käyttää alkoholia viikoittain, %</vt:lpstr>
      <vt:lpstr>Alaikäisten alkoholin ostot vähittäismyynnistä, %</vt:lpstr>
      <vt:lpstr>Alaikäisten alkoholin ostot vähittäismyynnistä, %</vt:lpstr>
      <vt:lpstr>Alaikäisten välittämisen kautta hankkima alkoholi, %</vt:lpstr>
      <vt:lpstr>Alaikäisten välittämisen kautta hankkima alkoholi, %</vt:lpstr>
      <vt:lpstr>Alaikäisten perhepiiristä hankkima alkoholi, %</vt:lpstr>
      <vt:lpstr>Alaikäisten perhepiiristä hankkima alkoholi, %</vt:lpstr>
      <vt:lpstr>Kokeillut laittomia huumeita ainakin kerran, %</vt:lpstr>
      <vt:lpstr>Kokeillut laittomia huumeita ainakin kerran, %</vt:lpstr>
      <vt:lpstr>Kokeillut laittomia huumeita ainakin kerran, %</vt:lpstr>
      <vt:lpstr>Kokeillut kannabista ainakin kerran, %</vt:lpstr>
      <vt:lpstr>Kokeillut kannabista ainakin kerran, %</vt:lpstr>
      <vt:lpstr>Kokeillut kannabista vähintään kaksi kertaa, %</vt:lpstr>
      <vt:lpstr>Kokeillut kannabista vähintään kaksi kertaa, %</vt:lpstr>
      <vt:lpstr>Kokeillut kannabista vähintään kaksi kertaa, %</vt:lpstr>
      <vt:lpstr>Käyttänyt kannabista viimeisen 30 päivän aikana, %</vt:lpstr>
      <vt:lpstr>Käyttänyt kannabista viimeisen 30 päivän aikana, %</vt:lpstr>
      <vt:lpstr>Käyttänyt jotain muuta huumaavaa ainetta viimeisen 30 päivän aikana, %</vt:lpstr>
      <vt:lpstr>Käyttänyt jotain muuta huumaavaa ainetta viimeisen 30 päivän aikana, %</vt:lpstr>
      <vt:lpstr>Omalla paikkakunnalla helppo hankkia huumeita, %</vt:lpstr>
      <vt:lpstr>Omalla paikkakunnalla helppo hankkia huumeita, %</vt:lpstr>
      <vt:lpstr>Omalla paikkakunnalla helppo hankkia huumeita, %</vt:lpstr>
      <vt:lpstr>Hyväksyy päihteet</vt:lpstr>
      <vt:lpstr>Hyväksyy ikäisillään…</vt:lpstr>
      <vt:lpstr>Hyväksyy ikäisillään…</vt:lpstr>
      <vt:lpstr>Hyväksyy ikäisillään…</vt:lpstr>
      <vt:lpstr>Hyväksyy ikäisillään…</vt:lpstr>
      <vt:lpstr>Hyväksyy ikäisillään…</vt:lpstr>
      <vt:lpstr>Hyväksyy ikäisillään…</vt:lpstr>
      <vt:lpstr>Hyväksyy ikäisillään…</vt:lpstr>
      <vt:lpstr>Hyväksyy ikäisillään…</vt:lpstr>
      <vt:lpstr>Hyväksyy ikäisillään…</vt:lpstr>
      <vt:lpstr>Hyväksyy ikäisillään…</vt:lpstr>
      <vt:lpstr>Hyväksyy ikäisillään…</vt:lpstr>
      <vt:lpstr>Hyväksyy ikäisillään…</vt:lpstr>
      <vt:lpstr>Hyväksyy päihteet</vt:lpstr>
      <vt:lpstr>Hyväksyy päihteet</vt:lpstr>
      <vt:lpstr>Hyväksyy päihteet</vt:lpstr>
      <vt:lpstr>Riippuvuudet</vt:lpstr>
      <vt:lpstr>Pelaa rahapelejä viikoittain, %</vt:lpstr>
      <vt:lpstr>Pelaa rahapelejä viikoittain, %</vt:lpstr>
      <vt:lpstr>Pelaa rahapelejä viikoittain, %</vt:lpstr>
      <vt:lpstr>Yrittänyt usein viettää vähemmän aikaa netissä, mutta ei ole onnistunut, %</vt:lpstr>
      <vt:lpstr>Yrittänyt usein viettää vähemmän aikaa netissä, mutta ei ole onnistunut, %</vt:lpstr>
      <vt:lpstr>Kokenut usein, että pitäisi viettää aikaa muutoin kuin netissä, %</vt:lpstr>
      <vt:lpstr>Kokenut usein, että pitäisi viettää aikaa muutoin kuin netissä, %</vt:lpstr>
      <vt:lpstr>Huomannut usein olevansa netissä vaikka ei ole huvittanut, %</vt:lpstr>
      <vt:lpstr>Huomannut usein olevansa netissä vaikka ei ole huvittanut, %</vt:lpstr>
      <vt:lpstr>Tuntenut olonsa usein hermostuneeksi, kun ei ole päässyt nettiin, %</vt:lpstr>
      <vt:lpstr>Tuntenut olonsa usein hermostuneeksi, kun ei ole päässyt nettiin, %</vt:lpstr>
      <vt:lpstr>Ei ole usein syönyt tai nukkunut netin takia, %</vt:lpstr>
      <vt:lpstr>Ei ole usein syönyt tai nukkunut netin takia, %</vt:lpstr>
    </vt:vector>
  </TitlesOfParts>
  <Company>Istekki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Päihteet</dc:title>
  <dc:creator>Rytkönen Säde</dc:creator>
  <cp:lastModifiedBy>Säde Rytkönen</cp:lastModifiedBy>
  <cp:revision>76</cp:revision>
  <dcterms:created xsi:type="dcterms:W3CDTF">2021-09-24T10:09:48Z</dcterms:created>
  <dcterms:modified xsi:type="dcterms:W3CDTF">2021-10-06T07:31:53Z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0x010100A13EB21D36F08A4BA80246746ED189F0</vt:lpwstr>
  </property>
</Properties>
</file>