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ms-exce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313" r:id="rId7"/>
    <p:sldId id="267" r:id="rId8"/>
    <p:sldId id="303" r:id="rId9"/>
    <p:sldId id="304" r:id="rId10"/>
    <p:sldId id="270" r:id="rId11"/>
    <p:sldId id="273" r:id="rId12"/>
    <p:sldId id="305" r:id="rId13"/>
    <p:sldId id="276" r:id="rId14"/>
    <p:sldId id="306" r:id="rId15"/>
    <p:sldId id="279" r:id="rId16"/>
    <p:sldId id="280" r:id="rId17"/>
    <p:sldId id="281" r:id="rId18"/>
    <p:sldId id="307" r:id="rId19"/>
    <p:sldId id="284" r:id="rId20"/>
    <p:sldId id="308" r:id="rId21"/>
    <p:sldId id="288" r:id="rId22"/>
    <p:sldId id="289" r:id="rId23"/>
    <p:sldId id="287" r:id="rId24"/>
    <p:sldId id="309" r:id="rId25"/>
    <p:sldId id="310" r:id="rId26"/>
    <p:sldId id="294" r:id="rId27"/>
    <p:sldId id="295" r:id="rId28"/>
    <p:sldId id="296" r:id="rId29"/>
    <p:sldId id="297" r:id="rId30"/>
    <p:sldId id="311" r:id="rId31"/>
    <p:sldId id="312" r:id="rId32"/>
    <p:sldId id="327" r:id="rId33"/>
    <p:sldId id="314" r:id="rId34"/>
    <p:sldId id="315" r:id="rId35"/>
    <p:sldId id="316" r:id="rId36"/>
    <p:sldId id="317" r:id="rId37"/>
    <p:sldId id="318" r:id="rId38"/>
    <p:sldId id="320" r:id="rId39"/>
    <p:sldId id="319" r:id="rId40"/>
    <p:sldId id="321" r:id="rId41"/>
    <p:sldId id="329" r:id="rId42"/>
    <p:sldId id="330" r:id="rId43"/>
    <p:sldId id="331" r:id="rId44"/>
    <p:sldId id="332" r:id="rId45"/>
    <p:sldId id="333" r:id="rId46"/>
    <p:sldId id="334" r:id="rId4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1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8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9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0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1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2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3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4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5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9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7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9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0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8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1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2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3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4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5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0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7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8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9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0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1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excel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4-43CA-811D-7831143FB569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(KA:1.53, Hajonta:0.59) (Vastauksia:4067)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1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8A9-4A36-A532-CC679E4156E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43</a:t>
                    </a:r>
                    <a:r>
                      <a:rPr lang="en-US" baseline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8A9-4A36-A532-CC679E4156E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8A9-4A36-A532-CC679E4156EB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6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0.51800000000000002</c:v>
                </c:pt>
                <c:pt idx="1">
                  <c:v>0.43099999999999999</c:v>
                </c:pt>
                <c:pt idx="2">
                  <c:v>5.1999999999999998E-2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C4-43CA-811D-7831143FB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00620"/>
        <c:axId val="54184"/>
      </c:barChart>
      <c:catAx>
        <c:axId val="5006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4184"/>
        <c:crosses val="autoZero"/>
        <c:auto val="1"/>
        <c:lblAlgn val="ctr"/>
        <c:lblOffset val="100"/>
        <c:noMultiLvlLbl val="1"/>
      </c:catAx>
      <c:valAx>
        <c:axId val="5418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00620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layout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0-4F30-BCC9-C248797C0882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(KA:2.27, Hajonta:0.8) (Vastauksia:4056)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AB-464B-B9AF-BC543C6F7E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AB-464B-B9AF-BC543C6F7ED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49%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AB-464B-B9AF-BC543C6F7EDE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0.22</c:v>
                </c:pt>
                <c:pt idx="1">
                  <c:v>0.28999999999999998</c:v>
                </c:pt>
                <c:pt idx="2">
                  <c:v>0.48899999999999999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80-4F30-BCC9-C248797C0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22542"/>
        <c:axId val="468565"/>
      </c:barChart>
      <c:catAx>
        <c:axId val="22254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68565"/>
        <c:crosses val="autoZero"/>
        <c:auto val="1"/>
        <c:lblAlgn val="ctr"/>
        <c:lblOffset val="100"/>
        <c:noMultiLvlLbl val="1"/>
      </c:catAx>
      <c:valAx>
        <c:axId val="468565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22542"/>
        <c:crosses val="autoZero"/>
        <c:crossBetween val="between"/>
        <c:majorUnit val="0.2"/>
      </c:valAx>
      <c:spPr>
        <a:ln>
          <a:solidFill>
            <a:schemeClr val="tx1"/>
          </a:solidFill>
        </a:ln>
      </c:spPr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DF-47F5-84A8-FFC2B1EED96F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(KA:2.03, Hajonta:0.91) (Vastauksia:4066)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DF-47F5-84A8-FFC2B1EED9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DF-47F5-84A8-FFC2B1EED9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DF-47F5-84A8-FFC2B1EED96F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0.40300000000000002</c:v>
                </c:pt>
                <c:pt idx="1">
                  <c:v>0.16700000000000001</c:v>
                </c:pt>
                <c:pt idx="2">
                  <c:v>0.42899999999999999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DF-47F5-84A8-FFC2B1EED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31453"/>
        <c:axId val="303631"/>
      </c:barChart>
      <c:catAx>
        <c:axId val="83145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03631"/>
        <c:crosses val="autoZero"/>
        <c:auto val="1"/>
        <c:lblAlgn val="ctr"/>
        <c:lblOffset val="100"/>
        <c:noMultiLvlLbl val="1"/>
      </c:catAx>
      <c:valAx>
        <c:axId val="30363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31453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E-4AEC-BB3A-9C72255316FB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(KA:2.12, Hajonta:0.85) (Vastauksia:4051)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BE-4AEC-BB3A-9C72255316F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BE-4AEC-BB3A-9C72255316F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BE-4AEC-BB3A-9C72255316FB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0.31</c:v>
                </c:pt>
                <c:pt idx="1">
                  <c:v>0.25600000000000001</c:v>
                </c:pt>
                <c:pt idx="2">
                  <c:v>0.434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BE-4AEC-BB3A-9C7225531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02648"/>
        <c:axId val="195901"/>
      </c:barChart>
      <c:catAx>
        <c:axId val="7026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95901"/>
        <c:crosses val="autoZero"/>
        <c:auto val="1"/>
        <c:lblAlgn val="ctr"/>
        <c:lblOffset val="100"/>
        <c:noMultiLvlLbl val="1"/>
      </c:catAx>
      <c:valAx>
        <c:axId val="19590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02648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C-4D1B-999B-D6804288F94D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(KA:1.78, Hajonta:0.53) (Vastauksia:3300)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 dirty="0" smtClean="0"/>
                      <a:t>27%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3E-4306-AB0C-5239F1BE86F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 dirty="0" smtClean="0"/>
                      <a:t>67%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3E-4306-AB0C-5239F1BE86F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 algn="l">
                      <a:defRPr sz="2000" b="0" spc="100">
                        <a:solidFill>
                          <a:srgbClr val="000000"/>
                        </a:solidFill>
                        <a:latin typeface="Arial"/>
                      </a:defRPr>
                    </a:pPr>
                    <a:r>
                      <a:rPr lang="en-US" smtClean="0"/>
                      <a:t>6%</a:t>
                    </a:r>
                    <a:endParaRPr lang="en-US" dirty="0"/>
                  </a:p>
                </c:rich>
              </c:tx>
              <c:numFmt formatCode="0.0\ 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3E-4306-AB0C-5239F1BE86FA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0.27300000000000002</c:v>
                </c:pt>
                <c:pt idx="1">
                  <c:v>0.67400000000000004</c:v>
                </c:pt>
                <c:pt idx="2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6C-4D1B-999B-D6804288F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2047"/>
        <c:axId val="622412"/>
      </c:barChart>
      <c:catAx>
        <c:axId val="89204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22412"/>
        <c:crosses val="autoZero"/>
        <c:auto val="1"/>
        <c:lblAlgn val="ctr"/>
        <c:lblOffset val="100"/>
        <c:noMultiLvlLbl val="1"/>
      </c:catAx>
      <c:valAx>
        <c:axId val="62241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92047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>
        <c:manualLayout>
          <c:layoutTarget val="inner"/>
          <c:xMode val="edge"/>
          <c:yMode val="edge"/>
          <c:x val="0.26258870418975405"/>
          <c:y val="0"/>
          <c:w val="0.69212586273937982"/>
          <c:h val="0.900322353020239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Kyllä, missä?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03-48CF-AB94-AA7AB08A2735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(KA:2.04, Hajonta:0.84) (Vastauksia:4030)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CC-4706-ABE9-12D9A4A68D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CC-4706-ABE9-12D9A4A68D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CC-4706-ABE9-12D9A4A68DF5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Kyllä, missä?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0.33100000000000002</c:v>
                </c:pt>
                <c:pt idx="1">
                  <c:v>0.29299999999999998</c:v>
                </c:pt>
                <c:pt idx="2">
                  <c:v>0.376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03-48CF-AB94-AA7AB08A27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80212"/>
        <c:axId val="780542"/>
      </c:barChart>
      <c:catAx>
        <c:axId val="7802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80542"/>
        <c:crosses val="autoZero"/>
        <c:auto val="1"/>
        <c:lblAlgn val="ctr"/>
        <c:lblOffset val="100"/>
        <c:noMultiLvlLbl val="1"/>
      </c:catAx>
      <c:valAx>
        <c:axId val="78054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80212"/>
        <c:crosses val="autoZero"/>
        <c:crossBetween val="between"/>
        <c:majorUnit val="0.2"/>
      </c:valAx>
    </c:plotArea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>
        <c:manualLayout>
          <c:layoutTarget val="inner"/>
          <c:xMode val="edge"/>
          <c:yMode val="edge"/>
          <c:x val="0.2331603740970663"/>
          <c:y val="3.4277069131475012E-2"/>
          <c:w val="0.71835327303807917"/>
          <c:h val="0.818954998403920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49-493F-A37A-A96CF9503F93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(KA:2.04, Hajonta:0.87) (Vastauksia:3214)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F4-403C-BF2A-D5A1D8486B8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F4-403C-BF2A-D5A1D8486B8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40%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F4-403C-BF2A-D5A1D8486B81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0.36399999999999999</c:v>
                </c:pt>
                <c:pt idx="1">
                  <c:v>0.23499999999999999</c:v>
                </c:pt>
                <c:pt idx="2">
                  <c:v>0.40100000000000002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49-493F-A37A-A96CF9503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63547"/>
        <c:axId val="859154"/>
      </c:barChart>
      <c:catAx>
        <c:axId val="16354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59154"/>
        <c:crosses val="autoZero"/>
        <c:auto val="1"/>
        <c:lblAlgn val="ctr"/>
        <c:lblOffset val="100"/>
        <c:noMultiLvlLbl val="1"/>
      </c:catAx>
      <c:valAx>
        <c:axId val="85915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63547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4-4DE3-BBCE-5C445CC74AF2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(KA:2.07, Hajonta:0.58) (Vastauksia:4044)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24-4DE3-BBCE-5C445CC74AF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24-4DE3-BBCE-5C445CC74AF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24-4DE3-BBCE-5C445CC74AF2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0.13700000000000001</c:v>
                </c:pt>
                <c:pt idx="1">
                  <c:v>0.65800000000000003</c:v>
                </c:pt>
                <c:pt idx="2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24-4DE3-BBCE-5C445CC74A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37714"/>
        <c:axId val="440177"/>
      </c:barChart>
      <c:catAx>
        <c:axId val="13771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40177"/>
        <c:crosses val="autoZero"/>
        <c:auto val="1"/>
        <c:lblAlgn val="ctr"/>
        <c:lblOffset val="100"/>
        <c:noMultiLvlLbl val="1"/>
      </c:catAx>
      <c:valAx>
        <c:axId val="440177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37714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Kyllä, millaista/ missä?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9-48EC-8E09-62FD42A6227C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(KA:2.16, Hajonta:0.5) (Vastauksia:3277)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95-4E8A-B0D2-F870A5FF5D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95-4E8A-B0D2-F870A5FF5D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95-4E8A-B0D2-F870A5FF5D26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Kyllä, millaista/ missä?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5.7000000000000002E-2</c:v>
                </c:pt>
                <c:pt idx="1">
                  <c:v>0.72499999999999998</c:v>
                </c:pt>
                <c:pt idx="2">
                  <c:v>0.218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09-48EC-8E09-62FD42A62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80776"/>
        <c:axId val="104268"/>
      </c:barChart>
      <c:catAx>
        <c:axId val="1807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04268"/>
        <c:crosses val="autoZero"/>
        <c:auto val="1"/>
        <c:lblAlgn val="ctr"/>
        <c:lblOffset val="100"/>
        <c:noMultiLvlLbl val="1"/>
      </c:catAx>
      <c:valAx>
        <c:axId val="10426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80776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27-4614-A5A9-7A9FB781B216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(KA:1.91, Hajonta:0.87) (Vastauksia:3280)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7C-4AB6-AF81-B6F4224EEC2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7C-4AB6-AF81-B6F4224EEC2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7C-4AB6-AF81-B6F4224EEC21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0.42599999999999999</c:v>
                </c:pt>
                <c:pt idx="1">
                  <c:v>0.23699999999999999</c:v>
                </c:pt>
                <c:pt idx="2">
                  <c:v>0.33800000000000002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27-4614-A5A9-7A9FB781B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11238"/>
        <c:axId val="30507"/>
      </c:barChart>
      <c:catAx>
        <c:axId val="31123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0507"/>
        <c:crosses val="autoZero"/>
        <c:auto val="1"/>
        <c:lblAlgn val="ctr"/>
        <c:lblOffset val="100"/>
        <c:noMultiLvlLbl val="1"/>
      </c:catAx>
      <c:valAx>
        <c:axId val="30507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11238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AD-491C-AC83-150C460B729C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(KA:1.88, Hajonta:0.85) (Vastauksia:3288)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AD-491C-AC83-150C460B729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AD-491C-AC83-150C460B729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AD-491C-AC83-150C460B729C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0.432</c:v>
                </c:pt>
                <c:pt idx="1">
                  <c:v>0.25800000000000001</c:v>
                </c:pt>
                <c:pt idx="2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AD-491C-AC83-150C460B7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29026"/>
        <c:axId val="846679"/>
      </c:barChart>
      <c:catAx>
        <c:axId val="52902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46679"/>
        <c:crosses val="autoZero"/>
        <c:auto val="1"/>
        <c:lblAlgn val="ctr"/>
        <c:lblOffset val="100"/>
        <c:noMultiLvlLbl val="1"/>
      </c:catAx>
      <c:valAx>
        <c:axId val="84667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29026"/>
        <c:crosses val="autoZero"/>
        <c:crossBetween val="between"/>
        <c:majorUnit val="0.2"/>
      </c:valAx>
      <c:spPr>
        <a:ln>
          <a:solidFill>
            <a:schemeClr val="tx2"/>
          </a:solidFill>
        </a:ln>
      </c:spPr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3C-404D-9426-E690B20698B9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(KA:1.72, Hajonta:0.57) (Vastauksia:4071)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3C-404D-9426-E690B20698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3C-404D-9426-E690B20698B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3C-404D-9426-E690B20698B9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8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0.34399999999999997</c:v>
                </c:pt>
                <c:pt idx="1">
                  <c:v>0.59199999999999997</c:v>
                </c:pt>
                <c:pt idx="2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3C-404D-9426-E690B206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24870"/>
        <c:axId val="934632"/>
      </c:barChart>
      <c:catAx>
        <c:axId val="32487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34632"/>
        <c:crosses val="autoZero"/>
        <c:auto val="1"/>
        <c:lblAlgn val="ctr"/>
        <c:lblOffset val="100"/>
        <c:noMultiLvlLbl val="1"/>
      </c:catAx>
      <c:valAx>
        <c:axId val="93463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24870"/>
        <c:crosses val="autoZero"/>
        <c:crossBetween val="between"/>
        <c:majorUnit val="0.2"/>
      </c:valAx>
      <c:spPr>
        <a:ln>
          <a:solidFill>
            <a:schemeClr val="tx1"/>
          </a:solidFill>
        </a:ln>
      </c:spPr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D-4CD3-A947-5FD09DFD784F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(KA:2.03, Hajonta:0.62) (Vastauksia:4041)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FD-4CD3-A947-5FD09DFD784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FD-4CD3-A947-5FD09DFD784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FD-4CD3-A947-5FD09DFD784F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0.17699999999999999</c:v>
                </c:pt>
                <c:pt idx="1">
                  <c:v>0.61799999999999999</c:v>
                </c:pt>
                <c:pt idx="2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FD-4CD3-A947-5FD09DFD7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069"/>
        <c:axId val="897367"/>
      </c:barChart>
      <c:catAx>
        <c:axId val="106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97367"/>
        <c:crosses val="autoZero"/>
        <c:auto val="1"/>
        <c:lblAlgn val="ctr"/>
        <c:lblOffset val="100"/>
        <c:noMultiLvlLbl val="1"/>
      </c:catAx>
      <c:valAx>
        <c:axId val="897367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069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7D-40FF-ADA1-7E12C144C6C3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(KA:1.88, Hajonta:0.76) (Vastauksia:4038)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98-4083-B1AD-A56E19D2A6F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98-4083-B1AD-A56E19D2A6F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98-4083-B1AD-A56E19D2A6FE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0.36299999999999999</c:v>
                </c:pt>
                <c:pt idx="1">
                  <c:v>0.39900000000000002</c:v>
                </c:pt>
                <c:pt idx="2">
                  <c:v>0.23799999999999999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7D-40FF-ADA1-7E12C144C6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19597"/>
        <c:axId val="58927"/>
      </c:barChart>
      <c:catAx>
        <c:axId val="51959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8927"/>
        <c:crosses val="autoZero"/>
        <c:auto val="1"/>
        <c:lblAlgn val="ctr"/>
        <c:lblOffset val="100"/>
        <c:noMultiLvlLbl val="1"/>
      </c:catAx>
      <c:valAx>
        <c:axId val="58927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19597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>
        <c:manualLayout>
          <c:layoutTarget val="inner"/>
          <c:xMode val="edge"/>
          <c:yMode val="edge"/>
          <c:x val="0.26258870418975405"/>
          <c:y val="3.1294452347083924E-2"/>
          <c:w val="0.69212586273937982"/>
          <c:h val="0.834708616614957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Kyllä, missä?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27-4AD7-BA28-CB2A550E795D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(KA:2.04, Hajonta:0.78) (Vastauksia:4027)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19-4FC6-9DB9-1C8226A6D9D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19-4FC6-9DB9-1C8226A6D9D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19-4FC6-9DB9-1C8226A6D9D4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Kyllä, missä?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0.28199999999999997</c:v>
                </c:pt>
                <c:pt idx="1">
                  <c:v>0.39400000000000002</c:v>
                </c:pt>
                <c:pt idx="2">
                  <c:v>0.32400000000000001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27-4AD7-BA28-CB2A550E79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98653"/>
        <c:axId val="153537"/>
      </c:barChart>
      <c:catAx>
        <c:axId val="39865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53537"/>
        <c:crosses val="autoZero"/>
        <c:auto val="1"/>
        <c:lblAlgn val="ctr"/>
        <c:lblOffset val="100"/>
        <c:noMultiLvlLbl val="1"/>
      </c:catAx>
      <c:valAx>
        <c:axId val="153537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98653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9-466B-9616-6CC2742070EE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(KA:1.82, Hajonta:0.77) (Vastauksia:4044)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02-4291-92D6-F3B7D30F0F9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02-4291-92D6-F3B7D30F0F9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02-4291-92D6-F3B7D30F0F96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0.40300000000000002</c:v>
                </c:pt>
                <c:pt idx="1">
                  <c:v>0.36899999999999999</c:v>
                </c:pt>
                <c:pt idx="2">
                  <c:v>0.22700000000000001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D9-466B-9616-6CC274207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34566"/>
        <c:axId val="678258"/>
      </c:barChart>
      <c:catAx>
        <c:axId val="13456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78258"/>
        <c:crosses val="autoZero"/>
        <c:auto val="1"/>
        <c:lblAlgn val="ctr"/>
        <c:lblOffset val="100"/>
        <c:noMultiLvlLbl val="1"/>
      </c:catAx>
      <c:valAx>
        <c:axId val="67825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34566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9-4EBC-8049-C1D9EB3AD5AF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(KA:1.75, Hajonta:0.67) (Vastauksia:4012)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29-4EBC-8049-C1D9EB3AD5A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29-4EBC-8049-C1D9EB3AD5A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29-4EBC-8049-C1D9EB3AD5AF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0.38500000000000001</c:v>
                </c:pt>
                <c:pt idx="1">
                  <c:v>0.48399999999999999</c:v>
                </c:pt>
                <c:pt idx="2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29-4EBC-8049-C1D9EB3AD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78266"/>
        <c:axId val="740631"/>
      </c:barChart>
      <c:catAx>
        <c:axId val="17826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40631"/>
        <c:crosses val="autoZero"/>
        <c:auto val="1"/>
        <c:lblAlgn val="ctr"/>
        <c:lblOffset val="100"/>
        <c:noMultiLvlLbl val="1"/>
      </c:catAx>
      <c:valAx>
        <c:axId val="74063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78266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8C-4EE7-9B29-B8F24AB3B85A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(KA:1.7, Hajonta:0.68) (Vastauksia:4046)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8C-4EE7-9B29-B8F24AB3B8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8C-4EE7-9B29-B8F24AB3B8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8C-4EE7-9B29-B8F24AB3B85A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0.42199999999999999</c:v>
                </c:pt>
                <c:pt idx="1">
                  <c:v>0.45200000000000001</c:v>
                </c:pt>
                <c:pt idx="2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8C-4EE7-9B29-B8F24AB3B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52934"/>
        <c:axId val="938622"/>
      </c:barChart>
      <c:catAx>
        <c:axId val="35293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38622"/>
        <c:crosses val="autoZero"/>
        <c:auto val="1"/>
        <c:lblAlgn val="ctr"/>
        <c:lblOffset val="100"/>
        <c:noMultiLvlLbl val="1"/>
      </c:catAx>
      <c:valAx>
        <c:axId val="93862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52934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F-4098-87ED-B641979E4337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(KA:1.97, Hajonta:0.53) (Vastauksia:4037)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7F-4098-87ED-B641979E433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7F-4098-87ED-B641979E433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7F-4098-87ED-B641979E4337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0.152</c:v>
                </c:pt>
                <c:pt idx="1">
                  <c:v>0.72199999999999998</c:v>
                </c:pt>
                <c:pt idx="2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7F-4098-87ED-B641979E43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18932"/>
        <c:axId val="885974"/>
      </c:barChart>
      <c:catAx>
        <c:axId val="4189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85974"/>
        <c:crosses val="autoZero"/>
        <c:auto val="1"/>
        <c:lblAlgn val="ctr"/>
        <c:lblOffset val="100"/>
        <c:noMultiLvlLbl val="1"/>
      </c:catAx>
      <c:valAx>
        <c:axId val="88597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18932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A-4C7F-97D8-E813F3833CD3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(KA:1.99, Hajonta:0.51) (Vastauksia:4038)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8A-4C7F-97D8-E813F3833CD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8A-4C7F-97D8-E813F3833CD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8A-4C7F-97D8-E813F3833CD3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0.13700000000000001</c:v>
                </c:pt>
                <c:pt idx="1">
                  <c:v>0.73699999999999999</c:v>
                </c:pt>
                <c:pt idx="2">
                  <c:v>0.126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8A-4C7F-97D8-E813F3833C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39404"/>
        <c:axId val="667709"/>
      </c:barChart>
      <c:catAx>
        <c:axId val="2394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67709"/>
        <c:crosses val="autoZero"/>
        <c:auto val="1"/>
        <c:lblAlgn val="ctr"/>
        <c:lblOffset val="100"/>
        <c:noMultiLvlLbl val="1"/>
      </c:catAx>
      <c:valAx>
        <c:axId val="66770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39404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7B-40EF-ADDE-D12AE44DD10B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(KA:1.52, Hajonta:0.66) (Vastauksia:4046)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57%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EB-4E9B-855C-2D0D5710F46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34%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EB-4E9B-855C-2D0D5710F46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EB-4E9B-855C-2D0D5710F462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0.56799999999999995</c:v>
                </c:pt>
                <c:pt idx="1">
                  <c:v>0.34100000000000003</c:v>
                </c:pt>
                <c:pt idx="2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7B-40EF-ADDE-D12AE44DD1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60494"/>
        <c:axId val="557873"/>
      </c:barChart>
      <c:catAx>
        <c:axId val="16049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57873"/>
        <c:crosses val="autoZero"/>
        <c:auto val="1"/>
        <c:lblAlgn val="ctr"/>
        <c:lblOffset val="100"/>
        <c:noMultiLvlLbl val="1"/>
      </c:catAx>
      <c:valAx>
        <c:axId val="557873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60494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CF-4473-B577-967314B3C7E9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(KA:1.68, Hajonta:0.68) (Vastauksia:4022)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E8-4711-89DC-7D6B7F29CF2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E8-4711-89DC-7D6B7F29CF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E8-4711-89DC-7D6B7F29CF26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0.44400000000000001</c:v>
                </c:pt>
                <c:pt idx="1">
                  <c:v>0.433</c:v>
                </c:pt>
                <c:pt idx="2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CF-4473-B577-967314B3C7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14615"/>
        <c:axId val="226138"/>
      </c:barChart>
      <c:catAx>
        <c:axId val="81461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26138"/>
        <c:crosses val="autoZero"/>
        <c:auto val="1"/>
        <c:lblAlgn val="ctr"/>
        <c:lblOffset val="100"/>
        <c:noMultiLvlLbl val="1"/>
      </c:catAx>
      <c:valAx>
        <c:axId val="22613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14615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9-4CCB-92EA-3A3AF3E97D80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(KA:1.6, Hajonta:0.59) (Vastauksia:4068)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49-4CCB-92EA-3A3AF3E97D8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49-4CCB-92EA-3A3AF3E97D8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49-4CCB-92EA-3A3AF3E97D80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0.45600000000000002</c:v>
                </c:pt>
                <c:pt idx="1">
                  <c:v>0.48799999999999999</c:v>
                </c:pt>
                <c:pt idx="2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49-4CCB-92EA-3A3AF3E97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99623"/>
        <c:axId val="940533"/>
      </c:barChart>
      <c:catAx>
        <c:axId val="29962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40533"/>
        <c:crosses val="autoZero"/>
        <c:auto val="1"/>
        <c:lblAlgn val="ctr"/>
        <c:lblOffset val="100"/>
        <c:noMultiLvlLbl val="1"/>
      </c:catAx>
      <c:valAx>
        <c:axId val="940533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99623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38-4029-AF49-57DF21320E07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(KA:1.95, Hajonta:0.65) (Vastauksia:4033)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C5-41DC-BAB7-871009A1763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C5-41DC-BAB7-871009A1763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C5-41DC-BAB7-871009A1763B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0.23699999999999999</c:v>
                </c:pt>
                <c:pt idx="1">
                  <c:v>0.57799999999999996</c:v>
                </c:pt>
                <c:pt idx="2">
                  <c:v>0.185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38-4029-AF49-57DF21320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92458"/>
        <c:axId val="888358"/>
      </c:barChart>
      <c:catAx>
        <c:axId val="79245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88358"/>
        <c:crosses val="autoZero"/>
        <c:auto val="1"/>
        <c:lblAlgn val="ctr"/>
        <c:lblOffset val="100"/>
        <c:noMultiLvlLbl val="1"/>
      </c:catAx>
      <c:valAx>
        <c:axId val="88835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92458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A-451B-9C56-2828C237A352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(KA:1.83, Hajonta:0.65) (Vastauksia:4042)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F3-4994-87BD-AD5819EA5B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55%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F3-4994-87BD-AD5819EA5B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F3-4994-87BD-AD5819EA5B86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0.314</c:v>
                </c:pt>
                <c:pt idx="1">
                  <c:v>0.54600000000000004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A-451B-9C56-2828C237A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43454"/>
        <c:axId val="102209"/>
      </c:barChart>
      <c:catAx>
        <c:axId val="94345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02209"/>
        <c:crosses val="autoZero"/>
        <c:auto val="1"/>
        <c:lblAlgn val="ctr"/>
        <c:lblOffset val="100"/>
        <c:noMultiLvlLbl val="1"/>
      </c:catAx>
      <c:valAx>
        <c:axId val="10220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43454"/>
        <c:crosses val="autoZero"/>
        <c:crossBetween val="between"/>
        <c:majorUnit val="0.2"/>
      </c:valAx>
      <c:spPr>
        <a:ln>
          <a:solidFill>
            <a:schemeClr val="tx1"/>
          </a:solidFill>
        </a:ln>
      </c:spPr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BA-432E-8F9D-41E0742CAE5C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(KA:1.58, Hajonta:0.83) (Vastauksia:4032)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0BA-432E-8F9D-41E0742CAE5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0BA-432E-8F9D-41E0742CAE5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0BA-432E-8F9D-41E0742CAE5C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0.64500000000000002</c:v>
                </c:pt>
                <c:pt idx="1">
                  <c:v>0.13500000000000001</c:v>
                </c:pt>
                <c:pt idx="2">
                  <c:v>0.221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BA-432E-8F9D-41E0742CA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91327"/>
        <c:axId val="950722"/>
      </c:barChart>
      <c:catAx>
        <c:axId val="59132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50722"/>
        <c:crosses val="autoZero"/>
        <c:auto val="1"/>
        <c:lblAlgn val="ctr"/>
        <c:lblOffset val="100"/>
        <c:noMultiLvlLbl val="1"/>
      </c:catAx>
      <c:valAx>
        <c:axId val="95072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91327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27-4B15-9C80-1E1143FAE311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(KA:1.43, Hajonta:0.76) (Vastauksia:4039)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27-4B15-9C80-1E1143FAE31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27-4B15-9C80-1E1143FAE31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27-4B15-9C80-1E1143FAE311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0.73599999999999999</c:v>
                </c:pt>
                <c:pt idx="1">
                  <c:v>0.10100000000000001</c:v>
                </c:pt>
                <c:pt idx="2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27-4B15-9C80-1E1143FAE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97946"/>
        <c:axId val="215577"/>
      </c:barChart>
      <c:catAx>
        <c:axId val="19794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15577"/>
        <c:crosses val="autoZero"/>
        <c:auto val="1"/>
        <c:lblAlgn val="ctr"/>
        <c:lblOffset val="100"/>
        <c:noMultiLvlLbl val="1"/>
      </c:catAx>
      <c:valAx>
        <c:axId val="215577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97946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BB-44CD-895C-4D316C4BFA98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(KA:1.48, Hajonta:0.8) (Vastauksia:4041)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72%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BB-44CD-895C-4D316C4BFA9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BB-44CD-895C-4D316C4BFA9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BB-44CD-895C-4D316C4BFA98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0.71899999999999997</c:v>
                </c:pt>
                <c:pt idx="1">
                  <c:v>8.1000000000000003E-2</c:v>
                </c:pt>
                <c:pt idx="2">
                  <c:v>0.19900000000000001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BB-44CD-895C-4D316C4BF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07325"/>
        <c:axId val="225439"/>
      </c:barChart>
      <c:catAx>
        <c:axId val="90732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25439"/>
        <c:crosses val="autoZero"/>
        <c:auto val="1"/>
        <c:lblAlgn val="ctr"/>
        <c:lblOffset val="100"/>
        <c:noMultiLvlLbl val="1"/>
      </c:catAx>
      <c:valAx>
        <c:axId val="225439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907325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99-4DDD-A202-C3C2E4576B39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(KA:1.85, Hajonta:0.9) (Vastauksia:4023)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99-4DDD-A202-C3C2E4576B3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99-4DDD-A202-C3C2E4576B3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34%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99-4DDD-A202-C3C2E4576B39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0.48799999999999999</c:v>
                </c:pt>
                <c:pt idx="1">
                  <c:v>0.17399999999999999</c:v>
                </c:pt>
                <c:pt idx="2">
                  <c:v>0.33700000000000002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99-4DDD-A202-C3C2E4576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21813"/>
        <c:axId val="81038"/>
      </c:barChart>
      <c:catAx>
        <c:axId val="72181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1038"/>
        <c:crosses val="autoZero"/>
        <c:auto val="1"/>
        <c:lblAlgn val="ctr"/>
        <c:lblOffset val="100"/>
        <c:noMultiLvlLbl val="1"/>
      </c:catAx>
      <c:valAx>
        <c:axId val="8103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21813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85-47E8-AD94-9B88C868322A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(KA:2.04, Hajonta:0.31) (Vastauksia:3302)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85-47E8-AD94-9B88C868322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90%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85-47E8-AD94-9B88C868322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85-47E8-AD94-9B88C868322A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0.03</c:v>
                </c:pt>
                <c:pt idx="1">
                  <c:v>0.90200000000000002</c:v>
                </c:pt>
                <c:pt idx="2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85-47E8-AD94-9B88C8683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62865"/>
        <c:axId val="332241"/>
      </c:barChart>
      <c:catAx>
        <c:axId val="36286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32241"/>
        <c:crosses val="autoZero"/>
        <c:auto val="1"/>
        <c:lblAlgn val="ctr"/>
        <c:lblOffset val="100"/>
        <c:noMultiLvlLbl val="1"/>
      </c:catAx>
      <c:valAx>
        <c:axId val="332241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62865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6B-4ECE-8D6B-5010CCB787BC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(KA:1.92, Hajonta:0.48) (Vastauksia:3312)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2000" smtClean="0"/>
                      <a:t>16%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6B-4ECE-8D6B-5010CCB787B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 smtClean="0"/>
                      <a:t>76%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6B-4ECE-8D6B-5010CCB787B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6B-4ECE-8D6B-5010CCB787BC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0.159</c:v>
                </c:pt>
                <c:pt idx="1">
                  <c:v>0.76</c:v>
                </c:pt>
                <c:pt idx="2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6B-4ECE-8D6B-5010CCB78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82187"/>
        <c:axId val="70872"/>
      </c:barChart>
      <c:catAx>
        <c:axId val="48218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0872"/>
        <c:crosses val="autoZero"/>
        <c:auto val="1"/>
        <c:lblAlgn val="ctr"/>
        <c:lblOffset val="100"/>
        <c:noMultiLvlLbl val="1"/>
      </c:catAx>
      <c:valAx>
        <c:axId val="7087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82187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C2-45A4-9911-A5042DF5D0C6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(KA:2.21, Hajonta:0.86) (Vastauksia:4068)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19-4C46-9DBE-B00A4FB036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19-4C46-9DBE-B00A4FB0361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19-4C46-9DBE-B00A4FB03617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2000" b="0" i="0" u="none" strike="noStrike" kern="1200" spc="100" baseline="0">
                    <a:solidFill>
                      <a:srgbClr val="000000"/>
                    </a:solidFill>
                    <a:latin typeface="Arial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0.29099999999999998</c:v>
                </c:pt>
                <c:pt idx="1">
                  <c:v>0.21</c:v>
                </c:pt>
                <c:pt idx="2">
                  <c:v>0.499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C2-45A4-9911-A5042DF5D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82498"/>
        <c:axId val="27984"/>
      </c:barChart>
      <c:catAx>
        <c:axId val="68249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l">
              <a:defRPr sz="2000" b="0" i="0" u="none" strike="noStrike" kern="1200" spc="100" baseline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pPr>
            <a:endParaRPr lang="fi-FI"/>
          </a:p>
        </c:txPr>
        <c:crossAx val="27984"/>
        <c:crosses val="autoZero"/>
        <c:auto val="1"/>
        <c:lblAlgn val="ctr"/>
        <c:lblOffset val="100"/>
        <c:noMultiLvlLbl val="1"/>
      </c:catAx>
      <c:valAx>
        <c:axId val="27984"/>
        <c:scaling>
          <c:orientation val="minMax"/>
          <c:max val="1"/>
          <c:min val="0"/>
        </c:scaling>
        <c:delete val="0"/>
        <c:axPos val="t"/>
        <c:majorGridlines>
          <c:spPr>
            <a:ln w="6350" cap="flat" cmpd="sng" algn="ctr">
              <a:solidFill>
                <a:srgbClr val="4F81BD">
                  <a:alpha val="20000"/>
                </a:srgbClr>
              </a:solidFill>
              <a:prstDash val="solid"/>
              <a:round/>
            </a:ln>
            <a:effectLst/>
          </c:spPr>
        </c:majorGridlines>
        <c:numFmt formatCode="0.0\ %" sourceLinked="0"/>
        <c:majorTickMark val="none"/>
        <c:minorTickMark val="none"/>
        <c:tickLblPos val="high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l">
              <a:defRPr sz="1000" b="0" i="0" u="none" strike="noStrike" kern="1200" spc="100" baseline="0">
                <a:solidFill>
                  <a:srgbClr val="000000"/>
                </a:solidFill>
                <a:latin typeface="Arial"/>
                <a:ea typeface="+mn-ea"/>
                <a:cs typeface="+mn-cs"/>
              </a:defRPr>
            </a:pPr>
            <a:endParaRPr lang="fi-FI"/>
          </a:p>
        </c:txPr>
        <c:crossAx val="68249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000" b="0" i="0" u="none" strike="noStrike" kern="1200" spc="100" baseline="0">
              <a:solidFill>
                <a:srgbClr val="000000"/>
              </a:solidFill>
              <a:latin typeface="Arial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1"/>
  </c:chart>
  <c:spPr>
    <a:noFill/>
    <a:ln w="6350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AA-4996-94CD-125B810FE113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(KA:1.66, Hajonta:0.87) (Vastauksia:4072)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68-4968-BB95-F7DA75C642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68-4968-BB95-F7DA75C642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68-4968-BB95-F7DA75C64250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0.60399999999999998</c:v>
                </c:pt>
                <c:pt idx="1">
                  <c:v>0.13200000000000001</c:v>
                </c:pt>
                <c:pt idx="2">
                  <c:v>0.26400000000000001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AA-4996-94CD-125B810FE1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65295"/>
        <c:axId val="817077"/>
      </c:barChart>
      <c:catAx>
        <c:axId val="26529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817077"/>
        <c:crosses val="autoZero"/>
        <c:auto val="1"/>
        <c:lblAlgn val="ctr"/>
        <c:lblOffset val="100"/>
        <c:noMultiLvlLbl val="1"/>
      </c:catAx>
      <c:valAx>
        <c:axId val="817077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65295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36-4BCE-8918-4294E3357E23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(KA:2.2, Hajonta:0.82) (Vastauksia:4067)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26%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36-4BCE-8918-4294E3357E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36-4BCE-8918-4294E3357E2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46%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36-4BCE-8918-4294E3357E23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0.26100000000000001</c:v>
                </c:pt>
                <c:pt idx="1">
                  <c:v>0.28100000000000003</c:v>
                </c:pt>
                <c:pt idx="2">
                  <c:v>0.45800000000000002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36-4BCE-8918-4294E3357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49228"/>
        <c:axId val="431662"/>
      </c:barChart>
      <c:catAx>
        <c:axId val="4492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31662"/>
        <c:crosses val="autoZero"/>
        <c:auto val="1"/>
        <c:lblAlgn val="ctr"/>
        <c:lblOffset val="100"/>
        <c:noMultiLvlLbl val="1"/>
      </c:catAx>
      <c:valAx>
        <c:axId val="431662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49228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Päihdetilannekysely_syksy_2019_kevät2020 - yhdistetty v3 (Kaikki vastaajat) (KA:0.0, Hajonta:0.0) (Vastauksia:0)</c:v>
                </c:pt>
              </c:strCache>
            </c:strRef>
          </c:tx>
          <c:invertIfNegative val="1"/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4-4658-ABDE-A8F2B201F1D6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vastaukset (Kaikki vastaajat) (KA:2.64, Hajonta:0.68) (Vastauksia:4055)</c:v>
                </c:pt>
              </c:strCache>
            </c:strRef>
          </c:tx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D4-4658-ABDE-A8F2B201F1D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D4-4658-ABDE-A8F2B201F1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76%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D4-4658-ABDE-A8F2B201F1D6}"/>
                </c:ext>
              </c:extLst>
            </c:dLbl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2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0%</c:formatCode>
                <c:ptCount val="3"/>
                <c:pt idx="0">
                  <c:v>0.113</c:v>
                </c:pt>
                <c:pt idx="1">
                  <c:v>0.13400000000000001</c:v>
                </c:pt>
                <c:pt idx="2">
                  <c:v>0.753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D4-4658-ABDE-A8F2B201F1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07792"/>
        <c:axId val="776156"/>
      </c:barChart>
      <c:catAx>
        <c:axId val="507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2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76156"/>
        <c:crosses val="autoZero"/>
        <c:auto val="1"/>
        <c:lblAlgn val="ctr"/>
        <c:lblOffset val="100"/>
        <c:noMultiLvlLbl val="1"/>
      </c:catAx>
      <c:valAx>
        <c:axId val="776156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07792"/>
        <c:crosses val="autoZero"/>
        <c:crossBetween val="between"/>
        <c:majorUnit val="0.2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spPr>
    <a:ln>
      <a:solidFill>
        <a:schemeClr val="tx1"/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0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903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77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607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25.3.2021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Content">
            <a:extLst>
              <a:ext uri="{FF2B5EF4-FFF2-40B4-BE49-F238E27FC236}">
                <a16:creationId xmlns:a16="http://schemas.microsoft.com/office/drawing/2014/main" id="{2B496EA9-79F7-422C-AFAF-5E6AB7A060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557338"/>
            <a:ext cx="109728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4633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25.3.2021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609600" y="1773238"/>
            <a:ext cx="109728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3386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25.3.2021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609600" y="1557338"/>
            <a:ext cx="109728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336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544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952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767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010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532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095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20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07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35311-61E2-4B4F-9855-01699AC72F4F}" type="datetimeFigureOut">
              <a:rPr lang="fi-FI" smtClean="0"/>
              <a:t>25.3.2021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C21A-8DEC-49C1-AA5D-DDD5B283ED3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935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tormi@kuh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hl.fi/web/alkoholi-tupakka-ja-riippuvuudet/ehkaiseva-paihdetyo/verkko-pakka-ehkaisevaan-paihdetyohon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Päihdetilannekysely</a:t>
            </a: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 2019-2020</a:t>
            </a:r>
            <a:br>
              <a:rPr lang="en-US" sz="4000" b="1" dirty="0" smtClean="0">
                <a:solidFill>
                  <a:srgbClr val="000000"/>
                </a:solidFill>
                <a:latin typeface="Arial"/>
              </a:rPr>
            </a:br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4000" b="1" dirty="0" smtClean="0">
                <a:solidFill>
                  <a:srgbClr val="000000"/>
                </a:solidFill>
                <a:latin typeface="Arial"/>
              </a:rPr>
            </a:br>
            <a:r>
              <a:rPr lang="en-US" sz="4000" b="1" dirty="0" err="1" smtClean="0">
                <a:solidFill>
                  <a:srgbClr val="000000"/>
                </a:solidFill>
                <a:latin typeface="Arial"/>
              </a:rPr>
              <a:t>Pohjois-Savo</a:t>
            </a:r>
            <a:endParaRPr lang="fi-FI" sz="4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Helena Törmi, ehkäisevän mielenterveys- ja päihdetyön koordinaattori</a:t>
            </a:r>
          </a:p>
          <a:p>
            <a:r>
              <a:rPr lang="fi-FI" dirty="0" smtClean="0"/>
              <a:t>PSSHP</a:t>
            </a:r>
            <a:r>
              <a:rPr lang="fi-FI" smtClean="0"/>
              <a:t>, HYTE-tiimi</a:t>
            </a:r>
            <a:endParaRPr lang="fi-FI" dirty="0" smtClean="0"/>
          </a:p>
          <a:p>
            <a:r>
              <a:rPr lang="fi-FI" dirty="0" smtClean="0">
                <a:hlinkClick r:id="rId2"/>
              </a:rPr>
              <a:t>helena.tormi@kuh.fi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3732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1127760" y="536403"/>
            <a:ext cx="822960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Puututaanko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työpaikoilla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mielestäsi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riittävästi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alkoholihaittoihin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ja -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ongelmiin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446447"/>
              </p:ext>
            </p:extLst>
          </p:nvPr>
        </p:nvGraphicFramePr>
        <p:xfrm>
          <a:off x="1127760" y="1781947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21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8912" y="150903"/>
            <a:ext cx="5689009" cy="1175658"/>
          </a:xfrm>
        </p:spPr>
        <p:txBody>
          <a:bodyPr/>
          <a:lstStyle/>
          <a:p>
            <a:r>
              <a:rPr lang="en-US" sz="1800" dirty="0" err="1">
                <a:solidFill>
                  <a:srgbClr val="000000"/>
                </a:solidFill>
                <a:latin typeface="Arial"/>
              </a:rPr>
              <a:t>Käytetäänkö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liikaa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alkoholia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09211" y="0"/>
            <a:ext cx="5183188" cy="1477464"/>
          </a:xfrm>
        </p:spPr>
        <p:txBody>
          <a:bodyPr/>
          <a:lstStyle/>
          <a:p>
            <a:r>
              <a:rPr lang="en-US" sz="1800" dirty="0" err="1">
                <a:solidFill>
                  <a:srgbClr val="000000"/>
                </a:solidFill>
                <a:latin typeface="Arial"/>
              </a:rPr>
              <a:t>Suhtaudutaanko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liian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vapaasti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humalajuomiseen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graphicFrame>
        <p:nvGraphicFramePr>
          <p:cNvPr id="7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6542815"/>
              </p:ext>
            </p:extLst>
          </p:nvPr>
        </p:nvGraphicFramePr>
        <p:xfrm>
          <a:off x="438912" y="1325880"/>
          <a:ext cx="5027441" cy="5196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05191481"/>
              </p:ext>
            </p:extLst>
          </p:nvPr>
        </p:nvGraphicFramePr>
        <p:xfrm>
          <a:off x="6209211" y="1325880"/>
          <a:ext cx="5604837" cy="519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787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1293223" y="355263"/>
            <a:ext cx="822960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viimeisen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kk:n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pelännyt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kuntanne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kadulla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tai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muulla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julkisella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paikalla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kohtaamianne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päihtyneitä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323434"/>
              </p:ext>
            </p:extLst>
          </p:nvPr>
        </p:nvGraphicFramePr>
        <p:xfrm>
          <a:off x="1293223" y="1572941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019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1423851" y="596927"/>
            <a:ext cx="822960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alkoholin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käyttöä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julkisella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paikalla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voida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rajoittaa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tietyillä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alueilla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kaupungin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/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omalla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päätöksellä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29215"/>
              </p:ext>
            </p:extLst>
          </p:nvPr>
        </p:nvGraphicFramePr>
        <p:xfrm>
          <a:off x="1423851" y="177323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7642821" y="1690942"/>
            <a:ext cx="3557963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Keskustan alueet: </a:t>
            </a:r>
          </a:p>
          <a:p>
            <a:r>
              <a:rPr lang="fi-FI" dirty="0"/>
              <a:t>Julkiset rakennukset, kaupan pihat, puistot, tori, kadut, uimarannat, </a:t>
            </a:r>
            <a:r>
              <a:rPr lang="fi-FI" dirty="0" smtClean="0"/>
              <a:t>urheilukentät</a:t>
            </a:r>
          </a:p>
          <a:p>
            <a:endParaRPr lang="fi-FI" dirty="0"/>
          </a:p>
          <a:p>
            <a:r>
              <a:rPr lang="fi-FI" dirty="0"/>
              <a:t>Koulujen ja päiväkotien </a:t>
            </a:r>
            <a:r>
              <a:rPr lang="fi-FI" dirty="0" smtClean="0"/>
              <a:t>läheisyys</a:t>
            </a:r>
          </a:p>
          <a:p>
            <a:endParaRPr lang="fi-FI" dirty="0"/>
          </a:p>
          <a:p>
            <a:r>
              <a:rPr lang="fi-FI" dirty="0"/>
              <a:t>Tapahtumat ja paikat missä on lapsia ja nuoria</a:t>
            </a:r>
          </a:p>
        </p:txBody>
      </p:sp>
    </p:spTree>
    <p:extLst>
      <p:ext uri="{BB962C8B-B14F-4D97-AF65-F5344CB8AC3E}">
        <p14:creationId xmlns:p14="http://schemas.microsoft.com/office/powerpoint/2010/main" val="42493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38775" y="558173"/>
            <a:ext cx="822960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Haluaisitko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vaikuttaa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kertomalla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mielipiteesi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mikäli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oman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kotinne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välittömässä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lähiympäristössä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sijaitsevalle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ravintolalle</a:t>
            </a:r>
            <a:r>
              <a:rPr lang="en-US" sz="20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haettaisiin</a:t>
            </a:r>
            <a:r>
              <a:rPr lang="en-US" sz="2000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anniskelulupaa</a:t>
            </a:r>
            <a:r>
              <a:rPr lang="en-US" sz="2000" b="1" dirty="0">
                <a:solidFill>
                  <a:srgbClr val="FF0000"/>
                </a:solidFill>
                <a:latin typeface="Arial"/>
              </a:rPr>
              <a:t> tai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jatkoaikaa</a:t>
            </a:r>
            <a:r>
              <a:rPr lang="en-US" sz="2000" b="1" dirty="0">
                <a:solidFill>
                  <a:srgbClr val="FF0000"/>
                </a:solidFill>
                <a:latin typeface="Arial"/>
              </a:rPr>
              <a:t>  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terassianniskeluun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63171"/>
              </p:ext>
            </p:extLst>
          </p:nvPr>
        </p:nvGraphicFramePr>
        <p:xfrm>
          <a:off x="638775" y="2005148"/>
          <a:ext cx="7673121" cy="4075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8529828" y="1833442"/>
            <a:ext cx="3465576" cy="42473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/>
              </a:rPr>
              <a:t>K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untalaisella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on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lakisääteinen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oikeus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lausua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anniskelulupahakemukseen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Arial"/>
              </a:rPr>
              <a:t>Lupalausuntoviranomaisen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on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ilmoitettava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ravintolan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lähiympäristössä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sijaitsevan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asuinkiinteistön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omistajalle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tai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haltiljalle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hakemuksen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vireilläolosta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varattava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heille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mahdollisuus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lausua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asiasta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. 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</a:endParaRPr>
          </a:p>
          <a:p>
            <a:r>
              <a:rPr lang="en-US" dirty="0" err="1" smtClean="0">
                <a:solidFill>
                  <a:srgbClr val="000000"/>
                </a:solidFill>
                <a:latin typeface="Arial"/>
              </a:rPr>
              <a:t>Lähiympäristöllä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tarkoitetaan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samaa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kiinteistöä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sekä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viereisiä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vastapäätä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olevia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kiinteistöjä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72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44139" y="138928"/>
            <a:ext cx="5157787" cy="1297986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Arial"/>
              </a:rPr>
              <a:t>Pitäisikö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ravintoloiden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aukioloaikoja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rajoittaa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nykyisestä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461760" y="243840"/>
            <a:ext cx="5303520" cy="1437323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Arial"/>
              </a:rPr>
              <a:t>Ovatko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ravintoloiden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pidentyneet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anniskeluajat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aiheuttaneet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häiriöitä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lähiympäristössänne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graphicFrame>
        <p:nvGraphicFramePr>
          <p:cNvPr id="7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2585240"/>
              </p:ext>
            </p:extLst>
          </p:nvPr>
        </p:nvGraphicFramePr>
        <p:xfrm>
          <a:off x="374470" y="1436915"/>
          <a:ext cx="5047922" cy="4973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52051332"/>
              </p:ext>
            </p:extLst>
          </p:nvPr>
        </p:nvGraphicFramePr>
        <p:xfrm>
          <a:off x="6172200" y="1506582"/>
          <a:ext cx="5183188" cy="490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9125994" y="1523537"/>
            <a:ext cx="222939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Yleistä rauhattomuutta</a:t>
            </a:r>
          </a:p>
          <a:p>
            <a:r>
              <a:rPr lang="fi-FI" dirty="0"/>
              <a:t>Meluhaitta: liikenne, musiikki, ”mölinä”</a:t>
            </a:r>
          </a:p>
          <a:p>
            <a:r>
              <a:rPr lang="fi-FI" dirty="0"/>
              <a:t>Rattijuopumukset</a:t>
            </a:r>
          </a:p>
          <a:p>
            <a:r>
              <a:rPr lang="fi-FI" dirty="0"/>
              <a:t>Väkivalta</a:t>
            </a:r>
          </a:p>
        </p:txBody>
      </p:sp>
    </p:spTree>
    <p:extLst>
      <p:ext uri="{BB962C8B-B14F-4D97-AF65-F5344CB8AC3E}">
        <p14:creationId xmlns:p14="http://schemas.microsoft.com/office/powerpoint/2010/main" val="21023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1226168" y="721024"/>
            <a:ext cx="10084526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alkoholin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myyntiin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päihtyneelle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suhtautua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kuntanne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ravintoloissa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nykyistä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tiukemmin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560818"/>
              </p:ext>
            </p:extLst>
          </p:nvPr>
        </p:nvGraphicFramePr>
        <p:xfrm>
          <a:off x="1180012" y="1851615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0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04359" y="226423"/>
            <a:ext cx="5157787" cy="1254035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alkoholin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myyntiin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päihtyneelle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suhtautua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kuntanne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kaupoissa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nykyistä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tiukemmin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199" y="441484"/>
            <a:ext cx="5183188" cy="823912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alkoholijuomien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myyntiaikoja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rajoittaa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kaupoissa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nykyisestä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graphicFrame>
        <p:nvGraphicFramePr>
          <p:cNvPr id="7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4997197"/>
              </p:ext>
            </p:extLst>
          </p:nvPr>
        </p:nvGraphicFramePr>
        <p:xfrm>
          <a:off x="404359" y="1341529"/>
          <a:ext cx="4935737" cy="4883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32359652"/>
              </p:ext>
            </p:extLst>
          </p:nvPr>
        </p:nvGraphicFramePr>
        <p:xfrm>
          <a:off x="6263640" y="1341529"/>
          <a:ext cx="5091747" cy="4883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79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849086" y="543369"/>
            <a:ext cx="8229600" cy="540000"/>
          </a:xfrm>
        </p:spPr>
        <p:txBody>
          <a:bodyPr>
            <a:normAutofit fontScale="92500"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tupakkatuotteiden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myyntipaikkoja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vähentää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508933"/>
              </p:ext>
            </p:extLst>
          </p:nvPr>
        </p:nvGraphicFramePr>
        <p:xfrm>
          <a:off x="849086" y="1738404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91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1101634" y="848604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rahapeliautomaatteja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vähentää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010571"/>
              </p:ext>
            </p:extLst>
          </p:nvPr>
        </p:nvGraphicFramePr>
        <p:xfrm>
          <a:off x="1101634" y="1755821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771350" y="1938701"/>
            <a:ext cx="2307771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dirty="0"/>
              <a:t>Yleisimmin toivotaan </a:t>
            </a:r>
            <a:r>
              <a:rPr lang="fi-FI" dirty="0" err="1"/>
              <a:t>rahapeliautomaatit</a:t>
            </a:r>
            <a:r>
              <a:rPr lang="fi-FI" dirty="0"/>
              <a:t> pois kaupoista, mutta myös kioskista ja ”kaikkialta”</a:t>
            </a:r>
          </a:p>
        </p:txBody>
      </p:sp>
    </p:spTree>
    <p:extLst>
      <p:ext uri="{BB962C8B-B14F-4D97-AF65-F5344CB8AC3E}">
        <p14:creationId xmlns:p14="http://schemas.microsoft.com/office/powerpoint/2010/main" val="354019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195496"/>
            <a:ext cx="10811256" cy="7200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i-FI" sz="3200" b="1" dirty="0" smtClean="0"/>
              <a:t>Päihdetilannekyselyn tausta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09600" y="1024128"/>
            <a:ext cx="10972800" cy="5376672"/>
          </a:xfrm>
        </p:spPr>
        <p:txBody>
          <a:bodyPr>
            <a:normAutofit/>
          </a:bodyPr>
          <a:lstStyle/>
          <a:p>
            <a:r>
              <a:rPr lang="fi-FI" sz="2000" b="1" dirty="0"/>
              <a:t>Kysely toteutettiin</a:t>
            </a:r>
            <a:r>
              <a:rPr lang="fi-FI" sz="2000" dirty="0"/>
              <a:t> 6/2019- 4/2020 välisen aikana </a:t>
            </a:r>
          </a:p>
          <a:p>
            <a:pPr lvl="1"/>
            <a:r>
              <a:rPr lang="fi-FI" sz="2000" dirty="0" smtClean="0"/>
              <a:t>Kuopio </a:t>
            </a:r>
            <a:r>
              <a:rPr lang="fi-FI" sz="2000" dirty="0"/>
              <a:t>ja Siilinjärvi </a:t>
            </a:r>
            <a:r>
              <a:rPr lang="fi-FI" sz="2000" dirty="0" smtClean="0"/>
              <a:t>toteuttivat vastaan kyselyn keväällä 2019. </a:t>
            </a:r>
            <a:r>
              <a:rPr lang="fi-FI" sz="2000" dirty="0"/>
              <a:t>Kuopio-Siilinjärvi- </a:t>
            </a:r>
            <a:r>
              <a:rPr lang="fi-FI" sz="2000" dirty="0" smtClean="0"/>
              <a:t>kysely </a:t>
            </a:r>
            <a:r>
              <a:rPr lang="fi-FI" sz="2000" dirty="0"/>
              <a:t>on </a:t>
            </a:r>
            <a:r>
              <a:rPr lang="fi-FI" sz="2000" dirty="0" smtClean="0"/>
              <a:t>yhdistetty </a:t>
            </a:r>
            <a:r>
              <a:rPr lang="fi-FI" sz="2000" dirty="0"/>
              <a:t>muun Pohjois-Savon alueen aineistoon niiden määrällisten </a:t>
            </a:r>
            <a:r>
              <a:rPr lang="fi-FI" sz="2000" dirty="0" smtClean="0"/>
              <a:t>kysymysten osalta</a:t>
            </a:r>
            <a:r>
              <a:rPr lang="fi-FI" sz="2000" dirty="0"/>
              <a:t>, jotka toteutuivat kyselyissä </a:t>
            </a:r>
            <a:r>
              <a:rPr lang="fi-FI" sz="2000" dirty="0" smtClean="0"/>
              <a:t>samoina (osassa tuloksista pienempi vastaajamäärä, jos kysymykset ovat olleet eriävät)</a:t>
            </a:r>
          </a:p>
          <a:p>
            <a:pPr lvl="1"/>
            <a:endParaRPr lang="fi-FI" sz="2000" dirty="0"/>
          </a:p>
          <a:p>
            <a:r>
              <a:rPr lang="fi-FI" sz="2000" b="1" dirty="0" smtClean="0"/>
              <a:t>Jakelukanavat: </a:t>
            </a:r>
            <a:r>
              <a:rPr lang="fi-FI" sz="2000" dirty="0" smtClean="0"/>
              <a:t>kunnan </a:t>
            </a:r>
            <a:r>
              <a:rPr lang="fi-FI" sz="2000" dirty="0"/>
              <a:t>sivut, </a:t>
            </a:r>
            <a:r>
              <a:rPr lang="fi-FI" sz="2000" dirty="0" smtClean="0"/>
              <a:t>Wilman </a:t>
            </a:r>
            <a:r>
              <a:rPr lang="fi-FI" sz="2000" dirty="0"/>
              <a:t>kautta huoltajille, </a:t>
            </a:r>
            <a:r>
              <a:rPr lang="fi-FI" sz="2000" dirty="0" smtClean="0"/>
              <a:t>kyselyyn vastaaminen oppitunneilla</a:t>
            </a:r>
            <a:r>
              <a:rPr lang="fi-FI" sz="2000" dirty="0"/>
              <a:t>, paikallislehdessä tieto kyselystä/linkki, paperisia kyselylomakkeita saatavilla esim. </a:t>
            </a:r>
            <a:r>
              <a:rPr lang="fi-FI" sz="2000" dirty="0" smtClean="0"/>
              <a:t>kunnantalo/kirjasto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 smtClean="0"/>
              <a:t>Kyselyyn </a:t>
            </a:r>
            <a:r>
              <a:rPr lang="fi-FI" sz="2000" dirty="0"/>
              <a:t>vastasi koko Pohjois-Savon alueella </a:t>
            </a:r>
            <a:r>
              <a:rPr lang="fi-FI" sz="2000" b="1" dirty="0" smtClean="0"/>
              <a:t>4040</a:t>
            </a:r>
            <a:r>
              <a:rPr lang="fi-FI" sz="2000" dirty="0" smtClean="0"/>
              <a:t> </a:t>
            </a:r>
            <a:r>
              <a:rPr lang="fi-FI" sz="2000" dirty="0"/>
              <a:t>asukasta </a:t>
            </a:r>
            <a:endParaRPr lang="fi-FI" sz="2000" dirty="0" smtClean="0"/>
          </a:p>
          <a:p>
            <a:pPr marL="0" indent="0">
              <a:buNone/>
            </a:pPr>
            <a:r>
              <a:rPr lang="fi-FI" sz="2000" dirty="0"/>
              <a:t>	</a:t>
            </a:r>
            <a:r>
              <a:rPr lang="fi-FI" sz="2000" dirty="0" smtClean="0"/>
              <a:t>(Kuopio-Siilinjärvi= 734; </a:t>
            </a:r>
            <a:r>
              <a:rPr lang="fi-FI" sz="2000" dirty="0" err="1" smtClean="0"/>
              <a:t>Ylä</a:t>
            </a:r>
            <a:r>
              <a:rPr lang="fi-FI" sz="2000" dirty="0" smtClean="0"/>
              <a:t>-Savo =680; Varkaus-Joroinen =195; Muut kunnat =2041)</a:t>
            </a:r>
            <a:endParaRPr lang="fi-FI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	Naisia </a:t>
            </a:r>
            <a:r>
              <a:rPr lang="fi-FI" sz="1600" dirty="0"/>
              <a:t>vastaajista oli </a:t>
            </a:r>
            <a:r>
              <a:rPr lang="fi-FI" sz="1600" dirty="0" smtClean="0"/>
              <a:t>72 </a:t>
            </a:r>
            <a:r>
              <a:rPr lang="fi-FI" sz="1600" dirty="0"/>
              <a:t>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	53% </a:t>
            </a:r>
            <a:r>
              <a:rPr lang="fi-FI" sz="1600" dirty="0"/>
              <a:t>vastaajista oli 31-60v; alle 18v vastaajia oli </a:t>
            </a:r>
            <a:r>
              <a:rPr lang="fi-FI" sz="1600" dirty="0" smtClean="0"/>
              <a:t>25%</a:t>
            </a:r>
            <a:endParaRPr lang="fi-FI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dirty="0" smtClean="0"/>
              <a:t>	Ammattiryhmistä </a:t>
            </a:r>
            <a:r>
              <a:rPr lang="fi-FI" sz="1600" dirty="0"/>
              <a:t>vastaajia oli </a:t>
            </a:r>
            <a:r>
              <a:rPr lang="fi-FI" sz="1600" dirty="0" smtClean="0"/>
              <a:t>eniten työntekijäryhmässä </a:t>
            </a:r>
            <a:r>
              <a:rPr lang="fi-FI" sz="1600" dirty="0"/>
              <a:t>(</a:t>
            </a:r>
            <a:r>
              <a:rPr lang="fi-FI" sz="1600" dirty="0" smtClean="0"/>
              <a:t>39%)</a:t>
            </a:r>
            <a:endParaRPr lang="fi-FI" sz="1600" dirty="0"/>
          </a:p>
          <a:p>
            <a:r>
              <a:rPr lang="fi-FI" sz="2000" dirty="0"/>
              <a:t>Kunnat saivat kuntakohtaiset tulokset itselleen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289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1055478" y="751069"/>
            <a:ext cx="822960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alkoholiteollisuuden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sponsorointi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mainonta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urheilutapahtumien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yhteydessä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kieltää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378673"/>
              </p:ext>
            </p:extLst>
          </p:nvPr>
        </p:nvGraphicFramePr>
        <p:xfrm>
          <a:off x="1058091" y="1808073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2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9525" y="225380"/>
            <a:ext cx="10515600" cy="462597"/>
          </a:xfrm>
        </p:spPr>
        <p:txBody>
          <a:bodyPr>
            <a:norm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Alaikäisten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päihteiden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tupakka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- ja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nikotiinituotteiden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käyttö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sekä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rahapelaaminen</a:t>
            </a:r>
            <a:endParaRPr lang="fi-FI" sz="20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82439" y="1269207"/>
            <a:ext cx="5157787" cy="823912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err="1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havainneet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rial"/>
              </a:rPr>
              <a:t>alkoholin</a:t>
            </a:r>
            <a:r>
              <a:rPr lang="en-US" sz="1900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rial"/>
              </a:rPr>
              <a:t>välittämistä</a:t>
            </a:r>
            <a:r>
              <a:rPr lang="en-US" sz="1900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rial"/>
              </a:rPr>
              <a:t>alaikäisille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viimeisen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kuukauden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61908" y="1205185"/>
            <a:ext cx="5183188" cy="823912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err="1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havainneet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rial"/>
              </a:rPr>
              <a:t>tupakkatuotteiden</a:t>
            </a:r>
            <a:r>
              <a:rPr lang="en-US" sz="1900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rial"/>
              </a:rPr>
              <a:t>välittämistä</a:t>
            </a:r>
            <a:r>
              <a:rPr lang="en-US" sz="1900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alaikäisille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viimeisen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kuukauden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graphicFrame>
        <p:nvGraphicFramePr>
          <p:cNvPr id="7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8735762"/>
              </p:ext>
            </p:extLst>
          </p:nvPr>
        </p:nvGraphicFramePr>
        <p:xfrm>
          <a:off x="369525" y="1854927"/>
          <a:ext cx="5157787" cy="47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23118332"/>
              </p:ext>
            </p:extLst>
          </p:nvPr>
        </p:nvGraphicFramePr>
        <p:xfrm>
          <a:off x="6561908" y="1901517"/>
          <a:ext cx="5183188" cy="4746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99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04359" y="496797"/>
            <a:ext cx="5157787" cy="82391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havainneet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viimeisen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kuukauden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tilanteita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joissa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myyjä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ei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ole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tarkastanut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nuorelta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näyttävän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alkoholin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ostajan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ikää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618079" y="575173"/>
            <a:ext cx="5183188" cy="82391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havainneet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viimeisen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kuukauden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tilanteita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joissa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myyjä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ei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ole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tarkastanut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nuorelta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näyttävän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"/>
              </a:rPr>
              <a:t>tupakkatuotteiden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ostajan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ikää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graphicFrame>
        <p:nvGraphicFramePr>
          <p:cNvPr id="7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4832381"/>
              </p:ext>
            </p:extLst>
          </p:nvPr>
        </p:nvGraphicFramePr>
        <p:xfrm>
          <a:off x="404359" y="1399085"/>
          <a:ext cx="5063754" cy="510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74280717"/>
              </p:ext>
            </p:extLst>
          </p:nvPr>
        </p:nvGraphicFramePr>
        <p:xfrm>
          <a:off x="6618079" y="1454331"/>
          <a:ext cx="5183188" cy="5050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577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91459" y="574284"/>
            <a:ext cx="8599715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havainneet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alaikäisten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nuuskaamista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viimeisen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kuukauden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10994"/>
              </p:ext>
            </p:extLst>
          </p:nvPr>
        </p:nvGraphicFramePr>
        <p:xfrm>
          <a:off x="596537" y="1720986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931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888710" y="614344"/>
            <a:ext cx="822960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havainneet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alaikäisten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sähkösavukkeiden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käyttöä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viimeisen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kuukauden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48211"/>
              </p:ext>
            </p:extLst>
          </p:nvPr>
        </p:nvGraphicFramePr>
        <p:xfrm>
          <a:off x="888710" y="1569022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764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66205" y="681400"/>
            <a:ext cx="822960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havainneet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alaikäisten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huumeiden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käyttöä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viimeisen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kuukauden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562496"/>
              </p:ext>
            </p:extLst>
          </p:nvPr>
        </p:nvGraphicFramePr>
        <p:xfrm>
          <a:off x="775933" y="183419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3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40080" y="603022"/>
            <a:ext cx="822960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havainneet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alaikäisten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/>
              </a:rPr>
              <a:t>rahapelaamista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viimeisen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kuukauden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335501"/>
              </p:ext>
            </p:extLst>
          </p:nvPr>
        </p:nvGraphicFramePr>
        <p:xfrm>
          <a:off x="768096" y="1741887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83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6818" y="691381"/>
            <a:ext cx="5157787" cy="823912"/>
          </a:xfrm>
        </p:spPr>
        <p:txBody>
          <a:bodyPr>
            <a:normAutofit/>
          </a:bodyPr>
          <a:lstStyle/>
          <a:p>
            <a:r>
              <a:rPr lang="en-US" sz="1900" dirty="0" err="1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alaikäisten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alkoholinkäyttöön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puuttua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nykyistä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enemmän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400800" y="691381"/>
            <a:ext cx="5183188" cy="823912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err="1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alaikäisten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tupakointiin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nuuskaamiseen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puuttua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nykyistä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enemmän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graphicFrame>
        <p:nvGraphicFramePr>
          <p:cNvPr id="7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42433070"/>
              </p:ext>
            </p:extLst>
          </p:nvPr>
        </p:nvGraphicFramePr>
        <p:xfrm>
          <a:off x="458637" y="1415607"/>
          <a:ext cx="5000332" cy="5067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80990331"/>
              </p:ext>
            </p:extLst>
          </p:nvPr>
        </p:nvGraphicFramePr>
        <p:xfrm>
          <a:off x="6400800" y="1515293"/>
          <a:ext cx="5303520" cy="4967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28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86941" y="599994"/>
            <a:ext cx="5157787" cy="823912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err="1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alaikäisten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kannabiskokeiluihin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käyttöön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puuttua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nykyistä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enemmän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03126" y="403997"/>
            <a:ext cx="5183188" cy="823912"/>
          </a:xfrm>
        </p:spPr>
        <p:txBody>
          <a:bodyPr>
            <a:normAutofit/>
          </a:bodyPr>
          <a:lstStyle/>
          <a:p>
            <a:r>
              <a:rPr lang="en-US" sz="1900" dirty="0" err="1">
                <a:solidFill>
                  <a:srgbClr val="000000"/>
                </a:solidFill>
                <a:latin typeface="Arial"/>
              </a:rPr>
              <a:t>Tulisiko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alaikäisten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rahapelaamiseen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puuttua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nykyistä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enemmän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graphicFrame>
        <p:nvGraphicFramePr>
          <p:cNvPr id="7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2285820"/>
              </p:ext>
            </p:extLst>
          </p:nvPr>
        </p:nvGraphicFramePr>
        <p:xfrm>
          <a:off x="386942" y="1227909"/>
          <a:ext cx="5157787" cy="5191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47769050"/>
              </p:ext>
            </p:extLst>
          </p:nvPr>
        </p:nvGraphicFramePr>
        <p:xfrm>
          <a:off x="6503126" y="1227909"/>
          <a:ext cx="5183188" cy="5264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52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Mihin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tulisi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kiinnittää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huomiota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ja 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millaisia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/>
              </a:rPr>
              <a:t>keinoja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/>
              </a:rPr>
              <a:t>tulisi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/>
              </a:rPr>
              <a:t>mielestänne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/>
              </a:rPr>
              <a:t>käyttää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/>
              </a:rPr>
              <a:t>päihdehaittojen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/>
              </a:rPr>
              <a:t>ehkäisemiseksi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? 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09600" y="1975104"/>
            <a:ext cx="11077303" cy="4262208"/>
          </a:xfrm>
        </p:spPr>
        <p:txBody>
          <a:bodyPr/>
          <a:lstStyle/>
          <a:p>
            <a:pPr marL="0" indent="0">
              <a:buNone/>
            </a:pPr>
            <a:r>
              <a:rPr lang="fi-FI" b="1" dirty="0" smtClean="0">
                <a:solidFill>
                  <a:srgbClr val="7030A0"/>
                </a:solidFill>
              </a:rPr>
              <a:t>1.Ennaltaehkäisyn merkitys</a:t>
            </a:r>
            <a:endParaRPr lang="fi-FI" dirty="0" smtClean="0"/>
          </a:p>
          <a:p>
            <a:pPr marL="0" indent="0">
              <a:buNone/>
            </a:pPr>
            <a:r>
              <a:rPr lang="fi-FI" b="1" dirty="0" smtClean="0">
                <a:solidFill>
                  <a:srgbClr val="7030A0"/>
                </a:solidFill>
              </a:rPr>
              <a:t>2.Päihdekasvatus ja viestintä</a:t>
            </a:r>
          </a:p>
          <a:p>
            <a:pPr marL="0" indent="0">
              <a:buNone/>
            </a:pPr>
            <a:r>
              <a:rPr lang="fi-FI" b="1" dirty="0" smtClean="0">
                <a:solidFill>
                  <a:srgbClr val="7030A0"/>
                </a:solidFill>
              </a:rPr>
              <a:t>3.Vanhemmuuden merkitys</a:t>
            </a:r>
          </a:p>
          <a:p>
            <a:pPr marL="0" indent="0">
              <a:buNone/>
            </a:pPr>
            <a:r>
              <a:rPr lang="fi-FI" b="1" dirty="0" smtClean="0">
                <a:solidFill>
                  <a:srgbClr val="7030A0"/>
                </a:solidFill>
              </a:rPr>
              <a:t>4. Koulun roolin korostuminen</a:t>
            </a:r>
          </a:p>
          <a:p>
            <a:pPr marL="0" indent="0">
              <a:buNone/>
            </a:pPr>
            <a:r>
              <a:rPr lang="fi-FI" b="1" dirty="0" smtClean="0">
                <a:solidFill>
                  <a:srgbClr val="7030A0"/>
                </a:solidFill>
              </a:rPr>
              <a:t>5. Nuorten päihteiden </a:t>
            </a:r>
            <a:r>
              <a:rPr lang="fi-FI" b="1" dirty="0">
                <a:solidFill>
                  <a:srgbClr val="7030A0"/>
                </a:solidFill>
              </a:rPr>
              <a:t>käyttöön </a:t>
            </a:r>
            <a:r>
              <a:rPr lang="fi-FI" b="1" dirty="0" smtClean="0">
                <a:solidFill>
                  <a:srgbClr val="7030A0"/>
                </a:solidFill>
              </a:rPr>
              <a:t>puutuminen ja riittävä tuki</a:t>
            </a:r>
          </a:p>
          <a:p>
            <a:pPr marL="0" indent="0">
              <a:buNone/>
            </a:pPr>
            <a:r>
              <a:rPr lang="fi-FI" b="1" dirty="0" smtClean="0">
                <a:solidFill>
                  <a:srgbClr val="7030A0"/>
                </a:solidFill>
              </a:rPr>
              <a:t>6. Aikuisen päihteidenkäyttö</a:t>
            </a:r>
          </a:p>
          <a:p>
            <a:pPr marL="0" indent="0">
              <a:buNone/>
            </a:pPr>
            <a:r>
              <a:rPr lang="fi-FI" b="1" dirty="0" smtClean="0">
                <a:solidFill>
                  <a:srgbClr val="7030A0"/>
                </a:solidFill>
              </a:rPr>
              <a:t>7. Päihteiden </a:t>
            </a:r>
            <a:r>
              <a:rPr lang="fi-FI" b="1" dirty="0">
                <a:solidFill>
                  <a:srgbClr val="7030A0"/>
                </a:solidFill>
              </a:rPr>
              <a:t>saatavuuteen ja välittämiseen puuttuminen sekä riittävä valvonta </a:t>
            </a:r>
            <a:endParaRPr lang="fi-FI" b="1" dirty="0" smtClean="0">
              <a:solidFill>
                <a:srgbClr val="7030A0"/>
              </a:solidFill>
            </a:endParaRPr>
          </a:p>
          <a:p>
            <a:endParaRPr lang="fi-FI" dirty="0">
              <a:solidFill>
                <a:srgbClr val="7030A0"/>
              </a:solidFill>
            </a:endParaRPr>
          </a:p>
          <a:p>
            <a:endParaRPr lang="fi-FI" dirty="0">
              <a:solidFill>
                <a:srgbClr val="7030A0"/>
              </a:solidFill>
            </a:endParaRPr>
          </a:p>
          <a:p>
            <a:endParaRPr lang="fi-FI" dirty="0">
              <a:solidFill>
                <a:srgbClr val="7030A0"/>
              </a:solidFill>
            </a:endParaRPr>
          </a:p>
          <a:p>
            <a:endParaRPr lang="fi-FI" b="1" dirty="0">
              <a:solidFill>
                <a:srgbClr val="7030A0"/>
              </a:solidFill>
            </a:endParaRPr>
          </a:p>
          <a:p>
            <a:endParaRPr lang="fi-FI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84992" cy="7554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i-FI" sz="3200" b="1" dirty="0" smtClean="0"/>
              <a:t>Pakka- toimintamalli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09600" y="1289304"/>
            <a:ext cx="10984992" cy="5468112"/>
          </a:xfrm>
        </p:spPr>
        <p:txBody>
          <a:bodyPr>
            <a:normAutofit fontScale="77500" lnSpcReduction="20000"/>
          </a:bodyPr>
          <a:lstStyle/>
          <a:p>
            <a:pPr fontAlgn="t"/>
            <a:r>
              <a:rPr lang="fi-FI" dirty="0"/>
              <a:t>Kyselyllä kartoitettiin </a:t>
            </a:r>
            <a:r>
              <a:rPr lang="fi-FI" dirty="0" err="1" smtClean="0"/>
              <a:t>Pohjois</a:t>
            </a:r>
            <a:r>
              <a:rPr lang="fi-FI" dirty="0" smtClean="0"/>
              <a:t>- Savon </a:t>
            </a:r>
            <a:r>
              <a:rPr lang="fi-FI" b="1" dirty="0" smtClean="0"/>
              <a:t>asukkaiden</a:t>
            </a:r>
            <a:r>
              <a:rPr lang="fi-FI" dirty="0" smtClean="0"/>
              <a:t> </a:t>
            </a:r>
            <a:r>
              <a:rPr lang="fi-FI" dirty="0"/>
              <a:t>alkoholiin, tupakka- ja nikotiinituotteisiin </a:t>
            </a:r>
            <a:r>
              <a:rPr lang="fi-FI" dirty="0" smtClean="0"/>
              <a:t>ja </a:t>
            </a:r>
            <a:r>
              <a:rPr lang="fi-FI" dirty="0"/>
              <a:t>rahapeleihin sekä kannabistuotteisiin liittyviä näkemyksiä ja mielipiteitä. </a:t>
            </a:r>
            <a:endParaRPr lang="fi-FI" dirty="0" smtClean="0"/>
          </a:p>
          <a:p>
            <a:pPr fontAlgn="t"/>
            <a:r>
              <a:rPr lang="fi-FI" dirty="0" smtClean="0"/>
              <a:t>Erityisesti </a:t>
            </a:r>
            <a:r>
              <a:rPr lang="fi-FI" dirty="0"/>
              <a:t>oltiin kiinnostuneita alaikäisten päihteiden käytön ilmiöstä. </a:t>
            </a:r>
          </a:p>
          <a:p>
            <a:pPr fontAlgn="t"/>
            <a:r>
              <a:rPr lang="fi-FI" dirty="0"/>
              <a:t>Kyselyn avulla haluttiin selvittää, millaiset asiat </a:t>
            </a:r>
            <a:r>
              <a:rPr lang="fi-FI" dirty="0" smtClean="0"/>
              <a:t>ovat </a:t>
            </a:r>
            <a:r>
              <a:rPr lang="fi-FI" dirty="0"/>
              <a:t>asukkaiden mielestä kaikkein tärkeimpiä </a:t>
            </a:r>
            <a:r>
              <a:rPr lang="fi-FI" b="1" dirty="0"/>
              <a:t>toiminnan kohteita ja millaisia keinoja pidetään hyvinä</a:t>
            </a:r>
            <a:r>
              <a:rPr lang="fi-FI" dirty="0"/>
              <a:t>. </a:t>
            </a:r>
          </a:p>
          <a:p>
            <a:pPr fontAlgn="t"/>
            <a:r>
              <a:rPr lang="fi-FI" dirty="0"/>
              <a:t>Päihdetilannekysely on kehitetty Pakka- toimintamallissa, jossa kiinnitetään erityisesti huomio tilanteisiin, </a:t>
            </a:r>
            <a:r>
              <a:rPr lang="fi-FI" b="1" dirty="0"/>
              <a:t>joissa alkoholi, tupakka ja rahapelit ovat alaikäisten saatavilla </a:t>
            </a:r>
            <a:r>
              <a:rPr lang="fi-FI" dirty="0"/>
              <a:t>ja joissa alkoholia myydään tai anniskellaan päihtyneille tai alaikäisille. </a:t>
            </a:r>
          </a:p>
          <a:p>
            <a:pPr fontAlgn="t"/>
            <a:r>
              <a:rPr lang="fi-FI" dirty="0" smtClean="0"/>
              <a:t>Toimintamallin tavoite on muuttaa </a:t>
            </a:r>
            <a:r>
              <a:rPr lang="fi-FI" dirty="0"/>
              <a:t>nuorten aikuisten juomatapoja siistimmäksi ja </a:t>
            </a:r>
            <a:r>
              <a:rPr lang="fi-FI" dirty="0" smtClean="0"/>
              <a:t>tukea alaikäisten päihteettömyyttä </a:t>
            </a:r>
            <a:r>
              <a:rPr lang="fi-FI" dirty="0"/>
              <a:t>sekä </a:t>
            </a:r>
            <a:r>
              <a:rPr lang="fi-FI" dirty="0" smtClean="0"/>
              <a:t>tukea </a:t>
            </a:r>
            <a:r>
              <a:rPr lang="fi-FI" dirty="0"/>
              <a:t>aikuisten vastuuta alaikäisten päihteettömyydestä</a:t>
            </a:r>
            <a:r>
              <a:rPr lang="fi-FI" dirty="0" smtClean="0"/>
              <a:t>. Huomio on myös aikuisten humalahakuisessa ja runsaassa alkoholinkäytössä </a:t>
            </a:r>
            <a:endParaRPr lang="fi-FI" dirty="0"/>
          </a:p>
          <a:p>
            <a:pPr fontAlgn="t"/>
            <a:r>
              <a:rPr lang="fi-FI" dirty="0"/>
              <a:t>Paikalliseen ehkäisevään päihdetyöhön saadaan lisää vaikuttavuutta, kun kysynnän ehkäisyä käyttäviä </a:t>
            </a:r>
            <a:r>
              <a:rPr lang="fi-FI" dirty="0" smtClean="0"/>
              <a:t>menetelmiä (valistus, kampanjat) )täydennetään </a:t>
            </a:r>
            <a:r>
              <a:rPr lang="fi-FI" b="1" dirty="0"/>
              <a:t>saatavuuden ehkäisyllä yhteistyössä kauppojen, kioskien, huoltoasemien ja ravintoloiden kanssa.</a:t>
            </a:r>
          </a:p>
          <a:p>
            <a:pPr fontAlgn="t"/>
            <a:r>
              <a:rPr lang="fi-FI" dirty="0"/>
              <a:t>Pakka toimintamallissa on päihdetilannekyselyn lisäksi myös muita toimintoja.</a:t>
            </a:r>
          </a:p>
          <a:p>
            <a:pPr marL="0" indent="0">
              <a:buNone/>
            </a:pPr>
            <a:r>
              <a:rPr lang="fi-FI" dirty="0" smtClean="0">
                <a:hlinkClick r:id="rId2"/>
              </a:rPr>
              <a:t>https</a:t>
            </a:r>
            <a:r>
              <a:rPr lang="fi-FI" dirty="0">
                <a:hlinkClick r:id="rId2"/>
              </a:rPr>
              <a:t>://thl.fi/web/alkoholi-tupakka-ja-riippuvuudet/ehkaiseva-paihdetyo/verkko-pakka-ehkaisevaan-paihdetyohon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7747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513806" y="801189"/>
            <a:ext cx="11225348" cy="6056811"/>
          </a:xfrm>
        </p:spPr>
        <p:txBody>
          <a:bodyPr>
            <a:normAutofit fontScale="67500" lnSpcReduction="20000"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marL="742950" indent="-742950">
              <a:buAutoNum type="arabicPeriod"/>
            </a:pPr>
            <a:r>
              <a:rPr lang="fi-FI" sz="4100" b="1" dirty="0">
                <a:solidFill>
                  <a:srgbClr val="7030A0"/>
                </a:solidFill>
              </a:rPr>
              <a:t>Ennaltaehkäisyn merkitys </a:t>
            </a:r>
          </a:p>
          <a:p>
            <a:pPr marL="0" indent="0">
              <a:buNone/>
            </a:pPr>
            <a:r>
              <a:rPr lang="fi-FI" sz="3000" dirty="0"/>
              <a:t>(</a:t>
            </a:r>
            <a:r>
              <a:rPr lang="fi-FI" sz="3000" dirty="0" smtClean="0"/>
              <a:t>Huoli nuorten </a:t>
            </a:r>
            <a:r>
              <a:rPr lang="fi-FI" sz="3000" dirty="0"/>
              <a:t>päihteiden </a:t>
            </a:r>
            <a:r>
              <a:rPr lang="fi-FI" sz="3000" dirty="0" smtClean="0"/>
              <a:t>käytöstä: päihdemyönteisyys,</a:t>
            </a:r>
            <a:r>
              <a:rPr lang="fi-FI" sz="3000" dirty="0"/>
              <a:t> nuorten kokeilut, </a:t>
            </a:r>
            <a:r>
              <a:rPr lang="fi-FI" sz="3000" dirty="0" smtClean="0"/>
              <a:t>huumeiden käyttö) </a:t>
            </a:r>
            <a:endParaRPr lang="fi-FI" sz="3000" dirty="0"/>
          </a:p>
          <a:p>
            <a:pPr marL="0" indent="0">
              <a:buNone/>
            </a:pPr>
            <a:endParaRPr lang="fi-FI" sz="3000" dirty="0"/>
          </a:p>
          <a:p>
            <a:pPr lvl="0"/>
            <a:r>
              <a:rPr lang="fi-FI" sz="3000" b="1" dirty="0"/>
              <a:t>Riittävästi toimintaa, tekemistä, harrastuksia, vapaa-ajan paikkoja </a:t>
            </a:r>
            <a:r>
              <a:rPr lang="fi-FI" sz="3000" b="1" dirty="0" smtClean="0"/>
              <a:t>(myös aikuisille)</a:t>
            </a:r>
            <a:endParaRPr lang="fi-FI" sz="3000" dirty="0"/>
          </a:p>
          <a:p>
            <a:pPr lvl="1"/>
            <a:r>
              <a:rPr lang="fi-FI" sz="3000" dirty="0"/>
              <a:t>	</a:t>
            </a:r>
            <a:r>
              <a:rPr lang="fi-FI" sz="3000" dirty="0" smtClean="0"/>
              <a:t>- vähävaraisten </a:t>
            </a:r>
            <a:r>
              <a:rPr lang="fi-FI" sz="3000" dirty="0"/>
              <a:t>perheiden tuki </a:t>
            </a:r>
            <a:r>
              <a:rPr lang="fi-FI" sz="3000" dirty="0" smtClean="0"/>
              <a:t>harrastuksissa /kokeilupäivät, ”kaikkia ei kiinnosta urheilu”</a:t>
            </a:r>
          </a:p>
          <a:p>
            <a:pPr lvl="1"/>
            <a:r>
              <a:rPr lang="fi-FI" sz="3000" dirty="0"/>
              <a:t>	</a:t>
            </a:r>
            <a:r>
              <a:rPr lang="fi-FI" sz="3000" dirty="0" smtClean="0"/>
              <a:t>- päihteettömät tilat, avoimia tiloja myös iltaisin</a:t>
            </a:r>
          </a:p>
          <a:p>
            <a:pPr lvl="0"/>
            <a:r>
              <a:rPr lang="fi-FI" sz="3000" dirty="0"/>
              <a:t>T</a:t>
            </a:r>
            <a:r>
              <a:rPr lang="fi-FI" sz="3000" dirty="0" smtClean="0"/>
              <a:t>urvallisia aikuisia. Vanhempia ammattilaisten rinnalle. Aikuisten </a:t>
            </a:r>
            <a:r>
              <a:rPr lang="fi-FI" sz="3000" dirty="0" err="1" smtClean="0"/>
              <a:t>kinnostus</a:t>
            </a:r>
            <a:r>
              <a:rPr lang="fi-FI" sz="3000" dirty="0" smtClean="0"/>
              <a:t>  </a:t>
            </a:r>
            <a:r>
              <a:rPr lang="fi-FI" sz="3000" dirty="0"/>
              <a:t>lasten </a:t>
            </a:r>
            <a:r>
              <a:rPr lang="fi-FI" sz="3000" dirty="0" smtClean="0"/>
              <a:t>asioista</a:t>
            </a:r>
          </a:p>
          <a:p>
            <a:r>
              <a:rPr lang="fi-FI" sz="3000" dirty="0"/>
              <a:t>Nuorten itsetunnon vahvistaminen ja </a:t>
            </a:r>
            <a:r>
              <a:rPr lang="fi-FI" sz="3000" dirty="0" smtClean="0"/>
              <a:t>nuorten </a:t>
            </a:r>
            <a:r>
              <a:rPr lang="fi-FI" sz="3000" dirty="0"/>
              <a:t>pahoinvointiin </a:t>
            </a:r>
            <a:r>
              <a:rPr lang="fi-FI" sz="3000" dirty="0" smtClean="0"/>
              <a:t>puuttuminen</a:t>
            </a:r>
            <a:endParaRPr lang="fi-FI" sz="3000" dirty="0"/>
          </a:p>
          <a:p>
            <a:pPr lvl="0"/>
            <a:r>
              <a:rPr lang="fi-FI" sz="3000" dirty="0" smtClean="0"/>
              <a:t>Nuorisotyön merkitys. Jalkautuminen.</a:t>
            </a:r>
            <a:endParaRPr lang="fi-FI" sz="3000" dirty="0"/>
          </a:p>
          <a:p>
            <a:pPr lvl="0"/>
            <a:r>
              <a:rPr lang="fi-FI" sz="3000" dirty="0"/>
              <a:t>Varhaisempi puuttuminen</a:t>
            </a:r>
          </a:p>
          <a:p>
            <a:pPr lvl="0"/>
            <a:r>
              <a:rPr lang="fi-FI" sz="3000" dirty="0"/>
              <a:t>T</a:t>
            </a:r>
            <a:r>
              <a:rPr lang="fi-FI" sz="3000" dirty="0" smtClean="0"/>
              <a:t>erveystarkastuksissa </a:t>
            </a:r>
            <a:r>
              <a:rPr lang="fi-FI" sz="3000" dirty="0"/>
              <a:t>päihteet </a:t>
            </a:r>
            <a:r>
              <a:rPr lang="fi-FI" sz="3000" dirty="0" smtClean="0"/>
              <a:t>puheeksi. Nuorten laajoissa terveystarkastuksessa vanhemmat aina mukana</a:t>
            </a:r>
            <a:endParaRPr lang="fi-FI" sz="3000" dirty="0"/>
          </a:p>
          <a:p>
            <a:pPr lvl="0"/>
            <a:r>
              <a:rPr lang="fi-FI" sz="3000" dirty="0" smtClean="0"/>
              <a:t>Ikäihmisten alkoholinkäytön huomiointi</a:t>
            </a:r>
          </a:p>
          <a:p>
            <a:pPr lvl="0"/>
            <a:r>
              <a:rPr lang="fi-FI" sz="3000" dirty="0" smtClean="0"/>
              <a:t>Syrjäytymisvaarassa olevien tukeminen</a:t>
            </a:r>
          </a:p>
          <a:p>
            <a:pPr lvl="0"/>
            <a:r>
              <a:rPr lang="fi-FI" sz="3000" dirty="0"/>
              <a:t>”Ennaltaehkäisevän työ kuuluu kaikille opettajille, päiväkodeille </a:t>
            </a:r>
            <a:r>
              <a:rPr lang="fi-FI" sz="3000" dirty="0" smtClean="0"/>
              <a:t>ja </a:t>
            </a:r>
            <a:r>
              <a:rPr lang="fi-FI" sz="3000" dirty="0"/>
              <a:t>terveydenhuollon työntekijöille, ei vain päihdetyöhön erikoistuneille. </a:t>
            </a:r>
            <a:r>
              <a:rPr lang="en-US" sz="3000" dirty="0" err="1" smtClean="0"/>
              <a:t>Lisää</a:t>
            </a:r>
            <a:r>
              <a:rPr lang="en-US" sz="3000" dirty="0" smtClean="0"/>
              <a:t> </a:t>
            </a:r>
            <a:r>
              <a:rPr lang="en-US" sz="3000" dirty="0" err="1" smtClean="0"/>
              <a:t>osaamista</a:t>
            </a:r>
            <a:r>
              <a:rPr lang="en-US" sz="3000" dirty="0" smtClean="0"/>
              <a:t> </a:t>
            </a:r>
            <a:r>
              <a:rPr lang="en-US" sz="3000" dirty="0" err="1"/>
              <a:t>perustasolle</a:t>
            </a:r>
            <a:r>
              <a:rPr lang="en-US" sz="3000" dirty="0"/>
              <a:t> </a:t>
            </a:r>
            <a:r>
              <a:rPr lang="en-US" sz="3000" dirty="0" err="1" smtClean="0"/>
              <a:t>ennaltaehkäisyyn</a:t>
            </a:r>
            <a:r>
              <a:rPr lang="en-US" sz="3000" dirty="0" smtClean="0"/>
              <a:t>!”</a:t>
            </a:r>
          </a:p>
          <a:p>
            <a:r>
              <a:rPr lang="fi-FI" sz="3000" dirty="0"/>
              <a:t>”Pitäisi ymmärtää, että ennaltaehkäisevä työ vie vähemmän kustannuksia kuin ongelmien jälkikorjaaminen</a:t>
            </a:r>
            <a:r>
              <a:rPr lang="fi-FI" sz="3000" dirty="0" smtClean="0"/>
              <a:t>.”</a:t>
            </a:r>
          </a:p>
          <a:p>
            <a:r>
              <a:rPr lang="fi-FI" sz="3000" dirty="0"/>
              <a:t>Resursseja ennaltaehkäisevään päihdetyöhön</a:t>
            </a:r>
          </a:p>
          <a:p>
            <a:endParaRPr lang="fi-FI" sz="3000" dirty="0" smtClean="0"/>
          </a:p>
          <a:p>
            <a:endParaRPr lang="fi-FI" dirty="0"/>
          </a:p>
          <a:p>
            <a:pPr lvl="0"/>
            <a:endParaRPr lang="en-US" dirty="0"/>
          </a:p>
          <a:p>
            <a:pPr lvl="0"/>
            <a:endParaRPr lang="fi-FI" dirty="0" smtClean="0"/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0228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513806" y="620688"/>
            <a:ext cx="11068594" cy="6237312"/>
          </a:xfrm>
        </p:spPr>
        <p:txBody>
          <a:bodyPr>
            <a:normAutofit fontScale="90000" lnSpcReduction="10000"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marL="0" indent="0">
              <a:buNone/>
            </a:pPr>
            <a:r>
              <a:rPr lang="fi-FI" sz="3000" b="1" dirty="0">
                <a:solidFill>
                  <a:srgbClr val="7030A0"/>
                </a:solidFill>
              </a:rPr>
              <a:t>2. </a:t>
            </a:r>
            <a:r>
              <a:rPr lang="fi-FI" sz="3000" b="1" dirty="0" smtClean="0">
                <a:solidFill>
                  <a:srgbClr val="7030A0"/>
                </a:solidFill>
              </a:rPr>
              <a:t>Päihdekasvatus (”valistus”) ja viestintä</a:t>
            </a:r>
          </a:p>
          <a:p>
            <a:pPr marL="0" indent="0">
              <a:buNone/>
            </a:pPr>
            <a:endParaRPr lang="fi-FI" sz="3000" dirty="0">
              <a:solidFill>
                <a:srgbClr val="7030A0"/>
              </a:solidFill>
            </a:endParaRPr>
          </a:p>
          <a:p>
            <a:r>
              <a:rPr lang="fi-FI" sz="2700" b="1" dirty="0"/>
              <a:t>A</a:t>
            </a:r>
            <a:r>
              <a:rPr lang="fi-FI" sz="2700" b="1" dirty="0" smtClean="0"/>
              <a:t>lakoulussa </a:t>
            </a:r>
            <a:r>
              <a:rPr lang="fi-FI" sz="2700" b="1" dirty="0"/>
              <a:t>ja </a:t>
            </a:r>
            <a:r>
              <a:rPr lang="fi-FI" sz="2700" b="1" dirty="0" smtClean="0"/>
              <a:t>varhaiskasvatuksessa, huomioitava </a:t>
            </a:r>
            <a:r>
              <a:rPr lang="fi-FI" sz="2700" b="1" dirty="0"/>
              <a:t>kaikki </a:t>
            </a:r>
            <a:r>
              <a:rPr lang="fi-FI" sz="2700" b="1" dirty="0" smtClean="0"/>
              <a:t>ikäryhmät</a:t>
            </a:r>
          </a:p>
          <a:p>
            <a:r>
              <a:rPr lang="fi-FI" sz="2700" dirty="0"/>
              <a:t>Yksilölle ja ryhmissä</a:t>
            </a:r>
            <a:r>
              <a:rPr lang="fi-FI" sz="2700" dirty="0" smtClean="0"/>
              <a:t>.</a:t>
            </a:r>
            <a:endParaRPr lang="fi-FI" sz="2700" dirty="0"/>
          </a:p>
          <a:p>
            <a:pPr lvl="0"/>
            <a:r>
              <a:rPr lang="fi-FI" sz="2700" dirty="0"/>
              <a:t>Konkreetista tietoa (terveyshaitat, vaarat, perheiden hajoaminen, ihmissuhteiden vaikeudet)</a:t>
            </a:r>
            <a:r>
              <a:rPr lang="fi-FI" sz="2700" b="1" dirty="0"/>
              <a:t>. </a:t>
            </a:r>
          </a:p>
          <a:p>
            <a:r>
              <a:rPr lang="fi-FI" sz="2700" dirty="0" smtClean="0"/>
              <a:t>Tietoa päihteiden </a:t>
            </a:r>
            <a:r>
              <a:rPr lang="fi-FI" sz="2700" dirty="0"/>
              <a:t>vaikutuksesta läheiselle</a:t>
            </a:r>
            <a:endParaRPr lang="fi-FI" sz="2700" b="1" dirty="0"/>
          </a:p>
          <a:p>
            <a:pPr lvl="0"/>
            <a:r>
              <a:rPr lang="fi-FI" sz="2700" b="1" dirty="0"/>
              <a:t>Kokemusasiantuntijat </a:t>
            </a:r>
            <a:r>
              <a:rPr lang="fi-FI" sz="2700" dirty="0"/>
              <a:t>(kouluissa</a:t>
            </a:r>
            <a:r>
              <a:rPr lang="fi-FI" sz="2700" b="1" dirty="0"/>
              <a:t>,</a:t>
            </a:r>
            <a:r>
              <a:rPr lang="fi-FI" sz="2700" dirty="0"/>
              <a:t> esim. kirjastolla iltoja jossa voisi puhua kokemusasiantuntija ja asiantuntija)</a:t>
            </a:r>
          </a:p>
          <a:p>
            <a:r>
              <a:rPr lang="fi-FI" sz="2700" dirty="0"/>
              <a:t>Sosiaalisen markkinoinnin keinot, jossa tarkoin mietityt kohderyhmät ja keinot - myös asianomaisten osallistaminen</a:t>
            </a:r>
          </a:p>
          <a:p>
            <a:r>
              <a:rPr lang="fi-FI" sz="2700" dirty="0"/>
              <a:t>Paikallislehden jutut, kampanjat, tapahtumat</a:t>
            </a:r>
          </a:p>
          <a:p>
            <a:r>
              <a:rPr lang="fi-FI" sz="2700" dirty="0"/>
              <a:t>Tiedottamista urheiluseuroissa ja muissa vapaa-ajan ryhmissä/ toiminnoissa</a:t>
            </a:r>
          </a:p>
          <a:p>
            <a:r>
              <a:rPr lang="fi-FI" sz="2700" dirty="0"/>
              <a:t>”Pelkkä valistus ei riitä”</a:t>
            </a:r>
          </a:p>
          <a:p>
            <a:r>
              <a:rPr lang="fi-FI" sz="2700" dirty="0" smtClean="0"/>
              <a:t>Peliriippuvuus </a:t>
            </a:r>
            <a:r>
              <a:rPr lang="fi-FI" sz="2700" dirty="0"/>
              <a:t>on vakava sairaus, joka otettava yhtä vakavasti kuin päihderiippuvuus</a:t>
            </a:r>
          </a:p>
          <a:p>
            <a:endParaRPr lang="fi-FI" sz="3600" dirty="0"/>
          </a:p>
          <a:p>
            <a:pPr lvl="0"/>
            <a:endParaRPr lang="fi-FI" sz="3600" dirty="0"/>
          </a:p>
          <a:p>
            <a:pPr marL="0" indent="0">
              <a:buNone/>
            </a:pPr>
            <a:endParaRPr lang="fi-FI" sz="3600" dirty="0"/>
          </a:p>
          <a:p>
            <a:pPr marL="0" indent="0">
              <a:buNone/>
            </a:pPr>
            <a:endParaRPr lang="fi-FI" sz="3600" dirty="0"/>
          </a:p>
          <a:p>
            <a:pPr marL="0" indent="0">
              <a:buNone/>
            </a:pPr>
            <a:endParaRPr lang="en-US" sz="36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3196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78971" y="260648"/>
            <a:ext cx="11373395" cy="6183695"/>
          </a:xfrm>
        </p:spPr>
        <p:txBody>
          <a:bodyPr>
            <a:normAutofit fontScale="82500" lnSpcReduction="10000"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marL="0" indent="0">
              <a:buNone/>
            </a:pPr>
            <a:r>
              <a:rPr lang="fi-FI" sz="3600" b="1" dirty="0">
                <a:solidFill>
                  <a:srgbClr val="7030A0"/>
                </a:solidFill>
              </a:rPr>
              <a:t>3. Vanhemmuuden merkitys</a:t>
            </a:r>
          </a:p>
          <a:p>
            <a:pPr marL="0" indent="0">
              <a:buNone/>
            </a:pPr>
            <a:endParaRPr lang="fi-FI" dirty="0"/>
          </a:p>
          <a:p>
            <a:pPr lvl="0"/>
            <a:r>
              <a:rPr lang="fi-FI" b="1" dirty="0"/>
              <a:t>Vanhempien </a:t>
            </a:r>
            <a:r>
              <a:rPr lang="fi-FI" b="1" dirty="0" smtClean="0"/>
              <a:t>tukeminen / erityisesti tukea ”haavoittuville perheille”</a:t>
            </a:r>
            <a:endParaRPr lang="fi-FI" dirty="0"/>
          </a:p>
          <a:p>
            <a:pPr lvl="0"/>
            <a:r>
              <a:rPr lang="fi-FI" b="1" dirty="0"/>
              <a:t>Vanhempien </a:t>
            </a:r>
            <a:r>
              <a:rPr lang="fi-FI" b="1" dirty="0" smtClean="0"/>
              <a:t>vastuu</a:t>
            </a:r>
            <a:r>
              <a:rPr lang="fi-FI" dirty="0"/>
              <a:t> </a:t>
            </a:r>
            <a:r>
              <a:rPr lang="fi-FI" dirty="0" smtClean="0"/>
              <a:t>ja esimerkki. Perheiden päihteidenkäyttö</a:t>
            </a:r>
            <a:endParaRPr lang="fi-FI" dirty="0"/>
          </a:p>
          <a:p>
            <a:pPr lvl="0"/>
            <a:r>
              <a:rPr lang="fi-FI" dirty="0" smtClean="0"/>
              <a:t>Kotiintuloajat</a:t>
            </a:r>
            <a:endParaRPr lang="fi-FI" dirty="0"/>
          </a:p>
          <a:p>
            <a:r>
              <a:rPr lang="fi-FI" dirty="0" smtClean="0"/>
              <a:t>Vanhempien tietoisuus lasten/ nuorten </a:t>
            </a:r>
            <a:r>
              <a:rPr lang="fi-FI" dirty="0"/>
              <a:t>elämästä ja tekemisistä</a:t>
            </a:r>
            <a:r>
              <a:rPr lang="fi-FI" dirty="0" smtClean="0"/>
              <a:t>.</a:t>
            </a:r>
          </a:p>
          <a:p>
            <a:pPr lvl="0"/>
            <a:r>
              <a:rPr lang="fi-FI" dirty="0" smtClean="0"/>
              <a:t>Vanhemmilla </a:t>
            </a:r>
            <a:r>
              <a:rPr lang="fi-FI" dirty="0"/>
              <a:t>vastuu itse tehdä </a:t>
            </a:r>
            <a:r>
              <a:rPr lang="fi-FI" dirty="0" smtClean="0"/>
              <a:t>lasten päihteiden </a:t>
            </a:r>
            <a:r>
              <a:rPr lang="fi-FI" dirty="0"/>
              <a:t>käytöstä ilmoituksia </a:t>
            </a:r>
            <a:r>
              <a:rPr lang="fi-FI" dirty="0" smtClean="0"/>
              <a:t>viranomaisille</a:t>
            </a:r>
          </a:p>
          <a:p>
            <a:pPr lvl="0"/>
            <a:r>
              <a:rPr lang="fi-FI" dirty="0"/>
              <a:t>Perheväkivalta-asioiden huomioiminen</a:t>
            </a:r>
          </a:p>
          <a:p>
            <a:r>
              <a:rPr lang="fi-FI" dirty="0"/>
              <a:t>Vanhempien yhteisöllisyyden lisääminen</a:t>
            </a:r>
          </a:p>
          <a:p>
            <a:r>
              <a:rPr lang="fi-FI" dirty="0"/>
              <a:t>Vertaistuen </a:t>
            </a:r>
            <a:r>
              <a:rPr lang="fi-FI" dirty="0" smtClean="0"/>
              <a:t>mahdollistaminen</a:t>
            </a:r>
          </a:p>
          <a:p>
            <a:r>
              <a:rPr lang="fi-FI" dirty="0"/>
              <a:t>”Vanhemmuus on kadoksissa, sitä en tiedä miten siihen ongelmaan voidaan puuttua</a:t>
            </a:r>
            <a:r>
              <a:rPr lang="fi-FI" dirty="0" smtClean="0"/>
              <a:t>.”</a:t>
            </a:r>
            <a:endParaRPr lang="fi-FI" dirty="0"/>
          </a:p>
          <a:p>
            <a:pPr lvl="0"/>
            <a:r>
              <a:rPr lang="fi-FI" dirty="0"/>
              <a:t>”Vanhempien, huoltajien tiedottaminen, valistaminen ja kouluttaminen. Konkreettisia välineitä asioiden tunnistamiseen ja niihin puuttumiseen. Vanhempien velvollisuudet tehtävä näkyväksi ja varmistettava, että vanhemmat ymmärtävät roolinsa päihdeasioissa</a:t>
            </a:r>
            <a:r>
              <a:rPr lang="fi-FI" dirty="0" smtClean="0"/>
              <a:t>.”</a:t>
            </a:r>
          </a:p>
          <a:p>
            <a:r>
              <a:rPr lang="fi-FI" dirty="0"/>
              <a:t> ”Enemmän aitoa välittämistä ja osallistavaa läsnäoloa aikuisilta</a:t>
            </a:r>
            <a:r>
              <a:rPr lang="fi-FI" dirty="0" smtClean="0"/>
              <a:t>”</a:t>
            </a:r>
          </a:p>
          <a:p>
            <a:pPr lvl="0"/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28452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513806" y="260648"/>
            <a:ext cx="11103428" cy="6408712"/>
          </a:xfrm>
        </p:spPr>
        <p:txBody>
          <a:bodyPr>
            <a:normAutofit fontScale="97500" lnSpcReduction="10000"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marL="0" indent="0">
              <a:buNone/>
            </a:pPr>
            <a:r>
              <a:rPr lang="fi-FI" sz="2900" b="1" dirty="0">
                <a:solidFill>
                  <a:srgbClr val="7030A0"/>
                </a:solidFill>
              </a:rPr>
              <a:t>4. Koulun roolin korostuminen</a:t>
            </a:r>
            <a:endParaRPr lang="fi-FI" sz="2900" dirty="0">
              <a:solidFill>
                <a:srgbClr val="7030A0"/>
              </a:solidFill>
            </a:endParaRPr>
          </a:p>
          <a:p>
            <a:pPr lvl="0"/>
            <a:r>
              <a:rPr lang="en-US" dirty="0" err="1" smtClean="0"/>
              <a:t>Varhainen</a:t>
            </a:r>
            <a:r>
              <a:rPr lang="en-US" dirty="0" smtClean="0"/>
              <a:t> </a:t>
            </a:r>
            <a:r>
              <a:rPr lang="en-US" dirty="0" err="1" smtClean="0"/>
              <a:t>puuttuminen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Rohkeampi</a:t>
            </a:r>
            <a:r>
              <a:rPr lang="en-US" dirty="0" smtClean="0"/>
              <a:t> </a:t>
            </a:r>
            <a:r>
              <a:rPr lang="en-US" dirty="0" err="1" smtClean="0"/>
              <a:t>puheeksiotto</a:t>
            </a:r>
            <a:r>
              <a:rPr lang="en-US" dirty="0" smtClean="0"/>
              <a:t> ja </a:t>
            </a:r>
            <a:r>
              <a:rPr lang="en-US" dirty="0" err="1" smtClean="0"/>
              <a:t>kasvotusten</a:t>
            </a:r>
            <a:r>
              <a:rPr lang="en-US" dirty="0" smtClean="0"/>
              <a:t> </a:t>
            </a:r>
            <a:r>
              <a:rPr lang="en-US" dirty="0" err="1" smtClean="0"/>
              <a:t>keskustelu</a:t>
            </a:r>
            <a:r>
              <a:rPr lang="en-US" dirty="0" smtClean="0"/>
              <a:t> </a:t>
            </a:r>
            <a:r>
              <a:rPr lang="en-US" dirty="0" err="1" smtClean="0"/>
              <a:t>vanhempien</a:t>
            </a:r>
            <a:r>
              <a:rPr lang="en-US" dirty="0" smtClean="0"/>
              <a:t> </a:t>
            </a:r>
            <a:r>
              <a:rPr lang="en-US" dirty="0" err="1" smtClean="0"/>
              <a:t>kanssa</a:t>
            </a:r>
            <a:endParaRPr lang="en-US" dirty="0" smtClean="0"/>
          </a:p>
          <a:p>
            <a:pPr lvl="0"/>
            <a:r>
              <a:rPr lang="en-US" dirty="0" err="1" smtClean="0"/>
              <a:t>Koulun</a:t>
            </a:r>
            <a:r>
              <a:rPr lang="en-US" dirty="0" smtClean="0"/>
              <a:t> </a:t>
            </a:r>
            <a:r>
              <a:rPr lang="en-US" dirty="0" err="1" smtClean="0"/>
              <a:t>harrastetointa</a:t>
            </a:r>
            <a:endParaRPr lang="en-US" dirty="0" smtClean="0"/>
          </a:p>
          <a:p>
            <a:pPr lvl="0"/>
            <a:r>
              <a:rPr lang="en-US" dirty="0" err="1" smtClean="0"/>
              <a:t>Koulupsyykkaritoiminta</a:t>
            </a:r>
            <a:endParaRPr lang="en-US" dirty="0"/>
          </a:p>
          <a:p>
            <a:r>
              <a:rPr lang="fi-FI" dirty="0" smtClean="0"/>
              <a:t>Nuuska-agenttitoiminta</a:t>
            </a:r>
            <a:endParaRPr lang="fi-FI" dirty="0"/>
          </a:p>
          <a:p>
            <a:pPr lvl="0"/>
            <a:r>
              <a:rPr lang="fi-FI" dirty="0" smtClean="0"/>
              <a:t>Poliisin käynti, luento ym. Ratsiat tarvittaessa.</a:t>
            </a:r>
            <a:endParaRPr lang="fi-FI" dirty="0"/>
          </a:p>
          <a:p>
            <a:pPr lvl="0"/>
            <a:r>
              <a:rPr lang="fi-FI" dirty="0"/>
              <a:t>E</a:t>
            </a:r>
            <a:r>
              <a:rPr lang="fi-FI" dirty="0" smtClean="0"/>
              <a:t>nemmän päihdekasvatusta</a:t>
            </a:r>
            <a:r>
              <a:rPr lang="fi-FI" dirty="0"/>
              <a:t> </a:t>
            </a:r>
            <a:r>
              <a:rPr lang="fi-FI" dirty="0" smtClean="0"/>
              <a:t>oppilaille ja vanhemmille</a:t>
            </a:r>
          </a:p>
          <a:p>
            <a:pPr lvl="0"/>
            <a:r>
              <a:rPr lang="fi-FI" dirty="0" smtClean="0"/>
              <a:t>Vanhempainillat</a:t>
            </a:r>
            <a:endParaRPr lang="fi-FI" dirty="0"/>
          </a:p>
          <a:p>
            <a:pPr lvl="0"/>
            <a:r>
              <a:rPr lang="fi-FI" b="1" dirty="0" smtClean="0"/>
              <a:t>Koulussa </a:t>
            </a:r>
            <a:r>
              <a:rPr lang="fi-FI" b="1" dirty="0"/>
              <a:t>pitäisi valvoa tarkemmin</a:t>
            </a:r>
            <a:r>
              <a:rPr lang="fi-FI" dirty="0"/>
              <a:t> </a:t>
            </a:r>
            <a:r>
              <a:rPr lang="fi-FI" dirty="0" smtClean="0"/>
              <a:t>päihteiden käyttöä </a:t>
            </a:r>
          </a:p>
          <a:p>
            <a:pPr lvl="0"/>
            <a:r>
              <a:rPr lang="fi-FI" dirty="0" smtClean="0"/>
              <a:t>Koulun</a:t>
            </a:r>
            <a:r>
              <a:rPr lang="fi-FI" dirty="0"/>
              <a:t>, nuorisotyön ja </a:t>
            </a:r>
            <a:r>
              <a:rPr lang="fi-FI" dirty="0" smtClean="0"/>
              <a:t>vanhempien tiiviimpi yhteistyö</a:t>
            </a:r>
          </a:p>
          <a:p>
            <a:pPr lvl="0"/>
            <a:r>
              <a:rPr lang="fi-FI" dirty="0" smtClean="0"/>
              <a:t>Koulunkäynnin riittävä tuki/ poissaoloihin puuttuminen</a:t>
            </a:r>
          </a:p>
          <a:p>
            <a:pPr lvl="0"/>
            <a:r>
              <a:rPr lang="fi-FI" dirty="0" smtClean="0"/>
              <a:t>Koulukiusaamiseen puuttuminen</a:t>
            </a:r>
          </a:p>
          <a:p>
            <a:r>
              <a:rPr lang="en-US" dirty="0" err="1"/>
              <a:t>Enemmän</a:t>
            </a:r>
            <a:r>
              <a:rPr lang="en-US" dirty="0"/>
              <a:t> </a:t>
            </a:r>
            <a:r>
              <a:rPr lang="en-US" dirty="0" err="1"/>
              <a:t>kouluterveydenhuollon</a:t>
            </a:r>
            <a:r>
              <a:rPr lang="en-US" dirty="0"/>
              <a:t> ja </a:t>
            </a:r>
            <a:r>
              <a:rPr lang="en-US" dirty="0" err="1"/>
              <a:t>nuorisotyön</a:t>
            </a:r>
            <a:r>
              <a:rPr lang="en-US" dirty="0"/>
              <a:t> </a:t>
            </a:r>
            <a:r>
              <a:rPr lang="en-US" dirty="0" err="1" smtClean="0"/>
              <a:t>resursseja</a:t>
            </a:r>
            <a:endParaRPr lang="fi-FI" dirty="0"/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6776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70263" y="260648"/>
            <a:ext cx="11312434" cy="6597352"/>
          </a:xfrm>
        </p:spPr>
        <p:txBody>
          <a:bodyPr>
            <a:normAutofit fontScale="75000" lnSpcReduction="20000"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marL="0" indent="0">
              <a:buNone/>
            </a:pPr>
            <a:r>
              <a:rPr lang="fi-FI" sz="3600" b="1" dirty="0">
                <a:solidFill>
                  <a:srgbClr val="7030A0"/>
                </a:solidFill>
              </a:rPr>
              <a:t>5. </a:t>
            </a:r>
            <a:r>
              <a:rPr lang="fi-FI" sz="3600" b="1" dirty="0" smtClean="0">
                <a:solidFill>
                  <a:srgbClr val="7030A0"/>
                </a:solidFill>
              </a:rPr>
              <a:t>Nuorten päihteiden </a:t>
            </a:r>
            <a:r>
              <a:rPr lang="fi-FI" sz="3600" b="1" dirty="0">
                <a:solidFill>
                  <a:srgbClr val="7030A0"/>
                </a:solidFill>
              </a:rPr>
              <a:t>käyttöön puutuminen. </a:t>
            </a:r>
            <a:r>
              <a:rPr lang="fi-FI" sz="3600" b="1" dirty="0" smtClean="0">
                <a:solidFill>
                  <a:srgbClr val="7030A0"/>
                </a:solidFill>
              </a:rPr>
              <a:t>Riittävä tuki</a:t>
            </a:r>
          </a:p>
          <a:p>
            <a:pPr marL="0" indent="0">
              <a:buNone/>
            </a:pPr>
            <a:endParaRPr lang="fi-FI" sz="3600" dirty="0">
              <a:solidFill>
                <a:srgbClr val="7030A0"/>
              </a:solidFill>
            </a:endParaRPr>
          </a:p>
          <a:p>
            <a:pPr lvl="0"/>
            <a:r>
              <a:rPr lang="en-US" b="1" dirty="0" err="1" smtClean="0"/>
              <a:t>Päihdeasioiden</a:t>
            </a:r>
            <a:r>
              <a:rPr lang="en-US" b="1" dirty="0" smtClean="0"/>
              <a:t> </a:t>
            </a:r>
            <a:r>
              <a:rPr lang="en-US" b="1" dirty="0" err="1" smtClean="0"/>
              <a:t>puheeksiotto</a:t>
            </a:r>
            <a:r>
              <a:rPr lang="en-US" b="1" dirty="0" smtClean="0"/>
              <a:t> /</a:t>
            </a:r>
            <a:r>
              <a:rPr lang="en-US" b="1" dirty="0" err="1" smtClean="0"/>
              <a:t>keskustelu</a:t>
            </a:r>
            <a:r>
              <a:rPr lang="en-US" b="1" dirty="0"/>
              <a:t> </a:t>
            </a:r>
            <a:endParaRPr lang="en-US" dirty="0" smtClean="0"/>
          </a:p>
          <a:p>
            <a:pPr marL="800100" lvl="1" indent="-342900">
              <a:buFontTx/>
              <a:buChar char="-"/>
            </a:pPr>
            <a:r>
              <a:rPr lang="en-US" dirty="0" err="1" smtClean="0"/>
              <a:t>Ammattilisen</a:t>
            </a:r>
            <a:r>
              <a:rPr lang="en-US" dirty="0" smtClean="0"/>
              <a:t> </a:t>
            </a:r>
            <a:r>
              <a:rPr lang="en-US" dirty="0" err="1" smtClean="0"/>
              <a:t>osaamisen</a:t>
            </a:r>
            <a:r>
              <a:rPr lang="en-US" dirty="0" smtClean="0"/>
              <a:t> </a:t>
            </a:r>
            <a:r>
              <a:rPr lang="en-US" dirty="0" err="1" smtClean="0"/>
              <a:t>lisääminen</a:t>
            </a:r>
            <a:endParaRPr lang="fi-FI" dirty="0"/>
          </a:p>
          <a:p>
            <a:pPr marL="800100" lvl="1" indent="-342900">
              <a:buFontTx/>
              <a:buChar char="-"/>
            </a:pPr>
            <a:r>
              <a:rPr lang="fi-FI" dirty="0" smtClean="0"/>
              <a:t>Varhainen puuttuminen/jo kun pieni huoli</a:t>
            </a:r>
          </a:p>
          <a:p>
            <a:pPr marL="800100" lvl="1" indent="-342900">
              <a:buFontTx/>
              <a:buChar char="-"/>
            </a:pPr>
            <a:r>
              <a:rPr lang="fi-FI" dirty="0" smtClean="0"/>
              <a:t>Kyselyt </a:t>
            </a:r>
            <a:r>
              <a:rPr lang="fi-FI" dirty="0"/>
              <a:t>( vastaanotoilla</a:t>
            </a:r>
            <a:r>
              <a:rPr lang="fi-FI" dirty="0" smtClean="0"/>
              <a:t>)</a:t>
            </a:r>
          </a:p>
          <a:p>
            <a:pPr lvl="0"/>
            <a:r>
              <a:rPr lang="fi-FI" dirty="0" smtClean="0"/>
              <a:t>Lastensuojelutoimien tehostaminen päihdeongelmaisten perheiden auttamiseksi.</a:t>
            </a:r>
          </a:p>
          <a:p>
            <a:r>
              <a:rPr lang="fi-FI" dirty="0"/>
              <a:t>Vanhemmille tukea riittävästi, jos nuorella päihdeongelma. ”Mielellään kotikäyntejä, joissa ongelmista helpompi puhua, kuin virastohuoneissa</a:t>
            </a:r>
            <a:r>
              <a:rPr lang="fi-FI" dirty="0" smtClean="0"/>
              <a:t>”</a:t>
            </a:r>
          </a:p>
          <a:p>
            <a:r>
              <a:rPr lang="fi-FI" dirty="0" smtClean="0"/>
              <a:t>Kotikäynnit</a:t>
            </a:r>
          </a:p>
          <a:p>
            <a:pPr lvl="0"/>
            <a:r>
              <a:rPr lang="fi-FI" dirty="0" smtClean="0"/>
              <a:t>Vihjepuhelin</a:t>
            </a:r>
          </a:p>
          <a:p>
            <a:r>
              <a:rPr lang="fi-FI" dirty="0"/>
              <a:t>Vertaistuki</a:t>
            </a:r>
          </a:p>
          <a:p>
            <a:r>
              <a:rPr lang="fi-FI" dirty="0" smtClean="0"/>
              <a:t>Verkossa </a:t>
            </a:r>
            <a:r>
              <a:rPr lang="fi-FI" dirty="0"/>
              <a:t>saatava </a:t>
            </a:r>
            <a:r>
              <a:rPr lang="fi-FI" dirty="0" smtClean="0"/>
              <a:t>tuki</a:t>
            </a:r>
          </a:p>
          <a:p>
            <a:pPr lvl="0"/>
            <a:r>
              <a:rPr lang="fi-FI" dirty="0" smtClean="0"/>
              <a:t>Nopea apu. Yhteydenottopaikka, josta saa apua ja neuvoja ympäri vuorokauden: yhteystiedot helposti löydettävissä</a:t>
            </a:r>
          </a:p>
          <a:p>
            <a:r>
              <a:rPr lang="fi-FI" dirty="0" smtClean="0"/>
              <a:t>Matalan </a:t>
            </a:r>
            <a:r>
              <a:rPr lang="fi-FI" dirty="0"/>
              <a:t>kynnyksen mielenterveys- ja päihdepalvelut </a:t>
            </a:r>
          </a:p>
          <a:p>
            <a:pPr marL="0" indent="0">
              <a:buNone/>
            </a:pPr>
            <a:r>
              <a:rPr lang="fi-FI" dirty="0" smtClean="0"/>
              <a:t>	”</a:t>
            </a:r>
            <a:r>
              <a:rPr lang="fi-FI" dirty="0"/>
              <a:t>Matalan kynnyksen </a:t>
            </a:r>
            <a:r>
              <a:rPr lang="fi-FI" dirty="0" smtClean="0"/>
              <a:t>nuorisoasemat voisivat </a:t>
            </a:r>
            <a:r>
              <a:rPr lang="fi-FI" dirty="0"/>
              <a:t>olla hyvä </a:t>
            </a:r>
            <a:r>
              <a:rPr lang="fi-FI" dirty="0" smtClean="0"/>
              <a:t>ratkaisu ennaltaehkäisyyn</a:t>
            </a:r>
            <a:r>
              <a:rPr lang="fi-FI" dirty="0"/>
              <a:t>, </a:t>
            </a:r>
            <a:r>
              <a:rPr lang="fi-FI" dirty="0" smtClean="0"/>
              <a:t>sekä 	ongelmien </a:t>
            </a:r>
            <a:r>
              <a:rPr lang="fi-FI" dirty="0"/>
              <a:t>ratkontaan. </a:t>
            </a:r>
            <a:r>
              <a:rPr lang="fi-FI" dirty="0" smtClean="0"/>
              <a:t>Tarvitaan </a:t>
            </a:r>
            <a:r>
              <a:rPr lang="fi-FI" dirty="0"/>
              <a:t>lisäksi </a:t>
            </a:r>
            <a:r>
              <a:rPr lang="fi-FI" dirty="0" smtClean="0"/>
              <a:t>vahvaa </a:t>
            </a:r>
            <a:r>
              <a:rPr lang="fi-FI" dirty="0" err="1"/>
              <a:t>SoTe</a:t>
            </a:r>
            <a:r>
              <a:rPr lang="fi-FI" dirty="0"/>
              <a:t> -</a:t>
            </a:r>
            <a:r>
              <a:rPr lang="fi-FI" dirty="0" smtClean="0"/>
              <a:t>yhteistyötä</a:t>
            </a:r>
            <a:r>
              <a:rPr lang="fi-FI" dirty="0"/>
              <a:t>, etenkin </a:t>
            </a:r>
            <a:r>
              <a:rPr lang="fi-FI" dirty="0" smtClean="0"/>
              <a:t>terveydenhoidon ja 	psykiatrian osalta”</a:t>
            </a:r>
          </a:p>
          <a:p>
            <a:r>
              <a:rPr lang="fi-FI" dirty="0"/>
              <a:t>Mielenterveys- ja päihdepalvelut </a:t>
            </a:r>
            <a:r>
              <a:rPr lang="fi-FI" dirty="0" smtClean="0"/>
              <a:t>kuntoon. Selvät hoitopolut.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lvl="0"/>
            <a:endParaRPr lang="fi-FI" dirty="0" smtClean="0"/>
          </a:p>
          <a:p>
            <a:pPr lvl="0"/>
            <a:endParaRPr lang="fi-FI" dirty="0" smtClean="0"/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6252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870857" y="404664"/>
            <a:ext cx="11051177" cy="6336704"/>
          </a:xfrm>
        </p:spPr>
        <p:txBody>
          <a:bodyPr>
            <a:normAutofit fontScale="97500" lnSpcReduction="10000"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marL="0" indent="0">
              <a:buNone/>
            </a:pPr>
            <a:r>
              <a:rPr lang="fi-FI" sz="2900" b="1" dirty="0" smtClean="0">
                <a:solidFill>
                  <a:srgbClr val="7030A0"/>
                </a:solidFill>
              </a:rPr>
              <a:t>6. </a:t>
            </a:r>
            <a:r>
              <a:rPr lang="fi-FI" sz="2900" b="1" dirty="0">
                <a:solidFill>
                  <a:srgbClr val="7030A0"/>
                </a:solidFill>
              </a:rPr>
              <a:t>Aikuisen </a:t>
            </a:r>
            <a:r>
              <a:rPr lang="fi-FI" sz="2900" b="1" dirty="0" smtClean="0">
                <a:solidFill>
                  <a:srgbClr val="7030A0"/>
                </a:solidFill>
              </a:rPr>
              <a:t>päihteidenkäyttö</a:t>
            </a:r>
          </a:p>
          <a:p>
            <a:pPr marL="0" indent="0">
              <a:buNone/>
            </a:pPr>
            <a:endParaRPr lang="fi-FI" sz="2500" dirty="0">
              <a:solidFill>
                <a:srgbClr val="7030A0"/>
              </a:solidFill>
            </a:endParaRPr>
          </a:p>
          <a:p>
            <a:pPr lvl="0"/>
            <a:r>
              <a:rPr lang="fi-FI" sz="2500" dirty="0" smtClean="0"/>
              <a:t>Työpaikoilla paremmin päihteet puheeksi</a:t>
            </a:r>
          </a:p>
          <a:p>
            <a:r>
              <a:rPr lang="fi-FI" sz="2500" dirty="0"/>
              <a:t>Enemmän valistusta </a:t>
            </a:r>
            <a:r>
              <a:rPr lang="fi-FI" sz="2500" dirty="0" smtClean="0"/>
              <a:t>työpaikalle</a:t>
            </a:r>
          </a:p>
          <a:p>
            <a:pPr lvl="0"/>
            <a:r>
              <a:rPr lang="fi-FI" sz="2500" dirty="0"/>
              <a:t>T</a:t>
            </a:r>
            <a:r>
              <a:rPr lang="fi-FI" sz="2500" dirty="0" smtClean="0"/>
              <a:t>yökaverin päihteidenkäytön </a:t>
            </a:r>
            <a:r>
              <a:rPr lang="fi-FI" sz="2500" dirty="0"/>
              <a:t>epäilystä </a:t>
            </a:r>
            <a:r>
              <a:rPr lang="fi-FI" sz="2500" dirty="0" smtClean="0"/>
              <a:t>pitää kertoa </a:t>
            </a:r>
            <a:r>
              <a:rPr lang="fi-FI" sz="2500" dirty="0"/>
              <a:t>jollekin, esim. </a:t>
            </a:r>
            <a:r>
              <a:rPr lang="fi-FI" sz="2500" dirty="0" smtClean="0"/>
              <a:t>työterveyshuoltoon </a:t>
            </a:r>
          </a:p>
          <a:p>
            <a:r>
              <a:rPr lang="fi-FI" sz="2500" dirty="0" smtClean="0"/>
              <a:t>Kaikissa terveystarkastuksissa </a:t>
            </a:r>
            <a:r>
              <a:rPr lang="fi-FI" sz="2500" dirty="0"/>
              <a:t>pitäisi niin ikäihmisiltä kuin </a:t>
            </a:r>
            <a:r>
              <a:rPr lang="fi-FI" sz="2500" dirty="0" smtClean="0"/>
              <a:t>työikäisiltä </a:t>
            </a:r>
            <a:r>
              <a:rPr lang="fi-FI" sz="2500" dirty="0"/>
              <a:t>ottaa päihdeasiat </a:t>
            </a:r>
            <a:r>
              <a:rPr lang="fi-FI" sz="2500" dirty="0" smtClean="0"/>
              <a:t>puheeksi</a:t>
            </a:r>
            <a:endParaRPr lang="fi-FI" sz="2500" dirty="0"/>
          </a:p>
          <a:p>
            <a:pPr lvl="0"/>
            <a:r>
              <a:rPr lang="fi-FI" sz="2500" dirty="0" smtClean="0"/>
              <a:t>Yksinäisyys </a:t>
            </a:r>
            <a:r>
              <a:rPr lang="fi-FI" sz="2500" dirty="0"/>
              <a:t>ja tarpeettomuuden tunne ikäihmisillä </a:t>
            </a:r>
            <a:endParaRPr lang="fi-FI" sz="2500" dirty="0" smtClean="0"/>
          </a:p>
          <a:p>
            <a:pPr lvl="0"/>
            <a:r>
              <a:rPr lang="fi-FI" sz="2500" dirty="0" smtClean="0"/>
              <a:t>Tietoa paremmin alkoholin vaikutuksesta ikääntyville</a:t>
            </a:r>
          </a:p>
          <a:p>
            <a:r>
              <a:rPr lang="fi-FI" sz="2500" dirty="0"/>
              <a:t>Tiukempi puuttuminen ikäihmisten alkoholin käyttöön ja kaikille puhallutus päivystyksessä </a:t>
            </a:r>
          </a:p>
          <a:p>
            <a:r>
              <a:rPr lang="fi-FI" sz="2500" dirty="0"/>
              <a:t>P</a:t>
            </a:r>
            <a:r>
              <a:rPr lang="fi-FI" sz="2500" dirty="0" smtClean="0"/>
              <a:t>äihteiden huomiointi kotipalvelussa</a:t>
            </a:r>
          </a:p>
          <a:p>
            <a:r>
              <a:rPr lang="fi-FI" sz="2500" dirty="0"/>
              <a:t>Kaatumistilanteiden </a:t>
            </a:r>
            <a:r>
              <a:rPr lang="fi-FI" sz="2500" dirty="0" smtClean="0"/>
              <a:t>huomiointi</a:t>
            </a:r>
          </a:p>
          <a:p>
            <a:r>
              <a:rPr lang="fi-FI" sz="2500" dirty="0"/>
              <a:t>”Osoitettava välittämistä ja kiinnostusta lähimmäisiä kohtaan.” </a:t>
            </a:r>
          </a:p>
          <a:p>
            <a:pPr marL="0" indent="0">
              <a:buNone/>
            </a:pPr>
            <a:endParaRPr lang="fi-FI" sz="2500" dirty="0"/>
          </a:p>
          <a:p>
            <a:endParaRPr lang="fi-FI" dirty="0"/>
          </a:p>
          <a:p>
            <a:pPr lvl="0"/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5981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566058" y="357092"/>
            <a:ext cx="10502537" cy="6192688"/>
          </a:xfrm>
        </p:spPr>
        <p:txBody>
          <a:bodyPr>
            <a:normAutofit fontScale="90000" lnSpcReduction="20000"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marL="0" indent="0">
              <a:buNone/>
            </a:pPr>
            <a:r>
              <a:rPr lang="fi-FI" sz="3100" b="1" dirty="0">
                <a:solidFill>
                  <a:srgbClr val="7030A0"/>
                </a:solidFill>
              </a:rPr>
              <a:t>7</a:t>
            </a:r>
            <a:r>
              <a:rPr lang="fi-FI" sz="3100" b="1" dirty="0" smtClean="0">
                <a:solidFill>
                  <a:srgbClr val="7030A0"/>
                </a:solidFill>
              </a:rPr>
              <a:t>. Päihteiden saatavuuteen ja välittämiseen puuttuminen sekä riittävä valvonta </a:t>
            </a:r>
          </a:p>
          <a:p>
            <a:pPr marL="0" indent="0">
              <a:buNone/>
            </a:pPr>
            <a:endParaRPr lang="fi-FI" sz="2700" dirty="0" smtClean="0">
              <a:solidFill>
                <a:srgbClr val="7030A0"/>
              </a:solidFill>
            </a:endParaRPr>
          </a:p>
          <a:p>
            <a:r>
              <a:rPr lang="fi-FI" dirty="0" smtClean="0"/>
              <a:t>Puuttuminen välitystoimintaan. Kovemmat </a:t>
            </a:r>
            <a:r>
              <a:rPr lang="fi-FI" b="1" dirty="0" smtClean="0"/>
              <a:t>rangaistukset</a:t>
            </a:r>
            <a:r>
              <a:rPr lang="fi-FI" dirty="0" smtClean="0"/>
              <a:t> väittäjille </a:t>
            </a:r>
          </a:p>
          <a:p>
            <a:pPr marL="0" indent="0">
              <a:buNone/>
            </a:pPr>
            <a:r>
              <a:rPr lang="fi-FI" dirty="0" smtClean="0"/>
              <a:t>	(nuorille välittäminen; myös ikäihmisille haetaan alkoholia) </a:t>
            </a:r>
          </a:p>
          <a:p>
            <a:r>
              <a:rPr lang="fi-FI" dirty="0" smtClean="0"/>
              <a:t>”Tavallisten perheiden vanhemmat” välittävät alkoholia lapsilleen</a:t>
            </a:r>
          </a:p>
          <a:p>
            <a:r>
              <a:rPr lang="fi-FI" dirty="0" smtClean="0"/>
              <a:t>Lääkkeiden välittäminen</a:t>
            </a:r>
          </a:p>
          <a:p>
            <a:r>
              <a:rPr lang="fi-FI" dirty="0" smtClean="0"/>
              <a:t>”Kaikki aikuiset puuttuvat”</a:t>
            </a:r>
          </a:p>
          <a:p>
            <a:r>
              <a:rPr lang="fi-FI" dirty="0" smtClean="0"/>
              <a:t>Katupartiointi. Kameravalvonta. Vartioiden lisääminen</a:t>
            </a:r>
          </a:p>
          <a:p>
            <a:r>
              <a:rPr lang="fi-FI" b="1" dirty="0" smtClean="0"/>
              <a:t>Poliisin</a:t>
            </a:r>
            <a:r>
              <a:rPr lang="fi-FI" dirty="0" smtClean="0"/>
              <a:t> valvontaa lisää</a:t>
            </a:r>
          </a:p>
          <a:p>
            <a:r>
              <a:rPr lang="fi-FI" dirty="0" smtClean="0"/>
              <a:t>Hintapolitiikka, aukiolorajoitukset, ikärajavalvonta, ei myyntiä päihtyneelle</a:t>
            </a:r>
          </a:p>
          <a:p>
            <a:r>
              <a:rPr lang="fi-FI" dirty="0" smtClean="0"/>
              <a:t>Kotibileiden häiritsevyys. </a:t>
            </a:r>
          </a:p>
          <a:p>
            <a:r>
              <a:rPr lang="fi-FI" dirty="0" smtClean="0"/>
              <a:t>”Juopotteluun ja kaljoitteluun julkisilla paikoilla puuttuminen”</a:t>
            </a:r>
          </a:p>
          <a:p>
            <a:r>
              <a:rPr lang="fi-FI" dirty="0"/>
              <a:t>Parveketupakointi</a:t>
            </a:r>
          </a:p>
          <a:p>
            <a:r>
              <a:rPr lang="fi-FI" dirty="0"/>
              <a:t>Liikennevalvonta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97403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7030A0"/>
                </a:solidFill>
              </a:rPr>
              <a:t>Lopuksi lausuttua</a:t>
            </a:r>
            <a:endParaRPr lang="fi-FI" dirty="0">
              <a:solidFill>
                <a:srgbClr val="7030A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783771" y="1557338"/>
            <a:ext cx="10406743" cy="5040014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”Ihan </a:t>
            </a:r>
            <a:r>
              <a:rPr lang="fi-FI" dirty="0" err="1"/>
              <a:t>turhoo</a:t>
            </a:r>
            <a:r>
              <a:rPr lang="fi-FI" dirty="0"/>
              <a:t> hömpötystä </a:t>
            </a:r>
            <a:r>
              <a:rPr lang="fi-FI" dirty="0" err="1"/>
              <a:t>tämmöset</a:t>
            </a:r>
            <a:r>
              <a:rPr lang="fi-FI" dirty="0"/>
              <a:t> kyselyt</a:t>
            </a:r>
            <a:r>
              <a:rPr lang="fi-FI" dirty="0" smtClean="0"/>
              <a:t>.”</a:t>
            </a:r>
          </a:p>
          <a:p>
            <a:pPr marL="0" indent="0">
              <a:buNone/>
            </a:pPr>
            <a:endParaRPr lang="fi-FI" dirty="0" smtClean="0"/>
          </a:p>
          <a:p>
            <a:pPr lvl="0"/>
            <a:r>
              <a:rPr lang="fi-FI" dirty="0" smtClean="0"/>
              <a:t>”Mistä </a:t>
            </a:r>
            <a:r>
              <a:rPr lang="fi-FI" dirty="0"/>
              <a:t>moinen kysely tuli? </a:t>
            </a:r>
            <a:r>
              <a:rPr lang="fi-FI" dirty="0" smtClean="0"/>
              <a:t>Ei </a:t>
            </a:r>
            <a:r>
              <a:rPr lang="fi-FI" dirty="0"/>
              <a:t>ole ennen näin kysytty. Hyvä näitä on </a:t>
            </a:r>
            <a:r>
              <a:rPr lang="fi-FI" dirty="0" smtClean="0"/>
              <a:t>tiedustella”</a:t>
            </a:r>
          </a:p>
          <a:p>
            <a:pPr marL="0" lvl="0" indent="0">
              <a:buNone/>
            </a:pPr>
            <a:endParaRPr lang="fi-FI" dirty="0"/>
          </a:p>
          <a:p>
            <a:pPr lvl="0"/>
            <a:r>
              <a:rPr lang="en-US" dirty="0"/>
              <a:t>“</a:t>
            </a:r>
            <a:r>
              <a:rPr lang="en-US" dirty="0" err="1"/>
              <a:t>Hyvä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asia</a:t>
            </a:r>
            <a:r>
              <a:rPr lang="en-US" dirty="0"/>
              <a:t> </a:t>
            </a:r>
            <a:r>
              <a:rPr lang="en-US" dirty="0" err="1"/>
              <a:t>nostetaan</a:t>
            </a:r>
            <a:r>
              <a:rPr lang="en-US" dirty="0"/>
              <a:t> </a:t>
            </a:r>
            <a:r>
              <a:rPr lang="en-US" dirty="0" err="1"/>
              <a:t>pöydälle</a:t>
            </a:r>
            <a:r>
              <a:rPr lang="en-US" dirty="0" smtClean="0"/>
              <a:t>”</a:t>
            </a:r>
          </a:p>
          <a:p>
            <a:pPr marL="0" lvl="0" indent="0">
              <a:buNone/>
            </a:pPr>
            <a:endParaRPr lang="fi-FI" dirty="0"/>
          </a:p>
          <a:p>
            <a:pPr lvl="0"/>
            <a:r>
              <a:rPr lang="fi-FI" dirty="0" smtClean="0"/>
              <a:t>”Hienoa </a:t>
            </a:r>
            <a:r>
              <a:rPr lang="fi-FI" dirty="0"/>
              <a:t>että asia on </a:t>
            </a:r>
            <a:r>
              <a:rPr lang="fi-FI" dirty="0" smtClean="0"/>
              <a:t>työnalla”</a:t>
            </a:r>
          </a:p>
          <a:p>
            <a:pPr marL="0" lvl="0" indent="0">
              <a:buNone/>
            </a:pPr>
            <a:endParaRPr lang="fi-FI" dirty="0" smtClean="0"/>
          </a:p>
          <a:p>
            <a:pPr lvl="0"/>
            <a:r>
              <a:rPr lang="fi-FI" dirty="0" smtClean="0"/>
              <a:t>”Toivottavasti kyselyllä myös vaikutusta”</a:t>
            </a:r>
          </a:p>
          <a:p>
            <a:pPr marL="0" lvl="0" indent="0">
              <a:buNone/>
            </a:pPr>
            <a:endParaRPr lang="fi-FI" dirty="0"/>
          </a:p>
          <a:p>
            <a:pPr lvl="0"/>
            <a:r>
              <a:rPr lang="en-US" dirty="0" smtClean="0"/>
              <a:t>“</a:t>
            </a:r>
            <a:r>
              <a:rPr lang="en-US" dirty="0" err="1" smtClean="0"/>
              <a:t>Kysely</a:t>
            </a:r>
            <a:r>
              <a:rPr lang="en-US" dirty="0" smtClean="0"/>
              <a:t> </a:t>
            </a:r>
            <a:r>
              <a:rPr lang="en-US" dirty="0" err="1"/>
              <a:t>oli</a:t>
            </a:r>
            <a:r>
              <a:rPr lang="en-US" dirty="0"/>
              <a:t> </a:t>
            </a:r>
            <a:r>
              <a:rPr lang="en-US" dirty="0" err="1" smtClean="0"/>
              <a:t>hyvä</a:t>
            </a:r>
            <a:r>
              <a:rPr lang="en-US" dirty="0" smtClean="0"/>
              <a:t>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19761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fi-FI" dirty="0" smtClean="0"/>
              <a:t>Koostetta tuloksista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3600" dirty="0" smtClean="0"/>
              <a:t>Kehitettävää ja hyvää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5216162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1950" y="175253"/>
            <a:ext cx="10648950" cy="648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i-FI" sz="2800" b="1" dirty="0" smtClean="0"/>
              <a:t>Kehitettävää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361950" y="823325"/>
            <a:ext cx="11325497" cy="6023293"/>
          </a:xfrm>
        </p:spPr>
        <p:txBody>
          <a:bodyPr>
            <a:normAutofit fontScale="92500" lnSpcReduction="20000"/>
          </a:bodyPr>
          <a:lstStyle/>
          <a:p>
            <a:endParaRPr lang="fi-FI" sz="2200" dirty="0" smtClean="0"/>
          </a:p>
          <a:p>
            <a:r>
              <a:rPr lang="fi-FI" sz="2200" dirty="0" smtClean="0"/>
              <a:t>Puolet (52%) vastaajista on </a:t>
            </a:r>
            <a:r>
              <a:rPr lang="fi-FI" sz="2200" dirty="0"/>
              <a:t>ollut huolissanne </a:t>
            </a:r>
            <a:r>
              <a:rPr lang="fi-FI" sz="2200" b="1" dirty="0" smtClean="0"/>
              <a:t>läheisen </a:t>
            </a:r>
            <a:r>
              <a:rPr lang="fi-FI" sz="2200" b="1" dirty="0"/>
              <a:t>alkoholin </a:t>
            </a:r>
            <a:r>
              <a:rPr lang="fi-FI" sz="2200" dirty="0"/>
              <a:t>käytöstä</a:t>
            </a:r>
            <a:r>
              <a:rPr lang="fi-FI" sz="2200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  <a:p>
            <a:endParaRPr lang="fi-FI" sz="2200" dirty="0" smtClean="0"/>
          </a:p>
          <a:p>
            <a:endParaRPr lang="fi-FI" sz="2200" dirty="0"/>
          </a:p>
          <a:p>
            <a:r>
              <a:rPr lang="fi-FI" sz="2200" dirty="0" smtClean="0"/>
              <a:t>Vajaa </a:t>
            </a:r>
            <a:r>
              <a:rPr lang="fi-FI" sz="2200" dirty="0"/>
              <a:t>kolmasosa (29%) vastaajista kertoi että kunnassa tiedotetaan tupakoinnin lopettamisen tukipalveluista esim. terveyskeskuksen tiloissa tai verkossa (50% </a:t>
            </a:r>
            <a:r>
              <a:rPr lang="fi-FI" sz="2200" dirty="0" err="1"/>
              <a:t>eos</a:t>
            </a:r>
            <a:r>
              <a:rPr lang="fi-FI" sz="2200" dirty="0" smtClean="0"/>
              <a:t>)</a:t>
            </a:r>
            <a:endParaRPr lang="fi-FI" dirty="0" smtClean="0"/>
          </a:p>
          <a:p>
            <a:r>
              <a:rPr lang="fi-FI" sz="2200" dirty="0"/>
              <a:t>N</a:t>
            </a:r>
            <a:r>
              <a:rPr lang="fi-FI" sz="2200" dirty="0" smtClean="0"/>
              <a:t>eljäsosa </a:t>
            </a:r>
            <a:r>
              <a:rPr lang="fi-FI" sz="2200" dirty="0"/>
              <a:t>(</a:t>
            </a:r>
            <a:r>
              <a:rPr lang="fi-FI" sz="2200" dirty="0" smtClean="0"/>
              <a:t>26%; 45% </a:t>
            </a:r>
            <a:r>
              <a:rPr lang="fi-FI" sz="2200" dirty="0" err="1" smtClean="0"/>
              <a:t>eos</a:t>
            </a:r>
            <a:r>
              <a:rPr lang="fi-FI" sz="2200" dirty="0" smtClean="0"/>
              <a:t>) </a:t>
            </a:r>
            <a:r>
              <a:rPr lang="fi-FI" sz="2200" dirty="0"/>
              <a:t>vastaajista ilmaisi, että </a:t>
            </a:r>
            <a:r>
              <a:rPr lang="fi-FI" sz="2200" dirty="0" smtClean="0"/>
              <a:t>on havainnut </a:t>
            </a:r>
            <a:r>
              <a:rPr lang="fi-FI" sz="2200" b="1" dirty="0" smtClean="0"/>
              <a:t>ikäihmisten</a:t>
            </a:r>
            <a:r>
              <a:rPr lang="fi-FI" sz="2200" dirty="0" smtClean="0"/>
              <a:t> alkoholinkäytön kunnassa lisääntyneen </a:t>
            </a:r>
            <a:r>
              <a:rPr lang="fi-FI" sz="2200" dirty="0"/>
              <a:t>ja </a:t>
            </a:r>
            <a:r>
              <a:rPr lang="fi-FI" sz="2200" dirty="0" smtClean="0"/>
              <a:t>11% (76% </a:t>
            </a:r>
            <a:r>
              <a:rPr lang="fi-FI" sz="2200" dirty="0" err="1" smtClean="0"/>
              <a:t>eos</a:t>
            </a:r>
            <a:r>
              <a:rPr lang="fi-FI" sz="2200" dirty="0" smtClean="0"/>
              <a:t>) vastaajista </a:t>
            </a:r>
            <a:r>
              <a:rPr lang="fi-FI" sz="2200" dirty="0"/>
              <a:t>tiesi, että ikäihmiset saavat kunnassa tukea alkoholinkäytön vähentämiseksi</a:t>
            </a:r>
            <a:r>
              <a:rPr lang="fi-FI" sz="2200" dirty="0" smtClean="0"/>
              <a:t>.</a:t>
            </a:r>
          </a:p>
          <a:p>
            <a:r>
              <a:rPr lang="fi-FI" sz="2200" dirty="0" smtClean="0"/>
              <a:t>Vajaa kolmasosa </a:t>
            </a:r>
            <a:r>
              <a:rPr lang="fi-FI" sz="2200" dirty="0"/>
              <a:t>(</a:t>
            </a:r>
            <a:r>
              <a:rPr lang="fi-FI" sz="2200" dirty="0" smtClean="0"/>
              <a:t>29%) </a:t>
            </a:r>
            <a:r>
              <a:rPr lang="fi-FI" sz="2200" dirty="0"/>
              <a:t>vastaajista </a:t>
            </a:r>
            <a:r>
              <a:rPr lang="fi-FI" sz="2200" dirty="0" smtClean="0"/>
              <a:t>on sitä </a:t>
            </a:r>
            <a:r>
              <a:rPr lang="fi-FI" sz="2200" dirty="0"/>
              <a:t>mieltä, että </a:t>
            </a:r>
            <a:r>
              <a:rPr lang="fi-FI" sz="2200" b="1" dirty="0"/>
              <a:t>työpaikoilla</a:t>
            </a:r>
            <a:r>
              <a:rPr lang="fi-FI" sz="2200" dirty="0"/>
              <a:t> ei puututa riittävästi alkoholihaittoihin ja –ongelmiin. (</a:t>
            </a:r>
            <a:r>
              <a:rPr lang="fi-FI" sz="2200" dirty="0" smtClean="0"/>
              <a:t>22% mielestä puututaan) </a:t>
            </a:r>
            <a:endParaRPr lang="fi-FI" sz="2200" dirty="0"/>
          </a:p>
          <a:p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973408" y="1781175"/>
          <a:ext cx="10037492" cy="2568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4167">
                  <a:extLst>
                    <a:ext uri="{9D8B030D-6E8A-4147-A177-3AD203B41FA5}">
                      <a16:colId xmlns:a16="http://schemas.microsoft.com/office/drawing/2014/main" val="1841029799"/>
                    </a:ext>
                  </a:extLst>
                </a:gridCol>
                <a:gridCol w="3743325">
                  <a:extLst>
                    <a:ext uri="{9D8B030D-6E8A-4147-A177-3AD203B41FA5}">
                      <a16:colId xmlns:a16="http://schemas.microsoft.com/office/drawing/2014/main" val="485221741"/>
                    </a:ext>
                  </a:extLst>
                </a:gridCol>
              </a:tblGrid>
              <a:tr h="9836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dirty="0" smtClean="0"/>
                        <a:t>Päihteistä ja</a:t>
                      </a:r>
                      <a:r>
                        <a:rPr lang="fi-FI" sz="2000" baseline="0" dirty="0" smtClean="0"/>
                        <a:t> </a:t>
                      </a:r>
                      <a:r>
                        <a:rPr lang="fi-FI" sz="2000" dirty="0" smtClean="0"/>
                        <a:t>rahapelaamisesta kysyminen terveydenhuollon vastaanotolla edellisen</a:t>
                      </a:r>
                      <a:r>
                        <a:rPr lang="fi-FI" sz="2000" baseline="0" dirty="0" smtClean="0"/>
                        <a:t> vuoden aikana</a:t>
                      </a:r>
                      <a:endParaRPr lang="fi-FI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Ei ole kysytty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797685"/>
                  </a:ext>
                </a:extLst>
              </a:tr>
              <a:tr h="387499"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Alkoholinkäyttö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59%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751544"/>
                  </a:ext>
                </a:extLst>
              </a:tr>
              <a:tr h="387499"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Tupakka ja nikotiinituotteiden käyttö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49%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271517"/>
                  </a:ext>
                </a:extLst>
              </a:tr>
              <a:tr h="387499"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Huumausaineiden käyttö</a:t>
                      </a:r>
                      <a:r>
                        <a:rPr lang="fi-FI" sz="2000" baseline="0" dirty="0" smtClean="0"/>
                        <a:t> tai lääkkeiden väärinkäyttö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76%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774278"/>
                  </a:ext>
                </a:extLst>
              </a:tr>
              <a:tr h="387499"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Rahapelaaminen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90%    huom. On kysytty 3%</a:t>
                      </a:r>
                      <a:endParaRPr lang="fi-FI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653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92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997131" y="698817"/>
            <a:ext cx="874776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Oletteko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koskaan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ollut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huolissanne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läheisenne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alkoholin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käytöstä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85734"/>
              </p:ext>
            </p:extLst>
          </p:nvPr>
        </p:nvGraphicFramePr>
        <p:xfrm>
          <a:off x="1115567" y="1668735"/>
          <a:ext cx="8111163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55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9110" y="192024"/>
            <a:ext cx="10921746" cy="6583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i-FI" sz="2800" b="1" dirty="0"/>
              <a:t>K</a:t>
            </a:r>
            <a:r>
              <a:rPr lang="fi-FI" sz="2800" b="1" dirty="0" smtClean="0"/>
              <a:t>ehitettävää </a:t>
            </a:r>
            <a:r>
              <a:rPr lang="fi-FI" sz="2800" b="1" dirty="0"/>
              <a:t>jatkuu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499110" y="1082475"/>
            <a:ext cx="11649347" cy="6130835"/>
          </a:xfrm>
        </p:spPr>
        <p:txBody>
          <a:bodyPr>
            <a:normAutofit lnSpcReduction="10000"/>
          </a:bodyPr>
          <a:lstStyle/>
          <a:p>
            <a:r>
              <a:rPr lang="fi-FI" sz="2000" dirty="0" smtClean="0"/>
              <a:t>Vajaa puolet (40%) </a:t>
            </a:r>
            <a:r>
              <a:rPr lang="fi-FI" sz="2000" dirty="0"/>
              <a:t>vastaajan </a:t>
            </a:r>
            <a:r>
              <a:rPr lang="fi-FI" sz="2000" dirty="0" smtClean="0"/>
              <a:t>on sitä mielestä, että kunnassa käytetään </a:t>
            </a:r>
            <a:r>
              <a:rPr lang="fi-FI" sz="2000" b="1" dirty="0" smtClean="0"/>
              <a:t>liikaa </a:t>
            </a:r>
            <a:r>
              <a:rPr lang="fi-FI" sz="2000" b="1" dirty="0"/>
              <a:t>alkoholia </a:t>
            </a:r>
            <a:r>
              <a:rPr lang="fi-FI" sz="2000" dirty="0"/>
              <a:t>(43% </a:t>
            </a:r>
            <a:r>
              <a:rPr lang="fi-FI" sz="2000" dirty="0" err="1" smtClean="0"/>
              <a:t>eos</a:t>
            </a:r>
            <a:r>
              <a:rPr lang="fi-FI" sz="2000" dirty="0" smtClean="0"/>
              <a:t>)</a:t>
            </a:r>
          </a:p>
          <a:p>
            <a:r>
              <a:rPr lang="fi-FI" sz="2000" dirty="0" smtClean="0"/>
              <a:t>Noin kolmasosan (31 %) </a:t>
            </a:r>
            <a:r>
              <a:rPr lang="fi-FI" sz="2000" dirty="0"/>
              <a:t>mielestä kunnassa suhtaudutaan liian vapaasti </a:t>
            </a:r>
            <a:r>
              <a:rPr lang="fi-FI" sz="2000" b="1" dirty="0"/>
              <a:t>humalajuomiseen</a:t>
            </a:r>
            <a:r>
              <a:rPr lang="fi-FI" sz="2000" dirty="0"/>
              <a:t>. (</a:t>
            </a:r>
            <a:r>
              <a:rPr lang="fi-FI" sz="2000" dirty="0" smtClean="0"/>
              <a:t>43% </a:t>
            </a:r>
            <a:r>
              <a:rPr lang="fi-FI" sz="2000" dirty="0" err="1" smtClean="0"/>
              <a:t>eos</a:t>
            </a:r>
            <a:r>
              <a:rPr lang="fi-FI" sz="2000" dirty="0" smtClean="0"/>
              <a:t>)</a:t>
            </a:r>
          </a:p>
          <a:p>
            <a:r>
              <a:rPr lang="fi-FI" sz="2000" dirty="0" smtClean="0"/>
              <a:t>Vastaajista kolmasosan (33%) mielestä alkoholin käyttöä </a:t>
            </a:r>
            <a:r>
              <a:rPr lang="fi-FI" sz="2000" b="1" dirty="0" smtClean="0"/>
              <a:t>julkisella paikalla </a:t>
            </a:r>
            <a:r>
              <a:rPr lang="fi-FI" sz="2000" dirty="0" smtClean="0"/>
              <a:t>pitää rajoittaa kunnan omalla päätöksellä: keskustan alue, uimaranta, urheilukenttä, koulun/päiväkodin alue sekä tapahtumat, missä lapsia ja nuoria. (29% vastasi ei; 28% </a:t>
            </a:r>
            <a:r>
              <a:rPr lang="fi-FI" sz="2000" dirty="0" err="1" smtClean="0"/>
              <a:t>eos</a:t>
            </a:r>
            <a:r>
              <a:rPr lang="fi-FI" sz="2000" dirty="0" smtClean="0"/>
              <a:t>)</a:t>
            </a:r>
            <a:endParaRPr lang="fi-FI" sz="2000" dirty="0"/>
          </a:p>
          <a:p>
            <a:r>
              <a:rPr lang="fi-FI" sz="2000" dirty="0" smtClean="0"/>
              <a:t>Vajaa puolet (43%) on sitä mieltä, </a:t>
            </a:r>
            <a:r>
              <a:rPr lang="fi-FI" sz="2000" dirty="0"/>
              <a:t>että alkoholin </a:t>
            </a:r>
            <a:r>
              <a:rPr lang="fi-FI" sz="2000" b="1" dirty="0"/>
              <a:t>myyntiin päihtyneelle </a:t>
            </a:r>
            <a:r>
              <a:rPr lang="fi-FI" sz="2000" dirty="0" smtClean="0"/>
              <a:t>pitää suhtautua </a:t>
            </a:r>
            <a:r>
              <a:rPr lang="fi-FI" sz="2000" dirty="0"/>
              <a:t>ravintoloissa </a:t>
            </a:r>
            <a:r>
              <a:rPr lang="fi-FI" sz="2000" dirty="0" smtClean="0"/>
              <a:t>ja kaupoissa nykyistä </a:t>
            </a:r>
            <a:r>
              <a:rPr lang="fi-FI" sz="2000" dirty="0"/>
              <a:t>tiukemmin </a:t>
            </a:r>
            <a:endParaRPr lang="fi-FI" sz="2000" dirty="0" smtClean="0"/>
          </a:p>
          <a:p>
            <a:r>
              <a:rPr lang="fi-FI" sz="2000" dirty="0" smtClean="0"/>
              <a:t>Runsas kolmasosa on </a:t>
            </a:r>
            <a:r>
              <a:rPr lang="fi-FI" sz="2000" b="1" dirty="0" smtClean="0"/>
              <a:t>havainnut alkoholin </a:t>
            </a:r>
            <a:r>
              <a:rPr lang="fi-FI" sz="2000" dirty="0" smtClean="0"/>
              <a:t>(</a:t>
            </a:r>
            <a:r>
              <a:rPr lang="fi-FI" sz="2000" dirty="0"/>
              <a:t>39</a:t>
            </a:r>
            <a:r>
              <a:rPr lang="fi-FI" sz="2000" dirty="0" smtClean="0"/>
              <a:t>%) ja</a:t>
            </a:r>
            <a:r>
              <a:rPr lang="fi-FI" sz="2000" b="1" dirty="0"/>
              <a:t> </a:t>
            </a:r>
            <a:r>
              <a:rPr lang="fi-FI" sz="2000" b="1" dirty="0" smtClean="0"/>
              <a:t>tupakkatuotteiden (42%)</a:t>
            </a:r>
            <a:r>
              <a:rPr lang="fi-FI" sz="2000" dirty="0" smtClean="0"/>
              <a:t> </a:t>
            </a:r>
            <a:r>
              <a:rPr lang="fi-FI" sz="2000" b="1" dirty="0" smtClean="0"/>
              <a:t>välittämistä </a:t>
            </a:r>
            <a:r>
              <a:rPr lang="fi-FI" sz="2000" dirty="0" smtClean="0"/>
              <a:t>alaikäisille viimeisen 12 kuukauden aikana.</a:t>
            </a:r>
          </a:p>
          <a:p>
            <a:endParaRPr lang="fi-FI" sz="2000" dirty="0" smtClean="0"/>
          </a:p>
          <a:p>
            <a:endParaRPr lang="fi-FI" sz="2000" dirty="0"/>
          </a:p>
          <a:p>
            <a:endParaRPr lang="fi-FI" sz="2000" dirty="0" smtClean="0"/>
          </a:p>
          <a:p>
            <a:endParaRPr lang="fi-FI" sz="2000" dirty="0"/>
          </a:p>
          <a:p>
            <a:endParaRPr lang="fi-FI" sz="2000" dirty="0" smtClean="0"/>
          </a:p>
          <a:p>
            <a:endParaRPr lang="fi-FI" sz="2000" dirty="0"/>
          </a:p>
          <a:p>
            <a:r>
              <a:rPr lang="fi-FI" sz="2000" dirty="0" smtClean="0"/>
              <a:t>Yli puolen vastaajan mielestä, </a:t>
            </a:r>
            <a:r>
              <a:rPr lang="fi-FI" sz="2000" dirty="0"/>
              <a:t>että alaikäisten alkoholinkäyttöön (65%), tupakointiin ja nuuskaamiseen (74%), kannabiskokeiluihin ja käyttöön (72%) ja rahapelaamiseen (49%) tulee </a:t>
            </a:r>
            <a:r>
              <a:rPr lang="fi-FI" sz="2000" b="1" dirty="0"/>
              <a:t>puuttua nykyistä enemmän.</a:t>
            </a:r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790" y="3534455"/>
            <a:ext cx="6419850" cy="203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5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8174" y="113581"/>
            <a:ext cx="10782681" cy="5760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i-FI" sz="2800" b="1" dirty="0" smtClean="0"/>
              <a:t>Hyvää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476249" y="908720"/>
            <a:ext cx="11593831" cy="5760640"/>
          </a:xfrm>
        </p:spPr>
        <p:txBody>
          <a:bodyPr>
            <a:normAutofit/>
          </a:bodyPr>
          <a:lstStyle/>
          <a:p>
            <a:r>
              <a:rPr lang="fi-FI" sz="2400" dirty="0"/>
              <a:t>Päivähoitopaikat, koulut ja oppilaitokset noudattavat lakisääteisiä </a:t>
            </a:r>
            <a:r>
              <a:rPr lang="fi-FI" sz="2400" b="1" dirty="0"/>
              <a:t>tupakointikieltoja</a:t>
            </a:r>
            <a:r>
              <a:rPr lang="fi-FI" sz="2400" dirty="0"/>
              <a:t> </a:t>
            </a:r>
            <a:r>
              <a:rPr lang="fi-FI" sz="2400" dirty="0" smtClean="0"/>
              <a:t>hyvin </a:t>
            </a:r>
            <a:r>
              <a:rPr lang="fi-FI" sz="2400" dirty="0"/>
              <a:t>(</a:t>
            </a:r>
            <a:r>
              <a:rPr lang="fi-FI" sz="2400" dirty="0" smtClean="0"/>
              <a:t>60%) (25%eos)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Suurin </a:t>
            </a:r>
            <a:r>
              <a:rPr lang="fi-FI" sz="2400" dirty="0"/>
              <a:t>osa (</a:t>
            </a:r>
            <a:r>
              <a:rPr lang="fi-FI" sz="2400" dirty="0" smtClean="0"/>
              <a:t>67%) </a:t>
            </a:r>
            <a:r>
              <a:rPr lang="fi-FI" sz="2400" dirty="0"/>
              <a:t>vastaajista </a:t>
            </a:r>
            <a:r>
              <a:rPr lang="fi-FI" sz="2400" b="1" dirty="0"/>
              <a:t>ei ole pelännyt </a:t>
            </a:r>
            <a:r>
              <a:rPr lang="fi-FI" sz="2400" dirty="0" smtClean="0"/>
              <a:t>vuoden aikana </a:t>
            </a:r>
            <a:r>
              <a:rPr lang="fi-FI" sz="2400" dirty="0"/>
              <a:t>kadulla tai muulla julkisella paikalla   kohtaamiaan päihtyneitä</a:t>
            </a:r>
            <a:r>
              <a:rPr lang="fi-FI" sz="2400" dirty="0" smtClean="0"/>
              <a:t>. (27% kyllä)</a:t>
            </a:r>
          </a:p>
          <a:p>
            <a:pPr marL="0" indent="0">
              <a:buNone/>
            </a:pPr>
            <a:endParaRPr lang="fi-FI" sz="2400" dirty="0" smtClean="0"/>
          </a:p>
          <a:p>
            <a:r>
              <a:rPr lang="fi-FI" sz="2400" dirty="0" smtClean="0"/>
              <a:t>Yli puolen</a:t>
            </a:r>
            <a:r>
              <a:rPr lang="fi-FI" sz="2400" dirty="0"/>
              <a:t> (66%; 20%eos)</a:t>
            </a:r>
            <a:r>
              <a:rPr lang="fi-FI" sz="2400" dirty="0" smtClean="0"/>
              <a:t> kokee, että ravintoloiden aukioloaikoja ei ole </a:t>
            </a:r>
            <a:r>
              <a:rPr lang="fi-FI" sz="2400" dirty="0" err="1" smtClean="0"/>
              <a:t>tarvitta</a:t>
            </a:r>
            <a:r>
              <a:rPr lang="fi-FI" sz="2400" dirty="0" smtClean="0"/>
              <a:t> rajoittaa ja suurin osa (73%; 21%eos) on kokenut, että ravintoloiden pidentyneet aukioloajat eivät ole aiheuttaneet häiriötä.</a:t>
            </a:r>
          </a:p>
          <a:p>
            <a:endParaRPr lang="fi-FI" sz="2400" dirty="0"/>
          </a:p>
          <a:p>
            <a:r>
              <a:rPr lang="fi-FI" sz="2400" dirty="0"/>
              <a:t>Viimeisen </a:t>
            </a:r>
            <a:r>
              <a:rPr lang="fi-FI" sz="2400" dirty="0" smtClean="0"/>
              <a:t>vuoden aikana </a:t>
            </a:r>
            <a:r>
              <a:rPr lang="fi-FI" sz="2400" dirty="0"/>
              <a:t>suurin osa vastaajista </a:t>
            </a:r>
            <a:r>
              <a:rPr lang="fi-FI" sz="2400" b="1" dirty="0"/>
              <a:t>ei </a:t>
            </a:r>
            <a:r>
              <a:rPr lang="fi-FI" sz="2400" dirty="0"/>
              <a:t>ollut havainnut tilanteita, joissa myyjä ei ole tarkastanut nuorelta näyttävän </a:t>
            </a:r>
            <a:r>
              <a:rPr lang="fi-FI" sz="2400" b="1" dirty="0"/>
              <a:t>alkoholin </a:t>
            </a:r>
            <a:r>
              <a:rPr lang="fi-FI" sz="2400" dirty="0"/>
              <a:t>(72%; 15% kyllä) </a:t>
            </a:r>
            <a:r>
              <a:rPr lang="fi-FI" sz="2400" b="1" dirty="0"/>
              <a:t>tai tupakkatuotteiden </a:t>
            </a:r>
            <a:r>
              <a:rPr lang="fi-FI" sz="2400" dirty="0"/>
              <a:t>(74%;14% kyllä)  </a:t>
            </a:r>
            <a:r>
              <a:rPr lang="fi-FI" sz="2400" b="1" dirty="0"/>
              <a:t>ostajan ikää. 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3761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2217" y="280405"/>
            <a:ext cx="10972800" cy="4598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i-FI" sz="2800" b="1" dirty="0" smtClean="0"/>
              <a:t>Muita huomioita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322217" y="1027611"/>
            <a:ext cx="11260183" cy="5599612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Noin kolmasosa (36%) haluaa </a:t>
            </a:r>
            <a:r>
              <a:rPr lang="fi-FI" dirty="0"/>
              <a:t>kertoa </a:t>
            </a:r>
            <a:r>
              <a:rPr lang="fi-FI" dirty="0" smtClean="0"/>
              <a:t>mielipiteensä</a:t>
            </a:r>
            <a:r>
              <a:rPr lang="fi-FI" dirty="0"/>
              <a:t> mikäli oman kodin välittömässä   lähiympäristössä sijaitsevalle ravintolalle haettaisiin </a:t>
            </a:r>
            <a:r>
              <a:rPr lang="fi-FI" b="1" dirty="0"/>
              <a:t>anniskelulupaa tai </a:t>
            </a:r>
            <a:r>
              <a:rPr lang="fi-FI" b="1" dirty="0" smtClean="0"/>
              <a:t>jatkoaika terassianniskeluun</a:t>
            </a:r>
            <a:r>
              <a:rPr lang="fi-FI" dirty="0" smtClean="0"/>
              <a:t> (24% ei; 40 % </a:t>
            </a:r>
            <a:r>
              <a:rPr lang="fi-FI" dirty="0" err="1" smtClean="0"/>
              <a:t>eos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r>
              <a:rPr lang="fi-FI" dirty="0" smtClean="0"/>
              <a:t>40%:</a:t>
            </a:r>
            <a:r>
              <a:rPr lang="fi-FI" dirty="0"/>
              <a:t>n mielestä alkoholiteollisuuden sponsorointi ja mainonta urheilutapahtumien yhteydessä ei </a:t>
            </a:r>
            <a:r>
              <a:rPr lang="fi-FI" dirty="0" smtClean="0"/>
              <a:t>tule kieltää </a:t>
            </a:r>
            <a:r>
              <a:rPr lang="fi-FI" dirty="0"/>
              <a:t>mutta </a:t>
            </a:r>
            <a:r>
              <a:rPr lang="fi-FI" dirty="0" smtClean="0"/>
              <a:t>37% </a:t>
            </a:r>
            <a:r>
              <a:rPr lang="fi-FI" dirty="0"/>
              <a:t>oli kiellon kannalla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/>
              <a:t>Suurin osa vastaajista on sitä mieltä että, </a:t>
            </a:r>
            <a:r>
              <a:rPr lang="fi-FI" b="1" dirty="0"/>
              <a:t>ravintoloiden aukioloaikoja </a:t>
            </a:r>
            <a:r>
              <a:rPr lang="fi-FI" dirty="0"/>
              <a:t>ei ole tarvetta rajoittaa (66%) ja ravintoloiden pidentyneet anniskeluajat eivät ole aiheuttaneet häiriöitä   lähiympäristössä (73%). 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Yli puolet (62%) on sitä mieltä, että </a:t>
            </a:r>
            <a:r>
              <a:rPr lang="fi-FI" b="1" dirty="0"/>
              <a:t>alkoholijuomien myyntiaikoja </a:t>
            </a:r>
            <a:r>
              <a:rPr lang="fi-FI" dirty="0"/>
              <a:t>ei tarvitse rajoittaa kaupoissa nykyisestä. </a:t>
            </a:r>
            <a:endParaRPr lang="fi-FI" dirty="0" smtClean="0"/>
          </a:p>
          <a:p>
            <a:r>
              <a:rPr lang="fi-FI" dirty="0" smtClean="0"/>
              <a:t>Vajaa </a:t>
            </a:r>
            <a:r>
              <a:rPr lang="fi-FI" dirty="0"/>
              <a:t>puolet (40%) vastaajista on sitä miltä, että </a:t>
            </a:r>
            <a:r>
              <a:rPr lang="fi-FI" b="1" dirty="0"/>
              <a:t>tupakkatuotteiden myyntipaikkoja</a:t>
            </a:r>
            <a:r>
              <a:rPr lang="fi-FI" dirty="0"/>
              <a:t> ei ole tarvetta vähentää, mutta 36% oli myyntipaikkojen vähentämisen kannalla. </a:t>
            </a:r>
            <a:endParaRPr lang="fi-FI" dirty="0" smtClean="0"/>
          </a:p>
          <a:p>
            <a:r>
              <a:rPr lang="fi-FI" dirty="0" smtClean="0"/>
              <a:t>39</a:t>
            </a:r>
            <a:r>
              <a:rPr lang="fi-FI" dirty="0"/>
              <a:t>% ei vähentäisi </a:t>
            </a:r>
            <a:r>
              <a:rPr lang="fi-FI" b="1" dirty="0"/>
              <a:t>rahapeliautomaatteja </a:t>
            </a:r>
            <a:r>
              <a:rPr lang="fi-FI" dirty="0"/>
              <a:t>(28%kyllä ja erityisesti kaupoista).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07980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367490"/>
            <a:ext cx="10436352" cy="7200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i-FI" sz="2800" b="1" dirty="0"/>
              <a:t>Avoimien kysymysten koostetta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09600" y="1557338"/>
            <a:ext cx="10972800" cy="4930548"/>
          </a:xfrm>
        </p:spPr>
        <p:txBody>
          <a:bodyPr>
            <a:normAutofit/>
          </a:bodyPr>
          <a:lstStyle/>
          <a:p>
            <a:r>
              <a:rPr lang="fi-FI" b="1" dirty="0" smtClean="0"/>
              <a:t>Ennaltaehkäisyn merkitys </a:t>
            </a:r>
            <a:r>
              <a:rPr lang="fi-FI" dirty="0" smtClean="0"/>
              <a:t>( mm. mielekäs tekeminen, aikuisten tärkeä rooli lasten ja nuorten elämässä) sekä varhainen puuttuminen</a:t>
            </a:r>
          </a:p>
          <a:p>
            <a:r>
              <a:rPr lang="fi-FI" b="1" dirty="0" smtClean="0"/>
              <a:t>Päihdekasvatuksen</a:t>
            </a:r>
            <a:r>
              <a:rPr lang="fi-FI" dirty="0" smtClean="0"/>
              <a:t> ja- tietouden lisääminen kaikissa ikäryhmissä, myös sosiaalisen markkinoinnin keinoin</a:t>
            </a:r>
          </a:p>
          <a:p>
            <a:r>
              <a:rPr lang="fi-FI" b="1" dirty="0" smtClean="0"/>
              <a:t>Vanhemmuuden</a:t>
            </a:r>
            <a:r>
              <a:rPr lang="fi-FI" dirty="0" smtClean="0"/>
              <a:t> tuen merkitys ja aikuisten vastuu</a:t>
            </a:r>
          </a:p>
          <a:p>
            <a:r>
              <a:rPr lang="fi-FI" b="1" dirty="0" smtClean="0"/>
              <a:t>Koulun</a:t>
            </a:r>
            <a:r>
              <a:rPr lang="fi-FI" dirty="0" smtClean="0"/>
              <a:t> merkitys ehkäisevän päihdetyössä korostuu paitsi päihdekasvatuksen myös </a:t>
            </a:r>
            <a:r>
              <a:rPr lang="fi-FI" dirty="0" err="1" smtClean="0"/>
              <a:t>puheeksiottamisen</a:t>
            </a:r>
            <a:r>
              <a:rPr lang="fi-FI" dirty="0" smtClean="0"/>
              <a:t> ja varhaisen puuttumisen paikkana. Monitoimijainen yhteistyön </a:t>
            </a:r>
            <a:r>
              <a:rPr lang="fi-FI" dirty="0" err="1" smtClean="0"/>
              <a:t>merktys</a:t>
            </a:r>
            <a:r>
              <a:rPr lang="fi-FI" dirty="0" smtClean="0"/>
              <a:t>.</a:t>
            </a:r>
          </a:p>
          <a:p>
            <a:r>
              <a:rPr lang="fi-FI" dirty="0" smtClean="0"/>
              <a:t>Päihteiden </a:t>
            </a:r>
            <a:r>
              <a:rPr lang="fi-FI" b="1" dirty="0" smtClean="0"/>
              <a:t>saatavuuden ja valvonnan </a:t>
            </a:r>
            <a:r>
              <a:rPr lang="fi-FI" dirty="0" smtClean="0"/>
              <a:t>merkitys, erityisesti alaikäiset</a:t>
            </a:r>
          </a:p>
          <a:p>
            <a:r>
              <a:rPr lang="fi-FI" b="1" dirty="0" smtClean="0"/>
              <a:t>Aikuisten päihteiden käyttö </a:t>
            </a:r>
            <a:r>
              <a:rPr lang="fi-FI" dirty="0" smtClean="0"/>
              <a:t>ja </a:t>
            </a:r>
            <a:r>
              <a:rPr lang="fi-FI" dirty="0" err="1" smtClean="0"/>
              <a:t>puheeksiotto</a:t>
            </a:r>
            <a:r>
              <a:rPr lang="fi-FI" dirty="0" smtClean="0"/>
              <a:t> vaatii huomiota.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73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8"/>
          <p:cNvSpPr>
            <a:spLocks noGrp="1"/>
          </p:cNvSpPr>
          <p:nvPr>
            <p:ph type="body" idx="1"/>
          </p:nvPr>
        </p:nvSpPr>
        <p:spPr>
          <a:xfrm>
            <a:off x="421776" y="217714"/>
            <a:ext cx="5157787" cy="1584960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Arial"/>
              </a:rPr>
              <a:t>Onko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teiltä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kysytty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terveydenhuoltohenkilöstön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vastaanotolla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Arial"/>
              </a:rPr>
              <a:t>alkoholinkäytöstä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annettu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tarvittaessa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neuvontaa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edellisen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12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kuukauden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aikana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3"/>
          </p:nvPr>
        </p:nvSpPr>
        <p:spPr>
          <a:xfrm>
            <a:off x="6391656" y="217714"/>
            <a:ext cx="5183188" cy="1288824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sz="2100" dirty="0" err="1" smtClean="0">
                <a:solidFill>
                  <a:srgbClr val="000000"/>
                </a:solidFill>
                <a:latin typeface="Arial"/>
              </a:rPr>
              <a:t>Onko</a:t>
            </a:r>
            <a:r>
              <a:rPr lang="en-US" sz="21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Arial"/>
              </a:rPr>
              <a:t>teitä</a:t>
            </a:r>
            <a:r>
              <a:rPr lang="en-US" sz="21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Arial"/>
              </a:rPr>
              <a:t>kysytty</a:t>
            </a:r>
            <a:r>
              <a:rPr lang="en-US" sz="21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Arial"/>
              </a:rPr>
              <a:t>terveydenhuollon</a:t>
            </a:r>
            <a:r>
              <a:rPr lang="en-US" sz="21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Arial"/>
              </a:rPr>
              <a:t>vastaanotolla</a:t>
            </a:r>
            <a:r>
              <a:rPr lang="en-US" sz="21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Arial"/>
              </a:rPr>
              <a:t>tupakka</a:t>
            </a:r>
            <a:r>
              <a:rPr lang="en-US" sz="2100" dirty="0">
                <a:solidFill>
                  <a:srgbClr val="FF0000"/>
                </a:solidFill>
                <a:latin typeface="Arial"/>
              </a:rPr>
              <a:t>- ja </a:t>
            </a:r>
            <a:r>
              <a:rPr lang="en-US" sz="2100" dirty="0" err="1">
                <a:solidFill>
                  <a:srgbClr val="FF0000"/>
                </a:solidFill>
                <a:latin typeface="Arial"/>
              </a:rPr>
              <a:t>nikotiinituotteiden</a:t>
            </a:r>
            <a:r>
              <a:rPr lang="en-US" sz="2100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Arial"/>
              </a:rPr>
              <a:t>käytöstä</a:t>
            </a:r>
            <a:r>
              <a:rPr lang="en-US" sz="2100" dirty="0">
                <a:solidFill>
                  <a:srgbClr val="000000"/>
                </a:solidFill>
                <a:latin typeface="Arial"/>
              </a:rPr>
              <a:t> ja   </a:t>
            </a:r>
            <a:r>
              <a:rPr lang="en-US" sz="2100" dirty="0" err="1">
                <a:solidFill>
                  <a:srgbClr val="000000"/>
                </a:solidFill>
                <a:latin typeface="Arial"/>
              </a:rPr>
              <a:t>annettu</a:t>
            </a:r>
            <a:r>
              <a:rPr lang="en-US" sz="21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Arial"/>
              </a:rPr>
              <a:t>tarvittaessa</a:t>
            </a:r>
            <a:r>
              <a:rPr lang="en-US" sz="21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Arial"/>
              </a:rPr>
              <a:t>neuvontaa</a:t>
            </a:r>
            <a:r>
              <a:rPr lang="en-US" sz="21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100" dirty="0" err="1">
                <a:solidFill>
                  <a:srgbClr val="000000"/>
                </a:solidFill>
                <a:latin typeface="Arial"/>
              </a:rPr>
              <a:t>lopettamiseen</a:t>
            </a:r>
            <a:r>
              <a:rPr lang="en-US" sz="21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graphicFrame>
        <p:nvGraphicFramePr>
          <p:cNvPr id="13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4373073"/>
              </p:ext>
            </p:extLst>
          </p:nvPr>
        </p:nvGraphicFramePr>
        <p:xfrm>
          <a:off x="421776" y="1506538"/>
          <a:ext cx="5157787" cy="468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91785846"/>
              </p:ext>
            </p:extLst>
          </p:nvPr>
        </p:nvGraphicFramePr>
        <p:xfrm>
          <a:off x="6391656" y="1506537"/>
          <a:ext cx="5486400" cy="468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8"/>
          <p:cNvSpPr>
            <a:spLocks noGrp="1"/>
          </p:cNvSpPr>
          <p:nvPr>
            <p:ph type="body" idx="1"/>
          </p:nvPr>
        </p:nvSpPr>
        <p:spPr>
          <a:xfrm>
            <a:off x="392611" y="313508"/>
            <a:ext cx="5157787" cy="1489165"/>
          </a:xfrm>
        </p:spPr>
        <p:txBody>
          <a:bodyPr>
            <a:normAutofit/>
          </a:bodyPr>
          <a:lstStyle/>
          <a:p>
            <a:r>
              <a:rPr lang="en-US" sz="1900" dirty="0" err="1">
                <a:solidFill>
                  <a:srgbClr val="000000"/>
                </a:solidFill>
                <a:latin typeface="Arial"/>
              </a:rPr>
              <a:t>Onko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teiltä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kysytty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terveydenhuollon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vastaanotolla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FF0000"/>
                </a:solidFill>
                <a:latin typeface="Arial"/>
              </a:rPr>
              <a:t>rahapelaamisesta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annettu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tarvittaessa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neuvontaa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Arial"/>
              </a:rPr>
              <a:t>lopettamiseen</a:t>
            </a:r>
            <a:r>
              <a:rPr lang="en-US" sz="19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3"/>
          </p:nvPr>
        </p:nvSpPr>
        <p:spPr>
          <a:xfrm>
            <a:off x="6492240" y="254724"/>
            <a:ext cx="5417601" cy="1606732"/>
          </a:xfrm>
        </p:spPr>
        <p:txBody>
          <a:bodyPr>
            <a:normAutofit fontScale="85000" lnSpcReduction="20000"/>
          </a:bodyPr>
          <a:lstStyle/>
          <a:p>
            <a:endParaRPr lang="en-US" sz="2200" dirty="0">
              <a:solidFill>
                <a:srgbClr val="000000"/>
              </a:solidFill>
              <a:latin typeface="Arial"/>
            </a:endParaRPr>
          </a:p>
          <a:p>
            <a:r>
              <a:rPr lang="en-US" sz="2300" dirty="0" err="1" smtClean="0">
                <a:solidFill>
                  <a:srgbClr val="000000"/>
                </a:solidFill>
                <a:latin typeface="Arial"/>
              </a:rPr>
              <a:t>Onko</a:t>
            </a:r>
            <a:r>
              <a:rPr lang="en-US" sz="23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rial"/>
              </a:rPr>
              <a:t>teiltä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rial"/>
              </a:rPr>
              <a:t>kysytty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rial"/>
              </a:rPr>
              <a:t>terveydenhuollon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  </a:t>
            </a:r>
            <a:r>
              <a:rPr lang="en-US" sz="2300" dirty="0" err="1">
                <a:solidFill>
                  <a:srgbClr val="000000"/>
                </a:solidFill>
                <a:latin typeface="Arial"/>
              </a:rPr>
              <a:t>vastaanotolla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00" dirty="0" err="1">
                <a:solidFill>
                  <a:srgbClr val="FF0000"/>
                </a:solidFill>
                <a:latin typeface="Arial"/>
              </a:rPr>
              <a:t>huumausaineiden</a:t>
            </a:r>
            <a:r>
              <a:rPr lang="en-US" sz="2300" dirty="0">
                <a:solidFill>
                  <a:srgbClr val="FF0000"/>
                </a:solidFill>
                <a:latin typeface="Arial"/>
              </a:rPr>
              <a:t> tai </a:t>
            </a:r>
            <a:r>
              <a:rPr lang="en-US" sz="2300" dirty="0" err="1">
                <a:solidFill>
                  <a:srgbClr val="FF0000"/>
                </a:solidFill>
                <a:latin typeface="Arial"/>
              </a:rPr>
              <a:t>lääkkeiden</a:t>
            </a:r>
            <a:r>
              <a:rPr lang="en-US" sz="2300" dirty="0">
                <a:solidFill>
                  <a:srgbClr val="FF0000"/>
                </a:solidFill>
                <a:latin typeface="Arial"/>
              </a:rPr>
              <a:t>   </a:t>
            </a:r>
            <a:r>
              <a:rPr lang="en-US" sz="2300" dirty="0" err="1">
                <a:solidFill>
                  <a:srgbClr val="000000"/>
                </a:solidFill>
                <a:latin typeface="Arial"/>
              </a:rPr>
              <a:t>väärinkäytöstä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sz="2300" dirty="0" err="1">
                <a:solidFill>
                  <a:srgbClr val="000000"/>
                </a:solidFill>
                <a:latin typeface="Arial"/>
              </a:rPr>
              <a:t>annettu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rial"/>
              </a:rPr>
              <a:t>tarvittaessa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300" dirty="0" err="1">
                <a:solidFill>
                  <a:srgbClr val="000000"/>
                </a:solidFill>
                <a:latin typeface="Arial"/>
              </a:rPr>
              <a:t>neuvontaa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300" dirty="0" err="1">
                <a:solidFill>
                  <a:srgbClr val="000000"/>
                </a:solidFill>
                <a:latin typeface="Arial"/>
              </a:rPr>
              <a:t>lopettamiseen</a:t>
            </a:r>
            <a:r>
              <a:rPr lang="en-US" sz="23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541085"/>
              </p:ext>
            </p:extLst>
          </p:nvPr>
        </p:nvGraphicFramePr>
        <p:xfrm>
          <a:off x="475488" y="1802673"/>
          <a:ext cx="5074909" cy="4580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89182503"/>
              </p:ext>
            </p:extLst>
          </p:nvPr>
        </p:nvGraphicFramePr>
        <p:xfrm>
          <a:off x="6492240" y="1802674"/>
          <a:ext cx="5246326" cy="4580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508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896112" y="637422"/>
            <a:ext cx="8229600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Tiedotetaanko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tupakoinnin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lopettamisen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tukipalveluista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esim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terveyskeskuksen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tiloissa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tai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verkossa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)?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02652"/>
              </p:ext>
            </p:extLst>
          </p:nvPr>
        </p:nvGraphicFramePr>
        <p:xfrm>
          <a:off x="1014984" y="1835068"/>
          <a:ext cx="82296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207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770708" y="498520"/>
            <a:ext cx="10842172" cy="540000"/>
          </a:xfrm>
        </p:spPr>
        <p:txBody>
          <a:bodyPr>
            <a:no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Noudattavatko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kuntanne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päivähoitopaikat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koulut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ja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oppilaitokset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lakisääteisiä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tupakointikieltoja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päivähoitopaikan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/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oppilaitoksen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hallinnoimalla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alueella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ei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saa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tupakoida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)?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784486"/>
              </p:ext>
            </p:extLst>
          </p:nvPr>
        </p:nvGraphicFramePr>
        <p:xfrm>
          <a:off x="859536" y="1755822"/>
          <a:ext cx="839332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12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48066" y="313944"/>
            <a:ext cx="5157787" cy="783771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rgbClr val="000000"/>
                </a:solidFill>
                <a:latin typeface="Arial"/>
              </a:rPr>
              <a:t>Oletko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havainnut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että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Arial"/>
              </a:rPr>
              <a:t>ikäihmisten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Arial"/>
              </a:rPr>
              <a:t>alkoholinkäyttö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on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lisääntynyt</a:t>
            </a:r>
            <a:r>
              <a:rPr lang="en-US" sz="1800" dirty="0" smtClean="0">
                <a:solidFill>
                  <a:srgbClr val="000000"/>
                </a:solidFill>
                <a:latin typeface="Arial"/>
              </a:rPr>
              <a:t>?</a:t>
            </a:r>
            <a:endParaRPr lang="en-US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528816" y="222504"/>
            <a:ext cx="5183188" cy="1332411"/>
          </a:xfrm>
        </p:spPr>
        <p:txBody>
          <a:bodyPr>
            <a:normAutofit/>
          </a:bodyPr>
          <a:lstStyle/>
          <a:p>
            <a:r>
              <a:rPr lang="en-US" sz="1800" dirty="0" err="1">
                <a:solidFill>
                  <a:srgbClr val="000000"/>
                </a:solidFill>
                <a:latin typeface="Arial"/>
              </a:rPr>
              <a:t>Saavatko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ikäihmiset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kunnassanne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tukea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alkoholinkäytön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Arial"/>
              </a:rPr>
              <a:t>vähentämiseksi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?</a:t>
            </a:r>
          </a:p>
          <a:p>
            <a:endParaRPr lang="fi-FI" dirty="0"/>
          </a:p>
        </p:txBody>
      </p:sp>
      <p:graphicFrame>
        <p:nvGraphicFramePr>
          <p:cNvPr id="7" name="Ch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6502247"/>
              </p:ext>
            </p:extLst>
          </p:nvPr>
        </p:nvGraphicFramePr>
        <p:xfrm>
          <a:off x="748066" y="1639362"/>
          <a:ext cx="4957789" cy="487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17502177"/>
              </p:ext>
            </p:extLst>
          </p:nvPr>
        </p:nvGraphicFramePr>
        <p:xfrm>
          <a:off x="6528816" y="1681163"/>
          <a:ext cx="5046028" cy="479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05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97DA049C0D87458C83023E5AA385E1" ma:contentTypeVersion="9" ma:contentTypeDescription="Create a new document." ma:contentTypeScope="" ma:versionID="c71269cbfa0bff9efa09ff13ffc52dd8">
  <xsd:schema xmlns:xsd="http://www.w3.org/2001/XMLSchema" xmlns:xs="http://www.w3.org/2001/XMLSchema" xmlns:p="http://schemas.microsoft.com/office/2006/metadata/properties" xmlns:ns1="http://schemas.microsoft.com/sharepoint/v3" xmlns:ns3="6ed47e2f-3840-4452-a429-ffbf23cfd813" targetNamespace="http://schemas.microsoft.com/office/2006/metadata/properties" ma:root="true" ma:fieldsID="3fe26a82caf5ecc16f70194ddf7b1cca" ns1:_="" ns3:_="">
    <xsd:import namespace="http://schemas.microsoft.com/sharepoint/v3"/>
    <xsd:import namespace="6ed47e2f-3840-4452-a429-ffbf23cfd8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47e2f-3840-4452-a429-ffbf23cfd8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FD97CA-EA85-488E-9A46-DFAFFD6A3E6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6ed47e2f-3840-4452-a429-ffbf23cfd813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A4A9896-1F8B-44FA-83B9-D088FBAE2B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51A230-A2C7-4A8A-84B2-490E69DBCB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ed47e2f-3840-4452-a429-ffbf23cfd8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2351</Words>
  <Application>Microsoft Office PowerPoint</Application>
  <PresentationFormat>Laajakuva</PresentationFormat>
  <Paragraphs>384</Paragraphs>
  <Slides>43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Office-teema</vt:lpstr>
      <vt:lpstr>Päihdetilannekysely 2019-2020  Pohjois-Savo</vt:lpstr>
      <vt:lpstr>Päihdetilannekyselyn tausta</vt:lpstr>
      <vt:lpstr>Pakka- toimintamalli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Alaikäisten päihteiden ja tupakka- ja nikotiinituotteiden käyttö sekä rahapelaaminen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Mihin tulisi kiinnittää huomiota ja millaisia keinoja tulisi mielestänne käyttää päihdehaittojen ehkäisemiseksi?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Lopuksi lausuttua</vt:lpstr>
      <vt:lpstr>Koostetta tuloksista  Kehitettävää ja hyvää</vt:lpstr>
      <vt:lpstr>Kehitettävää</vt:lpstr>
      <vt:lpstr>Kehitettävää jatkuu</vt:lpstr>
      <vt:lpstr>Hyvää</vt:lpstr>
      <vt:lpstr>Muita huomioita</vt:lpstr>
      <vt:lpstr>Avoimien kysymysten koostetta</vt:lpstr>
    </vt:vector>
  </TitlesOfParts>
  <Company>Istekki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Päihdetilannekysely 2019-2020 Pohjois-Savo</dc:title>
  <dc:creator>Törmi Helena</dc:creator>
  <cp:lastModifiedBy>Helena Törmi</cp:lastModifiedBy>
  <cp:revision>26</cp:revision>
  <dcterms:created xsi:type="dcterms:W3CDTF">2021-03-12T15:10:02Z</dcterms:created>
  <dcterms:modified xsi:type="dcterms:W3CDTF">2021-03-25T14:51:09Z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0x010100CD97DA049C0D87458C83023E5AA385E1</vt:lpwstr>
  </property>
</Properties>
</file>