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ms-exce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style1.xml" ContentType="application/vnd.ms-office.chartstyle+xml"/>
  <Override PartName="/ppt/charts/colors1.xml" ContentType="application/vnd.ms-office.chartcolorstyle+xml"/>
  <Override PartName="/ppt/charts/chart24.xml" ContentType="application/vnd.openxmlformats-officedocument.drawingml.chart+xml"/>
  <Override PartName="/ppt/charts/style2.xml" ContentType="application/vnd.ms-office.chartstyle+xml"/>
  <Override PartName="/ppt/charts/colors2.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256" r:id="rId5"/>
    <p:sldId id="344" r:id="rId6"/>
    <p:sldId id="356" r:id="rId7"/>
    <p:sldId id="357" r:id="rId8"/>
    <p:sldId id="257" r:id="rId9"/>
    <p:sldId id="258" r:id="rId10"/>
    <p:sldId id="259" r:id="rId11"/>
    <p:sldId id="260" r:id="rId12"/>
    <p:sldId id="278" r:id="rId13"/>
    <p:sldId id="283" r:id="rId14"/>
    <p:sldId id="304" r:id="rId15"/>
    <p:sldId id="330" r:id="rId16"/>
    <p:sldId id="332" r:id="rId17"/>
    <p:sldId id="342" r:id="rId18"/>
    <p:sldId id="335" r:id="rId19"/>
    <p:sldId id="336" r:id="rId20"/>
    <p:sldId id="337" r:id="rId21"/>
    <p:sldId id="338" r:id="rId22"/>
    <p:sldId id="391" r:id="rId23"/>
    <p:sldId id="359" r:id="rId24"/>
    <p:sldId id="363" r:id="rId25"/>
    <p:sldId id="358" r:id="rId26"/>
    <p:sldId id="360" r:id="rId27"/>
    <p:sldId id="364" r:id="rId28"/>
    <p:sldId id="365" r:id="rId29"/>
    <p:sldId id="380" r:id="rId30"/>
    <p:sldId id="381" r:id="rId31"/>
    <p:sldId id="382" r:id="rId32"/>
    <p:sldId id="383" r:id="rId33"/>
    <p:sldId id="384" r:id="rId34"/>
    <p:sldId id="385" r:id="rId35"/>
    <p:sldId id="386" r:id="rId36"/>
    <p:sldId id="387" r:id="rId37"/>
    <p:sldId id="388" r:id="rId38"/>
    <p:sldId id="390" r:id="rId39"/>
    <p:sldId id="389" r:id="rId40"/>
    <p:sldId id="361" r:id="rId41"/>
    <p:sldId id="367" r:id="rId42"/>
    <p:sldId id="368" r:id="rId43"/>
    <p:sldId id="369" r:id="rId44"/>
    <p:sldId id="370" r:id="rId45"/>
    <p:sldId id="371" r:id="rId46"/>
    <p:sldId id="372" r:id="rId47"/>
    <p:sldId id="366" r:id="rId48"/>
    <p:sldId id="362" r:id="rId49"/>
    <p:sldId id="373" r:id="rId50"/>
    <p:sldId id="374" r:id="rId51"/>
    <p:sldId id="375" r:id="rId52"/>
    <p:sldId id="376" r:id="rId53"/>
    <p:sldId id="377" r:id="rId54"/>
    <p:sldId id="378" r:id="rId55"/>
    <p:sldId id="379" r:id="rId56"/>
    <p:sldId id="346" r:id="rId57"/>
    <p:sldId id="345" r:id="rId58"/>
    <p:sldId id="348" r:id="rId59"/>
    <p:sldId id="349" r:id="rId60"/>
    <p:sldId id="350" r:id="rId61"/>
    <p:sldId id="351" r:id="rId62"/>
    <p:sldId id="352" r:id="rId63"/>
    <p:sldId id="353" r:id="rId64"/>
    <p:sldId id="354" r:id="rId65"/>
    <p:sldId id="355" r:id="rId66"/>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4722" autoAdjust="0"/>
  </p:normalViewPr>
  <p:slideViewPr>
    <p:cSldViewPr>
      <p:cViewPr varScale="1">
        <p:scale>
          <a:sx n="106" d="100"/>
          <a:sy n="106" d="100"/>
        </p:scale>
        <p:origin x="1752"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7" d="100"/>
          <a:sy n="87" d="100"/>
        </p:scale>
        <p:origin x="38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9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excel3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excel3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excel3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excel3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excel36.xlsx"/></Relationships>
</file>

<file path=ppt/charts/_rels/chart15.xml.rels><?xml version="1.0" encoding="UTF-8" standalone="yes"?>
<Relationships xmlns="http://schemas.openxmlformats.org/package/2006/relationships"><Relationship Id="rId1" Type="http://schemas.openxmlformats.org/officeDocument/2006/relationships/package" Target="../embeddings/excel37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excel38.xlsx"/></Relationships>
</file>

<file path=ppt/charts/_rels/chart17.xml.rels><?xml version="1.0" encoding="UTF-8" standalone="yes"?>
<Relationships xmlns="http://schemas.openxmlformats.org/package/2006/relationships"><Relationship Id="rId1" Type="http://schemas.openxmlformats.org/officeDocument/2006/relationships/package" Target="../embeddings/excel39.xlsx"/></Relationships>
</file>

<file path=ppt/charts/_rels/chart18.xml.rels><?xml version="1.0" encoding="UTF-8" standalone="yes"?>
<Relationships xmlns="http://schemas.openxmlformats.org/package/2006/relationships"><Relationship Id="rId1" Type="http://schemas.openxmlformats.org/officeDocument/2006/relationships/package" Target="../embeddings/excel40.xlsx"/></Relationships>
</file>

<file path=ppt/charts/_rels/chart19.xml.rels><?xml version="1.0" encoding="UTF-8" standalone="yes"?>
<Relationships xmlns="http://schemas.openxmlformats.org/package/2006/relationships"><Relationship Id="rId1" Type="http://schemas.openxmlformats.org/officeDocument/2006/relationships/package" Target="../embeddings/excel41.xlsx"/></Relationships>
</file>

<file path=ppt/charts/_rels/chart2.xml.rels><?xml version="1.0" encoding="UTF-8" standalone="yes"?>
<Relationships xmlns="http://schemas.openxmlformats.org/package/2006/relationships"><Relationship Id="rId1" Type="http://schemas.openxmlformats.org/officeDocument/2006/relationships/package" Target="../embeddings/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excel42.xlsx"/></Relationships>
</file>

<file path=ppt/charts/_rels/chart21.xml.rels><?xml version="1.0" encoding="UTF-8" standalone="yes"?>
<Relationships xmlns="http://schemas.openxmlformats.org/package/2006/relationships"><Relationship Id="rId1" Type="http://schemas.openxmlformats.org/officeDocument/2006/relationships/package" Target="../embeddings/excel43.xlsx"/></Relationships>
</file>

<file path=ppt/charts/_rels/chart22.xml.rels><?xml version="1.0" encoding="UTF-8" standalone="yes"?>
<Relationships xmlns="http://schemas.openxmlformats.org/package/2006/relationships"><Relationship Id="rId1" Type="http://schemas.openxmlformats.org/officeDocument/2006/relationships/package" Target="../embeddings/excel44.xlsx"/></Relationships>
</file>

<file path=ppt/charts/_rels/chart23.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1.xml"/><Relationship Id="rId1" Type="http://schemas.microsoft.com/office/2011/relationships/chartStyle" Target="style1.xml"/></Relationships>
</file>

<file path=ppt/charts/_rels/chart24.xml.rels><?xml version="1.0" encoding="UTF-8" standalone="yes"?>
<Relationships xmlns="http://schemas.openxmlformats.org/package/2006/relationships"><Relationship Id="rId3" Type="http://schemas.openxmlformats.org/officeDocument/2006/relationships/oleObject" Target="Ty&#246;kirja1" TargetMode="External"/><Relationship Id="rId2" Type="http://schemas.microsoft.com/office/2011/relationships/chartColorStyle" Target="colors2.xml"/><Relationship Id="rId1" Type="http://schemas.microsoft.com/office/2011/relationships/chartStyle" Target="style2.xml"/></Relationships>
</file>

<file path=ppt/charts/_rels/chart25.xml.rels><?xml version="1.0" encoding="UTF-8" standalone="yes"?>
<Relationships xmlns="http://schemas.openxmlformats.org/package/2006/relationships"><Relationship Id="rId1" Type="http://schemas.openxmlformats.org/officeDocument/2006/relationships/package" Target="../embeddings/excel30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excel313.xlsx"/></Relationships>
</file>

<file path=ppt/charts/_rels/chart27.xml.rels><?xml version="1.0" encoding="UTF-8" standalone="yes"?>
<Relationships xmlns="http://schemas.openxmlformats.org/package/2006/relationships"><Relationship Id="rId1" Type="http://schemas.openxmlformats.org/officeDocument/2006/relationships/package" Target="../embeddings/excel32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excel335.xlsx"/></Relationships>
</file>

<file path=ppt/charts/_rels/chart29.xml.rels><?xml version="1.0" encoding="UTF-8" standalone="yes"?>
<Relationships xmlns="http://schemas.openxmlformats.org/package/2006/relationships"><Relationship Id="rId1" Type="http://schemas.openxmlformats.org/officeDocument/2006/relationships/package" Target="../embeddings/excel276.xlsx"/></Relationships>
</file>

<file path=ppt/charts/_rels/chart3.xml.rels><?xml version="1.0" encoding="UTF-8" standalone="yes"?>
<Relationships xmlns="http://schemas.openxmlformats.org/package/2006/relationships"><Relationship Id="rId1" Type="http://schemas.openxmlformats.org/officeDocument/2006/relationships/package" Target="../embeddings/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excel28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excel53.xlsx"/></Relationships>
</file>

<file path=ppt/charts/_rels/chart32.xml.rels><?xml version="1.0" encoding="UTF-8" standalone="yes"?>
<Relationships xmlns="http://schemas.openxmlformats.org/package/2006/relationships"><Relationship Id="rId1" Type="http://schemas.openxmlformats.org/officeDocument/2006/relationships/package" Target="../embeddings/excel54.xlsx"/></Relationships>
</file>

<file path=ppt/charts/_rels/chart33.xml.rels><?xml version="1.0" encoding="UTF-8" standalone="yes"?>
<Relationships xmlns="http://schemas.openxmlformats.org/package/2006/relationships"><Relationship Id="rId1" Type="http://schemas.openxmlformats.org/officeDocument/2006/relationships/package" Target="../embeddings/excel55.xlsx"/></Relationships>
</file>

<file path=ppt/charts/_rels/chart34.xml.rels><?xml version="1.0" encoding="UTF-8" standalone="yes"?>
<Relationships xmlns="http://schemas.openxmlformats.org/package/2006/relationships"><Relationship Id="rId1" Type="http://schemas.openxmlformats.org/officeDocument/2006/relationships/package" Target="../embeddings/excel56.xlsx"/></Relationships>
</file>

<file path=ppt/charts/_rels/chart35.xml.rels><?xml version="1.0" encoding="UTF-8" standalone="yes"?>
<Relationships xmlns="http://schemas.openxmlformats.org/package/2006/relationships"><Relationship Id="rId1" Type="http://schemas.openxmlformats.org/officeDocument/2006/relationships/package" Target="../embeddings/excel57.xlsx"/></Relationships>
</file>

<file path=ppt/charts/_rels/chart36.xml.rels><?xml version="1.0" encoding="UTF-8" standalone="yes"?>
<Relationships xmlns="http://schemas.openxmlformats.org/package/2006/relationships"><Relationship Id="rId1" Type="http://schemas.openxmlformats.org/officeDocument/2006/relationships/package" Target="../embeddings/excel50.xlsx"/></Relationships>
</file>

<file path=ppt/charts/_rels/chart37.xml.rels><?xml version="1.0" encoding="UTF-8" standalone="yes"?>
<Relationships xmlns="http://schemas.openxmlformats.org/package/2006/relationships"><Relationship Id="rId1" Type="http://schemas.openxmlformats.org/officeDocument/2006/relationships/package" Target="../embeddings/excel51.xlsx"/></Relationships>
</file>

<file path=ppt/charts/_rels/chart4.xml.rels><?xml version="1.0" encoding="UTF-8" standalone="yes"?>
<Relationships xmlns="http://schemas.openxmlformats.org/package/2006/relationships"><Relationship Id="rId1" Type="http://schemas.openxmlformats.org/officeDocument/2006/relationships/package" Target="../embeddings/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excel25.xlsx"/></Relationships>
</file>

<file path=ppt/charts/_rels/chart7.xml.rels><?xml version="1.0" encoding="UTF-8" standalone="yes"?>
<Relationships xmlns="http://schemas.openxmlformats.org/package/2006/relationships"><Relationship Id="rId1" Type="http://schemas.openxmlformats.org/officeDocument/2006/relationships/package" Target="../embeddings/excel27.xlsx"/></Relationships>
</file>

<file path=ppt/charts/_rels/chart8.xml.rels><?xml version="1.0" encoding="UTF-8" standalone="yes"?>
<Relationships xmlns="http://schemas.openxmlformats.org/package/2006/relationships"><Relationship Id="rId1" Type="http://schemas.openxmlformats.org/officeDocument/2006/relationships/package" Target="../embeddings/excel28.xlsx"/></Relationships>
</file>

<file path=ppt/charts/_rels/chart9.xml.rels><?xml version="1.0" encoding="UTF-8" standalone="yes"?>
<Relationships xmlns="http://schemas.openxmlformats.org/package/2006/relationships"><Relationship Id="rId1" Type="http://schemas.openxmlformats.org/officeDocument/2006/relationships/package" Target="../embeddings/excel3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col"/>
        <c:grouping val="clustered"/>
        <c:varyColors val="0"/>
        <c:ser>
          <c:idx val="0"/>
          <c:order val="0"/>
          <c:tx>
            <c:strRef>
              <c:f>T1!$B$1</c:f>
              <c:strCache>
                <c:ptCount val="1"/>
                <c:pt idx="0">
                  <c:v>Kokemuksellinen hyvinvointikysely 2020FINAL (Kaikki vastaajat) (KA:1.83, Hajonta:0.38) (Vastauksia:2466)</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T1!$A$2:$A$4</c:f>
              <c:strCache>
                <c:ptCount val="3"/>
                <c:pt idx="0">
                  <c:v>Mies</c:v>
                </c:pt>
                <c:pt idx="1">
                  <c:v>Nainen</c:v>
                </c:pt>
                <c:pt idx="2">
                  <c:v>Muu</c:v>
                </c:pt>
              </c:strCache>
            </c:strRef>
          </c:cat>
          <c:val>
            <c:numRef>
              <c:f>T1!$B$2:$B$4</c:f>
              <c:numCache>
                <c:formatCode>0%</c:formatCode>
                <c:ptCount val="3"/>
                <c:pt idx="0">
                  <c:v>0.17</c:v>
                </c:pt>
                <c:pt idx="1">
                  <c:v>0.82499999999999996</c:v>
                </c:pt>
                <c:pt idx="2">
                  <c:v>5.0000000000000001E-3</c:v>
                </c:pt>
              </c:numCache>
            </c:numRef>
          </c:val>
          <c:extLst>
            <c:ext xmlns:c16="http://schemas.microsoft.com/office/drawing/2014/chart" uri="{C3380CC4-5D6E-409C-BE32-E72D297353CC}">
              <c16:uniqueId val="{00000000-B235-479E-94B7-614A39B77FF5}"/>
            </c:ext>
          </c:extLst>
        </c:ser>
        <c:ser>
          <c:idx val="1"/>
          <c:order val="1"/>
          <c:tx>
            <c:strRef>
              <c:f>T1!$C$1</c:f>
              <c:strCache>
                <c:ptCount val="1"/>
                <c:pt idx="0">
                  <c:v>Vuosi 2019 vastaukset (Kaikki vastaajat) (KA:1.81, Hajonta:0.4) (Vastauksia:3043)</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T1!$A$2:$A$4</c:f>
              <c:strCache>
                <c:ptCount val="3"/>
                <c:pt idx="0">
                  <c:v>Mies</c:v>
                </c:pt>
                <c:pt idx="1">
                  <c:v>Nainen</c:v>
                </c:pt>
                <c:pt idx="2">
                  <c:v>Muu</c:v>
                </c:pt>
              </c:strCache>
            </c:strRef>
          </c:cat>
          <c:val>
            <c:numRef>
              <c:f>T1!$C$2:$C$4</c:f>
              <c:numCache>
                <c:formatCode>0%</c:formatCode>
                <c:ptCount val="3"/>
                <c:pt idx="0">
                  <c:v>0.191</c:v>
                </c:pt>
                <c:pt idx="1">
                  <c:v>0.80400000000000005</c:v>
                </c:pt>
                <c:pt idx="2">
                  <c:v>5.0000000000000001E-3</c:v>
                </c:pt>
              </c:numCache>
            </c:numRef>
          </c:val>
          <c:extLst>
            <c:ext xmlns:c16="http://schemas.microsoft.com/office/drawing/2014/chart" uri="{C3380CC4-5D6E-409C-BE32-E72D297353CC}">
              <c16:uniqueId val="{00000001-B235-479E-94B7-614A39B77FF5}"/>
            </c:ext>
          </c:extLst>
        </c:ser>
        <c:dLbls>
          <c:showLegendKey val="0"/>
          <c:showVal val="0"/>
          <c:showCatName val="0"/>
          <c:showSerName val="0"/>
          <c:showPercent val="0"/>
          <c:showBubbleSize val="0"/>
        </c:dLbls>
        <c:gapWidth val="58"/>
        <c:axId val="70264"/>
        <c:axId val="774701"/>
      </c:barChart>
      <c:catAx>
        <c:axId val="70264"/>
        <c:scaling>
          <c:orientation val="minMax"/>
        </c:scaling>
        <c:delete val="0"/>
        <c:axPos val="b"/>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774701"/>
        <c:crosses val="autoZero"/>
        <c:auto val="1"/>
        <c:lblAlgn val="ctr"/>
        <c:lblOffset val="100"/>
        <c:noMultiLvlLbl val="1"/>
      </c:catAx>
      <c:valAx>
        <c:axId val="774701"/>
        <c:scaling>
          <c:orientation val="minMax"/>
          <c:max val="1"/>
          <c:min val="0"/>
        </c:scaling>
        <c:delete val="0"/>
        <c:axPos val="l"/>
        <c:majorGridlines>
          <c:spPr>
            <a:ln>
              <a:solidFill>
                <a:srgbClr val="4F81BD">
                  <a:alpha val="20000"/>
                </a:srgbClr>
              </a:solidFill>
            </a:ln>
          </c:spPr>
        </c:majorGridlines>
        <c:numFmt formatCode="0.0\ %" sourceLinked="0"/>
        <c:majorTickMark val="none"/>
        <c:minorTickMark val="none"/>
        <c:tickLblPos val="nextTo"/>
        <c:spPr>
          <a:ln>
            <a:noFill/>
          </a:ln>
        </c:spPr>
        <c:txPr>
          <a:bodyPr/>
          <a:lstStyle/>
          <a:p>
            <a:pPr algn="l">
              <a:defRPr sz="1000" b="0" spc="100">
                <a:solidFill>
                  <a:srgbClr val="000000"/>
                </a:solidFill>
                <a:latin typeface="Arial"/>
              </a:defRPr>
            </a:pPr>
            <a:endParaRPr lang="fi-FI"/>
          </a:p>
        </c:txPr>
        <c:crossAx val="70264"/>
        <c:crosses val="autoZero"/>
        <c:crossBetween val="between"/>
        <c:majorUnit val="0.2"/>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title>
      <c:tx>
        <c:rich>
          <a:bodyPr/>
          <a:lstStyle/>
          <a:p>
            <a:pPr>
              <a:defRPr/>
            </a:pPr>
            <a:r>
              <a:rPr lang="fi-FI" sz="1200" b="0" i="0" u="none" strike="noStrike" baseline="0" dirty="0" smtClean="0"/>
              <a:t>Kun ajattelet nykyhetkeä, kuinka tyytyväinen olet seuraaviin asioihin </a:t>
            </a:r>
          </a:p>
          <a:p>
            <a:pPr>
              <a:defRPr/>
            </a:pPr>
            <a:r>
              <a:rPr lang="fi-FI" sz="1200" b="0" i="0" u="none" strike="noStrike" baseline="0" dirty="0" smtClean="0"/>
              <a:t>(0 = erittäin tyytymätön ja 10 = erittäin tyytyväinen)</a:t>
            </a:r>
          </a:p>
          <a:p>
            <a:pPr>
              <a:defRPr/>
            </a:pPr>
            <a:endParaRPr lang="fi-FI" sz="1200" b="0" dirty="0"/>
          </a:p>
        </c:rich>
      </c:tx>
      <c:layout>
        <c:manualLayout>
          <c:xMode val="edge"/>
          <c:yMode val="edge"/>
          <c:x val="0.15087962962962967"/>
          <c:y val="1.7069701280227598E-2"/>
        </c:manualLayout>
      </c:layout>
      <c:overlay val="0"/>
    </c:title>
    <c:autoTitleDeleted val="0"/>
    <c:plotArea>
      <c:layout/>
      <c:barChart>
        <c:barDir val="bar"/>
        <c:grouping val="clustered"/>
        <c:varyColors val="0"/>
        <c:ser>
          <c:idx val="0"/>
          <c:order val="0"/>
          <c:tx>
            <c:strRef>
              <c:f>T1!$B$1</c:f>
              <c:strCache>
                <c:ptCount val="1"/>
                <c:pt idx="0">
                  <c:v>Kokemuksellinen hyvinvointikysely 2020FINAL (Kaikki vastaajat)</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T1!$A$2:$A$11</c:f>
              <c:strCache>
                <c:ptCount val="10"/>
                <c:pt idx="0">
                  <c:v>Itsetuntoosi</c:v>
                </c:pt>
                <c:pt idx="1">
                  <c:v>Terveydentilaasi</c:v>
                </c:pt>
                <c:pt idx="2">
                  <c:v>Kykyysi voittaa elämässä eteen tulevia vaikeuksia</c:v>
                </c:pt>
                <c:pt idx="3">
                  <c:v>Luotettavien ystävien määrään</c:v>
                </c:pt>
                <c:pt idx="4">
                  <c:v>Perheeseesi (läheisiisi)</c:v>
                </c:pt>
                <c:pt idx="5">
                  <c:v>Päivittäiseen pärjäämiseesi</c:v>
                </c:pt>
                <c:pt idx="6">
                  <c:v>Taloudelliseen tilanteeseesi</c:v>
                </c:pt>
                <c:pt idx="7">
                  <c:v>Asumisoloihisi</c:v>
                </c:pt>
                <c:pt idx="8">
                  <c:v>Omien vahvuuksiesi kehittämiseen (esim. harrastamalla mieluisia asioita)</c:v>
                </c:pt>
                <c:pt idx="9">
                  <c:v>Elämääsi kokonaisuutena</c:v>
                </c:pt>
              </c:strCache>
            </c:strRef>
          </c:cat>
          <c:val>
            <c:numRef>
              <c:f>T1!$B$2:$B$11</c:f>
              <c:numCache>
                <c:formatCode>General</c:formatCode>
                <c:ptCount val="10"/>
                <c:pt idx="0">
                  <c:v>7.73</c:v>
                </c:pt>
                <c:pt idx="1">
                  <c:v>7.4</c:v>
                </c:pt>
                <c:pt idx="2">
                  <c:v>7.8</c:v>
                </c:pt>
                <c:pt idx="3">
                  <c:v>7.36</c:v>
                </c:pt>
                <c:pt idx="4">
                  <c:v>8.73</c:v>
                </c:pt>
                <c:pt idx="5">
                  <c:v>8.16</c:v>
                </c:pt>
                <c:pt idx="6">
                  <c:v>7.15</c:v>
                </c:pt>
                <c:pt idx="7">
                  <c:v>8.4</c:v>
                </c:pt>
                <c:pt idx="8">
                  <c:v>7.55</c:v>
                </c:pt>
                <c:pt idx="9">
                  <c:v>8.06</c:v>
                </c:pt>
              </c:numCache>
            </c:numRef>
          </c:val>
          <c:extLst>
            <c:ext xmlns:c16="http://schemas.microsoft.com/office/drawing/2014/chart" uri="{C3380CC4-5D6E-409C-BE32-E72D297353CC}">
              <c16:uniqueId val="{00000000-AD5A-4872-BB69-B76CC48140E3}"/>
            </c:ext>
          </c:extLst>
        </c:ser>
        <c:ser>
          <c:idx val="1"/>
          <c:order val="1"/>
          <c:tx>
            <c:strRef>
              <c:f>T1!$C$1</c:f>
              <c:strCache>
                <c:ptCount val="1"/>
                <c:pt idx="0">
                  <c:v>Vuosi 2019 vastaukset (Kaikki vastaajat)</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T1!$A$2:$A$11</c:f>
              <c:strCache>
                <c:ptCount val="10"/>
                <c:pt idx="0">
                  <c:v>Itsetuntoosi</c:v>
                </c:pt>
                <c:pt idx="1">
                  <c:v>Terveydentilaasi</c:v>
                </c:pt>
                <c:pt idx="2">
                  <c:v>Kykyysi voittaa elämässä eteen tulevia vaikeuksia</c:v>
                </c:pt>
                <c:pt idx="3">
                  <c:v>Luotettavien ystävien määrään</c:v>
                </c:pt>
                <c:pt idx="4">
                  <c:v>Perheeseesi (läheisiisi)</c:v>
                </c:pt>
                <c:pt idx="5">
                  <c:v>Päivittäiseen pärjäämiseesi</c:v>
                </c:pt>
                <c:pt idx="6">
                  <c:v>Taloudelliseen tilanteeseesi</c:v>
                </c:pt>
                <c:pt idx="7">
                  <c:v>Asumisoloihisi</c:v>
                </c:pt>
                <c:pt idx="8">
                  <c:v>Omien vahvuuksiesi kehittämiseen (esim. harrastamalla mieluisia asioita)</c:v>
                </c:pt>
                <c:pt idx="9">
                  <c:v>Elämääsi kokonaisuutena</c:v>
                </c:pt>
              </c:strCache>
            </c:strRef>
          </c:cat>
          <c:val>
            <c:numRef>
              <c:f>T1!$C$2:$C$11</c:f>
              <c:numCache>
                <c:formatCode>General</c:formatCode>
                <c:ptCount val="10"/>
                <c:pt idx="0">
                  <c:v>7.81</c:v>
                </c:pt>
                <c:pt idx="1">
                  <c:v>7.46</c:v>
                </c:pt>
                <c:pt idx="2">
                  <c:v>7.86</c:v>
                </c:pt>
                <c:pt idx="3">
                  <c:v>7.64</c:v>
                </c:pt>
                <c:pt idx="4">
                  <c:v>8.83</c:v>
                </c:pt>
                <c:pt idx="5">
                  <c:v>8.23</c:v>
                </c:pt>
                <c:pt idx="6">
                  <c:v>7.23</c:v>
                </c:pt>
                <c:pt idx="7">
                  <c:v>8.3699999999999992</c:v>
                </c:pt>
                <c:pt idx="8">
                  <c:v>7.77</c:v>
                </c:pt>
                <c:pt idx="9">
                  <c:v>8.17</c:v>
                </c:pt>
              </c:numCache>
            </c:numRef>
          </c:val>
          <c:extLst>
            <c:ext xmlns:c16="http://schemas.microsoft.com/office/drawing/2014/chart" uri="{C3380CC4-5D6E-409C-BE32-E72D297353CC}">
              <c16:uniqueId val="{00000001-AD5A-4872-BB69-B76CC48140E3}"/>
            </c:ext>
          </c:extLst>
        </c:ser>
        <c:dLbls>
          <c:showLegendKey val="0"/>
          <c:showVal val="0"/>
          <c:showCatName val="0"/>
          <c:showSerName val="0"/>
          <c:showPercent val="0"/>
          <c:showBubbleSize val="0"/>
        </c:dLbls>
        <c:gapWidth val="58"/>
        <c:axId val="557221"/>
        <c:axId val="79510"/>
      </c:barChart>
      <c:catAx>
        <c:axId val="557221"/>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79510"/>
        <c:crosses val="autoZero"/>
        <c:auto val="1"/>
        <c:lblAlgn val="ctr"/>
        <c:lblOffset val="100"/>
        <c:noMultiLvlLbl val="1"/>
      </c:catAx>
      <c:valAx>
        <c:axId val="79510"/>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57221"/>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title>
      <c:tx>
        <c:rich>
          <a:bodyPr/>
          <a:lstStyle/>
          <a:p>
            <a:pPr>
              <a:defRPr/>
            </a:pPr>
            <a:r>
              <a:rPr lang="fi-FI" sz="1200" b="0" dirty="0" smtClean="0"/>
              <a:t>Kuinka paljon… (0 = ei lainkaan, 10 = erittäin paljon)</a:t>
            </a:r>
            <a:r>
              <a:rPr lang="fi-FI" sz="1200" b="0" baseline="0" dirty="0" smtClean="0"/>
              <a:t> </a:t>
            </a:r>
            <a:endParaRPr lang="fi-FI" sz="1200" b="0" dirty="0"/>
          </a:p>
        </c:rich>
      </c:tx>
      <c:layout/>
      <c:overlay val="0"/>
    </c:title>
    <c:autoTitleDeleted val="0"/>
    <c:plotArea>
      <c:layout/>
      <c:barChart>
        <c:barDir val="bar"/>
        <c:grouping val="clustered"/>
        <c:varyColors val="0"/>
        <c:ser>
          <c:idx val="0"/>
          <c:order val="0"/>
          <c:tx>
            <c:strRef>
              <c:f>T1!$B$1</c:f>
              <c:strCache>
                <c:ptCount val="1"/>
                <c:pt idx="0">
                  <c:v>Kokemuksellinen hyvinvointikysely 2020FINAL (Kaikki vastaajat)</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T1!$A$2:$A$8</c:f>
              <c:strCache>
                <c:ptCount val="7"/>
                <c:pt idx="0">
                  <c:v>...käyt kirjastossa, konserteissa ja muissa vastaavissa paikoissa?</c:v>
                </c:pt>
                <c:pt idx="1">
                  <c:v>...teet juuri sinulle mielekkäitä asioita?</c:v>
                </c:pt>
                <c:pt idx="2">
                  <c:v>...pidät huolta terveydestäsi?</c:v>
                </c:pt>
                <c:pt idx="3">
                  <c:v>...voit halutessasi viettää aikaa sinulle mieluisten ihmisten kanssa?</c:v>
                </c:pt>
                <c:pt idx="4">
                  <c:v>...voit nauttia luonnosta asuinseudullasi?</c:v>
                </c:pt>
                <c:pt idx="5">
                  <c:v>...luotat asuinkuntasi poliittisiin päätöksentekijöihin?</c:v>
                </c:pt>
                <c:pt idx="6">
                  <c:v>...tunnet voivasi vaikuttaa itseäsi koskeviin asioihin asuinkunnassasi?</c:v>
                </c:pt>
              </c:strCache>
            </c:strRef>
          </c:cat>
          <c:val>
            <c:numRef>
              <c:f>T1!$B$2:$B$8</c:f>
              <c:numCache>
                <c:formatCode>General</c:formatCode>
                <c:ptCount val="7"/>
                <c:pt idx="0">
                  <c:v>4.87</c:v>
                </c:pt>
                <c:pt idx="1">
                  <c:v>7.56</c:v>
                </c:pt>
                <c:pt idx="2">
                  <c:v>7.64</c:v>
                </c:pt>
                <c:pt idx="3">
                  <c:v>7.2</c:v>
                </c:pt>
                <c:pt idx="4">
                  <c:v>8.9600000000000009</c:v>
                </c:pt>
                <c:pt idx="5">
                  <c:v>5.68</c:v>
                </c:pt>
                <c:pt idx="6">
                  <c:v>5.08</c:v>
                </c:pt>
              </c:numCache>
            </c:numRef>
          </c:val>
          <c:extLst>
            <c:ext xmlns:c16="http://schemas.microsoft.com/office/drawing/2014/chart" uri="{C3380CC4-5D6E-409C-BE32-E72D297353CC}">
              <c16:uniqueId val="{00000000-55D4-4813-BB15-1C8571DAFD3E}"/>
            </c:ext>
          </c:extLst>
        </c:ser>
        <c:ser>
          <c:idx val="1"/>
          <c:order val="1"/>
          <c:tx>
            <c:strRef>
              <c:f>T1!$C$1</c:f>
              <c:strCache>
                <c:ptCount val="1"/>
                <c:pt idx="0">
                  <c:v>Vuosi 2019 vastaukset (Kaikki vastaajat)</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T1!$A$2:$A$8</c:f>
              <c:strCache>
                <c:ptCount val="7"/>
                <c:pt idx="0">
                  <c:v>...käyt kirjastossa, konserteissa ja muissa vastaavissa paikoissa?</c:v>
                </c:pt>
                <c:pt idx="1">
                  <c:v>...teet juuri sinulle mielekkäitä asioita?</c:v>
                </c:pt>
                <c:pt idx="2">
                  <c:v>...pidät huolta terveydestäsi?</c:v>
                </c:pt>
                <c:pt idx="3">
                  <c:v>...voit halutessasi viettää aikaa sinulle mieluisten ihmisten kanssa?</c:v>
                </c:pt>
                <c:pt idx="4">
                  <c:v>...voit nauttia luonnosta asuinseudullasi?</c:v>
                </c:pt>
                <c:pt idx="5">
                  <c:v>...luotat asuinkuntasi poliittisiin päätöksentekijöihin?</c:v>
                </c:pt>
                <c:pt idx="6">
                  <c:v>...tunnet voivasi vaikuttaa itseäsi koskeviin asioihin asuinkunnassasi?</c:v>
                </c:pt>
              </c:strCache>
            </c:strRef>
          </c:cat>
          <c:val>
            <c:numRef>
              <c:f>T1!$C$2:$C$8</c:f>
              <c:numCache>
                <c:formatCode>General</c:formatCode>
                <c:ptCount val="7"/>
                <c:pt idx="0">
                  <c:v>5.86</c:v>
                </c:pt>
                <c:pt idx="1">
                  <c:v>7.71</c:v>
                </c:pt>
                <c:pt idx="2">
                  <c:v>7.72</c:v>
                </c:pt>
                <c:pt idx="3">
                  <c:v>7.64</c:v>
                </c:pt>
                <c:pt idx="4">
                  <c:v>8.83</c:v>
                </c:pt>
                <c:pt idx="5">
                  <c:v>5.54</c:v>
                </c:pt>
                <c:pt idx="6">
                  <c:v>5.27</c:v>
                </c:pt>
              </c:numCache>
            </c:numRef>
          </c:val>
          <c:extLst>
            <c:ext xmlns:c16="http://schemas.microsoft.com/office/drawing/2014/chart" uri="{C3380CC4-5D6E-409C-BE32-E72D297353CC}">
              <c16:uniqueId val="{00000001-55D4-4813-BB15-1C8571DAFD3E}"/>
            </c:ext>
          </c:extLst>
        </c:ser>
        <c:dLbls>
          <c:showLegendKey val="0"/>
          <c:showVal val="0"/>
          <c:showCatName val="0"/>
          <c:showSerName val="0"/>
          <c:showPercent val="0"/>
          <c:showBubbleSize val="0"/>
        </c:dLbls>
        <c:gapWidth val="58"/>
        <c:axId val="514897"/>
        <c:axId val="21478"/>
      </c:barChart>
      <c:catAx>
        <c:axId val="514897"/>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21478"/>
        <c:crosses val="autoZero"/>
        <c:auto val="1"/>
        <c:lblAlgn val="ctr"/>
        <c:lblOffset val="100"/>
        <c:noMultiLvlLbl val="1"/>
      </c:catAx>
      <c:valAx>
        <c:axId val="21478"/>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14897"/>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title>
      <c:tx>
        <c:rich>
          <a:bodyPr/>
          <a:lstStyle/>
          <a:p>
            <a:pPr>
              <a:defRPr/>
            </a:pPr>
            <a:r>
              <a:rPr lang="fi-FI" sz="1200" b="0" i="0" baseline="0" dirty="0" smtClean="0">
                <a:effectLst/>
              </a:rPr>
              <a:t>Kuinka paljon… (0 = ei lainkaan, 10 = erittäin paljon) </a:t>
            </a:r>
            <a:endParaRPr lang="fi-FI" sz="700" dirty="0">
              <a:effectLst/>
            </a:endParaRPr>
          </a:p>
        </c:rich>
      </c:tx>
      <c:layout/>
      <c:overlay val="0"/>
    </c:title>
    <c:autoTitleDeleted val="0"/>
    <c:plotArea>
      <c:layout/>
      <c:barChart>
        <c:barDir val="bar"/>
        <c:grouping val="clustered"/>
        <c:varyColors val="0"/>
        <c:ser>
          <c:idx val="0"/>
          <c:order val="0"/>
          <c:tx>
            <c:strRef>
              <c:f>T1!$B$1</c:f>
              <c:strCache>
                <c:ptCount val="1"/>
                <c:pt idx="0">
                  <c:v>Kokemuksellinen hyvinvointikysely 2020FINAL (Kaikki vastaajat)</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T1!$A$2:$A$3</c:f>
              <c:strCache>
                <c:ptCount val="2"/>
                <c:pt idx="0">
                  <c:v>...asuinseutusi tarjoaa sinulle mahdollisuuksia hyvään elämään tulevaisuudessa?</c:v>
                </c:pt>
                <c:pt idx="1">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T1!$B$2:$B$3</c:f>
              <c:numCache>
                <c:formatCode>General</c:formatCode>
                <c:ptCount val="2"/>
                <c:pt idx="0">
                  <c:v>7.02</c:v>
                </c:pt>
                <c:pt idx="1">
                  <c:v>1.85</c:v>
                </c:pt>
              </c:numCache>
            </c:numRef>
          </c:val>
          <c:extLst>
            <c:ext xmlns:c16="http://schemas.microsoft.com/office/drawing/2014/chart" uri="{C3380CC4-5D6E-409C-BE32-E72D297353CC}">
              <c16:uniqueId val="{00000000-85B8-4A3F-B952-F6EA5D0DD7B4}"/>
            </c:ext>
          </c:extLst>
        </c:ser>
        <c:ser>
          <c:idx val="1"/>
          <c:order val="1"/>
          <c:tx>
            <c:strRef>
              <c:f>T1!$C$1</c:f>
              <c:strCache>
                <c:ptCount val="1"/>
                <c:pt idx="0">
                  <c:v>Vuosi 2019 vastaukset (Kaikki vastaajat)</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T1!$A$2:$A$3</c:f>
              <c:strCache>
                <c:ptCount val="2"/>
                <c:pt idx="0">
                  <c:v>...asuinseutusi tarjoaa sinulle mahdollisuuksia hyvään elämään tulevaisuudessa?</c:v>
                </c:pt>
                <c:pt idx="1">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T1!$C$2:$C$3</c:f>
              <c:numCache>
                <c:formatCode>General</c:formatCode>
                <c:ptCount val="2"/>
                <c:pt idx="0">
                  <c:v>6.93</c:v>
                </c:pt>
              </c:numCache>
            </c:numRef>
          </c:val>
          <c:extLst>
            <c:ext xmlns:c16="http://schemas.microsoft.com/office/drawing/2014/chart" uri="{C3380CC4-5D6E-409C-BE32-E72D297353CC}">
              <c16:uniqueId val="{00000001-85B8-4A3F-B952-F6EA5D0DD7B4}"/>
            </c:ext>
          </c:extLst>
        </c:ser>
        <c:dLbls>
          <c:showLegendKey val="0"/>
          <c:showVal val="0"/>
          <c:showCatName val="0"/>
          <c:showSerName val="0"/>
          <c:showPercent val="0"/>
          <c:showBubbleSize val="0"/>
        </c:dLbls>
        <c:gapWidth val="58"/>
        <c:axId val="546896"/>
        <c:axId val="883740"/>
      </c:barChart>
      <c:catAx>
        <c:axId val="546896"/>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883740"/>
        <c:crosses val="autoZero"/>
        <c:auto val="1"/>
        <c:lblAlgn val="ctr"/>
        <c:lblOffset val="100"/>
        <c:noMultiLvlLbl val="1"/>
      </c:catAx>
      <c:valAx>
        <c:axId val="883740"/>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46896"/>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title>
      <c:tx>
        <c:rich>
          <a:bodyPr/>
          <a:lstStyle/>
          <a:p>
            <a:pPr>
              <a:defRPr/>
            </a:pPr>
            <a:r>
              <a:rPr lang="fi-FI" sz="1200" b="0" i="0" baseline="0" dirty="0" smtClean="0">
                <a:effectLst/>
              </a:rPr>
              <a:t>Kuinka tyytyväinen… (0 = ei lainkaan, 10 = erittäin tyytyväinen) </a:t>
            </a:r>
            <a:endParaRPr lang="fi-FI" sz="700" dirty="0">
              <a:effectLst/>
            </a:endParaRPr>
          </a:p>
        </c:rich>
      </c:tx>
      <c:layout/>
      <c:overlay val="0"/>
    </c:title>
    <c:autoTitleDeleted val="0"/>
    <c:plotArea>
      <c:layout/>
      <c:barChart>
        <c:barDir val="bar"/>
        <c:grouping val="clustered"/>
        <c:varyColors val="0"/>
        <c:ser>
          <c:idx val="0"/>
          <c:order val="0"/>
          <c:tx>
            <c:strRef>
              <c:f>T1!$B$1</c:f>
              <c:strCache>
                <c:ptCount val="1"/>
                <c:pt idx="0">
                  <c:v>Kokemuksellinen hyvinvointikysely 2020FINAL (Kaikki vastaajat)</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...olet asuinalueesi rakennettuun (rakennukset, kadut, puistot jne.) ympäristöön?</c:v>
                </c:pt>
                <c:pt idx="1">
                  <c:v>...olet jokapäiväisten palveluiden (kauppa, posti, pankki) läheisyyteen (saavutettavuuteen)?</c:v>
                </c:pt>
                <c:pt idx="2">
                  <c:v>...olet asuinalueesi turvallisuuteen?</c:v>
                </c:pt>
                <c:pt idx="3">
                  <c:v>...olet saamaasi kohteluun viimeksi kun käytit jotain julkista palvelua?</c:v>
                </c:pt>
              </c:strCache>
            </c:strRef>
          </c:cat>
          <c:val>
            <c:numRef>
              <c:f>T1!$B$2:$B$5</c:f>
              <c:numCache>
                <c:formatCode>General</c:formatCode>
                <c:ptCount val="4"/>
                <c:pt idx="0">
                  <c:v>7.02</c:v>
                </c:pt>
                <c:pt idx="1">
                  <c:v>7.25</c:v>
                </c:pt>
                <c:pt idx="2">
                  <c:v>8.16</c:v>
                </c:pt>
                <c:pt idx="3">
                  <c:v>8.2899999999999991</c:v>
                </c:pt>
              </c:numCache>
            </c:numRef>
          </c:val>
          <c:extLst>
            <c:ext xmlns:c16="http://schemas.microsoft.com/office/drawing/2014/chart" uri="{C3380CC4-5D6E-409C-BE32-E72D297353CC}">
              <c16:uniqueId val="{00000000-0901-4736-82B4-0145122CA00A}"/>
            </c:ext>
          </c:extLst>
        </c:ser>
        <c:ser>
          <c:idx val="1"/>
          <c:order val="1"/>
          <c:tx>
            <c:strRef>
              <c:f>T1!$C$1</c:f>
              <c:strCache>
                <c:ptCount val="1"/>
                <c:pt idx="0">
                  <c:v>Vuosi 2019 vastaukset (Kaikki vastaajat)</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...olet asuinalueesi rakennettuun (rakennukset, kadut, puistot jne.) ympäristöön?</c:v>
                </c:pt>
                <c:pt idx="1">
                  <c:v>...olet jokapäiväisten palveluiden (kauppa, posti, pankki) läheisyyteen (saavutettavuuteen)?</c:v>
                </c:pt>
                <c:pt idx="2">
                  <c:v>...olet asuinalueesi turvallisuuteen?</c:v>
                </c:pt>
                <c:pt idx="3">
                  <c:v>...olet saamaasi kohteluun viimeksi kun käytit jotain julkista palvelua?</c:v>
                </c:pt>
              </c:strCache>
            </c:strRef>
          </c:cat>
          <c:val>
            <c:numRef>
              <c:f>T1!$C$2:$C$5</c:f>
              <c:numCache>
                <c:formatCode>General</c:formatCode>
                <c:ptCount val="4"/>
                <c:pt idx="0">
                  <c:v>7.03</c:v>
                </c:pt>
                <c:pt idx="1">
                  <c:v>7.27</c:v>
                </c:pt>
                <c:pt idx="2">
                  <c:v>8.1999999999999993</c:v>
                </c:pt>
                <c:pt idx="3">
                  <c:v>8.1300000000000008</c:v>
                </c:pt>
              </c:numCache>
            </c:numRef>
          </c:val>
          <c:extLst>
            <c:ext xmlns:c16="http://schemas.microsoft.com/office/drawing/2014/chart" uri="{C3380CC4-5D6E-409C-BE32-E72D297353CC}">
              <c16:uniqueId val="{00000001-0901-4736-82B4-0145122CA00A}"/>
            </c:ext>
          </c:extLst>
        </c:ser>
        <c:dLbls>
          <c:showLegendKey val="0"/>
          <c:showVal val="0"/>
          <c:showCatName val="0"/>
          <c:showSerName val="0"/>
          <c:showPercent val="0"/>
          <c:showBubbleSize val="0"/>
        </c:dLbls>
        <c:gapWidth val="58"/>
        <c:axId val="622619"/>
        <c:axId val="24846"/>
      </c:barChart>
      <c:catAx>
        <c:axId val="622619"/>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24846"/>
        <c:crosses val="autoZero"/>
        <c:auto val="1"/>
        <c:lblAlgn val="ctr"/>
        <c:lblOffset val="100"/>
        <c:noMultiLvlLbl val="1"/>
      </c:catAx>
      <c:valAx>
        <c:axId val="24846"/>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622619"/>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Itsetuntoosi</c:v>
                </c:pt>
                <c:pt idx="1">
                  <c:v>Terveydentilaasi</c:v>
                </c:pt>
                <c:pt idx="2">
                  <c:v>Kykyysi voittaa elämässä eteen tulevia vaikeuksia</c:v>
                </c:pt>
              </c:strCache>
            </c:strRef>
          </c:cat>
          <c:val>
            <c:numRef>
              <c:f>T1!$B$2:$B$4</c:f>
              <c:numCache>
                <c:formatCode>General</c:formatCode>
                <c:ptCount val="3"/>
                <c:pt idx="0">
                  <c:v>7.85</c:v>
                </c:pt>
                <c:pt idx="1">
                  <c:v>7.09</c:v>
                </c:pt>
                <c:pt idx="2">
                  <c:v>7.69</c:v>
                </c:pt>
              </c:numCache>
            </c:numRef>
          </c:val>
          <c:extLst>
            <c:ext xmlns:c16="http://schemas.microsoft.com/office/drawing/2014/chart" uri="{C3380CC4-5D6E-409C-BE32-E72D297353CC}">
              <c16:uniqueId val="{00000000-E64B-40AB-B8AA-23BD4ED9C3F5}"/>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Itsetuntoosi</c:v>
                </c:pt>
                <c:pt idx="1">
                  <c:v>Terveydentilaasi</c:v>
                </c:pt>
                <c:pt idx="2">
                  <c:v>Kykyysi voittaa elämässä eteen tulevia vaikeuksia</c:v>
                </c:pt>
              </c:strCache>
            </c:strRef>
          </c:cat>
          <c:val>
            <c:numRef>
              <c:f>T1!$C$2:$C$4</c:f>
              <c:numCache>
                <c:formatCode>General</c:formatCode>
                <c:ptCount val="3"/>
                <c:pt idx="0">
                  <c:v>7.8</c:v>
                </c:pt>
                <c:pt idx="1">
                  <c:v>6.73</c:v>
                </c:pt>
                <c:pt idx="2">
                  <c:v>6.93</c:v>
                </c:pt>
              </c:numCache>
            </c:numRef>
          </c:val>
          <c:extLst>
            <c:ext xmlns:c16="http://schemas.microsoft.com/office/drawing/2014/chart" uri="{C3380CC4-5D6E-409C-BE32-E72D297353CC}">
              <c16:uniqueId val="{00000001-E64B-40AB-B8AA-23BD4ED9C3F5}"/>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Itsetuntoosi</c:v>
                </c:pt>
                <c:pt idx="1">
                  <c:v>Terveydentilaasi</c:v>
                </c:pt>
                <c:pt idx="2">
                  <c:v>Kykyysi voittaa elämässä eteen tulevia vaikeuksia</c:v>
                </c:pt>
              </c:strCache>
            </c:strRef>
          </c:cat>
          <c:val>
            <c:numRef>
              <c:f>T1!$D$2:$D$4</c:f>
              <c:numCache>
                <c:formatCode>General</c:formatCode>
                <c:ptCount val="3"/>
                <c:pt idx="0">
                  <c:v>7.65</c:v>
                </c:pt>
                <c:pt idx="1">
                  <c:v>7.05</c:v>
                </c:pt>
                <c:pt idx="2">
                  <c:v>7.71</c:v>
                </c:pt>
              </c:numCache>
            </c:numRef>
          </c:val>
          <c:extLst>
            <c:ext xmlns:c16="http://schemas.microsoft.com/office/drawing/2014/chart" uri="{C3380CC4-5D6E-409C-BE32-E72D297353CC}">
              <c16:uniqueId val="{00000002-E64B-40AB-B8AA-23BD4ED9C3F5}"/>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Itsetuntoosi</c:v>
                </c:pt>
                <c:pt idx="1">
                  <c:v>Terveydentilaasi</c:v>
                </c:pt>
                <c:pt idx="2">
                  <c:v>Kykyysi voittaa elämässä eteen tulevia vaikeuksia</c:v>
                </c:pt>
              </c:strCache>
            </c:strRef>
          </c:cat>
          <c:val>
            <c:numRef>
              <c:f>T1!$E$2:$E$4</c:f>
              <c:numCache>
                <c:formatCode>General</c:formatCode>
                <c:ptCount val="3"/>
                <c:pt idx="0">
                  <c:v>7.02</c:v>
                </c:pt>
                <c:pt idx="1">
                  <c:v>7.51</c:v>
                </c:pt>
                <c:pt idx="2">
                  <c:v>7.37</c:v>
                </c:pt>
              </c:numCache>
            </c:numRef>
          </c:val>
          <c:extLst>
            <c:ext xmlns:c16="http://schemas.microsoft.com/office/drawing/2014/chart" uri="{C3380CC4-5D6E-409C-BE32-E72D297353CC}">
              <c16:uniqueId val="{00000003-E64B-40AB-B8AA-23BD4ED9C3F5}"/>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Itsetuntoosi</c:v>
                </c:pt>
                <c:pt idx="1">
                  <c:v>Terveydentilaasi</c:v>
                </c:pt>
                <c:pt idx="2">
                  <c:v>Kykyysi voittaa elämässä eteen tulevia vaikeuksia</c:v>
                </c:pt>
              </c:strCache>
            </c:strRef>
          </c:cat>
          <c:val>
            <c:numRef>
              <c:f>T1!$F$2:$F$4</c:f>
              <c:numCache>
                <c:formatCode>General</c:formatCode>
                <c:ptCount val="3"/>
                <c:pt idx="0">
                  <c:v>7.85</c:v>
                </c:pt>
                <c:pt idx="1">
                  <c:v>7.59</c:v>
                </c:pt>
                <c:pt idx="2">
                  <c:v>8</c:v>
                </c:pt>
              </c:numCache>
            </c:numRef>
          </c:val>
          <c:extLst>
            <c:ext xmlns:c16="http://schemas.microsoft.com/office/drawing/2014/chart" uri="{C3380CC4-5D6E-409C-BE32-E72D297353CC}">
              <c16:uniqueId val="{00000004-E64B-40AB-B8AA-23BD4ED9C3F5}"/>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Itsetuntoosi</c:v>
                </c:pt>
                <c:pt idx="1">
                  <c:v>Terveydentilaasi</c:v>
                </c:pt>
                <c:pt idx="2">
                  <c:v>Kykyysi voittaa elämässä eteen tulevia vaikeuksia</c:v>
                </c:pt>
              </c:strCache>
            </c:strRef>
          </c:cat>
          <c:val>
            <c:numRef>
              <c:f>T1!$G$2:$G$4</c:f>
              <c:numCache>
                <c:formatCode>General</c:formatCode>
                <c:ptCount val="3"/>
                <c:pt idx="0">
                  <c:v>6.86</c:v>
                </c:pt>
                <c:pt idx="1">
                  <c:v>6.39</c:v>
                </c:pt>
                <c:pt idx="2">
                  <c:v>6.59</c:v>
                </c:pt>
              </c:numCache>
            </c:numRef>
          </c:val>
          <c:extLst>
            <c:ext xmlns:c16="http://schemas.microsoft.com/office/drawing/2014/chart" uri="{C3380CC4-5D6E-409C-BE32-E72D297353CC}">
              <c16:uniqueId val="{00000005-E64B-40AB-B8AA-23BD4ED9C3F5}"/>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Itsetuntoosi</c:v>
                </c:pt>
                <c:pt idx="1">
                  <c:v>Terveydentilaasi</c:v>
                </c:pt>
                <c:pt idx="2">
                  <c:v>Kykyysi voittaa elämässä eteen tulevia vaikeuksia</c:v>
                </c:pt>
              </c:strCache>
            </c:strRef>
          </c:cat>
          <c:val>
            <c:numRef>
              <c:f>T1!$H$2:$H$4</c:f>
              <c:numCache>
                <c:formatCode>General</c:formatCode>
                <c:ptCount val="3"/>
                <c:pt idx="0">
                  <c:v>8.36</c:v>
                </c:pt>
                <c:pt idx="1">
                  <c:v>7.79</c:v>
                </c:pt>
                <c:pt idx="2">
                  <c:v>8.31</c:v>
                </c:pt>
              </c:numCache>
            </c:numRef>
          </c:val>
          <c:extLst>
            <c:ext xmlns:c16="http://schemas.microsoft.com/office/drawing/2014/chart" uri="{C3380CC4-5D6E-409C-BE32-E72D297353CC}">
              <c16:uniqueId val="{00000006-E64B-40AB-B8AA-23BD4ED9C3F5}"/>
            </c:ext>
          </c:extLst>
        </c:ser>
        <c:dLbls>
          <c:showLegendKey val="0"/>
          <c:showVal val="0"/>
          <c:showCatName val="0"/>
          <c:showSerName val="0"/>
          <c:showPercent val="0"/>
          <c:showBubbleSize val="0"/>
        </c:dLbls>
        <c:gapWidth val="58"/>
        <c:axId val="977623"/>
        <c:axId val="671086"/>
      </c:barChart>
      <c:catAx>
        <c:axId val="977623"/>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671086"/>
        <c:crosses val="autoZero"/>
        <c:auto val="1"/>
        <c:lblAlgn val="ctr"/>
        <c:lblOffset val="100"/>
        <c:noMultiLvlLbl val="1"/>
      </c:catAx>
      <c:valAx>
        <c:axId val="671086"/>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977623"/>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Luotettavien ystävien määrään</c:v>
                </c:pt>
                <c:pt idx="1">
                  <c:v>Perheeseesi (läheisiisi)</c:v>
                </c:pt>
                <c:pt idx="2">
                  <c:v>Päivittäiseen pärjäämiseesi</c:v>
                </c:pt>
              </c:strCache>
            </c:strRef>
          </c:cat>
          <c:val>
            <c:numRef>
              <c:f>T1!$B$2:$B$4</c:f>
              <c:numCache>
                <c:formatCode>General</c:formatCode>
                <c:ptCount val="3"/>
                <c:pt idx="0">
                  <c:v>7.27</c:v>
                </c:pt>
                <c:pt idx="1">
                  <c:v>8.5299999999999994</c:v>
                </c:pt>
                <c:pt idx="2">
                  <c:v>8.27</c:v>
                </c:pt>
              </c:numCache>
            </c:numRef>
          </c:val>
          <c:extLst>
            <c:ext xmlns:c16="http://schemas.microsoft.com/office/drawing/2014/chart" uri="{C3380CC4-5D6E-409C-BE32-E72D297353CC}">
              <c16:uniqueId val="{00000000-191F-4AA8-B236-68E60640AA64}"/>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Luotettavien ystävien määrään</c:v>
                </c:pt>
                <c:pt idx="1">
                  <c:v>Perheeseesi (läheisiisi)</c:v>
                </c:pt>
                <c:pt idx="2">
                  <c:v>Päivittäiseen pärjäämiseesi</c:v>
                </c:pt>
              </c:strCache>
            </c:strRef>
          </c:cat>
          <c:val>
            <c:numRef>
              <c:f>T1!$C$2:$C$4</c:f>
              <c:numCache>
                <c:formatCode>General</c:formatCode>
                <c:ptCount val="3"/>
                <c:pt idx="0">
                  <c:v>7.73</c:v>
                </c:pt>
                <c:pt idx="1">
                  <c:v>7.27</c:v>
                </c:pt>
                <c:pt idx="2">
                  <c:v>7.53</c:v>
                </c:pt>
              </c:numCache>
            </c:numRef>
          </c:val>
          <c:extLst>
            <c:ext xmlns:c16="http://schemas.microsoft.com/office/drawing/2014/chart" uri="{C3380CC4-5D6E-409C-BE32-E72D297353CC}">
              <c16:uniqueId val="{00000001-191F-4AA8-B236-68E60640AA64}"/>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Luotettavien ystävien määrään</c:v>
                </c:pt>
                <c:pt idx="1">
                  <c:v>Perheeseesi (läheisiisi)</c:v>
                </c:pt>
                <c:pt idx="2">
                  <c:v>Päivittäiseen pärjäämiseesi</c:v>
                </c:pt>
              </c:strCache>
            </c:strRef>
          </c:cat>
          <c:val>
            <c:numRef>
              <c:f>T1!$D$2:$D$4</c:f>
              <c:numCache>
                <c:formatCode>General</c:formatCode>
                <c:ptCount val="3"/>
                <c:pt idx="0">
                  <c:v>6.82</c:v>
                </c:pt>
                <c:pt idx="1">
                  <c:v>8.6999999999999993</c:v>
                </c:pt>
                <c:pt idx="2">
                  <c:v>7.71</c:v>
                </c:pt>
              </c:numCache>
            </c:numRef>
          </c:val>
          <c:extLst>
            <c:ext xmlns:c16="http://schemas.microsoft.com/office/drawing/2014/chart" uri="{C3380CC4-5D6E-409C-BE32-E72D297353CC}">
              <c16:uniqueId val="{00000002-191F-4AA8-B236-68E60640AA64}"/>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Luotettavien ystävien määrään</c:v>
                </c:pt>
                <c:pt idx="1">
                  <c:v>Perheeseesi (läheisiisi)</c:v>
                </c:pt>
                <c:pt idx="2">
                  <c:v>Päivittäiseen pärjäämiseesi</c:v>
                </c:pt>
              </c:strCache>
            </c:strRef>
          </c:cat>
          <c:val>
            <c:numRef>
              <c:f>T1!$E$2:$E$4</c:f>
              <c:numCache>
                <c:formatCode>General</c:formatCode>
                <c:ptCount val="3"/>
                <c:pt idx="0">
                  <c:v>7.21</c:v>
                </c:pt>
                <c:pt idx="1">
                  <c:v>8.44</c:v>
                </c:pt>
                <c:pt idx="2">
                  <c:v>7.75</c:v>
                </c:pt>
              </c:numCache>
            </c:numRef>
          </c:val>
          <c:extLst>
            <c:ext xmlns:c16="http://schemas.microsoft.com/office/drawing/2014/chart" uri="{C3380CC4-5D6E-409C-BE32-E72D297353CC}">
              <c16:uniqueId val="{00000003-191F-4AA8-B236-68E60640AA64}"/>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Luotettavien ystävien määrään</c:v>
                </c:pt>
                <c:pt idx="1">
                  <c:v>Perheeseesi (läheisiisi)</c:v>
                </c:pt>
                <c:pt idx="2">
                  <c:v>Päivittäiseen pärjäämiseesi</c:v>
                </c:pt>
              </c:strCache>
            </c:strRef>
          </c:cat>
          <c:val>
            <c:numRef>
              <c:f>T1!$F$2:$F$4</c:f>
              <c:numCache>
                <c:formatCode>General</c:formatCode>
                <c:ptCount val="3"/>
                <c:pt idx="0">
                  <c:v>7.5</c:v>
                </c:pt>
                <c:pt idx="1">
                  <c:v>8.8800000000000008</c:v>
                </c:pt>
                <c:pt idx="2">
                  <c:v>8.31</c:v>
                </c:pt>
              </c:numCache>
            </c:numRef>
          </c:val>
          <c:extLst>
            <c:ext xmlns:c16="http://schemas.microsoft.com/office/drawing/2014/chart" uri="{C3380CC4-5D6E-409C-BE32-E72D297353CC}">
              <c16:uniqueId val="{00000004-191F-4AA8-B236-68E60640AA64}"/>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Luotettavien ystävien määrään</c:v>
                </c:pt>
                <c:pt idx="1">
                  <c:v>Perheeseesi (läheisiisi)</c:v>
                </c:pt>
                <c:pt idx="2">
                  <c:v>Päivittäiseen pärjäämiseesi</c:v>
                </c:pt>
              </c:strCache>
            </c:strRef>
          </c:cat>
          <c:val>
            <c:numRef>
              <c:f>T1!$G$2:$G$4</c:f>
              <c:numCache>
                <c:formatCode>General</c:formatCode>
                <c:ptCount val="3"/>
                <c:pt idx="0">
                  <c:v>6.13</c:v>
                </c:pt>
                <c:pt idx="1">
                  <c:v>8.1199999999999992</c:v>
                </c:pt>
                <c:pt idx="2">
                  <c:v>7.24</c:v>
                </c:pt>
              </c:numCache>
            </c:numRef>
          </c:val>
          <c:extLst>
            <c:ext xmlns:c16="http://schemas.microsoft.com/office/drawing/2014/chart" uri="{C3380CC4-5D6E-409C-BE32-E72D297353CC}">
              <c16:uniqueId val="{00000005-191F-4AA8-B236-68E60640AA64}"/>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Luotettavien ystävien määrään</c:v>
                </c:pt>
                <c:pt idx="1">
                  <c:v>Perheeseesi (läheisiisi)</c:v>
                </c:pt>
                <c:pt idx="2">
                  <c:v>Päivittäiseen pärjäämiseesi</c:v>
                </c:pt>
              </c:strCache>
            </c:strRef>
          </c:cat>
          <c:val>
            <c:numRef>
              <c:f>T1!$H$2:$H$4</c:f>
              <c:numCache>
                <c:formatCode>General</c:formatCode>
                <c:ptCount val="3"/>
                <c:pt idx="0">
                  <c:v>8.2100000000000009</c:v>
                </c:pt>
                <c:pt idx="1">
                  <c:v>9.2100000000000009</c:v>
                </c:pt>
                <c:pt idx="2">
                  <c:v>8.3800000000000008</c:v>
                </c:pt>
              </c:numCache>
            </c:numRef>
          </c:val>
          <c:extLst>
            <c:ext xmlns:c16="http://schemas.microsoft.com/office/drawing/2014/chart" uri="{C3380CC4-5D6E-409C-BE32-E72D297353CC}">
              <c16:uniqueId val="{00000006-191F-4AA8-B236-68E60640AA64}"/>
            </c:ext>
          </c:extLst>
        </c:ser>
        <c:dLbls>
          <c:showLegendKey val="0"/>
          <c:showVal val="0"/>
          <c:showCatName val="0"/>
          <c:showSerName val="0"/>
          <c:showPercent val="0"/>
          <c:showBubbleSize val="0"/>
        </c:dLbls>
        <c:gapWidth val="58"/>
        <c:axId val="178118"/>
        <c:axId val="516936"/>
      </c:barChart>
      <c:catAx>
        <c:axId val="178118"/>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516936"/>
        <c:crosses val="autoZero"/>
        <c:auto val="1"/>
        <c:lblAlgn val="ctr"/>
        <c:lblOffset val="100"/>
        <c:noMultiLvlLbl val="1"/>
      </c:catAx>
      <c:valAx>
        <c:axId val="516936"/>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178118"/>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Taloudelliseen tilanteeseesi</c:v>
                </c:pt>
                <c:pt idx="1">
                  <c:v>Asumisoloihisi</c:v>
                </c:pt>
                <c:pt idx="2">
                  <c:v>Omien vahvuuksiesi kehittämiseen (esim. harrastamalla mieluisia asioita)</c:v>
                </c:pt>
              </c:strCache>
            </c:strRef>
          </c:cat>
          <c:val>
            <c:numRef>
              <c:f>T1!$B$2:$B$4</c:f>
              <c:numCache>
                <c:formatCode>General</c:formatCode>
                <c:ptCount val="3"/>
                <c:pt idx="0">
                  <c:v>7.34</c:v>
                </c:pt>
                <c:pt idx="1">
                  <c:v>8.5</c:v>
                </c:pt>
                <c:pt idx="2">
                  <c:v>7.69</c:v>
                </c:pt>
              </c:numCache>
            </c:numRef>
          </c:val>
          <c:extLst>
            <c:ext xmlns:c16="http://schemas.microsoft.com/office/drawing/2014/chart" uri="{C3380CC4-5D6E-409C-BE32-E72D297353CC}">
              <c16:uniqueId val="{00000000-E942-44F9-8284-567411BB625E}"/>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Taloudelliseen tilanteeseesi</c:v>
                </c:pt>
                <c:pt idx="1">
                  <c:v>Asumisoloihisi</c:v>
                </c:pt>
                <c:pt idx="2">
                  <c:v>Omien vahvuuksiesi kehittämiseen (esim. harrastamalla mieluisia asioita)</c:v>
                </c:pt>
              </c:strCache>
            </c:strRef>
          </c:cat>
          <c:val>
            <c:numRef>
              <c:f>T1!$C$2:$C$4</c:f>
              <c:numCache>
                <c:formatCode>General</c:formatCode>
                <c:ptCount val="3"/>
                <c:pt idx="0">
                  <c:v>7</c:v>
                </c:pt>
                <c:pt idx="1">
                  <c:v>8.1300000000000008</c:v>
                </c:pt>
                <c:pt idx="2">
                  <c:v>7.07</c:v>
                </c:pt>
              </c:numCache>
            </c:numRef>
          </c:val>
          <c:extLst>
            <c:ext xmlns:c16="http://schemas.microsoft.com/office/drawing/2014/chart" uri="{C3380CC4-5D6E-409C-BE32-E72D297353CC}">
              <c16:uniqueId val="{00000001-E942-44F9-8284-567411BB625E}"/>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Taloudelliseen tilanteeseesi</c:v>
                </c:pt>
                <c:pt idx="1">
                  <c:v>Asumisoloihisi</c:v>
                </c:pt>
                <c:pt idx="2">
                  <c:v>Omien vahvuuksiesi kehittämiseen (esim. harrastamalla mieluisia asioita)</c:v>
                </c:pt>
              </c:strCache>
            </c:strRef>
          </c:cat>
          <c:val>
            <c:numRef>
              <c:f>T1!$D$2:$D$4</c:f>
              <c:numCache>
                <c:formatCode>General</c:formatCode>
                <c:ptCount val="3"/>
                <c:pt idx="0">
                  <c:v>6.22</c:v>
                </c:pt>
                <c:pt idx="1">
                  <c:v>8.31</c:v>
                </c:pt>
                <c:pt idx="2">
                  <c:v>6.91</c:v>
                </c:pt>
              </c:numCache>
            </c:numRef>
          </c:val>
          <c:extLst>
            <c:ext xmlns:c16="http://schemas.microsoft.com/office/drawing/2014/chart" uri="{C3380CC4-5D6E-409C-BE32-E72D297353CC}">
              <c16:uniqueId val="{00000002-E942-44F9-8284-567411BB625E}"/>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Taloudelliseen tilanteeseesi</c:v>
                </c:pt>
                <c:pt idx="1">
                  <c:v>Asumisoloihisi</c:v>
                </c:pt>
                <c:pt idx="2">
                  <c:v>Omien vahvuuksiesi kehittämiseen (esim. harrastamalla mieluisia asioita)</c:v>
                </c:pt>
              </c:strCache>
            </c:strRef>
          </c:cat>
          <c:val>
            <c:numRef>
              <c:f>T1!$E$2:$E$4</c:f>
              <c:numCache>
                <c:formatCode>General</c:formatCode>
                <c:ptCount val="3"/>
                <c:pt idx="0">
                  <c:v>6.55</c:v>
                </c:pt>
                <c:pt idx="1">
                  <c:v>8.17</c:v>
                </c:pt>
                <c:pt idx="2">
                  <c:v>7.46</c:v>
                </c:pt>
              </c:numCache>
            </c:numRef>
          </c:val>
          <c:extLst>
            <c:ext xmlns:c16="http://schemas.microsoft.com/office/drawing/2014/chart" uri="{C3380CC4-5D6E-409C-BE32-E72D297353CC}">
              <c16:uniqueId val="{00000003-E942-44F9-8284-567411BB625E}"/>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Taloudelliseen tilanteeseesi</c:v>
                </c:pt>
                <c:pt idx="1">
                  <c:v>Asumisoloihisi</c:v>
                </c:pt>
                <c:pt idx="2">
                  <c:v>Omien vahvuuksiesi kehittämiseen (esim. harrastamalla mieluisia asioita)</c:v>
                </c:pt>
              </c:strCache>
            </c:strRef>
          </c:cat>
          <c:val>
            <c:numRef>
              <c:f>T1!$F$2:$F$4</c:f>
              <c:numCache>
                <c:formatCode>General</c:formatCode>
                <c:ptCount val="3"/>
                <c:pt idx="0">
                  <c:v>7.48</c:v>
                </c:pt>
                <c:pt idx="1">
                  <c:v>8.48</c:v>
                </c:pt>
                <c:pt idx="2">
                  <c:v>7.65</c:v>
                </c:pt>
              </c:numCache>
            </c:numRef>
          </c:val>
          <c:extLst>
            <c:ext xmlns:c16="http://schemas.microsoft.com/office/drawing/2014/chart" uri="{C3380CC4-5D6E-409C-BE32-E72D297353CC}">
              <c16:uniqueId val="{00000004-E942-44F9-8284-567411BB625E}"/>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Taloudelliseen tilanteeseesi</c:v>
                </c:pt>
                <c:pt idx="1">
                  <c:v>Asumisoloihisi</c:v>
                </c:pt>
                <c:pt idx="2">
                  <c:v>Omien vahvuuksiesi kehittämiseen (esim. harrastamalla mieluisia asioita)</c:v>
                </c:pt>
              </c:strCache>
            </c:strRef>
          </c:cat>
          <c:val>
            <c:numRef>
              <c:f>T1!$G$2:$G$4</c:f>
              <c:numCache>
                <c:formatCode>General</c:formatCode>
                <c:ptCount val="3"/>
                <c:pt idx="0">
                  <c:v>4.91</c:v>
                </c:pt>
                <c:pt idx="1">
                  <c:v>7.33</c:v>
                </c:pt>
                <c:pt idx="2">
                  <c:v>6.6</c:v>
                </c:pt>
              </c:numCache>
            </c:numRef>
          </c:val>
          <c:extLst>
            <c:ext xmlns:c16="http://schemas.microsoft.com/office/drawing/2014/chart" uri="{C3380CC4-5D6E-409C-BE32-E72D297353CC}">
              <c16:uniqueId val="{00000005-E942-44F9-8284-567411BB625E}"/>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Taloudelliseen tilanteeseesi</c:v>
                </c:pt>
                <c:pt idx="1">
                  <c:v>Asumisoloihisi</c:v>
                </c:pt>
                <c:pt idx="2">
                  <c:v>Omien vahvuuksiesi kehittämiseen (esim. harrastamalla mieluisia asioita)</c:v>
                </c:pt>
              </c:strCache>
            </c:strRef>
          </c:cat>
          <c:val>
            <c:numRef>
              <c:f>T1!$H$2:$H$4</c:f>
              <c:numCache>
                <c:formatCode>General</c:formatCode>
                <c:ptCount val="3"/>
                <c:pt idx="0">
                  <c:v>7.41</c:v>
                </c:pt>
                <c:pt idx="1">
                  <c:v>9</c:v>
                </c:pt>
                <c:pt idx="2">
                  <c:v>7.99</c:v>
                </c:pt>
              </c:numCache>
            </c:numRef>
          </c:val>
          <c:extLst>
            <c:ext xmlns:c16="http://schemas.microsoft.com/office/drawing/2014/chart" uri="{C3380CC4-5D6E-409C-BE32-E72D297353CC}">
              <c16:uniqueId val="{00000006-E942-44F9-8284-567411BB625E}"/>
            </c:ext>
          </c:extLst>
        </c:ser>
        <c:dLbls>
          <c:showLegendKey val="0"/>
          <c:showVal val="0"/>
          <c:showCatName val="0"/>
          <c:showSerName val="0"/>
          <c:showPercent val="0"/>
          <c:showBubbleSize val="0"/>
        </c:dLbls>
        <c:gapWidth val="58"/>
        <c:axId val="102628"/>
        <c:axId val="311786"/>
      </c:barChart>
      <c:catAx>
        <c:axId val="102628"/>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311786"/>
        <c:crosses val="autoZero"/>
        <c:auto val="1"/>
        <c:lblAlgn val="ctr"/>
        <c:lblOffset val="100"/>
        <c:noMultiLvlLbl val="1"/>
      </c:catAx>
      <c:valAx>
        <c:axId val="311786"/>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102628"/>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Elämääsi kokonaisuutena</c:v>
                </c:pt>
              </c:strCache>
            </c:strRef>
          </c:cat>
          <c:val>
            <c:numRef>
              <c:f>T1!$B$2:$B$2</c:f>
              <c:numCache>
                <c:formatCode>General</c:formatCode>
                <c:ptCount val="1"/>
                <c:pt idx="0">
                  <c:v>8.0299999999999994</c:v>
                </c:pt>
              </c:numCache>
            </c:numRef>
          </c:val>
          <c:extLst>
            <c:ext xmlns:c16="http://schemas.microsoft.com/office/drawing/2014/chart" uri="{C3380CC4-5D6E-409C-BE32-E72D297353CC}">
              <c16:uniqueId val="{00000000-0B9C-4956-9DC7-BD13B7F0EB4F}"/>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Elämääsi kokonaisuutena</c:v>
                </c:pt>
              </c:strCache>
            </c:strRef>
          </c:cat>
          <c:val>
            <c:numRef>
              <c:f>T1!$C$2:$C$2</c:f>
              <c:numCache>
                <c:formatCode>General</c:formatCode>
                <c:ptCount val="1"/>
                <c:pt idx="0">
                  <c:v>7.33</c:v>
                </c:pt>
              </c:numCache>
            </c:numRef>
          </c:val>
          <c:extLst>
            <c:ext xmlns:c16="http://schemas.microsoft.com/office/drawing/2014/chart" uri="{C3380CC4-5D6E-409C-BE32-E72D297353CC}">
              <c16:uniqueId val="{00000001-0B9C-4956-9DC7-BD13B7F0EB4F}"/>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Elämääsi kokonaisuutena</c:v>
                </c:pt>
              </c:strCache>
            </c:strRef>
          </c:cat>
          <c:val>
            <c:numRef>
              <c:f>T1!$D$2:$D$2</c:f>
              <c:numCache>
                <c:formatCode>General</c:formatCode>
                <c:ptCount val="1"/>
                <c:pt idx="0">
                  <c:v>7.89</c:v>
                </c:pt>
              </c:numCache>
            </c:numRef>
          </c:val>
          <c:extLst>
            <c:ext xmlns:c16="http://schemas.microsoft.com/office/drawing/2014/chart" uri="{C3380CC4-5D6E-409C-BE32-E72D297353CC}">
              <c16:uniqueId val="{00000002-0B9C-4956-9DC7-BD13B7F0EB4F}"/>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Elämääsi kokonaisuutena</c:v>
                </c:pt>
              </c:strCache>
            </c:strRef>
          </c:cat>
          <c:val>
            <c:numRef>
              <c:f>T1!$E$2:$E$2</c:f>
              <c:numCache>
                <c:formatCode>General</c:formatCode>
                <c:ptCount val="1"/>
                <c:pt idx="0">
                  <c:v>7.69</c:v>
                </c:pt>
              </c:numCache>
            </c:numRef>
          </c:val>
          <c:extLst>
            <c:ext xmlns:c16="http://schemas.microsoft.com/office/drawing/2014/chart" uri="{C3380CC4-5D6E-409C-BE32-E72D297353CC}">
              <c16:uniqueId val="{00000003-0B9C-4956-9DC7-BD13B7F0EB4F}"/>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Elämääsi kokonaisuutena</c:v>
                </c:pt>
              </c:strCache>
            </c:strRef>
          </c:cat>
          <c:val>
            <c:numRef>
              <c:f>T1!$F$2:$F$2</c:f>
              <c:numCache>
                <c:formatCode>General</c:formatCode>
                <c:ptCount val="1"/>
                <c:pt idx="0">
                  <c:v>8.19</c:v>
                </c:pt>
              </c:numCache>
            </c:numRef>
          </c:val>
          <c:extLst>
            <c:ext xmlns:c16="http://schemas.microsoft.com/office/drawing/2014/chart" uri="{C3380CC4-5D6E-409C-BE32-E72D297353CC}">
              <c16:uniqueId val="{00000004-0B9C-4956-9DC7-BD13B7F0EB4F}"/>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Elämääsi kokonaisuutena</c:v>
                </c:pt>
              </c:strCache>
            </c:strRef>
          </c:cat>
          <c:val>
            <c:numRef>
              <c:f>T1!$G$2:$G$2</c:f>
              <c:numCache>
                <c:formatCode>General</c:formatCode>
                <c:ptCount val="1"/>
                <c:pt idx="0">
                  <c:v>7.16</c:v>
                </c:pt>
              </c:numCache>
            </c:numRef>
          </c:val>
          <c:extLst>
            <c:ext xmlns:c16="http://schemas.microsoft.com/office/drawing/2014/chart" uri="{C3380CC4-5D6E-409C-BE32-E72D297353CC}">
              <c16:uniqueId val="{00000005-0B9C-4956-9DC7-BD13B7F0EB4F}"/>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Elämääsi kokonaisuutena</c:v>
                </c:pt>
              </c:strCache>
            </c:strRef>
          </c:cat>
          <c:val>
            <c:numRef>
              <c:f>T1!$H$2:$H$2</c:f>
              <c:numCache>
                <c:formatCode>General</c:formatCode>
                <c:ptCount val="1"/>
                <c:pt idx="0">
                  <c:v>8.61</c:v>
                </c:pt>
              </c:numCache>
            </c:numRef>
          </c:val>
          <c:extLst>
            <c:ext xmlns:c16="http://schemas.microsoft.com/office/drawing/2014/chart" uri="{C3380CC4-5D6E-409C-BE32-E72D297353CC}">
              <c16:uniqueId val="{00000006-0B9C-4956-9DC7-BD13B7F0EB4F}"/>
            </c:ext>
          </c:extLst>
        </c:ser>
        <c:dLbls>
          <c:showLegendKey val="0"/>
          <c:showVal val="0"/>
          <c:showCatName val="0"/>
          <c:showSerName val="0"/>
          <c:showPercent val="0"/>
          <c:showBubbleSize val="0"/>
        </c:dLbls>
        <c:gapWidth val="58"/>
        <c:axId val="470486"/>
        <c:axId val="458111"/>
      </c:barChart>
      <c:catAx>
        <c:axId val="470486"/>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458111"/>
        <c:crosses val="autoZero"/>
        <c:auto val="1"/>
        <c:lblAlgn val="ctr"/>
        <c:lblOffset val="100"/>
        <c:noMultiLvlLbl val="1"/>
      </c:catAx>
      <c:valAx>
        <c:axId val="458111"/>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470486"/>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...käyt kirjastossa, konserteissa ja muissa vastaavissa paikoissa?</c:v>
                </c:pt>
                <c:pt idx="1">
                  <c:v>...teet juuri sinulle mielekkäitä asioita?</c:v>
                </c:pt>
                <c:pt idx="2">
                  <c:v>...pidät huolta terveydestäsi?</c:v>
                </c:pt>
              </c:strCache>
            </c:strRef>
          </c:cat>
          <c:val>
            <c:numRef>
              <c:f>T1!$B$2:$B$4</c:f>
              <c:numCache>
                <c:formatCode>General</c:formatCode>
                <c:ptCount val="3"/>
                <c:pt idx="0">
                  <c:v>5.59</c:v>
                </c:pt>
                <c:pt idx="1">
                  <c:v>7.77</c:v>
                </c:pt>
                <c:pt idx="2">
                  <c:v>7.97</c:v>
                </c:pt>
              </c:numCache>
            </c:numRef>
          </c:val>
          <c:extLst>
            <c:ext xmlns:c16="http://schemas.microsoft.com/office/drawing/2014/chart" uri="{C3380CC4-5D6E-409C-BE32-E72D297353CC}">
              <c16:uniqueId val="{00000000-C9B0-46E0-A32E-DC9EF1B9AB5E}"/>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...käyt kirjastossa, konserteissa ja muissa vastaavissa paikoissa?</c:v>
                </c:pt>
                <c:pt idx="1">
                  <c:v>...teet juuri sinulle mielekkäitä asioita?</c:v>
                </c:pt>
                <c:pt idx="2">
                  <c:v>...pidät huolta terveydestäsi?</c:v>
                </c:pt>
              </c:strCache>
            </c:strRef>
          </c:cat>
          <c:val>
            <c:numRef>
              <c:f>T1!$C$2:$C$4</c:f>
              <c:numCache>
                <c:formatCode>General</c:formatCode>
                <c:ptCount val="3"/>
                <c:pt idx="0">
                  <c:v>3.07</c:v>
                </c:pt>
                <c:pt idx="1">
                  <c:v>6.67</c:v>
                </c:pt>
                <c:pt idx="2">
                  <c:v>6.73</c:v>
                </c:pt>
              </c:numCache>
            </c:numRef>
          </c:val>
          <c:extLst>
            <c:ext xmlns:c16="http://schemas.microsoft.com/office/drawing/2014/chart" uri="{C3380CC4-5D6E-409C-BE32-E72D297353CC}">
              <c16:uniqueId val="{00000001-C9B0-46E0-A32E-DC9EF1B9AB5E}"/>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...käyt kirjastossa, konserteissa ja muissa vastaavissa paikoissa?</c:v>
                </c:pt>
                <c:pt idx="1">
                  <c:v>...teet juuri sinulle mielekkäitä asioita?</c:v>
                </c:pt>
                <c:pt idx="2">
                  <c:v>...pidät huolta terveydestäsi?</c:v>
                </c:pt>
              </c:strCache>
            </c:strRef>
          </c:cat>
          <c:val>
            <c:numRef>
              <c:f>T1!$D$2:$D$4</c:f>
              <c:numCache>
                <c:formatCode>General</c:formatCode>
                <c:ptCount val="3"/>
                <c:pt idx="0">
                  <c:v>4.68</c:v>
                </c:pt>
                <c:pt idx="1">
                  <c:v>7.25</c:v>
                </c:pt>
                <c:pt idx="2">
                  <c:v>7.36</c:v>
                </c:pt>
              </c:numCache>
            </c:numRef>
          </c:val>
          <c:extLst>
            <c:ext xmlns:c16="http://schemas.microsoft.com/office/drawing/2014/chart" uri="{C3380CC4-5D6E-409C-BE32-E72D297353CC}">
              <c16:uniqueId val="{00000002-C9B0-46E0-A32E-DC9EF1B9AB5E}"/>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...käyt kirjastossa, konserteissa ja muissa vastaavissa paikoissa?</c:v>
                </c:pt>
                <c:pt idx="1">
                  <c:v>...teet juuri sinulle mielekkäitä asioita?</c:v>
                </c:pt>
                <c:pt idx="2">
                  <c:v>...pidät huolta terveydestäsi?</c:v>
                </c:pt>
              </c:strCache>
            </c:strRef>
          </c:cat>
          <c:val>
            <c:numRef>
              <c:f>T1!$E$2:$E$4</c:f>
              <c:numCache>
                <c:formatCode>General</c:formatCode>
                <c:ptCount val="3"/>
                <c:pt idx="0">
                  <c:v>4.33</c:v>
                </c:pt>
                <c:pt idx="1">
                  <c:v>7.37</c:v>
                </c:pt>
                <c:pt idx="2">
                  <c:v>7.44</c:v>
                </c:pt>
              </c:numCache>
            </c:numRef>
          </c:val>
          <c:extLst>
            <c:ext xmlns:c16="http://schemas.microsoft.com/office/drawing/2014/chart" uri="{C3380CC4-5D6E-409C-BE32-E72D297353CC}">
              <c16:uniqueId val="{00000003-C9B0-46E0-A32E-DC9EF1B9AB5E}"/>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...käyt kirjastossa, konserteissa ja muissa vastaavissa paikoissa?</c:v>
                </c:pt>
                <c:pt idx="1">
                  <c:v>...teet juuri sinulle mielekkäitä asioita?</c:v>
                </c:pt>
                <c:pt idx="2">
                  <c:v>...pidät huolta terveydestäsi?</c:v>
                </c:pt>
              </c:strCache>
            </c:strRef>
          </c:cat>
          <c:val>
            <c:numRef>
              <c:f>T1!$F$2:$F$4</c:f>
              <c:numCache>
                <c:formatCode>General</c:formatCode>
                <c:ptCount val="3"/>
                <c:pt idx="0">
                  <c:v>4.91</c:v>
                </c:pt>
                <c:pt idx="1">
                  <c:v>7.59</c:v>
                </c:pt>
                <c:pt idx="2">
                  <c:v>7.64</c:v>
                </c:pt>
              </c:numCache>
            </c:numRef>
          </c:val>
          <c:extLst>
            <c:ext xmlns:c16="http://schemas.microsoft.com/office/drawing/2014/chart" uri="{C3380CC4-5D6E-409C-BE32-E72D297353CC}">
              <c16:uniqueId val="{00000004-C9B0-46E0-A32E-DC9EF1B9AB5E}"/>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...käyt kirjastossa, konserteissa ja muissa vastaavissa paikoissa?</c:v>
                </c:pt>
                <c:pt idx="1">
                  <c:v>...teet juuri sinulle mielekkäitä asioita?</c:v>
                </c:pt>
                <c:pt idx="2">
                  <c:v>...pidät huolta terveydestäsi?</c:v>
                </c:pt>
              </c:strCache>
            </c:strRef>
          </c:cat>
          <c:val>
            <c:numRef>
              <c:f>T1!$G$2:$G$4</c:f>
              <c:numCache>
                <c:formatCode>General</c:formatCode>
                <c:ptCount val="3"/>
                <c:pt idx="0">
                  <c:v>4.0199999999999996</c:v>
                </c:pt>
                <c:pt idx="1">
                  <c:v>7.18</c:v>
                </c:pt>
                <c:pt idx="2">
                  <c:v>7.11</c:v>
                </c:pt>
              </c:numCache>
            </c:numRef>
          </c:val>
          <c:extLst>
            <c:ext xmlns:c16="http://schemas.microsoft.com/office/drawing/2014/chart" uri="{C3380CC4-5D6E-409C-BE32-E72D297353CC}">
              <c16:uniqueId val="{00000005-C9B0-46E0-A32E-DC9EF1B9AB5E}"/>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...käyt kirjastossa, konserteissa ja muissa vastaavissa paikoissa?</c:v>
                </c:pt>
                <c:pt idx="1">
                  <c:v>...teet juuri sinulle mielekkäitä asioita?</c:v>
                </c:pt>
                <c:pt idx="2">
                  <c:v>...pidät huolta terveydestäsi?</c:v>
                </c:pt>
              </c:strCache>
            </c:strRef>
          </c:cat>
          <c:val>
            <c:numRef>
              <c:f>T1!$H$2:$H$4</c:f>
              <c:numCache>
                <c:formatCode>General</c:formatCode>
                <c:ptCount val="3"/>
                <c:pt idx="0">
                  <c:v>4.07</c:v>
                </c:pt>
                <c:pt idx="1">
                  <c:v>7.77</c:v>
                </c:pt>
                <c:pt idx="2">
                  <c:v>7.85</c:v>
                </c:pt>
              </c:numCache>
            </c:numRef>
          </c:val>
          <c:extLst>
            <c:ext xmlns:c16="http://schemas.microsoft.com/office/drawing/2014/chart" uri="{C3380CC4-5D6E-409C-BE32-E72D297353CC}">
              <c16:uniqueId val="{00000006-C9B0-46E0-A32E-DC9EF1B9AB5E}"/>
            </c:ext>
          </c:extLst>
        </c:ser>
        <c:dLbls>
          <c:showLegendKey val="0"/>
          <c:showVal val="0"/>
          <c:showCatName val="0"/>
          <c:showSerName val="0"/>
          <c:showPercent val="0"/>
          <c:showBubbleSize val="0"/>
        </c:dLbls>
        <c:gapWidth val="58"/>
        <c:axId val="524090"/>
        <c:axId val="402965"/>
      </c:barChart>
      <c:catAx>
        <c:axId val="524090"/>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402965"/>
        <c:crosses val="autoZero"/>
        <c:auto val="1"/>
        <c:lblAlgn val="ctr"/>
        <c:lblOffset val="100"/>
        <c:noMultiLvlLbl val="1"/>
      </c:catAx>
      <c:valAx>
        <c:axId val="402965"/>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24090"/>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...voit halutessasi viettää aikaa sinulle mieluisten ihmisten kanssa?</c:v>
                </c:pt>
                <c:pt idx="1">
                  <c:v>...voit nauttia luonnosta asuinseudullasi?</c:v>
                </c:pt>
                <c:pt idx="2">
                  <c:v>...luotat asuinkuntasi poliittisiin päätöksentekijöihin?</c:v>
                </c:pt>
              </c:strCache>
            </c:strRef>
          </c:cat>
          <c:val>
            <c:numRef>
              <c:f>T1!$B$2:$B$4</c:f>
              <c:numCache>
                <c:formatCode>General</c:formatCode>
                <c:ptCount val="3"/>
                <c:pt idx="0">
                  <c:v>7.08</c:v>
                </c:pt>
                <c:pt idx="1">
                  <c:v>9.0299999999999994</c:v>
                </c:pt>
                <c:pt idx="2">
                  <c:v>5.93</c:v>
                </c:pt>
              </c:numCache>
            </c:numRef>
          </c:val>
          <c:extLst>
            <c:ext xmlns:c16="http://schemas.microsoft.com/office/drawing/2014/chart" uri="{C3380CC4-5D6E-409C-BE32-E72D297353CC}">
              <c16:uniqueId val="{00000000-1AF3-46E2-A589-1B058F9C18AF}"/>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...voit halutessasi viettää aikaa sinulle mieluisten ihmisten kanssa?</c:v>
                </c:pt>
                <c:pt idx="1">
                  <c:v>...voit nauttia luonnosta asuinseudullasi?</c:v>
                </c:pt>
                <c:pt idx="2">
                  <c:v>...luotat asuinkuntasi poliittisiin päätöksentekijöihin?</c:v>
                </c:pt>
              </c:strCache>
            </c:strRef>
          </c:cat>
          <c:val>
            <c:numRef>
              <c:f>T1!$C$2:$C$4</c:f>
              <c:numCache>
                <c:formatCode>General</c:formatCode>
                <c:ptCount val="3"/>
                <c:pt idx="0">
                  <c:v>6.87</c:v>
                </c:pt>
                <c:pt idx="1">
                  <c:v>9.33</c:v>
                </c:pt>
                <c:pt idx="2">
                  <c:v>5.87</c:v>
                </c:pt>
              </c:numCache>
            </c:numRef>
          </c:val>
          <c:extLst>
            <c:ext xmlns:c16="http://schemas.microsoft.com/office/drawing/2014/chart" uri="{C3380CC4-5D6E-409C-BE32-E72D297353CC}">
              <c16:uniqueId val="{00000001-1AF3-46E2-A589-1B058F9C18AF}"/>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...voit halutessasi viettää aikaa sinulle mieluisten ihmisten kanssa?</c:v>
                </c:pt>
                <c:pt idx="1">
                  <c:v>...voit nauttia luonnosta asuinseudullasi?</c:v>
                </c:pt>
                <c:pt idx="2">
                  <c:v>...luotat asuinkuntasi poliittisiin päätöksentekijöihin?</c:v>
                </c:pt>
              </c:strCache>
            </c:strRef>
          </c:cat>
          <c:val>
            <c:numRef>
              <c:f>T1!$D$2:$D$4</c:f>
              <c:numCache>
                <c:formatCode>General</c:formatCode>
                <c:ptCount val="3"/>
                <c:pt idx="0">
                  <c:v>7.05</c:v>
                </c:pt>
                <c:pt idx="1">
                  <c:v>9.01</c:v>
                </c:pt>
                <c:pt idx="2">
                  <c:v>5.28</c:v>
                </c:pt>
              </c:numCache>
            </c:numRef>
          </c:val>
          <c:extLst>
            <c:ext xmlns:c16="http://schemas.microsoft.com/office/drawing/2014/chart" uri="{C3380CC4-5D6E-409C-BE32-E72D297353CC}">
              <c16:uniqueId val="{00000002-1AF3-46E2-A589-1B058F9C18AF}"/>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...voit halutessasi viettää aikaa sinulle mieluisten ihmisten kanssa?</c:v>
                </c:pt>
                <c:pt idx="1">
                  <c:v>...voit nauttia luonnosta asuinseudullasi?</c:v>
                </c:pt>
                <c:pt idx="2">
                  <c:v>...luotat asuinkuntasi poliittisiin päätöksentekijöihin?</c:v>
                </c:pt>
              </c:strCache>
            </c:strRef>
          </c:cat>
          <c:val>
            <c:numRef>
              <c:f>T1!$E$2:$E$4</c:f>
              <c:numCache>
                <c:formatCode>General</c:formatCode>
                <c:ptCount val="3"/>
                <c:pt idx="0">
                  <c:v>7.31</c:v>
                </c:pt>
                <c:pt idx="1">
                  <c:v>8.5500000000000007</c:v>
                </c:pt>
                <c:pt idx="2">
                  <c:v>6.05</c:v>
                </c:pt>
              </c:numCache>
            </c:numRef>
          </c:val>
          <c:extLst>
            <c:ext xmlns:c16="http://schemas.microsoft.com/office/drawing/2014/chart" uri="{C3380CC4-5D6E-409C-BE32-E72D297353CC}">
              <c16:uniqueId val="{00000003-1AF3-46E2-A589-1B058F9C18AF}"/>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...voit halutessasi viettää aikaa sinulle mieluisten ihmisten kanssa?</c:v>
                </c:pt>
                <c:pt idx="1">
                  <c:v>...voit nauttia luonnosta asuinseudullasi?</c:v>
                </c:pt>
                <c:pt idx="2">
                  <c:v>...luotat asuinkuntasi poliittisiin päätöksentekijöihin?</c:v>
                </c:pt>
              </c:strCache>
            </c:strRef>
          </c:cat>
          <c:val>
            <c:numRef>
              <c:f>T1!$F$2:$F$4</c:f>
              <c:numCache>
                <c:formatCode>General</c:formatCode>
                <c:ptCount val="3"/>
                <c:pt idx="0">
                  <c:v>7.27</c:v>
                </c:pt>
                <c:pt idx="1">
                  <c:v>9.02</c:v>
                </c:pt>
                <c:pt idx="2">
                  <c:v>5.68</c:v>
                </c:pt>
              </c:numCache>
            </c:numRef>
          </c:val>
          <c:extLst>
            <c:ext xmlns:c16="http://schemas.microsoft.com/office/drawing/2014/chart" uri="{C3380CC4-5D6E-409C-BE32-E72D297353CC}">
              <c16:uniqueId val="{00000004-1AF3-46E2-A589-1B058F9C18AF}"/>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...voit halutessasi viettää aikaa sinulle mieluisten ihmisten kanssa?</c:v>
                </c:pt>
                <c:pt idx="1">
                  <c:v>...voit nauttia luonnosta asuinseudullasi?</c:v>
                </c:pt>
                <c:pt idx="2">
                  <c:v>...luotat asuinkuntasi poliittisiin päätöksentekijöihin?</c:v>
                </c:pt>
              </c:strCache>
            </c:strRef>
          </c:cat>
          <c:val>
            <c:numRef>
              <c:f>T1!$G$2:$G$4</c:f>
              <c:numCache>
                <c:formatCode>General</c:formatCode>
                <c:ptCount val="3"/>
                <c:pt idx="0">
                  <c:v>6.56</c:v>
                </c:pt>
                <c:pt idx="1">
                  <c:v>8.56</c:v>
                </c:pt>
                <c:pt idx="2">
                  <c:v>4.55</c:v>
                </c:pt>
              </c:numCache>
            </c:numRef>
          </c:val>
          <c:extLst>
            <c:ext xmlns:c16="http://schemas.microsoft.com/office/drawing/2014/chart" uri="{C3380CC4-5D6E-409C-BE32-E72D297353CC}">
              <c16:uniqueId val="{00000005-1AF3-46E2-A589-1B058F9C18AF}"/>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...voit halutessasi viettää aikaa sinulle mieluisten ihmisten kanssa?</c:v>
                </c:pt>
                <c:pt idx="1">
                  <c:v>...voit nauttia luonnosta asuinseudullasi?</c:v>
                </c:pt>
                <c:pt idx="2">
                  <c:v>...luotat asuinkuntasi poliittisiin päätöksentekijöihin?</c:v>
                </c:pt>
              </c:strCache>
            </c:strRef>
          </c:cat>
          <c:val>
            <c:numRef>
              <c:f>T1!$H$2:$H$4</c:f>
              <c:numCache>
                <c:formatCode>General</c:formatCode>
                <c:ptCount val="3"/>
                <c:pt idx="0">
                  <c:v>7.62</c:v>
                </c:pt>
                <c:pt idx="1">
                  <c:v>9.19</c:v>
                </c:pt>
                <c:pt idx="2">
                  <c:v>5.64</c:v>
                </c:pt>
              </c:numCache>
            </c:numRef>
          </c:val>
          <c:extLst>
            <c:ext xmlns:c16="http://schemas.microsoft.com/office/drawing/2014/chart" uri="{C3380CC4-5D6E-409C-BE32-E72D297353CC}">
              <c16:uniqueId val="{00000006-1AF3-46E2-A589-1B058F9C18AF}"/>
            </c:ext>
          </c:extLst>
        </c:ser>
        <c:dLbls>
          <c:showLegendKey val="0"/>
          <c:showVal val="0"/>
          <c:showCatName val="0"/>
          <c:showSerName val="0"/>
          <c:showPercent val="0"/>
          <c:showBubbleSize val="0"/>
        </c:dLbls>
        <c:gapWidth val="58"/>
        <c:axId val="213172"/>
        <c:axId val="355425"/>
      </c:barChart>
      <c:catAx>
        <c:axId val="213172"/>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355425"/>
        <c:crosses val="autoZero"/>
        <c:auto val="1"/>
        <c:lblAlgn val="ctr"/>
        <c:lblOffset val="100"/>
        <c:noMultiLvlLbl val="1"/>
      </c:catAx>
      <c:valAx>
        <c:axId val="355425"/>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213172"/>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Kokemuksellinen hyvinvointikysely 2020FINAL (Kaikki vastaajat) (KA:6.35, Hajonta:2.02) (Vastauksia:2494)</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Alle 18-vuotias</c:v>
                </c:pt>
                <c:pt idx="1">
                  <c:v>18-24 vuotta</c:v>
                </c:pt>
                <c:pt idx="2">
                  <c:v>25-29 vuotta</c:v>
                </c:pt>
                <c:pt idx="3">
                  <c:v>25-34 vuotta</c:v>
                </c:pt>
                <c:pt idx="4">
                  <c:v>30-34 vuotta</c:v>
                </c:pt>
                <c:pt idx="5">
                  <c:v>35-44 vuotta</c:v>
                </c:pt>
                <c:pt idx="6">
                  <c:v>45-54 vuotta</c:v>
                </c:pt>
                <c:pt idx="7">
                  <c:v>55-64 vuotta</c:v>
                </c:pt>
                <c:pt idx="8">
                  <c:v>65-74 vuotta</c:v>
                </c:pt>
                <c:pt idx="9">
                  <c:v>Yli 75-vuotias</c:v>
                </c:pt>
              </c:strCache>
            </c:strRef>
          </c:cat>
          <c:val>
            <c:numRef>
              <c:f>T1!$B$2:$B$11</c:f>
              <c:numCache>
                <c:formatCode>0%</c:formatCode>
                <c:ptCount val="10"/>
                <c:pt idx="0">
                  <c:v>2.8000000000000001E-2</c:v>
                </c:pt>
                <c:pt idx="1">
                  <c:v>3.7999999999999999E-2</c:v>
                </c:pt>
                <c:pt idx="2">
                  <c:v>4.5999999999999999E-2</c:v>
                </c:pt>
                <c:pt idx="3">
                  <c:v>5.8000000000000003E-2</c:v>
                </c:pt>
                <c:pt idx="4">
                  <c:v>5.5E-2</c:v>
                </c:pt>
                <c:pt idx="5">
                  <c:v>0.26400000000000001</c:v>
                </c:pt>
                <c:pt idx="6">
                  <c:v>0.224</c:v>
                </c:pt>
                <c:pt idx="7">
                  <c:v>0.155</c:v>
                </c:pt>
                <c:pt idx="8">
                  <c:v>0.109</c:v>
                </c:pt>
                <c:pt idx="9">
                  <c:v>2.3E-2</c:v>
                </c:pt>
              </c:numCache>
            </c:numRef>
          </c:val>
          <c:extLst>
            <c:ext xmlns:c16="http://schemas.microsoft.com/office/drawing/2014/chart" uri="{C3380CC4-5D6E-409C-BE32-E72D297353CC}">
              <c16:uniqueId val="{00000000-BE08-44FC-A6DB-4BDA788D730F}"/>
            </c:ext>
          </c:extLst>
        </c:ser>
        <c:ser>
          <c:idx val="1"/>
          <c:order val="1"/>
          <c:tx>
            <c:strRef>
              <c:f>T1!$C$1</c:f>
              <c:strCache>
                <c:ptCount val="1"/>
                <c:pt idx="0">
                  <c:v>Vuosi 2019 vastaukset (Kaikki vastaajat) (KA:4.8, Hajonta:1.66) (Vastauksia:3043)</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Alle 18-vuotias</c:v>
                </c:pt>
                <c:pt idx="1">
                  <c:v>18-24 vuotta</c:v>
                </c:pt>
                <c:pt idx="2">
                  <c:v>25-29 vuotta</c:v>
                </c:pt>
                <c:pt idx="3">
                  <c:v>25-34 vuotta</c:v>
                </c:pt>
                <c:pt idx="4">
                  <c:v>30-34 vuotta</c:v>
                </c:pt>
                <c:pt idx="5">
                  <c:v>35-44 vuotta</c:v>
                </c:pt>
                <c:pt idx="6">
                  <c:v>45-54 vuotta</c:v>
                </c:pt>
                <c:pt idx="7">
                  <c:v>55-64 vuotta</c:v>
                </c:pt>
                <c:pt idx="8">
                  <c:v>65-74 vuotta</c:v>
                </c:pt>
                <c:pt idx="9">
                  <c:v>Yli 75-vuotias</c:v>
                </c:pt>
              </c:strCache>
            </c:strRef>
          </c:cat>
          <c:val>
            <c:numRef>
              <c:f>T1!$C$2:$C$11</c:f>
              <c:numCache>
                <c:formatCode>0%</c:formatCode>
                <c:ptCount val="10"/>
                <c:pt idx="0">
                  <c:v>3.6999999999999998E-2</c:v>
                </c:pt>
                <c:pt idx="1">
                  <c:v>0.05</c:v>
                </c:pt>
                <c:pt idx="2">
                  <c:v>0.13900000000000001</c:v>
                </c:pt>
                <c:pt idx="3">
                  <c:v>0.189</c:v>
                </c:pt>
                <c:pt idx="4">
                  <c:v>0.20499999999999999</c:v>
                </c:pt>
                <c:pt idx="5">
                  <c:v>0.23200000000000001</c:v>
                </c:pt>
                <c:pt idx="6">
                  <c:v>0.112</c:v>
                </c:pt>
                <c:pt idx="7">
                  <c:v>3.5999999999999997E-2</c:v>
                </c:pt>
                <c:pt idx="8">
                  <c:v>0</c:v>
                </c:pt>
                <c:pt idx="9">
                  <c:v>0</c:v>
                </c:pt>
              </c:numCache>
            </c:numRef>
          </c:val>
          <c:extLst>
            <c:ext xmlns:c16="http://schemas.microsoft.com/office/drawing/2014/chart" uri="{C3380CC4-5D6E-409C-BE32-E72D297353CC}">
              <c16:uniqueId val="{00000001-BE08-44FC-A6DB-4BDA788D730F}"/>
            </c:ext>
          </c:extLst>
        </c:ser>
        <c:dLbls>
          <c:showLegendKey val="0"/>
          <c:showVal val="0"/>
          <c:showCatName val="0"/>
          <c:showSerName val="0"/>
          <c:showPercent val="0"/>
          <c:showBubbleSize val="0"/>
        </c:dLbls>
        <c:gapWidth val="58"/>
        <c:axId val="566672"/>
        <c:axId val="940930"/>
      </c:barChart>
      <c:catAx>
        <c:axId val="566672"/>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940930"/>
        <c:crosses val="autoZero"/>
        <c:auto val="1"/>
        <c:lblAlgn val="ctr"/>
        <c:lblOffset val="100"/>
        <c:noMultiLvlLbl val="1"/>
      </c:catAx>
      <c:valAx>
        <c:axId val="940930"/>
        <c:scaling>
          <c:orientation val="minMax"/>
          <c:max val="1"/>
          <c:min val="0"/>
        </c:scaling>
        <c:delete val="0"/>
        <c:axPos val="t"/>
        <c:majorGridlines>
          <c:spPr>
            <a:ln>
              <a:solidFill>
                <a:srgbClr val="4F81BD">
                  <a:alpha val="20000"/>
                </a:srgbClr>
              </a:solidFill>
            </a:ln>
          </c:spPr>
        </c:majorGridlines>
        <c:numFmt formatCode="0.0\ %" sourceLinked="0"/>
        <c:majorTickMark val="none"/>
        <c:minorTickMark val="none"/>
        <c:tickLblPos val="high"/>
        <c:spPr>
          <a:ln>
            <a:noFill/>
          </a:ln>
        </c:spPr>
        <c:txPr>
          <a:bodyPr/>
          <a:lstStyle/>
          <a:p>
            <a:pPr algn="l">
              <a:defRPr sz="1000" b="0" spc="100">
                <a:solidFill>
                  <a:srgbClr val="000000"/>
                </a:solidFill>
                <a:latin typeface="Arial"/>
              </a:defRPr>
            </a:pPr>
            <a:endParaRPr lang="fi-FI"/>
          </a:p>
        </c:txPr>
        <c:crossAx val="566672"/>
        <c:crosses val="autoZero"/>
        <c:crossBetween val="between"/>
        <c:majorUnit val="0.2"/>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...tunnet voivasi vaikuttaa itseäsi koskeviin asioihin asuinkunnassasi?</c:v>
                </c:pt>
                <c:pt idx="1">
                  <c:v>...asuinseutusi tarjoaa sinulle mahdollisuuksia hyvään elämään tulevaisuudessa?</c:v>
                </c:pt>
                <c:pt idx="2">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T1!$B$2:$B$4</c:f>
              <c:numCache>
                <c:formatCode>General</c:formatCode>
                <c:ptCount val="3"/>
                <c:pt idx="0">
                  <c:v>5.47</c:v>
                </c:pt>
                <c:pt idx="1">
                  <c:v>7.06</c:v>
                </c:pt>
                <c:pt idx="2">
                  <c:v>2.5099999999999998</c:v>
                </c:pt>
              </c:numCache>
            </c:numRef>
          </c:val>
          <c:extLst>
            <c:ext xmlns:c16="http://schemas.microsoft.com/office/drawing/2014/chart" uri="{C3380CC4-5D6E-409C-BE32-E72D297353CC}">
              <c16:uniqueId val="{00000000-61C3-4ECB-A6BB-46FBC5EB4DEE}"/>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...tunnet voivasi vaikuttaa itseäsi koskeviin asioihin asuinkunnassasi?</c:v>
                </c:pt>
                <c:pt idx="1">
                  <c:v>...asuinseutusi tarjoaa sinulle mahdollisuuksia hyvään elämään tulevaisuudessa?</c:v>
                </c:pt>
                <c:pt idx="2">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T1!$C$2:$C$4</c:f>
              <c:numCache>
                <c:formatCode>General</c:formatCode>
                <c:ptCount val="3"/>
                <c:pt idx="0">
                  <c:v>4.87</c:v>
                </c:pt>
                <c:pt idx="1">
                  <c:v>7</c:v>
                </c:pt>
                <c:pt idx="2">
                  <c:v>0.8</c:v>
                </c:pt>
              </c:numCache>
            </c:numRef>
          </c:val>
          <c:extLst>
            <c:ext xmlns:c16="http://schemas.microsoft.com/office/drawing/2014/chart" uri="{C3380CC4-5D6E-409C-BE32-E72D297353CC}">
              <c16:uniqueId val="{00000001-61C3-4ECB-A6BB-46FBC5EB4DEE}"/>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...tunnet voivasi vaikuttaa itseäsi koskeviin asioihin asuinkunnassasi?</c:v>
                </c:pt>
                <c:pt idx="1">
                  <c:v>...asuinseutusi tarjoaa sinulle mahdollisuuksia hyvään elämään tulevaisuudessa?</c:v>
                </c:pt>
                <c:pt idx="2">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T1!$D$2:$D$4</c:f>
              <c:numCache>
                <c:formatCode>General</c:formatCode>
                <c:ptCount val="3"/>
                <c:pt idx="0">
                  <c:v>4.6500000000000004</c:v>
                </c:pt>
                <c:pt idx="1">
                  <c:v>6.78</c:v>
                </c:pt>
                <c:pt idx="2">
                  <c:v>2.66</c:v>
                </c:pt>
              </c:numCache>
            </c:numRef>
          </c:val>
          <c:extLst>
            <c:ext xmlns:c16="http://schemas.microsoft.com/office/drawing/2014/chart" uri="{C3380CC4-5D6E-409C-BE32-E72D297353CC}">
              <c16:uniqueId val="{00000002-61C3-4ECB-A6BB-46FBC5EB4DEE}"/>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...tunnet voivasi vaikuttaa itseäsi koskeviin asioihin asuinkunnassasi?</c:v>
                </c:pt>
                <c:pt idx="1">
                  <c:v>...asuinseutusi tarjoaa sinulle mahdollisuuksia hyvään elämään tulevaisuudessa?</c:v>
                </c:pt>
                <c:pt idx="2">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T1!$E$2:$E$4</c:f>
              <c:numCache>
                <c:formatCode>General</c:formatCode>
                <c:ptCount val="3"/>
                <c:pt idx="0">
                  <c:v>5.23</c:v>
                </c:pt>
                <c:pt idx="1">
                  <c:v>6.61</c:v>
                </c:pt>
                <c:pt idx="2">
                  <c:v>1.61</c:v>
                </c:pt>
              </c:numCache>
            </c:numRef>
          </c:val>
          <c:extLst>
            <c:ext xmlns:c16="http://schemas.microsoft.com/office/drawing/2014/chart" uri="{C3380CC4-5D6E-409C-BE32-E72D297353CC}">
              <c16:uniqueId val="{00000003-61C3-4ECB-A6BB-46FBC5EB4DEE}"/>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...tunnet voivasi vaikuttaa itseäsi koskeviin asioihin asuinkunnassasi?</c:v>
                </c:pt>
                <c:pt idx="1">
                  <c:v>...asuinseutusi tarjoaa sinulle mahdollisuuksia hyvään elämään tulevaisuudessa?</c:v>
                </c:pt>
                <c:pt idx="2">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T1!$F$2:$F$4</c:f>
              <c:numCache>
                <c:formatCode>General</c:formatCode>
                <c:ptCount val="3"/>
                <c:pt idx="0">
                  <c:v>5.0999999999999996</c:v>
                </c:pt>
                <c:pt idx="1">
                  <c:v>7.19</c:v>
                </c:pt>
                <c:pt idx="2">
                  <c:v>1.5</c:v>
                </c:pt>
              </c:numCache>
            </c:numRef>
          </c:val>
          <c:extLst>
            <c:ext xmlns:c16="http://schemas.microsoft.com/office/drawing/2014/chart" uri="{C3380CC4-5D6E-409C-BE32-E72D297353CC}">
              <c16:uniqueId val="{00000004-61C3-4ECB-A6BB-46FBC5EB4DEE}"/>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...tunnet voivasi vaikuttaa itseäsi koskeviin asioihin asuinkunnassasi?</c:v>
                </c:pt>
                <c:pt idx="1">
                  <c:v>...asuinseutusi tarjoaa sinulle mahdollisuuksia hyvään elämään tulevaisuudessa?</c:v>
                </c:pt>
                <c:pt idx="2">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T1!$G$2:$G$4</c:f>
              <c:numCache>
                <c:formatCode>General</c:formatCode>
                <c:ptCount val="3"/>
                <c:pt idx="0">
                  <c:v>3.85</c:v>
                </c:pt>
                <c:pt idx="1">
                  <c:v>5.68</c:v>
                </c:pt>
                <c:pt idx="2">
                  <c:v>3.32</c:v>
                </c:pt>
              </c:numCache>
            </c:numRef>
          </c:val>
          <c:extLst>
            <c:ext xmlns:c16="http://schemas.microsoft.com/office/drawing/2014/chart" uri="{C3380CC4-5D6E-409C-BE32-E72D297353CC}">
              <c16:uniqueId val="{00000005-61C3-4ECB-A6BB-46FBC5EB4DEE}"/>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...tunnet voivasi vaikuttaa itseäsi koskeviin asioihin asuinkunnassasi?</c:v>
                </c:pt>
                <c:pt idx="1">
                  <c:v>...asuinseutusi tarjoaa sinulle mahdollisuuksia hyvään elämään tulevaisuudessa?</c:v>
                </c:pt>
                <c:pt idx="2">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T1!$H$2:$H$4</c:f>
              <c:numCache>
                <c:formatCode>General</c:formatCode>
                <c:ptCount val="3"/>
                <c:pt idx="0">
                  <c:v>5.16</c:v>
                </c:pt>
                <c:pt idx="1">
                  <c:v>7.55</c:v>
                </c:pt>
                <c:pt idx="2">
                  <c:v>1.52</c:v>
                </c:pt>
              </c:numCache>
            </c:numRef>
          </c:val>
          <c:extLst>
            <c:ext xmlns:c16="http://schemas.microsoft.com/office/drawing/2014/chart" uri="{C3380CC4-5D6E-409C-BE32-E72D297353CC}">
              <c16:uniqueId val="{00000006-61C3-4ECB-A6BB-46FBC5EB4DEE}"/>
            </c:ext>
          </c:extLst>
        </c:ser>
        <c:dLbls>
          <c:showLegendKey val="0"/>
          <c:showVal val="0"/>
          <c:showCatName val="0"/>
          <c:showSerName val="0"/>
          <c:showPercent val="0"/>
          <c:showBubbleSize val="0"/>
        </c:dLbls>
        <c:gapWidth val="58"/>
        <c:axId val="210690"/>
        <c:axId val="611845"/>
      </c:barChart>
      <c:catAx>
        <c:axId val="210690"/>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611845"/>
        <c:crosses val="autoZero"/>
        <c:auto val="1"/>
        <c:lblAlgn val="ctr"/>
        <c:lblOffset val="100"/>
        <c:noMultiLvlLbl val="1"/>
      </c:catAx>
      <c:valAx>
        <c:axId val="611845"/>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210690"/>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...olet asuinalueesi rakennettuun (rakennukset, kadut, puistot jne.) ympäristöön?</c:v>
                </c:pt>
                <c:pt idx="1">
                  <c:v>...olet jokapäiväisten palveluiden (kauppa, posti, pankki) läheisyyteen (saavutettavuuteen)?</c:v>
                </c:pt>
                <c:pt idx="2">
                  <c:v>...olet asuinalueesi turvallisuuteen?</c:v>
                </c:pt>
              </c:strCache>
            </c:strRef>
          </c:cat>
          <c:val>
            <c:numRef>
              <c:f>T1!$B$2:$B$4</c:f>
              <c:numCache>
                <c:formatCode>General</c:formatCode>
                <c:ptCount val="3"/>
                <c:pt idx="0">
                  <c:v>7.12</c:v>
                </c:pt>
                <c:pt idx="1">
                  <c:v>7.05</c:v>
                </c:pt>
                <c:pt idx="2">
                  <c:v>8.15</c:v>
                </c:pt>
              </c:numCache>
            </c:numRef>
          </c:val>
          <c:extLst>
            <c:ext xmlns:c16="http://schemas.microsoft.com/office/drawing/2014/chart" uri="{C3380CC4-5D6E-409C-BE32-E72D297353CC}">
              <c16:uniqueId val="{00000000-53B1-4D85-8F87-79FC7976CF7B}"/>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...olet asuinalueesi rakennettuun (rakennukset, kadut, puistot jne.) ympäristöön?</c:v>
                </c:pt>
                <c:pt idx="1">
                  <c:v>...olet jokapäiväisten palveluiden (kauppa, posti, pankki) läheisyyteen (saavutettavuuteen)?</c:v>
                </c:pt>
                <c:pt idx="2">
                  <c:v>...olet asuinalueesi turvallisuuteen?</c:v>
                </c:pt>
              </c:strCache>
            </c:strRef>
          </c:cat>
          <c:val>
            <c:numRef>
              <c:f>T1!$C$2:$C$4</c:f>
              <c:numCache>
                <c:formatCode>General</c:formatCode>
                <c:ptCount val="3"/>
                <c:pt idx="0">
                  <c:v>6.33</c:v>
                </c:pt>
                <c:pt idx="1">
                  <c:v>6.4</c:v>
                </c:pt>
                <c:pt idx="2">
                  <c:v>8.33</c:v>
                </c:pt>
              </c:numCache>
            </c:numRef>
          </c:val>
          <c:extLst>
            <c:ext xmlns:c16="http://schemas.microsoft.com/office/drawing/2014/chart" uri="{C3380CC4-5D6E-409C-BE32-E72D297353CC}">
              <c16:uniqueId val="{00000001-53B1-4D85-8F87-79FC7976CF7B}"/>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...olet asuinalueesi rakennettuun (rakennukset, kadut, puistot jne.) ympäristöön?</c:v>
                </c:pt>
                <c:pt idx="1">
                  <c:v>...olet jokapäiväisten palveluiden (kauppa, posti, pankki) läheisyyteen (saavutettavuuteen)?</c:v>
                </c:pt>
                <c:pt idx="2">
                  <c:v>...olet asuinalueesi turvallisuuteen?</c:v>
                </c:pt>
              </c:strCache>
            </c:strRef>
          </c:cat>
          <c:val>
            <c:numRef>
              <c:f>T1!$D$2:$D$4</c:f>
              <c:numCache>
                <c:formatCode>General</c:formatCode>
                <c:ptCount val="3"/>
                <c:pt idx="0">
                  <c:v>6.68</c:v>
                </c:pt>
                <c:pt idx="1">
                  <c:v>6.95</c:v>
                </c:pt>
                <c:pt idx="2">
                  <c:v>7.98</c:v>
                </c:pt>
              </c:numCache>
            </c:numRef>
          </c:val>
          <c:extLst>
            <c:ext xmlns:c16="http://schemas.microsoft.com/office/drawing/2014/chart" uri="{C3380CC4-5D6E-409C-BE32-E72D297353CC}">
              <c16:uniqueId val="{00000002-53B1-4D85-8F87-79FC7976CF7B}"/>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...olet asuinalueesi rakennettuun (rakennukset, kadut, puistot jne.) ympäristöön?</c:v>
                </c:pt>
                <c:pt idx="1">
                  <c:v>...olet jokapäiväisten palveluiden (kauppa, posti, pankki) läheisyyteen (saavutettavuuteen)?</c:v>
                </c:pt>
                <c:pt idx="2">
                  <c:v>...olet asuinalueesi turvallisuuteen?</c:v>
                </c:pt>
              </c:strCache>
            </c:strRef>
          </c:cat>
          <c:val>
            <c:numRef>
              <c:f>T1!$E$2:$E$4</c:f>
              <c:numCache>
                <c:formatCode>General</c:formatCode>
                <c:ptCount val="3"/>
                <c:pt idx="0">
                  <c:v>6.83</c:v>
                </c:pt>
                <c:pt idx="1">
                  <c:v>7.38</c:v>
                </c:pt>
                <c:pt idx="2">
                  <c:v>7.98</c:v>
                </c:pt>
              </c:numCache>
            </c:numRef>
          </c:val>
          <c:extLst>
            <c:ext xmlns:c16="http://schemas.microsoft.com/office/drawing/2014/chart" uri="{C3380CC4-5D6E-409C-BE32-E72D297353CC}">
              <c16:uniqueId val="{00000003-53B1-4D85-8F87-79FC7976CF7B}"/>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...olet asuinalueesi rakennettuun (rakennukset, kadut, puistot jne.) ympäristöön?</c:v>
                </c:pt>
                <c:pt idx="1">
                  <c:v>...olet jokapäiväisten palveluiden (kauppa, posti, pankki) läheisyyteen (saavutettavuuteen)?</c:v>
                </c:pt>
                <c:pt idx="2">
                  <c:v>...olet asuinalueesi turvallisuuteen?</c:v>
                </c:pt>
              </c:strCache>
            </c:strRef>
          </c:cat>
          <c:val>
            <c:numRef>
              <c:f>T1!$F$2:$F$4</c:f>
              <c:numCache>
                <c:formatCode>General</c:formatCode>
                <c:ptCount val="3"/>
                <c:pt idx="0">
                  <c:v>7.08</c:v>
                </c:pt>
                <c:pt idx="1">
                  <c:v>7.35</c:v>
                </c:pt>
                <c:pt idx="2">
                  <c:v>8.1999999999999993</c:v>
                </c:pt>
              </c:numCache>
            </c:numRef>
          </c:val>
          <c:extLst>
            <c:ext xmlns:c16="http://schemas.microsoft.com/office/drawing/2014/chart" uri="{C3380CC4-5D6E-409C-BE32-E72D297353CC}">
              <c16:uniqueId val="{00000004-53B1-4D85-8F87-79FC7976CF7B}"/>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...olet asuinalueesi rakennettuun (rakennukset, kadut, puistot jne.) ympäristöön?</c:v>
                </c:pt>
                <c:pt idx="1">
                  <c:v>...olet jokapäiväisten palveluiden (kauppa, posti, pankki) läheisyyteen (saavutettavuuteen)?</c:v>
                </c:pt>
                <c:pt idx="2">
                  <c:v>...olet asuinalueesi turvallisuuteen?</c:v>
                </c:pt>
              </c:strCache>
            </c:strRef>
          </c:cat>
          <c:val>
            <c:numRef>
              <c:f>T1!$G$2:$G$4</c:f>
              <c:numCache>
                <c:formatCode>General</c:formatCode>
                <c:ptCount val="3"/>
                <c:pt idx="0">
                  <c:v>6.57</c:v>
                </c:pt>
                <c:pt idx="1">
                  <c:v>6.89</c:v>
                </c:pt>
                <c:pt idx="2">
                  <c:v>7.79</c:v>
                </c:pt>
              </c:numCache>
            </c:numRef>
          </c:val>
          <c:extLst>
            <c:ext xmlns:c16="http://schemas.microsoft.com/office/drawing/2014/chart" uri="{C3380CC4-5D6E-409C-BE32-E72D297353CC}">
              <c16:uniqueId val="{00000005-53B1-4D85-8F87-79FC7976CF7B}"/>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T1!$A$2:$A$4</c:f>
              <c:strCache>
                <c:ptCount val="3"/>
                <c:pt idx="0">
                  <c:v>...olet asuinalueesi rakennettuun (rakennukset, kadut, puistot jne.) ympäristöön?</c:v>
                </c:pt>
                <c:pt idx="1">
                  <c:v>...olet jokapäiväisten palveluiden (kauppa, posti, pankki) läheisyyteen (saavutettavuuteen)?</c:v>
                </c:pt>
                <c:pt idx="2">
                  <c:v>...olet asuinalueesi turvallisuuteen?</c:v>
                </c:pt>
              </c:strCache>
            </c:strRef>
          </c:cat>
          <c:val>
            <c:numRef>
              <c:f>T1!$H$2:$H$4</c:f>
              <c:numCache>
                <c:formatCode>General</c:formatCode>
                <c:ptCount val="3"/>
                <c:pt idx="0">
                  <c:v>7.33</c:v>
                </c:pt>
                <c:pt idx="1">
                  <c:v>7.5</c:v>
                </c:pt>
                <c:pt idx="2">
                  <c:v>8.7100000000000009</c:v>
                </c:pt>
              </c:numCache>
            </c:numRef>
          </c:val>
          <c:extLst>
            <c:ext xmlns:c16="http://schemas.microsoft.com/office/drawing/2014/chart" uri="{C3380CC4-5D6E-409C-BE32-E72D297353CC}">
              <c16:uniqueId val="{00000006-53B1-4D85-8F87-79FC7976CF7B}"/>
            </c:ext>
          </c:extLst>
        </c:ser>
        <c:dLbls>
          <c:showLegendKey val="0"/>
          <c:showVal val="0"/>
          <c:showCatName val="0"/>
          <c:showSerName val="0"/>
          <c:showPercent val="0"/>
          <c:showBubbleSize val="0"/>
        </c:dLbls>
        <c:gapWidth val="58"/>
        <c:axId val="555812"/>
        <c:axId val="641675"/>
      </c:barChart>
      <c:catAx>
        <c:axId val="555812"/>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641675"/>
        <c:crosses val="autoZero"/>
        <c:auto val="1"/>
        <c:lblAlgn val="ctr"/>
        <c:lblOffset val="100"/>
        <c:noMultiLvlLbl val="1"/>
      </c:catAx>
      <c:valAx>
        <c:axId val="641675"/>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55812"/>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Eläkeläinen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...olet saamaasi kohteluun viimeksi kun käytit jotain julkista palvelua?</c:v>
                </c:pt>
              </c:strCache>
            </c:strRef>
          </c:cat>
          <c:val>
            <c:numRef>
              <c:f>T1!$B$2:$B$2</c:f>
              <c:numCache>
                <c:formatCode>General</c:formatCode>
                <c:ptCount val="1"/>
                <c:pt idx="0">
                  <c:v>8.35</c:v>
                </c:pt>
              </c:numCache>
            </c:numRef>
          </c:val>
          <c:extLst>
            <c:ext xmlns:c16="http://schemas.microsoft.com/office/drawing/2014/chart" uri="{C3380CC4-5D6E-409C-BE32-E72D297353CC}">
              <c16:uniqueId val="{00000000-8FEC-4D4F-86AD-4A849CF77A9B}"/>
            </c:ext>
          </c:extLst>
        </c:ser>
        <c:ser>
          <c:idx val="1"/>
          <c:order val="1"/>
          <c:tx>
            <c:strRef>
              <c:f>T1!$C$1</c:f>
              <c:strCache>
                <c:ptCount val="1"/>
                <c:pt idx="0">
                  <c:v>Maanviljelijä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...olet saamaasi kohteluun viimeksi kun käytit jotain julkista palvelua?</c:v>
                </c:pt>
              </c:strCache>
            </c:strRef>
          </c:cat>
          <c:val>
            <c:numRef>
              <c:f>T1!$C$2:$C$2</c:f>
              <c:numCache>
                <c:formatCode>General</c:formatCode>
                <c:ptCount val="1"/>
                <c:pt idx="0">
                  <c:v>8.6</c:v>
                </c:pt>
              </c:numCache>
            </c:numRef>
          </c:val>
          <c:extLst>
            <c:ext xmlns:c16="http://schemas.microsoft.com/office/drawing/2014/chart" uri="{C3380CC4-5D6E-409C-BE32-E72D297353CC}">
              <c16:uniqueId val="{00000001-8FEC-4D4F-86AD-4A849CF77A9B}"/>
            </c:ext>
          </c:extLst>
        </c:ser>
        <c:ser>
          <c:idx val="2"/>
          <c:order val="2"/>
          <c:tx>
            <c:strRef>
              <c:f>T1!$D$1</c:f>
              <c:strCache>
                <c:ptCount val="1"/>
                <c:pt idx="0">
                  <c:v>Muu mikä ryhmään kuuluva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...olet saamaasi kohteluun viimeksi kun käytit jotain julkista palvelua?</c:v>
                </c:pt>
              </c:strCache>
            </c:strRef>
          </c:cat>
          <c:val>
            <c:numRef>
              <c:f>T1!$D$2:$D$2</c:f>
              <c:numCache>
                <c:formatCode>General</c:formatCode>
                <c:ptCount val="1"/>
                <c:pt idx="0">
                  <c:v>8.09</c:v>
                </c:pt>
              </c:numCache>
            </c:numRef>
          </c:val>
          <c:extLst>
            <c:ext xmlns:c16="http://schemas.microsoft.com/office/drawing/2014/chart" uri="{C3380CC4-5D6E-409C-BE32-E72D297353CC}">
              <c16:uniqueId val="{00000002-8FEC-4D4F-86AD-4A849CF77A9B}"/>
            </c:ext>
          </c:extLst>
        </c:ser>
        <c:ser>
          <c:idx val="3"/>
          <c:order val="3"/>
          <c:tx>
            <c:strRef>
              <c:f>T1!$E$1</c:f>
              <c:strCache>
                <c:ptCount val="1"/>
                <c:pt idx="0">
                  <c:v>Opiskelija</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...olet saamaasi kohteluun viimeksi kun käytit jotain julkista palvelua?</c:v>
                </c:pt>
              </c:strCache>
            </c:strRef>
          </c:cat>
          <c:val>
            <c:numRef>
              <c:f>T1!$E$2:$E$2</c:f>
              <c:numCache>
                <c:formatCode>General</c:formatCode>
                <c:ptCount val="1"/>
                <c:pt idx="0">
                  <c:v>8.07</c:v>
                </c:pt>
              </c:numCache>
            </c:numRef>
          </c:val>
          <c:extLst>
            <c:ext xmlns:c16="http://schemas.microsoft.com/office/drawing/2014/chart" uri="{C3380CC4-5D6E-409C-BE32-E72D297353CC}">
              <c16:uniqueId val="{00000003-8FEC-4D4F-86AD-4A849CF77A9B}"/>
            </c:ext>
          </c:extLst>
        </c:ser>
        <c:ser>
          <c:idx val="4"/>
          <c:order val="4"/>
          <c:tx>
            <c:strRef>
              <c:f>T1!$F$1</c:f>
              <c:strCache>
                <c:ptCount val="1"/>
                <c:pt idx="0">
                  <c:v>Palkkatyössä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...olet saamaasi kohteluun viimeksi kun käytit jotain julkista palvelua?</c:v>
                </c:pt>
              </c:strCache>
            </c:strRef>
          </c:cat>
          <c:val>
            <c:numRef>
              <c:f>T1!$F$2:$F$2</c:f>
              <c:numCache>
                <c:formatCode>General</c:formatCode>
                <c:ptCount val="1"/>
                <c:pt idx="0">
                  <c:v>8.3800000000000008</c:v>
                </c:pt>
              </c:numCache>
            </c:numRef>
          </c:val>
          <c:extLst>
            <c:ext xmlns:c16="http://schemas.microsoft.com/office/drawing/2014/chart" uri="{C3380CC4-5D6E-409C-BE32-E72D297353CC}">
              <c16:uniqueId val="{00000004-8FEC-4D4F-86AD-4A849CF77A9B}"/>
            </c:ext>
          </c:extLst>
        </c:ser>
        <c:ser>
          <c:idx val="5"/>
          <c:order val="5"/>
          <c:tx>
            <c:strRef>
              <c:f>T1!$G$1</c:f>
              <c:strCache>
                <c:ptCount val="1"/>
                <c:pt idx="0">
                  <c:v>Työtön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...olet saamaasi kohteluun viimeksi kun käytit jotain julkista palvelua?</c:v>
                </c:pt>
              </c:strCache>
            </c:strRef>
          </c:cat>
          <c:val>
            <c:numRef>
              <c:f>T1!$G$2:$G$2</c:f>
              <c:numCache>
                <c:formatCode>General</c:formatCode>
                <c:ptCount val="1"/>
                <c:pt idx="0">
                  <c:v>7.61</c:v>
                </c:pt>
              </c:numCache>
            </c:numRef>
          </c:val>
          <c:extLst>
            <c:ext xmlns:c16="http://schemas.microsoft.com/office/drawing/2014/chart" uri="{C3380CC4-5D6E-409C-BE32-E72D297353CC}">
              <c16:uniqueId val="{00000005-8FEC-4D4F-86AD-4A849CF77A9B}"/>
            </c:ext>
          </c:extLst>
        </c:ser>
        <c:ser>
          <c:idx val="6"/>
          <c:order val="6"/>
          <c:tx>
            <c:strRef>
              <c:f>T1!$H$1</c:f>
              <c:strCache>
                <c:ptCount val="1"/>
                <c:pt idx="0">
                  <c:v>Yrittäjänä</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T1!$A$2:$A$2</c:f>
              <c:strCache>
                <c:ptCount val="1"/>
                <c:pt idx="0">
                  <c:v>...olet saamaasi kohteluun viimeksi kun käytit jotain julkista palvelua?</c:v>
                </c:pt>
              </c:strCache>
            </c:strRef>
          </c:cat>
          <c:val>
            <c:numRef>
              <c:f>T1!$H$2:$H$2</c:f>
              <c:numCache>
                <c:formatCode>General</c:formatCode>
                <c:ptCount val="1"/>
                <c:pt idx="0">
                  <c:v>8.39</c:v>
                </c:pt>
              </c:numCache>
            </c:numRef>
          </c:val>
          <c:extLst>
            <c:ext xmlns:c16="http://schemas.microsoft.com/office/drawing/2014/chart" uri="{C3380CC4-5D6E-409C-BE32-E72D297353CC}">
              <c16:uniqueId val="{00000006-8FEC-4D4F-86AD-4A849CF77A9B}"/>
            </c:ext>
          </c:extLst>
        </c:ser>
        <c:dLbls>
          <c:showLegendKey val="0"/>
          <c:showVal val="0"/>
          <c:showCatName val="0"/>
          <c:showSerName val="0"/>
          <c:showPercent val="0"/>
          <c:showBubbleSize val="0"/>
        </c:dLbls>
        <c:gapWidth val="58"/>
        <c:axId val="584589"/>
        <c:axId val="415044"/>
      </c:barChart>
      <c:catAx>
        <c:axId val="584589"/>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415044"/>
        <c:crosses val="autoZero"/>
        <c:auto val="1"/>
        <c:lblAlgn val="ctr"/>
        <c:lblOffset val="100"/>
        <c:noMultiLvlLbl val="1"/>
      </c:catAx>
      <c:valAx>
        <c:axId val="415044"/>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84589"/>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Onnellisuus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Taul1!$A$1:$A$7</c:f>
              <c:strCache>
                <c:ptCount val="7"/>
                <c:pt idx="0">
                  <c:v>Työtön</c:v>
                </c:pt>
                <c:pt idx="1">
                  <c:v>Maanviljelijä</c:v>
                </c:pt>
                <c:pt idx="2">
                  <c:v>Opiskelija</c:v>
                </c:pt>
                <c:pt idx="3">
                  <c:v>Muu mikä </c:v>
                </c:pt>
                <c:pt idx="4">
                  <c:v>Eläkeläinen</c:v>
                </c:pt>
                <c:pt idx="5">
                  <c:v>Palkkatyössä</c:v>
                </c:pt>
                <c:pt idx="6">
                  <c:v>Yrittäjänä</c:v>
                </c:pt>
              </c:strCache>
            </c:strRef>
          </c:cat>
          <c:val>
            <c:numRef>
              <c:f>Taul1!$B$1:$B$7</c:f>
              <c:numCache>
                <c:formatCode>0.00</c:formatCode>
                <c:ptCount val="7"/>
                <c:pt idx="0">
                  <c:v>7.22</c:v>
                </c:pt>
                <c:pt idx="1">
                  <c:v>7.33</c:v>
                </c:pt>
                <c:pt idx="2">
                  <c:v>7.59</c:v>
                </c:pt>
                <c:pt idx="3">
                  <c:v>8.0299999999999994</c:v>
                </c:pt>
                <c:pt idx="4">
                  <c:v>8.0500000000000007</c:v>
                </c:pt>
                <c:pt idx="5">
                  <c:v>8.1</c:v>
                </c:pt>
                <c:pt idx="6">
                  <c:v>8.44</c:v>
                </c:pt>
              </c:numCache>
            </c:numRef>
          </c:val>
          <c:extLst>
            <c:ext xmlns:c16="http://schemas.microsoft.com/office/drawing/2014/chart" uri="{C3380CC4-5D6E-409C-BE32-E72D297353CC}">
              <c16:uniqueId val="{00000000-A3F1-429E-9977-C1C4FCFA83D4}"/>
            </c:ext>
          </c:extLst>
        </c:ser>
        <c:dLbls>
          <c:dLblPos val="outEnd"/>
          <c:showLegendKey val="0"/>
          <c:showVal val="1"/>
          <c:showCatName val="0"/>
          <c:showSerName val="0"/>
          <c:showPercent val="0"/>
          <c:showBubbleSize val="0"/>
        </c:dLbls>
        <c:gapWidth val="219"/>
        <c:overlap val="-27"/>
        <c:axId val="545771944"/>
        <c:axId val="545770632"/>
      </c:barChart>
      <c:catAx>
        <c:axId val="54577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45770632"/>
        <c:crosses val="autoZero"/>
        <c:auto val="1"/>
        <c:lblAlgn val="ctr"/>
        <c:lblOffset val="100"/>
        <c:noMultiLvlLbl val="0"/>
      </c:catAx>
      <c:valAx>
        <c:axId val="545770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77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Viherympäristön merkitys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Taul1!$A$1:$A$7</c:f>
              <c:strCache>
                <c:ptCount val="7"/>
                <c:pt idx="0">
                  <c:v>Työtön</c:v>
                </c:pt>
                <c:pt idx="1">
                  <c:v>Maanviljelijä</c:v>
                </c:pt>
                <c:pt idx="2">
                  <c:v>Opiskelija</c:v>
                </c:pt>
                <c:pt idx="3">
                  <c:v>Muu mikä </c:v>
                </c:pt>
                <c:pt idx="4">
                  <c:v>Eläkeläinen</c:v>
                </c:pt>
                <c:pt idx="5">
                  <c:v>Palkkatyössä</c:v>
                </c:pt>
                <c:pt idx="6">
                  <c:v>Yrittäjänä</c:v>
                </c:pt>
              </c:strCache>
            </c:strRef>
          </c:cat>
          <c:val>
            <c:numRef>
              <c:f>Taul1!$B$1:$B$7</c:f>
              <c:numCache>
                <c:formatCode>0.00</c:formatCode>
                <c:ptCount val="7"/>
                <c:pt idx="0">
                  <c:v>7.22</c:v>
                </c:pt>
                <c:pt idx="1">
                  <c:v>7.33</c:v>
                </c:pt>
                <c:pt idx="2">
                  <c:v>7.59</c:v>
                </c:pt>
                <c:pt idx="3">
                  <c:v>8.0299999999999994</c:v>
                </c:pt>
                <c:pt idx="4">
                  <c:v>8.0500000000000007</c:v>
                </c:pt>
                <c:pt idx="5">
                  <c:v>8.1</c:v>
                </c:pt>
                <c:pt idx="6">
                  <c:v>8.44</c:v>
                </c:pt>
              </c:numCache>
            </c:numRef>
          </c:val>
          <c:extLst>
            <c:ext xmlns:c16="http://schemas.microsoft.com/office/drawing/2014/chart" uri="{C3380CC4-5D6E-409C-BE32-E72D297353CC}">
              <c16:uniqueId val="{00000000-FEBE-4777-BFAC-C961D483C314}"/>
            </c:ext>
          </c:extLst>
        </c:ser>
        <c:dLbls>
          <c:dLblPos val="outEnd"/>
          <c:showLegendKey val="0"/>
          <c:showVal val="1"/>
          <c:showCatName val="0"/>
          <c:showSerName val="0"/>
          <c:showPercent val="0"/>
          <c:showBubbleSize val="0"/>
        </c:dLbls>
        <c:gapWidth val="219"/>
        <c:overlap val="-27"/>
        <c:axId val="545771944"/>
        <c:axId val="545770632"/>
      </c:barChart>
      <c:catAx>
        <c:axId val="54577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45770632"/>
        <c:crosses val="autoZero"/>
        <c:auto val="1"/>
        <c:lblAlgn val="ctr"/>
        <c:lblOffset val="100"/>
        <c:noMultiLvlLbl val="0"/>
      </c:catAx>
      <c:valAx>
        <c:axId val="545770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4577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Yhdessä asuminen muiden kanssa yhdistetty</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T1!$A$2:$A$11</c:f>
              <c:strCache>
                <c:ptCount val="10"/>
                <c:pt idx="0">
                  <c:v>Itsetuntoosi</c:v>
                </c:pt>
                <c:pt idx="1">
                  <c:v>Terveydentilaasi</c:v>
                </c:pt>
                <c:pt idx="2">
                  <c:v>Kykyysi voittaa elämässä eteen tulevia vaikeuksia</c:v>
                </c:pt>
                <c:pt idx="3">
                  <c:v>Luotettavien ystävien määrään</c:v>
                </c:pt>
                <c:pt idx="4">
                  <c:v>Perheeseesi (läheisiisi)</c:v>
                </c:pt>
                <c:pt idx="5">
                  <c:v>Päivittäiseen pärjäämiseesi</c:v>
                </c:pt>
                <c:pt idx="6">
                  <c:v>Taloudelliseen tilanteeseesi</c:v>
                </c:pt>
                <c:pt idx="7">
                  <c:v>Asumisoloihisi</c:v>
                </c:pt>
                <c:pt idx="8">
                  <c:v>Omien vahvuuksiesi kehittämiseen (esim. harrastamalla mieluisia asioita)</c:v>
                </c:pt>
                <c:pt idx="9">
                  <c:v>Elämääsi kokonaisuutena</c:v>
                </c:pt>
              </c:strCache>
            </c:strRef>
          </c:cat>
          <c:val>
            <c:numRef>
              <c:f>T1!$B$2:$B$11</c:f>
              <c:numCache>
                <c:formatCode>General</c:formatCode>
                <c:ptCount val="10"/>
                <c:pt idx="0">
                  <c:v>7.79</c:v>
                </c:pt>
                <c:pt idx="1">
                  <c:v>7.49</c:v>
                </c:pt>
                <c:pt idx="2">
                  <c:v>7.9</c:v>
                </c:pt>
                <c:pt idx="3">
                  <c:v>7.44</c:v>
                </c:pt>
                <c:pt idx="4">
                  <c:v>8.89</c:v>
                </c:pt>
                <c:pt idx="5">
                  <c:v>8.23</c:v>
                </c:pt>
                <c:pt idx="6">
                  <c:v>7.26</c:v>
                </c:pt>
                <c:pt idx="7">
                  <c:v>8.48</c:v>
                </c:pt>
                <c:pt idx="8">
                  <c:v>7.62</c:v>
                </c:pt>
                <c:pt idx="9">
                  <c:v>8.16</c:v>
                </c:pt>
              </c:numCache>
            </c:numRef>
          </c:val>
          <c:extLst>
            <c:ext xmlns:c16="http://schemas.microsoft.com/office/drawing/2014/chart" uri="{C3380CC4-5D6E-409C-BE32-E72D297353CC}">
              <c16:uniqueId val="{00000000-7988-4EAD-8195-44B80C019AC7}"/>
            </c:ext>
          </c:extLst>
        </c:ser>
        <c:ser>
          <c:idx val="1"/>
          <c:order val="1"/>
          <c:tx>
            <c:strRef>
              <c:f>T1!$C$1</c:f>
              <c:strCache>
                <c:ptCount val="1"/>
                <c:pt idx="0">
                  <c:v>Yksin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T1!$A$2:$A$11</c:f>
              <c:strCache>
                <c:ptCount val="10"/>
                <c:pt idx="0">
                  <c:v>Itsetuntoosi</c:v>
                </c:pt>
                <c:pt idx="1">
                  <c:v>Terveydentilaasi</c:v>
                </c:pt>
                <c:pt idx="2">
                  <c:v>Kykyysi voittaa elämässä eteen tulevia vaikeuksia</c:v>
                </c:pt>
                <c:pt idx="3">
                  <c:v>Luotettavien ystävien määrään</c:v>
                </c:pt>
                <c:pt idx="4">
                  <c:v>Perheeseesi (läheisiisi)</c:v>
                </c:pt>
                <c:pt idx="5">
                  <c:v>Päivittäiseen pärjäämiseesi</c:v>
                </c:pt>
                <c:pt idx="6">
                  <c:v>Taloudelliseen tilanteeseesi</c:v>
                </c:pt>
                <c:pt idx="7">
                  <c:v>Asumisoloihisi</c:v>
                </c:pt>
                <c:pt idx="8">
                  <c:v>Omien vahvuuksiesi kehittämiseen (esim. harrastamalla mieluisia asioita)</c:v>
                </c:pt>
                <c:pt idx="9">
                  <c:v>Elämääsi kokonaisuutena</c:v>
                </c:pt>
              </c:strCache>
            </c:strRef>
          </c:cat>
          <c:val>
            <c:numRef>
              <c:f>T1!$C$2:$C$11</c:f>
              <c:numCache>
                <c:formatCode>General</c:formatCode>
                <c:ptCount val="10"/>
                <c:pt idx="0">
                  <c:v>7.42</c:v>
                </c:pt>
                <c:pt idx="1">
                  <c:v>6.92</c:v>
                </c:pt>
                <c:pt idx="2">
                  <c:v>7.28</c:v>
                </c:pt>
                <c:pt idx="3">
                  <c:v>6.91</c:v>
                </c:pt>
                <c:pt idx="4">
                  <c:v>7.89</c:v>
                </c:pt>
                <c:pt idx="5">
                  <c:v>7.8</c:v>
                </c:pt>
                <c:pt idx="6">
                  <c:v>6.59</c:v>
                </c:pt>
                <c:pt idx="7">
                  <c:v>7.97</c:v>
                </c:pt>
                <c:pt idx="8">
                  <c:v>7.19</c:v>
                </c:pt>
                <c:pt idx="9">
                  <c:v>7.51</c:v>
                </c:pt>
              </c:numCache>
            </c:numRef>
          </c:val>
          <c:extLst>
            <c:ext xmlns:c16="http://schemas.microsoft.com/office/drawing/2014/chart" uri="{C3380CC4-5D6E-409C-BE32-E72D297353CC}">
              <c16:uniqueId val="{00000001-7988-4EAD-8195-44B80C019AC7}"/>
            </c:ext>
          </c:extLst>
        </c:ser>
        <c:dLbls>
          <c:showLegendKey val="0"/>
          <c:showVal val="0"/>
          <c:showCatName val="0"/>
          <c:showSerName val="0"/>
          <c:showPercent val="0"/>
          <c:showBubbleSize val="0"/>
        </c:dLbls>
        <c:gapWidth val="58"/>
        <c:axId val="514884"/>
        <c:axId val="335620"/>
      </c:barChart>
      <c:catAx>
        <c:axId val="514884"/>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335620"/>
        <c:crosses val="autoZero"/>
        <c:auto val="1"/>
        <c:lblAlgn val="ctr"/>
        <c:lblOffset val="100"/>
        <c:noMultiLvlLbl val="1"/>
      </c:catAx>
      <c:valAx>
        <c:axId val="335620"/>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14884"/>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Yhdessä asuminen muiden kanssa yhdistetty</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T1!$A$2:$A$8</c:f>
              <c:strCache>
                <c:ptCount val="7"/>
                <c:pt idx="0">
                  <c:v>...käyt kirjastossa, konserteissa ja muissa vastaavissa paikoissa?</c:v>
                </c:pt>
                <c:pt idx="1">
                  <c:v>...teet juuri sinulle mielekkäitä asioita?</c:v>
                </c:pt>
                <c:pt idx="2">
                  <c:v>...pidät huolta terveydestäsi?</c:v>
                </c:pt>
                <c:pt idx="3">
                  <c:v>...voit halutessasi viettää aikaa sinulle mieluisten ihmisten kanssa?</c:v>
                </c:pt>
                <c:pt idx="4">
                  <c:v>...voit nauttia luonnosta asuinseudullasi?</c:v>
                </c:pt>
                <c:pt idx="5">
                  <c:v>...luotat asuinkuntasi poliittisiin päätöksentekijöihin?</c:v>
                </c:pt>
                <c:pt idx="6">
                  <c:v>...tunnet voivasi vaikuttaa itseäsi koskeviin asioihin asuinkunnassasi?</c:v>
                </c:pt>
              </c:strCache>
            </c:strRef>
          </c:cat>
          <c:val>
            <c:numRef>
              <c:f>T1!$B$2:$B$8</c:f>
              <c:numCache>
                <c:formatCode>General</c:formatCode>
                <c:ptCount val="7"/>
                <c:pt idx="0">
                  <c:v>4.87</c:v>
                </c:pt>
                <c:pt idx="1">
                  <c:v>7.58</c:v>
                </c:pt>
                <c:pt idx="2">
                  <c:v>7.66</c:v>
                </c:pt>
                <c:pt idx="3">
                  <c:v>7.32</c:v>
                </c:pt>
                <c:pt idx="4">
                  <c:v>9.0299999999999994</c:v>
                </c:pt>
                <c:pt idx="5">
                  <c:v>5.74</c:v>
                </c:pt>
                <c:pt idx="6">
                  <c:v>5.14</c:v>
                </c:pt>
              </c:numCache>
            </c:numRef>
          </c:val>
          <c:extLst>
            <c:ext xmlns:c16="http://schemas.microsoft.com/office/drawing/2014/chart" uri="{C3380CC4-5D6E-409C-BE32-E72D297353CC}">
              <c16:uniqueId val="{00000000-2AC0-4810-86F2-7DB201D04BFA}"/>
            </c:ext>
          </c:extLst>
        </c:ser>
        <c:ser>
          <c:idx val="1"/>
          <c:order val="1"/>
          <c:tx>
            <c:strRef>
              <c:f>T1!$C$1</c:f>
              <c:strCache>
                <c:ptCount val="1"/>
                <c:pt idx="0">
                  <c:v>Yksin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T1!$A$2:$A$8</c:f>
              <c:strCache>
                <c:ptCount val="7"/>
                <c:pt idx="0">
                  <c:v>...käyt kirjastossa, konserteissa ja muissa vastaavissa paikoissa?</c:v>
                </c:pt>
                <c:pt idx="1">
                  <c:v>...teet juuri sinulle mielekkäitä asioita?</c:v>
                </c:pt>
                <c:pt idx="2">
                  <c:v>...pidät huolta terveydestäsi?</c:v>
                </c:pt>
                <c:pt idx="3">
                  <c:v>...voit halutessasi viettää aikaa sinulle mieluisten ihmisten kanssa?</c:v>
                </c:pt>
                <c:pt idx="4">
                  <c:v>...voit nauttia luonnosta asuinseudullasi?</c:v>
                </c:pt>
                <c:pt idx="5">
                  <c:v>...luotat asuinkuntasi poliittisiin päätöksentekijöihin?</c:v>
                </c:pt>
                <c:pt idx="6">
                  <c:v>...tunnet voivasi vaikuttaa itseäsi koskeviin asioihin asuinkunnassasi?</c:v>
                </c:pt>
              </c:strCache>
            </c:strRef>
          </c:cat>
          <c:val>
            <c:numRef>
              <c:f>T1!$C$2:$C$8</c:f>
              <c:numCache>
                <c:formatCode>General</c:formatCode>
                <c:ptCount val="7"/>
                <c:pt idx="0">
                  <c:v>4.87</c:v>
                </c:pt>
                <c:pt idx="1">
                  <c:v>7.45</c:v>
                </c:pt>
                <c:pt idx="2">
                  <c:v>7.53</c:v>
                </c:pt>
                <c:pt idx="3">
                  <c:v>6.55</c:v>
                </c:pt>
                <c:pt idx="4">
                  <c:v>8.61</c:v>
                </c:pt>
                <c:pt idx="5">
                  <c:v>5.34</c:v>
                </c:pt>
                <c:pt idx="6">
                  <c:v>4.8</c:v>
                </c:pt>
              </c:numCache>
            </c:numRef>
          </c:val>
          <c:extLst>
            <c:ext xmlns:c16="http://schemas.microsoft.com/office/drawing/2014/chart" uri="{C3380CC4-5D6E-409C-BE32-E72D297353CC}">
              <c16:uniqueId val="{00000001-2AC0-4810-86F2-7DB201D04BFA}"/>
            </c:ext>
          </c:extLst>
        </c:ser>
        <c:dLbls>
          <c:showLegendKey val="0"/>
          <c:showVal val="0"/>
          <c:showCatName val="0"/>
          <c:showSerName val="0"/>
          <c:showPercent val="0"/>
          <c:showBubbleSize val="0"/>
        </c:dLbls>
        <c:gapWidth val="58"/>
        <c:axId val="516181"/>
        <c:axId val="183655"/>
      </c:barChart>
      <c:catAx>
        <c:axId val="516181"/>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183655"/>
        <c:crosses val="autoZero"/>
        <c:auto val="1"/>
        <c:lblAlgn val="ctr"/>
        <c:lblOffset val="100"/>
        <c:noMultiLvlLbl val="1"/>
      </c:catAx>
      <c:valAx>
        <c:axId val="183655"/>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16181"/>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Yhdessä asuminen muiden kanssa yhdistetty</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T1!$A$2:$A$3</c:f>
              <c:strCache>
                <c:ptCount val="2"/>
                <c:pt idx="0">
                  <c:v>...asuinseutusi tarjoaa sinulle mahdollisuuksia hyvään elämään tulevaisuudessa?</c:v>
                </c:pt>
                <c:pt idx="1">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T1!$B$2:$B$3</c:f>
              <c:numCache>
                <c:formatCode>General</c:formatCode>
                <c:ptCount val="2"/>
                <c:pt idx="0">
                  <c:v>7.1</c:v>
                </c:pt>
                <c:pt idx="1">
                  <c:v>1.76</c:v>
                </c:pt>
              </c:numCache>
            </c:numRef>
          </c:val>
          <c:extLst>
            <c:ext xmlns:c16="http://schemas.microsoft.com/office/drawing/2014/chart" uri="{C3380CC4-5D6E-409C-BE32-E72D297353CC}">
              <c16:uniqueId val="{00000000-35C6-40C2-A33C-1AE708959B2F}"/>
            </c:ext>
          </c:extLst>
        </c:ser>
        <c:ser>
          <c:idx val="1"/>
          <c:order val="1"/>
          <c:tx>
            <c:strRef>
              <c:f>T1!$C$1</c:f>
              <c:strCache>
                <c:ptCount val="1"/>
                <c:pt idx="0">
                  <c:v>Yksin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T1!$A$2:$A$3</c:f>
              <c:strCache>
                <c:ptCount val="2"/>
                <c:pt idx="0">
                  <c:v>...asuinseutusi tarjoaa sinulle mahdollisuuksia hyvään elämään tulevaisuudessa?</c:v>
                </c:pt>
                <c:pt idx="1">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T1!$C$2:$C$3</c:f>
              <c:numCache>
                <c:formatCode>General</c:formatCode>
                <c:ptCount val="2"/>
                <c:pt idx="0">
                  <c:v>6.6</c:v>
                </c:pt>
                <c:pt idx="1">
                  <c:v>2.2999999999999998</c:v>
                </c:pt>
              </c:numCache>
            </c:numRef>
          </c:val>
          <c:extLst>
            <c:ext xmlns:c16="http://schemas.microsoft.com/office/drawing/2014/chart" uri="{C3380CC4-5D6E-409C-BE32-E72D297353CC}">
              <c16:uniqueId val="{00000001-35C6-40C2-A33C-1AE708959B2F}"/>
            </c:ext>
          </c:extLst>
        </c:ser>
        <c:dLbls>
          <c:showLegendKey val="0"/>
          <c:showVal val="0"/>
          <c:showCatName val="0"/>
          <c:showSerName val="0"/>
          <c:showPercent val="0"/>
          <c:showBubbleSize val="0"/>
        </c:dLbls>
        <c:gapWidth val="58"/>
        <c:axId val="159239"/>
        <c:axId val="774370"/>
      </c:barChart>
      <c:catAx>
        <c:axId val="159239"/>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774370"/>
        <c:crosses val="autoZero"/>
        <c:auto val="1"/>
        <c:lblAlgn val="ctr"/>
        <c:lblOffset val="100"/>
        <c:noMultiLvlLbl val="1"/>
      </c:catAx>
      <c:valAx>
        <c:axId val="774370"/>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159239"/>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Yhdessä asuminen muiden kanssa yhdistetty</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...olet asuinalueesi rakennettuun (rakennukset, kadut, puistot jne.) ympäristöön?</c:v>
                </c:pt>
                <c:pt idx="1">
                  <c:v>...olet jokapäiväisten palveluiden (kauppa, posti, pankki) läheisyyteen (saavutettavuuteen)?</c:v>
                </c:pt>
                <c:pt idx="2">
                  <c:v>...olet asuinalueesi turvallisuuteen?</c:v>
                </c:pt>
                <c:pt idx="3">
                  <c:v>...olet saamaasi kohteluun viimeksi kun käytit jotain julkista palvelua?</c:v>
                </c:pt>
              </c:strCache>
            </c:strRef>
          </c:cat>
          <c:val>
            <c:numRef>
              <c:f>T1!$B$2:$B$5</c:f>
              <c:numCache>
                <c:formatCode>General</c:formatCode>
                <c:ptCount val="4"/>
                <c:pt idx="0">
                  <c:v>7.02</c:v>
                </c:pt>
                <c:pt idx="1">
                  <c:v>7.24</c:v>
                </c:pt>
                <c:pt idx="2">
                  <c:v>8.19</c:v>
                </c:pt>
                <c:pt idx="3">
                  <c:v>8.31</c:v>
                </c:pt>
              </c:numCache>
            </c:numRef>
          </c:val>
          <c:extLst>
            <c:ext xmlns:c16="http://schemas.microsoft.com/office/drawing/2014/chart" uri="{C3380CC4-5D6E-409C-BE32-E72D297353CC}">
              <c16:uniqueId val="{00000000-F6F9-4588-92A3-D49012383FA7}"/>
            </c:ext>
          </c:extLst>
        </c:ser>
        <c:ser>
          <c:idx val="1"/>
          <c:order val="1"/>
          <c:tx>
            <c:strRef>
              <c:f>T1!$C$1</c:f>
              <c:strCache>
                <c:ptCount val="1"/>
                <c:pt idx="0">
                  <c:v>Yksin</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...olet asuinalueesi rakennettuun (rakennukset, kadut, puistot jne.) ympäristöön?</c:v>
                </c:pt>
                <c:pt idx="1">
                  <c:v>...olet jokapäiväisten palveluiden (kauppa, posti, pankki) läheisyyteen (saavutettavuuteen)?</c:v>
                </c:pt>
                <c:pt idx="2">
                  <c:v>...olet asuinalueesi turvallisuuteen?</c:v>
                </c:pt>
                <c:pt idx="3">
                  <c:v>...olet saamaasi kohteluun viimeksi kun käytit jotain julkista palvelua?</c:v>
                </c:pt>
              </c:strCache>
            </c:strRef>
          </c:cat>
          <c:val>
            <c:numRef>
              <c:f>T1!$C$2:$C$5</c:f>
              <c:numCache>
                <c:formatCode>General</c:formatCode>
                <c:ptCount val="4"/>
                <c:pt idx="0">
                  <c:v>7.06</c:v>
                </c:pt>
                <c:pt idx="1">
                  <c:v>7.32</c:v>
                </c:pt>
                <c:pt idx="2">
                  <c:v>7.98</c:v>
                </c:pt>
                <c:pt idx="3">
                  <c:v>8.16</c:v>
                </c:pt>
              </c:numCache>
            </c:numRef>
          </c:val>
          <c:extLst>
            <c:ext xmlns:c16="http://schemas.microsoft.com/office/drawing/2014/chart" uri="{C3380CC4-5D6E-409C-BE32-E72D297353CC}">
              <c16:uniqueId val="{00000001-F6F9-4588-92A3-D49012383FA7}"/>
            </c:ext>
          </c:extLst>
        </c:ser>
        <c:dLbls>
          <c:showLegendKey val="0"/>
          <c:showVal val="0"/>
          <c:showCatName val="0"/>
          <c:showSerName val="0"/>
          <c:showPercent val="0"/>
          <c:showBubbleSize val="0"/>
        </c:dLbls>
        <c:gapWidth val="58"/>
        <c:axId val="385093"/>
        <c:axId val="980352"/>
      </c:barChart>
      <c:catAx>
        <c:axId val="385093"/>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980352"/>
        <c:crosses val="autoZero"/>
        <c:auto val="1"/>
        <c:lblAlgn val="ctr"/>
        <c:lblOffset val="100"/>
        <c:noMultiLvlLbl val="1"/>
      </c:catAx>
      <c:valAx>
        <c:axId val="980352"/>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385093"/>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col"/>
        <c:grouping val="clustered"/>
        <c:varyColors val="0"/>
        <c:ser>
          <c:idx val="0"/>
          <c:order val="0"/>
          <c:tx>
            <c:strRef>
              <c:f>T1!$B$1</c:f>
              <c:strCache>
                <c:ptCount val="1"/>
                <c:pt idx="0">
                  <c:v>Yhdessä asuminen muiden kanssa yhdistetty (KA:8.1, Hajonta:1.37) (Vastauksia:2105)</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T1!$B$2:$B$11</c:f>
              <c:numCache>
                <c:formatCode>General</c:formatCode>
                <c:ptCount val="10"/>
                <c:pt idx="0">
                  <c:v>3.0000000000000001E-3</c:v>
                </c:pt>
                <c:pt idx="1">
                  <c:v>3.0000000000000001E-3</c:v>
                </c:pt>
                <c:pt idx="2">
                  <c:v>8.0000000000000002E-3</c:v>
                </c:pt>
                <c:pt idx="3">
                  <c:v>8.0000000000000002E-3</c:v>
                </c:pt>
                <c:pt idx="4">
                  <c:v>2.8000000000000001E-2</c:v>
                </c:pt>
                <c:pt idx="5">
                  <c:v>4.5999999999999999E-2</c:v>
                </c:pt>
                <c:pt idx="6">
                  <c:v>0.13400000000000001</c:v>
                </c:pt>
                <c:pt idx="7">
                  <c:v>0.34399999999999997</c:v>
                </c:pt>
                <c:pt idx="8">
                  <c:v>0.32400000000000001</c:v>
                </c:pt>
                <c:pt idx="9">
                  <c:v>0.10100000000000001</c:v>
                </c:pt>
              </c:numCache>
            </c:numRef>
          </c:val>
          <c:extLst>
            <c:ext xmlns:c16="http://schemas.microsoft.com/office/drawing/2014/chart" uri="{C3380CC4-5D6E-409C-BE32-E72D297353CC}">
              <c16:uniqueId val="{00000000-D5CB-441A-B435-9B2B3F579968}"/>
            </c:ext>
          </c:extLst>
        </c:ser>
        <c:ser>
          <c:idx val="1"/>
          <c:order val="1"/>
          <c:tx>
            <c:strRef>
              <c:f>T1!$C$1</c:f>
              <c:strCache>
                <c:ptCount val="1"/>
                <c:pt idx="0">
                  <c:v>Yksin (KA:7.46, Hajonta:1.81) (Vastauksia:389)</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T1!$C$2:$C$11</c:f>
              <c:numCache>
                <c:formatCode>General</c:formatCode>
                <c:ptCount val="10"/>
                <c:pt idx="0">
                  <c:v>0</c:v>
                </c:pt>
                <c:pt idx="1">
                  <c:v>1.7999999999999999E-2</c:v>
                </c:pt>
                <c:pt idx="2">
                  <c:v>3.1E-2</c:v>
                </c:pt>
                <c:pt idx="3">
                  <c:v>3.5999999999999997E-2</c:v>
                </c:pt>
                <c:pt idx="4">
                  <c:v>6.9000000000000006E-2</c:v>
                </c:pt>
                <c:pt idx="5">
                  <c:v>7.4999999999999997E-2</c:v>
                </c:pt>
                <c:pt idx="6">
                  <c:v>0.157</c:v>
                </c:pt>
                <c:pt idx="7">
                  <c:v>0.29799999999999999</c:v>
                </c:pt>
                <c:pt idx="8">
                  <c:v>0.254</c:v>
                </c:pt>
                <c:pt idx="9">
                  <c:v>6.2E-2</c:v>
                </c:pt>
              </c:numCache>
            </c:numRef>
          </c:val>
          <c:extLst>
            <c:ext xmlns:c16="http://schemas.microsoft.com/office/drawing/2014/chart" uri="{C3380CC4-5D6E-409C-BE32-E72D297353CC}">
              <c16:uniqueId val="{00000001-D5CB-441A-B435-9B2B3F579968}"/>
            </c:ext>
          </c:extLst>
        </c:ser>
        <c:dLbls>
          <c:showLegendKey val="0"/>
          <c:showVal val="0"/>
          <c:showCatName val="0"/>
          <c:showSerName val="0"/>
          <c:showPercent val="0"/>
          <c:showBubbleSize val="0"/>
        </c:dLbls>
        <c:gapWidth val="58"/>
        <c:axId val="145026"/>
        <c:axId val="538361"/>
      </c:barChart>
      <c:catAx>
        <c:axId val="145026"/>
        <c:scaling>
          <c:orientation val="minMax"/>
        </c:scaling>
        <c:delete val="0"/>
        <c:axPos val="b"/>
        <c:numFmt formatCode="General" sourceLinked="0"/>
        <c:majorTickMark val="none"/>
        <c:minorTickMark val="none"/>
        <c:tickLblPos val="nextTo"/>
        <c:txPr>
          <a:bodyPr/>
          <a:lstStyle/>
          <a:p>
            <a:pPr algn="l">
              <a:defRPr sz="1000" b="0" spc="100">
                <a:latin typeface="Arial"/>
              </a:defRPr>
            </a:pPr>
            <a:endParaRPr lang="fi-FI"/>
          </a:p>
        </c:txPr>
        <c:crossAx val="538361"/>
        <c:crosses val="autoZero"/>
        <c:auto val="1"/>
        <c:lblAlgn val="ctr"/>
        <c:lblOffset val="100"/>
        <c:noMultiLvlLbl val="1"/>
      </c:catAx>
      <c:valAx>
        <c:axId val="538361"/>
        <c:scaling>
          <c:orientation val="minMax"/>
          <c:max val="1"/>
          <c:min val="0"/>
        </c:scaling>
        <c:delete val="0"/>
        <c:axPos val="l"/>
        <c:majorGridlines>
          <c:spPr>
            <a:ln>
              <a:solidFill>
                <a:srgbClr val="4F81BD">
                  <a:alpha val="20000"/>
                </a:srgbClr>
              </a:solidFill>
            </a:ln>
          </c:spPr>
        </c:majorGridlines>
        <c:numFmt formatCode="0.0\ %" sourceLinked="0"/>
        <c:majorTickMark val="none"/>
        <c:minorTickMark val="none"/>
        <c:tickLblPos val="nextTo"/>
        <c:spPr>
          <a:ln>
            <a:noFill/>
          </a:ln>
        </c:spPr>
        <c:txPr>
          <a:bodyPr/>
          <a:lstStyle/>
          <a:p>
            <a:pPr algn="l">
              <a:defRPr sz="1000" b="0" spc="100">
                <a:latin typeface="Arial"/>
              </a:defRPr>
            </a:pPr>
            <a:endParaRPr lang="fi-FI"/>
          </a:p>
        </c:txPr>
        <c:crossAx val="145026"/>
        <c:crosses val="autoZero"/>
        <c:crossBetween val="between"/>
        <c:majorUnit val="0.2"/>
      </c:valAx>
    </c:plotArea>
    <c:legend>
      <c:legendPos val="b"/>
      <c:layout/>
      <c:overlay val="0"/>
      <c:txPr>
        <a:bodyPr/>
        <a:lstStyle/>
        <a:p>
          <a:pPr algn="l">
            <a:defRPr sz="1000" b="0" spc="100">
              <a:latin typeface="Arial"/>
            </a:defRPr>
          </a:pPr>
          <a:endParaRPr lang="fi-FI"/>
        </a:p>
      </c:txPr>
    </c:legend>
    <c:plotVisOnly val="1"/>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Kokemuksellinen hyvinvointikysely 2020FINAL (Kaikki vastaajat) (KA:3.53, Hajonta:1.38) (Vastauksia:2494)</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T1!$A$2:$A$8</c:f>
              <c:strCache>
                <c:ptCount val="7"/>
                <c:pt idx="0">
                  <c:v>Opiskelija</c:v>
                </c:pt>
                <c:pt idx="1">
                  <c:v>Eläkeläinen</c:v>
                </c:pt>
                <c:pt idx="2">
                  <c:v>Työtön</c:v>
                </c:pt>
                <c:pt idx="3">
                  <c:v>Palkkatyössä</c:v>
                </c:pt>
                <c:pt idx="4">
                  <c:v>Yrittäjä</c:v>
                </c:pt>
                <c:pt idx="5">
                  <c:v>Maanviljelijä</c:v>
                </c:pt>
                <c:pt idx="6">
                  <c:v>Muu, mikä?</c:v>
                </c:pt>
              </c:strCache>
            </c:strRef>
          </c:cat>
          <c:val>
            <c:numRef>
              <c:f>T1!$B$2:$B$8</c:f>
              <c:numCache>
                <c:formatCode>0%</c:formatCode>
                <c:ptCount val="7"/>
                <c:pt idx="0">
                  <c:v>9.1999999999999998E-2</c:v>
                </c:pt>
                <c:pt idx="1">
                  <c:v>0.17599999999999999</c:v>
                </c:pt>
                <c:pt idx="2">
                  <c:v>5.6000000000000001E-2</c:v>
                </c:pt>
                <c:pt idx="3">
                  <c:v>0.57499999999999996</c:v>
                </c:pt>
                <c:pt idx="4">
                  <c:v>4.2999999999999997E-2</c:v>
                </c:pt>
                <c:pt idx="5">
                  <c:v>6.0000000000000001E-3</c:v>
                </c:pt>
                <c:pt idx="6">
                  <c:v>5.1999999999999998E-2</c:v>
                </c:pt>
              </c:numCache>
            </c:numRef>
          </c:val>
          <c:extLst>
            <c:ext xmlns:c16="http://schemas.microsoft.com/office/drawing/2014/chart" uri="{C3380CC4-5D6E-409C-BE32-E72D297353CC}">
              <c16:uniqueId val="{00000000-D270-48D6-AEEF-F9CEFD4BEFCF}"/>
            </c:ext>
          </c:extLst>
        </c:ser>
        <c:ser>
          <c:idx val="1"/>
          <c:order val="1"/>
          <c:tx>
            <c:strRef>
              <c:f>T1!$C$1</c:f>
              <c:strCache>
                <c:ptCount val="1"/>
                <c:pt idx="0">
                  <c:v>Vuosi 2019 vastaukset (Kaikki vastaajat) (KA:0.0, Hajonta:0.0) (Vastauksia:0)</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T1!$A$2:$A$8</c:f>
              <c:strCache>
                <c:ptCount val="7"/>
                <c:pt idx="0">
                  <c:v>Opiskelija</c:v>
                </c:pt>
                <c:pt idx="1">
                  <c:v>Eläkeläinen</c:v>
                </c:pt>
                <c:pt idx="2">
                  <c:v>Työtön</c:v>
                </c:pt>
                <c:pt idx="3">
                  <c:v>Palkkatyössä</c:v>
                </c:pt>
                <c:pt idx="4">
                  <c:v>Yrittäjä</c:v>
                </c:pt>
                <c:pt idx="5">
                  <c:v>Maanviljelijä</c:v>
                </c:pt>
                <c:pt idx="6">
                  <c:v>Muu, mikä?</c:v>
                </c:pt>
              </c:strCache>
            </c:strRef>
          </c:cat>
          <c:val>
            <c:numRef>
              <c:f>T1!$C$2:$C$8</c:f>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D270-48D6-AEEF-F9CEFD4BEFCF}"/>
            </c:ext>
          </c:extLst>
        </c:ser>
        <c:dLbls>
          <c:showLegendKey val="0"/>
          <c:showVal val="0"/>
          <c:showCatName val="0"/>
          <c:showSerName val="0"/>
          <c:showPercent val="0"/>
          <c:showBubbleSize val="0"/>
        </c:dLbls>
        <c:gapWidth val="58"/>
        <c:axId val="869856"/>
        <c:axId val="396011"/>
      </c:barChart>
      <c:catAx>
        <c:axId val="869856"/>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396011"/>
        <c:crosses val="autoZero"/>
        <c:auto val="1"/>
        <c:lblAlgn val="ctr"/>
        <c:lblOffset val="100"/>
        <c:noMultiLvlLbl val="1"/>
      </c:catAx>
      <c:valAx>
        <c:axId val="396011"/>
        <c:scaling>
          <c:orientation val="minMax"/>
          <c:max val="1"/>
          <c:min val="0"/>
        </c:scaling>
        <c:delete val="0"/>
        <c:axPos val="t"/>
        <c:majorGridlines>
          <c:spPr>
            <a:ln>
              <a:solidFill>
                <a:srgbClr val="4F81BD">
                  <a:alpha val="20000"/>
                </a:srgbClr>
              </a:solidFill>
            </a:ln>
          </c:spPr>
        </c:majorGridlines>
        <c:numFmt formatCode="0.0\ %" sourceLinked="0"/>
        <c:majorTickMark val="none"/>
        <c:minorTickMark val="none"/>
        <c:tickLblPos val="high"/>
        <c:spPr>
          <a:ln>
            <a:noFill/>
          </a:ln>
        </c:spPr>
        <c:txPr>
          <a:bodyPr/>
          <a:lstStyle/>
          <a:p>
            <a:pPr algn="l">
              <a:defRPr sz="1000" b="0" spc="100">
                <a:solidFill>
                  <a:srgbClr val="000000"/>
                </a:solidFill>
                <a:latin typeface="Arial"/>
              </a:defRPr>
            </a:pPr>
            <a:endParaRPr lang="fi-FI"/>
          </a:p>
        </c:txPr>
        <c:crossAx val="869856"/>
        <c:crosses val="autoZero"/>
        <c:crossBetween val="between"/>
        <c:majorUnit val="0.2"/>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col"/>
        <c:grouping val="clustered"/>
        <c:varyColors val="0"/>
        <c:ser>
          <c:idx val="0"/>
          <c:order val="0"/>
          <c:tx>
            <c:strRef>
              <c:f>T1!$B$1</c:f>
              <c:strCache>
                <c:ptCount val="1"/>
                <c:pt idx="0">
                  <c:v>Yhdessä asuminen muiden kanssa yhdistetty (KA:8.95, Hajonta:1.33) (Vastauksia:2105)</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T1!$B$2:$B$11</c:f>
              <c:numCache>
                <c:formatCode>General</c:formatCode>
                <c:ptCount val="10"/>
                <c:pt idx="0">
                  <c:v>4.0000000000000001E-3</c:v>
                </c:pt>
                <c:pt idx="1">
                  <c:v>3.0000000000000001E-3</c:v>
                </c:pt>
                <c:pt idx="2">
                  <c:v>3.0000000000000001E-3</c:v>
                </c:pt>
                <c:pt idx="3">
                  <c:v>4.0000000000000001E-3</c:v>
                </c:pt>
                <c:pt idx="4">
                  <c:v>1.0999999999999999E-2</c:v>
                </c:pt>
                <c:pt idx="5">
                  <c:v>2.7E-2</c:v>
                </c:pt>
                <c:pt idx="6">
                  <c:v>4.2000000000000003E-2</c:v>
                </c:pt>
                <c:pt idx="7">
                  <c:v>0.17299999999999999</c:v>
                </c:pt>
                <c:pt idx="8">
                  <c:v>0.314</c:v>
                </c:pt>
                <c:pt idx="9">
                  <c:v>0.41899999999999998</c:v>
                </c:pt>
              </c:numCache>
            </c:numRef>
          </c:val>
          <c:extLst>
            <c:ext xmlns:c16="http://schemas.microsoft.com/office/drawing/2014/chart" uri="{C3380CC4-5D6E-409C-BE32-E72D297353CC}">
              <c16:uniqueId val="{00000000-C147-4D3C-A240-3DF188F114ED}"/>
            </c:ext>
          </c:extLst>
        </c:ser>
        <c:ser>
          <c:idx val="1"/>
          <c:order val="1"/>
          <c:tx>
            <c:strRef>
              <c:f>T1!$C$1</c:f>
              <c:strCache>
                <c:ptCount val="1"/>
                <c:pt idx="0">
                  <c:v>Yksin (KA:8.74, Hajonta:1.61) (Vastauksia:389)</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T1!$C$2:$C$11</c:f>
              <c:numCache>
                <c:formatCode>General</c:formatCode>
                <c:ptCount val="10"/>
                <c:pt idx="0">
                  <c:v>3.0000000000000001E-3</c:v>
                </c:pt>
                <c:pt idx="1">
                  <c:v>8.0000000000000002E-3</c:v>
                </c:pt>
                <c:pt idx="2">
                  <c:v>1.2999999999999999E-2</c:v>
                </c:pt>
                <c:pt idx="3">
                  <c:v>5.0000000000000001E-3</c:v>
                </c:pt>
                <c:pt idx="4">
                  <c:v>2.1000000000000001E-2</c:v>
                </c:pt>
                <c:pt idx="5">
                  <c:v>3.3000000000000002E-2</c:v>
                </c:pt>
                <c:pt idx="6">
                  <c:v>0.08</c:v>
                </c:pt>
                <c:pt idx="7">
                  <c:v>0.17</c:v>
                </c:pt>
                <c:pt idx="8">
                  <c:v>0.24399999999999999</c:v>
                </c:pt>
                <c:pt idx="9">
                  <c:v>0.42399999999999999</c:v>
                </c:pt>
              </c:numCache>
            </c:numRef>
          </c:val>
          <c:extLst>
            <c:ext xmlns:c16="http://schemas.microsoft.com/office/drawing/2014/chart" uri="{C3380CC4-5D6E-409C-BE32-E72D297353CC}">
              <c16:uniqueId val="{00000001-C147-4D3C-A240-3DF188F114ED}"/>
            </c:ext>
          </c:extLst>
        </c:ser>
        <c:dLbls>
          <c:showLegendKey val="0"/>
          <c:showVal val="0"/>
          <c:showCatName val="0"/>
          <c:showSerName val="0"/>
          <c:showPercent val="0"/>
          <c:showBubbleSize val="0"/>
        </c:dLbls>
        <c:gapWidth val="58"/>
        <c:axId val="465187"/>
        <c:axId val="45265"/>
      </c:barChart>
      <c:catAx>
        <c:axId val="465187"/>
        <c:scaling>
          <c:orientation val="minMax"/>
        </c:scaling>
        <c:delete val="0"/>
        <c:axPos val="b"/>
        <c:numFmt formatCode="General" sourceLinked="0"/>
        <c:majorTickMark val="none"/>
        <c:minorTickMark val="none"/>
        <c:tickLblPos val="nextTo"/>
        <c:txPr>
          <a:bodyPr/>
          <a:lstStyle/>
          <a:p>
            <a:pPr algn="l">
              <a:defRPr sz="1000" b="0" spc="100">
                <a:latin typeface="Arial"/>
              </a:defRPr>
            </a:pPr>
            <a:endParaRPr lang="fi-FI"/>
          </a:p>
        </c:txPr>
        <c:crossAx val="45265"/>
        <c:crosses val="autoZero"/>
        <c:auto val="1"/>
        <c:lblAlgn val="ctr"/>
        <c:lblOffset val="100"/>
        <c:noMultiLvlLbl val="1"/>
      </c:catAx>
      <c:valAx>
        <c:axId val="45265"/>
        <c:scaling>
          <c:orientation val="minMax"/>
          <c:max val="1"/>
          <c:min val="0"/>
        </c:scaling>
        <c:delete val="0"/>
        <c:axPos val="l"/>
        <c:majorGridlines>
          <c:spPr>
            <a:ln>
              <a:solidFill>
                <a:srgbClr val="4F81BD">
                  <a:alpha val="20000"/>
                </a:srgbClr>
              </a:solidFill>
            </a:ln>
          </c:spPr>
        </c:majorGridlines>
        <c:numFmt formatCode="0.0\ %" sourceLinked="0"/>
        <c:majorTickMark val="none"/>
        <c:minorTickMark val="none"/>
        <c:tickLblPos val="nextTo"/>
        <c:spPr>
          <a:ln>
            <a:noFill/>
          </a:ln>
        </c:spPr>
        <c:txPr>
          <a:bodyPr/>
          <a:lstStyle/>
          <a:p>
            <a:pPr algn="l">
              <a:defRPr sz="1000" b="0" spc="100">
                <a:latin typeface="Arial"/>
              </a:defRPr>
            </a:pPr>
            <a:endParaRPr lang="fi-FI"/>
          </a:p>
        </c:txPr>
        <c:crossAx val="465187"/>
        <c:crosses val="autoZero"/>
        <c:crossBetween val="between"/>
        <c:majorUnit val="0.2"/>
      </c:valAx>
    </c:plotArea>
    <c:legend>
      <c:legendPos val="b"/>
      <c:layout/>
      <c:overlay val="0"/>
      <c:txPr>
        <a:bodyPr/>
        <a:lstStyle/>
        <a:p>
          <a:pPr algn="l">
            <a:defRPr sz="1000" b="0" spc="100">
              <a:latin typeface="Arial"/>
            </a:defRPr>
          </a:pPr>
          <a:endParaRPr lang="fi-FI"/>
        </a:p>
      </c:txPr>
    </c:legend>
    <c:plotVisOnly val="1"/>
    <c:dispBlanksAs val="gap"/>
    <c:showDLblsOverMax val="1"/>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25 - 64 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Itsetuntoosi</c:v>
                </c:pt>
                <c:pt idx="1">
                  <c:v>Terveydentilaasi</c:v>
                </c:pt>
                <c:pt idx="2">
                  <c:v>Kykyysi voittaa elämässä eteen tulevia vaikeuksia</c:v>
                </c:pt>
                <c:pt idx="3">
                  <c:v>Luotettavien ystävien määrään</c:v>
                </c:pt>
                <c:pt idx="4">
                  <c:v>Perheeseesi (läheisiisi)</c:v>
                </c:pt>
              </c:strCache>
            </c:strRef>
          </c:cat>
          <c:val>
            <c:numRef>
              <c:f>T1!$B$2:$B$6</c:f>
              <c:numCache>
                <c:formatCode>General</c:formatCode>
                <c:ptCount val="5"/>
                <c:pt idx="0">
                  <c:v>7.74</c:v>
                </c:pt>
                <c:pt idx="1">
                  <c:v>7.38</c:v>
                </c:pt>
                <c:pt idx="2">
                  <c:v>7.83</c:v>
                </c:pt>
                <c:pt idx="3">
                  <c:v>7.33</c:v>
                </c:pt>
                <c:pt idx="4">
                  <c:v>8.76</c:v>
                </c:pt>
              </c:numCache>
            </c:numRef>
          </c:val>
          <c:extLst>
            <c:ext xmlns:c16="http://schemas.microsoft.com/office/drawing/2014/chart" uri="{C3380CC4-5D6E-409C-BE32-E72D297353CC}">
              <c16:uniqueId val="{00000000-76AF-4CA6-BDE0-414F719A1702}"/>
            </c:ext>
          </c:extLst>
        </c:ser>
        <c:ser>
          <c:idx val="1"/>
          <c:order val="1"/>
          <c:tx>
            <c:strRef>
              <c:f>T1!$C$1</c:f>
              <c:strCache>
                <c:ptCount val="1"/>
                <c:pt idx="0">
                  <c:v>65 v +</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Itsetuntoosi</c:v>
                </c:pt>
                <c:pt idx="1">
                  <c:v>Terveydentilaasi</c:v>
                </c:pt>
                <c:pt idx="2">
                  <c:v>Kykyysi voittaa elämässä eteen tulevia vaikeuksia</c:v>
                </c:pt>
                <c:pt idx="3">
                  <c:v>Luotettavien ystävien määrään</c:v>
                </c:pt>
                <c:pt idx="4">
                  <c:v>Perheeseesi (läheisiisi)</c:v>
                </c:pt>
              </c:strCache>
            </c:strRef>
          </c:cat>
          <c:val>
            <c:numRef>
              <c:f>T1!$C$2:$C$6</c:f>
              <c:numCache>
                <c:formatCode>General</c:formatCode>
                <c:ptCount val="5"/>
                <c:pt idx="0">
                  <c:v>8.2200000000000006</c:v>
                </c:pt>
                <c:pt idx="1">
                  <c:v>7.48</c:v>
                </c:pt>
                <c:pt idx="2">
                  <c:v>8.0299999999999994</c:v>
                </c:pt>
                <c:pt idx="3">
                  <c:v>7.64</c:v>
                </c:pt>
                <c:pt idx="4">
                  <c:v>8.73</c:v>
                </c:pt>
              </c:numCache>
            </c:numRef>
          </c:val>
          <c:extLst>
            <c:ext xmlns:c16="http://schemas.microsoft.com/office/drawing/2014/chart" uri="{C3380CC4-5D6E-409C-BE32-E72D297353CC}">
              <c16:uniqueId val="{00000001-76AF-4CA6-BDE0-414F719A1702}"/>
            </c:ext>
          </c:extLst>
        </c:ser>
        <c:ser>
          <c:idx val="2"/>
          <c:order val="2"/>
          <c:tx>
            <c:strRef>
              <c:f>T1!$D$1</c:f>
              <c:strCache>
                <c:ptCount val="1"/>
                <c:pt idx="0">
                  <c:v>Alle 25v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Itsetuntoosi</c:v>
                </c:pt>
                <c:pt idx="1">
                  <c:v>Terveydentilaasi</c:v>
                </c:pt>
                <c:pt idx="2">
                  <c:v>Kykyysi voittaa elämässä eteen tulevia vaikeuksia</c:v>
                </c:pt>
                <c:pt idx="3">
                  <c:v>Luotettavien ystävien määrään</c:v>
                </c:pt>
                <c:pt idx="4">
                  <c:v>Perheeseesi (läheisiisi)</c:v>
                </c:pt>
              </c:strCache>
            </c:strRef>
          </c:cat>
          <c:val>
            <c:numRef>
              <c:f>T1!$D$2:$D$6</c:f>
              <c:numCache>
                <c:formatCode>General</c:formatCode>
                <c:ptCount val="5"/>
                <c:pt idx="0">
                  <c:v>6.65</c:v>
                </c:pt>
                <c:pt idx="1">
                  <c:v>7.53</c:v>
                </c:pt>
                <c:pt idx="2">
                  <c:v>6.99</c:v>
                </c:pt>
                <c:pt idx="3">
                  <c:v>7.12</c:v>
                </c:pt>
                <c:pt idx="4">
                  <c:v>8.36</c:v>
                </c:pt>
              </c:numCache>
            </c:numRef>
          </c:val>
          <c:extLst>
            <c:ext xmlns:c16="http://schemas.microsoft.com/office/drawing/2014/chart" uri="{C3380CC4-5D6E-409C-BE32-E72D297353CC}">
              <c16:uniqueId val="{00000002-76AF-4CA6-BDE0-414F719A1702}"/>
            </c:ext>
          </c:extLst>
        </c:ser>
        <c:dLbls>
          <c:showLegendKey val="0"/>
          <c:showVal val="0"/>
          <c:showCatName val="0"/>
          <c:showSerName val="0"/>
          <c:showPercent val="0"/>
          <c:showBubbleSize val="0"/>
        </c:dLbls>
        <c:gapWidth val="58"/>
        <c:axId val="113429"/>
        <c:axId val="998092"/>
      </c:barChart>
      <c:catAx>
        <c:axId val="113429"/>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998092"/>
        <c:crosses val="autoZero"/>
        <c:auto val="1"/>
        <c:lblAlgn val="ctr"/>
        <c:lblOffset val="100"/>
        <c:noMultiLvlLbl val="1"/>
      </c:catAx>
      <c:valAx>
        <c:axId val="998092"/>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113429"/>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25 - 64 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Päivittäiseen pärjäämiseesi</c:v>
                </c:pt>
                <c:pt idx="1">
                  <c:v>Taloudelliseen tilanteeseesi</c:v>
                </c:pt>
                <c:pt idx="2">
                  <c:v>Asumisoloihisi</c:v>
                </c:pt>
                <c:pt idx="3">
                  <c:v>Omien vahvuuksiesi kehittämiseen (esim. harrastamalla mieluisia asioita)</c:v>
                </c:pt>
                <c:pt idx="4">
                  <c:v>Elämääsi kokonaisuutena</c:v>
                </c:pt>
              </c:strCache>
            </c:strRef>
          </c:cat>
          <c:val>
            <c:numRef>
              <c:f>T1!$B$2:$B$6</c:f>
              <c:numCache>
                <c:formatCode>General</c:formatCode>
                <c:ptCount val="5"/>
                <c:pt idx="0">
                  <c:v>8.14</c:v>
                </c:pt>
                <c:pt idx="1">
                  <c:v>7.05</c:v>
                </c:pt>
                <c:pt idx="2">
                  <c:v>8.34</c:v>
                </c:pt>
                <c:pt idx="3">
                  <c:v>7.51</c:v>
                </c:pt>
                <c:pt idx="4">
                  <c:v>8.0500000000000007</c:v>
                </c:pt>
              </c:numCache>
            </c:numRef>
          </c:val>
          <c:extLst>
            <c:ext xmlns:c16="http://schemas.microsoft.com/office/drawing/2014/chart" uri="{C3380CC4-5D6E-409C-BE32-E72D297353CC}">
              <c16:uniqueId val="{00000000-29DC-473B-B66C-0E7DBEE5B273}"/>
            </c:ext>
          </c:extLst>
        </c:ser>
        <c:ser>
          <c:idx val="1"/>
          <c:order val="1"/>
          <c:tx>
            <c:strRef>
              <c:f>T1!$C$1</c:f>
              <c:strCache>
                <c:ptCount val="1"/>
                <c:pt idx="0">
                  <c:v>65 v +</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Päivittäiseen pärjäämiseesi</c:v>
                </c:pt>
                <c:pt idx="1">
                  <c:v>Taloudelliseen tilanteeseesi</c:v>
                </c:pt>
                <c:pt idx="2">
                  <c:v>Asumisoloihisi</c:v>
                </c:pt>
                <c:pt idx="3">
                  <c:v>Omien vahvuuksiesi kehittämiseen (esim. harrastamalla mieluisia asioita)</c:v>
                </c:pt>
                <c:pt idx="4">
                  <c:v>Elämääsi kokonaisuutena</c:v>
                </c:pt>
              </c:strCache>
            </c:strRef>
          </c:cat>
          <c:val>
            <c:numRef>
              <c:f>T1!$C$2:$C$6</c:f>
              <c:numCache>
                <c:formatCode>General</c:formatCode>
                <c:ptCount val="5"/>
                <c:pt idx="0">
                  <c:v>8.6199999999999992</c:v>
                </c:pt>
                <c:pt idx="1">
                  <c:v>7.92</c:v>
                </c:pt>
                <c:pt idx="2">
                  <c:v>8.85</c:v>
                </c:pt>
                <c:pt idx="3">
                  <c:v>7.98</c:v>
                </c:pt>
                <c:pt idx="4">
                  <c:v>8.3800000000000008</c:v>
                </c:pt>
              </c:numCache>
            </c:numRef>
          </c:val>
          <c:extLst>
            <c:ext xmlns:c16="http://schemas.microsoft.com/office/drawing/2014/chart" uri="{C3380CC4-5D6E-409C-BE32-E72D297353CC}">
              <c16:uniqueId val="{00000001-29DC-473B-B66C-0E7DBEE5B273}"/>
            </c:ext>
          </c:extLst>
        </c:ser>
        <c:ser>
          <c:idx val="2"/>
          <c:order val="2"/>
          <c:tx>
            <c:strRef>
              <c:f>T1!$D$1</c:f>
              <c:strCache>
                <c:ptCount val="1"/>
                <c:pt idx="0">
                  <c:v>Alle 25v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Päivittäiseen pärjäämiseesi</c:v>
                </c:pt>
                <c:pt idx="1">
                  <c:v>Taloudelliseen tilanteeseesi</c:v>
                </c:pt>
                <c:pt idx="2">
                  <c:v>Asumisoloihisi</c:v>
                </c:pt>
                <c:pt idx="3">
                  <c:v>Omien vahvuuksiesi kehittämiseen (esim. harrastamalla mieluisia asioita)</c:v>
                </c:pt>
                <c:pt idx="4">
                  <c:v>Elämääsi kokonaisuutena</c:v>
                </c:pt>
              </c:strCache>
            </c:strRef>
          </c:cat>
          <c:val>
            <c:numRef>
              <c:f>T1!$D$2:$D$6</c:f>
              <c:numCache>
                <c:formatCode>General</c:formatCode>
                <c:ptCount val="5"/>
                <c:pt idx="0">
                  <c:v>7.48</c:v>
                </c:pt>
                <c:pt idx="1">
                  <c:v>6.86</c:v>
                </c:pt>
                <c:pt idx="2">
                  <c:v>8.26</c:v>
                </c:pt>
                <c:pt idx="3">
                  <c:v>7.28</c:v>
                </c:pt>
                <c:pt idx="4">
                  <c:v>7.48</c:v>
                </c:pt>
              </c:numCache>
            </c:numRef>
          </c:val>
          <c:extLst>
            <c:ext xmlns:c16="http://schemas.microsoft.com/office/drawing/2014/chart" uri="{C3380CC4-5D6E-409C-BE32-E72D297353CC}">
              <c16:uniqueId val="{00000002-29DC-473B-B66C-0E7DBEE5B273}"/>
            </c:ext>
          </c:extLst>
        </c:ser>
        <c:dLbls>
          <c:showLegendKey val="0"/>
          <c:showVal val="0"/>
          <c:showCatName val="0"/>
          <c:showSerName val="0"/>
          <c:showPercent val="0"/>
          <c:showBubbleSize val="0"/>
        </c:dLbls>
        <c:gapWidth val="58"/>
        <c:axId val="126864"/>
        <c:axId val="13710"/>
      </c:barChart>
      <c:catAx>
        <c:axId val="126864"/>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13710"/>
        <c:crosses val="autoZero"/>
        <c:auto val="1"/>
        <c:lblAlgn val="ctr"/>
        <c:lblOffset val="100"/>
        <c:noMultiLvlLbl val="1"/>
      </c:catAx>
      <c:valAx>
        <c:axId val="13710"/>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126864"/>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25 - 64 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...käyt kirjastossa, konserteissa ja muissa vastaavissa paikoissa?</c:v>
                </c:pt>
                <c:pt idx="1">
                  <c:v>...teet juuri sinulle mielekkäitä asioita?</c:v>
                </c:pt>
                <c:pt idx="2">
                  <c:v>...pidät huolta terveydestäsi?</c:v>
                </c:pt>
                <c:pt idx="3">
                  <c:v>...voit halutessasi viettää aikaa sinulle mieluisten ihmisten kanssa?</c:v>
                </c:pt>
                <c:pt idx="4">
                  <c:v>...voit nauttia luonnosta asuinseudullasi?</c:v>
                </c:pt>
              </c:strCache>
            </c:strRef>
          </c:cat>
          <c:val>
            <c:numRef>
              <c:f>T1!$B$2:$B$6</c:f>
              <c:numCache>
                <c:formatCode>General</c:formatCode>
                <c:ptCount val="5"/>
                <c:pt idx="0">
                  <c:v>4.79</c:v>
                </c:pt>
                <c:pt idx="1">
                  <c:v>7.49</c:v>
                </c:pt>
                <c:pt idx="2">
                  <c:v>7.54</c:v>
                </c:pt>
                <c:pt idx="3">
                  <c:v>7.16</c:v>
                </c:pt>
                <c:pt idx="4">
                  <c:v>8.9600000000000009</c:v>
                </c:pt>
              </c:numCache>
            </c:numRef>
          </c:val>
          <c:extLst>
            <c:ext xmlns:c16="http://schemas.microsoft.com/office/drawing/2014/chart" uri="{C3380CC4-5D6E-409C-BE32-E72D297353CC}">
              <c16:uniqueId val="{00000000-882D-402A-B5EC-ACEBDDE9245A}"/>
            </c:ext>
          </c:extLst>
        </c:ser>
        <c:ser>
          <c:idx val="1"/>
          <c:order val="1"/>
          <c:tx>
            <c:strRef>
              <c:f>T1!$C$1</c:f>
              <c:strCache>
                <c:ptCount val="1"/>
                <c:pt idx="0">
                  <c:v>65 v +</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...käyt kirjastossa, konserteissa ja muissa vastaavissa paikoissa?</c:v>
                </c:pt>
                <c:pt idx="1">
                  <c:v>...teet juuri sinulle mielekkäitä asioita?</c:v>
                </c:pt>
                <c:pt idx="2">
                  <c:v>...pidät huolta terveydestäsi?</c:v>
                </c:pt>
                <c:pt idx="3">
                  <c:v>...voit halutessasi viettää aikaa sinulle mieluisten ihmisten kanssa?</c:v>
                </c:pt>
                <c:pt idx="4">
                  <c:v>...voit nauttia luonnosta asuinseudullasi?</c:v>
                </c:pt>
              </c:strCache>
            </c:strRef>
          </c:cat>
          <c:val>
            <c:numRef>
              <c:f>T1!$C$2:$C$6</c:f>
              <c:numCache>
                <c:formatCode>General</c:formatCode>
                <c:ptCount val="5"/>
                <c:pt idx="0">
                  <c:v>6.05</c:v>
                </c:pt>
                <c:pt idx="1">
                  <c:v>8.07</c:v>
                </c:pt>
                <c:pt idx="2">
                  <c:v>8.33</c:v>
                </c:pt>
                <c:pt idx="3">
                  <c:v>7.27</c:v>
                </c:pt>
                <c:pt idx="4">
                  <c:v>9.2100000000000009</c:v>
                </c:pt>
              </c:numCache>
            </c:numRef>
          </c:val>
          <c:extLst>
            <c:ext xmlns:c16="http://schemas.microsoft.com/office/drawing/2014/chart" uri="{C3380CC4-5D6E-409C-BE32-E72D297353CC}">
              <c16:uniqueId val="{00000001-882D-402A-B5EC-ACEBDDE9245A}"/>
            </c:ext>
          </c:extLst>
        </c:ser>
        <c:ser>
          <c:idx val="2"/>
          <c:order val="2"/>
          <c:tx>
            <c:strRef>
              <c:f>T1!$D$1</c:f>
              <c:strCache>
                <c:ptCount val="1"/>
                <c:pt idx="0">
                  <c:v>Alle 25v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T1!$A$2:$A$6</c:f>
              <c:strCache>
                <c:ptCount val="5"/>
                <c:pt idx="0">
                  <c:v>...käyt kirjastossa, konserteissa ja muissa vastaavissa paikoissa?</c:v>
                </c:pt>
                <c:pt idx="1">
                  <c:v>...teet juuri sinulle mielekkäitä asioita?</c:v>
                </c:pt>
                <c:pt idx="2">
                  <c:v>...pidät huolta terveydestäsi?</c:v>
                </c:pt>
                <c:pt idx="3">
                  <c:v>...voit halutessasi viettää aikaa sinulle mieluisten ihmisten kanssa?</c:v>
                </c:pt>
                <c:pt idx="4">
                  <c:v>...voit nauttia luonnosta asuinseudullasi?</c:v>
                </c:pt>
              </c:strCache>
            </c:strRef>
          </c:cat>
          <c:val>
            <c:numRef>
              <c:f>T1!$D$2:$D$6</c:f>
              <c:numCache>
                <c:formatCode>General</c:formatCode>
                <c:ptCount val="5"/>
                <c:pt idx="0">
                  <c:v>3.46</c:v>
                </c:pt>
                <c:pt idx="1">
                  <c:v>7.42</c:v>
                </c:pt>
                <c:pt idx="2">
                  <c:v>7.46</c:v>
                </c:pt>
                <c:pt idx="3">
                  <c:v>7.52</c:v>
                </c:pt>
                <c:pt idx="4">
                  <c:v>8.49</c:v>
                </c:pt>
              </c:numCache>
            </c:numRef>
          </c:val>
          <c:extLst>
            <c:ext xmlns:c16="http://schemas.microsoft.com/office/drawing/2014/chart" uri="{C3380CC4-5D6E-409C-BE32-E72D297353CC}">
              <c16:uniqueId val="{00000002-882D-402A-B5EC-ACEBDDE9245A}"/>
            </c:ext>
          </c:extLst>
        </c:ser>
        <c:dLbls>
          <c:showLegendKey val="0"/>
          <c:showVal val="0"/>
          <c:showCatName val="0"/>
          <c:showSerName val="0"/>
          <c:showPercent val="0"/>
          <c:showBubbleSize val="0"/>
        </c:dLbls>
        <c:gapWidth val="58"/>
        <c:axId val="639415"/>
        <c:axId val="82186"/>
      </c:barChart>
      <c:catAx>
        <c:axId val="639415"/>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82186"/>
        <c:crosses val="autoZero"/>
        <c:auto val="1"/>
        <c:lblAlgn val="ctr"/>
        <c:lblOffset val="100"/>
        <c:noMultiLvlLbl val="1"/>
      </c:catAx>
      <c:valAx>
        <c:axId val="82186"/>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639415"/>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25 - 64 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...luotat asuinkuntasi poliittisiin päätöksentekijöihin?</c:v>
                </c:pt>
                <c:pt idx="1">
                  <c:v>...tunnet voivasi vaikuttaa itseäsi koskeviin asioihin asuinkunnassasi?</c:v>
                </c:pt>
                <c:pt idx="2">
                  <c:v>...asuinseutusi tarjoaa sinulle mahdollisuuksia hyvään elämään tulevaisuudessa?</c:v>
                </c:pt>
                <c:pt idx="3">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T1!$B$2:$B$5</c:f>
              <c:numCache>
                <c:formatCode>General</c:formatCode>
                <c:ptCount val="4"/>
                <c:pt idx="0">
                  <c:v>5.55</c:v>
                </c:pt>
                <c:pt idx="1">
                  <c:v>4.97</c:v>
                </c:pt>
                <c:pt idx="2">
                  <c:v>7.04</c:v>
                </c:pt>
                <c:pt idx="3">
                  <c:v>1.76</c:v>
                </c:pt>
              </c:numCache>
            </c:numRef>
          </c:val>
          <c:extLst>
            <c:ext xmlns:c16="http://schemas.microsoft.com/office/drawing/2014/chart" uri="{C3380CC4-5D6E-409C-BE32-E72D297353CC}">
              <c16:uniqueId val="{00000000-FDCC-4F3A-9F4B-6253D9B5E4F2}"/>
            </c:ext>
          </c:extLst>
        </c:ser>
        <c:ser>
          <c:idx val="1"/>
          <c:order val="1"/>
          <c:tx>
            <c:strRef>
              <c:f>T1!$C$1</c:f>
              <c:strCache>
                <c:ptCount val="1"/>
                <c:pt idx="0">
                  <c:v>65 v +</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...luotat asuinkuntasi poliittisiin päätöksentekijöihin?</c:v>
                </c:pt>
                <c:pt idx="1">
                  <c:v>...tunnet voivasi vaikuttaa itseäsi koskeviin asioihin asuinkunnassasi?</c:v>
                </c:pt>
                <c:pt idx="2">
                  <c:v>...asuinseutusi tarjoaa sinulle mahdollisuuksia hyvään elämään tulevaisuudessa?</c:v>
                </c:pt>
                <c:pt idx="3">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T1!$C$2:$C$5</c:f>
              <c:numCache>
                <c:formatCode>General</c:formatCode>
                <c:ptCount val="4"/>
                <c:pt idx="0">
                  <c:v>6.33</c:v>
                </c:pt>
                <c:pt idx="1">
                  <c:v>5.79</c:v>
                </c:pt>
                <c:pt idx="2">
                  <c:v>7.37</c:v>
                </c:pt>
                <c:pt idx="3">
                  <c:v>2.5299999999999998</c:v>
                </c:pt>
              </c:numCache>
            </c:numRef>
          </c:val>
          <c:extLst>
            <c:ext xmlns:c16="http://schemas.microsoft.com/office/drawing/2014/chart" uri="{C3380CC4-5D6E-409C-BE32-E72D297353CC}">
              <c16:uniqueId val="{00000001-FDCC-4F3A-9F4B-6253D9B5E4F2}"/>
            </c:ext>
          </c:extLst>
        </c:ser>
        <c:ser>
          <c:idx val="2"/>
          <c:order val="2"/>
          <c:tx>
            <c:strRef>
              <c:f>T1!$D$1</c:f>
              <c:strCache>
                <c:ptCount val="1"/>
                <c:pt idx="0">
                  <c:v>Alle 25v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...luotat asuinkuntasi poliittisiin päätöksentekijöihin?</c:v>
                </c:pt>
                <c:pt idx="1">
                  <c:v>...tunnet voivasi vaikuttaa itseäsi koskeviin asioihin asuinkunnassasi?</c:v>
                </c:pt>
                <c:pt idx="2">
                  <c:v>...asuinseutusi tarjoaa sinulle mahdollisuuksia hyvään elämään tulevaisuudessa?</c:v>
                </c:pt>
                <c:pt idx="3">
                  <c:v>...olet kokenut syrjintää viimeisen vuoden aikana kun asioit julkisissa palveluissa? (Syrjinnällä tarkoitetaan tilanteita, joissa Sinut on mielestäsi asetettu muita epäedullisempaan asemaan. Käytännössä syrjintä voi olla palveluun pääsyn tai palvelun saamisen vaikeuttamista, estämistä tai huonomman palvelun tarjoamista)</c:v>
                </c:pt>
              </c:strCache>
            </c:strRef>
          </c:cat>
          <c:val>
            <c:numRef>
              <c:f>T1!$D$2:$D$5</c:f>
              <c:numCache>
                <c:formatCode>General</c:formatCode>
                <c:ptCount val="4"/>
                <c:pt idx="0">
                  <c:v>5.95</c:v>
                </c:pt>
                <c:pt idx="1">
                  <c:v>5.08</c:v>
                </c:pt>
                <c:pt idx="2">
                  <c:v>6.13</c:v>
                </c:pt>
                <c:pt idx="3">
                  <c:v>1.59</c:v>
                </c:pt>
              </c:numCache>
            </c:numRef>
          </c:val>
          <c:extLst>
            <c:ext xmlns:c16="http://schemas.microsoft.com/office/drawing/2014/chart" uri="{C3380CC4-5D6E-409C-BE32-E72D297353CC}">
              <c16:uniqueId val="{00000002-FDCC-4F3A-9F4B-6253D9B5E4F2}"/>
            </c:ext>
          </c:extLst>
        </c:ser>
        <c:dLbls>
          <c:showLegendKey val="0"/>
          <c:showVal val="0"/>
          <c:showCatName val="0"/>
          <c:showSerName val="0"/>
          <c:showPercent val="0"/>
          <c:showBubbleSize val="0"/>
        </c:dLbls>
        <c:gapWidth val="58"/>
        <c:axId val="651205"/>
        <c:axId val="114802"/>
      </c:barChart>
      <c:catAx>
        <c:axId val="651205"/>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114802"/>
        <c:crosses val="autoZero"/>
        <c:auto val="1"/>
        <c:lblAlgn val="ctr"/>
        <c:lblOffset val="100"/>
        <c:noMultiLvlLbl val="1"/>
      </c:catAx>
      <c:valAx>
        <c:axId val="114802"/>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651205"/>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25 - 64 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...olet asuinalueesi rakennettuun (rakennukset, kadut, puistot jne.) ympäristöön?</c:v>
                </c:pt>
                <c:pt idx="1">
                  <c:v>...olet jokapäiväisten palveluiden (kauppa, posti, pankki) läheisyyteen (saavutettavuuteen)?</c:v>
                </c:pt>
                <c:pt idx="2">
                  <c:v>...olet asuinalueesi turvallisuuteen?</c:v>
                </c:pt>
                <c:pt idx="3">
                  <c:v>...olet saamaasi kohteluun viimeksi kun käytit jotain julkista palvelua?</c:v>
                </c:pt>
              </c:strCache>
            </c:strRef>
          </c:cat>
          <c:val>
            <c:numRef>
              <c:f>T1!$B$2:$B$5</c:f>
              <c:numCache>
                <c:formatCode>General</c:formatCode>
                <c:ptCount val="4"/>
                <c:pt idx="0">
                  <c:v>7.01</c:v>
                </c:pt>
                <c:pt idx="1">
                  <c:v>7.28</c:v>
                </c:pt>
                <c:pt idx="2">
                  <c:v>8.14</c:v>
                </c:pt>
                <c:pt idx="3">
                  <c:v>8.2899999999999991</c:v>
                </c:pt>
              </c:numCache>
            </c:numRef>
          </c:val>
          <c:extLst>
            <c:ext xmlns:c16="http://schemas.microsoft.com/office/drawing/2014/chart" uri="{C3380CC4-5D6E-409C-BE32-E72D297353CC}">
              <c16:uniqueId val="{00000000-9FC9-4ADD-9137-672AD5B5002D}"/>
            </c:ext>
          </c:extLst>
        </c:ser>
        <c:ser>
          <c:idx val="1"/>
          <c:order val="1"/>
          <c:tx>
            <c:strRef>
              <c:f>T1!$C$1</c:f>
              <c:strCache>
                <c:ptCount val="1"/>
                <c:pt idx="0">
                  <c:v>65 v +</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...olet asuinalueesi rakennettuun (rakennukset, kadut, puistot jne.) ympäristöön?</c:v>
                </c:pt>
                <c:pt idx="1">
                  <c:v>...olet jokapäiväisten palveluiden (kauppa, posti, pankki) läheisyyteen (saavutettavuuteen)?</c:v>
                </c:pt>
                <c:pt idx="2">
                  <c:v>...olet asuinalueesi turvallisuuteen?</c:v>
                </c:pt>
                <c:pt idx="3">
                  <c:v>...olet saamaasi kohteluun viimeksi kun käytit jotain julkista palvelua?</c:v>
                </c:pt>
              </c:strCache>
            </c:strRef>
          </c:cat>
          <c:val>
            <c:numRef>
              <c:f>T1!$C$2:$C$5</c:f>
              <c:numCache>
                <c:formatCode>General</c:formatCode>
                <c:ptCount val="4"/>
                <c:pt idx="0">
                  <c:v>7.33</c:v>
                </c:pt>
                <c:pt idx="1">
                  <c:v>7.03</c:v>
                </c:pt>
                <c:pt idx="2">
                  <c:v>8.36</c:v>
                </c:pt>
                <c:pt idx="3">
                  <c:v>8.49</c:v>
                </c:pt>
              </c:numCache>
            </c:numRef>
          </c:val>
          <c:extLst>
            <c:ext xmlns:c16="http://schemas.microsoft.com/office/drawing/2014/chart" uri="{C3380CC4-5D6E-409C-BE32-E72D297353CC}">
              <c16:uniqueId val="{00000001-9FC9-4ADD-9137-672AD5B5002D}"/>
            </c:ext>
          </c:extLst>
        </c:ser>
        <c:ser>
          <c:idx val="2"/>
          <c:order val="2"/>
          <c:tx>
            <c:strRef>
              <c:f>T1!$D$1</c:f>
              <c:strCache>
                <c:ptCount val="1"/>
                <c:pt idx="0">
                  <c:v>Alle 25v</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T1!$A$2:$A$5</c:f>
              <c:strCache>
                <c:ptCount val="4"/>
                <c:pt idx="0">
                  <c:v>...olet asuinalueesi rakennettuun (rakennukset, kadut, puistot jne.) ympäristöön?</c:v>
                </c:pt>
                <c:pt idx="1">
                  <c:v>...olet jokapäiväisten palveluiden (kauppa, posti, pankki) läheisyyteen (saavutettavuuteen)?</c:v>
                </c:pt>
                <c:pt idx="2">
                  <c:v>...olet asuinalueesi turvallisuuteen?</c:v>
                </c:pt>
                <c:pt idx="3">
                  <c:v>...olet saamaasi kohteluun viimeksi kun käytit jotain julkista palvelua?</c:v>
                </c:pt>
              </c:strCache>
            </c:strRef>
          </c:cat>
          <c:val>
            <c:numRef>
              <c:f>T1!$D$2:$D$5</c:f>
              <c:numCache>
                <c:formatCode>General</c:formatCode>
                <c:ptCount val="4"/>
                <c:pt idx="0">
                  <c:v>6.61</c:v>
                </c:pt>
                <c:pt idx="1">
                  <c:v>7.38</c:v>
                </c:pt>
                <c:pt idx="2">
                  <c:v>7.96</c:v>
                </c:pt>
                <c:pt idx="3">
                  <c:v>7.84</c:v>
                </c:pt>
              </c:numCache>
            </c:numRef>
          </c:val>
          <c:extLst>
            <c:ext xmlns:c16="http://schemas.microsoft.com/office/drawing/2014/chart" uri="{C3380CC4-5D6E-409C-BE32-E72D297353CC}">
              <c16:uniqueId val="{00000002-9FC9-4ADD-9137-672AD5B5002D}"/>
            </c:ext>
          </c:extLst>
        </c:ser>
        <c:dLbls>
          <c:showLegendKey val="0"/>
          <c:showVal val="0"/>
          <c:showCatName val="0"/>
          <c:showSerName val="0"/>
          <c:showPercent val="0"/>
          <c:showBubbleSize val="0"/>
        </c:dLbls>
        <c:gapWidth val="58"/>
        <c:axId val="720287"/>
        <c:axId val="625657"/>
      </c:barChart>
      <c:catAx>
        <c:axId val="720287"/>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625657"/>
        <c:crosses val="autoZero"/>
        <c:auto val="1"/>
        <c:lblAlgn val="ctr"/>
        <c:lblOffset val="100"/>
        <c:noMultiLvlLbl val="1"/>
      </c:catAx>
      <c:valAx>
        <c:axId val="625657"/>
        <c:scaling>
          <c:orientation val="minMax"/>
          <c:max val="10"/>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720287"/>
        <c:crosses val="autoZero"/>
        <c:crossBetween val="between"/>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col"/>
        <c:grouping val="clustered"/>
        <c:varyColors val="0"/>
        <c:ser>
          <c:idx val="0"/>
          <c:order val="0"/>
          <c:tx>
            <c:strRef>
              <c:f>T1!$B$1</c:f>
              <c:strCache>
                <c:ptCount val="1"/>
                <c:pt idx="0">
                  <c:v>25 - 64 v (KA:8.01, Hajonta:1.43) (Vastauksia:2000)</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T1!$B$2:$B$11</c:f>
              <c:numCache>
                <c:formatCode>General</c:formatCode>
                <c:ptCount val="10"/>
                <c:pt idx="0">
                  <c:v>3.0000000000000001E-3</c:v>
                </c:pt>
                <c:pt idx="1">
                  <c:v>5.0000000000000001E-3</c:v>
                </c:pt>
                <c:pt idx="2">
                  <c:v>0.01</c:v>
                </c:pt>
                <c:pt idx="3">
                  <c:v>1.2E-2</c:v>
                </c:pt>
                <c:pt idx="4">
                  <c:v>3.3000000000000002E-2</c:v>
                </c:pt>
                <c:pt idx="5">
                  <c:v>5.3999999999999999E-2</c:v>
                </c:pt>
                <c:pt idx="6">
                  <c:v>0.14099999999999999</c:v>
                </c:pt>
                <c:pt idx="7">
                  <c:v>0.34</c:v>
                </c:pt>
                <c:pt idx="8">
                  <c:v>0.317</c:v>
                </c:pt>
                <c:pt idx="9">
                  <c:v>8.7999999999999995E-2</c:v>
                </c:pt>
              </c:numCache>
            </c:numRef>
          </c:val>
          <c:extLst>
            <c:ext xmlns:c16="http://schemas.microsoft.com/office/drawing/2014/chart" uri="{C3380CC4-5D6E-409C-BE32-E72D297353CC}">
              <c16:uniqueId val="{00000000-B71E-4721-B5A4-B9F7BB1F422A}"/>
            </c:ext>
          </c:extLst>
        </c:ser>
        <c:ser>
          <c:idx val="1"/>
          <c:order val="1"/>
          <c:tx>
            <c:strRef>
              <c:f>T1!$C$1</c:f>
              <c:strCache>
                <c:ptCount val="1"/>
                <c:pt idx="0">
                  <c:v>65 v + (KA:8.35, Hajonta:1.26) (Vastauksia:328)</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T1!$C$2:$C$11</c:f>
              <c:numCache>
                <c:formatCode>General</c:formatCode>
                <c:ptCount val="10"/>
                <c:pt idx="0">
                  <c:v>3.0000000000000001E-3</c:v>
                </c:pt>
                <c:pt idx="1">
                  <c:v>3.0000000000000001E-3</c:v>
                </c:pt>
                <c:pt idx="2">
                  <c:v>3.0000000000000001E-3</c:v>
                </c:pt>
                <c:pt idx="3">
                  <c:v>6.0000000000000001E-3</c:v>
                </c:pt>
                <c:pt idx="4">
                  <c:v>1.7999999999999999E-2</c:v>
                </c:pt>
                <c:pt idx="5">
                  <c:v>2.1000000000000001E-2</c:v>
                </c:pt>
                <c:pt idx="6">
                  <c:v>0.104</c:v>
                </c:pt>
                <c:pt idx="7">
                  <c:v>0.34799999999999998</c:v>
                </c:pt>
                <c:pt idx="8">
                  <c:v>0.35399999999999998</c:v>
                </c:pt>
                <c:pt idx="9">
                  <c:v>0.14000000000000001</c:v>
                </c:pt>
              </c:numCache>
            </c:numRef>
          </c:val>
          <c:extLst>
            <c:ext xmlns:c16="http://schemas.microsoft.com/office/drawing/2014/chart" uri="{C3380CC4-5D6E-409C-BE32-E72D297353CC}">
              <c16:uniqueId val="{00000001-B71E-4721-B5A4-B9F7BB1F422A}"/>
            </c:ext>
          </c:extLst>
        </c:ser>
        <c:ser>
          <c:idx val="2"/>
          <c:order val="2"/>
          <c:tx>
            <c:strRef>
              <c:f>T1!$D$1</c:f>
              <c:strCache>
                <c:ptCount val="1"/>
                <c:pt idx="0">
                  <c:v>Alle 25v (KA:7.27, Hajonta:1.99) (Vastauksia:166)</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T1!$D$2:$D$11</c:f>
              <c:numCache>
                <c:formatCode>General</c:formatCode>
                <c:ptCount val="10"/>
                <c:pt idx="0">
                  <c:v>6.0000000000000001E-3</c:v>
                </c:pt>
                <c:pt idx="1">
                  <c:v>1.7999999999999999E-2</c:v>
                </c:pt>
                <c:pt idx="2">
                  <c:v>4.8000000000000001E-2</c:v>
                </c:pt>
                <c:pt idx="3">
                  <c:v>3.5999999999999997E-2</c:v>
                </c:pt>
                <c:pt idx="4">
                  <c:v>8.4000000000000005E-2</c:v>
                </c:pt>
                <c:pt idx="5">
                  <c:v>7.1999999999999995E-2</c:v>
                </c:pt>
                <c:pt idx="6">
                  <c:v>0.16900000000000001</c:v>
                </c:pt>
                <c:pt idx="7">
                  <c:v>0.28299999999999997</c:v>
                </c:pt>
                <c:pt idx="8">
                  <c:v>0.193</c:v>
                </c:pt>
                <c:pt idx="9">
                  <c:v>0.09</c:v>
                </c:pt>
              </c:numCache>
            </c:numRef>
          </c:val>
          <c:extLst>
            <c:ext xmlns:c16="http://schemas.microsoft.com/office/drawing/2014/chart" uri="{C3380CC4-5D6E-409C-BE32-E72D297353CC}">
              <c16:uniqueId val="{00000002-B71E-4721-B5A4-B9F7BB1F422A}"/>
            </c:ext>
          </c:extLst>
        </c:ser>
        <c:dLbls>
          <c:showLegendKey val="0"/>
          <c:showVal val="0"/>
          <c:showCatName val="0"/>
          <c:showSerName val="0"/>
          <c:showPercent val="0"/>
          <c:showBubbleSize val="0"/>
        </c:dLbls>
        <c:gapWidth val="58"/>
        <c:axId val="746835"/>
        <c:axId val="230513"/>
      </c:barChart>
      <c:catAx>
        <c:axId val="746835"/>
        <c:scaling>
          <c:orientation val="minMax"/>
        </c:scaling>
        <c:delete val="0"/>
        <c:axPos val="b"/>
        <c:numFmt formatCode="General" sourceLinked="0"/>
        <c:majorTickMark val="none"/>
        <c:minorTickMark val="none"/>
        <c:tickLblPos val="nextTo"/>
        <c:txPr>
          <a:bodyPr/>
          <a:lstStyle/>
          <a:p>
            <a:pPr algn="l">
              <a:defRPr sz="1000" b="0" spc="100">
                <a:latin typeface="Arial"/>
              </a:defRPr>
            </a:pPr>
            <a:endParaRPr lang="fi-FI"/>
          </a:p>
        </c:txPr>
        <c:crossAx val="230513"/>
        <c:crosses val="autoZero"/>
        <c:auto val="1"/>
        <c:lblAlgn val="ctr"/>
        <c:lblOffset val="100"/>
        <c:noMultiLvlLbl val="1"/>
      </c:catAx>
      <c:valAx>
        <c:axId val="230513"/>
        <c:scaling>
          <c:orientation val="minMax"/>
          <c:max val="1"/>
          <c:min val="0"/>
        </c:scaling>
        <c:delete val="0"/>
        <c:axPos val="l"/>
        <c:majorGridlines>
          <c:spPr>
            <a:ln>
              <a:solidFill>
                <a:srgbClr val="4F81BD">
                  <a:alpha val="20000"/>
                </a:srgbClr>
              </a:solidFill>
            </a:ln>
          </c:spPr>
        </c:majorGridlines>
        <c:numFmt formatCode="0.0\ %" sourceLinked="0"/>
        <c:majorTickMark val="none"/>
        <c:minorTickMark val="none"/>
        <c:tickLblPos val="nextTo"/>
        <c:spPr>
          <a:ln>
            <a:noFill/>
          </a:ln>
        </c:spPr>
        <c:txPr>
          <a:bodyPr/>
          <a:lstStyle/>
          <a:p>
            <a:pPr algn="l">
              <a:defRPr sz="1000" b="0" spc="100">
                <a:latin typeface="Arial"/>
              </a:defRPr>
            </a:pPr>
            <a:endParaRPr lang="fi-FI"/>
          </a:p>
        </c:txPr>
        <c:crossAx val="746835"/>
        <c:crosses val="autoZero"/>
        <c:crossBetween val="between"/>
        <c:majorUnit val="0.2"/>
      </c:valAx>
    </c:plotArea>
    <c:legend>
      <c:legendPos val="b"/>
      <c:layout/>
      <c:overlay val="0"/>
      <c:txPr>
        <a:bodyPr/>
        <a:lstStyle/>
        <a:p>
          <a:pPr algn="l">
            <a:defRPr sz="1000" b="0" spc="100">
              <a:latin typeface="Arial"/>
            </a:defRPr>
          </a:pPr>
          <a:endParaRPr lang="fi-FI"/>
        </a:p>
      </c:txPr>
    </c:legend>
    <c:plotVisOnly val="1"/>
    <c:dispBlanksAs val="gap"/>
    <c:showDLblsOverMax val="1"/>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col"/>
        <c:grouping val="clustered"/>
        <c:varyColors val="0"/>
        <c:ser>
          <c:idx val="0"/>
          <c:order val="0"/>
          <c:tx>
            <c:strRef>
              <c:f>T1!$B$1</c:f>
              <c:strCache>
                <c:ptCount val="1"/>
                <c:pt idx="0">
                  <c:v>25 - 64 v (KA:8.96, Hajonta:1.3) (Vastauksia:2000)</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T1!$B$2:$B$11</c:f>
              <c:numCache>
                <c:formatCode>General</c:formatCode>
                <c:ptCount val="10"/>
                <c:pt idx="0">
                  <c:v>1E-3</c:v>
                </c:pt>
                <c:pt idx="1">
                  <c:v>4.0000000000000001E-3</c:v>
                </c:pt>
                <c:pt idx="2">
                  <c:v>5.0000000000000001E-3</c:v>
                </c:pt>
                <c:pt idx="3">
                  <c:v>5.0000000000000001E-3</c:v>
                </c:pt>
                <c:pt idx="4">
                  <c:v>1.2E-2</c:v>
                </c:pt>
                <c:pt idx="5">
                  <c:v>2.5000000000000001E-2</c:v>
                </c:pt>
                <c:pt idx="6">
                  <c:v>4.4999999999999998E-2</c:v>
                </c:pt>
                <c:pt idx="7">
                  <c:v>0.17499999999999999</c:v>
                </c:pt>
                <c:pt idx="8">
                  <c:v>0.30199999999999999</c:v>
                </c:pt>
                <c:pt idx="9">
                  <c:v>0.42899999999999999</c:v>
                </c:pt>
              </c:numCache>
            </c:numRef>
          </c:val>
          <c:extLst>
            <c:ext xmlns:c16="http://schemas.microsoft.com/office/drawing/2014/chart" uri="{C3380CC4-5D6E-409C-BE32-E72D297353CC}">
              <c16:uniqueId val="{00000000-BDEF-46FB-AA23-4397394DA9CE}"/>
            </c:ext>
          </c:extLst>
        </c:ser>
        <c:ser>
          <c:idx val="1"/>
          <c:order val="1"/>
          <c:tx>
            <c:strRef>
              <c:f>T1!$C$1</c:f>
              <c:strCache>
                <c:ptCount val="1"/>
                <c:pt idx="0">
                  <c:v>65 v + (KA:9.03, Hajonta:1.24) (Vastauksia:328)</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T1!$C$2:$C$11</c:f>
              <c:numCache>
                <c:formatCode>General</c:formatCode>
                <c:ptCount val="10"/>
                <c:pt idx="0">
                  <c:v>3.0000000000000001E-3</c:v>
                </c:pt>
                <c:pt idx="1">
                  <c:v>3.0000000000000001E-3</c:v>
                </c:pt>
                <c:pt idx="2">
                  <c:v>3.0000000000000001E-3</c:v>
                </c:pt>
                <c:pt idx="3">
                  <c:v>3.0000000000000001E-3</c:v>
                </c:pt>
                <c:pt idx="4">
                  <c:v>3.0000000000000001E-3</c:v>
                </c:pt>
                <c:pt idx="5">
                  <c:v>2.4E-2</c:v>
                </c:pt>
                <c:pt idx="6">
                  <c:v>4.2999999999999997E-2</c:v>
                </c:pt>
                <c:pt idx="7">
                  <c:v>0.14299999999999999</c:v>
                </c:pt>
                <c:pt idx="8">
                  <c:v>0.34799999999999998</c:v>
                </c:pt>
                <c:pt idx="9">
                  <c:v>0.42699999999999999</c:v>
                </c:pt>
              </c:numCache>
            </c:numRef>
          </c:val>
          <c:extLst>
            <c:ext xmlns:c16="http://schemas.microsoft.com/office/drawing/2014/chart" uri="{C3380CC4-5D6E-409C-BE32-E72D297353CC}">
              <c16:uniqueId val="{00000001-BDEF-46FB-AA23-4397394DA9CE}"/>
            </c:ext>
          </c:extLst>
        </c:ser>
        <c:ser>
          <c:idx val="2"/>
          <c:order val="2"/>
          <c:tx>
            <c:strRef>
              <c:f>T1!$D$1</c:f>
              <c:strCache>
                <c:ptCount val="1"/>
                <c:pt idx="0">
                  <c:v>Alle 25v (KA:8.09, Hajonta:2.13) (Vastauksia:166)</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T1!$D$2:$D$11</c:f>
              <c:numCache>
                <c:formatCode>General</c:formatCode>
                <c:ptCount val="10"/>
                <c:pt idx="0">
                  <c:v>3.5999999999999997E-2</c:v>
                </c:pt>
                <c:pt idx="1">
                  <c:v>6.0000000000000001E-3</c:v>
                </c:pt>
                <c:pt idx="2">
                  <c:v>1.2E-2</c:v>
                </c:pt>
                <c:pt idx="3">
                  <c:v>6.0000000000000001E-3</c:v>
                </c:pt>
                <c:pt idx="4">
                  <c:v>4.2000000000000003E-2</c:v>
                </c:pt>
                <c:pt idx="5">
                  <c:v>6.6000000000000003E-2</c:v>
                </c:pt>
                <c:pt idx="6">
                  <c:v>9.6000000000000002E-2</c:v>
                </c:pt>
                <c:pt idx="7">
                  <c:v>0.21099999999999999</c:v>
                </c:pt>
                <c:pt idx="8">
                  <c:v>0.22900000000000001</c:v>
                </c:pt>
                <c:pt idx="9">
                  <c:v>0.29499999999999998</c:v>
                </c:pt>
              </c:numCache>
            </c:numRef>
          </c:val>
          <c:extLst>
            <c:ext xmlns:c16="http://schemas.microsoft.com/office/drawing/2014/chart" uri="{C3380CC4-5D6E-409C-BE32-E72D297353CC}">
              <c16:uniqueId val="{00000002-BDEF-46FB-AA23-4397394DA9CE}"/>
            </c:ext>
          </c:extLst>
        </c:ser>
        <c:dLbls>
          <c:showLegendKey val="0"/>
          <c:showVal val="0"/>
          <c:showCatName val="0"/>
          <c:showSerName val="0"/>
          <c:showPercent val="0"/>
          <c:showBubbleSize val="0"/>
        </c:dLbls>
        <c:gapWidth val="58"/>
        <c:axId val="540297"/>
        <c:axId val="279672"/>
      </c:barChart>
      <c:catAx>
        <c:axId val="540297"/>
        <c:scaling>
          <c:orientation val="minMax"/>
        </c:scaling>
        <c:delete val="0"/>
        <c:axPos val="b"/>
        <c:numFmt formatCode="General" sourceLinked="0"/>
        <c:majorTickMark val="none"/>
        <c:minorTickMark val="none"/>
        <c:tickLblPos val="nextTo"/>
        <c:txPr>
          <a:bodyPr/>
          <a:lstStyle/>
          <a:p>
            <a:pPr algn="l">
              <a:defRPr sz="1000" b="0" spc="100">
                <a:latin typeface="Arial"/>
              </a:defRPr>
            </a:pPr>
            <a:endParaRPr lang="fi-FI"/>
          </a:p>
        </c:txPr>
        <c:crossAx val="279672"/>
        <c:crosses val="autoZero"/>
        <c:auto val="1"/>
        <c:lblAlgn val="ctr"/>
        <c:lblOffset val="100"/>
        <c:noMultiLvlLbl val="1"/>
      </c:catAx>
      <c:valAx>
        <c:axId val="279672"/>
        <c:scaling>
          <c:orientation val="minMax"/>
          <c:max val="1"/>
          <c:min val="0"/>
        </c:scaling>
        <c:delete val="0"/>
        <c:axPos val="l"/>
        <c:majorGridlines>
          <c:spPr>
            <a:ln>
              <a:solidFill>
                <a:srgbClr val="4F81BD">
                  <a:alpha val="20000"/>
                </a:srgbClr>
              </a:solidFill>
            </a:ln>
          </c:spPr>
        </c:majorGridlines>
        <c:numFmt formatCode="0.0\ %" sourceLinked="0"/>
        <c:majorTickMark val="none"/>
        <c:minorTickMark val="none"/>
        <c:tickLblPos val="nextTo"/>
        <c:spPr>
          <a:ln>
            <a:noFill/>
          </a:ln>
        </c:spPr>
        <c:txPr>
          <a:bodyPr/>
          <a:lstStyle/>
          <a:p>
            <a:pPr algn="l">
              <a:defRPr sz="1000" b="0" spc="100">
                <a:latin typeface="Arial"/>
              </a:defRPr>
            </a:pPr>
            <a:endParaRPr lang="fi-FI"/>
          </a:p>
        </c:txPr>
        <c:crossAx val="540297"/>
        <c:crosses val="autoZero"/>
        <c:crossBetween val="between"/>
        <c:majorUnit val="0.2"/>
      </c:valAx>
    </c:plotArea>
    <c:legend>
      <c:legendPos val="b"/>
      <c:layout/>
      <c:overlay val="0"/>
      <c:txPr>
        <a:bodyPr/>
        <a:lstStyle/>
        <a:p>
          <a:pPr algn="l">
            <a:defRPr sz="1000" b="0" spc="100">
              <a:latin typeface="Arial"/>
            </a:defRPr>
          </a:pPr>
          <a:endParaRPr lang="fi-FI"/>
        </a:p>
      </c:txPr>
    </c:legend>
    <c:plotVisOnly val="1"/>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Kokemuksellinen hyvinvointikysely 2020FINAL (Kaikki vastaajat) (KA:2.97, Hajonta:1.31) (Vastauksia:2494)</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T1!$A$2:$A$8</c:f>
              <c:strCache>
                <c:ptCount val="7"/>
                <c:pt idx="0">
                  <c:v>Yksin </c:v>
                </c:pt>
                <c:pt idx="1">
                  <c:v>Kaksin avo- tai aviopuolison kanssa</c:v>
                </c:pt>
                <c:pt idx="2">
                  <c:v>Lapsen / lasten kanssa</c:v>
                </c:pt>
                <c:pt idx="3">
                  <c:v>Avo- tai aviopuolison ja laps(i)en kanssa</c:v>
                </c:pt>
                <c:pt idx="4">
                  <c:v>Vanhemman/ vanhempien kanssa</c:v>
                </c:pt>
                <c:pt idx="5">
                  <c:v>Asun yhdessä ryhmämuotoisesti esim. soluasunto/ kimppakämppä</c:v>
                </c:pt>
                <c:pt idx="6">
                  <c:v>Jokin muu, mikä</c:v>
                </c:pt>
              </c:strCache>
            </c:strRef>
          </c:cat>
          <c:val>
            <c:numRef>
              <c:f>T1!$B$2:$B$8</c:f>
              <c:numCache>
                <c:formatCode>0%</c:formatCode>
                <c:ptCount val="7"/>
                <c:pt idx="0">
                  <c:v>0.156</c:v>
                </c:pt>
                <c:pt idx="1">
                  <c:v>0.28599999999999998</c:v>
                </c:pt>
                <c:pt idx="2">
                  <c:v>0.08</c:v>
                </c:pt>
                <c:pt idx="3">
                  <c:v>0.42299999999999999</c:v>
                </c:pt>
                <c:pt idx="4">
                  <c:v>3.7999999999999999E-2</c:v>
                </c:pt>
                <c:pt idx="5">
                  <c:v>5.0000000000000001E-3</c:v>
                </c:pt>
                <c:pt idx="6">
                  <c:v>1.2E-2</c:v>
                </c:pt>
              </c:numCache>
            </c:numRef>
          </c:val>
          <c:extLst>
            <c:ext xmlns:c16="http://schemas.microsoft.com/office/drawing/2014/chart" uri="{C3380CC4-5D6E-409C-BE32-E72D297353CC}">
              <c16:uniqueId val="{00000000-BCA5-4709-8D90-A5D7EC5C53A8}"/>
            </c:ext>
          </c:extLst>
        </c:ser>
        <c:ser>
          <c:idx val="1"/>
          <c:order val="1"/>
          <c:tx>
            <c:strRef>
              <c:f>T1!$C$1</c:f>
              <c:strCache>
                <c:ptCount val="1"/>
                <c:pt idx="0">
                  <c:v>Vuosi 2019 vastaukset (Kaikki vastaajat) (KA:0.0, Hajonta:0.0) (Vastauksia:0)</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T1!$A$2:$A$8</c:f>
              <c:strCache>
                <c:ptCount val="7"/>
                <c:pt idx="0">
                  <c:v>Yksin </c:v>
                </c:pt>
                <c:pt idx="1">
                  <c:v>Kaksin avo- tai aviopuolison kanssa</c:v>
                </c:pt>
                <c:pt idx="2">
                  <c:v>Lapsen / lasten kanssa</c:v>
                </c:pt>
                <c:pt idx="3">
                  <c:v>Avo- tai aviopuolison ja laps(i)en kanssa</c:v>
                </c:pt>
                <c:pt idx="4">
                  <c:v>Vanhemman/ vanhempien kanssa</c:v>
                </c:pt>
                <c:pt idx="5">
                  <c:v>Asun yhdessä ryhmämuotoisesti esim. soluasunto/ kimppakämppä</c:v>
                </c:pt>
                <c:pt idx="6">
                  <c:v>Jokin muu, mikä</c:v>
                </c:pt>
              </c:strCache>
            </c:strRef>
          </c:cat>
          <c:val>
            <c:numRef>
              <c:f>T1!$C$2:$C$8</c:f>
              <c:numCache>
                <c:formatCode>0%</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BCA5-4709-8D90-A5D7EC5C53A8}"/>
            </c:ext>
          </c:extLst>
        </c:ser>
        <c:dLbls>
          <c:showLegendKey val="0"/>
          <c:showVal val="0"/>
          <c:showCatName val="0"/>
          <c:showSerName val="0"/>
          <c:showPercent val="0"/>
          <c:showBubbleSize val="0"/>
        </c:dLbls>
        <c:gapWidth val="58"/>
        <c:axId val="560413"/>
        <c:axId val="394226"/>
      </c:barChart>
      <c:catAx>
        <c:axId val="560413"/>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394226"/>
        <c:crosses val="autoZero"/>
        <c:auto val="1"/>
        <c:lblAlgn val="ctr"/>
        <c:lblOffset val="100"/>
        <c:noMultiLvlLbl val="1"/>
      </c:catAx>
      <c:valAx>
        <c:axId val="394226"/>
        <c:scaling>
          <c:orientation val="minMax"/>
          <c:max val="1"/>
          <c:min val="0"/>
        </c:scaling>
        <c:delete val="0"/>
        <c:axPos val="t"/>
        <c:majorGridlines>
          <c:spPr>
            <a:ln>
              <a:solidFill>
                <a:srgbClr val="4F81BD">
                  <a:alpha val="20000"/>
                </a:srgbClr>
              </a:solidFill>
            </a:ln>
          </c:spPr>
        </c:majorGridlines>
        <c:numFmt formatCode="0.0\ %" sourceLinked="0"/>
        <c:majorTickMark val="none"/>
        <c:minorTickMark val="none"/>
        <c:tickLblPos val="high"/>
        <c:spPr>
          <a:ln>
            <a:noFill/>
          </a:ln>
        </c:spPr>
        <c:txPr>
          <a:bodyPr/>
          <a:lstStyle/>
          <a:p>
            <a:pPr algn="l">
              <a:defRPr sz="1000" b="0" spc="100">
                <a:solidFill>
                  <a:srgbClr val="000000"/>
                </a:solidFill>
                <a:latin typeface="Arial"/>
              </a:defRPr>
            </a:pPr>
            <a:endParaRPr lang="fi-FI"/>
          </a:p>
        </c:txPr>
        <c:crossAx val="560413"/>
        <c:crosses val="autoZero"/>
        <c:crossBetween val="between"/>
        <c:majorUnit val="0.2"/>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Kokemuksellinen hyvinvointikysely 2020FINAL (Kaikki vastaajat) (KA:8.4, Hajonta:4.48) (Vastauksia:2494)</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T1!$A$2:$A$21</c:f>
              <c:strCache>
                <c:ptCount val="20"/>
                <c:pt idx="0">
                  <c:v>Iisalmi</c:v>
                </c:pt>
                <c:pt idx="1">
                  <c:v>Joroinen</c:v>
                </c:pt>
                <c:pt idx="2">
                  <c:v>Kaavi</c:v>
                </c:pt>
                <c:pt idx="3">
                  <c:v>Keitele</c:v>
                </c:pt>
                <c:pt idx="4">
                  <c:v>Kiuruvesi</c:v>
                </c:pt>
                <c:pt idx="5">
                  <c:v>Kuopio</c:v>
                </c:pt>
                <c:pt idx="6">
                  <c:v>Lapinlahti</c:v>
                </c:pt>
                <c:pt idx="7">
                  <c:v>Leppävirta</c:v>
                </c:pt>
                <c:pt idx="8">
                  <c:v>Pielavesi</c:v>
                </c:pt>
                <c:pt idx="9">
                  <c:v>Rautalampi</c:v>
                </c:pt>
                <c:pt idx="10">
                  <c:v>Rautavaara</c:v>
                </c:pt>
                <c:pt idx="11">
                  <c:v>Siilinjärvi</c:v>
                </c:pt>
                <c:pt idx="12">
                  <c:v>Sonkajärvi</c:v>
                </c:pt>
                <c:pt idx="13">
                  <c:v>Suonenjoki</c:v>
                </c:pt>
                <c:pt idx="14">
                  <c:v>Tervo</c:v>
                </c:pt>
                <c:pt idx="15">
                  <c:v>Tuusniemi</c:v>
                </c:pt>
                <c:pt idx="16">
                  <c:v>Varkaus</c:v>
                </c:pt>
                <c:pt idx="17">
                  <c:v>Vesanto</c:v>
                </c:pt>
                <c:pt idx="18">
                  <c:v>Vieremä</c:v>
                </c:pt>
                <c:pt idx="19">
                  <c:v>Vastaaja ei asu Pohjois-Savossa</c:v>
                </c:pt>
              </c:strCache>
            </c:strRef>
          </c:cat>
          <c:val>
            <c:numRef>
              <c:f>T1!$B$2:$B$21</c:f>
              <c:numCache>
                <c:formatCode>0%</c:formatCode>
                <c:ptCount val="20"/>
                <c:pt idx="0">
                  <c:v>3.7999999999999999E-2</c:v>
                </c:pt>
                <c:pt idx="1">
                  <c:v>1.4E-2</c:v>
                </c:pt>
                <c:pt idx="2">
                  <c:v>0.01</c:v>
                </c:pt>
                <c:pt idx="3">
                  <c:v>4.4999999999999998E-2</c:v>
                </c:pt>
                <c:pt idx="4">
                  <c:v>1.9E-2</c:v>
                </c:pt>
                <c:pt idx="5">
                  <c:v>0.46800000000000003</c:v>
                </c:pt>
                <c:pt idx="6">
                  <c:v>4.8000000000000001E-2</c:v>
                </c:pt>
                <c:pt idx="7">
                  <c:v>2.5999999999999999E-2</c:v>
                </c:pt>
                <c:pt idx="8">
                  <c:v>1.4E-2</c:v>
                </c:pt>
                <c:pt idx="9">
                  <c:v>1.2E-2</c:v>
                </c:pt>
                <c:pt idx="10">
                  <c:v>1.2999999999999999E-2</c:v>
                </c:pt>
                <c:pt idx="11">
                  <c:v>0.105</c:v>
                </c:pt>
                <c:pt idx="12">
                  <c:v>0.02</c:v>
                </c:pt>
                <c:pt idx="13">
                  <c:v>0.03</c:v>
                </c:pt>
                <c:pt idx="14">
                  <c:v>1.2E-2</c:v>
                </c:pt>
                <c:pt idx="15">
                  <c:v>2.7E-2</c:v>
                </c:pt>
                <c:pt idx="16">
                  <c:v>5.8999999999999997E-2</c:v>
                </c:pt>
                <c:pt idx="17">
                  <c:v>2.5999999999999999E-2</c:v>
                </c:pt>
                <c:pt idx="18">
                  <c:v>1.2999999999999999E-2</c:v>
                </c:pt>
                <c:pt idx="19">
                  <c:v>1E-3</c:v>
                </c:pt>
              </c:numCache>
            </c:numRef>
          </c:val>
          <c:extLst>
            <c:ext xmlns:c16="http://schemas.microsoft.com/office/drawing/2014/chart" uri="{C3380CC4-5D6E-409C-BE32-E72D297353CC}">
              <c16:uniqueId val="{00000000-E820-440F-B852-A83F91EE22E1}"/>
            </c:ext>
          </c:extLst>
        </c:ser>
        <c:ser>
          <c:idx val="1"/>
          <c:order val="1"/>
          <c:tx>
            <c:strRef>
              <c:f>T1!$C$1</c:f>
              <c:strCache>
                <c:ptCount val="1"/>
                <c:pt idx="0">
                  <c:v>Vuosi 2019 vastaukset (Kaikki vastaajat) (KA:9.24, Hajonta:4.99) (Vastauksia:3043)</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T1!$A$2:$A$21</c:f>
              <c:strCache>
                <c:ptCount val="20"/>
                <c:pt idx="0">
                  <c:v>Iisalmi</c:v>
                </c:pt>
                <c:pt idx="1">
                  <c:v>Joroinen</c:v>
                </c:pt>
                <c:pt idx="2">
                  <c:v>Kaavi</c:v>
                </c:pt>
                <c:pt idx="3">
                  <c:v>Keitele</c:v>
                </c:pt>
                <c:pt idx="4">
                  <c:v>Kiuruvesi</c:v>
                </c:pt>
                <c:pt idx="5">
                  <c:v>Kuopio</c:v>
                </c:pt>
                <c:pt idx="6">
                  <c:v>Lapinlahti</c:v>
                </c:pt>
                <c:pt idx="7">
                  <c:v>Leppävirta</c:v>
                </c:pt>
                <c:pt idx="8">
                  <c:v>Pielavesi</c:v>
                </c:pt>
                <c:pt idx="9">
                  <c:v>Rautalampi</c:v>
                </c:pt>
                <c:pt idx="10">
                  <c:v>Rautavaara</c:v>
                </c:pt>
                <c:pt idx="11">
                  <c:v>Siilinjärvi</c:v>
                </c:pt>
                <c:pt idx="12">
                  <c:v>Sonkajärvi</c:v>
                </c:pt>
                <c:pt idx="13">
                  <c:v>Suonenjoki</c:v>
                </c:pt>
                <c:pt idx="14">
                  <c:v>Tervo</c:v>
                </c:pt>
                <c:pt idx="15">
                  <c:v>Tuusniemi</c:v>
                </c:pt>
                <c:pt idx="16">
                  <c:v>Varkaus</c:v>
                </c:pt>
                <c:pt idx="17">
                  <c:v>Vesanto</c:v>
                </c:pt>
                <c:pt idx="18">
                  <c:v>Vieremä</c:v>
                </c:pt>
                <c:pt idx="19">
                  <c:v>Vastaaja ei asu Pohjois-Savossa</c:v>
                </c:pt>
              </c:strCache>
            </c:strRef>
          </c:cat>
          <c:val>
            <c:numRef>
              <c:f>T1!$C$2:$C$21</c:f>
              <c:numCache>
                <c:formatCode>0%</c:formatCode>
                <c:ptCount val="20"/>
                <c:pt idx="0">
                  <c:v>6.7000000000000004E-2</c:v>
                </c:pt>
                <c:pt idx="1">
                  <c:v>1.9E-2</c:v>
                </c:pt>
                <c:pt idx="2">
                  <c:v>1E-3</c:v>
                </c:pt>
                <c:pt idx="3">
                  <c:v>0.04</c:v>
                </c:pt>
                <c:pt idx="4">
                  <c:v>0.05</c:v>
                </c:pt>
                <c:pt idx="5">
                  <c:v>0.27100000000000002</c:v>
                </c:pt>
                <c:pt idx="6">
                  <c:v>7.0999999999999994E-2</c:v>
                </c:pt>
                <c:pt idx="7">
                  <c:v>2.3E-2</c:v>
                </c:pt>
                <c:pt idx="8">
                  <c:v>1.4E-2</c:v>
                </c:pt>
                <c:pt idx="9">
                  <c:v>2.1999999999999999E-2</c:v>
                </c:pt>
                <c:pt idx="10">
                  <c:v>1.4999999999999999E-2</c:v>
                </c:pt>
                <c:pt idx="11">
                  <c:v>0.17</c:v>
                </c:pt>
                <c:pt idx="12">
                  <c:v>1.7000000000000001E-2</c:v>
                </c:pt>
                <c:pt idx="13">
                  <c:v>4.2999999999999997E-2</c:v>
                </c:pt>
                <c:pt idx="14">
                  <c:v>1.0999999999999999E-2</c:v>
                </c:pt>
                <c:pt idx="15">
                  <c:v>2.7E-2</c:v>
                </c:pt>
                <c:pt idx="16">
                  <c:v>0.09</c:v>
                </c:pt>
                <c:pt idx="17">
                  <c:v>1.2999999999999999E-2</c:v>
                </c:pt>
                <c:pt idx="18">
                  <c:v>2.7E-2</c:v>
                </c:pt>
                <c:pt idx="19">
                  <c:v>8.0000000000000002E-3</c:v>
                </c:pt>
              </c:numCache>
            </c:numRef>
          </c:val>
          <c:extLst>
            <c:ext xmlns:c16="http://schemas.microsoft.com/office/drawing/2014/chart" uri="{C3380CC4-5D6E-409C-BE32-E72D297353CC}">
              <c16:uniqueId val="{00000001-E820-440F-B852-A83F91EE22E1}"/>
            </c:ext>
          </c:extLst>
        </c:ser>
        <c:dLbls>
          <c:showLegendKey val="0"/>
          <c:showVal val="0"/>
          <c:showCatName val="0"/>
          <c:showSerName val="0"/>
          <c:showPercent val="0"/>
          <c:showBubbleSize val="0"/>
        </c:dLbls>
        <c:gapWidth val="58"/>
        <c:axId val="564058"/>
        <c:axId val="642843"/>
      </c:barChart>
      <c:catAx>
        <c:axId val="564058"/>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642843"/>
        <c:crosses val="autoZero"/>
        <c:auto val="1"/>
        <c:lblAlgn val="ctr"/>
        <c:lblOffset val="100"/>
        <c:noMultiLvlLbl val="1"/>
      </c:catAx>
      <c:valAx>
        <c:axId val="642843"/>
        <c:scaling>
          <c:orientation val="minMax"/>
          <c:max val="1"/>
          <c:min val="0"/>
        </c:scaling>
        <c:delete val="0"/>
        <c:axPos val="t"/>
        <c:majorGridlines>
          <c:spPr>
            <a:ln>
              <a:solidFill>
                <a:srgbClr val="4F81BD">
                  <a:alpha val="20000"/>
                </a:srgbClr>
              </a:solidFill>
            </a:ln>
          </c:spPr>
        </c:majorGridlines>
        <c:numFmt formatCode="0.0\ %" sourceLinked="0"/>
        <c:majorTickMark val="none"/>
        <c:minorTickMark val="none"/>
        <c:tickLblPos val="high"/>
        <c:spPr>
          <a:ln>
            <a:noFill/>
          </a:ln>
        </c:spPr>
        <c:txPr>
          <a:bodyPr/>
          <a:lstStyle/>
          <a:p>
            <a:pPr algn="l">
              <a:defRPr sz="1000" b="0" spc="100">
                <a:solidFill>
                  <a:srgbClr val="000000"/>
                </a:solidFill>
                <a:latin typeface="Arial"/>
              </a:defRPr>
            </a:pPr>
            <a:endParaRPr lang="fi-FI"/>
          </a:p>
        </c:txPr>
        <c:crossAx val="564058"/>
        <c:crosses val="autoZero"/>
        <c:crossBetween val="between"/>
        <c:majorUnit val="0.2"/>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Kokemuksellinen hyvinvointikysely 2020FINAL (Kaikki vastaajat) (KA:14.41, Hajonta:6.05) (Vastauksia:2143)</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T1!$A$2:$A$20</c:f>
              <c:strCache>
                <c:ptCount val="19"/>
                <c:pt idx="0">
                  <c:v>alkuperä</c:v>
                </c:pt>
                <c:pt idx="1">
                  <c:v>ammattiyhdistystoiminta</c:v>
                </c:pt>
                <c:pt idx="2">
                  <c:v>asema</c:v>
                </c:pt>
                <c:pt idx="3">
                  <c:v>ikä</c:v>
                </c:pt>
                <c:pt idx="4">
                  <c:v>kansalaisuus</c:v>
                </c:pt>
                <c:pt idx="5">
                  <c:v>kieli</c:v>
                </c:pt>
                <c:pt idx="6">
                  <c:v>koulutus</c:v>
                </c:pt>
                <c:pt idx="7">
                  <c:v>mielipide</c:v>
                </c:pt>
                <c:pt idx="8">
                  <c:v>perhesuhteet</c:v>
                </c:pt>
                <c:pt idx="9">
                  <c:v>poliittinen toiminta</c:v>
                </c:pt>
                <c:pt idx="10">
                  <c:v>seksuaalinen suuntautuminen</c:v>
                </c:pt>
                <c:pt idx="11">
                  <c:v>sukupuoli-identiteetti</c:v>
                </c:pt>
                <c:pt idx="12">
                  <c:v>sukupuolen ilmaisu</c:v>
                </c:pt>
                <c:pt idx="13">
                  <c:v>terveydentila</c:v>
                </c:pt>
                <c:pt idx="14">
                  <c:v>uskonto</c:v>
                </c:pt>
                <c:pt idx="15">
                  <c:v>vakaumus</c:v>
                </c:pt>
                <c:pt idx="16">
                  <c:v>vammaisuus</c:v>
                </c:pt>
                <c:pt idx="17">
                  <c:v>jokin muu, mikä</c:v>
                </c:pt>
                <c:pt idx="18">
                  <c:v>en ole kokenut syrjintää</c:v>
                </c:pt>
              </c:strCache>
            </c:strRef>
          </c:cat>
          <c:val>
            <c:numRef>
              <c:f>T1!$B$2:$B$20</c:f>
              <c:numCache>
                <c:formatCode>0%</c:formatCode>
                <c:ptCount val="19"/>
                <c:pt idx="0">
                  <c:v>1.2999999999999999E-2</c:v>
                </c:pt>
                <c:pt idx="1">
                  <c:v>8.0000000000000002E-3</c:v>
                </c:pt>
                <c:pt idx="2">
                  <c:v>0.06</c:v>
                </c:pt>
                <c:pt idx="3">
                  <c:v>0.11600000000000001</c:v>
                </c:pt>
                <c:pt idx="4">
                  <c:v>7.0000000000000001E-3</c:v>
                </c:pt>
                <c:pt idx="5">
                  <c:v>7.0000000000000001E-3</c:v>
                </c:pt>
                <c:pt idx="6">
                  <c:v>3.5000000000000003E-2</c:v>
                </c:pt>
                <c:pt idx="7">
                  <c:v>7.8E-2</c:v>
                </c:pt>
                <c:pt idx="8">
                  <c:v>3.5000000000000003E-2</c:v>
                </c:pt>
                <c:pt idx="9">
                  <c:v>2.1000000000000001E-2</c:v>
                </c:pt>
                <c:pt idx="10">
                  <c:v>8.0000000000000002E-3</c:v>
                </c:pt>
                <c:pt idx="11">
                  <c:v>0.01</c:v>
                </c:pt>
                <c:pt idx="12">
                  <c:v>7.0000000000000001E-3</c:v>
                </c:pt>
                <c:pt idx="13">
                  <c:v>9.8000000000000004E-2</c:v>
                </c:pt>
                <c:pt idx="14">
                  <c:v>7.0000000000000001E-3</c:v>
                </c:pt>
                <c:pt idx="15">
                  <c:v>1.2E-2</c:v>
                </c:pt>
                <c:pt idx="16">
                  <c:v>1.7000000000000001E-2</c:v>
                </c:pt>
                <c:pt idx="17">
                  <c:v>6.5000000000000002E-2</c:v>
                </c:pt>
                <c:pt idx="18">
                  <c:v>0.68100000000000005</c:v>
                </c:pt>
              </c:numCache>
            </c:numRef>
          </c:val>
          <c:extLst>
            <c:ext xmlns:c16="http://schemas.microsoft.com/office/drawing/2014/chart" uri="{C3380CC4-5D6E-409C-BE32-E72D297353CC}">
              <c16:uniqueId val="{00000000-9255-4887-A359-41538249980D}"/>
            </c:ext>
          </c:extLst>
        </c:ser>
        <c:ser>
          <c:idx val="1"/>
          <c:order val="1"/>
          <c:tx>
            <c:strRef>
              <c:f>T1!$C$1</c:f>
              <c:strCache>
                <c:ptCount val="1"/>
                <c:pt idx="0">
                  <c:v>Vuosi 2019 vastaukset (Kaikki vastaajat) (KA:0.0, Hajonta:0.0) (Vastauksia:0)</c:v>
                </c:pt>
              </c:strCache>
            </c:strRef>
          </c:tx>
          <c:invertIfNegative val="1"/>
          <c:dLbls>
            <c:numFmt formatCode="0.0\ %" sourceLinked="0"/>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T1!$A$2:$A$20</c:f>
              <c:strCache>
                <c:ptCount val="19"/>
                <c:pt idx="0">
                  <c:v>alkuperä</c:v>
                </c:pt>
                <c:pt idx="1">
                  <c:v>ammattiyhdistystoiminta</c:v>
                </c:pt>
                <c:pt idx="2">
                  <c:v>asema</c:v>
                </c:pt>
                <c:pt idx="3">
                  <c:v>ikä</c:v>
                </c:pt>
                <c:pt idx="4">
                  <c:v>kansalaisuus</c:v>
                </c:pt>
                <c:pt idx="5">
                  <c:v>kieli</c:v>
                </c:pt>
                <c:pt idx="6">
                  <c:v>koulutus</c:v>
                </c:pt>
                <c:pt idx="7">
                  <c:v>mielipide</c:v>
                </c:pt>
                <c:pt idx="8">
                  <c:v>perhesuhteet</c:v>
                </c:pt>
                <c:pt idx="9">
                  <c:v>poliittinen toiminta</c:v>
                </c:pt>
                <c:pt idx="10">
                  <c:v>seksuaalinen suuntautuminen</c:v>
                </c:pt>
                <c:pt idx="11">
                  <c:v>sukupuoli-identiteetti</c:v>
                </c:pt>
                <c:pt idx="12">
                  <c:v>sukupuolen ilmaisu</c:v>
                </c:pt>
                <c:pt idx="13">
                  <c:v>terveydentila</c:v>
                </c:pt>
                <c:pt idx="14">
                  <c:v>uskonto</c:v>
                </c:pt>
                <c:pt idx="15">
                  <c:v>vakaumus</c:v>
                </c:pt>
                <c:pt idx="16">
                  <c:v>vammaisuus</c:v>
                </c:pt>
                <c:pt idx="17">
                  <c:v>jokin muu, mikä</c:v>
                </c:pt>
                <c:pt idx="18">
                  <c:v>en ole kokenut syrjintää</c:v>
                </c:pt>
              </c:strCache>
            </c:strRef>
          </c:cat>
          <c:val>
            <c:numRef>
              <c:f>T1!$C$2:$C$20</c:f>
              <c:numCache>
                <c:formatCode>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val>
          <c:extLst>
            <c:ext xmlns:c16="http://schemas.microsoft.com/office/drawing/2014/chart" uri="{C3380CC4-5D6E-409C-BE32-E72D297353CC}">
              <c16:uniqueId val="{00000001-9255-4887-A359-41538249980D}"/>
            </c:ext>
          </c:extLst>
        </c:ser>
        <c:dLbls>
          <c:showLegendKey val="0"/>
          <c:showVal val="0"/>
          <c:showCatName val="0"/>
          <c:showSerName val="0"/>
          <c:showPercent val="0"/>
          <c:showBubbleSize val="0"/>
        </c:dLbls>
        <c:gapWidth val="58"/>
        <c:axId val="925108"/>
        <c:axId val="107169"/>
      </c:barChart>
      <c:catAx>
        <c:axId val="925108"/>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107169"/>
        <c:crosses val="autoZero"/>
        <c:auto val="1"/>
        <c:lblAlgn val="ctr"/>
        <c:lblOffset val="100"/>
        <c:noMultiLvlLbl val="1"/>
      </c:catAx>
      <c:valAx>
        <c:axId val="107169"/>
        <c:scaling>
          <c:orientation val="minMax"/>
          <c:max val="1"/>
          <c:min val="0"/>
        </c:scaling>
        <c:delete val="0"/>
        <c:axPos val="t"/>
        <c:majorGridlines>
          <c:spPr>
            <a:ln>
              <a:solidFill>
                <a:srgbClr val="4F81BD">
                  <a:alpha val="20000"/>
                </a:srgbClr>
              </a:solidFill>
            </a:ln>
          </c:spPr>
        </c:majorGridlines>
        <c:numFmt formatCode="0.0\ %" sourceLinked="0"/>
        <c:majorTickMark val="none"/>
        <c:minorTickMark val="none"/>
        <c:tickLblPos val="high"/>
        <c:spPr>
          <a:ln>
            <a:noFill/>
          </a:ln>
        </c:spPr>
        <c:txPr>
          <a:bodyPr/>
          <a:lstStyle/>
          <a:p>
            <a:pPr algn="l">
              <a:defRPr sz="1000" b="0" spc="100">
                <a:solidFill>
                  <a:srgbClr val="000000"/>
                </a:solidFill>
                <a:latin typeface="Arial"/>
              </a:defRPr>
            </a:pPr>
            <a:endParaRPr lang="fi-FI"/>
          </a:p>
        </c:txPr>
        <c:crossAx val="925108"/>
        <c:crosses val="autoZero"/>
        <c:crossBetween val="between"/>
        <c:majorUnit val="0.2"/>
      </c:valAx>
    </c:plotArea>
    <c:legend>
      <c:legendPos val="b"/>
      <c:layout/>
      <c:overlay val="0"/>
      <c:txPr>
        <a:bodyPr/>
        <a:lstStyle/>
        <a:p>
          <a:pPr algn="l">
            <a:defRPr sz="1000" b="0" spc="100">
              <a:solidFill>
                <a:srgbClr val="000000"/>
              </a:solidFill>
              <a:latin typeface="Arial"/>
            </a:defRPr>
          </a:pPr>
          <a:endParaRPr lang="fi-FI"/>
        </a:p>
      </c:txPr>
    </c:legend>
    <c:plotVisOnly val="1"/>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col"/>
        <c:grouping val="clustered"/>
        <c:varyColors val="0"/>
        <c:ser>
          <c:idx val="0"/>
          <c:order val="0"/>
          <c:tx>
            <c:strRef>
              <c:f>T1!$B$1</c:f>
              <c:strCache>
                <c:ptCount val="1"/>
                <c:pt idx="0">
                  <c:v>Kokemuksellinen hyvinvointikysely 2020FINAL (Kaikki vastaajat) (KA:8.0, Hajonta:1.47) (Vastauksia:2494)</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T1!$B$2:$B$11</c:f>
              <c:numCache>
                <c:formatCode>0%</c:formatCode>
                <c:ptCount val="10"/>
                <c:pt idx="0">
                  <c:v>3.0000000000000001E-3</c:v>
                </c:pt>
                <c:pt idx="1">
                  <c:v>6.0000000000000001E-3</c:v>
                </c:pt>
                <c:pt idx="2">
                  <c:v>1.0999999999999999E-2</c:v>
                </c:pt>
                <c:pt idx="3">
                  <c:v>1.2E-2</c:v>
                </c:pt>
                <c:pt idx="4">
                  <c:v>3.4000000000000002E-2</c:v>
                </c:pt>
                <c:pt idx="5">
                  <c:v>5.0999999999999997E-2</c:v>
                </c:pt>
                <c:pt idx="6">
                  <c:v>0.13800000000000001</c:v>
                </c:pt>
                <c:pt idx="7">
                  <c:v>0.33700000000000002</c:v>
                </c:pt>
                <c:pt idx="8">
                  <c:v>0.314</c:v>
                </c:pt>
                <c:pt idx="9">
                  <c:v>9.5000000000000001E-2</c:v>
                </c:pt>
              </c:numCache>
            </c:numRef>
          </c:val>
          <c:extLst>
            <c:ext xmlns:c16="http://schemas.microsoft.com/office/drawing/2014/chart" uri="{C3380CC4-5D6E-409C-BE32-E72D297353CC}">
              <c16:uniqueId val="{00000000-D354-49BC-AA75-EAD94C0C1EE2}"/>
            </c:ext>
          </c:extLst>
        </c:ser>
        <c:ser>
          <c:idx val="1"/>
          <c:order val="1"/>
          <c:tx>
            <c:strRef>
              <c:f>T1!$C$1</c:f>
              <c:strCache>
                <c:ptCount val="1"/>
                <c:pt idx="0">
                  <c:v>Vuosi 2019 vastaukset (Kaikki vastaajat) (KA:8.1, Hajonta:1.38) (Vastauksia:3043)</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T1!$C$2:$C$11</c:f>
              <c:numCache>
                <c:formatCode>0%</c:formatCode>
                <c:ptCount val="10"/>
                <c:pt idx="0">
                  <c:v>3.0000000000000001E-3</c:v>
                </c:pt>
                <c:pt idx="1">
                  <c:v>3.0000000000000001E-3</c:v>
                </c:pt>
                <c:pt idx="2">
                  <c:v>0.01</c:v>
                </c:pt>
                <c:pt idx="3">
                  <c:v>1.2999999999999999E-2</c:v>
                </c:pt>
                <c:pt idx="4">
                  <c:v>2.5999999999999999E-2</c:v>
                </c:pt>
                <c:pt idx="5">
                  <c:v>3.9E-2</c:v>
                </c:pt>
                <c:pt idx="6">
                  <c:v>0.122</c:v>
                </c:pt>
                <c:pt idx="7">
                  <c:v>0.34899999999999998</c:v>
                </c:pt>
                <c:pt idx="8">
                  <c:v>0.34599999999999997</c:v>
                </c:pt>
                <c:pt idx="9">
                  <c:v>8.8999999999999996E-2</c:v>
                </c:pt>
              </c:numCache>
            </c:numRef>
          </c:val>
          <c:extLst>
            <c:ext xmlns:c16="http://schemas.microsoft.com/office/drawing/2014/chart" uri="{C3380CC4-5D6E-409C-BE32-E72D297353CC}">
              <c16:uniqueId val="{00000001-D354-49BC-AA75-EAD94C0C1EE2}"/>
            </c:ext>
          </c:extLst>
        </c:ser>
        <c:dLbls>
          <c:showLegendKey val="0"/>
          <c:showVal val="0"/>
          <c:showCatName val="0"/>
          <c:showSerName val="0"/>
          <c:showPercent val="0"/>
          <c:showBubbleSize val="0"/>
        </c:dLbls>
        <c:gapWidth val="58"/>
        <c:axId val="135404"/>
        <c:axId val="864098"/>
      </c:barChart>
      <c:catAx>
        <c:axId val="135404"/>
        <c:scaling>
          <c:orientation val="minMax"/>
        </c:scaling>
        <c:delete val="0"/>
        <c:axPos val="b"/>
        <c:numFmt formatCode="General" sourceLinked="0"/>
        <c:majorTickMark val="none"/>
        <c:minorTickMark val="none"/>
        <c:tickLblPos val="nextTo"/>
        <c:txPr>
          <a:bodyPr/>
          <a:lstStyle/>
          <a:p>
            <a:pPr algn="l">
              <a:defRPr sz="1000" b="0" spc="100">
                <a:latin typeface="Arial"/>
              </a:defRPr>
            </a:pPr>
            <a:endParaRPr lang="fi-FI"/>
          </a:p>
        </c:txPr>
        <c:crossAx val="864098"/>
        <c:crosses val="autoZero"/>
        <c:auto val="1"/>
        <c:lblAlgn val="ctr"/>
        <c:lblOffset val="100"/>
        <c:noMultiLvlLbl val="1"/>
      </c:catAx>
      <c:valAx>
        <c:axId val="864098"/>
        <c:scaling>
          <c:orientation val="minMax"/>
          <c:max val="1"/>
          <c:min val="0"/>
        </c:scaling>
        <c:delete val="0"/>
        <c:axPos val="l"/>
        <c:majorGridlines>
          <c:spPr>
            <a:ln>
              <a:solidFill>
                <a:srgbClr val="4F81BD">
                  <a:alpha val="20000"/>
                </a:srgbClr>
              </a:solidFill>
            </a:ln>
          </c:spPr>
        </c:majorGridlines>
        <c:numFmt formatCode="0.0\ %" sourceLinked="0"/>
        <c:majorTickMark val="none"/>
        <c:minorTickMark val="none"/>
        <c:tickLblPos val="nextTo"/>
        <c:spPr>
          <a:ln>
            <a:noFill/>
          </a:ln>
        </c:spPr>
        <c:txPr>
          <a:bodyPr/>
          <a:lstStyle/>
          <a:p>
            <a:pPr algn="l">
              <a:defRPr sz="1000" b="0" spc="100">
                <a:latin typeface="Arial"/>
              </a:defRPr>
            </a:pPr>
            <a:endParaRPr lang="fi-FI"/>
          </a:p>
        </c:txPr>
        <c:crossAx val="135404"/>
        <c:crosses val="autoZero"/>
        <c:crossBetween val="between"/>
        <c:majorUnit val="0.2"/>
      </c:valAx>
    </c:plotArea>
    <c:legend>
      <c:legendPos val="b"/>
      <c:layout/>
      <c:overlay val="0"/>
      <c:txPr>
        <a:bodyPr/>
        <a:lstStyle/>
        <a:p>
          <a:pPr algn="l">
            <a:defRPr sz="1000" b="0" spc="100">
              <a:latin typeface="Arial"/>
            </a:defRPr>
          </a:pPr>
          <a:endParaRPr lang="fi-FI"/>
        </a:p>
      </c:txPr>
    </c:legend>
    <c:plotVisOnly val="1"/>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col"/>
        <c:grouping val="clustered"/>
        <c:varyColors val="0"/>
        <c:ser>
          <c:idx val="0"/>
          <c:order val="0"/>
          <c:tx>
            <c:strRef>
              <c:f>T1!$B$1</c:f>
              <c:strCache>
                <c:ptCount val="1"/>
                <c:pt idx="0">
                  <c:v>Kokemuksellinen hyvinvointikysely 2020FINAL (Kaikki vastaajat) (KA:8.91, Hajonta:1.38) (Vastauksia:2494)</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T1!$B$2:$B$11</c:f>
              <c:numCache>
                <c:formatCode>0%</c:formatCode>
                <c:ptCount val="10"/>
                <c:pt idx="0">
                  <c:v>4.0000000000000001E-3</c:v>
                </c:pt>
                <c:pt idx="1">
                  <c:v>4.0000000000000001E-3</c:v>
                </c:pt>
                <c:pt idx="2">
                  <c:v>5.0000000000000001E-3</c:v>
                </c:pt>
                <c:pt idx="3">
                  <c:v>4.0000000000000001E-3</c:v>
                </c:pt>
                <c:pt idx="4">
                  <c:v>1.2E-2</c:v>
                </c:pt>
                <c:pt idx="5">
                  <c:v>2.8000000000000001E-2</c:v>
                </c:pt>
                <c:pt idx="6">
                  <c:v>4.8000000000000001E-2</c:v>
                </c:pt>
                <c:pt idx="7">
                  <c:v>0.17299999999999999</c:v>
                </c:pt>
                <c:pt idx="8">
                  <c:v>0.30299999999999999</c:v>
                </c:pt>
                <c:pt idx="9">
                  <c:v>0.42</c:v>
                </c:pt>
              </c:numCache>
            </c:numRef>
          </c:val>
          <c:extLst>
            <c:ext xmlns:c16="http://schemas.microsoft.com/office/drawing/2014/chart" uri="{C3380CC4-5D6E-409C-BE32-E72D297353CC}">
              <c16:uniqueId val="{00000000-406A-4AB9-BCE4-772E13FE03D0}"/>
            </c:ext>
          </c:extLst>
        </c:ser>
        <c:ser>
          <c:idx val="1"/>
          <c:order val="1"/>
          <c:tx>
            <c:strRef>
              <c:f>T1!$C$1</c:f>
              <c:strCache>
                <c:ptCount val="1"/>
                <c:pt idx="0">
                  <c:v>Vuosi 2019 vastaukset (Kaikki vastaajat) (KA:8.86, Hajonta:1.35) (Vastauksia:3043)</c:v>
                </c:pt>
              </c:strCache>
            </c:strRef>
          </c:tx>
          <c:invertIfNegative val="1"/>
          <c:dLbls>
            <c:numFmt formatCode="0.0\ %" sourceLinked="0"/>
            <c:spPr>
              <a:noFill/>
              <a:ln>
                <a:noFill/>
              </a:ln>
              <a:effectLst/>
            </c:spPr>
            <c:txPr>
              <a:bodyPr/>
              <a:lstStyle/>
              <a:p>
                <a:pPr algn="l">
                  <a:defRPr sz="1000" b="0" spc="100">
                    <a:latin typeface="Aria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T1!$A$2:$A$11</c:f>
              <c:strCache>
                <c:ptCount val="10"/>
                <c:pt idx="0">
                  <c:v>1</c:v>
                </c:pt>
                <c:pt idx="1">
                  <c:v>2</c:v>
                </c:pt>
                <c:pt idx="2">
                  <c:v>3</c:v>
                </c:pt>
                <c:pt idx="3">
                  <c:v>4</c:v>
                </c:pt>
                <c:pt idx="4">
                  <c:v>5</c:v>
                </c:pt>
                <c:pt idx="5">
                  <c:v>6</c:v>
                </c:pt>
                <c:pt idx="6">
                  <c:v>7</c:v>
                </c:pt>
                <c:pt idx="7">
                  <c:v>8</c:v>
                </c:pt>
                <c:pt idx="8">
                  <c:v>9</c:v>
                </c:pt>
                <c:pt idx="9">
                  <c:v>10</c:v>
                </c:pt>
              </c:strCache>
            </c:strRef>
          </c:cat>
          <c:val>
            <c:numRef>
              <c:f>T1!$C$2:$C$11</c:f>
              <c:numCache>
                <c:formatCode>0%</c:formatCode>
                <c:ptCount val="10"/>
                <c:pt idx="0">
                  <c:v>3.0000000000000001E-3</c:v>
                </c:pt>
                <c:pt idx="1">
                  <c:v>3.0000000000000001E-3</c:v>
                </c:pt>
                <c:pt idx="2">
                  <c:v>5.0000000000000001E-3</c:v>
                </c:pt>
                <c:pt idx="3">
                  <c:v>5.0000000000000001E-3</c:v>
                </c:pt>
                <c:pt idx="4">
                  <c:v>1.2E-2</c:v>
                </c:pt>
                <c:pt idx="5">
                  <c:v>2.5000000000000001E-2</c:v>
                </c:pt>
                <c:pt idx="6">
                  <c:v>0.06</c:v>
                </c:pt>
                <c:pt idx="7">
                  <c:v>0.187</c:v>
                </c:pt>
                <c:pt idx="8">
                  <c:v>0.315</c:v>
                </c:pt>
                <c:pt idx="9">
                  <c:v>0.38400000000000001</c:v>
                </c:pt>
              </c:numCache>
            </c:numRef>
          </c:val>
          <c:extLst>
            <c:ext xmlns:c16="http://schemas.microsoft.com/office/drawing/2014/chart" uri="{C3380CC4-5D6E-409C-BE32-E72D297353CC}">
              <c16:uniqueId val="{00000001-406A-4AB9-BCE4-772E13FE03D0}"/>
            </c:ext>
          </c:extLst>
        </c:ser>
        <c:dLbls>
          <c:showLegendKey val="0"/>
          <c:showVal val="0"/>
          <c:showCatName val="0"/>
          <c:showSerName val="0"/>
          <c:showPercent val="0"/>
          <c:showBubbleSize val="0"/>
        </c:dLbls>
        <c:gapWidth val="58"/>
        <c:axId val="623329"/>
        <c:axId val="170755"/>
      </c:barChart>
      <c:catAx>
        <c:axId val="623329"/>
        <c:scaling>
          <c:orientation val="minMax"/>
        </c:scaling>
        <c:delete val="0"/>
        <c:axPos val="b"/>
        <c:numFmt formatCode="General" sourceLinked="0"/>
        <c:majorTickMark val="none"/>
        <c:minorTickMark val="none"/>
        <c:tickLblPos val="nextTo"/>
        <c:txPr>
          <a:bodyPr/>
          <a:lstStyle/>
          <a:p>
            <a:pPr algn="l">
              <a:defRPr sz="1000" b="0" spc="100">
                <a:latin typeface="Arial"/>
              </a:defRPr>
            </a:pPr>
            <a:endParaRPr lang="fi-FI"/>
          </a:p>
        </c:txPr>
        <c:crossAx val="170755"/>
        <c:crosses val="autoZero"/>
        <c:auto val="1"/>
        <c:lblAlgn val="ctr"/>
        <c:lblOffset val="100"/>
        <c:noMultiLvlLbl val="1"/>
      </c:catAx>
      <c:valAx>
        <c:axId val="170755"/>
        <c:scaling>
          <c:orientation val="minMax"/>
          <c:max val="1"/>
          <c:min val="0"/>
        </c:scaling>
        <c:delete val="0"/>
        <c:axPos val="l"/>
        <c:majorGridlines>
          <c:spPr>
            <a:ln>
              <a:solidFill>
                <a:srgbClr val="4F81BD">
                  <a:alpha val="20000"/>
                </a:srgbClr>
              </a:solidFill>
            </a:ln>
          </c:spPr>
        </c:majorGridlines>
        <c:numFmt formatCode="0.0\ %" sourceLinked="0"/>
        <c:majorTickMark val="none"/>
        <c:minorTickMark val="none"/>
        <c:tickLblPos val="nextTo"/>
        <c:spPr>
          <a:ln>
            <a:noFill/>
          </a:ln>
        </c:spPr>
        <c:txPr>
          <a:bodyPr/>
          <a:lstStyle/>
          <a:p>
            <a:pPr algn="l">
              <a:defRPr sz="1000" b="0" spc="100">
                <a:latin typeface="Arial"/>
              </a:defRPr>
            </a:pPr>
            <a:endParaRPr lang="fi-FI"/>
          </a:p>
        </c:txPr>
        <c:crossAx val="623329"/>
        <c:crosses val="autoZero"/>
        <c:crossBetween val="between"/>
        <c:majorUnit val="0.2"/>
      </c:valAx>
    </c:plotArea>
    <c:legend>
      <c:legendPos val="b"/>
      <c:layout/>
      <c:overlay val="0"/>
      <c:txPr>
        <a:bodyPr/>
        <a:lstStyle/>
        <a:p>
          <a:pPr algn="l">
            <a:defRPr sz="1000" b="0" spc="100">
              <a:latin typeface="Arial"/>
            </a:defRPr>
          </a:pPr>
          <a:endParaRPr lang="fi-FI"/>
        </a:p>
      </c:txPr>
    </c:legend>
    <c:plotVisOnly val="1"/>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barChart>
        <c:barDir val="bar"/>
        <c:grouping val="clustered"/>
        <c:varyColors val="0"/>
        <c:ser>
          <c:idx val="0"/>
          <c:order val="0"/>
          <c:tx>
            <c:strRef>
              <c:f>T1!$B$1</c:f>
              <c:strCache>
                <c:ptCount val="1"/>
                <c:pt idx="0">
                  <c:v>Kokemuksellinen hyvinvointikysely 2020FINAL (Kaikki vastaajat)</c:v>
                </c:pt>
              </c:strCache>
            </c:strRef>
          </c:tx>
          <c:invertIfNegative val="1"/>
          <c:dLbls>
            <c:spPr>
              <a:noFill/>
              <a:ln>
                <a:noFill/>
              </a:ln>
              <a:effectLst/>
            </c:spPr>
            <c:txPr>
              <a:bodyPr/>
              <a:lstStyle/>
              <a:p>
                <a:pPr algn="l">
                  <a:defRPr sz="1000" b="0" spc="100">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T1!$A$2:$A$3</c:f>
              <c:strCache>
                <c:ptCount val="2"/>
                <c:pt idx="0">
                  <c:v>Ottaen kaikki asiat huomioon, asteikolla 1-10, kuinka onnellinen sanoisit olevasi? Asteikolla 1 tarkoittaa, että olet hyvin onneton ja 10 tarkoittaa, että olet hyvin onnellinen.</c:v>
                </c:pt>
                <c:pt idx="1">
                  <c:v>Kuinka suuri merkitys viherympäristöllä (puistot,metsät, polut ja reitit) ja vesistöllä (joet, lammet, järvet, pääsy rantaan) on onnellisuutesi ja hyvinvointisi kannalta?Asteikolla 1 tarkoittaa, että  erittäin vähäinen merkitys ja 10 tarkoittaa, että erittäin suuri merkitys</c:v>
                </c:pt>
              </c:strCache>
            </c:strRef>
          </c:cat>
          <c:val>
            <c:numRef>
              <c:f>T1!$B$2:$B$3</c:f>
              <c:numCache>
                <c:formatCode>General</c:formatCode>
                <c:ptCount val="2"/>
                <c:pt idx="0">
                  <c:v>8</c:v>
                </c:pt>
                <c:pt idx="1">
                  <c:v>8.9</c:v>
                </c:pt>
              </c:numCache>
            </c:numRef>
          </c:val>
          <c:extLst>
            <c:ext xmlns:c16="http://schemas.microsoft.com/office/drawing/2014/chart" uri="{C3380CC4-5D6E-409C-BE32-E72D297353CC}">
              <c16:uniqueId val="{00000000-8248-4040-87F2-E855FF62E4A5}"/>
            </c:ext>
          </c:extLst>
        </c:ser>
        <c:ser>
          <c:idx val="1"/>
          <c:order val="1"/>
          <c:tx>
            <c:strRef>
              <c:f>T1!$C$1</c:f>
              <c:strCache>
                <c:ptCount val="1"/>
                <c:pt idx="0">
                  <c:v>Vuosi 2019 vastaukset (Kaikki vastaajat)</c:v>
                </c:pt>
              </c:strCache>
            </c:strRef>
          </c:tx>
          <c:invertIfNegative val="1"/>
          <c:dLbls>
            <c:spPr>
              <a:noFill/>
              <a:ln>
                <a:noFill/>
              </a:ln>
              <a:effectLst/>
            </c:spPr>
            <c:txPr>
              <a:bodyPr/>
              <a:lstStyle/>
              <a:p>
                <a:pPr algn="l">
                  <a:defRPr sz="1000" b="0" spc="100">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layout/>
                <c15:showLeaderLines val="0"/>
              </c:ext>
            </c:extLst>
          </c:dLbls>
          <c:cat>
            <c:strRef>
              <c:f>T1!$A$2:$A$3</c:f>
              <c:strCache>
                <c:ptCount val="2"/>
                <c:pt idx="0">
                  <c:v>Ottaen kaikki asiat huomioon, asteikolla 1-10, kuinka onnellinen sanoisit olevasi? Asteikolla 1 tarkoittaa, että olet hyvin onneton ja 10 tarkoittaa, että olet hyvin onnellinen.</c:v>
                </c:pt>
                <c:pt idx="1">
                  <c:v>Kuinka suuri merkitys viherympäristöllä (puistot,metsät, polut ja reitit) ja vesistöllä (joet, lammet, järvet, pääsy rantaan) on onnellisuutesi ja hyvinvointisi kannalta?Asteikolla 1 tarkoittaa, että  erittäin vähäinen merkitys ja 10 tarkoittaa, että erittäin suuri merkitys</c:v>
                </c:pt>
              </c:strCache>
            </c:strRef>
          </c:cat>
          <c:val>
            <c:numRef>
              <c:f>T1!$C$2:$C$3</c:f>
              <c:numCache>
                <c:formatCode>General</c:formatCode>
                <c:ptCount val="2"/>
                <c:pt idx="0">
                  <c:v>8.1</c:v>
                </c:pt>
                <c:pt idx="1">
                  <c:v>8.9</c:v>
                </c:pt>
              </c:numCache>
            </c:numRef>
          </c:val>
          <c:extLst>
            <c:ext xmlns:c16="http://schemas.microsoft.com/office/drawing/2014/chart" uri="{C3380CC4-5D6E-409C-BE32-E72D297353CC}">
              <c16:uniqueId val="{00000001-8248-4040-87F2-E855FF62E4A5}"/>
            </c:ext>
          </c:extLst>
        </c:ser>
        <c:dLbls>
          <c:showLegendKey val="0"/>
          <c:showVal val="0"/>
          <c:showCatName val="0"/>
          <c:showSerName val="0"/>
          <c:showPercent val="0"/>
          <c:showBubbleSize val="0"/>
        </c:dLbls>
        <c:gapWidth val="58"/>
        <c:axId val="538049"/>
        <c:axId val="318621"/>
      </c:barChart>
      <c:catAx>
        <c:axId val="538049"/>
        <c:scaling>
          <c:orientation val="maxMin"/>
        </c:scaling>
        <c:delete val="0"/>
        <c:axPos val="l"/>
        <c:numFmt formatCode="General" sourceLinked="0"/>
        <c:majorTickMark val="none"/>
        <c:minorTickMark val="none"/>
        <c:tickLblPos val="nextTo"/>
        <c:txPr>
          <a:bodyPr/>
          <a:lstStyle/>
          <a:p>
            <a:pPr algn="l">
              <a:defRPr sz="1000" b="0" spc="100">
                <a:latin typeface="Arial"/>
              </a:defRPr>
            </a:pPr>
            <a:endParaRPr lang="fi-FI"/>
          </a:p>
        </c:txPr>
        <c:crossAx val="318621"/>
        <c:crosses val="autoZero"/>
        <c:auto val="1"/>
        <c:lblAlgn val="ctr"/>
        <c:lblOffset val="100"/>
        <c:noMultiLvlLbl val="1"/>
      </c:catAx>
      <c:valAx>
        <c:axId val="318621"/>
        <c:scaling>
          <c:orientation val="minMax"/>
          <c:max val="10"/>
          <c:min val="1"/>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latin typeface="Arial"/>
              </a:defRPr>
            </a:pPr>
            <a:endParaRPr lang="fi-FI"/>
          </a:p>
        </c:txPr>
        <c:crossAx val="538049"/>
        <c:crosses val="autoZero"/>
        <c:crossBetween val="between"/>
      </c:valAx>
    </c:plotArea>
    <c:legend>
      <c:legendPos val="b"/>
      <c:layout/>
      <c:overlay val="0"/>
      <c:txPr>
        <a:bodyPr/>
        <a:lstStyle/>
        <a:p>
          <a:pPr algn="l">
            <a:defRPr sz="1000" b="0" spc="100">
              <a:latin typeface="Arial"/>
            </a:defRPr>
          </a:pPr>
          <a:endParaRPr lang="fi-FI"/>
        </a:p>
      </c:txPr>
    </c:legend>
    <c:plotVisOnly val="1"/>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11E765-1309-483C-AFBF-94DB7B3C30EC}" type="datetimeFigureOut">
              <a:rPr lang="fi-FI" smtClean="0"/>
              <a:pPr/>
              <a:t>4.5.2021</a:t>
            </a:fld>
            <a:endParaRPr lang="fi-FI"/>
          </a:p>
        </p:txBody>
      </p:sp>
      <p:sp>
        <p:nvSpPr>
          <p:cNvPr id="4" name="Alatunnisteen paikkamerk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7A97E8-5338-45F9-9231-60ED891F643E}" type="slidenum">
              <a:rPr lang="fi-FI" smtClean="0"/>
              <a:pPr/>
              <a:t>‹#›</a:t>
            </a:fld>
            <a:endParaRPr lang="fi-FI"/>
          </a:p>
        </p:txBody>
      </p:sp>
    </p:spTree>
    <p:extLst>
      <p:ext uri="{BB962C8B-B14F-4D97-AF65-F5344CB8AC3E}">
        <p14:creationId xmlns:p14="http://schemas.microsoft.com/office/powerpoint/2010/main" val="2994044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C94F5-94A3-4F3E-BB9E-3D0EF9CB3F07}" type="datetimeFigureOut">
              <a:rPr lang="fi-FI" smtClean="0"/>
              <a:pPr/>
              <a:t>4.5.2021</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8898C-9E1E-4ACD-A8BC-86A6DB1ADEFB}" type="slidenum">
              <a:rPr lang="fi-FI" smtClean="0"/>
              <a:pPr/>
              <a:t>‹#›</a:t>
            </a:fld>
            <a:endParaRPr lang="fi-FI"/>
          </a:p>
        </p:txBody>
      </p:sp>
    </p:spTree>
    <p:extLst>
      <p:ext uri="{BB962C8B-B14F-4D97-AF65-F5344CB8AC3E}">
        <p14:creationId xmlns:p14="http://schemas.microsoft.com/office/powerpoint/2010/main" val="1447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457200" y="1800000"/>
            <a:ext cx="8229600" cy="1143000"/>
          </a:xfrm>
          <a:prstGeom prst="rect">
            <a:avLst/>
          </a:prstGeom>
        </p:spPr>
        <p:txBody>
          <a:bodyPr vert="horz" lIns="91440" tIns="45720" rIns="91440" bIns="45720" rtlCol="0" anchor="ctr">
            <a:normAutofit/>
          </a:bodyPr>
          <a:lstStyle>
            <a:lvl1pPr>
              <a:defRPr/>
            </a:lvl1pPr>
          </a:lstStyle>
          <a:p>
            <a:endParaRPr lang="fi-FI" dirty="0"/>
          </a:p>
        </p:txBody>
      </p:sp>
      <p:sp>
        <p:nvSpPr>
          <p:cNvPr id="8" name="Text"/>
          <p:cNvSpPr>
            <a:spLocks noGrp="1"/>
          </p:cNvSpPr>
          <p:nvPr>
            <p:ph type="body" sz="quarter" idx="13"/>
          </p:nvPr>
        </p:nvSpPr>
        <p:spPr>
          <a:xfrm>
            <a:off x="457200" y="3059999"/>
            <a:ext cx="8229600" cy="1620000"/>
          </a:xfrm>
        </p:spPr>
        <p:txBody>
          <a:bodyPr/>
          <a:lstStyle/>
          <a:p>
            <a:pPr lvl="0"/>
            <a:endParaRPr lang="fi-FI" dirty="0"/>
          </a:p>
        </p:txBody>
      </p:sp>
    </p:spTree>
    <p:extLst>
      <p:ext uri="{BB962C8B-B14F-4D97-AF65-F5344CB8AC3E}">
        <p14:creationId xmlns:p14="http://schemas.microsoft.com/office/powerpoint/2010/main" val="390305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Tree>
    <p:extLst>
      <p:ext uri="{BB962C8B-B14F-4D97-AF65-F5344CB8AC3E}">
        <p14:creationId xmlns:p14="http://schemas.microsoft.com/office/powerpoint/2010/main" val="308482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457200" y="1800000"/>
            <a:ext cx="8229600" cy="2277072"/>
          </a:xfrm>
          <a:prstGeom prst="rect">
            <a:avLst/>
          </a:prstGeom>
        </p:spPr>
        <p:txBody>
          <a:bodyPr vert="horz" lIns="91440" tIns="45720" rIns="91440" bIns="45720" rtlCol="0" anchor="ctr">
            <a:normAutofit/>
          </a:bodyPr>
          <a:lstStyle>
            <a:lvl1pPr algn="ctr">
              <a:defRPr/>
            </a:lvl1pPr>
          </a:lstStyle>
          <a:p>
            <a:endParaRPr lang="fi-FI" dirty="0"/>
          </a:p>
        </p:txBody>
      </p:sp>
    </p:spTree>
    <p:extLst>
      <p:ext uri="{BB962C8B-B14F-4D97-AF65-F5344CB8AC3E}">
        <p14:creationId xmlns:p14="http://schemas.microsoft.com/office/powerpoint/2010/main" val="236360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istics">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457200" y="332656"/>
            <a:ext cx="8229600" cy="1143000"/>
          </a:xfrm>
        </p:spPr>
        <p:txBody>
          <a:bodyPr/>
          <a:lstStyle>
            <a:lvl1pPr algn="l">
              <a:defRPr/>
            </a:lvl1pPr>
          </a:lstStyle>
          <a:p>
            <a:endParaRPr lang="fi-FI" dirty="0"/>
          </a:p>
        </p:txBody>
      </p:sp>
      <p:sp>
        <p:nvSpPr>
          <p:cNvPr id="7" name="Content">
            <a:extLst>
              <a:ext uri="{FF2B5EF4-FFF2-40B4-BE49-F238E27FC236}">
                <a16:creationId xmlns:a16="http://schemas.microsoft.com/office/drawing/2014/main" id="{2B496EA9-79F7-422C-AFAF-5E6AB7A060C5}"/>
              </a:ext>
            </a:extLst>
          </p:cNvPr>
          <p:cNvSpPr>
            <a:spLocks noGrp="1"/>
          </p:cNvSpPr>
          <p:nvPr>
            <p:ph sz="quarter" idx="13"/>
          </p:nvPr>
        </p:nvSpPr>
        <p:spPr>
          <a:xfrm>
            <a:off x="457200" y="1557338"/>
            <a:ext cx="8229600" cy="4679974"/>
          </a:xfrm>
        </p:spPr>
        <p:txBody>
          <a:bodyPr/>
          <a:lstStyle>
            <a:lvl1pPr marL="457200" indent="-457200" algn="l">
              <a:buFont typeface="Arial" pitchFamily="34" charset="0"/>
              <a:buChar char="•"/>
              <a:defRPr/>
            </a:lvl1pPr>
            <a:lvl2pPr marL="457200" indent="0">
              <a:buNone/>
              <a:defRPr/>
            </a:lvl2pPr>
          </a:lstStyle>
          <a:p>
            <a:pPr lvl="0"/>
            <a:endParaRPr lang="fi-FI" dirty="0"/>
          </a:p>
        </p:txBody>
      </p:sp>
    </p:spTree>
    <p:extLst>
      <p:ext uri="{BB962C8B-B14F-4D97-AF65-F5344CB8AC3E}">
        <p14:creationId xmlns:p14="http://schemas.microsoft.com/office/powerpoint/2010/main" val="364693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457200" y="332656"/>
            <a:ext cx="8229600" cy="1143000"/>
          </a:xfrm>
        </p:spPr>
        <p:txBody>
          <a:bodyPr/>
          <a:lstStyle>
            <a:lvl1pPr algn="l">
              <a:defRPr/>
            </a:lvl1pPr>
          </a:lstStyle>
          <a:p>
            <a:endParaRPr lang="fi-FI" dirty="0"/>
          </a:p>
        </p:txBody>
      </p:sp>
      <p:sp>
        <p:nvSpPr>
          <p:cNvPr id="8" name="Text"/>
          <p:cNvSpPr>
            <a:spLocks noGrp="1"/>
          </p:cNvSpPr>
          <p:nvPr>
            <p:ph type="body" sz="quarter" idx="13"/>
          </p:nvPr>
        </p:nvSpPr>
        <p:spPr>
          <a:xfrm>
            <a:off x="457200" y="1556792"/>
            <a:ext cx="8229600" cy="4680520"/>
          </a:xfrm>
        </p:spPr>
        <p:txBody>
          <a:bodyPr/>
          <a:lstStyle>
            <a:lvl1pPr algn="l">
              <a:defRPr/>
            </a:lvl1pPr>
          </a:lstStyle>
          <a:p>
            <a:pPr lvl="0"/>
            <a:endParaRPr lang="fi-FI" dirty="0"/>
          </a:p>
        </p:txBody>
      </p:sp>
    </p:spTree>
    <p:extLst>
      <p:ext uri="{BB962C8B-B14F-4D97-AF65-F5344CB8AC3E}">
        <p14:creationId xmlns:p14="http://schemas.microsoft.com/office/powerpoint/2010/main" val="2232470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Tex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Text"/>
          <p:cNvSpPr>
            <a:spLocks noGrp="1"/>
          </p:cNvSpPr>
          <p:nvPr>
            <p:ph type="body" sz="quarter" idx="13"/>
          </p:nvPr>
        </p:nvSpPr>
        <p:spPr>
          <a:xfrm>
            <a:off x="457200" y="728700"/>
            <a:ext cx="8229600" cy="5508612"/>
          </a:xfrm>
        </p:spPr>
        <p:txBody>
          <a:bodyPr/>
          <a:lstStyle>
            <a:lvl1pPr algn="l">
              <a:defRPr/>
            </a:lvl1pPr>
          </a:lstStyle>
          <a:p>
            <a:pPr lvl="0"/>
            <a:endParaRPr lang="fi-FI" dirty="0"/>
          </a:p>
        </p:txBody>
      </p:sp>
    </p:spTree>
    <p:extLst>
      <p:ext uri="{BB962C8B-B14F-4D97-AF65-F5344CB8AC3E}">
        <p14:creationId xmlns:p14="http://schemas.microsoft.com/office/powerpoint/2010/main" val="3646936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enText">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94EB343E-EDD0-4501-988B-9A386F4E06D4}" type="datetimeFigureOut">
              <a:rPr lang="fi-FI" smtClean="0"/>
              <a:pPr/>
              <a:t>4.5.2021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3910BCE-C936-43E6-9B11-F3CC9EFD4B40}" type="slidenum">
              <a:rPr lang="fi-FI" smtClean="0"/>
              <a:pPr/>
              <a:t>‹#›</a:t>
            </a:fld>
            <a:endParaRPr lang="fi-FI"/>
          </a:p>
        </p:txBody>
      </p:sp>
      <p:sp>
        <p:nvSpPr>
          <p:cNvPr id="7" name="Title"/>
          <p:cNvSpPr>
            <a:spLocks noGrp="1"/>
          </p:cNvSpPr>
          <p:nvPr>
            <p:ph type="title"/>
          </p:nvPr>
        </p:nvSpPr>
        <p:spPr>
          <a:xfrm>
            <a:off x="457200" y="332656"/>
            <a:ext cx="8229600" cy="1143000"/>
          </a:xfrm>
        </p:spPr>
        <p:txBody>
          <a:bodyPr/>
          <a:lstStyle>
            <a:lvl1pPr algn="l">
              <a:defRPr/>
            </a:lvl1pPr>
          </a:lstStyle>
          <a:p>
            <a:endParaRPr lang="fi-FI" dirty="0"/>
          </a:p>
        </p:txBody>
      </p:sp>
      <p:sp>
        <p:nvSpPr>
          <p:cNvPr id="8" name="Content"/>
          <p:cNvSpPr>
            <a:spLocks noGrp="1"/>
          </p:cNvSpPr>
          <p:nvPr>
            <p:ph sz="quarter" idx="13"/>
          </p:nvPr>
        </p:nvSpPr>
        <p:spPr>
          <a:xfrm>
            <a:off x="457200" y="1557338"/>
            <a:ext cx="8229600" cy="4679974"/>
          </a:xfrm>
        </p:spPr>
        <p:txBody>
          <a:bodyPr/>
          <a:lstStyle>
            <a:lvl1pPr marL="457200" indent="-457200" algn="l">
              <a:buFont typeface="Arial" pitchFamily="34" charset="0"/>
              <a:buChar char="•"/>
              <a:defRPr/>
            </a:lvl1pPr>
            <a:lvl2pPr marL="457200" indent="0">
              <a:buNone/>
              <a:defRPr/>
            </a:lvl2pPr>
          </a:lstStyle>
          <a:p>
            <a:pPr lvl="0"/>
            <a:endParaRPr lang="fi-FI" dirty="0"/>
          </a:p>
        </p:txBody>
      </p:sp>
    </p:spTree>
    <p:extLst>
      <p:ext uri="{BB962C8B-B14F-4D97-AF65-F5344CB8AC3E}">
        <p14:creationId xmlns:p14="http://schemas.microsoft.com/office/powerpoint/2010/main" val="1496316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457200" y="332656"/>
            <a:ext cx="8229600" cy="720080"/>
          </a:xfrm>
        </p:spPr>
        <p:txBody>
          <a:bodyPr/>
          <a:lstStyle>
            <a:lvl1pPr algn="l">
              <a:defRPr/>
            </a:lvl1pPr>
          </a:lstStyle>
          <a:p>
            <a:endParaRPr lang="fi-FI" dirty="0"/>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pPr lvl="0"/>
            <a:endParaRPr lang="fi-FI" dirty="0"/>
          </a:p>
        </p:txBody>
      </p:sp>
      <p:sp>
        <p:nvSpPr>
          <p:cNvPr id="8" name="Chart"/>
          <p:cNvSpPr>
            <a:spLocks noGrp="1"/>
          </p:cNvSpPr>
          <p:nvPr>
            <p:ph type="chart" sz="quarter" idx="14" hasCustomPrompt="1"/>
          </p:nvPr>
        </p:nvSpPr>
        <p:spPr>
          <a:xfrm>
            <a:off x="457200" y="1773238"/>
            <a:ext cx="8229600" cy="4464050"/>
          </a:xfrm>
        </p:spPr>
        <p:txBody>
          <a:bodyPr/>
          <a:lstStyle>
            <a:lvl1pPr algn="l">
              <a:defRPr/>
            </a:lvl1pPr>
          </a:lstStyle>
          <a:p>
            <a:r>
              <a:rPr lang="en-US" dirty="0"/>
              <a:t> </a:t>
            </a:r>
            <a:endParaRPr lang="fi-FI" dirty="0"/>
          </a:p>
        </p:txBody>
      </p:sp>
    </p:spTree>
    <p:extLst>
      <p:ext uri="{BB962C8B-B14F-4D97-AF65-F5344CB8AC3E}">
        <p14:creationId xmlns:p14="http://schemas.microsoft.com/office/powerpoint/2010/main" val="261374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6" name="Title"/>
          <p:cNvSpPr>
            <a:spLocks noGrp="1"/>
          </p:cNvSpPr>
          <p:nvPr>
            <p:ph type="title"/>
          </p:nvPr>
        </p:nvSpPr>
        <p:spPr>
          <a:xfrm>
            <a:off x="457200" y="3780000"/>
            <a:ext cx="8229600" cy="1143000"/>
          </a:xfrm>
        </p:spPr>
        <p:txBody>
          <a:bodyPr/>
          <a:lstStyle>
            <a:lvl1pPr>
              <a:defRPr baseline="0"/>
            </a:lvl1pPr>
          </a:lstStyle>
          <a:p>
            <a:endParaRPr lang="fi-FI" dirty="0"/>
          </a:p>
        </p:txBody>
      </p:sp>
      <p:sp>
        <p:nvSpPr>
          <p:cNvPr id="8" name="Text"/>
          <p:cNvSpPr>
            <a:spLocks noGrp="1"/>
          </p:cNvSpPr>
          <p:nvPr>
            <p:ph type="body" sz="quarter" idx="13" hasCustomPrompt="1"/>
          </p:nvPr>
        </p:nvSpPr>
        <p:spPr>
          <a:xfrm>
            <a:off x="457200" y="5013176"/>
            <a:ext cx="8229600" cy="720725"/>
          </a:xfrm>
        </p:spPr>
        <p:txBody>
          <a:bodyPr/>
          <a:lstStyle>
            <a:lvl1pPr marL="0" indent="0" algn="r">
              <a:buNone/>
              <a:defRPr/>
            </a:lvl1pPr>
          </a:lstStyle>
          <a:p>
            <a:pPr lvl="0"/>
            <a:r>
              <a:rPr lang="en-US" dirty="0"/>
              <a:t> </a:t>
            </a:r>
            <a:endParaRPr lang="fi-FI" dirty="0"/>
          </a:p>
        </p:txBody>
      </p:sp>
    </p:spTree>
    <p:extLst>
      <p:ext uri="{BB962C8B-B14F-4D97-AF65-F5344CB8AC3E}">
        <p14:creationId xmlns:p14="http://schemas.microsoft.com/office/powerpoint/2010/main" val="972518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lainChart">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7" name="Chart"/>
          <p:cNvSpPr>
            <a:spLocks noGrp="1"/>
          </p:cNvSpPr>
          <p:nvPr>
            <p:ph type="chart" sz="quarter" idx="13"/>
          </p:nvPr>
        </p:nvSpPr>
        <p:spPr>
          <a:xfrm>
            <a:off x="457200" y="457200"/>
            <a:ext cx="8229600" cy="5780112"/>
          </a:xfrm>
        </p:spPr>
        <p:txBody>
          <a:bodyPr/>
          <a:lstStyle/>
          <a:p>
            <a:endParaRPr lang="fi-FI"/>
          </a:p>
        </p:txBody>
      </p:sp>
    </p:spTree>
    <p:extLst>
      <p:ext uri="{BB962C8B-B14F-4D97-AF65-F5344CB8AC3E}">
        <p14:creationId xmlns:p14="http://schemas.microsoft.com/office/powerpoint/2010/main" val="281219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94EB343E-EDD0-4501-988B-9A386F4E06D4}" type="datetimeFigureOut">
              <a:rPr lang="fi-FI" smtClean="0"/>
              <a:pPr/>
              <a:t>4.5.2021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3910BCE-C936-43E6-9B11-F3CC9EFD4B40}" type="slidenum">
              <a:rPr lang="fi-FI" smtClean="0"/>
              <a:pPr/>
              <a:t>‹#›</a:t>
            </a:fld>
            <a:endParaRPr lang="fi-FI"/>
          </a:p>
        </p:txBody>
      </p:sp>
      <p:sp>
        <p:nvSpPr>
          <p:cNvPr id="8" name="Table"/>
          <p:cNvSpPr>
            <a:spLocks noGrp="1"/>
          </p:cNvSpPr>
          <p:nvPr>
            <p:ph type="tbl" sz="quarter" idx="13"/>
          </p:nvPr>
        </p:nvSpPr>
        <p:spPr>
          <a:xfrm>
            <a:off x="457200" y="1772816"/>
            <a:ext cx="8229600" cy="4464496"/>
          </a:xfrm>
        </p:spPr>
        <p:txBody>
          <a:bodyPr/>
          <a:lstStyle/>
          <a:p>
            <a:endParaRPr lang="fi-FI"/>
          </a:p>
        </p:txBody>
      </p:sp>
      <p:sp>
        <p:nvSpPr>
          <p:cNvPr id="7" name="Title"/>
          <p:cNvSpPr>
            <a:spLocks noGrp="1"/>
          </p:cNvSpPr>
          <p:nvPr>
            <p:ph type="title"/>
          </p:nvPr>
        </p:nvSpPr>
        <p:spPr>
          <a:xfrm>
            <a:off x="457200" y="332656"/>
            <a:ext cx="8229600" cy="720080"/>
          </a:xfrm>
        </p:spPr>
        <p:txBody>
          <a:bodyPr/>
          <a:lstStyle>
            <a:lvl1pPr algn="l">
              <a:defRPr/>
            </a:lvl1pPr>
          </a:lstStyle>
          <a:p>
            <a:endParaRPr lang="fi-FI" dirty="0"/>
          </a:p>
        </p:txBody>
      </p:sp>
      <p:sp>
        <p:nvSpPr>
          <p:cNvPr id="9" name="Text"/>
          <p:cNvSpPr>
            <a:spLocks noGrp="1"/>
          </p:cNvSpPr>
          <p:nvPr>
            <p:ph type="body" sz="quarter" idx="14"/>
          </p:nvPr>
        </p:nvSpPr>
        <p:spPr>
          <a:xfrm>
            <a:off x="457200" y="1125537"/>
            <a:ext cx="8229600" cy="540000"/>
          </a:xfrm>
        </p:spPr>
        <p:txBody>
          <a:bodyPr/>
          <a:lstStyle>
            <a:lvl1pPr marL="0" indent="0" algn="l">
              <a:buNone/>
              <a:defRPr baseline="0"/>
            </a:lvl1pPr>
          </a:lstStyle>
          <a:p>
            <a:pPr lvl="0"/>
            <a:endParaRPr lang="fi-FI" dirty="0"/>
          </a:p>
        </p:txBody>
      </p:sp>
    </p:spTree>
    <p:extLst>
      <p:ext uri="{BB962C8B-B14F-4D97-AF65-F5344CB8AC3E}">
        <p14:creationId xmlns:p14="http://schemas.microsoft.com/office/powerpoint/2010/main" val="284576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457200" y="1800000"/>
            <a:ext cx="8229600" cy="1143000"/>
          </a:xfrm>
          <a:prstGeom prst="rect">
            <a:avLst/>
          </a:prstGeom>
        </p:spPr>
        <p:txBody>
          <a:bodyPr vert="horz" lIns="91440" tIns="45720" rIns="91440" bIns="45720" rtlCol="0" anchor="ctr">
            <a:normAutofit/>
          </a:bodyPr>
          <a:lstStyle/>
          <a:p>
            <a:endParaRPr lang="fi-FI" dirty="0"/>
          </a:p>
        </p:txBody>
      </p:sp>
      <p:sp>
        <p:nvSpPr>
          <p:cNvPr id="3" name="Text"/>
          <p:cNvSpPr>
            <a:spLocks noGrp="1"/>
          </p:cNvSpPr>
          <p:nvPr>
            <p:ph type="body" idx="1"/>
          </p:nvPr>
        </p:nvSpPr>
        <p:spPr>
          <a:xfrm>
            <a:off x="457200" y="3060000"/>
            <a:ext cx="8229600" cy="1620000"/>
          </a:xfrm>
          <a:prstGeom prst="rect">
            <a:avLst/>
          </a:prstGeom>
        </p:spPr>
        <p:txBody>
          <a:bodyPr vert="horz" lIns="91440" tIns="45720" rIns="91440" bIns="45720" rtlCol="0">
            <a:normAutofit/>
          </a:bodyPr>
          <a:lstStyle/>
          <a:p>
            <a:pPr lvl="0"/>
            <a:r>
              <a:rPr lang="en-US" dirty="0"/>
              <a:t> </a:t>
            </a:r>
            <a:endParaRPr lang="fi-FI" dirty="0"/>
          </a:p>
        </p:txBody>
      </p:sp>
      <p:sp>
        <p:nvSpPr>
          <p:cNvPr id="4" name="Dat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EB343E-EDD0-4501-988B-9A386F4E06D4}" type="datetimeFigureOut">
              <a:rPr lang="fi-FI" smtClean="0"/>
              <a:pPr/>
              <a:t>4.5.2021</a:t>
            </a:fld>
            <a:endParaRPr lang="fi-FI"/>
          </a:p>
        </p:txBody>
      </p:sp>
      <p:sp>
        <p:nvSpPr>
          <p:cNvPr id="5" name="Foote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910BCE-C936-43E6-9B11-F3CC9EFD4B40}" type="slidenum">
              <a:rPr lang="fi-FI" smtClean="0"/>
              <a:pPr/>
              <a:t>‹#›</a:t>
            </a:fld>
            <a:endParaRPr lang="fi-FI"/>
          </a:p>
        </p:txBody>
      </p:sp>
    </p:spTree>
    <p:extLst>
      <p:ext uri="{BB962C8B-B14F-4D97-AF65-F5344CB8AC3E}">
        <p14:creationId xmlns:p14="http://schemas.microsoft.com/office/powerpoint/2010/main" val="660952264"/>
      </p:ext>
    </p:extLst>
  </p:cSld>
  <p:clrMap bg1="lt1" tx1="dk1" bg2="lt2" tx2="dk2" accent1="accent1" accent2="accent2" accent3="accent3" accent4="accent4" accent5="accent5" accent6="accent6" hlink="hlink" folHlink="folHlink"/>
  <p:sldLayoutIdLst>
    <p:sldLayoutId id="2147483658" r:id="rId1"/>
    <p:sldLayoutId id="2147483654" r:id="rId2"/>
    <p:sldLayoutId id="2147483661" r:id="rId3"/>
    <p:sldLayoutId id="2147483660" r:id="rId4"/>
    <p:sldLayoutId id="2147483651" r:id="rId5"/>
    <p:sldLayoutId id="2147483657" r:id="rId6"/>
    <p:sldLayoutId id="2147483652" r:id="rId7"/>
    <p:sldLayoutId id="2147483655" r:id="rId8"/>
    <p:sldLayoutId id="2147483656" r:id="rId9"/>
    <p:sldLayoutId id="2147483659" r:id="rId10"/>
    <p:sldLayoutId id="2147483653" r:id="rId11"/>
  </p:sldLayoutIdLst>
  <p:txStyles>
    <p:titleStyle>
      <a:lvl1pPr algn="r" defTabSz="914400" rtl="0" eaLnBrk="1" latinLnBrk="0" hangingPunct="1">
        <a:spcBef>
          <a:spcPct val="0"/>
        </a:spcBef>
        <a:buNone/>
        <a:defRPr sz="4400" kern="1200">
          <a:solidFill>
            <a:schemeClr val="tx1"/>
          </a:solidFill>
          <a:latin typeface="+mj-lt"/>
          <a:ea typeface="+mj-ea"/>
          <a:cs typeface="+mj-cs"/>
        </a:defRPr>
      </a:lvl1pPr>
    </p:titleStyle>
    <p:bodyStyle>
      <a:lvl1pPr marL="0" indent="0" algn="r" defTabSz="914400" rtl="0" eaLnBrk="1" latinLnBrk="0" hangingPunct="1">
        <a:spcBef>
          <a:spcPct val="20000"/>
        </a:spcBef>
        <a:buFont typeface="Arial" pitchFamily="34" charset="0"/>
        <a:buNone/>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de.rytkonen@kuh.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www.hyvinvointikertomus.fi/" TargetMode="External"/><Relationship Id="rId2" Type="http://schemas.openxmlformats.org/officeDocument/2006/relationships/hyperlink" Target="https://q.surveypal.com/kokemushyvinvoinnista" TargetMode="External"/><Relationship Id="rId1" Type="http://schemas.openxmlformats.org/officeDocument/2006/relationships/slideLayout" Target="../slideLayouts/slideLayout2.xml"/><Relationship Id="rId4" Type="http://schemas.openxmlformats.org/officeDocument/2006/relationships/hyperlink" Target="https://pohjoissavo-my.sharepoint.com/:w:/g/personal/sade_rytkonen_kuh_fi/ESUN1I4Q22FMr12GcQ0WPtEB69EYXYz3raza7vvq5U1sGg?e=tgjVdN" TargetMode="Externa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1800000"/>
            <a:ext cx="8229600" cy="1143000"/>
          </a:xfrm>
          <a:prstGeom prst="rect">
            <a:avLst/>
          </a:prstGeom>
        </p:spPr>
        <p:txBody>
          <a:bodyPr vert="horz" lIns="91440" tIns="45720" rIns="91440" bIns="45720" rtlCol="0" anchor="ctr">
            <a:normAutofit fontScale="90000"/>
          </a:bodyPr>
          <a:lstStyle>
            <a:lvl1pPr>
              <a:defRPr/>
            </a:lvl1pPr>
          </a:lstStyle>
          <a:p>
            <a:pPr algn="l"/>
            <a:r>
              <a:rPr lang="en-US" sz="2800" b="1" dirty="0" err="1" smtClean="0">
                <a:solidFill>
                  <a:srgbClr val="000000"/>
                </a:solidFill>
                <a:latin typeface="Arial"/>
              </a:rPr>
              <a:t>Kokemuksellisen</a:t>
            </a:r>
            <a:r>
              <a:rPr lang="en-US" sz="2800" b="1" dirty="0" smtClean="0">
                <a:solidFill>
                  <a:srgbClr val="000000"/>
                </a:solidFill>
                <a:latin typeface="Arial"/>
              </a:rPr>
              <a:t> </a:t>
            </a:r>
            <a:r>
              <a:rPr lang="en-US" sz="2800" b="1" dirty="0" err="1" smtClean="0">
                <a:solidFill>
                  <a:srgbClr val="000000"/>
                </a:solidFill>
                <a:latin typeface="Arial"/>
              </a:rPr>
              <a:t>hyvinvointikyselyn</a:t>
            </a:r>
            <a:r>
              <a:rPr lang="en-US" sz="2800" b="1" dirty="0" smtClean="0">
                <a:solidFill>
                  <a:srgbClr val="000000"/>
                </a:solidFill>
                <a:latin typeface="Arial"/>
              </a:rPr>
              <a:t> 2020-2021 </a:t>
            </a:r>
            <a:r>
              <a:rPr lang="en-US" sz="2800" b="1" dirty="0" err="1" smtClean="0">
                <a:solidFill>
                  <a:srgbClr val="000000"/>
                </a:solidFill>
                <a:latin typeface="Arial"/>
              </a:rPr>
              <a:t>tulokset</a:t>
            </a:r>
            <a:r>
              <a:rPr lang="en-US" sz="2800" b="1" dirty="0" smtClean="0">
                <a:solidFill>
                  <a:srgbClr val="000000"/>
                </a:solidFill>
                <a:latin typeface="Arial"/>
              </a:rPr>
              <a:t> </a:t>
            </a:r>
            <a:r>
              <a:rPr lang="en-US" sz="2800" b="1" dirty="0" smtClean="0">
                <a:solidFill>
                  <a:srgbClr val="000000"/>
                </a:solidFill>
                <a:latin typeface="Arial"/>
              </a:rPr>
              <a:t/>
            </a:r>
            <a:br>
              <a:rPr lang="en-US" sz="2800" b="1" dirty="0" smtClean="0">
                <a:solidFill>
                  <a:srgbClr val="000000"/>
                </a:solidFill>
                <a:latin typeface="Arial"/>
              </a:rPr>
            </a:br>
            <a:r>
              <a:rPr lang="en-US" sz="2800" b="1" dirty="0" smtClean="0">
                <a:solidFill>
                  <a:srgbClr val="000000"/>
                </a:solidFill>
                <a:latin typeface="Arial"/>
              </a:rPr>
              <a:t>- </a:t>
            </a:r>
            <a:r>
              <a:rPr lang="en-US" sz="2800" b="1" dirty="0" err="1" smtClean="0">
                <a:solidFill>
                  <a:srgbClr val="000000"/>
                </a:solidFill>
                <a:latin typeface="Arial"/>
              </a:rPr>
              <a:t>vertailu</a:t>
            </a:r>
            <a:r>
              <a:rPr lang="en-US" sz="2800" b="1" dirty="0" smtClean="0">
                <a:solidFill>
                  <a:srgbClr val="000000"/>
                </a:solidFill>
                <a:latin typeface="Arial"/>
              </a:rPr>
              <a:t> </a:t>
            </a:r>
            <a:r>
              <a:rPr lang="en-US" sz="2800" b="1" dirty="0" err="1" smtClean="0">
                <a:solidFill>
                  <a:srgbClr val="000000"/>
                </a:solidFill>
                <a:latin typeface="Arial"/>
              </a:rPr>
              <a:t>vuoden</a:t>
            </a:r>
            <a:r>
              <a:rPr lang="en-US" sz="2800" b="1" dirty="0" smtClean="0">
                <a:solidFill>
                  <a:srgbClr val="000000"/>
                </a:solidFill>
                <a:latin typeface="Arial"/>
              </a:rPr>
              <a:t> 2018-2019 </a:t>
            </a:r>
            <a:r>
              <a:rPr lang="en-US" sz="2800" b="1" dirty="0" err="1" smtClean="0">
                <a:solidFill>
                  <a:srgbClr val="000000"/>
                </a:solidFill>
                <a:latin typeface="Arial"/>
              </a:rPr>
              <a:t>toteutettuun</a:t>
            </a:r>
            <a:r>
              <a:rPr lang="en-US" sz="2800" b="1" dirty="0" smtClean="0">
                <a:solidFill>
                  <a:srgbClr val="000000"/>
                </a:solidFill>
                <a:latin typeface="Arial"/>
              </a:rPr>
              <a:t> </a:t>
            </a:r>
            <a:r>
              <a:rPr lang="en-US" sz="2800" b="1" dirty="0" err="1" smtClean="0">
                <a:solidFill>
                  <a:srgbClr val="000000"/>
                </a:solidFill>
                <a:latin typeface="Arial"/>
              </a:rPr>
              <a:t>kyselyyn</a:t>
            </a:r>
            <a:r>
              <a:rPr lang="en-US" sz="2800" b="1" dirty="0">
                <a:solidFill>
                  <a:srgbClr val="000000"/>
                </a:solidFill>
                <a:latin typeface="Arial"/>
              </a:rPr>
              <a:t/>
            </a:r>
            <a:br>
              <a:rPr lang="en-US" sz="2800" b="1" dirty="0">
                <a:solidFill>
                  <a:srgbClr val="000000"/>
                </a:solidFill>
                <a:latin typeface="Arial"/>
              </a:rPr>
            </a:br>
            <a:r>
              <a:rPr lang="en-US" sz="2800" b="1" dirty="0" smtClean="0">
                <a:solidFill>
                  <a:srgbClr val="000000"/>
                </a:solidFill>
                <a:latin typeface="Arial"/>
              </a:rPr>
              <a:t>- </a:t>
            </a:r>
            <a:r>
              <a:rPr lang="en-US" sz="2800" b="1" dirty="0" err="1" smtClean="0">
                <a:solidFill>
                  <a:srgbClr val="000000"/>
                </a:solidFill>
                <a:latin typeface="Arial"/>
              </a:rPr>
              <a:t>koettu</a:t>
            </a:r>
            <a:r>
              <a:rPr lang="en-US" sz="2800" b="1" dirty="0" smtClean="0">
                <a:solidFill>
                  <a:srgbClr val="000000"/>
                </a:solidFill>
                <a:latin typeface="Arial"/>
              </a:rPr>
              <a:t> </a:t>
            </a:r>
            <a:r>
              <a:rPr lang="en-US" sz="2800" b="1" dirty="0" err="1" smtClean="0">
                <a:solidFill>
                  <a:srgbClr val="000000"/>
                </a:solidFill>
                <a:latin typeface="Arial"/>
              </a:rPr>
              <a:t>hyvinvointi</a:t>
            </a:r>
            <a:r>
              <a:rPr lang="en-US" sz="2800" b="1" dirty="0" smtClean="0">
                <a:solidFill>
                  <a:srgbClr val="000000"/>
                </a:solidFill>
                <a:latin typeface="Arial"/>
              </a:rPr>
              <a:t> </a:t>
            </a:r>
            <a:r>
              <a:rPr lang="en-US" sz="2800" b="1" dirty="0" err="1" smtClean="0">
                <a:solidFill>
                  <a:srgbClr val="000000"/>
                </a:solidFill>
                <a:latin typeface="Arial"/>
              </a:rPr>
              <a:t>taustatekijöittäin</a:t>
            </a:r>
            <a:r>
              <a:rPr lang="en-US" sz="2800" b="1" dirty="0" smtClean="0">
                <a:solidFill>
                  <a:srgbClr val="000000"/>
                </a:solidFill>
                <a:latin typeface="Arial"/>
              </a:rPr>
              <a:t> </a:t>
            </a:r>
            <a:r>
              <a:rPr lang="en-US" sz="2800" b="1" dirty="0" err="1" smtClean="0">
                <a:solidFill>
                  <a:srgbClr val="000000"/>
                </a:solidFill>
                <a:latin typeface="Arial"/>
              </a:rPr>
              <a:t>vuonna</a:t>
            </a:r>
            <a:r>
              <a:rPr lang="en-US" sz="2800" b="1" dirty="0" smtClean="0">
                <a:solidFill>
                  <a:srgbClr val="000000"/>
                </a:solidFill>
                <a:latin typeface="Arial"/>
              </a:rPr>
              <a:t> 2021</a:t>
            </a:r>
            <a:endParaRPr lang="en-US" sz="2800" b="1" dirty="0">
              <a:solidFill>
                <a:srgbClr val="000000"/>
              </a:solidFill>
              <a:latin typeface="Arial"/>
            </a:endParaRPr>
          </a:p>
        </p:txBody>
      </p:sp>
      <p:sp>
        <p:nvSpPr>
          <p:cNvPr id="2" name="Tekstin paikkamerkki 1"/>
          <p:cNvSpPr>
            <a:spLocks noGrp="1"/>
          </p:cNvSpPr>
          <p:nvPr>
            <p:ph type="body" sz="quarter" idx="13"/>
          </p:nvPr>
        </p:nvSpPr>
        <p:spPr>
          <a:xfrm>
            <a:off x="539552" y="4005064"/>
            <a:ext cx="8229600" cy="1620000"/>
          </a:xfrm>
        </p:spPr>
        <p:txBody>
          <a:bodyPr>
            <a:normAutofit lnSpcReduction="10000"/>
          </a:bodyPr>
          <a:lstStyle/>
          <a:p>
            <a:r>
              <a:rPr lang="fi-FI" dirty="0" smtClean="0"/>
              <a:t>Säde Rytkönen</a:t>
            </a:r>
          </a:p>
          <a:p>
            <a:r>
              <a:rPr lang="fi-FI" dirty="0" smtClean="0">
                <a:hlinkClick r:id="rId2"/>
              </a:rPr>
              <a:t>sade.rytkonen@kuh.fi</a:t>
            </a:r>
            <a:endParaRPr lang="fi-FI" dirty="0" smtClean="0"/>
          </a:p>
          <a:p>
            <a:r>
              <a:rPr lang="fi-FI" dirty="0" smtClean="0"/>
              <a:t>p. 0447176370</a:t>
            </a:r>
            <a:endParaRPr lang="fi-F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fontScale="90000"/>
          </a:bodyPr>
          <a:lstStyle>
            <a:lvl1pPr algn="l">
              <a:defRPr/>
            </a:lvl1pPr>
          </a:lstStyle>
          <a:p>
            <a:r>
              <a:rPr lang="en-US" sz="2800" b="1" dirty="0" err="1" smtClean="0">
                <a:solidFill>
                  <a:srgbClr val="000000"/>
                </a:solidFill>
                <a:latin typeface="Arial"/>
              </a:rPr>
              <a:t>Taustatiedot</a:t>
            </a:r>
            <a:r>
              <a:rPr lang="en-US" sz="2800" b="1" dirty="0" smtClean="0">
                <a:solidFill>
                  <a:srgbClr val="000000"/>
                </a:solidFill>
                <a:latin typeface="Arial"/>
              </a:rPr>
              <a:t/>
            </a:r>
            <a:br>
              <a:rPr lang="en-US" sz="2800" b="1" dirty="0" smtClean="0">
                <a:solidFill>
                  <a:srgbClr val="000000"/>
                </a:solidFill>
                <a:latin typeface="Arial"/>
              </a:rPr>
            </a:br>
            <a:r>
              <a:rPr lang="fi-FI" sz="2800" dirty="0" err="1"/>
              <a:t>Pohjois</a:t>
            </a:r>
            <a:r>
              <a:rPr lang="fi-FI" sz="2800" dirty="0"/>
              <a:t>-Savon kaikista kunnista saatiin vastauksia, eniten Kuopiosta ja Siilinjärveltä. </a:t>
            </a:r>
            <a:endParaRPr lang="en-US" sz="2800" b="1" dirty="0">
              <a:solidFill>
                <a:srgbClr val="000000"/>
              </a:solidFill>
              <a:latin typeface="Arial"/>
            </a:endParaRPr>
          </a:p>
        </p:txBody>
      </p:sp>
      <p:sp>
        <p:nvSpPr>
          <p:cNvPr id="7" name="Text"/>
          <p:cNvSpPr>
            <a:spLocks noGrp="1"/>
          </p:cNvSpPr>
          <p:nvPr>
            <p:ph type="body" sz="quarter" idx="13"/>
          </p:nvPr>
        </p:nvSpPr>
        <p:spPr>
          <a:xfrm>
            <a:off x="457200" y="1503238"/>
            <a:ext cx="8229600" cy="540000"/>
          </a:xfrm>
        </p:spPr>
        <p:txBody>
          <a:bodyPr>
            <a:normAutofit/>
          </a:bodyPr>
          <a:lstStyle>
            <a:lvl1pPr marL="0" indent="0" algn="l">
              <a:buNone/>
              <a:defRPr baseline="0"/>
            </a:lvl1pPr>
          </a:lstStyle>
          <a:p>
            <a:r>
              <a:rPr lang="en-US" sz="1400" b="0" dirty="0" err="1">
                <a:solidFill>
                  <a:srgbClr val="000000"/>
                </a:solidFill>
                <a:latin typeface="Arial"/>
              </a:rPr>
              <a:t>Missä</a:t>
            </a:r>
            <a:r>
              <a:rPr lang="en-US" sz="1400" b="0" dirty="0">
                <a:solidFill>
                  <a:srgbClr val="000000"/>
                </a:solidFill>
                <a:latin typeface="Arial"/>
              </a:rPr>
              <a:t> </a:t>
            </a:r>
            <a:r>
              <a:rPr lang="en-US" sz="1400" b="0" dirty="0" err="1">
                <a:solidFill>
                  <a:srgbClr val="000000"/>
                </a:solidFill>
                <a:latin typeface="Arial"/>
              </a:rPr>
              <a:t>Pohjois</a:t>
            </a:r>
            <a:r>
              <a:rPr lang="en-US" sz="1400" b="0" dirty="0">
                <a:solidFill>
                  <a:srgbClr val="000000"/>
                </a:solidFill>
                <a:latin typeface="Arial"/>
              </a:rPr>
              <a:t>-Savon </a:t>
            </a:r>
            <a:r>
              <a:rPr lang="en-US" sz="1400" b="0" dirty="0" err="1">
                <a:solidFill>
                  <a:srgbClr val="000000"/>
                </a:solidFill>
                <a:latin typeface="Arial"/>
              </a:rPr>
              <a:t>kunnassa</a:t>
            </a:r>
            <a:r>
              <a:rPr lang="en-US" sz="1400" b="0" dirty="0">
                <a:solidFill>
                  <a:srgbClr val="000000"/>
                </a:solidFill>
                <a:latin typeface="Arial"/>
              </a:rPr>
              <a:t> </a:t>
            </a:r>
            <a:r>
              <a:rPr lang="en-US" sz="1400" b="0" dirty="0" err="1">
                <a:solidFill>
                  <a:srgbClr val="000000"/>
                </a:solidFill>
                <a:latin typeface="Arial"/>
              </a:rPr>
              <a:t>asut</a:t>
            </a:r>
            <a:r>
              <a:rPr lang="en-US" sz="1400" b="0" dirty="0">
                <a:solidFill>
                  <a:srgbClr val="000000"/>
                </a:solidFill>
                <a:latin typeface="Arial"/>
              </a:rPr>
              <a:t>?</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Asuinseutusi tuottama hyvinvointi</a:t>
            </a:r>
          </a:p>
        </p:txBody>
      </p:sp>
      <p:sp>
        <p:nvSpPr>
          <p:cNvPr id="7" name="Text"/>
          <p:cNvSpPr>
            <a:spLocks noGrp="1"/>
          </p:cNvSpPr>
          <p:nvPr>
            <p:ph type="body" sz="quarter" idx="13"/>
          </p:nvPr>
        </p:nvSpPr>
        <p:spPr>
          <a:xfrm>
            <a:off x="457200" y="1125537"/>
            <a:ext cx="8229600" cy="540000"/>
          </a:xfrm>
        </p:spPr>
        <p:txBody>
          <a:bodyPr>
            <a:normAutofit/>
          </a:bodyPr>
          <a:lstStyle>
            <a:lvl1pPr marL="0" indent="0" algn="l">
              <a:buNone/>
              <a:defRPr baseline="0"/>
            </a:lvl1pPr>
          </a:lstStyle>
          <a:p>
            <a:r>
              <a:rPr lang="en-US" sz="1400" b="0">
                <a:solidFill>
                  <a:srgbClr val="000000"/>
                </a:solidFill>
                <a:latin typeface="Arial"/>
              </a:rPr>
              <a:t>Viitaten edelliseen kysymykseen ("Kuinka paljon olet kokenut syrjintää kun asioit julkisissa palveluissa"). Mikäli koit syrjintää, mikä oli kokemuksesi mukaan syrjinnän perusteena?</a:t>
            </a:r>
          </a:p>
        </p:txBody>
      </p:sp>
      <p:graphicFrame>
        <p:nvGraphicFramePr>
          <p:cNvPr id="8" name="Chart"/>
          <p:cNvGraphicFramePr>
            <a:graphicFrameLocks noGrp="1"/>
          </p:cNvGraphicFramePr>
          <p:nvPr>
            <p:extLst>
              <p:ext uri="{D42A27DB-BD31-4B8C-83A1-F6EECF244321}">
                <p14:modId xmlns:p14="http://schemas.microsoft.com/office/powerpoint/2010/main" val="4209717909"/>
              </p:ext>
            </p:extLst>
          </p:nvPr>
        </p:nvGraphicFramePr>
        <p:xfrm>
          <a:off x="457200" y="1773238"/>
          <a:ext cx="8229600" cy="508476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539552" y="692696"/>
            <a:ext cx="8229600" cy="720080"/>
          </a:xfrm>
        </p:spPr>
        <p:txBody>
          <a:bodyPr>
            <a:noAutofit/>
          </a:bodyPr>
          <a:lstStyle>
            <a:lvl1pPr algn="l">
              <a:defRPr/>
            </a:lvl1pPr>
          </a:lstStyle>
          <a:p>
            <a:r>
              <a:rPr lang="en-US" sz="2500" b="1" dirty="0" err="1" smtClean="0">
                <a:solidFill>
                  <a:srgbClr val="000000"/>
                </a:solidFill>
                <a:latin typeface="Arial"/>
              </a:rPr>
              <a:t>Onnellisuus</a:t>
            </a:r>
            <a:r>
              <a:rPr lang="en-US" sz="2500" b="1" dirty="0" smtClean="0">
                <a:solidFill>
                  <a:srgbClr val="000000"/>
                </a:solidFill>
                <a:latin typeface="Arial"/>
              </a:rPr>
              <a:t/>
            </a:r>
            <a:br>
              <a:rPr lang="en-US" sz="2500" b="1" dirty="0" smtClean="0">
                <a:solidFill>
                  <a:srgbClr val="000000"/>
                </a:solidFill>
                <a:latin typeface="Arial"/>
              </a:rPr>
            </a:br>
            <a:r>
              <a:rPr lang="fi-FI" sz="1800" dirty="0" err="1"/>
              <a:t>Pohjois</a:t>
            </a:r>
            <a:r>
              <a:rPr lang="fi-FI" sz="1800" dirty="0"/>
              <a:t>-Savon asukkaat ovat </a:t>
            </a:r>
            <a:r>
              <a:rPr lang="fi-FI" sz="1800" b="1" dirty="0"/>
              <a:t>onnellisia</a:t>
            </a:r>
            <a:r>
              <a:rPr lang="fi-FI" sz="1800" dirty="0"/>
              <a:t> (skaala 1-10) arvosanalla 8 (v.2019 8.1). </a:t>
            </a:r>
            <a:r>
              <a:rPr lang="fi-FI" sz="1800" dirty="0"/>
              <a:t>Naisilla onnellisuuden kokemisen todettiin olevan miehiä voimakkaampaa.</a:t>
            </a:r>
            <a:endParaRPr lang="en-US" sz="1800" b="1" dirty="0">
              <a:solidFill>
                <a:srgbClr val="000000"/>
              </a:solidFill>
              <a:latin typeface="Arial"/>
            </a:endParaRPr>
          </a:p>
        </p:txBody>
      </p:sp>
      <p:sp>
        <p:nvSpPr>
          <p:cNvPr id="7" name="Text"/>
          <p:cNvSpPr>
            <a:spLocks noGrp="1"/>
          </p:cNvSpPr>
          <p:nvPr>
            <p:ph type="body" sz="quarter" idx="13"/>
          </p:nvPr>
        </p:nvSpPr>
        <p:spPr>
          <a:xfrm>
            <a:off x="1403648" y="2348880"/>
            <a:ext cx="8229600" cy="540000"/>
          </a:xfrm>
        </p:spPr>
        <p:txBody>
          <a:bodyPr>
            <a:normAutofit/>
          </a:bodyPr>
          <a:lstStyle>
            <a:lvl1pPr marL="0" indent="0" algn="l">
              <a:buNone/>
              <a:defRPr baseline="0"/>
            </a:lvl1pPr>
          </a:lstStyle>
          <a:p>
            <a:r>
              <a:rPr lang="en-US" sz="1400" b="0" dirty="0" err="1">
                <a:solidFill>
                  <a:srgbClr val="000000"/>
                </a:solidFill>
                <a:latin typeface="Arial"/>
              </a:rPr>
              <a:t>Ottaen</a:t>
            </a:r>
            <a:r>
              <a:rPr lang="en-US" sz="1400" b="0" dirty="0">
                <a:solidFill>
                  <a:srgbClr val="000000"/>
                </a:solidFill>
                <a:latin typeface="Arial"/>
              </a:rPr>
              <a:t> </a:t>
            </a:r>
            <a:r>
              <a:rPr lang="en-US" sz="1400" b="0" dirty="0" err="1">
                <a:solidFill>
                  <a:srgbClr val="000000"/>
                </a:solidFill>
                <a:latin typeface="Arial"/>
              </a:rPr>
              <a:t>kaikki</a:t>
            </a:r>
            <a:r>
              <a:rPr lang="en-US" sz="1400" b="0" dirty="0">
                <a:solidFill>
                  <a:srgbClr val="000000"/>
                </a:solidFill>
                <a:latin typeface="Arial"/>
              </a:rPr>
              <a:t> </a:t>
            </a:r>
            <a:r>
              <a:rPr lang="en-US" sz="1400" b="0" dirty="0" err="1">
                <a:solidFill>
                  <a:srgbClr val="000000"/>
                </a:solidFill>
                <a:latin typeface="Arial"/>
              </a:rPr>
              <a:t>asiat</a:t>
            </a:r>
            <a:r>
              <a:rPr lang="en-US" sz="1400" b="0" dirty="0">
                <a:solidFill>
                  <a:srgbClr val="000000"/>
                </a:solidFill>
                <a:latin typeface="Arial"/>
              </a:rPr>
              <a:t> </a:t>
            </a:r>
            <a:r>
              <a:rPr lang="en-US" sz="1400" b="0" dirty="0" err="1">
                <a:solidFill>
                  <a:srgbClr val="000000"/>
                </a:solidFill>
                <a:latin typeface="Arial"/>
              </a:rPr>
              <a:t>huomioon</a:t>
            </a:r>
            <a:r>
              <a:rPr lang="en-US" sz="1400" b="0" dirty="0">
                <a:solidFill>
                  <a:srgbClr val="000000"/>
                </a:solidFill>
                <a:latin typeface="Arial"/>
              </a:rPr>
              <a:t>, </a:t>
            </a:r>
            <a:r>
              <a:rPr lang="en-US" sz="1400" b="0" dirty="0" err="1">
                <a:solidFill>
                  <a:srgbClr val="000000"/>
                </a:solidFill>
                <a:latin typeface="Arial"/>
              </a:rPr>
              <a:t>asteikolla</a:t>
            </a:r>
            <a:r>
              <a:rPr lang="en-US" sz="1400" b="0" dirty="0">
                <a:solidFill>
                  <a:srgbClr val="000000"/>
                </a:solidFill>
                <a:latin typeface="Arial"/>
              </a:rPr>
              <a:t> 1-10, </a:t>
            </a:r>
            <a:r>
              <a:rPr lang="en-US" sz="1400" b="0" dirty="0" err="1">
                <a:solidFill>
                  <a:srgbClr val="000000"/>
                </a:solidFill>
                <a:latin typeface="Arial"/>
              </a:rPr>
              <a:t>kuinka</a:t>
            </a:r>
            <a:r>
              <a:rPr lang="en-US" sz="1400" b="0" dirty="0">
                <a:solidFill>
                  <a:srgbClr val="000000"/>
                </a:solidFill>
                <a:latin typeface="Arial"/>
              </a:rPr>
              <a:t> </a:t>
            </a:r>
            <a:r>
              <a:rPr lang="en-US" sz="1400" b="0" dirty="0" err="1">
                <a:solidFill>
                  <a:srgbClr val="000000"/>
                </a:solidFill>
                <a:latin typeface="Arial"/>
              </a:rPr>
              <a:t>onnellinen</a:t>
            </a:r>
            <a:r>
              <a:rPr lang="en-US" sz="1400" b="0" dirty="0">
                <a:solidFill>
                  <a:srgbClr val="000000"/>
                </a:solidFill>
                <a:latin typeface="Arial"/>
              </a:rPr>
              <a:t> </a:t>
            </a:r>
            <a:r>
              <a:rPr lang="en-US" sz="1400" b="0" dirty="0" err="1">
                <a:solidFill>
                  <a:srgbClr val="000000"/>
                </a:solidFill>
                <a:latin typeface="Arial"/>
              </a:rPr>
              <a:t>sanoisit</a:t>
            </a:r>
            <a:r>
              <a:rPr lang="en-US" sz="1400" b="0" dirty="0">
                <a:solidFill>
                  <a:srgbClr val="000000"/>
                </a:solidFill>
                <a:latin typeface="Arial"/>
              </a:rPr>
              <a:t> </a:t>
            </a:r>
            <a:r>
              <a:rPr lang="en-US" sz="1400" b="0" dirty="0" err="1">
                <a:solidFill>
                  <a:srgbClr val="000000"/>
                </a:solidFill>
                <a:latin typeface="Arial"/>
              </a:rPr>
              <a:t>olevasi</a:t>
            </a:r>
            <a:r>
              <a:rPr lang="en-US" sz="1400" b="0" dirty="0">
                <a:solidFill>
                  <a:srgbClr val="000000"/>
                </a:solidFill>
                <a:latin typeface="Arial"/>
              </a:rPr>
              <a:t>? </a:t>
            </a:r>
            <a:r>
              <a:rPr lang="en-US" sz="1400" b="0" dirty="0" err="1">
                <a:solidFill>
                  <a:srgbClr val="000000"/>
                </a:solidFill>
                <a:latin typeface="Arial"/>
              </a:rPr>
              <a:t>Asteikolla</a:t>
            </a:r>
            <a:r>
              <a:rPr lang="en-US" sz="1400" b="0" dirty="0">
                <a:solidFill>
                  <a:srgbClr val="000000"/>
                </a:solidFill>
                <a:latin typeface="Arial"/>
              </a:rPr>
              <a:t> 1 </a:t>
            </a:r>
            <a:r>
              <a:rPr lang="en-US" sz="1400" b="0" dirty="0" err="1">
                <a:solidFill>
                  <a:srgbClr val="000000"/>
                </a:solidFill>
                <a:latin typeface="Arial"/>
              </a:rPr>
              <a:t>tarkoittaa</a:t>
            </a:r>
            <a:r>
              <a:rPr lang="en-US" sz="1400" b="0" dirty="0">
                <a:solidFill>
                  <a:srgbClr val="000000"/>
                </a:solidFill>
                <a:latin typeface="Arial"/>
              </a:rPr>
              <a:t>, </a:t>
            </a:r>
            <a:r>
              <a:rPr lang="en-US" sz="1400" b="0" dirty="0" err="1">
                <a:solidFill>
                  <a:srgbClr val="000000"/>
                </a:solidFill>
                <a:latin typeface="Arial"/>
              </a:rPr>
              <a:t>että</a:t>
            </a:r>
            <a:r>
              <a:rPr lang="en-US" sz="1400" b="0" dirty="0">
                <a:solidFill>
                  <a:srgbClr val="000000"/>
                </a:solidFill>
                <a:latin typeface="Arial"/>
              </a:rPr>
              <a:t> </a:t>
            </a:r>
            <a:r>
              <a:rPr lang="en-US" sz="1400" b="0" dirty="0" err="1">
                <a:solidFill>
                  <a:srgbClr val="000000"/>
                </a:solidFill>
                <a:latin typeface="Arial"/>
              </a:rPr>
              <a:t>olet</a:t>
            </a:r>
            <a:r>
              <a:rPr lang="en-US" sz="1400" b="0" dirty="0">
                <a:solidFill>
                  <a:srgbClr val="000000"/>
                </a:solidFill>
                <a:latin typeface="Arial"/>
              </a:rPr>
              <a:t> </a:t>
            </a:r>
            <a:r>
              <a:rPr lang="en-US" sz="1400" b="0" dirty="0" err="1">
                <a:solidFill>
                  <a:srgbClr val="000000"/>
                </a:solidFill>
                <a:latin typeface="Arial"/>
              </a:rPr>
              <a:t>hyvin</a:t>
            </a:r>
            <a:r>
              <a:rPr lang="en-US" sz="1400" b="0" dirty="0">
                <a:solidFill>
                  <a:srgbClr val="000000"/>
                </a:solidFill>
                <a:latin typeface="Arial"/>
              </a:rPr>
              <a:t> </a:t>
            </a:r>
            <a:r>
              <a:rPr lang="en-US" sz="1400" b="0" dirty="0" err="1">
                <a:solidFill>
                  <a:srgbClr val="000000"/>
                </a:solidFill>
                <a:latin typeface="Arial"/>
              </a:rPr>
              <a:t>onneton</a:t>
            </a:r>
            <a:r>
              <a:rPr lang="en-US" sz="1400" b="0" dirty="0">
                <a:solidFill>
                  <a:srgbClr val="000000"/>
                </a:solidFill>
                <a:latin typeface="Arial"/>
              </a:rPr>
              <a:t> ja 10 </a:t>
            </a:r>
            <a:r>
              <a:rPr lang="en-US" sz="1400" b="0" dirty="0" err="1">
                <a:solidFill>
                  <a:srgbClr val="000000"/>
                </a:solidFill>
                <a:latin typeface="Arial"/>
              </a:rPr>
              <a:t>tarkoittaa</a:t>
            </a:r>
            <a:r>
              <a:rPr lang="en-US" sz="1400" b="0" dirty="0">
                <a:solidFill>
                  <a:srgbClr val="000000"/>
                </a:solidFill>
                <a:latin typeface="Arial"/>
              </a:rPr>
              <a:t>, </a:t>
            </a:r>
            <a:r>
              <a:rPr lang="en-US" sz="1400" b="0" dirty="0" err="1">
                <a:solidFill>
                  <a:srgbClr val="000000"/>
                </a:solidFill>
                <a:latin typeface="Arial"/>
              </a:rPr>
              <a:t>että</a:t>
            </a:r>
            <a:r>
              <a:rPr lang="en-US" sz="1400" b="0" dirty="0">
                <a:solidFill>
                  <a:srgbClr val="000000"/>
                </a:solidFill>
                <a:latin typeface="Arial"/>
              </a:rPr>
              <a:t> </a:t>
            </a:r>
            <a:r>
              <a:rPr lang="en-US" sz="1400" b="0" dirty="0" err="1">
                <a:solidFill>
                  <a:srgbClr val="000000"/>
                </a:solidFill>
                <a:latin typeface="Arial"/>
              </a:rPr>
              <a:t>olet</a:t>
            </a:r>
            <a:r>
              <a:rPr lang="en-US" sz="1400" b="0" dirty="0">
                <a:solidFill>
                  <a:srgbClr val="000000"/>
                </a:solidFill>
                <a:latin typeface="Arial"/>
              </a:rPr>
              <a:t> </a:t>
            </a:r>
            <a:r>
              <a:rPr lang="en-US" sz="1400" b="0" dirty="0" err="1">
                <a:solidFill>
                  <a:srgbClr val="000000"/>
                </a:solidFill>
                <a:latin typeface="Arial"/>
              </a:rPr>
              <a:t>hyvin</a:t>
            </a:r>
            <a:r>
              <a:rPr lang="en-US" sz="1400" b="0" dirty="0">
                <a:solidFill>
                  <a:srgbClr val="000000"/>
                </a:solidFill>
                <a:latin typeface="Arial"/>
              </a:rPr>
              <a:t> </a:t>
            </a:r>
            <a:r>
              <a:rPr lang="en-US" sz="1400" b="0" dirty="0" err="1">
                <a:solidFill>
                  <a:srgbClr val="000000"/>
                </a:solidFill>
                <a:latin typeface="Arial"/>
              </a:rPr>
              <a:t>onnellinen</a:t>
            </a:r>
            <a:r>
              <a:rPr lang="en-US" sz="1400" b="0" dirty="0">
                <a:solidFill>
                  <a:srgbClr val="000000"/>
                </a:solidFill>
                <a:latin typeface="Arial"/>
              </a:rPr>
              <a:t>.</a:t>
            </a:r>
          </a:p>
        </p:txBody>
      </p:sp>
      <p:graphicFrame>
        <p:nvGraphicFramePr>
          <p:cNvPr id="8" name="Chart"/>
          <p:cNvGraphicFramePr>
            <a:graphicFrameLocks noGrp="1"/>
          </p:cNvGraphicFramePr>
          <p:nvPr>
            <p:extLst>
              <p:ext uri="{D42A27DB-BD31-4B8C-83A1-F6EECF244321}">
                <p14:modId xmlns:p14="http://schemas.microsoft.com/office/powerpoint/2010/main" val="2882246720"/>
              </p:ext>
            </p:extLst>
          </p:nvPr>
        </p:nvGraphicFramePr>
        <p:xfrm>
          <a:off x="539552" y="2148816"/>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fontScale="90000"/>
          </a:bodyPr>
          <a:lstStyle>
            <a:lvl1pPr algn="l">
              <a:defRPr/>
            </a:lvl1pPr>
          </a:lstStyle>
          <a:p>
            <a:r>
              <a:rPr lang="en-US" sz="2800" b="1" dirty="0" err="1">
                <a:solidFill>
                  <a:srgbClr val="000000"/>
                </a:solidFill>
                <a:latin typeface="Arial"/>
              </a:rPr>
              <a:t>Viherympäristön</a:t>
            </a:r>
            <a:r>
              <a:rPr lang="en-US" sz="2800" b="1" dirty="0">
                <a:solidFill>
                  <a:srgbClr val="000000"/>
                </a:solidFill>
                <a:latin typeface="Arial"/>
              </a:rPr>
              <a:t> </a:t>
            </a:r>
            <a:r>
              <a:rPr lang="en-US" sz="2800" b="1" dirty="0" err="1" smtClean="0">
                <a:solidFill>
                  <a:srgbClr val="000000"/>
                </a:solidFill>
                <a:latin typeface="Arial"/>
              </a:rPr>
              <a:t>merkitys</a:t>
            </a:r>
            <a:r>
              <a:rPr lang="en-US" sz="2800" b="1" dirty="0" smtClean="0">
                <a:solidFill>
                  <a:srgbClr val="000000"/>
                </a:solidFill>
                <a:latin typeface="Arial"/>
              </a:rPr>
              <a:t/>
            </a:r>
            <a:br>
              <a:rPr lang="en-US" sz="2800" b="1" dirty="0" smtClean="0">
                <a:solidFill>
                  <a:srgbClr val="000000"/>
                </a:solidFill>
                <a:latin typeface="Arial"/>
              </a:rPr>
            </a:br>
            <a:r>
              <a:rPr lang="fi-FI" sz="2000" dirty="0"/>
              <a:t>Viherympäristön merkitys on kasvanut hieman edellisestä kyselykerrasta ollen nyt 8.91 (v.2019 8,86) (skaalalla 1-10). </a:t>
            </a:r>
            <a:endParaRPr lang="en-US" sz="2000" b="1" dirty="0">
              <a:solidFill>
                <a:srgbClr val="000000"/>
              </a:solidFill>
              <a:latin typeface="Arial"/>
            </a:endParaRPr>
          </a:p>
        </p:txBody>
      </p:sp>
      <p:sp>
        <p:nvSpPr>
          <p:cNvPr id="7" name="Text"/>
          <p:cNvSpPr>
            <a:spLocks noGrp="1"/>
          </p:cNvSpPr>
          <p:nvPr>
            <p:ph type="body" sz="quarter" idx="13"/>
          </p:nvPr>
        </p:nvSpPr>
        <p:spPr>
          <a:xfrm>
            <a:off x="1331640" y="1712791"/>
            <a:ext cx="7560840" cy="540000"/>
          </a:xfrm>
        </p:spPr>
        <p:txBody>
          <a:bodyPr>
            <a:normAutofit fontScale="79851" lnSpcReduction="20000"/>
          </a:bodyPr>
          <a:lstStyle>
            <a:lvl1pPr marL="0" indent="0" algn="l">
              <a:buNone/>
              <a:defRPr baseline="0"/>
            </a:lvl1pPr>
          </a:lstStyle>
          <a:p>
            <a:r>
              <a:rPr lang="en-US" sz="1400" b="0" dirty="0" err="1">
                <a:solidFill>
                  <a:srgbClr val="000000"/>
                </a:solidFill>
                <a:latin typeface="Arial"/>
              </a:rPr>
              <a:t>Kuinka</a:t>
            </a:r>
            <a:r>
              <a:rPr lang="en-US" sz="1400" b="0" dirty="0">
                <a:solidFill>
                  <a:srgbClr val="000000"/>
                </a:solidFill>
                <a:latin typeface="Arial"/>
              </a:rPr>
              <a:t> </a:t>
            </a:r>
            <a:r>
              <a:rPr lang="en-US" sz="1400" b="0" dirty="0" err="1">
                <a:solidFill>
                  <a:srgbClr val="000000"/>
                </a:solidFill>
                <a:latin typeface="Arial"/>
              </a:rPr>
              <a:t>suuri</a:t>
            </a:r>
            <a:r>
              <a:rPr lang="en-US" sz="1400" b="0" dirty="0">
                <a:solidFill>
                  <a:srgbClr val="000000"/>
                </a:solidFill>
                <a:latin typeface="Arial"/>
              </a:rPr>
              <a:t> </a:t>
            </a:r>
            <a:r>
              <a:rPr lang="en-US" sz="1400" b="0" dirty="0" err="1">
                <a:solidFill>
                  <a:srgbClr val="000000"/>
                </a:solidFill>
                <a:latin typeface="Arial"/>
              </a:rPr>
              <a:t>merkitys</a:t>
            </a:r>
            <a:r>
              <a:rPr lang="en-US" sz="1400" b="0" dirty="0">
                <a:solidFill>
                  <a:srgbClr val="000000"/>
                </a:solidFill>
                <a:latin typeface="Arial"/>
              </a:rPr>
              <a:t> </a:t>
            </a:r>
            <a:r>
              <a:rPr lang="en-US" sz="1400" b="0" dirty="0" err="1">
                <a:solidFill>
                  <a:srgbClr val="000000"/>
                </a:solidFill>
                <a:latin typeface="Arial"/>
              </a:rPr>
              <a:t>viherympäristöllä</a:t>
            </a:r>
            <a:r>
              <a:rPr lang="en-US" sz="1400" b="0" dirty="0">
                <a:solidFill>
                  <a:srgbClr val="000000"/>
                </a:solidFill>
                <a:latin typeface="Arial"/>
              </a:rPr>
              <a:t> (</a:t>
            </a:r>
            <a:r>
              <a:rPr lang="en-US" sz="1400" b="0" dirty="0" err="1">
                <a:solidFill>
                  <a:srgbClr val="000000"/>
                </a:solidFill>
                <a:latin typeface="Arial"/>
              </a:rPr>
              <a:t>puistot,metsät</a:t>
            </a:r>
            <a:r>
              <a:rPr lang="en-US" sz="1400" b="0" dirty="0">
                <a:solidFill>
                  <a:srgbClr val="000000"/>
                </a:solidFill>
                <a:latin typeface="Arial"/>
              </a:rPr>
              <a:t>, </a:t>
            </a:r>
            <a:r>
              <a:rPr lang="en-US" sz="1400" b="0" dirty="0" err="1">
                <a:solidFill>
                  <a:srgbClr val="000000"/>
                </a:solidFill>
                <a:latin typeface="Arial"/>
              </a:rPr>
              <a:t>polut</a:t>
            </a:r>
            <a:r>
              <a:rPr lang="en-US" sz="1400" b="0" dirty="0">
                <a:solidFill>
                  <a:srgbClr val="000000"/>
                </a:solidFill>
                <a:latin typeface="Arial"/>
              </a:rPr>
              <a:t> ja </a:t>
            </a:r>
            <a:r>
              <a:rPr lang="en-US" sz="1400" b="0" dirty="0" err="1">
                <a:solidFill>
                  <a:srgbClr val="000000"/>
                </a:solidFill>
                <a:latin typeface="Arial"/>
              </a:rPr>
              <a:t>reitit</a:t>
            </a:r>
            <a:r>
              <a:rPr lang="en-US" sz="1400" b="0" dirty="0">
                <a:solidFill>
                  <a:srgbClr val="000000"/>
                </a:solidFill>
                <a:latin typeface="Arial"/>
              </a:rPr>
              <a:t>) ja </a:t>
            </a:r>
            <a:r>
              <a:rPr lang="en-US" sz="1400" b="0" dirty="0" err="1">
                <a:solidFill>
                  <a:srgbClr val="000000"/>
                </a:solidFill>
                <a:latin typeface="Arial"/>
              </a:rPr>
              <a:t>vesistöllä</a:t>
            </a:r>
            <a:r>
              <a:rPr lang="en-US" sz="1400" b="0" dirty="0">
                <a:solidFill>
                  <a:srgbClr val="000000"/>
                </a:solidFill>
                <a:latin typeface="Arial"/>
              </a:rPr>
              <a:t> (</a:t>
            </a:r>
            <a:r>
              <a:rPr lang="en-US" sz="1400" b="0" dirty="0" err="1">
                <a:solidFill>
                  <a:srgbClr val="000000"/>
                </a:solidFill>
                <a:latin typeface="Arial"/>
              </a:rPr>
              <a:t>joet</a:t>
            </a:r>
            <a:r>
              <a:rPr lang="en-US" sz="1400" b="0" dirty="0">
                <a:solidFill>
                  <a:srgbClr val="000000"/>
                </a:solidFill>
                <a:latin typeface="Arial"/>
              </a:rPr>
              <a:t>, </a:t>
            </a:r>
            <a:r>
              <a:rPr lang="en-US" sz="1400" b="0" dirty="0" err="1">
                <a:solidFill>
                  <a:srgbClr val="000000"/>
                </a:solidFill>
                <a:latin typeface="Arial"/>
              </a:rPr>
              <a:t>lammet</a:t>
            </a:r>
            <a:r>
              <a:rPr lang="en-US" sz="1400" b="0" dirty="0">
                <a:solidFill>
                  <a:srgbClr val="000000"/>
                </a:solidFill>
                <a:latin typeface="Arial"/>
              </a:rPr>
              <a:t>, </a:t>
            </a:r>
            <a:r>
              <a:rPr lang="en-US" sz="1400" b="0" dirty="0" err="1">
                <a:solidFill>
                  <a:srgbClr val="000000"/>
                </a:solidFill>
                <a:latin typeface="Arial"/>
              </a:rPr>
              <a:t>järvet</a:t>
            </a:r>
            <a:r>
              <a:rPr lang="en-US" sz="1400" b="0" dirty="0">
                <a:solidFill>
                  <a:srgbClr val="000000"/>
                </a:solidFill>
                <a:latin typeface="Arial"/>
              </a:rPr>
              <a:t>, </a:t>
            </a:r>
            <a:r>
              <a:rPr lang="en-US" sz="1400" b="0" dirty="0" err="1">
                <a:solidFill>
                  <a:srgbClr val="000000"/>
                </a:solidFill>
                <a:latin typeface="Arial"/>
              </a:rPr>
              <a:t>pääsy</a:t>
            </a:r>
            <a:r>
              <a:rPr lang="en-US" sz="1400" b="0" dirty="0">
                <a:solidFill>
                  <a:srgbClr val="000000"/>
                </a:solidFill>
                <a:latin typeface="Arial"/>
              </a:rPr>
              <a:t> </a:t>
            </a:r>
            <a:r>
              <a:rPr lang="en-US" sz="1400" b="0" dirty="0" err="1">
                <a:solidFill>
                  <a:srgbClr val="000000"/>
                </a:solidFill>
                <a:latin typeface="Arial"/>
              </a:rPr>
              <a:t>rantaan</a:t>
            </a:r>
            <a:r>
              <a:rPr lang="en-US" sz="1400" b="0" dirty="0">
                <a:solidFill>
                  <a:srgbClr val="000000"/>
                </a:solidFill>
                <a:latin typeface="Arial"/>
              </a:rPr>
              <a:t>) on </a:t>
            </a:r>
            <a:r>
              <a:rPr lang="en-US" sz="1400" b="0" dirty="0" err="1">
                <a:solidFill>
                  <a:srgbClr val="000000"/>
                </a:solidFill>
                <a:latin typeface="Arial"/>
              </a:rPr>
              <a:t>onnellisuutesi</a:t>
            </a:r>
            <a:r>
              <a:rPr lang="en-US" sz="1400" b="0" dirty="0">
                <a:solidFill>
                  <a:srgbClr val="000000"/>
                </a:solidFill>
                <a:latin typeface="Arial"/>
              </a:rPr>
              <a:t> ja </a:t>
            </a:r>
            <a:r>
              <a:rPr lang="en-US" sz="1400" b="0" dirty="0" err="1">
                <a:solidFill>
                  <a:srgbClr val="000000"/>
                </a:solidFill>
                <a:latin typeface="Arial"/>
              </a:rPr>
              <a:t>hyvinvointisi</a:t>
            </a:r>
            <a:r>
              <a:rPr lang="en-US" sz="1400" b="0" dirty="0">
                <a:solidFill>
                  <a:srgbClr val="000000"/>
                </a:solidFill>
                <a:latin typeface="Arial"/>
              </a:rPr>
              <a:t> </a:t>
            </a:r>
            <a:r>
              <a:rPr lang="en-US" sz="1400" b="0" dirty="0" err="1">
                <a:solidFill>
                  <a:srgbClr val="000000"/>
                </a:solidFill>
                <a:latin typeface="Arial"/>
              </a:rPr>
              <a:t>kannalta?Asteikolla</a:t>
            </a:r>
            <a:r>
              <a:rPr lang="en-US" sz="1400" b="0" dirty="0">
                <a:solidFill>
                  <a:srgbClr val="000000"/>
                </a:solidFill>
                <a:latin typeface="Arial"/>
              </a:rPr>
              <a:t> 1 </a:t>
            </a:r>
            <a:r>
              <a:rPr lang="en-US" sz="1400" b="0" dirty="0" err="1">
                <a:solidFill>
                  <a:srgbClr val="000000"/>
                </a:solidFill>
                <a:latin typeface="Arial"/>
              </a:rPr>
              <a:t>tarkoittaa</a:t>
            </a:r>
            <a:r>
              <a:rPr lang="en-US" sz="1400" b="0" dirty="0">
                <a:solidFill>
                  <a:srgbClr val="000000"/>
                </a:solidFill>
                <a:latin typeface="Arial"/>
              </a:rPr>
              <a:t>, </a:t>
            </a:r>
            <a:r>
              <a:rPr lang="en-US" sz="1400" b="0" dirty="0" err="1">
                <a:solidFill>
                  <a:srgbClr val="000000"/>
                </a:solidFill>
                <a:latin typeface="Arial"/>
              </a:rPr>
              <a:t>että</a:t>
            </a:r>
            <a:r>
              <a:rPr lang="en-US" sz="1400" b="0" dirty="0">
                <a:solidFill>
                  <a:srgbClr val="000000"/>
                </a:solidFill>
                <a:latin typeface="Arial"/>
              </a:rPr>
              <a:t>  </a:t>
            </a:r>
            <a:r>
              <a:rPr lang="en-US" sz="1400" b="0" dirty="0" err="1">
                <a:solidFill>
                  <a:srgbClr val="000000"/>
                </a:solidFill>
                <a:latin typeface="Arial"/>
              </a:rPr>
              <a:t>erittäin</a:t>
            </a:r>
            <a:r>
              <a:rPr lang="en-US" sz="1400" b="0" dirty="0">
                <a:solidFill>
                  <a:srgbClr val="000000"/>
                </a:solidFill>
                <a:latin typeface="Arial"/>
              </a:rPr>
              <a:t> </a:t>
            </a:r>
            <a:r>
              <a:rPr lang="en-US" sz="1400" b="0" dirty="0" err="1">
                <a:solidFill>
                  <a:srgbClr val="000000"/>
                </a:solidFill>
                <a:latin typeface="Arial"/>
              </a:rPr>
              <a:t>vähäinen</a:t>
            </a:r>
            <a:r>
              <a:rPr lang="en-US" sz="1400" b="0" dirty="0">
                <a:solidFill>
                  <a:srgbClr val="000000"/>
                </a:solidFill>
                <a:latin typeface="Arial"/>
              </a:rPr>
              <a:t> </a:t>
            </a:r>
            <a:r>
              <a:rPr lang="en-US" sz="1400" b="0" dirty="0" err="1">
                <a:solidFill>
                  <a:srgbClr val="000000"/>
                </a:solidFill>
                <a:latin typeface="Arial"/>
              </a:rPr>
              <a:t>merkitys</a:t>
            </a:r>
            <a:r>
              <a:rPr lang="en-US" sz="1400" b="0" dirty="0">
                <a:solidFill>
                  <a:srgbClr val="000000"/>
                </a:solidFill>
                <a:latin typeface="Arial"/>
              </a:rPr>
              <a:t> ja 10 </a:t>
            </a:r>
            <a:r>
              <a:rPr lang="en-US" sz="1400" b="0" dirty="0" err="1">
                <a:solidFill>
                  <a:srgbClr val="000000"/>
                </a:solidFill>
                <a:latin typeface="Arial"/>
              </a:rPr>
              <a:t>tarkoittaa</a:t>
            </a:r>
            <a:r>
              <a:rPr lang="en-US" sz="1400" b="0" dirty="0">
                <a:solidFill>
                  <a:srgbClr val="000000"/>
                </a:solidFill>
                <a:latin typeface="Arial"/>
              </a:rPr>
              <a:t>, </a:t>
            </a:r>
            <a:r>
              <a:rPr lang="en-US" sz="1400" b="0" dirty="0" err="1">
                <a:solidFill>
                  <a:srgbClr val="000000"/>
                </a:solidFill>
                <a:latin typeface="Arial"/>
              </a:rPr>
              <a:t>että</a:t>
            </a:r>
            <a:r>
              <a:rPr lang="en-US" sz="1400" b="0" dirty="0">
                <a:solidFill>
                  <a:srgbClr val="000000"/>
                </a:solidFill>
                <a:latin typeface="Arial"/>
              </a:rPr>
              <a:t> </a:t>
            </a:r>
            <a:r>
              <a:rPr lang="en-US" sz="1400" b="0" dirty="0" err="1">
                <a:solidFill>
                  <a:srgbClr val="000000"/>
                </a:solidFill>
                <a:latin typeface="Arial"/>
              </a:rPr>
              <a:t>erittäin</a:t>
            </a:r>
            <a:r>
              <a:rPr lang="en-US" sz="1400" b="0" dirty="0">
                <a:solidFill>
                  <a:srgbClr val="000000"/>
                </a:solidFill>
                <a:latin typeface="Arial"/>
              </a:rPr>
              <a:t> </a:t>
            </a:r>
            <a:r>
              <a:rPr lang="en-US" sz="1400" b="0" dirty="0" err="1">
                <a:solidFill>
                  <a:srgbClr val="000000"/>
                </a:solidFill>
                <a:latin typeface="Arial"/>
              </a:rPr>
              <a:t>suuri</a:t>
            </a:r>
            <a:r>
              <a:rPr lang="en-US" sz="1400" b="0" dirty="0">
                <a:solidFill>
                  <a:srgbClr val="000000"/>
                </a:solidFill>
                <a:latin typeface="Arial"/>
              </a:rPr>
              <a:t> </a:t>
            </a:r>
            <a:r>
              <a:rPr lang="en-US" sz="1400" b="0" dirty="0" err="1">
                <a:solidFill>
                  <a:srgbClr val="000000"/>
                </a:solidFill>
                <a:latin typeface="Arial"/>
              </a:rPr>
              <a:t>merkitys</a:t>
            </a:r>
            <a:endParaRPr lang="en-US" sz="1400" b="0" dirty="0">
              <a:solidFill>
                <a:srgbClr val="000000"/>
              </a:solidFill>
              <a:latin typeface="Arial"/>
            </a:endParaRP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dirty="0">
                <a:solidFill>
                  <a:srgbClr val="000000"/>
                </a:solidFill>
                <a:latin typeface="Arial"/>
              </a:rPr>
              <a:t> </a:t>
            </a:r>
            <a:r>
              <a:rPr lang="en-US" sz="2800" b="1" dirty="0" err="1" smtClean="0">
                <a:solidFill>
                  <a:srgbClr val="000000"/>
                </a:solidFill>
                <a:latin typeface="Arial"/>
              </a:rPr>
              <a:t>Onnellisuus</a:t>
            </a:r>
            <a:r>
              <a:rPr lang="en-US" sz="2800" b="1" dirty="0" smtClean="0">
                <a:solidFill>
                  <a:srgbClr val="000000"/>
                </a:solidFill>
                <a:latin typeface="Arial"/>
              </a:rPr>
              <a:t> ja </a:t>
            </a:r>
            <a:r>
              <a:rPr lang="en-US" sz="2800" b="1" dirty="0" err="1" smtClean="0">
                <a:solidFill>
                  <a:srgbClr val="000000"/>
                </a:solidFill>
                <a:latin typeface="Arial"/>
              </a:rPr>
              <a:t>viherympäristön</a:t>
            </a:r>
            <a:r>
              <a:rPr lang="en-US" sz="2800" b="1" dirty="0" smtClean="0">
                <a:solidFill>
                  <a:srgbClr val="000000"/>
                </a:solidFill>
                <a:latin typeface="Arial"/>
              </a:rPr>
              <a:t> </a:t>
            </a:r>
            <a:r>
              <a:rPr lang="en-US" sz="2800" b="1" dirty="0" err="1" smtClean="0">
                <a:solidFill>
                  <a:srgbClr val="000000"/>
                </a:solidFill>
                <a:latin typeface="Arial"/>
              </a:rPr>
              <a:t>merkitys</a:t>
            </a:r>
            <a:endParaRPr lang="en-US" sz="2800" b="1" dirty="0">
              <a:solidFill>
                <a:srgbClr val="000000"/>
              </a:solidFill>
              <a:latin typeface="Arial"/>
            </a:endParaRP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dirty="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extLst>
              <p:ext uri="{D42A27DB-BD31-4B8C-83A1-F6EECF244321}">
                <p14:modId xmlns:p14="http://schemas.microsoft.com/office/powerpoint/2010/main" val="3496817976"/>
              </p:ext>
            </p:extLst>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p:cNvSpPr txBox="1"/>
          <p:nvPr/>
        </p:nvSpPr>
        <p:spPr>
          <a:xfrm>
            <a:off x="827584" y="556171"/>
            <a:ext cx="7488832" cy="923330"/>
          </a:xfrm>
          <a:prstGeom prst="rect">
            <a:avLst/>
          </a:prstGeom>
          <a:noFill/>
        </p:spPr>
        <p:txBody>
          <a:bodyPr wrap="square" rtlCol="0">
            <a:spAutoFit/>
          </a:bodyPr>
          <a:lstStyle/>
          <a:p>
            <a:r>
              <a:rPr lang="fi-FI" dirty="0"/>
              <a:t>Kysyttäessä </a:t>
            </a:r>
            <a:r>
              <a:rPr lang="fi-FI" b="1" dirty="0"/>
              <a:t>kuinka tyytyväinen olet </a:t>
            </a:r>
            <a:r>
              <a:rPr lang="fi-FI" dirty="0"/>
              <a:t>eri </a:t>
            </a:r>
            <a:r>
              <a:rPr lang="fi-FI" dirty="0" smtClean="0"/>
              <a:t>asioihin (3x10D mittarilla), </a:t>
            </a:r>
            <a:r>
              <a:rPr lang="fi-FI" dirty="0"/>
              <a:t>niin eniten tyytyväisiä oltiin </a:t>
            </a:r>
            <a:r>
              <a:rPr lang="fi-FI" dirty="0" smtClean="0"/>
              <a:t>perheeseen </a:t>
            </a:r>
            <a:r>
              <a:rPr lang="fi-FI" dirty="0"/>
              <a:t>(läheisiin) ja toiseksi eniten asumisoloihin. Eniten laskua edelliseen kyselyyn verrattaessa oli luotettavien ystävien määrässä.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extLst>
              <p:ext uri="{D42A27DB-BD31-4B8C-83A1-F6EECF244321}">
                <p14:modId xmlns:p14="http://schemas.microsoft.com/office/powerpoint/2010/main" val="500972128"/>
              </p:ext>
            </p:extLst>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p:cNvSpPr txBox="1"/>
          <p:nvPr/>
        </p:nvSpPr>
        <p:spPr>
          <a:xfrm>
            <a:off x="714400" y="332656"/>
            <a:ext cx="7715200" cy="1200329"/>
          </a:xfrm>
          <a:prstGeom prst="rect">
            <a:avLst/>
          </a:prstGeom>
          <a:noFill/>
        </p:spPr>
        <p:txBody>
          <a:bodyPr wrap="square" rtlCol="0">
            <a:spAutoFit/>
          </a:bodyPr>
          <a:lstStyle/>
          <a:p>
            <a:r>
              <a:rPr lang="fi-FI" dirty="0"/>
              <a:t>Kysyttäessä </a:t>
            </a:r>
            <a:r>
              <a:rPr lang="fi-FI" b="1" dirty="0"/>
              <a:t>asuinseudun tuottamasta hyvinvoinnista</a:t>
            </a:r>
            <a:r>
              <a:rPr lang="fi-FI" dirty="0"/>
              <a:t>, eniten oli vähentynyt kirjastossa, konserteissa ja muissa vastaavissa paikoissa käyminen ja vähentynyt oli myös se, että voi halutessaan viettää aikaa mieluisten ihmisten kanssa. Tässä vastauksessa </a:t>
            </a:r>
            <a:r>
              <a:rPr lang="fi-FI" dirty="0" smtClean="0"/>
              <a:t>todennäköisesti </a:t>
            </a:r>
            <a:r>
              <a:rPr lang="fi-FI" dirty="0"/>
              <a:t>näkyy koronaepidemian aiheuttamat rajoitukset.</a:t>
            </a:r>
          </a:p>
        </p:txBody>
      </p:sp>
      <p:sp>
        <p:nvSpPr>
          <p:cNvPr id="3" name="Tekstiruutu 2"/>
          <p:cNvSpPr txBox="1"/>
          <p:nvPr/>
        </p:nvSpPr>
        <p:spPr>
          <a:xfrm>
            <a:off x="6684209" y="6488668"/>
            <a:ext cx="2432204" cy="369332"/>
          </a:xfrm>
          <a:prstGeom prst="rect">
            <a:avLst/>
          </a:prstGeom>
          <a:noFill/>
        </p:spPr>
        <p:txBody>
          <a:bodyPr wrap="none" rtlCol="0">
            <a:spAutoFit/>
          </a:bodyPr>
          <a:lstStyle/>
          <a:p>
            <a:r>
              <a:rPr lang="fi-FI" dirty="0" smtClean="0"/>
              <a:t>Ks. Seuraava dia…jatkuu</a:t>
            </a:r>
            <a:endParaRPr lang="fi-FI"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extLst>
              <p:ext uri="{D42A27DB-BD31-4B8C-83A1-F6EECF244321}">
                <p14:modId xmlns:p14="http://schemas.microsoft.com/office/powerpoint/2010/main" val="2509178900"/>
              </p:ext>
            </p:extLst>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p:cNvSpPr txBox="1"/>
          <p:nvPr/>
        </p:nvSpPr>
        <p:spPr>
          <a:xfrm>
            <a:off x="899593" y="620688"/>
            <a:ext cx="7787208" cy="646331"/>
          </a:xfrm>
          <a:prstGeom prst="rect">
            <a:avLst/>
          </a:prstGeom>
          <a:noFill/>
        </p:spPr>
        <p:txBody>
          <a:bodyPr wrap="square" rtlCol="0">
            <a:spAutoFit/>
          </a:bodyPr>
          <a:lstStyle/>
          <a:p>
            <a:r>
              <a:rPr lang="fi-FI" dirty="0"/>
              <a:t>Suurin osa (68%) ei ollut </a:t>
            </a:r>
            <a:r>
              <a:rPr lang="fi-FI" b="1" dirty="0"/>
              <a:t>kokenut syrjintää</a:t>
            </a:r>
            <a:r>
              <a:rPr lang="fi-FI" dirty="0"/>
              <a:t>. Ne jotka olivat kokeneet syrjintää, niin kokivat syrjinnän perusteena olleen ikä (11.6%) tai terveydentila (9.8%).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extLst>
              <p:ext uri="{D42A27DB-BD31-4B8C-83A1-F6EECF244321}">
                <p14:modId xmlns:p14="http://schemas.microsoft.com/office/powerpoint/2010/main" val="2026004242"/>
              </p:ext>
            </p:extLst>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p:cNvSpPr txBox="1"/>
          <p:nvPr/>
        </p:nvSpPr>
        <p:spPr>
          <a:xfrm>
            <a:off x="827584" y="332656"/>
            <a:ext cx="8003232" cy="1200329"/>
          </a:xfrm>
          <a:prstGeom prst="rect">
            <a:avLst/>
          </a:prstGeom>
          <a:noFill/>
        </p:spPr>
        <p:txBody>
          <a:bodyPr wrap="square" rtlCol="0">
            <a:spAutoFit/>
          </a:bodyPr>
          <a:lstStyle/>
          <a:p>
            <a:r>
              <a:rPr lang="fi-FI" dirty="0"/>
              <a:t>Kysyttäessä kuinka tyytyväinen on </a:t>
            </a:r>
            <a:r>
              <a:rPr lang="fi-FI" b="1" dirty="0"/>
              <a:t>asuinalueen ympäristöön, palveluihin ja turvallisuuteen</a:t>
            </a:r>
            <a:r>
              <a:rPr lang="fi-FI" dirty="0"/>
              <a:t>, niin tilanne ei ollut suuresti muuttunut edellisestä kyselystä. Eniten oltiin tyytyväisiä julkisissa palveluissa saamaan kohteluun ja asuinalueen turvallisuuteen.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b="1" dirty="0" smtClean="0">
                <a:solidFill>
                  <a:srgbClr val="0070C0"/>
                </a:solidFill>
              </a:rPr>
              <a:t>Kokemuksellisen hyvinvointikyselyn tulokset vuonna 2021</a:t>
            </a:r>
            <a:endParaRPr lang="fi-FI" b="1" dirty="0">
              <a:solidFill>
                <a:srgbClr val="0070C0"/>
              </a:solidFill>
            </a:endParaRPr>
          </a:p>
        </p:txBody>
      </p:sp>
      <p:sp>
        <p:nvSpPr>
          <p:cNvPr id="3" name="Tekstin paikkamerkki 2"/>
          <p:cNvSpPr>
            <a:spLocks noGrp="1"/>
          </p:cNvSpPr>
          <p:nvPr>
            <p:ph type="body" sz="quarter" idx="13"/>
          </p:nvPr>
        </p:nvSpPr>
        <p:spPr/>
        <p:txBody>
          <a:bodyPr/>
          <a:lstStyle/>
          <a:p>
            <a:endParaRPr lang="fi-FI" dirty="0"/>
          </a:p>
        </p:txBody>
      </p:sp>
    </p:spTree>
    <p:extLst>
      <p:ext uri="{BB962C8B-B14F-4D97-AF65-F5344CB8AC3E}">
        <p14:creationId xmlns:p14="http://schemas.microsoft.com/office/powerpoint/2010/main" val="3384822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70C0"/>
                </a:solidFill>
              </a:rPr>
              <a:t>Kokemuksellinen hyvinvointikysely</a:t>
            </a:r>
            <a:endParaRPr lang="fi-FI" dirty="0">
              <a:solidFill>
                <a:srgbClr val="0070C0"/>
              </a:solidFill>
            </a:endParaRPr>
          </a:p>
        </p:txBody>
      </p:sp>
      <p:sp>
        <p:nvSpPr>
          <p:cNvPr id="3" name="Sisällön paikkamerkki 2"/>
          <p:cNvSpPr>
            <a:spLocks noGrp="1"/>
          </p:cNvSpPr>
          <p:nvPr>
            <p:ph sz="quarter" idx="13"/>
          </p:nvPr>
        </p:nvSpPr>
        <p:spPr/>
        <p:txBody>
          <a:bodyPr/>
          <a:lstStyle/>
          <a:p>
            <a:pPr marL="0" indent="0">
              <a:buNone/>
            </a:pPr>
            <a:r>
              <a:rPr lang="fi-FI" dirty="0" err="1"/>
              <a:t>Pohjois</a:t>
            </a:r>
            <a:r>
              <a:rPr lang="fi-FI" dirty="0"/>
              <a:t>-Savon </a:t>
            </a:r>
            <a:r>
              <a:rPr lang="fi-FI" dirty="0" smtClean="0"/>
              <a:t>kokemuksellinen </a:t>
            </a:r>
            <a:r>
              <a:rPr lang="fi-FI" dirty="0"/>
              <a:t>hyvinvointikysely toteutettiin </a:t>
            </a:r>
            <a:endParaRPr lang="fi-FI" dirty="0" smtClean="0"/>
          </a:p>
          <a:p>
            <a:pPr>
              <a:buFont typeface="Wingdings" panose="05000000000000000000" pitchFamily="2" charset="2"/>
              <a:buChar char="v"/>
            </a:pPr>
            <a:r>
              <a:rPr lang="fi-FI" dirty="0" smtClean="0"/>
              <a:t>joulu </a:t>
            </a:r>
            <a:r>
              <a:rPr lang="fi-FI" dirty="0"/>
              <a:t>2018 - helmikuu 2019 (N=3043) ja </a:t>
            </a:r>
            <a:endParaRPr lang="fi-FI" dirty="0" smtClean="0"/>
          </a:p>
          <a:p>
            <a:pPr>
              <a:buFont typeface="Wingdings" panose="05000000000000000000" pitchFamily="2" charset="2"/>
              <a:buChar char="v"/>
            </a:pPr>
            <a:r>
              <a:rPr lang="fi-FI" dirty="0" smtClean="0"/>
              <a:t>joulu 2020- helmikuussa </a:t>
            </a:r>
            <a:r>
              <a:rPr lang="fi-FI" dirty="0"/>
              <a:t>2021 (N=2494</a:t>
            </a:r>
            <a:r>
              <a:rPr lang="fi-FI" dirty="0" smtClean="0"/>
              <a:t>) </a:t>
            </a:r>
            <a:endParaRPr lang="fi-FI" dirty="0"/>
          </a:p>
        </p:txBody>
      </p:sp>
    </p:spTree>
    <p:extLst>
      <p:ext uri="{BB962C8B-B14F-4D97-AF65-F5344CB8AC3E}">
        <p14:creationId xmlns:p14="http://schemas.microsoft.com/office/powerpoint/2010/main" val="3797517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b="1" dirty="0" smtClean="0">
                <a:solidFill>
                  <a:srgbClr val="0070C0"/>
                </a:solidFill>
              </a:rPr>
              <a:t>Tyytyväisyys julkisessa palvelussa saamaan kohteluun:</a:t>
            </a:r>
            <a:endParaRPr lang="fi-FI" sz="2800" b="1" dirty="0">
              <a:solidFill>
                <a:srgbClr val="0070C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079759513"/>
              </p:ext>
            </p:extLst>
          </p:nvPr>
        </p:nvGraphicFramePr>
        <p:xfrm>
          <a:off x="1187624" y="1844824"/>
          <a:ext cx="2506424" cy="4679945"/>
        </p:xfrm>
        <a:graphic>
          <a:graphicData uri="http://schemas.openxmlformats.org/drawingml/2006/table">
            <a:tbl>
              <a:tblPr/>
              <a:tblGrid>
                <a:gridCol w="1577402">
                  <a:extLst>
                    <a:ext uri="{9D8B030D-6E8A-4147-A177-3AD203B41FA5}">
                      <a16:colId xmlns:a16="http://schemas.microsoft.com/office/drawing/2014/main" val="1657168083"/>
                    </a:ext>
                  </a:extLst>
                </a:gridCol>
                <a:gridCol w="464511">
                  <a:extLst>
                    <a:ext uri="{9D8B030D-6E8A-4147-A177-3AD203B41FA5}">
                      <a16:colId xmlns:a16="http://schemas.microsoft.com/office/drawing/2014/main" val="3495947099"/>
                    </a:ext>
                  </a:extLst>
                </a:gridCol>
                <a:gridCol w="464511">
                  <a:extLst>
                    <a:ext uri="{9D8B030D-6E8A-4147-A177-3AD203B41FA5}">
                      <a16:colId xmlns:a16="http://schemas.microsoft.com/office/drawing/2014/main" val="3328471763"/>
                    </a:ext>
                  </a:extLst>
                </a:gridCol>
              </a:tblGrid>
              <a:tr h="168385">
                <a:tc>
                  <a:txBody>
                    <a:bodyPr/>
                    <a:lstStyle/>
                    <a:p>
                      <a:pPr algn="l" fontAlgn="b"/>
                      <a:endParaRPr lang="fi-FI" sz="800" b="0" i="0" u="none" strike="noStrike">
                        <a:solidFill>
                          <a:srgbClr val="000000"/>
                        </a:solidFill>
                        <a:effectLst/>
                        <a:latin typeface="Calibri" panose="020F0502020204030204" pitchFamily="34" charset="0"/>
                      </a:endParaRP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Kohtelu</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Vastaajia</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623749"/>
                  </a:ext>
                </a:extLst>
              </a:tr>
              <a:tr h="168385">
                <a:tc>
                  <a:txBody>
                    <a:bodyPr/>
                    <a:lstStyle/>
                    <a:p>
                      <a:pPr algn="l" fontAlgn="b"/>
                      <a:r>
                        <a:rPr lang="fi-FI" sz="800" b="0" i="0" u="none" strike="noStrike">
                          <a:solidFill>
                            <a:srgbClr val="000000"/>
                          </a:solidFill>
                          <a:effectLst/>
                          <a:latin typeface="Calibri" panose="020F0502020204030204" pitchFamily="34" charset="0"/>
                        </a:rPr>
                        <a:t>Apteekkipalvelut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87</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r" fontAlgn="b"/>
                      <a:r>
                        <a:rPr lang="fi-FI" sz="800" b="0" i="0" u="none" strike="noStrike">
                          <a:solidFill>
                            <a:srgbClr val="000000"/>
                          </a:solidFill>
                          <a:effectLst/>
                          <a:latin typeface="Calibri" panose="020F0502020204030204" pitchFamily="34" charset="0"/>
                        </a:rPr>
                        <a:t>420</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3207373"/>
                  </a:ext>
                </a:extLst>
              </a:tr>
              <a:tr h="168385">
                <a:tc>
                  <a:txBody>
                    <a:bodyPr/>
                    <a:lstStyle/>
                    <a:p>
                      <a:pPr algn="l" fontAlgn="b"/>
                      <a:r>
                        <a:rPr lang="fi-FI" sz="800" b="0" i="0" u="none" strike="noStrike">
                          <a:solidFill>
                            <a:srgbClr val="000000"/>
                          </a:solidFill>
                          <a:effectLst/>
                          <a:latin typeface="Calibri" panose="020F0502020204030204" pitchFamily="34" charset="0"/>
                        </a:rPr>
                        <a:t>Hammaslääkäripalvelut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84</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r" fontAlgn="b"/>
                      <a:r>
                        <a:rPr lang="fi-FI" sz="800" b="0" i="0" u="none" strike="noStrike">
                          <a:solidFill>
                            <a:srgbClr val="000000"/>
                          </a:solidFill>
                          <a:effectLst/>
                          <a:latin typeface="Calibri" panose="020F0502020204030204" pitchFamily="34" charset="0"/>
                        </a:rPr>
                        <a:t>212</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084266"/>
                  </a:ext>
                </a:extLst>
              </a:tr>
              <a:tr h="168385">
                <a:tc>
                  <a:txBody>
                    <a:bodyPr/>
                    <a:lstStyle/>
                    <a:p>
                      <a:pPr algn="l" fontAlgn="b"/>
                      <a:r>
                        <a:rPr lang="fi-FI" sz="800" b="0" i="0" u="none" strike="noStrike">
                          <a:solidFill>
                            <a:srgbClr val="000000"/>
                          </a:solidFill>
                          <a:effectLst/>
                          <a:latin typeface="Calibri" panose="020F0502020204030204" pitchFamily="34" charset="0"/>
                        </a:rPr>
                        <a:t>Joukkoliikenne</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81</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r" fontAlgn="b"/>
                      <a:r>
                        <a:rPr lang="fi-FI" sz="800" b="0" i="0" u="none" strike="noStrike">
                          <a:solidFill>
                            <a:srgbClr val="000000"/>
                          </a:solidFill>
                          <a:effectLst/>
                          <a:latin typeface="Calibri" panose="020F0502020204030204" pitchFamily="34" charset="0"/>
                        </a:rPr>
                        <a:t>125</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3479775"/>
                  </a:ext>
                </a:extLst>
              </a:tr>
              <a:tr h="168385">
                <a:tc>
                  <a:txBody>
                    <a:bodyPr/>
                    <a:lstStyle/>
                    <a:p>
                      <a:pPr algn="l" fontAlgn="b"/>
                      <a:r>
                        <a:rPr lang="fi-FI" sz="800" b="0" i="0" u="none" strike="noStrike">
                          <a:solidFill>
                            <a:srgbClr val="000000"/>
                          </a:solidFill>
                          <a:effectLst/>
                          <a:latin typeface="Calibri" panose="020F0502020204030204" pitchFamily="34" charset="0"/>
                        </a:rPr>
                        <a:t>Kansalaisopisto</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86</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0D07F"/>
                    </a:solidFill>
                  </a:tcPr>
                </a:tc>
                <a:tc>
                  <a:txBody>
                    <a:bodyPr/>
                    <a:lstStyle/>
                    <a:p>
                      <a:pPr algn="r" fontAlgn="b"/>
                      <a:r>
                        <a:rPr lang="fi-FI" sz="800" b="0" i="0" u="none" strike="noStrike">
                          <a:solidFill>
                            <a:srgbClr val="000000"/>
                          </a:solidFill>
                          <a:effectLst/>
                          <a:latin typeface="Calibri" panose="020F0502020204030204" pitchFamily="34" charset="0"/>
                        </a:rPr>
                        <a:t>84</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5921821"/>
                  </a:ext>
                </a:extLst>
              </a:tr>
              <a:tr h="296126">
                <a:tc>
                  <a:txBody>
                    <a:bodyPr/>
                    <a:lstStyle/>
                    <a:p>
                      <a:pPr algn="l" fontAlgn="b"/>
                      <a:r>
                        <a:rPr lang="fi-FI" sz="800" b="0" i="0" u="none" strike="noStrike">
                          <a:solidFill>
                            <a:srgbClr val="000000"/>
                          </a:solidFill>
                          <a:effectLst/>
                          <a:latin typeface="Calibri" panose="020F0502020204030204" pitchFamily="34" charset="0"/>
                        </a:rPr>
                        <a:t>Kauppaliikkeet (Kaupat ja erikoisliikkeet)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87</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CD7E"/>
                    </a:solidFill>
                  </a:tcPr>
                </a:tc>
                <a:tc>
                  <a:txBody>
                    <a:bodyPr/>
                    <a:lstStyle/>
                    <a:p>
                      <a:pPr algn="r" fontAlgn="b"/>
                      <a:r>
                        <a:rPr lang="fi-FI" sz="800" b="0" i="0" u="none" strike="noStrike">
                          <a:solidFill>
                            <a:srgbClr val="000000"/>
                          </a:solidFill>
                          <a:effectLst/>
                          <a:latin typeface="Calibri" panose="020F0502020204030204" pitchFamily="34" charset="0"/>
                        </a:rPr>
                        <a:t>378</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000456"/>
                  </a:ext>
                </a:extLst>
              </a:tr>
              <a:tr h="168385">
                <a:tc>
                  <a:txBody>
                    <a:bodyPr/>
                    <a:lstStyle/>
                    <a:p>
                      <a:pPr algn="l" fontAlgn="b"/>
                      <a:r>
                        <a:rPr lang="fi-FI" sz="800" b="0" i="0" u="none" strike="noStrike">
                          <a:solidFill>
                            <a:srgbClr val="000000"/>
                          </a:solidFill>
                          <a:effectLst/>
                          <a:latin typeface="Calibri" panose="020F0502020204030204" pitchFamily="34" charset="0"/>
                        </a:rPr>
                        <a:t>Kirjastopalvelut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89</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fi-FI" sz="800" b="0" i="0" u="none" strike="noStrike">
                          <a:solidFill>
                            <a:srgbClr val="000000"/>
                          </a:solidFill>
                          <a:effectLst/>
                          <a:latin typeface="Calibri" panose="020F0502020204030204" pitchFamily="34" charset="0"/>
                        </a:rPr>
                        <a:t>268</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472806"/>
                  </a:ext>
                </a:extLst>
              </a:tr>
              <a:tr h="168385">
                <a:tc>
                  <a:txBody>
                    <a:bodyPr/>
                    <a:lstStyle/>
                    <a:p>
                      <a:pPr algn="l" fontAlgn="b"/>
                      <a:r>
                        <a:rPr lang="fi-FI" sz="800" b="0" i="0" u="none" strike="noStrike">
                          <a:solidFill>
                            <a:srgbClr val="000000"/>
                          </a:solidFill>
                          <a:effectLst/>
                          <a:latin typeface="Calibri" panose="020F0502020204030204" pitchFamily="34" charset="0"/>
                        </a:rPr>
                        <a:t>Kirje ja pakettipalvelut (Posti)</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80</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r" fontAlgn="b"/>
                      <a:r>
                        <a:rPr lang="fi-FI" sz="800" b="0" i="0" u="none" strike="noStrike">
                          <a:solidFill>
                            <a:srgbClr val="000000"/>
                          </a:solidFill>
                          <a:effectLst/>
                          <a:latin typeface="Calibri" panose="020F0502020204030204" pitchFamily="34" charset="0"/>
                        </a:rPr>
                        <a:t>94</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525164"/>
                  </a:ext>
                </a:extLst>
              </a:tr>
              <a:tr h="168385">
                <a:tc>
                  <a:txBody>
                    <a:bodyPr/>
                    <a:lstStyle/>
                    <a:p>
                      <a:pPr algn="l" fontAlgn="b"/>
                      <a:r>
                        <a:rPr lang="fi-FI" sz="800" b="0" i="0" u="none" strike="noStrike">
                          <a:solidFill>
                            <a:srgbClr val="000000"/>
                          </a:solidFill>
                          <a:effectLst/>
                          <a:latin typeface="Calibri" panose="020F0502020204030204" pitchFamily="34" charset="0"/>
                        </a:rPr>
                        <a:t>Koulutoimen palvelut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68</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D75"/>
                    </a:solidFill>
                  </a:tcPr>
                </a:tc>
                <a:tc>
                  <a:txBody>
                    <a:bodyPr/>
                    <a:lstStyle/>
                    <a:p>
                      <a:pPr algn="r" fontAlgn="b"/>
                      <a:r>
                        <a:rPr lang="fi-FI" sz="800" b="0" i="0" u="none" strike="noStrike">
                          <a:solidFill>
                            <a:srgbClr val="000000"/>
                          </a:solidFill>
                          <a:effectLst/>
                          <a:latin typeface="Calibri" panose="020F0502020204030204" pitchFamily="34" charset="0"/>
                        </a:rPr>
                        <a:t>54</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95438"/>
                  </a:ext>
                </a:extLst>
              </a:tr>
              <a:tr h="296126">
                <a:tc>
                  <a:txBody>
                    <a:bodyPr/>
                    <a:lstStyle/>
                    <a:p>
                      <a:pPr algn="l" fontAlgn="b"/>
                      <a:r>
                        <a:rPr lang="fi-FI" sz="800" b="0" i="0" u="none" strike="noStrike">
                          <a:solidFill>
                            <a:srgbClr val="000000"/>
                          </a:solidFill>
                          <a:effectLst/>
                          <a:latin typeface="Calibri" panose="020F0502020204030204" pitchFamily="34" charset="0"/>
                        </a:rPr>
                        <a:t>Kulttuuripalvelut (konsertit, esitykset)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78</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880"/>
                    </a:solidFill>
                  </a:tcPr>
                </a:tc>
                <a:tc>
                  <a:txBody>
                    <a:bodyPr/>
                    <a:lstStyle/>
                    <a:p>
                      <a:pPr algn="r" fontAlgn="b"/>
                      <a:r>
                        <a:rPr lang="fi-FI" sz="800" b="0" i="0" u="none" strike="noStrike">
                          <a:solidFill>
                            <a:srgbClr val="000000"/>
                          </a:solidFill>
                          <a:effectLst/>
                          <a:latin typeface="Calibri" panose="020F0502020204030204" pitchFamily="34" charset="0"/>
                        </a:rPr>
                        <a:t>4</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746562"/>
                  </a:ext>
                </a:extLst>
              </a:tr>
              <a:tr h="168385">
                <a:tc>
                  <a:txBody>
                    <a:bodyPr/>
                    <a:lstStyle/>
                    <a:p>
                      <a:pPr algn="l" fontAlgn="b"/>
                      <a:r>
                        <a:rPr lang="fi-FI" sz="800" b="0" i="0" u="none" strike="noStrike">
                          <a:solidFill>
                            <a:srgbClr val="000000"/>
                          </a:solidFill>
                          <a:effectLst/>
                          <a:latin typeface="Calibri" panose="020F0502020204030204" pitchFamily="34" charset="0"/>
                        </a:rPr>
                        <a:t>Kunnan asiakaspalvelu</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59</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r" fontAlgn="b"/>
                      <a:r>
                        <a:rPr lang="fi-FI" sz="800" b="0" i="0" u="none" strike="noStrike">
                          <a:solidFill>
                            <a:srgbClr val="000000"/>
                          </a:solidFill>
                          <a:effectLst/>
                          <a:latin typeface="Calibri" panose="020F0502020204030204" pitchFamily="34" charset="0"/>
                        </a:rPr>
                        <a:t>31</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91168"/>
                  </a:ext>
                </a:extLst>
              </a:tr>
              <a:tr h="296126">
                <a:tc>
                  <a:txBody>
                    <a:bodyPr/>
                    <a:lstStyle/>
                    <a:p>
                      <a:pPr algn="l" fontAlgn="b"/>
                      <a:r>
                        <a:rPr lang="fi-FI" sz="800" b="0" i="0" u="none" strike="noStrike">
                          <a:solidFill>
                            <a:srgbClr val="000000"/>
                          </a:solidFill>
                          <a:effectLst/>
                          <a:latin typeface="Calibri" panose="020F0502020204030204" pitchFamily="34" charset="0"/>
                        </a:rPr>
                        <a:t>Liikuntapalvelut (Liikunta-, kuntosali, uimahalli)</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85</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D580"/>
                    </a:solidFill>
                  </a:tcPr>
                </a:tc>
                <a:tc>
                  <a:txBody>
                    <a:bodyPr/>
                    <a:lstStyle/>
                    <a:p>
                      <a:pPr algn="r" fontAlgn="b"/>
                      <a:r>
                        <a:rPr lang="fi-FI" sz="800" b="0" i="0" u="none" strike="noStrike">
                          <a:solidFill>
                            <a:srgbClr val="000000"/>
                          </a:solidFill>
                          <a:effectLst/>
                          <a:latin typeface="Calibri" panose="020F0502020204030204" pitchFamily="34" charset="0"/>
                        </a:rPr>
                        <a:t>105</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9831939"/>
                  </a:ext>
                </a:extLst>
              </a:tr>
              <a:tr h="168385">
                <a:tc>
                  <a:txBody>
                    <a:bodyPr/>
                    <a:lstStyle/>
                    <a:p>
                      <a:pPr algn="l" fontAlgn="b"/>
                      <a:r>
                        <a:rPr lang="fi-FI" sz="800" b="0" i="0" u="none" strike="noStrike">
                          <a:solidFill>
                            <a:srgbClr val="000000"/>
                          </a:solidFill>
                          <a:effectLst/>
                          <a:latin typeface="Calibri" panose="020F0502020204030204" pitchFamily="34" charset="0"/>
                        </a:rPr>
                        <a:t>Muu</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76</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r" fontAlgn="b"/>
                      <a:r>
                        <a:rPr lang="fi-FI" sz="800" b="0" i="0" u="none" strike="noStrike">
                          <a:solidFill>
                            <a:srgbClr val="000000"/>
                          </a:solidFill>
                          <a:effectLst/>
                          <a:latin typeface="Calibri" panose="020F0502020204030204" pitchFamily="34" charset="0"/>
                        </a:rPr>
                        <a:t>72</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919242"/>
                  </a:ext>
                </a:extLst>
              </a:tr>
              <a:tr h="168385">
                <a:tc>
                  <a:txBody>
                    <a:bodyPr/>
                    <a:lstStyle/>
                    <a:p>
                      <a:pPr algn="l" fontAlgn="b"/>
                      <a:r>
                        <a:rPr lang="fi-FI" sz="800" b="0" i="0" u="none" strike="noStrike">
                          <a:solidFill>
                            <a:srgbClr val="000000"/>
                          </a:solidFill>
                          <a:effectLst/>
                          <a:latin typeface="Calibri" panose="020F0502020204030204" pitchFamily="34" charset="0"/>
                        </a:rPr>
                        <a:t>Neuvolapalvelut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87</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r" fontAlgn="b"/>
                      <a:r>
                        <a:rPr lang="fi-FI" sz="800" b="0" i="0" u="none" strike="noStrike">
                          <a:solidFill>
                            <a:srgbClr val="000000"/>
                          </a:solidFill>
                          <a:effectLst/>
                          <a:latin typeface="Calibri" panose="020F0502020204030204" pitchFamily="34" charset="0"/>
                        </a:rPr>
                        <a:t>51</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0416"/>
                  </a:ext>
                </a:extLst>
              </a:tr>
              <a:tr h="168385">
                <a:tc>
                  <a:txBody>
                    <a:bodyPr/>
                    <a:lstStyle/>
                    <a:p>
                      <a:pPr algn="l" fontAlgn="b"/>
                      <a:r>
                        <a:rPr lang="fi-FI" sz="800" b="0" i="0" u="none" strike="noStrike">
                          <a:solidFill>
                            <a:srgbClr val="000000"/>
                          </a:solidFill>
                          <a:effectLst/>
                          <a:latin typeface="Calibri" panose="020F0502020204030204" pitchFamily="34" charset="0"/>
                        </a:rPr>
                        <a:t>Pankkipalvelut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73</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F7B"/>
                    </a:solidFill>
                  </a:tcPr>
                </a:tc>
                <a:tc>
                  <a:txBody>
                    <a:bodyPr/>
                    <a:lstStyle/>
                    <a:p>
                      <a:pPr algn="r" fontAlgn="b"/>
                      <a:r>
                        <a:rPr lang="fi-FI" sz="800" b="0" i="0" u="none" strike="noStrike">
                          <a:solidFill>
                            <a:srgbClr val="000000"/>
                          </a:solidFill>
                          <a:effectLst/>
                          <a:latin typeface="Calibri" panose="020F0502020204030204" pitchFamily="34" charset="0"/>
                        </a:rPr>
                        <a:t>21</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5350123"/>
                  </a:ext>
                </a:extLst>
              </a:tr>
              <a:tr h="296126">
                <a:tc>
                  <a:txBody>
                    <a:bodyPr/>
                    <a:lstStyle/>
                    <a:p>
                      <a:pPr algn="l" fontAlgn="b"/>
                      <a:r>
                        <a:rPr lang="fi-FI" sz="800" b="0" i="0" u="none" strike="noStrike">
                          <a:solidFill>
                            <a:srgbClr val="000000"/>
                          </a:solidFill>
                          <a:effectLst/>
                          <a:latin typeface="Calibri" panose="020F0502020204030204" pitchFamily="34" charset="0"/>
                        </a:rPr>
                        <a:t>Sairaalapalvelut (erikoissairaanhoito)</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79</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r" fontAlgn="b"/>
                      <a:r>
                        <a:rPr lang="fi-FI" sz="800" b="0" i="0" u="none" strike="noStrike">
                          <a:solidFill>
                            <a:srgbClr val="000000"/>
                          </a:solidFill>
                          <a:effectLst/>
                          <a:latin typeface="Calibri" panose="020F0502020204030204" pitchFamily="34" charset="0"/>
                        </a:rPr>
                        <a:t>83</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5817381"/>
                  </a:ext>
                </a:extLst>
              </a:tr>
              <a:tr h="168385">
                <a:tc>
                  <a:txBody>
                    <a:bodyPr/>
                    <a:lstStyle/>
                    <a:p>
                      <a:pPr algn="l" fontAlgn="b"/>
                      <a:r>
                        <a:rPr lang="fi-FI" sz="800" b="0" i="0" u="none" strike="noStrike">
                          <a:solidFill>
                            <a:srgbClr val="000000"/>
                          </a:solidFill>
                          <a:effectLst/>
                          <a:latin typeface="Calibri" panose="020F0502020204030204" pitchFamily="34" charset="0"/>
                        </a:rPr>
                        <a:t>Seurakunta</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89</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r" fontAlgn="b"/>
                      <a:r>
                        <a:rPr lang="fi-FI" sz="800" b="0" i="0" u="none" strike="noStrike">
                          <a:solidFill>
                            <a:srgbClr val="000000"/>
                          </a:solidFill>
                          <a:effectLst/>
                          <a:latin typeface="Calibri" panose="020F0502020204030204" pitchFamily="34" charset="0"/>
                        </a:rPr>
                        <a:t>16</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272420"/>
                  </a:ext>
                </a:extLst>
              </a:tr>
              <a:tr h="168385">
                <a:tc>
                  <a:txBody>
                    <a:bodyPr/>
                    <a:lstStyle/>
                    <a:p>
                      <a:pPr algn="l" fontAlgn="b"/>
                      <a:r>
                        <a:rPr lang="fi-FI" sz="800" b="0" i="0" u="none" strike="noStrike">
                          <a:solidFill>
                            <a:srgbClr val="000000"/>
                          </a:solidFill>
                          <a:effectLst/>
                          <a:latin typeface="Calibri" panose="020F0502020204030204" pitchFamily="34" charset="0"/>
                        </a:rPr>
                        <a:t>Sosiaalihuolto</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70</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r" fontAlgn="b"/>
                      <a:r>
                        <a:rPr lang="fi-FI" sz="800" b="0" i="0" u="none" strike="noStrike">
                          <a:solidFill>
                            <a:srgbClr val="000000"/>
                          </a:solidFill>
                          <a:effectLst/>
                          <a:latin typeface="Calibri" panose="020F0502020204030204" pitchFamily="34" charset="0"/>
                        </a:rPr>
                        <a:t>33</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535285"/>
                  </a:ext>
                </a:extLst>
              </a:tr>
              <a:tr h="168385">
                <a:tc>
                  <a:txBody>
                    <a:bodyPr/>
                    <a:lstStyle/>
                    <a:p>
                      <a:pPr algn="l" fontAlgn="b"/>
                      <a:r>
                        <a:rPr lang="fi-FI" sz="800" b="0" i="0" u="none" strike="noStrike">
                          <a:solidFill>
                            <a:srgbClr val="000000"/>
                          </a:solidFill>
                          <a:effectLst/>
                          <a:latin typeface="Calibri" panose="020F0502020204030204" pitchFamily="34" charset="0"/>
                        </a:rPr>
                        <a:t>Teiden ja alueiden kunnossapito</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65</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8E72"/>
                    </a:solidFill>
                  </a:tcPr>
                </a:tc>
                <a:tc>
                  <a:txBody>
                    <a:bodyPr/>
                    <a:lstStyle/>
                    <a:p>
                      <a:pPr algn="r" fontAlgn="b"/>
                      <a:r>
                        <a:rPr lang="fi-FI" sz="800" b="0" i="0" u="none" strike="noStrike">
                          <a:solidFill>
                            <a:srgbClr val="000000"/>
                          </a:solidFill>
                          <a:effectLst/>
                          <a:latin typeface="Calibri" panose="020F0502020204030204" pitchFamily="34" charset="0"/>
                        </a:rPr>
                        <a:t>29</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945444"/>
                  </a:ext>
                </a:extLst>
              </a:tr>
              <a:tr h="296126">
                <a:tc>
                  <a:txBody>
                    <a:bodyPr/>
                    <a:lstStyle/>
                    <a:p>
                      <a:pPr algn="l" fontAlgn="b"/>
                      <a:r>
                        <a:rPr lang="fi-FI" sz="800" b="0" i="0" u="none" strike="noStrike">
                          <a:solidFill>
                            <a:srgbClr val="000000"/>
                          </a:solidFill>
                          <a:effectLst/>
                          <a:latin typeface="Calibri" panose="020F0502020204030204" pitchFamily="34" charset="0"/>
                        </a:rPr>
                        <a:t>Terveyskeskuspalvelut (päivystys, laboratorio)</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77</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r" fontAlgn="b"/>
                      <a:r>
                        <a:rPr lang="fi-FI" sz="800" b="0" i="0" u="none" strike="noStrike">
                          <a:solidFill>
                            <a:srgbClr val="000000"/>
                          </a:solidFill>
                          <a:effectLst/>
                          <a:latin typeface="Calibri" panose="020F0502020204030204" pitchFamily="34" charset="0"/>
                        </a:rPr>
                        <a:t>263</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861999"/>
                  </a:ext>
                </a:extLst>
              </a:tr>
              <a:tr h="168385">
                <a:tc>
                  <a:txBody>
                    <a:bodyPr/>
                    <a:lstStyle/>
                    <a:p>
                      <a:pPr algn="l" fontAlgn="b"/>
                      <a:r>
                        <a:rPr lang="fi-FI" sz="800" b="0" i="0" u="none" strike="noStrike">
                          <a:solidFill>
                            <a:srgbClr val="000000"/>
                          </a:solidFill>
                          <a:effectLst/>
                          <a:latin typeface="Calibri" panose="020F0502020204030204" pitchFamily="34" charset="0"/>
                        </a:rPr>
                        <a:t>Työterveyshuolto</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82</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483"/>
                    </a:solidFill>
                  </a:tcPr>
                </a:tc>
                <a:tc>
                  <a:txBody>
                    <a:bodyPr/>
                    <a:lstStyle/>
                    <a:p>
                      <a:pPr algn="r" fontAlgn="b"/>
                      <a:r>
                        <a:rPr lang="fi-FI" sz="800" b="0" i="0" u="none" strike="noStrike">
                          <a:solidFill>
                            <a:srgbClr val="000000"/>
                          </a:solidFill>
                          <a:effectLst/>
                          <a:latin typeface="Calibri" panose="020F0502020204030204" pitchFamily="34" charset="0"/>
                        </a:rPr>
                        <a:t>77</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9705030"/>
                  </a:ext>
                </a:extLst>
              </a:tr>
              <a:tr h="168385">
                <a:tc>
                  <a:txBody>
                    <a:bodyPr/>
                    <a:lstStyle/>
                    <a:p>
                      <a:pPr algn="l" fontAlgn="b"/>
                      <a:r>
                        <a:rPr lang="fi-FI" sz="800" b="0" i="0" u="none" strike="noStrike">
                          <a:solidFill>
                            <a:srgbClr val="000000"/>
                          </a:solidFill>
                          <a:effectLst/>
                          <a:latin typeface="Calibri" panose="020F0502020204030204" pitchFamily="34" charset="0"/>
                        </a:rPr>
                        <a:t>Varhaiskasvatuksen palvelut</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83</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1DE82"/>
                    </a:solidFill>
                  </a:tcPr>
                </a:tc>
                <a:tc>
                  <a:txBody>
                    <a:bodyPr/>
                    <a:lstStyle/>
                    <a:p>
                      <a:pPr algn="r" fontAlgn="b"/>
                      <a:r>
                        <a:rPr lang="fi-FI" sz="800" b="0" i="0" u="none" strike="noStrike">
                          <a:solidFill>
                            <a:srgbClr val="000000"/>
                          </a:solidFill>
                          <a:effectLst/>
                          <a:latin typeface="Calibri" panose="020F0502020204030204" pitchFamily="34" charset="0"/>
                        </a:rPr>
                        <a:t>50</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567909"/>
                  </a:ext>
                </a:extLst>
              </a:tr>
              <a:tr h="168385">
                <a:tc>
                  <a:txBody>
                    <a:bodyPr/>
                    <a:lstStyle/>
                    <a:p>
                      <a:pPr algn="l" fontAlgn="b"/>
                      <a:r>
                        <a:rPr lang="fi-FI" sz="800" b="0" i="0" u="none" strike="noStrike">
                          <a:solidFill>
                            <a:srgbClr val="000000"/>
                          </a:solidFill>
                          <a:effectLst/>
                          <a:latin typeface="Calibri" panose="020F0502020204030204" pitchFamily="34" charset="0"/>
                        </a:rPr>
                        <a:t>Virastopalvelut (Kela, Verovirasto)</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73</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A7A"/>
                    </a:solidFill>
                  </a:tcPr>
                </a:tc>
                <a:tc>
                  <a:txBody>
                    <a:bodyPr/>
                    <a:lstStyle/>
                    <a:p>
                      <a:pPr algn="r" fontAlgn="b"/>
                      <a:r>
                        <a:rPr lang="fi-FI" sz="800" b="0" i="0" u="none" strike="noStrike">
                          <a:solidFill>
                            <a:srgbClr val="000000"/>
                          </a:solidFill>
                          <a:effectLst/>
                          <a:latin typeface="Calibri" panose="020F0502020204030204" pitchFamily="34" charset="0"/>
                        </a:rPr>
                        <a:t>24</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5395784"/>
                  </a:ext>
                </a:extLst>
              </a:tr>
              <a:tr h="168385">
                <a:tc>
                  <a:txBody>
                    <a:bodyPr/>
                    <a:lstStyle/>
                    <a:p>
                      <a:pPr algn="l" fontAlgn="b"/>
                      <a:r>
                        <a:rPr lang="fi-FI" sz="800" b="0" i="0" u="none" strike="noStrike">
                          <a:solidFill>
                            <a:srgbClr val="000000"/>
                          </a:solidFill>
                          <a:effectLst/>
                          <a:latin typeface="Calibri" panose="020F0502020204030204" pitchFamily="34" charset="0"/>
                        </a:rPr>
                        <a:t>Total</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83</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082"/>
                    </a:solidFill>
                  </a:tcPr>
                </a:tc>
                <a:tc>
                  <a:txBody>
                    <a:bodyPr/>
                    <a:lstStyle/>
                    <a:p>
                      <a:pPr algn="r" fontAlgn="b"/>
                      <a:r>
                        <a:rPr lang="fi-FI" sz="800" b="0" i="0" u="none" strike="noStrike" dirty="0">
                          <a:solidFill>
                            <a:srgbClr val="000000"/>
                          </a:solidFill>
                          <a:effectLst/>
                          <a:latin typeface="Calibri" panose="020F0502020204030204" pitchFamily="34" charset="0"/>
                        </a:rPr>
                        <a:t>2494</a:t>
                      </a:r>
                    </a:p>
                  </a:txBody>
                  <a:tcPr marL="5806" marR="5806" marT="5806" marB="348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9687914"/>
                  </a:ext>
                </a:extLst>
              </a:tr>
            </a:tbl>
          </a:graphicData>
        </a:graphic>
      </p:graphicFrame>
      <p:sp>
        <p:nvSpPr>
          <p:cNvPr id="5" name="Tekstiruutu 4"/>
          <p:cNvSpPr txBox="1"/>
          <p:nvPr/>
        </p:nvSpPr>
        <p:spPr>
          <a:xfrm>
            <a:off x="4572001" y="2060848"/>
            <a:ext cx="3816423" cy="2585323"/>
          </a:xfrm>
          <a:prstGeom prst="rect">
            <a:avLst/>
          </a:prstGeom>
          <a:noFill/>
        </p:spPr>
        <p:txBody>
          <a:bodyPr wrap="square" rtlCol="0">
            <a:spAutoFit/>
          </a:bodyPr>
          <a:lstStyle/>
          <a:p>
            <a:r>
              <a:rPr lang="fi-FI" dirty="0"/>
              <a:t>Pohjoissavolaiset ovat tyytyväisiä asuinalueensa julkisissa palveluissa saamaansa kohteluun ja asuinalueensa turvallisuuteen. Erityisen tyytyväisiä oltiin kohteluun silloin kun käytettiin kirjastopalveluja tai seurakunnan palveluja ja toiseksi eniten tyytyväisiä oltiin apteekki-, neuvola- ja kauppapalveluissa saatuun kohteluun</a:t>
            </a:r>
            <a:endParaRPr lang="fi-FI" dirty="0"/>
          </a:p>
        </p:txBody>
      </p:sp>
    </p:spTree>
    <p:extLst>
      <p:ext uri="{BB962C8B-B14F-4D97-AF65-F5344CB8AC3E}">
        <p14:creationId xmlns:p14="http://schemas.microsoft.com/office/powerpoint/2010/main" val="2430397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b="1" dirty="0">
                <a:solidFill>
                  <a:srgbClr val="0070C0"/>
                </a:solidFill>
              </a:rPr>
              <a:t>Koettu hyvinvointi: keskusta-alue, tiheästi asuttu ja harvaan asuttu </a:t>
            </a:r>
            <a:r>
              <a:rPr lang="fi-FI" b="1" dirty="0" smtClean="0">
                <a:solidFill>
                  <a:srgbClr val="0070C0"/>
                </a:solidFill>
              </a:rPr>
              <a:t>alueen välinen vertailu</a:t>
            </a:r>
            <a:endParaRPr lang="fi-FI" dirty="0"/>
          </a:p>
        </p:txBody>
      </p:sp>
      <p:sp>
        <p:nvSpPr>
          <p:cNvPr id="4" name="Tekstiruutu 3"/>
          <p:cNvSpPr txBox="1"/>
          <p:nvPr/>
        </p:nvSpPr>
        <p:spPr>
          <a:xfrm>
            <a:off x="1835696" y="4365104"/>
            <a:ext cx="5688632" cy="923330"/>
          </a:xfrm>
          <a:prstGeom prst="rect">
            <a:avLst/>
          </a:prstGeom>
          <a:noFill/>
        </p:spPr>
        <p:txBody>
          <a:bodyPr wrap="square" rtlCol="0">
            <a:spAutoFit/>
          </a:bodyPr>
          <a:lstStyle/>
          <a:p>
            <a:r>
              <a:rPr lang="fi-FI" dirty="0" smtClean="0"/>
              <a:t>Kyselyn tulokset kerättiin postinumeroalueittain. Postinumeroalueet ryhmiteltiin keskusta-alue, tiheäasti asuttu ja harvaan asuttu alueen mukaisesti. </a:t>
            </a:r>
            <a:endParaRPr lang="fi-FI" dirty="0"/>
          </a:p>
        </p:txBody>
      </p:sp>
    </p:spTree>
    <p:extLst>
      <p:ext uri="{BB962C8B-B14F-4D97-AF65-F5344CB8AC3E}">
        <p14:creationId xmlns:p14="http://schemas.microsoft.com/office/powerpoint/2010/main" val="3028254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188640"/>
            <a:ext cx="8229600" cy="1143000"/>
          </a:xfrm>
        </p:spPr>
        <p:txBody>
          <a:bodyPr>
            <a:noAutofit/>
          </a:bodyPr>
          <a:lstStyle/>
          <a:p>
            <a:r>
              <a:rPr lang="fi-FI" sz="2800" b="1" dirty="0" smtClean="0">
                <a:solidFill>
                  <a:srgbClr val="0070C0"/>
                </a:solidFill>
              </a:rPr>
              <a:t>Koettu hyvinvointi: keskusta-alue, tiheästi asuttu ja harvaan asuttu alueella</a:t>
            </a:r>
            <a:endParaRPr lang="fi-FI" sz="2800" b="1" dirty="0">
              <a:solidFill>
                <a:srgbClr val="0070C0"/>
              </a:solidFill>
            </a:endParaRPr>
          </a:p>
        </p:txBody>
      </p:sp>
      <p:graphicFrame>
        <p:nvGraphicFramePr>
          <p:cNvPr id="4" name="Sisällön paikkamerkki 3"/>
          <p:cNvGraphicFramePr>
            <a:graphicFrameLocks noGrp="1"/>
          </p:cNvGraphicFramePr>
          <p:nvPr>
            <p:ph sz="quarter" idx="13"/>
            <p:extLst>
              <p:ext uri="{D42A27DB-BD31-4B8C-83A1-F6EECF244321}">
                <p14:modId xmlns:p14="http://schemas.microsoft.com/office/powerpoint/2010/main" val="2047277160"/>
              </p:ext>
            </p:extLst>
          </p:nvPr>
        </p:nvGraphicFramePr>
        <p:xfrm>
          <a:off x="467544" y="2492896"/>
          <a:ext cx="8064894" cy="2160240"/>
        </p:xfrm>
        <a:graphic>
          <a:graphicData uri="http://schemas.openxmlformats.org/drawingml/2006/table">
            <a:tbl>
              <a:tblPr/>
              <a:tblGrid>
                <a:gridCol w="1482708">
                  <a:extLst>
                    <a:ext uri="{9D8B030D-6E8A-4147-A177-3AD203B41FA5}">
                      <a16:colId xmlns:a16="http://schemas.microsoft.com/office/drawing/2014/main" val="1338212688"/>
                    </a:ext>
                  </a:extLst>
                </a:gridCol>
                <a:gridCol w="514233">
                  <a:extLst>
                    <a:ext uri="{9D8B030D-6E8A-4147-A177-3AD203B41FA5}">
                      <a16:colId xmlns:a16="http://schemas.microsoft.com/office/drawing/2014/main" val="52762510"/>
                    </a:ext>
                  </a:extLst>
                </a:gridCol>
                <a:gridCol w="514233">
                  <a:extLst>
                    <a:ext uri="{9D8B030D-6E8A-4147-A177-3AD203B41FA5}">
                      <a16:colId xmlns:a16="http://schemas.microsoft.com/office/drawing/2014/main" val="969596150"/>
                    </a:ext>
                  </a:extLst>
                </a:gridCol>
                <a:gridCol w="514233">
                  <a:extLst>
                    <a:ext uri="{9D8B030D-6E8A-4147-A177-3AD203B41FA5}">
                      <a16:colId xmlns:a16="http://schemas.microsoft.com/office/drawing/2014/main" val="1806412983"/>
                    </a:ext>
                  </a:extLst>
                </a:gridCol>
                <a:gridCol w="514233">
                  <a:extLst>
                    <a:ext uri="{9D8B030D-6E8A-4147-A177-3AD203B41FA5}">
                      <a16:colId xmlns:a16="http://schemas.microsoft.com/office/drawing/2014/main" val="828601813"/>
                    </a:ext>
                  </a:extLst>
                </a:gridCol>
                <a:gridCol w="514233">
                  <a:extLst>
                    <a:ext uri="{9D8B030D-6E8A-4147-A177-3AD203B41FA5}">
                      <a16:colId xmlns:a16="http://schemas.microsoft.com/office/drawing/2014/main" val="1632733369"/>
                    </a:ext>
                  </a:extLst>
                </a:gridCol>
                <a:gridCol w="514233">
                  <a:extLst>
                    <a:ext uri="{9D8B030D-6E8A-4147-A177-3AD203B41FA5}">
                      <a16:colId xmlns:a16="http://schemas.microsoft.com/office/drawing/2014/main" val="2607480718"/>
                    </a:ext>
                  </a:extLst>
                </a:gridCol>
                <a:gridCol w="514233">
                  <a:extLst>
                    <a:ext uri="{9D8B030D-6E8A-4147-A177-3AD203B41FA5}">
                      <a16:colId xmlns:a16="http://schemas.microsoft.com/office/drawing/2014/main" val="1567123182"/>
                    </a:ext>
                  </a:extLst>
                </a:gridCol>
                <a:gridCol w="514233">
                  <a:extLst>
                    <a:ext uri="{9D8B030D-6E8A-4147-A177-3AD203B41FA5}">
                      <a16:colId xmlns:a16="http://schemas.microsoft.com/office/drawing/2014/main" val="976800870"/>
                    </a:ext>
                  </a:extLst>
                </a:gridCol>
                <a:gridCol w="514233">
                  <a:extLst>
                    <a:ext uri="{9D8B030D-6E8A-4147-A177-3AD203B41FA5}">
                      <a16:colId xmlns:a16="http://schemas.microsoft.com/office/drawing/2014/main" val="389196590"/>
                    </a:ext>
                  </a:extLst>
                </a:gridCol>
                <a:gridCol w="523111">
                  <a:extLst>
                    <a:ext uri="{9D8B030D-6E8A-4147-A177-3AD203B41FA5}">
                      <a16:colId xmlns:a16="http://schemas.microsoft.com/office/drawing/2014/main" val="886567725"/>
                    </a:ext>
                  </a:extLst>
                </a:gridCol>
                <a:gridCol w="505357">
                  <a:extLst>
                    <a:ext uri="{9D8B030D-6E8A-4147-A177-3AD203B41FA5}">
                      <a16:colId xmlns:a16="http://schemas.microsoft.com/office/drawing/2014/main" val="1087836787"/>
                    </a:ext>
                  </a:extLst>
                </a:gridCol>
                <a:gridCol w="514233">
                  <a:extLst>
                    <a:ext uri="{9D8B030D-6E8A-4147-A177-3AD203B41FA5}">
                      <a16:colId xmlns:a16="http://schemas.microsoft.com/office/drawing/2014/main" val="4060155907"/>
                    </a:ext>
                  </a:extLst>
                </a:gridCol>
                <a:gridCol w="411388">
                  <a:extLst>
                    <a:ext uri="{9D8B030D-6E8A-4147-A177-3AD203B41FA5}">
                      <a16:colId xmlns:a16="http://schemas.microsoft.com/office/drawing/2014/main" val="1369802349"/>
                    </a:ext>
                  </a:extLst>
                </a:gridCol>
              </a:tblGrid>
              <a:tr h="1566567">
                <a:tc>
                  <a:txBody>
                    <a:bodyPr/>
                    <a:lstStyle/>
                    <a:p>
                      <a:pPr algn="l" fontAlgn="b"/>
                      <a:endParaRPr lang="fi-FI" sz="800" b="0"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a:t>
                      </a:r>
                      <a:r>
                        <a:rPr lang="fi-FI" sz="800" b="0" i="0" u="none" strike="noStrike" baseline="0" dirty="0" smtClean="0">
                          <a:solidFill>
                            <a:srgbClr val="000000"/>
                          </a:solidFill>
                          <a:effectLst/>
                          <a:latin typeface="Calibri" panose="020F0502020204030204" pitchFamily="34" charset="0"/>
                        </a:rPr>
                        <a:t> paljon a</a:t>
                      </a:r>
                      <a:r>
                        <a:rPr lang="fi-FI" sz="800" b="0" i="0" u="none" strike="noStrike" dirty="0" smtClean="0">
                          <a:solidFill>
                            <a:srgbClr val="000000"/>
                          </a:solidFill>
                          <a:effectLst/>
                          <a:latin typeface="Calibri" panose="020F0502020204030204" pitchFamily="34" charset="0"/>
                        </a:rPr>
                        <a:t>suinseutu</a:t>
                      </a:r>
                      <a:r>
                        <a:rPr lang="fi-FI" sz="800" b="0" i="0" u="none" strike="noStrike" baseline="0" dirty="0" smtClean="0">
                          <a:solidFill>
                            <a:srgbClr val="000000"/>
                          </a:solidFill>
                          <a:effectLst/>
                          <a:latin typeface="Calibri" panose="020F0502020204030204" pitchFamily="34" charset="0"/>
                        </a:rPr>
                        <a:t> tarjoaa mahdollisuuksia hyvään elämään </a:t>
                      </a:r>
                      <a:r>
                        <a:rPr lang="fi-FI" sz="800" b="1" i="0" u="none" strike="noStrike" baseline="0" dirty="0" smtClean="0">
                          <a:solidFill>
                            <a:srgbClr val="000000"/>
                          </a:solidFill>
                          <a:effectLst/>
                          <a:latin typeface="Calibri" panose="020F0502020204030204" pitchFamily="34" charset="0"/>
                        </a:rPr>
                        <a:t>t</a:t>
                      </a:r>
                      <a:r>
                        <a:rPr lang="fi-FI" sz="800" b="1" i="0" u="none" strike="noStrike" dirty="0" smtClean="0">
                          <a:solidFill>
                            <a:srgbClr val="000000"/>
                          </a:solidFill>
                          <a:effectLst/>
                          <a:latin typeface="Calibri" panose="020F0502020204030204" pitchFamily="34" charset="0"/>
                        </a:rPr>
                        <a:t>ulevaisuudessa</a:t>
                      </a:r>
                      <a:endParaRPr lang="fi-FI" sz="800" b="1"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Käy</a:t>
                      </a:r>
                      <a:r>
                        <a:rPr lang="fi-FI" sz="800" b="0" i="0" u="none" strike="noStrike" baseline="0" dirty="0" smtClean="0">
                          <a:solidFill>
                            <a:srgbClr val="000000"/>
                          </a:solidFill>
                          <a:effectLst/>
                          <a:latin typeface="Calibri" panose="020F0502020204030204" pitchFamily="34" charset="0"/>
                        </a:rPr>
                        <a:t> </a:t>
                      </a:r>
                      <a:r>
                        <a:rPr lang="fi-FI" sz="800" b="1" i="0" u="none" strike="noStrike" baseline="0" dirty="0" smtClean="0">
                          <a:solidFill>
                            <a:srgbClr val="000000"/>
                          </a:solidFill>
                          <a:effectLst/>
                          <a:latin typeface="Calibri" panose="020F0502020204030204" pitchFamily="34" charset="0"/>
                        </a:rPr>
                        <a:t>kirjastossa, konserteissa </a:t>
                      </a:r>
                      <a:r>
                        <a:rPr lang="fi-FI" sz="800" b="0" i="0" u="none" strike="noStrike" baseline="0" dirty="0" smtClean="0">
                          <a:solidFill>
                            <a:srgbClr val="000000"/>
                          </a:solidFill>
                          <a:effectLst/>
                          <a:latin typeface="Calibri" panose="020F0502020204030204" pitchFamily="34" charset="0"/>
                        </a:rPr>
                        <a:t>ja muissa vastaavissa paikoissa</a:t>
                      </a:r>
                      <a:endParaRPr lang="fi-FI" sz="800" b="0"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a:t>
                      </a:r>
                      <a:r>
                        <a:rPr lang="fi-FI" sz="800" b="0" i="0" u="none" strike="noStrike" baseline="0" dirty="0" smtClean="0">
                          <a:solidFill>
                            <a:srgbClr val="000000"/>
                          </a:solidFill>
                          <a:effectLst/>
                          <a:latin typeface="Calibri" panose="020F0502020204030204" pitchFamily="34" charset="0"/>
                        </a:rPr>
                        <a:t> paljon tekee </a:t>
                      </a:r>
                      <a:r>
                        <a:rPr lang="fi-FI" sz="800" b="1" i="0" u="none" strike="noStrike" baseline="0" dirty="0" smtClean="0">
                          <a:solidFill>
                            <a:srgbClr val="000000"/>
                          </a:solidFill>
                          <a:effectLst/>
                          <a:latin typeface="Calibri" panose="020F0502020204030204" pitchFamily="34" charset="0"/>
                        </a:rPr>
                        <a:t>mielekkäitä asioita?</a:t>
                      </a:r>
                      <a:endParaRPr lang="fi-FI" sz="800" b="1"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a:t>
                      </a:r>
                      <a:r>
                        <a:rPr lang="fi-FI" sz="800" b="0" i="0" u="none" strike="noStrike" baseline="0" dirty="0" smtClean="0">
                          <a:solidFill>
                            <a:srgbClr val="000000"/>
                          </a:solidFill>
                          <a:effectLst/>
                          <a:latin typeface="Calibri" panose="020F0502020204030204" pitchFamily="34" charset="0"/>
                        </a:rPr>
                        <a:t> paljon pitää </a:t>
                      </a:r>
                      <a:r>
                        <a:rPr lang="fi-FI" sz="800" b="1" i="0" u="none" strike="noStrike" baseline="0" dirty="0" smtClean="0">
                          <a:solidFill>
                            <a:srgbClr val="000000"/>
                          </a:solidFill>
                          <a:effectLst/>
                          <a:latin typeface="Calibri" panose="020F0502020204030204" pitchFamily="34" charset="0"/>
                        </a:rPr>
                        <a:t>huolta t</a:t>
                      </a:r>
                      <a:r>
                        <a:rPr lang="fi-FI" sz="800" b="1" i="0" u="none" strike="noStrike" dirty="0" smtClean="0">
                          <a:solidFill>
                            <a:srgbClr val="000000"/>
                          </a:solidFill>
                          <a:effectLst/>
                          <a:latin typeface="Calibri" panose="020F0502020204030204" pitchFamily="34" charset="0"/>
                        </a:rPr>
                        <a:t>erveydestä</a:t>
                      </a:r>
                      <a:endParaRPr lang="fi-FI" sz="800" b="1"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a:t>
                      </a:r>
                      <a:r>
                        <a:rPr lang="fi-FI" sz="800" b="0" i="0" u="none" strike="noStrike" baseline="0" dirty="0" smtClean="0">
                          <a:solidFill>
                            <a:srgbClr val="000000"/>
                          </a:solidFill>
                          <a:effectLst/>
                          <a:latin typeface="Calibri" panose="020F0502020204030204" pitchFamily="34" charset="0"/>
                        </a:rPr>
                        <a:t> paljon voi halutessaan viettää aikaa mieluisten </a:t>
                      </a:r>
                      <a:r>
                        <a:rPr lang="fi-FI" sz="800" b="1" i="0" u="none" strike="noStrike" baseline="0" dirty="0" smtClean="0">
                          <a:solidFill>
                            <a:srgbClr val="000000"/>
                          </a:solidFill>
                          <a:effectLst/>
                          <a:latin typeface="Calibri" panose="020F0502020204030204" pitchFamily="34" charset="0"/>
                        </a:rPr>
                        <a:t>ihmisten kanssa</a:t>
                      </a:r>
                      <a:endParaRPr lang="fi-FI" sz="800" b="1"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 tyytyväinen olet asuinalueesi </a:t>
                      </a:r>
                      <a:r>
                        <a:rPr lang="fi-FI" sz="800" b="1" i="0" u="none" strike="noStrike" dirty="0" smtClean="0">
                          <a:solidFill>
                            <a:srgbClr val="000000"/>
                          </a:solidFill>
                          <a:effectLst/>
                          <a:latin typeface="Calibri" panose="020F0502020204030204" pitchFamily="34" charset="0"/>
                        </a:rPr>
                        <a:t>rakennettuun ympäristöön</a:t>
                      </a:r>
                      <a:endParaRPr lang="fi-FI" sz="800" b="1"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a:t>
                      </a:r>
                      <a:r>
                        <a:rPr lang="fi-FI" sz="800" b="0" i="0" u="none" strike="noStrike" baseline="0" dirty="0" smtClean="0">
                          <a:solidFill>
                            <a:srgbClr val="000000"/>
                          </a:solidFill>
                          <a:effectLst/>
                          <a:latin typeface="Calibri" panose="020F0502020204030204" pitchFamily="34" charset="0"/>
                        </a:rPr>
                        <a:t> paljon voit </a:t>
                      </a:r>
                      <a:r>
                        <a:rPr lang="fi-FI" sz="800" b="1" i="0" u="none" strike="noStrike" baseline="0" dirty="0" smtClean="0">
                          <a:solidFill>
                            <a:srgbClr val="000000"/>
                          </a:solidFill>
                          <a:effectLst/>
                          <a:latin typeface="Calibri" panose="020F0502020204030204" pitchFamily="34" charset="0"/>
                        </a:rPr>
                        <a:t>nauttia luonnosta</a:t>
                      </a:r>
                      <a:endParaRPr lang="fi-FI" sz="800" b="1"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 tyytyväinen olet jokapäiväisten</a:t>
                      </a:r>
                      <a:r>
                        <a:rPr lang="fi-FI" sz="800" b="0" i="0" u="none" strike="noStrike" baseline="0" dirty="0" smtClean="0">
                          <a:solidFill>
                            <a:srgbClr val="000000"/>
                          </a:solidFill>
                          <a:effectLst/>
                          <a:latin typeface="Calibri" panose="020F0502020204030204" pitchFamily="34" charset="0"/>
                        </a:rPr>
                        <a:t> </a:t>
                      </a:r>
                      <a:r>
                        <a:rPr lang="fi-FI" sz="800" b="1" i="0" u="none" strike="noStrike" baseline="0" dirty="0" smtClean="0">
                          <a:solidFill>
                            <a:srgbClr val="000000"/>
                          </a:solidFill>
                          <a:effectLst/>
                          <a:latin typeface="Calibri" panose="020F0502020204030204" pitchFamily="34" charset="0"/>
                        </a:rPr>
                        <a:t>palvelujen läheisyyteen </a:t>
                      </a:r>
                      <a:r>
                        <a:rPr lang="fi-FI" sz="800" b="0" i="0" u="none" strike="noStrike" baseline="0" dirty="0" smtClean="0">
                          <a:solidFill>
                            <a:srgbClr val="000000"/>
                          </a:solidFill>
                          <a:effectLst/>
                          <a:latin typeface="Calibri" panose="020F0502020204030204" pitchFamily="34" charset="0"/>
                        </a:rPr>
                        <a:t>(saavutettavuus)</a:t>
                      </a:r>
                      <a:endParaRPr lang="fi-FI" sz="800" b="0"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a:t>
                      </a:r>
                      <a:r>
                        <a:rPr lang="fi-FI" sz="800" b="0" i="0" u="none" strike="noStrike" baseline="0" dirty="0" smtClean="0">
                          <a:solidFill>
                            <a:srgbClr val="000000"/>
                          </a:solidFill>
                          <a:effectLst/>
                          <a:latin typeface="Calibri" panose="020F0502020204030204" pitchFamily="34" charset="0"/>
                        </a:rPr>
                        <a:t> tyytyväinen olet </a:t>
                      </a:r>
                      <a:r>
                        <a:rPr lang="fi-FI" sz="800" b="1" i="0" u="none" strike="noStrike" baseline="0" dirty="0" smtClean="0">
                          <a:solidFill>
                            <a:srgbClr val="000000"/>
                          </a:solidFill>
                          <a:effectLst/>
                          <a:latin typeface="Calibri" panose="020F0502020204030204" pitchFamily="34" charset="0"/>
                        </a:rPr>
                        <a:t>saamaasi kohteluun </a:t>
                      </a:r>
                      <a:r>
                        <a:rPr lang="fi-FI" sz="800" b="0" i="0" u="none" strike="noStrike" baseline="0" dirty="0" smtClean="0">
                          <a:solidFill>
                            <a:srgbClr val="000000"/>
                          </a:solidFill>
                          <a:effectLst/>
                          <a:latin typeface="Calibri" panose="020F0502020204030204" pitchFamily="34" charset="0"/>
                        </a:rPr>
                        <a:t>viimeksi kun käytit jotain julkista palvelua</a:t>
                      </a:r>
                      <a:endParaRPr lang="fi-FI" sz="800" b="0"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 tyytyväinen olet </a:t>
                      </a:r>
                      <a:r>
                        <a:rPr lang="fi-FI" sz="800" b="1" i="0" u="none" strike="noStrike" dirty="0" smtClean="0">
                          <a:solidFill>
                            <a:srgbClr val="000000"/>
                          </a:solidFill>
                          <a:effectLst/>
                          <a:latin typeface="Calibri" panose="020F0502020204030204" pitchFamily="34" charset="0"/>
                        </a:rPr>
                        <a:t>asuin-alueesi turvallisuuteen</a:t>
                      </a:r>
                      <a:endParaRPr lang="fi-FI" sz="800" b="1"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 paljon tunnet voivasi </a:t>
                      </a:r>
                      <a:r>
                        <a:rPr lang="fi-FI" sz="800" b="1" i="0" u="none" strike="noStrike" dirty="0" smtClean="0">
                          <a:solidFill>
                            <a:srgbClr val="000000"/>
                          </a:solidFill>
                          <a:effectLst/>
                          <a:latin typeface="Calibri" panose="020F0502020204030204" pitchFamily="34" charset="0"/>
                        </a:rPr>
                        <a:t>vaikuttaa itseäsi koskeviin asioihin </a:t>
                      </a:r>
                      <a:r>
                        <a:rPr lang="fi-FI" sz="800" b="0" i="0" u="none" strike="noStrike" dirty="0" smtClean="0">
                          <a:solidFill>
                            <a:srgbClr val="000000"/>
                          </a:solidFill>
                          <a:effectLst/>
                          <a:latin typeface="Calibri" panose="020F0502020204030204" pitchFamily="34" charset="0"/>
                        </a:rPr>
                        <a:t>asuinkunnassasi</a:t>
                      </a:r>
                      <a:endParaRPr lang="fi-FI" sz="800" b="0"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Kuinka</a:t>
                      </a:r>
                      <a:r>
                        <a:rPr lang="fi-FI" sz="800" b="0" i="0" u="none" strike="noStrike" baseline="0" dirty="0" smtClean="0">
                          <a:solidFill>
                            <a:srgbClr val="000000"/>
                          </a:solidFill>
                          <a:effectLst/>
                          <a:latin typeface="Calibri" panose="020F0502020204030204" pitchFamily="34" charset="0"/>
                        </a:rPr>
                        <a:t> paljon </a:t>
                      </a:r>
                      <a:r>
                        <a:rPr lang="fi-FI" sz="800" b="1" i="0" u="none" strike="noStrike" baseline="0" dirty="0" smtClean="0">
                          <a:solidFill>
                            <a:srgbClr val="000000"/>
                          </a:solidFill>
                          <a:effectLst/>
                          <a:latin typeface="Calibri" panose="020F0502020204030204" pitchFamily="34" charset="0"/>
                        </a:rPr>
                        <a:t>luottaa asuinkunnan poliittisiin päätöksen-tekijöihin </a:t>
                      </a:r>
                      <a:endParaRPr lang="fi-FI" sz="800" b="1" i="0" u="none" strike="noStrike" dirty="0">
                        <a:solidFill>
                          <a:srgbClr val="000000"/>
                        </a:solidFill>
                        <a:effectLst/>
                        <a:latin typeface="Calibri" panose="020F0502020204030204" pitchFamily="34" charset="0"/>
                      </a:endParaRP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Vastaajia</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913263"/>
                  </a:ext>
                </a:extLst>
              </a:tr>
              <a:tr h="197891">
                <a:tc>
                  <a:txBody>
                    <a:bodyPr/>
                    <a:lstStyle/>
                    <a:p>
                      <a:pPr algn="l" fontAlgn="b"/>
                      <a:r>
                        <a:rPr lang="fi-FI" sz="800" b="0" i="0" u="none" strike="noStrike">
                          <a:solidFill>
                            <a:srgbClr val="000000"/>
                          </a:solidFill>
                          <a:effectLst/>
                          <a:latin typeface="Calibri" panose="020F0502020204030204" pitchFamily="34" charset="0"/>
                        </a:rPr>
                        <a:t>Keskusta-alue</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67</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49</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77</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77</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73</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68</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89</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74</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82</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80</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52</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56</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967</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608745"/>
                  </a:ext>
                </a:extLst>
              </a:tr>
              <a:tr h="197891">
                <a:tc>
                  <a:txBody>
                    <a:bodyPr/>
                    <a:lstStyle/>
                    <a:p>
                      <a:pPr algn="l" fontAlgn="b"/>
                      <a:r>
                        <a:rPr lang="fi-FI" sz="800" b="0" i="0" u="none" strike="noStrike">
                          <a:solidFill>
                            <a:srgbClr val="000000"/>
                          </a:solidFill>
                          <a:effectLst/>
                          <a:latin typeface="Calibri" panose="020F0502020204030204" pitchFamily="34" charset="0"/>
                        </a:rPr>
                        <a:t>Tiheästi asuttu</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73</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50</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75</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76</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72</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73</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89</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74</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84</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82</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50</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58</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1179</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921133"/>
                  </a:ext>
                </a:extLst>
              </a:tr>
              <a:tr h="197891">
                <a:tc>
                  <a:txBody>
                    <a:bodyPr/>
                    <a:lstStyle/>
                    <a:p>
                      <a:pPr algn="l" fontAlgn="b"/>
                      <a:r>
                        <a:rPr lang="fi-FI" sz="800" b="0" i="0" u="none" strike="noStrike">
                          <a:solidFill>
                            <a:srgbClr val="000000"/>
                          </a:solidFill>
                          <a:effectLst/>
                          <a:latin typeface="Calibri" panose="020F0502020204030204" pitchFamily="34" charset="0"/>
                        </a:rPr>
                        <a:t>Harvaan asuttu</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70</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44</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75</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75</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71</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68</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94</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63</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84</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83</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52</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57</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dirty="0">
                          <a:solidFill>
                            <a:srgbClr val="000000"/>
                          </a:solidFill>
                          <a:effectLst/>
                          <a:latin typeface="Calibri" panose="020F0502020204030204" pitchFamily="34" charset="0"/>
                        </a:rPr>
                        <a:t>325</a:t>
                      </a:r>
                    </a:p>
                  </a:txBody>
                  <a:tcPr marL="5247" marR="5247" marT="5247" marB="31484"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983568"/>
                  </a:ext>
                </a:extLst>
              </a:tr>
            </a:tbl>
          </a:graphicData>
        </a:graphic>
      </p:graphicFrame>
      <p:sp>
        <p:nvSpPr>
          <p:cNvPr id="7" name="Tekstiruutu 6"/>
          <p:cNvSpPr txBox="1"/>
          <p:nvPr/>
        </p:nvSpPr>
        <p:spPr>
          <a:xfrm>
            <a:off x="395536" y="1475656"/>
            <a:ext cx="5132431" cy="1107996"/>
          </a:xfrm>
          <a:prstGeom prst="rect">
            <a:avLst/>
          </a:prstGeom>
          <a:noFill/>
        </p:spPr>
        <p:txBody>
          <a:bodyPr wrap="none" rtlCol="0">
            <a:spAutoFit/>
          </a:bodyPr>
          <a:lstStyle/>
          <a:p>
            <a:r>
              <a:rPr lang="fi-FI" sz="1600" b="1" dirty="0" smtClean="0">
                <a:solidFill>
                  <a:srgbClr val="0070C0"/>
                </a:solidFill>
              </a:rPr>
              <a:t>Asuinseudun tuottama hyvinvointi</a:t>
            </a:r>
          </a:p>
          <a:p>
            <a:r>
              <a:rPr lang="fi-FI" sz="1600" dirty="0" smtClean="0"/>
              <a:t>Kuinka paljon… (ei lainkaan 0 – erittäin paljon 10)</a:t>
            </a:r>
          </a:p>
          <a:p>
            <a:r>
              <a:rPr lang="fi-FI" sz="1600" dirty="0" smtClean="0"/>
              <a:t>Kuinka tyytyväinen…(ei lainkaan 0 – erittäin tyytyväinen 10)</a:t>
            </a:r>
          </a:p>
          <a:p>
            <a:endParaRPr lang="fi-FI" sz="1600" dirty="0"/>
          </a:p>
        </p:txBody>
      </p:sp>
      <p:sp>
        <p:nvSpPr>
          <p:cNvPr id="8" name="Suorakulmio 7"/>
          <p:cNvSpPr/>
          <p:nvPr/>
        </p:nvSpPr>
        <p:spPr>
          <a:xfrm>
            <a:off x="539552" y="4885546"/>
            <a:ext cx="8136904" cy="1569660"/>
          </a:xfrm>
          <a:prstGeom prst="rect">
            <a:avLst/>
          </a:prstGeom>
        </p:spPr>
        <p:txBody>
          <a:bodyPr wrap="square">
            <a:spAutoFit/>
          </a:bodyPr>
          <a:lstStyle/>
          <a:p>
            <a:r>
              <a:rPr lang="fi-FI" sz="1600" dirty="0" smtClean="0">
                <a:solidFill>
                  <a:srgbClr val="000000"/>
                </a:solidFill>
                <a:latin typeface="Calibri" panose="020F0502020204030204" pitchFamily="34" charset="0"/>
              </a:rPr>
              <a:t>Kuntien </a:t>
            </a:r>
            <a:r>
              <a:rPr lang="fi-FI" sz="1600" dirty="0">
                <a:solidFill>
                  <a:srgbClr val="000000"/>
                </a:solidFill>
                <a:latin typeface="Calibri" panose="020F0502020204030204" pitchFamily="34" charset="0"/>
              </a:rPr>
              <a:t>keskusta-alueilla, tiheästi asutuilla ja harvaan asutuilla elävien asukkaiden kokemassa hyvinvoinnissa ei todettu merkittäviä eroja asuinalueiden välillä</a:t>
            </a:r>
            <a:r>
              <a:rPr lang="fi-FI" sz="1600" dirty="0" smtClean="0">
                <a:solidFill>
                  <a:srgbClr val="000000"/>
                </a:solidFill>
                <a:latin typeface="Calibri" panose="020F0502020204030204" pitchFamily="34" charset="0"/>
              </a:rPr>
              <a:t>.</a:t>
            </a:r>
          </a:p>
          <a:p>
            <a:endParaRPr lang="fi-FI" sz="1600" dirty="0">
              <a:solidFill>
                <a:srgbClr val="000000"/>
              </a:solidFill>
              <a:latin typeface="Calibri" panose="020F0502020204030204" pitchFamily="34" charset="0"/>
            </a:endParaRPr>
          </a:p>
          <a:p>
            <a:r>
              <a:rPr lang="fi-FI" sz="1600" dirty="0" smtClean="0"/>
              <a:t>Suurin </a:t>
            </a:r>
            <a:r>
              <a:rPr lang="fi-FI" sz="1600" dirty="0"/>
              <a:t>ero näkyi jokapäiväisiin palveluihin ja kulttuuripalveluihin tyytyväisyydessä, joka oli heikompaa kyselyyn vastanneiden harvaan asuttujen alueiden asukkailla. Sen sijaan harvaan asutuilla asuinalueilla ollaan kaikkein tyytyväisimpiä luontoympäristön saavutettavuuteen.   </a:t>
            </a:r>
            <a:endParaRPr lang="fi-FI" sz="1600" dirty="0"/>
          </a:p>
        </p:txBody>
      </p:sp>
    </p:spTree>
    <p:extLst>
      <p:ext uri="{BB962C8B-B14F-4D97-AF65-F5344CB8AC3E}">
        <p14:creationId xmlns:p14="http://schemas.microsoft.com/office/powerpoint/2010/main" val="413062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188640"/>
            <a:ext cx="8229600" cy="1143000"/>
          </a:xfrm>
        </p:spPr>
        <p:txBody>
          <a:bodyPr>
            <a:noAutofit/>
          </a:bodyPr>
          <a:lstStyle/>
          <a:p>
            <a:r>
              <a:rPr lang="fi-FI" sz="2800" b="1" dirty="0" smtClean="0">
                <a:solidFill>
                  <a:srgbClr val="0070C0"/>
                </a:solidFill>
              </a:rPr>
              <a:t>Koettu hyvinvointi: keskusta-alue, tiheästi asuttu ja harvaan asuttu alueella</a:t>
            </a:r>
            <a:endParaRPr lang="fi-FI" sz="2800" b="1" dirty="0">
              <a:solidFill>
                <a:srgbClr val="0070C0"/>
              </a:solidFill>
            </a:endParaRPr>
          </a:p>
        </p:txBody>
      </p:sp>
      <p:graphicFrame>
        <p:nvGraphicFramePr>
          <p:cNvPr id="5" name="Taulukko 4"/>
          <p:cNvGraphicFramePr>
            <a:graphicFrameLocks noGrp="1"/>
          </p:cNvGraphicFramePr>
          <p:nvPr>
            <p:extLst>
              <p:ext uri="{D42A27DB-BD31-4B8C-83A1-F6EECF244321}">
                <p14:modId xmlns:p14="http://schemas.microsoft.com/office/powerpoint/2010/main" val="726285030"/>
              </p:ext>
            </p:extLst>
          </p:nvPr>
        </p:nvGraphicFramePr>
        <p:xfrm>
          <a:off x="446560" y="2547228"/>
          <a:ext cx="8229604" cy="1179513"/>
        </p:xfrm>
        <a:graphic>
          <a:graphicData uri="http://schemas.openxmlformats.org/drawingml/2006/table">
            <a:tbl>
              <a:tblPr/>
              <a:tblGrid>
                <a:gridCol w="1696030">
                  <a:extLst>
                    <a:ext uri="{9D8B030D-6E8A-4147-A177-3AD203B41FA5}">
                      <a16:colId xmlns:a16="http://schemas.microsoft.com/office/drawing/2014/main" val="3690836858"/>
                    </a:ext>
                  </a:extLst>
                </a:gridCol>
                <a:gridCol w="607102">
                  <a:extLst>
                    <a:ext uri="{9D8B030D-6E8A-4147-A177-3AD203B41FA5}">
                      <a16:colId xmlns:a16="http://schemas.microsoft.com/office/drawing/2014/main" val="2347242535"/>
                    </a:ext>
                  </a:extLst>
                </a:gridCol>
                <a:gridCol w="607102">
                  <a:extLst>
                    <a:ext uri="{9D8B030D-6E8A-4147-A177-3AD203B41FA5}">
                      <a16:colId xmlns:a16="http://schemas.microsoft.com/office/drawing/2014/main" val="1756535191"/>
                    </a:ext>
                  </a:extLst>
                </a:gridCol>
                <a:gridCol w="607102">
                  <a:extLst>
                    <a:ext uri="{9D8B030D-6E8A-4147-A177-3AD203B41FA5}">
                      <a16:colId xmlns:a16="http://schemas.microsoft.com/office/drawing/2014/main" val="991674250"/>
                    </a:ext>
                  </a:extLst>
                </a:gridCol>
                <a:gridCol w="607102">
                  <a:extLst>
                    <a:ext uri="{9D8B030D-6E8A-4147-A177-3AD203B41FA5}">
                      <a16:colId xmlns:a16="http://schemas.microsoft.com/office/drawing/2014/main" val="3968073761"/>
                    </a:ext>
                  </a:extLst>
                </a:gridCol>
                <a:gridCol w="607102">
                  <a:extLst>
                    <a:ext uri="{9D8B030D-6E8A-4147-A177-3AD203B41FA5}">
                      <a16:colId xmlns:a16="http://schemas.microsoft.com/office/drawing/2014/main" val="3996499528"/>
                    </a:ext>
                  </a:extLst>
                </a:gridCol>
                <a:gridCol w="607102">
                  <a:extLst>
                    <a:ext uri="{9D8B030D-6E8A-4147-A177-3AD203B41FA5}">
                      <a16:colId xmlns:a16="http://schemas.microsoft.com/office/drawing/2014/main" val="3215323669"/>
                    </a:ext>
                  </a:extLst>
                </a:gridCol>
                <a:gridCol w="607102">
                  <a:extLst>
                    <a:ext uri="{9D8B030D-6E8A-4147-A177-3AD203B41FA5}">
                      <a16:colId xmlns:a16="http://schemas.microsoft.com/office/drawing/2014/main" val="2356106535"/>
                    </a:ext>
                  </a:extLst>
                </a:gridCol>
                <a:gridCol w="607102">
                  <a:extLst>
                    <a:ext uri="{9D8B030D-6E8A-4147-A177-3AD203B41FA5}">
                      <a16:colId xmlns:a16="http://schemas.microsoft.com/office/drawing/2014/main" val="494965199"/>
                    </a:ext>
                  </a:extLst>
                </a:gridCol>
                <a:gridCol w="607102">
                  <a:extLst>
                    <a:ext uri="{9D8B030D-6E8A-4147-A177-3AD203B41FA5}">
                      <a16:colId xmlns:a16="http://schemas.microsoft.com/office/drawing/2014/main" val="995937823"/>
                    </a:ext>
                  </a:extLst>
                </a:gridCol>
                <a:gridCol w="607102">
                  <a:extLst>
                    <a:ext uri="{9D8B030D-6E8A-4147-A177-3AD203B41FA5}">
                      <a16:colId xmlns:a16="http://schemas.microsoft.com/office/drawing/2014/main" val="1632399223"/>
                    </a:ext>
                  </a:extLst>
                </a:gridCol>
                <a:gridCol w="462554">
                  <a:extLst>
                    <a:ext uri="{9D8B030D-6E8A-4147-A177-3AD203B41FA5}">
                      <a16:colId xmlns:a16="http://schemas.microsoft.com/office/drawing/2014/main" val="2803584122"/>
                    </a:ext>
                  </a:extLst>
                </a:gridCol>
              </a:tblGrid>
              <a:tr h="676485">
                <a:tc>
                  <a:txBody>
                    <a:bodyPr/>
                    <a:lstStyle/>
                    <a:p>
                      <a:pPr algn="l" fontAlgn="b"/>
                      <a:endParaRPr lang="fi-FI" sz="800" b="0" i="0" u="none" strike="noStrike" dirty="0">
                        <a:solidFill>
                          <a:srgbClr val="000000"/>
                        </a:solidFill>
                        <a:effectLst/>
                        <a:latin typeface="Calibri" panose="020F0502020204030204" pitchFamily="34" charset="0"/>
                      </a:endParaRP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Elämääsi kokonaisuutena</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Itsetuntoosi</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dirty="0" smtClean="0">
                          <a:solidFill>
                            <a:srgbClr val="000000"/>
                          </a:solidFill>
                          <a:effectLst/>
                          <a:latin typeface="Calibri" panose="020F0502020204030204" pitchFamily="34" charset="0"/>
                        </a:rPr>
                        <a:t>Terveyden-tilaasi </a:t>
                      </a:r>
                      <a:endParaRPr lang="fi-FI" sz="800" b="0" i="0" u="none" strike="noStrike" dirty="0">
                        <a:solidFill>
                          <a:srgbClr val="000000"/>
                        </a:solidFill>
                        <a:effectLst/>
                        <a:latin typeface="Calibri" panose="020F0502020204030204" pitchFamily="34" charset="0"/>
                      </a:endParaRP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Kykyysi voittaa elämässä eteen tulevia vaikeuksia</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Luotettavien ystävien määrään</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Perheeseesi (läheisiisi)</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Päivittäiseen pärjäämiseesi</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Taloudelliseen tilanteeseesi</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Asumisoloihisi</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Omien vahvuuksiesi kehittämiseen</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i-FI" sz="800" b="0" i="0" u="none" strike="noStrike">
                          <a:solidFill>
                            <a:srgbClr val="000000"/>
                          </a:solidFill>
                          <a:effectLst/>
                          <a:latin typeface="Calibri" panose="020F0502020204030204" pitchFamily="34" charset="0"/>
                        </a:rPr>
                        <a:t>Vastaajia</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5739538"/>
                  </a:ext>
                </a:extLst>
              </a:tr>
              <a:tr h="167676">
                <a:tc>
                  <a:txBody>
                    <a:bodyPr/>
                    <a:lstStyle/>
                    <a:p>
                      <a:pPr algn="l" fontAlgn="b"/>
                      <a:r>
                        <a:rPr lang="fi-FI" sz="800" b="0" i="0" u="none" strike="noStrike">
                          <a:solidFill>
                            <a:srgbClr val="000000"/>
                          </a:solidFill>
                          <a:effectLst/>
                          <a:latin typeface="Calibri" panose="020F0502020204030204" pitchFamily="34" charset="0"/>
                        </a:rPr>
                        <a:t>Keskusta-alue</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80</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77</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73</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78</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74</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87</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82</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71</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83</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76</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967</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877864"/>
                  </a:ext>
                </a:extLst>
              </a:tr>
              <a:tr h="167676">
                <a:tc>
                  <a:txBody>
                    <a:bodyPr/>
                    <a:lstStyle/>
                    <a:p>
                      <a:pPr algn="l" fontAlgn="b"/>
                      <a:r>
                        <a:rPr lang="fi-FI" sz="800" b="0" i="0" u="none" strike="noStrike">
                          <a:solidFill>
                            <a:srgbClr val="000000"/>
                          </a:solidFill>
                          <a:effectLst/>
                          <a:latin typeface="Calibri" panose="020F0502020204030204" pitchFamily="34" charset="0"/>
                        </a:rPr>
                        <a:t>Tiheästi asuttu</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81</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77</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75</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78</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73</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88</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82</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72</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84</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75</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1179</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5994033"/>
                  </a:ext>
                </a:extLst>
              </a:tr>
              <a:tr h="167676">
                <a:tc>
                  <a:txBody>
                    <a:bodyPr/>
                    <a:lstStyle/>
                    <a:p>
                      <a:pPr algn="l" fontAlgn="b"/>
                      <a:r>
                        <a:rPr lang="fi-FI" sz="800" b="0" i="0" u="none" strike="noStrike">
                          <a:solidFill>
                            <a:srgbClr val="000000"/>
                          </a:solidFill>
                          <a:effectLst/>
                          <a:latin typeface="Calibri" panose="020F0502020204030204" pitchFamily="34" charset="0"/>
                        </a:rPr>
                        <a:t>Harvaan asuttu</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82</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78</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75</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79</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73</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88</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81</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71</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87</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a:solidFill>
                            <a:srgbClr val="000000"/>
                          </a:solidFill>
                          <a:effectLst/>
                          <a:latin typeface="Calibri" panose="020F0502020204030204" pitchFamily="34" charset="0"/>
                        </a:rPr>
                        <a:t>76</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i-FI" sz="800" b="0" i="0" u="none" strike="noStrike" dirty="0">
                          <a:solidFill>
                            <a:srgbClr val="000000"/>
                          </a:solidFill>
                          <a:effectLst/>
                          <a:latin typeface="Calibri" panose="020F0502020204030204" pitchFamily="34" charset="0"/>
                        </a:rPr>
                        <a:t>325</a:t>
                      </a:r>
                    </a:p>
                  </a:txBody>
                  <a:tcPr marL="5782" marR="5782" marT="5782" marB="34692"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1203421"/>
                  </a:ext>
                </a:extLst>
              </a:tr>
            </a:tbl>
          </a:graphicData>
        </a:graphic>
      </p:graphicFrame>
      <p:sp>
        <p:nvSpPr>
          <p:cNvPr id="6" name="Tekstiruutu 5"/>
          <p:cNvSpPr txBox="1"/>
          <p:nvPr/>
        </p:nvSpPr>
        <p:spPr>
          <a:xfrm>
            <a:off x="430908" y="1523935"/>
            <a:ext cx="8366676" cy="830997"/>
          </a:xfrm>
          <a:prstGeom prst="rect">
            <a:avLst/>
          </a:prstGeom>
          <a:noFill/>
        </p:spPr>
        <p:txBody>
          <a:bodyPr wrap="square" rtlCol="0">
            <a:spAutoFit/>
          </a:bodyPr>
          <a:lstStyle/>
          <a:p>
            <a:r>
              <a:rPr lang="fi-FI" sz="1600" b="1" dirty="0" smtClean="0">
                <a:solidFill>
                  <a:srgbClr val="0070C0"/>
                </a:solidFill>
              </a:rPr>
              <a:t>Elämäntilanne</a:t>
            </a:r>
          </a:p>
          <a:p>
            <a:r>
              <a:rPr lang="fi-FI" sz="1600" dirty="0" smtClean="0"/>
              <a:t>Kun ajattelet nykyhetkeä, niin kuinka tyytyväinen olet seuraaviin asioihin (erittäin tyytymätön 0 – erittäin tyytyväinen 10)</a:t>
            </a:r>
            <a:endParaRPr lang="fi-FI" sz="1600" dirty="0"/>
          </a:p>
        </p:txBody>
      </p:sp>
      <p:sp>
        <p:nvSpPr>
          <p:cNvPr id="8" name="Tekstiruutu 7"/>
          <p:cNvSpPr txBox="1"/>
          <p:nvPr/>
        </p:nvSpPr>
        <p:spPr>
          <a:xfrm>
            <a:off x="539552" y="4365104"/>
            <a:ext cx="7632848" cy="1754326"/>
          </a:xfrm>
          <a:prstGeom prst="rect">
            <a:avLst/>
          </a:prstGeom>
          <a:noFill/>
        </p:spPr>
        <p:txBody>
          <a:bodyPr wrap="square" rtlCol="0">
            <a:spAutoFit/>
          </a:bodyPr>
          <a:lstStyle/>
          <a:p>
            <a:r>
              <a:rPr lang="fi-FI" dirty="0"/>
              <a:t>Kun vertaillaan ihmisten henkilökohtaista elämäntilannetta, koettua hyvinvointia, niin erot </a:t>
            </a:r>
            <a:r>
              <a:rPr lang="fi-FI" dirty="0" smtClean="0"/>
              <a:t>keskusta-alueen, tiheästi ja harvaan asutun alueen välillä kaventuvat </a:t>
            </a:r>
            <a:r>
              <a:rPr lang="fi-FI" dirty="0"/>
              <a:t>edelleen. Harvaan asutuilla postinumeroalueilla asumisoloihin ollaan </a:t>
            </a:r>
            <a:r>
              <a:rPr lang="fi-FI" dirty="0" smtClean="0"/>
              <a:t>hieman tyytyväisempiä </a:t>
            </a:r>
            <a:r>
              <a:rPr lang="fi-FI" dirty="0"/>
              <a:t>kuin keskusta-alueilla ja tiheämmin asutuilla alueilla.</a:t>
            </a:r>
          </a:p>
          <a:p>
            <a:endParaRPr lang="fi-FI" dirty="0"/>
          </a:p>
        </p:txBody>
      </p:sp>
    </p:spTree>
    <p:extLst>
      <p:ext uri="{BB962C8B-B14F-4D97-AF65-F5344CB8AC3E}">
        <p14:creationId xmlns:p14="http://schemas.microsoft.com/office/powerpoint/2010/main" val="18900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algn="l"/>
            <a:r>
              <a:rPr lang="fi-FI" b="1" dirty="0" smtClean="0">
                <a:solidFill>
                  <a:srgbClr val="0070C0"/>
                </a:solidFill>
              </a:rPr>
              <a:t>Sosioekonominen asema, asumismuoto ja koettu hyvinvointi </a:t>
            </a:r>
            <a:endParaRPr lang="fi-FI" b="1" dirty="0">
              <a:solidFill>
                <a:srgbClr val="0070C0"/>
              </a:solidFill>
            </a:endParaRPr>
          </a:p>
        </p:txBody>
      </p:sp>
      <p:sp>
        <p:nvSpPr>
          <p:cNvPr id="3" name="Tekstin paikkamerkki 2"/>
          <p:cNvSpPr>
            <a:spLocks noGrp="1"/>
          </p:cNvSpPr>
          <p:nvPr>
            <p:ph type="body" sz="quarter" idx="13"/>
          </p:nvPr>
        </p:nvSpPr>
        <p:spPr>
          <a:xfrm>
            <a:off x="1115616" y="3573016"/>
            <a:ext cx="6048672" cy="1620000"/>
          </a:xfrm>
        </p:spPr>
        <p:txBody>
          <a:bodyPr>
            <a:normAutofit fontScale="77500" lnSpcReduction="20000"/>
          </a:bodyPr>
          <a:lstStyle/>
          <a:p>
            <a:pPr algn="l"/>
            <a:r>
              <a:rPr lang="fi-FI" dirty="0" smtClean="0"/>
              <a:t>Elämäntilanteeseen </a:t>
            </a:r>
            <a:r>
              <a:rPr lang="fi-FI" dirty="0"/>
              <a:t>liittyvät tekijät, kuten asumismuoto ja sosioekonominen asema, kuten työllisyystilanne, </a:t>
            </a:r>
            <a:r>
              <a:rPr lang="fi-FI" dirty="0" smtClean="0"/>
              <a:t>näyttäytyivät merkityksellisempinä</a:t>
            </a:r>
            <a:r>
              <a:rPr lang="fi-FI" dirty="0"/>
              <a:t> koettuun hyvinvointiin vaikuttavina </a:t>
            </a:r>
            <a:r>
              <a:rPr lang="fi-FI" dirty="0" smtClean="0"/>
              <a:t>tekijöinä</a:t>
            </a:r>
            <a:r>
              <a:rPr lang="fi-FI" dirty="0"/>
              <a:t>. </a:t>
            </a:r>
          </a:p>
        </p:txBody>
      </p:sp>
    </p:spTree>
    <p:extLst>
      <p:ext uri="{BB962C8B-B14F-4D97-AF65-F5344CB8AC3E}">
        <p14:creationId xmlns:p14="http://schemas.microsoft.com/office/powerpoint/2010/main" val="4102151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b="1" dirty="0" smtClean="0">
                <a:solidFill>
                  <a:srgbClr val="0070C0"/>
                </a:solidFill>
              </a:rPr>
              <a:t>Sosioekonominen asema</a:t>
            </a:r>
            <a:endParaRPr lang="fi-FI" sz="3200" b="1" dirty="0">
              <a:solidFill>
                <a:srgbClr val="0070C0"/>
              </a:solidFill>
            </a:endParaRPr>
          </a:p>
        </p:txBody>
      </p:sp>
      <p:sp>
        <p:nvSpPr>
          <p:cNvPr id="3" name="Sisällön paikkamerkki 2"/>
          <p:cNvSpPr>
            <a:spLocks noGrp="1"/>
          </p:cNvSpPr>
          <p:nvPr>
            <p:ph sz="quarter" idx="13"/>
          </p:nvPr>
        </p:nvSpPr>
        <p:spPr>
          <a:xfrm>
            <a:off x="478776" y="1844824"/>
            <a:ext cx="8229600" cy="4679974"/>
          </a:xfrm>
        </p:spPr>
        <p:txBody>
          <a:bodyPr>
            <a:normAutofit fontScale="55000" lnSpcReduction="20000"/>
          </a:bodyPr>
          <a:lstStyle/>
          <a:p>
            <a:pPr fontAlgn="base"/>
            <a:r>
              <a:rPr lang="fi-FI" dirty="0" smtClean="0"/>
              <a:t>Tulosten </a:t>
            </a:r>
            <a:r>
              <a:rPr lang="fi-FI" dirty="0"/>
              <a:t>mukaan työttömät kokivat vähemmän tyytyväisyyttä sosiaalisiin suhteisiinsa ja julkisissa palveluissa saamaansa kohteluun sekä kokivat asuinseutunsa tarjoamat mahdollisuudet hyvään elämän tulevaisuudessa vähäisempinä verrattuna palkkatyössä tai yrittäjinä toimiviin.   </a:t>
            </a:r>
            <a:endParaRPr lang="fi-FI" dirty="0" smtClean="0"/>
          </a:p>
          <a:p>
            <a:pPr marL="0" indent="0" fontAlgn="base">
              <a:buNone/>
            </a:pPr>
            <a:endParaRPr lang="fi-FI" dirty="0"/>
          </a:p>
          <a:p>
            <a:pPr fontAlgn="base"/>
            <a:r>
              <a:rPr lang="fi-FI" dirty="0"/>
              <a:t>Yleisesti </a:t>
            </a:r>
            <a:r>
              <a:rPr lang="fi-FI" dirty="0" err="1"/>
              <a:t>Pohjois</a:t>
            </a:r>
            <a:r>
              <a:rPr lang="fi-FI" dirty="0"/>
              <a:t>-Savossa asukkaat kokivat vaikutusmahdollisuutensa itseään koskeviin asioihin asuinkunnassaan melko vähäisinä ja vaikutusmahdollisuuksien kokemisen todettiin vaihtelevan sosioekonomisen aseman mukaan. Työttömät kokivat vaikutusmahdollisuutensa palkkatyössä ja yrittäjinä toimivia heikommaksi ja myös luottamus poliittisiin päätöksentekijöihin oli vähäisempää. </a:t>
            </a:r>
            <a:endParaRPr lang="fi-FI" dirty="0" smtClean="0"/>
          </a:p>
          <a:p>
            <a:pPr marL="0" indent="0" fontAlgn="base">
              <a:buNone/>
            </a:pPr>
            <a:endParaRPr lang="fi-FI" dirty="0"/>
          </a:p>
          <a:p>
            <a:pPr fontAlgn="base"/>
            <a:r>
              <a:rPr lang="fi-FI" dirty="0"/>
              <a:t>Sosioekonomisen tilanteen lisäksi asumismuoto vaikutti koettuun hyvinvointiin. Koetun hyvinvoinnin todettiin olevan vahvempi puolison tai lasten/lapsien, vanhempien tai ryhmämuotoisesti asuvien keskuudessa verrattuna yksin asuviin. Yksin asuvat raportoivat kokeneensa myös enemmän syrjintää.  </a:t>
            </a:r>
          </a:p>
          <a:p>
            <a:endParaRPr lang="fi-FI" dirty="0"/>
          </a:p>
        </p:txBody>
      </p:sp>
    </p:spTree>
    <p:extLst>
      <p:ext uri="{BB962C8B-B14F-4D97-AF65-F5344CB8AC3E}">
        <p14:creationId xmlns:p14="http://schemas.microsoft.com/office/powerpoint/2010/main" val="187145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611560" y="404664"/>
            <a:ext cx="8075240" cy="923330"/>
          </a:xfrm>
          <a:prstGeom prst="rect">
            <a:avLst/>
          </a:prstGeom>
          <a:noFill/>
        </p:spPr>
        <p:txBody>
          <a:bodyPr wrap="square" rtlCol="0">
            <a:spAutoFit/>
          </a:bodyPr>
          <a:lstStyle/>
          <a:p>
            <a:r>
              <a:rPr lang="fi-FI" b="1" dirty="0" smtClean="0">
                <a:solidFill>
                  <a:srgbClr val="0070C0"/>
                </a:solidFill>
              </a:rPr>
              <a:t>Elämäntilanne </a:t>
            </a:r>
            <a:r>
              <a:rPr lang="fi-FI" dirty="0" smtClean="0">
                <a:solidFill>
                  <a:srgbClr val="0070C0"/>
                </a:solidFill>
              </a:rPr>
              <a:t>(sosioekonominen asema)</a:t>
            </a:r>
          </a:p>
          <a:p>
            <a:r>
              <a:rPr lang="fi-FI" dirty="0" smtClean="0"/>
              <a:t>Kun ajattelet nykyhetkeä, niin kuinka tyytyväinen olet seuraaviin asioihin (erittäin tyytymätön 0 – erittäin tyytyväinen 10)</a:t>
            </a:r>
            <a:endParaRPr lang="fi-FI" dirty="0"/>
          </a:p>
        </p:txBody>
      </p:sp>
    </p:spTree>
    <p:extLst>
      <p:ext uri="{BB962C8B-B14F-4D97-AF65-F5344CB8AC3E}">
        <p14:creationId xmlns:p14="http://schemas.microsoft.com/office/powerpoint/2010/main" val="330266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611560" y="404664"/>
            <a:ext cx="8075240" cy="923330"/>
          </a:xfrm>
          <a:prstGeom prst="rect">
            <a:avLst/>
          </a:prstGeom>
          <a:noFill/>
        </p:spPr>
        <p:txBody>
          <a:bodyPr wrap="square" rtlCol="0">
            <a:spAutoFit/>
          </a:bodyPr>
          <a:lstStyle/>
          <a:p>
            <a:r>
              <a:rPr lang="fi-FI" b="1" dirty="0" smtClean="0">
                <a:solidFill>
                  <a:srgbClr val="0070C0"/>
                </a:solidFill>
              </a:rPr>
              <a:t>Elämäntilanne </a:t>
            </a:r>
            <a:r>
              <a:rPr lang="fi-FI" dirty="0" smtClean="0">
                <a:solidFill>
                  <a:srgbClr val="0070C0"/>
                </a:solidFill>
              </a:rPr>
              <a:t>(sosioekonominen asema)</a:t>
            </a:r>
          </a:p>
          <a:p>
            <a:r>
              <a:rPr lang="fi-FI" dirty="0" smtClean="0"/>
              <a:t>Kun ajattelet nykyhetkeä, niin kuinka tyytyväinen olet seuraaviin asioihin (erittäin tyytymätön 0 – erittäin tyytyväinen 10)</a:t>
            </a:r>
            <a:endParaRPr lang="fi-FI" dirty="0"/>
          </a:p>
        </p:txBody>
      </p:sp>
    </p:spTree>
    <p:extLst>
      <p:ext uri="{BB962C8B-B14F-4D97-AF65-F5344CB8AC3E}">
        <p14:creationId xmlns:p14="http://schemas.microsoft.com/office/powerpoint/2010/main" val="710179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611560" y="404664"/>
            <a:ext cx="8075240" cy="923330"/>
          </a:xfrm>
          <a:prstGeom prst="rect">
            <a:avLst/>
          </a:prstGeom>
          <a:noFill/>
        </p:spPr>
        <p:txBody>
          <a:bodyPr wrap="square" rtlCol="0">
            <a:spAutoFit/>
          </a:bodyPr>
          <a:lstStyle/>
          <a:p>
            <a:r>
              <a:rPr lang="fi-FI" b="1" dirty="0" smtClean="0">
                <a:solidFill>
                  <a:srgbClr val="0070C0"/>
                </a:solidFill>
              </a:rPr>
              <a:t>Elämäntilanne </a:t>
            </a:r>
            <a:r>
              <a:rPr lang="fi-FI" dirty="0" smtClean="0">
                <a:solidFill>
                  <a:srgbClr val="0070C0"/>
                </a:solidFill>
              </a:rPr>
              <a:t>(sosioekonominen asema)</a:t>
            </a:r>
          </a:p>
          <a:p>
            <a:r>
              <a:rPr lang="fi-FI" dirty="0" smtClean="0"/>
              <a:t>Kun ajattelet nykyhetkeä, niin kuinka tyytyväinen olet seuraaviin asioihin (erittäin tyytymätön 0 – erittäin tyytyväinen 10)</a:t>
            </a:r>
            <a:endParaRPr lang="fi-FI" dirty="0"/>
          </a:p>
        </p:txBody>
      </p:sp>
    </p:spTree>
    <p:extLst>
      <p:ext uri="{BB962C8B-B14F-4D97-AF65-F5344CB8AC3E}">
        <p14:creationId xmlns:p14="http://schemas.microsoft.com/office/powerpoint/2010/main" val="1580325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611560" y="404664"/>
            <a:ext cx="8075240" cy="923330"/>
          </a:xfrm>
          <a:prstGeom prst="rect">
            <a:avLst/>
          </a:prstGeom>
          <a:noFill/>
        </p:spPr>
        <p:txBody>
          <a:bodyPr wrap="square" rtlCol="0">
            <a:spAutoFit/>
          </a:bodyPr>
          <a:lstStyle/>
          <a:p>
            <a:r>
              <a:rPr lang="fi-FI" b="1" dirty="0" smtClean="0">
                <a:solidFill>
                  <a:srgbClr val="0070C0"/>
                </a:solidFill>
              </a:rPr>
              <a:t>Elämäntilanne </a:t>
            </a:r>
            <a:r>
              <a:rPr lang="fi-FI" dirty="0" smtClean="0">
                <a:solidFill>
                  <a:srgbClr val="0070C0"/>
                </a:solidFill>
              </a:rPr>
              <a:t>(sosioekonominen asema)</a:t>
            </a:r>
          </a:p>
          <a:p>
            <a:r>
              <a:rPr lang="fi-FI" dirty="0" smtClean="0"/>
              <a:t>Kun ajattelet nykyhetkeä, niin kuinka tyytyväinen olet seuraaviin asioihin (erittäin tyytymätön 0 – erittäin tyytyväinen 10)</a:t>
            </a:r>
            <a:endParaRPr lang="fi-FI" dirty="0"/>
          </a:p>
        </p:txBody>
      </p:sp>
    </p:spTree>
    <p:extLst>
      <p:ext uri="{BB962C8B-B14F-4D97-AF65-F5344CB8AC3E}">
        <p14:creationId xmlns:p14="http://schemas.microsoft.com/office/powerpoint/2010/main" val="88174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Saatekirje </a:t>
            </a:r>
            <a:endParaRPr lang="fi-FI" dirty="0"/>
          </a:p>
        </p:txBody>
      </p:sp>
      <p:sp>
        <p:nvSpPr>
          <p:cNvPr id="3" name="Sisällön paikkamerkki 2"/>
          <p:cNvSpPr>
            <a:spLocks noGrp="1"/>
          </p:cNvSpPr>
          <p:nvPr>
            <p:ph sz="quarter" idx="13"/>
          </p:nvPr>
        </p:nvSpPr>
        <p:spPr/>
        <p:txBody>
          <a:bodyPr>
            <a:normAutofit fontScale="47500" lnSpcReduction="20000"/>
          </a:bodyPr>
          <a:lstStyle/>
          <a:p>
            <a:pPr marL="0" indent="0">
              <a:buNone/>
            </a:pPr>
            <a:r>
              <a:rPr lang="fi-FI" dirty="0"/>
              <a:t>Hyvä </a:t>
            </a:r>
            <a:r>
              <a:rPr lang="fi-FI" dirty="0" err="1"/>
              <a:t>Pohjois</a:t>
            </a:r>
            <a:r>
              <a:rPr lang="fi-FI" dirty="0"/>
              <a:t>-Savon maakunnan asukas,</a:t>
            </a:r>
          </a:p>
          <a:p>
            <a:pPr marL="0" indent="0">
              <a:buNone/>
            </a:pPr>
            <a:endParaRPr lang="fi-FI" dirty="0"/>
          </a:p>
          <a:p>
            <a:pPr marL="0" indent="0">
              <a:buNone/>
            </a:pPr>
            <a:r>
              <a:rPr lang="fi-FI" dirty="0"/>
              <a:t>Kerro henkilökohtainen kokemuksesi jokapäiväisestä hyvinvoinnistasi vastaamalla kokemukselliseen hyvinvointikyselyyn 6.2.2021 mennessä. Voit vastata verkkokyselyyn </a:t>
            </a:r>
          </a:p>
          <a:p>
            <a:pPr marL="0" indent="0">
              <a:buNone/>
            </a:pPr>
            <a:r>
              <a:rPr lang="fi-FI" dirty="0">
                <a:hlinkClick r:id="rId2"/>
              </a:rPr>
              <a:t>https://q.surveypal.com/kokemushyvinvoinnista </a:t>
            </a:r>
            <a:r>
              <a:rPr lang="fi-FI" dirty="0"/>
              <a:t>tai täyttämällä paperisen kyselylomakkeen. Paperisia kyselylomakkeita on saatavilla kuntasi pääkirjastosta. Kyselyyn vastaaminen on vapaaehtoista ja vastaukset käsitellään luottamuksellisesti. Vastaaminen vie noin 15 minuuttia.</a:t>
            </a:r>
          </a:p>
          <a:p>
            <a:pPr marL="0" indent="0">
              <a:buNone/>
            </a:pPr>
            <a:r>
              <a:rPr lang="fi-FI" dirty="0"/>
              <a:t/>
            </a:r>
            <a:br>
              <a:rPr lang="fi-FI" dirty="0"/>
            </a:br>
            <a:endParaRPr lang="fi-FI" dirty="0"/>
          </a:p>
          <a:p>
            <a:pPr marL="0" indent="0">
              <a:buNone/>
            </a:pPr>
            <a:r>
              <a:rPr lang="fi-FI" dirty="0"/>
              <a:t>Kyselystä saadaan tärkeää tietoa alueen asukkaiden kokemasta hyvinvoinnista. Tietoja hyödynnetään osana </a:t>
            </a:r>
            <a:r>
              <a:rPr lang="fi-FI" dirty="0" err="1"/>
              <a:t>Pohjois</a:t>
            </a:r>
            <a:r>
              <a:rPr lang="fi-FI" dirty="0"/>
              <a:t>-Savon maakunnan ja kuntien hyvinvointiraporttia </a:t>
            </a:r>
            <a:r>
              <a:rPr lang="fi-FI" dirty="0">
                <a:hlinkClick r:id="rId3"/>
              </a:rPr>
              <a:t>https://www.hyvinvointikertomus.fi/</a:t>
            </a:r>
            <a:endParaRPr lang="fi-FI" dirty="0"/>
          </a:p>
          <a:p>
            <a:pPr marL="0" indent="0">
              <a:buNone/>
            </a:pPr>
            <a:r>
              <a:rPr lang="fi-FI" dirty="0"/>
              <a:t/>
            </a:r>
            <a:br>
              <a:rPr lang="fi-FI" dirty="0"/>
            </a:br>
            <a:endParaRPr lang="fi-FI" dirty="0"/>
          </a:p>
          <a:p>
            <a:pPr marL="0" indent="0">
              <a:buNone/>
            </a:pPr>
            <a:r>
              <a:rPr lang="fi-FI" dirty="0"/>
              <a:t>Kyselyyn vastanneiden kesken arvotaan kolme 50e arvoista lahjakorttia kunnan (vastaaja voi toivoa, minkä kunnan) hyvinvointipalveluihin. Arvontaan osallistuminen on vapaaehtoista. Kyselylomake ja arvontaan jätetyt yhteystiedot ovat erillisiä kyselyjä ja tiedot käsitellään erikseen. Arvonnan voittajille ilmoitetaan voitosta henkilökohtaisesti.</a:t>
            </a:r>
          </a:p>
          <a:p>
            <a:pPr marL="0" indent="0">
              <a:buNone/>
            </a:pPr>
            <a:r>
              <a:rPr lang="fi-FI" dirty="0"/>
              <a:t>Tietosuojaseloste: </a:t>
            </a:r>
            <a:r>
              <a:rPr lang="fi-FI" dirty="0">
                <a:hlinkClick r:id="rId4"/>
              </a:rPr>
              <a:t>https://pohjoissavo-my.sharepo...</a:t>
            </a:r>
            <a:r>
              <a:rPr lang="fi-FI" dirty="0"/>
              <a:t/>
            </a:r>
            <a:br>
              <a:rPr lang="fi-FI" dirty="0"/>
            </a:br>
            <a:endParaRPr lang="fi-FI" dirty="0"/>
          </a:p>
          <a:p>
            <a:pPr marL="0" indent="0">
              <a:buNone/>
            </a:pPr>
            <a:r>
              <a:rPr lang="fi-FI" dirty="0"/>
              <a:t>Lisätietoja: Hyvinvointikoordinaattori, Säde Rytkönen, </a:t>
            </a:r>
            <a:r>
              <a:rPr lang="fi-FI" dirty="0" err="1"/>
              <a:t>Pohjois</a:t>
            </a:r>
            <a:r>
              <a:rPr lang="fi-FI" dirty="0"/>
              <a:t>-Savon HYTE-tiimi, sade.rytkonen@kuh.fi, p. 044 717 6370  </a:t>
            </a:r>
          </a:p>
          <a:p>
            <a:endParaRPr lang="fi-FI" dirty="0"/>
          </a:p>
        </p:txBody>
      </p:sp>
    </p:spTree>
    <p:extLst>
      <p:ext uri="{BB962C8B-B14F-4D97-AF65-F5344CB8AC3E}">
        <p14:creationId xmlns:p14="http://schemas.microsoft.com/office/powerpoint/2010/main" val="2495770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dirty="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395536" y="334393"/>
            <a:ext cx="8352928" cy="646331"/>
          </a:xfrm>
          <a:prstGeom prst="rect">
            <a:avLst/>
          </a:prstGeom>
          <a:noFill/>
        </p:spPr>
        <p:txBody>
          <a:bodyPr wrap="square" rtlCol="0">
            <a:spAutoFit/>
          </a:bodyPr>
          <a:lstStyle/>
          <a:p>
            <a:r>
              <a:rPr lang="fi-FI" b="1" dirty="0" smtClean="0">
                <a:solidFill>
                  <a:srgbClr val="0070C0"/>
                </a:solidFill>
              </a:rPr>
              <a:t>Asuinseudun tuottama hyvinvointi </a:t>
            </a:r>
            <a:r>
              <a:rPr lang="fi-FI" dirty="0" smtClean="0">
                <a:solidFill>
                  <a:srgbClr val="0070C0"/>
                </a:solidFill>
              </a:rPr>
              <a:t>(sosioekonominen asema)</a:t>
            </a:r>
            <a:endParaRPr lang="fi-FI" dirty="0">
              <a:solidFill>
                <a:srgbClr val="0070C0"/>
              </a:solidFill>
            </a:endParaRPr>
          </a:p>
          <a:p>
            <a:r>
              <a:rPr lang="fi-FI" dirty="0" smtClean="0"/>
              <a:t>Kuinka paljon…(ei lainkaan 0 – erittäin paljon 10)</a:t>
            </a:r>
            <a:endParaRPr lang="fi-FI" dirty="0"/>
          </a:p>
        </p:txBody>
      </p:sp>
    </p:spTree>
    <p:extLst>
      <p:ext uri="{BB962C8B-B14F-4D97-AF65-F5344CB8AC3E}">
        <p14:creationId xmlns:p14="http://schemas.microsoft.com/office/powerpoint/2010/main" val="3643379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395536" y="334393"/>
            <a:ext cx="8352928" cy="646331"/>
          </a:xfrm>
          <a:prstGeom prst="rect">
            <a:avLst/>
          </a:prstGeom>
          <a:noFill/>
        </p:spPr>
        <p:txBody>
          <a:bodyPr wrap="square" rtlCol="0">
            <a:spAutoFit/>
          </a:bodyPr>
          <a:lstStyle/>
          <a:p>
            <a:r>
              <a:rPr lang="fi-FI" b="1" dirty="0" smtClean="0">
                <a:solidFill>
                  <a:srgbClr val="0070C0"/>
                </a:solidFill>
              </a:rPr>
              <a:t>Asuinseudun tuottama hyvinvointi </a:t>
            </a:r>
            <a:r>
              <a:rPr lang="fi-FI" dirty="0" smtClean="0">
                <a:solidFill>
                  <a:srgbClr val="0070C0"/>
                </a:solidFill>
              </a:rPr>
              <a:t>(sosioekonominen asema)</a:t>
            </a:r>
            <a:endParaRPr lang="fi-FI" dirty="0">
              <a:solidFill>
                <a:srgbClr val="0070C0"/>
              </a:solidFill>
            </a:endParaRPr>
          </a:p>
          <a:p>
            <a:r>
              <a:rPr lang="fi-FI" dirty="0" smtClean="0"/>
              <a:t>Kuinka paljon…(ei lainkaan 0 – erittäin paljon 10)</a:t>
            </a:r>
            <a:endParaRPr lang="fi-FI" dirty="0"/>
          </a:p>
        </p:txBody>
      </p:sp>
    </p:spTree>
    <p:extLst>
      <p:ext uri="{BB962C8B-B14F-4D97-AF65-F5344CB8AC3E}">
        <p14:creationId xmlns:p14="http://schemas.microsoft.com/office/powerpoint/2010/main" val="3837207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395536" y="334393"/>
            <a:ext cx="8352928" cy="646331"/>
          </a:xfrm>
          <a:prstGeom prst="rect">
            <a:avLst/>
          </a:prstGeom>
          <a:noFill/>
        </p:spPr>
        <p:txBody>
          <a:bodyPr wrap="square" rtlCol="0">
            <a:spAutoFit/>
          </a:bodyPr>
          <a:lstStyle/>
          <a:p>
            <a:r>
              <a:rPr lang="fi-FI" b="1" dirty="0" smtClean="0">
                <a:solidFill>
                  <a:srgbClr val="0070C0"/>
                </a:solidFill>
              </a:rPr>
              <a:t>Asuinseudun tuottama hyvinvointi </a:t>
            </a:r>
            <a:r>
              <a:rPr lang="fi-FI" dirty="0" smtClean="0">
                <a:solidFill>
                  <a:srgbClr val="0070C0"/>
                </a:solidFill>
              </a:rPr>
              <a:t>(sosioekonominen asema)</a:t>
            </a:r>
            <a:endParaRPr lang="fi-FI" dirty="0">
              <a:solidFill>
                <a:srgbClr val="0070C0"/>
              </a:solidFill>
            </a:endParaRPr>
          </a:p>
          <a:p>
            <a:r>
              <a:rPr lang="fi-FI" dirty="0" smtClean="0"/>
              <a:t>Kuinka paljon…(ei lainkaan 0 – erittäin paljon 10)</a:t>
            </a:r>
            <a:endParaRPr lang="fi-FI" dirty="0"/>
          </a:p>
        </p:txBody>
      </p:sp>
    </p:spTree>
    <p:extLst>
      <p:ext uri="{BB962C8B-B14F-4D97-AF65-F5344CB8AC3E}">
        <p14:creationId xmlns:p14="http://schemas.microsoft.com/office/powerpoint/2010/main" val="1525868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dirty="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395536" y="334393"/>
            <a:ext cx="8352928" cy="646331"/>
          </a:xfrm>
          <a:prstGeom prst="rect">
            <a:avLst/>
          </a:prstGeom>
          <a:noFill/>
        </p:spPr>
        <p:txBody>
          <a:bodyPr wrap="square" rtlCol="0">
            <a:spAutoFit/>
          </a:bodyPr>
          <a:lstStyle/>
          <a:p>
            <a:r>
              <a:rPr lang="fi-FI" b="1" dirty="0" smtClean="0">
                <a:solidFill>
                  <a:srgbClr val="0070C0"/>
                </a:solidFill>
              </a:rPr>
              <a:t>Asuinseudun tuottama hyvinvointi </a:t>
            </a:r>
            <a:r>
              <a:rPr lang="fi-FI" dirty="0" smtClean="0">
                <a:solidFill>
                  <a:srgbClr val="0070C0"/>
                </a:solidFill>
              </a:rPr>
              <a:t>(sosioekonominen asema)</a:t>
            </a:r>
            <a:endParaRPr lang="fi-FI" dirty="0">
              <a:solidFill>
                <a:srgbClr val="0070C0"/>
              </a:solidFill>
            </a:endParaRPr>
          </a:p>
          <a:p>
            <a:r>
              <a:rPr lang="fi-FI" dirty="0" smtClean="0"/>
              <a:t>Kuinka tyytyväinen…(ei lainkaan 0 – erittäin tyytyväinen 10)</a:t>
            </a:r>
            <a:endParaRPr lang="fi-FI" dirty="0"/>
          </a:p>
        </p:txBody>
      </p:sp>
    </p:spTree>
    <p:extLst>
      <p:ext uri="{BB962C8B-B14F-4D97-AF65-F5344CB8AC3E}">
        <p14:creationId xmlns:p14="http://schemas.microsoft.com/office/powerpoint/2010/main" val="2459028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395536" y="334393"/>
            <a:ext cx="8352928" cy="646331"/>
          </a:xfrm>
          <a:prstGeom prst="rect">
            <a:avLst/>
          </a:prstGeom>
          <a:noFill/>
        </p:spPr>
        <p:txBody>
          <a:bodyPr wrap="square" rtlCol="0">
            <a:spAutoFit/>
          </a:bodyPr>
          <a:lstStyle/>
          <a:p>
            <a:r>
              <a:rPr lang="fi-FI" b="1" dirty="0" smtClean="0">
                <a:solidFill>
                  <a:srgbClr val="0070C0"/>
                </a:solidFill>
              </a:rPr>
              <a:t>Asuinseudun tuottama hyvinvointi </a:t>
            </a:r>
            <a:r>
              <a:rPr lang="fi-FI" dirty="0" smtClean="0">
                <a:solidFill>
                  <a:srgbClr val="0070C0"/>
                </a:solidFill>
              </a:rPr>
              <a:t>(sosioekonominen asema)</a:t>
            </a:r>
            <a:endParaRPr lang="fi-FI" dirty="0">
              <a:solidFill>
                <a:srgbClr val="0070C0"/>
              </a:solidFill>
            </a:endParaRPr>
          </a:p>
          <a:p>
            <a:r>
              <a:rPr lang="fi-FI" dirty="0" smtClean="0"/>
              <a:t>Kuinka tyytyväinen…(ei lainkaan 0 – erittäin tyytyväinen 10)</a:t>
            </a:r>
            <a:endParaRPr lang="fi-FI" dirty="0"/>
          </a:p>
        </p:txBody>
      </p:sp>
    </p:spTree>
    <p:extLst>
      <p:ext uri="{BB962C8B-B14F-4D97-AF65-F5344CB8AC3E}">
        <p14:creationId xmlns:p14="http://schemas.microsoft.com/office/powerpoint/2010/main" val="13641362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500" b="1" dirty="0" err="1" smtClean="0">
                <a:solidFill>
                  <a:srgbClr val="000000"/>
                </a:solidFill>
                <a:latin typeface="Arial"/>
              </a:rPr>
              <a:t>Onnellisuus</a:t>
            </a:r>
            <a:r>
              <a:rPr lang="en-US" sz="2800" b="1" dirty="0" smtClean="0">
                <a:solidFill>
                  <a:srgbClr val="000000"/>
                </a:solidFill>
                <a:latin typeface="Arial"/>
              </a:rPr>
              <a:t> </a:t>
            </a:r>
            <a:r>
              <a:rPr lang="fi-FI" sz="2800" dirty="0">
                <a:solidFill>
                  <a:srgbClr val="0070C0"/>
                </a:solidFill>
              </a:rPr>
              <a:t>(sosioekonominen asema</a:t>
            </a:r>
            <a:r>
              <a:rPr lang="fi-FI" sz="2800" dirty="0" smtClean="0">
                <a:solidFill>
                  <a:srgbClr val="0070C0"/>
                </a:solidFill>
              </a:rPr>
              <a:t>)</a:t>
            </a:r>
            <a:endParaRPr lang="en-US" sz="2800" b="1" dirty="0">
              <a:solidFill>
                <a:srgbClr val="000000"/>
              </a:solidFill>
              <a:latin typeface="Arial"/>
            </a:endParaRPr>
          </a:p>
        </p:txBody>
      </p:sp>
      <p:sp>
        <p:nvSpPr>
          <p:cNvPr id="7" name="Text"/>
          <p:cNvSpPr>
            <a:spLocks noGrp="1"/>
          </p:cNvSpPr>
          <p:nvPr>
            <p:ph type="body" sz="quarter" idx="13"/>
          </p:nvPr>
        </p:nvSpPr>
        <p:spPr>
          <a:xfrm>
            <a:off x="457200" y="1125537"/>
            <a:ext cx="8229600" cy="540000"/>
          </a:xfrm>
        </p:spPr>
        <p:txBody>
          <a:bodyPr>
            <a:normAutofit/>
          </a:bodyPr>
          <a:lstStyle>
            <a:lvl1pPr marL="0" indent="0" algn="l">
              <a:buNone/>
              <a:defRPr baseline="0"/>
            </a:lvl1pPr>
          </a:lstStyle>
          <a:p>
            <a:r>
              <a:rPr lang="en-US" sz="1400" b="0">
                <a:solidFill>
                  <a:srgbClr val="000000"/>
                </a:solidFill>
                <a:latin typeface="Arial"/>
              </a:rPr>
              <a:t>Ottaen kaikki asiat huomioon, asteikolla 1-10, kuinka onnellinen sanoisit olevasi? Asteikolla 1 tarkoittaa, että olet hyvin onneton ja 10 tarkoittaa, että olet hyvin onnellinen.</a:t>
            </a:r>
          </a:p>
        </p:txBody>
      </p:sp>
      <p:graphicFrame>
        <p:nvGraphicFramePr>
          <p:cNvPr id="5" name="Kaavio 4"/>
          <p:cNvGraphicFramePr>
            <a:graphicFrameLocks/>
          </p:cNvGraphicFramePr>
          <p:nvPr>
            <p:extLst>
              <p:ext uri="{D42A27DB-BD31-4B8C-83A1-F6EECF244321}">
                <p14:modId xmlns:p14="http://schemas.microsoft.com/office/powerpoint/2010/main" val="728430425"/>
              </p:ext>
            </p:extLst>
          </p:nvPr>
        </p:nvGraphicFramePr>
        <p:xfrm>
          <a:off x="1259632" y="2204864"/>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6226919" y="4509120"/>
            <a:ext cx="2438553" cy="1600438"/>
          </a:xfrm>
          <a:prstGeom prst="rect">
            <a:avLst/>
          </a:prstGeom>
          <a:noFill/>
        </p:spPr>
        <p:txBody>
          <a:bodyPr wrap="none" rtlCol="0">
            <a:spAutoFit/>
          </a:bodyPr>
          <a:lstStyle/>
          <a:p>
            <a:r>
              <a:rPr lang="fi-FI" sz="1400" dirty="0" smtClean="0"/>
              <a:t>Eläkeläinen – vastauksia 439</a:t>
            </a:r>
          </a:p>
          <a:p>
            <a:r>
              <a:rPr lang="fi-FI" sz="1400" dirty="0" smtClean="0"/>
              <a:t>Maanviljelijä – vastauksia 15</a:t>
            </a:r>
          </a:p>
          <a:p>
            <a:r>
              <a:rPr lang="fi-FI" sz="1400" dirty="0" smtClean="0"/>
              <a:t>Muu  mikä – vastauksia 130</a:t>
            </a:r>
          </a:p>
          <a:p>
            <a:r>
              <a:rPr lang="fi-FI" sz="1400" dirty="0" smtClean="0"/>
              <a:t>Opiskelija – vastauksia 229</a:t>
            </a:r>
          </a:p>
          <a:p>
            <a:r>
              <a:rPr lang="fi-FI" sz="1400" dirty="0" smtClean="0"/>
              <a:t>Palkkatyössä – vastauksia 1435</a:t>
            </a:r>
          </a:p>
          <a:p>
            <a:r>
              <a:rPr lang="fi-FI" sz="1400" dirty="0" smtClean="0"/>
              <a:t>Työtön – vastauksia 139</a:t>
            </a:r>
          </a:p>
          <a:p>
            <a:r>
              <a:rPr lang="fi-FI" sz="1400" dirty="0" smtClean="0"/>
              <a:t>Yrittäjänä – vastauksia 107</a:t>
            </a:r>
            <a:endParaRPr lang="fi-FI" sz="1400" dirty="0"/>
          </a:p>
        </p:txBody>
      </p:sp>
      <p:sp>
        <p:nvSpPr>
          <p:cNvPr id="10" name="Tekstiruutu 9"/>
          <p:cNvSpPr txBox="1"/>
          <p:nvPr/>
        </p:nvSpPr>
        <p:spPr>
          <a:xfrm>
            <a:off x="4860032" y="6237312"/>
            <a:ext cx="4068806" cy="369332"/>
          </a:xfrm>
          <a:prstGeom prst="rect">
            <a:avLst/>
          </a:prstGeom>
          <a:noFill/>
        </p:spPr>
        <p:txBody>
          <a:bodyPr wrap="none" rtlCol="0">
            <a:spAutoFit/>
          </a:bodyPr>
          <a:lstStyle/>
          <a:p>
            <a:r>
              <a:rPr lang="fi-FI" dirty="0" err="1" smtClean="0">
                <a:solidFill>
                  <a:srgbClr val="FF0000"/>
                </a:solidFill>
              </a:rPr>
              <a:t>Huom</a:t>
            </a:r>
            <a:r>
              <a:rPr lang="fi-FI" dirty="0" smtClean="0">
                <a:solidFill>
                  <a:srgbClr val="FF0000"/>
                </a:solidFill>
              </a:rPr>
              <a:t>! </a:t>
            </a:r>
            <a:r>
              <a:rPr lang="fi-FI" dirty="0" smtClean="0"/>
              <a:t>Vastauksia vähän maanviljelijöiltä</a:t>
            </a:r>
            <a:endParaRPr lang="fi-FI" dirty="0"/>
          </a:p>
        </p:txBody>
      </p:sp>
    </p:spTree>
    <p:extLst>
      <p:ext uri="{BB962C8B-B14F-4D97-AF65-F5344CB8AC3E}">
        <p14:creationId xmlns:p14="http://schemas.microsoft.com/office/powerpoint/2010/main" val="4066906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fontScale="90000"/>
          </a:bodyPr>
          <a:lstStyle>
            <a:lvl1pPr algn="l">
              <a:defRPr/>
            </a:lvl1pPr>
          </a:lstStyle>
          <a:p>
            <a:r>
              <a:rPr lang="en-US" sz="2800" b="1" dirty="0" err="1">
                <a:solidFill>
                  <a:srgbClr val="000000"/>
                </a:solidFill>
                <a:latin typeface="Arial"/>
              </a:rPr>
              <a:t>Viherympäristön</a:t>
            </a:r>
            <a:r>
              <a:rPr lang="en-US" sz="2800" b="1" dirty="0">
                <a:solidFill>
                  <a:srgbClr val="000000"/>
                </a:solidFill>
                <a:latin typeface="Arial"/>
              </a:rPr>
              <a:t> </a:t>
            </a:r>
            <a:r>
              <a:rPr lang="en-US" sz="2800" b="1" dirty="0" err="1" smtClean="0">
                <a:solidFill>
                  <a:srgbClr val="000000"/>
                </a:solidFill>
                <a:latin typeface="Arial"/>
              </a:rPr>
              <a:t>merkitys</a:t>
            </a:r>
            <a:r>
              <a:rPr lang="en-US" sz="2800" b="1" dirty="0" smtClean="0">
                <a:solidFill>
                  <a:srgbClr val="000000"/>
                </a:solidFill>
                <a:latin typeface="Arial"/>
              </a:rPr>
              <a:t> </a:t>
            </a:r>
            <a:r>
              <a:rPr lang="fi-FI" sz="2800" dirty="0">
                <a:solidFill>
                  <a:srgbClr val="0070C0"/>
                </a:solidFill>
              </a:rPr>
              <a:t>(sosioekonominen asema</a:t>
            </a:r>
            <a:r>
              <a:rPr lang="fi-FI" sz="2800" dirty="0" smtClean="0">
                <a:solidFill>
                  <a:srgbClr val="0070C0"/>
                </a:solidFill>
              </a:rPr>
              <a:t>)</a:t>
            </a:r>
            <a:endParaRPr lang="en-US" sz="2800" b="1" dirty="0">
              <a:solidFill>
                <a:srgbClr val="000000"/>
              </a:solidFill>
              <a:latin typeface="Arial"/>
            </a:endParaRPr>
          </a:p>
        </p:txBody>
      </p:sp>
      <p:sp>
        <p:nvSpPr>
          <p:cNvPr id="7" name="Text"/>
          <p:cNvSpPr>
            <a:spLocks noGrp="1"/>
          </p:cNvSpPr>
          <p:nvPr>
            <p:ph type="body" sz="quarter" idx="13"/>
          </p:nvPr>
        </p:nvSpPr>
        <p:spPr>
          <a:xfrm>
            <a:off x="457200" y="1125537"/>
            <a:ext cx="8229600" cy="540000"/>
          </a:xfrm>
        </p:spPr>
        <p:txBody>
          <a:bodyPr>
            <a:normAutofit fontScale="79851" lnSpcReduction="20000"/>
          </a:bodyPr>
          <a:lstStyle>
            <a:lvl1pPr marL="0" indent="0" algn="l">
              <a:buNone/>
              <a:defRPr baseline="0"/>
            </a:lvl1pPr>
          </a:lstStyle>
          <a:p>
            <a:r>
              <a:rPr lang="en-US" sz="1400" b="0" dirty="0" err="1">
                <a:solidFill>
                  <a:srgbClr val="000000"/>
                </a:solidFill>
                <a:latin typeface="Arial"/>
              </a:rPr>
              <a:t>Kuinka</a:t>
            </a:r>
            <a:r>
              <a:rPr lang="en-US" sz="1400" b="0" dirty="0">
                <a:solidFill>
                  <a:srgbClr val="000000"/>
                </a:solidFill>
                <a:latin typeface="Arial"/>
              </a:rPr>
              <a:t> </a:t>
            </a:r>
            <a:r>
              <a:rPr lang="en-US" sz="1400" b="0" dirty="0" err="1">
                <a:solidFill>
                  <a:srgbClr val="000000"/>
                </a:solidFill>
                <a:latin typeface="Arial"/>
              </a:rPr>
              <a:t>suuri</a:t>
            </a:r>
            <a:r>
              <a:rPr lang="en-US" sz="1400" b="0" dirty="0">
                <a:solidFill>
                  <a:srgbClr val="000000"/>
                </a:solidFill>
                <a:latin typeface="Arial"/>
              </a:rPr>
              <a:t> </a:t>
            </a:r>
            <a:r>
              <a:rPr lang="en-US" sz="1400" b="0" dirty="0" err="1">
                <a:solidFill>
                  <a:srgbClr val="000000"/>
                </a:solidFill>
                <a:latin typeface="Arial"/>
              </a:rPr>
              <a:t>merkitys</a:t>
            </a:r>
            <a:r>
              <a:rPr lang="en-US" sz="1400" b="0" dirty="0">
                <a:solidFill>
                  <a:srgbClr val="000000"/>
                </a:solidFill>
                <a:latin typeface="Arial"/>
              </a:rPr>
              <a:t> </a:t>
            </a:r>
            <a:r>
              <a:rPr lang="en-US" sz="1400" b="0" dirty="0" err="1">
                <a:solidFill>
                  <a:srgbClr val="000000"/>
                </a:solidFill>
                <a:latin typeface="Arial"/>
              </a:rPr>
              <a:t>viherympäristöllä</a:t>
            </a:r>
            <a:r>
              <a:rPr lang="en-US" sz="1400" b="0" dirty="0">
                <a:solidFill>
                  <a:srgbClr val="000000"/>
                </a:solidFill>
                <a:latin typeface="Arial"/>
              </a:rPr>
              <a:t> (</a:t>
            </a:r>
            <a:r>
              <a:rPr lang="en-US" sz="1400" b="0" dirty="0" err="1">
                <a:solidFill>
                  <a:srgbClr val="000000"/>
                </a:solidFill>
                <a:latin typeface="Arial"/>
              </a:rPr>
              <a:t>puistot,metsät</a:t>
            </a:r>
            <a:r>
              <a:rPr lang="en-US" sz="1400" b="0" dirty="0">
                <a:solidFill>
                  <a:srgbClr val="000000"/>
                </a:solidFill>
                <a:latin typeface="Arial"/>
              </a:rPr>
              <a:t>, </a:t>
            </a:r>
            <a:r>
              <a:rPr lang="en-US" sz="1400" b="0" dirty="0" err="1">
                <a:solidFill>
                  <a:srgbClr val="000000"/>
                </a:solidFill>
                <a:latin typeface="Arial"/>
              </a:rPr>
              <a:t>polut</a:t>
            </a:r>
            <a:r>
              <a:rPr lang="en-US" sz="1400" b="0" dirty="0">
                <a:solidFill>
                  <a:srgbClr val="000000"/>
                </a:solidFill>
                <a:latin typeface="Arial"/>
              </a:rPr>
              <a:t> ja </a:t>
            </a:r>
            <a:r>
              <a:rPr lang="en-US" sz="1400" b="0" dirty="0" err="1">
                <a:solidFill>
                  <a:srgbClr val="000000"/>
                </a:solidFill>
                <a:latin typeface="Arial"/>
              </a:rPr>
              <a:t>reitit</a:t>
            </a:r>
            <a:r>
              <a:rPr lang="en-US" sz="1400" b="0" dirty="0">
                <a:solidFill>
                  <a:srgbClr val="000000"/>
                </a:solidFill>
                <a:latin typeface="Arial"/>
              </a:rPr>
              <a:t>) ja </a:t>
            </a:r>
            <a:r>
              <a:rPr lang="en-US" sz="1400" b="0" dirty="0" err="1">
                <a:solidFill>
                  <a:srgbClr val="000000"/>
                </a:solidFill>
                <a:latin typeface="Arial"/>
              </a:rPr>
              <a:t>vesistöllä</a:t>
            </a:r>
            <a:r>
              <a:rPr lang="en-US" sz="1400" b="0" dirty="0">
                <a:solidFill>
                  <a:srgbClr val="000000"/>
                </a:solidFill>
                <a:latin typeface="Arial"/>
              </a:rPr>
              <a:t> (</a:t>
            </a:r>
            <a:r>
              <a:rPr lang="en-US" sz="1400" b="0" dirty="0" err="1">
                <a:solidFill>
                  <a:srgbClr val="000000"/>
                </a:solidFill>
                <a:latin typeface="Arial"/>
              </a:rPr>
              <a:t>joet</a:t>
            </a:r>
            <a:r>
              <a:rPr lang="en-US" sz="1400" b="0" dirty="0">
                <a:solidFill>
                  <a:srgbClr val="000000"/>
                </a:solidFill>
                <a:latin typeface="Arial"/>
              </a:rPr>
              <a:t>, </a:t>
            </a:r>
            <a:r>
              <a:rPr lang="en-US" sz="1400" b="0" dirty="0" err="1">
                <a:solidFill>
                  <a:srgbClr val="000000"/>
                </a:solidFill>
                <a:latin typeface="Arial"/>
              </a:rPr>
              <a:t>lammet</a:t>
            </a:r>
            <a:r>
              <a:rPr lang="en-US" sz="1400" b="0" dirty="0">
                <a:solidFill>
                  <a:srgbClr val="000000"/>
                </a:solidFill>
                <a:latin typeface="Arial"/>
              </a:rPr>
              <a:t>, </a:t>
            </a:r>
            <a:r>
              <a:rPr lang="en-US" sz="1400" b="0" dirty="0" err="1">
                <a:solidFill>
                  <a:srgbClr val="000000"/>
                </a:solidFill>
                <a:latin typeface="Arial"/>
              </a:rPr>
              <a:t>järvet</a:t>
            </a:r>
            <a:r>
              <a:rPr lang="en-US" sz="1400" b="0" dirty="0">
                <a:solidFill>
                  <a:srgbClr val="000000"/>
                </a:solidFill>
                <a:latin typeface="Arial"/>
              </a:rPr>
              <a:t>, </a:t>
            </a:r>
            <a:r>
              <a:rPr lang="en-US" sz="1400" b="0" dirty="0" err="1">
                <a:solidFill>
                  <a:srgbClr val="000000"/>
                </a:solidFill>
                <a:latin typeface="Arial"/>
              </a:rPr>
              <a:t>pääsy</a:t>
            </a:r>
            <a:r>
              <a:rPr lang="en-US" sz="1400" b="0" dirty="0">
                <a:solidFill>
                  <a:srgbClr val="000000"/>
                </a:solidFill>
                <a:latin typeface="Arial"/>
              </a:rPr>
              <a:t> </a:t>
            </a:r>
            <a:r>
              <a:rPr lang="en-US" sz="1400" b="0" dirty="0" err="1">
                <a:solidFill>
                  <a:srgbClr val="000000"/>
                </a:solidFill>
                <a:latin typeface="Arial"/>
              </a:rPr>
              <a:t>rantaan</a:t>
            </a:r>
            <a:r>
              <a:rPr lang="en-US" sz="1400" b="0" dirty="0">
                <a:solidFill>
                  <a:srgbClr val="000000"/>
                </a:solidFill>
                <a:latin typeface="Arial"/>
              </a:rPr>
              <a:t>) on </a:t>
            </a:r>
            <a:r>
              <a:rPr lang="en-US" sz="1400" b="0" dirty="0" err="1">
                <a:solidFill>
                  <a:srgbClr val="000000"/>
                </a:solidFill>
                <a:latin typeface="Arial"/>
              </a:rPr>
              <a:t>onnellisuutesi</a:t>
            </a:r>
            <a:r>
              <a:rPr lang="en-US" sz="1400" b="0" dirty="0">
                <a:solidFill>
                  <a:srgbClr val="000000"/>
                </a:solidFill>
                <a:latin typeface="Arial"/>
              </a:rPr>
              <a:t> ja </a:t>
            </a:r>
            <a:r>
              <a:rPr lang="en-US" sz="1400" b="0" dirty="0" err="1">
                <a:solidFill>
                  <a:srgbClr val="000000"/>
                </a:solidFill>
                <a:latin typeface="Arial"/>
              </a:rPr>
              <a:t>hyvinvointisi</a:t>
            </a:r>
            <a:r>
              <a:rPr lang="en-US" sz="1400" b="0" dirty="0">
                <a:solidFill>
                  <a:srgbClr val="000000"/>
                </a:solidFill>
                <a:latin typeface="Arial"/>
              </a:rPr>
              <a:t> </a:t>
            </a:r>
            <a:r>
              <a:rPr lang="en-US" sz="1400" b="0" dirty="0" err="1">
                <a:solidFill>
                  <a:srgbClr val="000000"/>
                </a:solidFill>
                <a:latin typeface="Arial"/>
              </a:rPr>
              <a:t>kannalta?Asteikolla</a:t>
            </a:r>
            <a:r>
              <a:rPr lang="en-US" sz="1400" b="0" dirty="0">
                <a:solidFill>
                  <a:srgbClr val="000000"/>
                </a:solidFill>
                <a:latin typeface="Arial"/>
              </a:rPr>
              <a:t> 1 </a:t>
            </a:r>
            <a:r>
              <a:rPr lang="en-US" sz="1400" b="0" dirty="0" err="1">
                <a:solidFill>
                  <a:srgbClr val="000000"/>
                </a:solidFill>
                <a:latin typeface="Arial"/>
              </a:rPr>
              <a:t>tarkoittaa</a:t>
            </a:r>
            <a:r>
              <a:rPr lang="en-US" sz="1400" b="0" dirty="0">
                <a:solidFill>
                  <a:srgbClr val="000000"/>
                </a:solidFill>
                <a:latin typeface="Arial"/>
              </a:rPr>
              <a:t>, </a:t>
            </a:r>
            <a:r>
              <a:rPr lang="en-US" sz="1400" b="0" dirty="0" err="1">
                <a:solidFill>
                  <a:srgbClr val="000000"/>
                </a:solidFill>
                <a:latin typeface="Arial"/>
              </a:rPr>
              <a:t>että</a:t>
            </a:r>
            <a:r>
              <a:rPr lang="en-US" sz="1400" b="0" dirty="0">
                <a:solidFill>
                  <a:srgbClr val="000000"/>
                </a:solidFill>
                <a:latin typeface="Arial"/>
              </a:rPr>
              <a:t>  </a:t>
            </a:r>
            <a:r>
              <a:rPr lang="en-US" sz="1400" b="0" dirty="0" err="1">
                <a:solidFill>
                  <a:srgbClr val="000000"/>
                </a:solidFill>
                <a:latin typeface="Arial"/>
              </a:rPr>
              <a:t>erittäin</a:t>
            </a:r>
            <a:r>
              <a:rPr lang="en-US" sz="1400" b="0" dirty="0">
                <a:solidFill>
                  <a:srgbClr val="000000"/>
                </a:solidFill>
                <a:latin typeface="Arial"/>
              </a:rPr>
              <a:t> </a:t>
            </a:r>
            <a:r>
              <a:rPr lang="en-US" sz="1400" b="0" dirty="0" err="1">
                <a:solidFill>
                  <a:srgbClr val="000000"/>
                </a:solidFill>
                <a:latin typeface="Arial"/>
              </a:rPr>
              <a:t>vähäinen</a:t>
            </a:r>
            <a:r>
              <a:rPr lang="en-US" sz="1400" b="0" dirty="0">
                <a:solidFill>
                  <a:srgbClr val="000000"/>
                </a:solidFill>
                <a:latin typeface="Arial"/>
              </a:rPr>
              <a:t> </a:t>
            </a:r>
            <a:r>
              <a:rPr lang="en-US" sz="1400" b="0" dirty="0" err="1">
                <a:solidFill>
                  <a:srgbClr val="000000"/>
                </a:solidFill>
                <a:latin typeface="Arial"/>
              </a:rPr>
              <a:t>merkitys</a:t>
            </a:r>
            <a:r>
              <a:rPr lang="en-US" sz="1400" b="0" dirty="0">
                <a:solidFill>
                  <a:srgbClr val="000000"/>
                </a:solidFill>
                <a:latin typeface="Arial"/>
              </a:rPr>
              <a:t> ja 10 </a:t>
            </a:r>
            <a:r>
              <a:rPr lang="en-US" sz="1400" b="0" dirty="0" err="1">
                <a:solidFill>
                  <a:srgbClr val="000000"/>
                </a:solidFill>
                <a:latin typeface="Arial"/>
              </a:rPr>
              <a:t>tarkoittaa</a:t>
            </a:r>
            <a:r>
              <a:rPr lang="en-US" sz="1400" b="0" dirty="0">
                <a:solidFill>
                  <a:srgbClr val="000000"/>
                </a:solidFill>
                <a:latin typeface="Arial"/>
              </a:rPr>
              <a:t>, </a:t>
            </a:r>
            <a:r>
              <a:rPr lang="en-US" sz="1400" b="0" dirty="0" err="1">
                <a:solidFill>
                  <a:srgbClr val="000000"/>
                </a:solidFill>
                <a:latin typeface="Arial"/>
              </a:rPr>
              <a:t>että</a:t>
            </a:r>
            <a:r>
              <a:rPr lang="en-US" sz="1400" b="0" dirty="0">
                <a:solidFill>
                  <a:srgbClr val="000000"/>
                </a:solidFill>
                <a:latin typeface="Arial"/>
              </a:rPr>
              <a:t> </a:t>
            </a:r>
            <a:r>
              <a:rPr lang="en-US" sz="1400" b="0" dirty="0" err="1">
                <a:solidFill>
                  <a:srgbClr val="000000"/>
                </a:solidFill>
                <a:latin typeface="Arial"/>
              </a:rPr>
              <a:t>erittäin</a:t>
            </a:r>
            <a:r>
              <a:rPr lang="en-US" sz="1400" b="0" dirty="0">
                <a:solidFill>
                  <a:srgbClr val="000000"/>
                </a:solidFill>
                <a:latin typeface="Arial"/>
              </a:rPr>
              <a:t> </a:t>
            </a:r>
            <a:r>
              <a:rPr lang="en-US" sz="1400" b="0" dirty="0" err="1">
                <a:solidFill>
                  <a:srgbClr val="000000"/>
                </a:solidFill>
                <a:latin typeface="Arial"/>
              </a:rPr>
              <a:t>suuri</a:t>
            </a:r>
            <a:r>
              <a:rPr lang="en-US" sz="1400" b="0" dirty="0">
                <a:solidFill>
                  <a:srgbClr val="000000"/>
                </a:solidFill>
                <a:latin typeface="Arial"/>
              </a:rPr>
              <a:t> </a:t>
            </a:r>
            <a:r>
              <a:rPr lang="en-US" sz="1400" b="0" dirty="0" err="1">
                <a:solidFill>
                  <a:srgbClr val="000000"/>
                </a:solidFill>
                <a:latin typeface="Arial"/>
              </a:rPr>
              <a:t>merkitys</a:t>
            </a:r>
            <a:endParaRPr lang="en-US" sz="1400" b="0" dirty="0">
              <a:solidFill>
                <a:srgbClr val="000000"/>
              </a:solidFill>
              <a:latin typeface="Arial"/>
            </a:endParaRPr>
          </a:p>
        </p:txBody>
      </p:sp>
      <p:graphicFrame>
        <p:nvGraphicFramePr>
          <p:cNvPr id="5" name="Kaavio 4"/>
          <p:cNvGraphicFramePr>
            <a:graphicFrameLocks/>
          </p:cNvGraphicFramePr>
          <p:nvPr>
            <p:extLst>
              <p:ext uri="{D42A27DB-BD31-4B8C-83A1-F6EECF244321}">
                <p14:modId xmlns:p14="http://schemas.microsoft.com/office/powerpoint/2010/main" val="2873993572"/>
              </p:ext>
            </p:extLst>
          </p:nvPr>
        </p:nvGraphicFramePr>
        <p:xfrm>
          <a:off x="1115616" y="234888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p:cNvSpPr txBox="1"/>
          <p:nvPr/>
        </p:nvSpPr>
        <p:spPr>
          <a:xfrm>
            <a:off x="6248247" y="3573016"/>
            <a:ext cx="2438553" cy="1600438"/>
          </a:xfrm>
          <a:prstGeom prst="rect">
            <a:avLst/>
          </a:prstGeom>
          <a:noFill/>
        </p:spPr>
        <p:txBody>
          <a:bodyPr wrap="none" rtlCol="0">
            <a:spAutoFit/>
          </a:bodyPr>
          <a:lstStyle/>
          <a:p>
            <a:r>
              <a:rPr lang="fi-FI" sz="1400" dirty="0" smtClean="0"/>
              <a:t>Eläkeläinen – vastauksia 439</a:t>
            </a:r>
          </a:p>
          <a:p>
            <a:r>
              <a:rPr lang="fi-FI" sz="1400" dirty="0" smtClean="0"/>
              <a:t>Maanviljelijä – vastauksia 15</a:t>
            </a:r>
          </a:p>
          <a:p>
            <a:r>
              <a:rPr lang="fi-FI" sz="1400" dirty="0" smtClean="0"/>
              <a:t>Muu  mikä – vastauksia 130</a:t>
            </a:r>
          </a:p>
          <a:p>
            <a:r>
              <a:rPr lang="fi-FI" sz="1400" dirty="0" smtClean="0"/>
              <a:t>Opiskelija – vastauksia 229</a:t>
            </a:r>
          </a:p>
          <a:p>
            <a:r>
              <a:rPr lang="fi-FI" sz="1400" dirty="0" smtClean="0"/>
              <a:t>Palkkatyössä – vastauksia 1435</a:t>
            </a:r>
          </a:p>
          <a:p>
            <a:r>
              <a:rPr lang="fi-FI" sz="1400" dirty="0" smtClean="0"/>
              <a:t>Työtön – vastauksia 139</a:t>
            </a:r>
          </a:p>
          <a:p>
            <a:r>
              <a:rPr lang="fi-FI" sz="1400" dirty="0" smtClean="0"/>
              <a:t>Yrittäjänä – vastauksia 107</a:t>
            </a:r>
            <a:endParaRPr lang="fi-FI" sz="1400" dirty="0"/>
          </a:p>
        </p:txBody>
      </p:sp>
      <p:sp>
        <p:nvSpPr>
          <p:cNvPr id="3" name="Tekstiruutu 2"/>
          <p:cNvSpPr txBox="1"/>
          <p:nvPr/>
        </p:nvSpPr>
        <p:spPr>
          <a:xfrm>
            <a:off x="4860032" y="5775423"/>
            <a:ext cx="4068806" cy="369332"/>
          </a:xfrm>
          <a:prstGeom prst="rect">
            <a:avLst/>
          </a:prstGeom>
          <a:noFill/>
        </p:spPr>
        <p:txBody>
          <a:bodyPr wrap="none" rtlCol="0">
            <a:spAutoFit/>
          </a:bodyPr>
          <a:lstStyle/>
          <a:p>
            <a:r>
              <a:rPr lang="fi-FI" dirty="0" err="1" smtClean="0">
                <a:solidFill>
                  <a:srgbClr val="FF0000"/>
                </a:solidFill>
              </a:rPr>
              <a:t>Huom</a:t>
            </a:r>
            <a:r>
              <a:rPr lang="fi-FI" dirty="0" smtClean="0">
                <a:solidFill>
                  <a:srgbClr val="FF0000"/>
                </a:solidFill>
              </a:rPr>
              <a:t>! </a:t>
            </a:r>
            <a:r>
              <a:rPr lang="fi-FI" dirty="0" smtClean="0"/>
              <a:t>Vastauksia vähän maanviljelijöiltä</a:t>
            </a:r>
            <a:endParaRPr lang="fi-FI" dirty="0"/>
          </a:p>
        </p:txBody>
      </p:sp>
    </p:spTree>
    <p:extLst>
      <p:ext uri="{BB962C8B-B14F-4D97-AF65-F5344CB8AC3E}">
        <p14:creationId xmlns:p14="http://schemas.microsoft.com/office/powerpoint/2010/main" val="502803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b="1" dirty="0" smtClean="0">
                <a:solidFill>
                  <a:srgbClr val="0070C0"/>
                </a:solidFill>
              </a:rPr>
              <a:t>Asumismuoto ja koettu hyvinvointi</a:t>
            </a:r>
            <a:endParaRPr lang="fi-FI" sz="3200" b="1" dirty="0">
              <a:solidFill>
                <a:srgbClr val="0070C0"/>
              </a:solidFill>
            </a:endParaRPr>
          </a:p>
        </p:txBody>
      </p:sp>
      <p:sp>
        <p:nvSpPr>
          <p:cNvPr id="3" name="Sisällön paikkamerkki 2"/>
          <p:cNvSpPr>
            <a:spLocks noGrp="1"/>
          </p:cNvSpPr>
          <p:nvPr>
            <p:ph sz="quarter" idx="13"/>
          </p:nvPr>
        </p:nvSpPr>
        <p:spPr>
          <a:xfrm>
            <a:off x="611560" y="1475656"/>
            <a:ext cx="7272808" cy="4679974"/>
          </a:xfrm>
        </p:spPr>
        <p:txBody>
          <a:bodyPr>
            <a:normAutofit fontScale="92500"/>
          </a:bodyPr>
          <a:lstStyle/>
          <a:p>
            <a:pPr marL="0" indent="0" fontAlgn="base">
              <a:buNone/>
            </a:pPr>
            <a:r>
              <a:rPr lang="fi-FI" sz="2400" dirty="0" smtClean="0"/>
              <a:t>Asumismuoto</a:t>
            </a:r>
            <a:r>
              <a:rPr lang="fi-FI" sz="2400" dirty="0"/>
              <a:t> vaikutti koettuun hyvinvointiin. Koetun hyvinvoinnin todettiin olevan vahvempi puolison tai lasten/lapsien, vanhempien tai ryhmämuotoisesti asuvien keskuudessa verrattuna yksin asuviin. Yksin asuvat raportoivat kokeneensa myös enemmän syrjintää. </a:t>
            </a:r>
            <a:endParaRPr lang="fi-FI" sz="2400" dirty="0" smtClean="0"/>
          </a:p>
          <a:p>
            <a:pPr marL="0" indent="0" fontAlgn="base">
              <a:buNone/>
            </a:pPr>
            <a:endParaRPr lang="fi-FI" sz="2400" dirty="0"/>
          </a:p>
          <a:p>
            <a:pPr marL="0" indent="0" fontAlgn="base">
              <a:buNone/>
            </a:pPr>
            <a:r>
              <a:rPr lang="fi-FI" sz="2400" dirty="0" smtClean="0"/>
              <a:t>Yhdessä muiden kanssa asuvat (8,1) kokivat itsensä hieman enemmän onnellisemmaksi kuin yksin asuvat (7,46). </a:t>
            </a:r>
            <a:r>
              <a:rPr lang="fi-FI" sz="2400" dirty="0"/>
              <a:t> </a:t>
            </a:r>
            <a:endParaRPr lang="fi-FI" sz="2400" dirty="0" smtClean="0"/>
          </a:p>
          <a:p>
            <a:pPr marL="0" indent="0" fontAlgn="base">
              <a:buNone/>
            </a:pPr>
            <a:endParaRPr lang="fi-FI" sz="2400" dirty="0"/>
          </a:p>
          <a:p>
            <a:pPr marL="0" indent="0" fontAlgn="base">
              <a:buNone/>
            </a:pPr>
            <a:r>
              <a:rPr lang="fi-FI" sz="2400" dirty="0" smtClean="0"/>
              <a:t>Seuraavissa dioissa näkyy asumismuodon vaikutus elämäntilanteeseen ja asuinseudun tuottamaan hyvinvointiin. </a:t>
            </a:r>
            <a:endParaRPr lang="fi-FI" sz="2400" dirty="0"/>
          </a:p>
          <a:p>
            <a:endParaRPr lang="fi-FI" sz="2400" dirty="0"/>
          </a:p>
        </p:txBody>
      </p:sp>
    </p:spTree>
    <p:extLst>
      <p:ext uri="{BB962C8B-B14F-4D97-AF65-F5344CB8AC3E}">
        <p14:creationId xmlns:p14="http://schemas.microsoft.com/office/powerpoint/2010/main" val="881579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dirty="0">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p:cNvSpPr txBox="1"/>
          <p:nvPr/>
        </p:nvSpPr>
        <p:spPr>
          <a:xfrm>
            <a:off x="611560" y="404664"/>
            <a:ext cx="8075240" cy="923330"/>
          </a:xfrm>
          <a:prstGeom prst="rect">
            <a:avLst/>
          </a:prstGeom>
          <a:noFill/>
        </p:spPr>
        <p:txBody>
          <a:bodyPr wrap="square" rtlCol="0">
            <a:spAutoFit/>
          </a:bodyPr>
          <a:lstStyle/>
          <a:p>
            <a:r>
              <a:rPr lang="fi-FI" b="1" dirty="0" smtClean="0">
                <a:solidFill>
                  <a:srgbClr val="0070C0"/>
                </a:solidFill>
              </a:rPr>
              <a:t>Elämäntilanne </a:t>
            </a:r>
            <a:r>
              <a:rPr lang="fi-FI" dirty="0" smtClean="0">
                <a:solidFill>
                  <a:srgbClr val="0070C0"/>
                </a:solidFill>
              </a:rPr>
              <a:t>(asumismuoto: yksin – yhdessä muiden kanssa eri kokoonpanoin)</a:t>
            </a:r>
          </a:p>
          <a:p>
            <a:r>
              <a:rPr lang="fi-FI" dirty="0" smtClean="0"/>
              <a:t>Kun ajattelet nykyhetkeä, niin kuinka tyytyväinen olet seuraaviin asioihin (erittäin tyytymätön 0 – erittäin tyytyväinen 10)</a:t>
            </a:r>
            <a:endParaRPr lang="fi-FI" dirty="0"/>
          </a:p>
        </p:txBody>
      </p:sp>
    </p:spTree>
    <p:extLst>
      <p:ext uri="{BB962C8B-B14F-4D97-AF65-F5344CB8AC3E}">
        <p14:creationId xmlns:p14="http://schemas.microsoft.com/office/powerpoint/2010/main" val="1726037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dirty="0">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2" name="Tekstiruutu 1"/>
          <p:cNvSpPr txBox="1"/>
          <p:nvPr/>
        </p:nvSpPr>
        <p:spPr>
          <a:xfrm>
            <a:off x="539552" y="548680"/>
            <a:ext cx="8352928" cy="923330"/>
          </a:xfrm>
          <a:prstGeom prst="rect">
            <a:avLst/>
          </a:prstGeom>
          <a:noFill/>
        </p:spPr>
        <p:txBody>
          <a:bodyPr wrap="square" rtlCol="0">
            <a:spAutoFit/>
          </a:bodyPr>
          <a:lstStyle/>
          <a:p>
            <a:r>
              <a:rPr lang="fi-FI" b="1" dirty="0" smtClean="0">
                <a:solidFill>
                  <a:srgbClr val="0070C0"/>
                </a:solidFill>
              </a:rPr>
              <a:t>Asuinseudun tuottama hyvinvointi </a:t>
            </a:r>
            <a:r>
              <a:rPr lang="fi-FI" dirty="0" smtClean="0">
                <a:solidFill>
                  <a:srgbClr val="0070C0"/>
                </a:solidFill>
              </a:rPr>
              <a:t>(</a:t>
            </a:r>
            <a:r>
              <a:rPr lang="fi-FI" dirty="0">
                <a:solidFill>
                  <a:srgbClr val="0070C0"/>
                </a:solidFill>
              </a:rPr>
              <a:t>asumismuoto: yksin – yhdessä muiden kanssa eri kokoonpanoin)</a:t>
            </a:r>
          </a:p>
          <a:p>
            <a:r>
              <a:rPr lang="fi-FI" dirty="0" smtClean="0"/>
              <a:t>Kuinka paljon…(ei lainkaan 0 – erittäin paljon 10)</a:t>
            </a:r>
            <a:endParaRPr lang="fi-FI" dirty="0"/>
          </a:p>
        </p:txBody>
      </p:sp>
    </p:spTree>
    <p:extLst>
      <p:ext uri="{BB962C8B-B14F-4D97-AF65-F5344CB8AC3E}">
        <p14:creationId xmlns:p14="http://schemas.microsoft.com/office/powerpoint/2010/main" val="501504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Kysely tuotettiin yhteistyössä</a:t>
            </a:r>
            <a:endParaRPr lang="fi-FI" dirty="0"/>
          </a:p>
        </p:txBody>
      </p:sp>
      <p:sp>
        <p:nvSpPr>
          <p:cNvPr id="3" name="Sisällön paikkamerkki 2"/>
          <p:cNvSpPr>
            <a:spLocks noGrp="1"/>
          </p:cNvSpPr>
          <p:nvPr>
            <p:ph sz="quarter" idx="13"/>
          </p:nvPr>
        </p:nvSpPr>
        <p:spPr/>
        <p:txBody>
          <a:bodyPr>
            <a:normAutofit/>
          </a:bodyPr>
          <a:lstStyle/>
          <a:p>
            <a:pPr marL="0" indent="0">
              <a:buNone/>
            </a:pPr>
            <a:endParaRPr lang="fi-FI" sz="2400" dirty="0" smtClean="0"/>
          </a:p>
          <a:p>
            <a:r>
              <a:rPr lang="fi-FI" sz="2400" dirty="0" err="1" smtClean="0"/>
              <a:t>Pohjois</a:t>
            </a:r>
            <a:r>
              <a:rPr lang="fi-FI" sz="2400" dirty="0" smtClean="0"/>
              <a:t>-Savon sairaanhoitopiiri, HYTE-tiimi, hyvinvointikoordinaattori, Säde Rytkönen, sade.rytkonen@kuh.fi;</a:t>
            </a:r>
          </a:p>
          <a:p>
            <a:r>
              <a:rPr lang="fi-FI" sz="2400" dirty="0" smtClean="0"/>
              <a:t>Diakonia ammattikorkeakoulu, Sakari Kainulainen, asiantuntija, tutkija, </a:t>
            </a:r>
            <a:r>
              <a:rPr lang="fi-FI" sz="2400" dirty="0" err="1" smtClean="0"/>
              <a:t>sakari.kainulainen</a:t>
            </a:r>
            <a:r>
              <a:rPr lang="fi-FI" sz="2400" dirty="0" smtClean="0"/>
              <a:t>(at)diak.fi; </a:t>
            </a:r>
          </a:p>
          <a:p>
            <a:r>
              <a:rPr lang="fi-FI" sz="2400" dirty="0" smtClean="0"/>
              <a:t>Kuopion kaupunki, Tanja Tilles-Tirkkonen, hyvinvointikoordinaattori, </a:t>
            </a:r>
            <a:r>
              <a:rPr lang="fi-FI" sz="2400" dirty="0" err="1" smtClean="0"/>
              <a:t>tanja.tilles-tirkkonen</a:t>
            </a:r>
            <a:r>
              <a:rPr lang="fi-FI" sz="2400" dirty="0" smtClean="0"/>
              <a:t>(at) kuopio.fi </a:t>
            </a:r>
            <a:endParaRPr lang="fi-FI" sz="2400" dirty="0"/>
          </a:p>
        </p:txBody>
      </p:sp>
    </p:spTree>
    <p:extLst>
      <p:ext uri="{BB962C8B-B14F-4D97-AF65-F5344CB8AC3E}">
        <p14:creationId xmlns:p14="http://schemas.microsoft.com/office/powerpoint/2010/main" val="2598790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39552" y="548680"/>
            <a:ext cx="8352928" cy="923330"/>
          </a:xfrm>
          <a:prstGeom prst="rect">
            <a:avLst/>
          </a:prstGeom>
          <a:noFill/>
        </p:spPr>
        <p:txBody>
          <a:bodyPr wrap="square" rtlCol="0">
            <a:spAutoFit/>
          </a:bodyPr>
          <a:lstStyle/>
          <a:p>
            <a:r>
              <a:rPr lang="fi-FI" b="1" dirty="0" smtClean="0">
                <a:solidFill>
                  <a:srgbClr val="0070C0"/>
                </a:solidFill>
              </a:rPr>
              <a:t>Asuinseudun tuottama hyvinvointi </a:t>
            </a:r>
            <a:r>
              <a:rPr lang="fi-FI" dirty="0" smtClean="0">
                <a:solidFill>
                  <a:srgbClr val="0070C0"/>
                </a:solidFill>
              </a:rPr>
              <a:t>(</a:t>
            </a:r>
            <a:r>
              <a:rPr lang="fi-FI" dirty="0">
                <a:solidFill>
                  <a:srgbClr val="0070C0"/>
                </a:solidFill>
              </a:rPr>
              <a:t>asumismuoto: yksin – yhdessä muiden kanssa eri kokoonpanoin)</a:t>
            </a:r>
          </a:p>
          <a:p>
            <a:r>
              <a:rPr lang="fi-FI" dirty="0" smtClean="0"/>
              <a:t>Kuinka paljon…(ei lainkaan 0 – erittäin paljon 10)</a:t>
            </a:r>
            <a:endParaRPr lang="fi-FI" dirty="0"/>
          </a:p>
        </p:txBody>
      </p:sp>
    </p:spTree>
    <p:extLst>
      <p:ext uri="{BB962C8B-B14F-4D97-AF65-F5344CB8AC3E}">
        <p14:creationId xmlns:p14="http://schemas.microsoft.com/office/powerpoint/2010/main" val="3809660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4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39552" y="548680"/>
            <a:ext cx="8352928" cy="923330"/>
          </a:xfrm>
          <a:prstGeom prst="rect">
            <a:avLst/>
          </a:prstGeom>
          <a:noFill/>
        </p:spPr>
        <p:txBody>
          <a:bodyPr wrap="square" rtlCol="0">
            <a:spAutoFit/>
          </a:bodyPr>
          <a:lstStyle/>
          <a:p>
            <a:r>
              <a:rPr lang="fi-FI" b="1" dirty="0" smtClean="0">
                <a:solidFill>
                  <a:srgbClr val="0070C0"/>
                </a:solidFill>
              </a:rPr>
              <a:t>Asuinseudun tuottama hyvinvointi </a:t>
            </a:r>
            <a:r>
              <a:rPr lang="fi-FI" dirty="0" smtClean="0">
                <a:solidFill>
                  <a:srgbClr val="0070C0"/>
                </a:solidFill>
              </a:rPr>
              <a:t>(</a:t>
            </a:r>
            <a:r>
              <a:rPr lang="fi-FI" dirty="0">
                <a:solidFill>
                  <a:srgbClr val="0070C0"/>
                </a:solidFill>
              </a:rPr>
              <a:t>asumismuoto: yksin – yhdessä muiden kanssa eri kokoonpanoin)</a:t>
            </a:r>
          </a:p>
          <a:p>
            <a:r>
              <a:rPr lang="fi-FI" dirty="0" smtClean="0"/>
              <a:t>Kuinka tyytyväinen…(ei lainkaan 0 – erittäin tyytyväinen 10)</a:t>
            </a:r>
            <a:endParaRPr lang="fi-FI" dirty="0"/>
          </a:p>
        </p:txBody>
      </p:sp>
    </p:spTree>
    <p:extLst>
      <p:ext uri="{BB962C8B-B14F-4D97-AF65-F5344CB8AC3E}">
        <p14:creationId xmlns:p14="http://schemas.microsoft.com/office/powerpoint/2010/main" val="3320525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fontScale="90000"/>
          </a:bodyPr>
          <a:lstStyle>
            <a:lvl1pPr algn="l">
              <a:defRPr/>
            </a:lvl1pPr>
          </a:lstStyle>
          <a:p>
            <a:r>
              <a:rPr lang="en-US" sz="2800" b="1" dirty="0" err="1" smtClean="0">
                <a:solidFill>
                  <a:srgbClr val="000000"/>
                </a:solidFill>
                <a:latin typeface="Arial"/>
              </a:rPr>
              <a:t>Onnellisuus</a:t>
            </a:r>
            <a:r>
              <a:rPr lang="en-US" sz="2800" b="1" dirty="0" smtClean="0">
                <a:solidFill>
                  <a:srgbClr val="000000"/>
                </a:solidFill>
                <a:latin typeface="Arial"/>
              </a:rPr>
              <a:t> </a:t>
            </a:r>
            <a:r>
              <a:rPr lang="fi-FI" sz="2800" dirty="0">
                <a:solidFill>
                  <a:srgbClr val="0070C0"/>
                </a:solidFill>
              </a:rPr>
              <a:t>(asumismuoto: yksin – yhdessä muiden kanssa eri kokoonpanoin)</a:t>
            </a:r>
            <a:endParaRPr lang="en-US" sz="2800" b="1" dirty="0">
              <a:solidFill>
                <a:srgbClr val="000000"/>
              </a:solidFill>
              <a:latin typeface="Arial"/>
            </a:endParaRPr>
          </a:p>
        </p:txBody>
      </p:sp>
      <p:sp>
        <p:nvSpPr>
          <p:cNvPr id="7" name="Text"/>
          <p:cNvSpPr>
            <a:spLocks noGrp="1"/>
          </p:cNvSpPr>
          <p:nvPr>
            <p:ph type="body" sz="quarter" idx="13"/>
          </p:nvPr>
        </p:nvSpPr>
        <p:spPr>
          <a:xfrm>
            <a:off x="457200" y="1125537"/>
            <a:ext cx="8229600" cy="540000"/>
          </a:xfrm>
        </p:spPr>
        <p:txBody>
          <a:bodyPr>
            <a:normAutofit/>
          </a:bodyPr>
          <a:lstStyle>
            <a:lvl1pPr marL="0" indent="0" algn="l">
              <a:buNone/>
              <a:defRPr baseline="0"/>
            </a:lvl1pPr>
          </a:lstStyle>
          <a:p>
            <a:r>
              <a:rPr lang="en-US" sz="1400" b="0">
                <a:solidFill>
                  <a:srgbClr val="000000"/>
                </a:solidFill>
                <a:latin typeface="Arial"/>
              </a:rPr>
              <a:t>Ottaen kaikki asiat huomioon, asteikolla 1-10, kuinka onnellinen sanoisit olevasi? Asteikolla 1 tarkoittaa, että olet hyvin onneton ja 10 tarkoittaa, että olet hyvin onnellinen.</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75599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fontScale="90000"/>
          </a:bodyPr>
          <a:lstStyle>
            <a:lvl1pPr algn="l">
              <a:defRPr/>
            </a:lvl1pPr>
          </a:lstStyle>
          <a:p>
            <a:r>
              <a:rPr lang="en-US" sz="2800" b="1" dirty="0" err="1">
                <a:solidFill>
                  <a:srgbClr val="000000"/>
                </a:solidFill>
                <a:latin typeface="Arial"/>
              </a:rPr>
              <a:t>Viherympäristön</a:t>
            </a:r>
            <a:r>
              <a:rPr lang="en-US" sz="2800" b="1" dirty="0">
                <a:solidFill>
                  <a:srgbClr val="000000"/>
                </a:solidFill>
                <a:latin typeface="Arial"/>
              </a:rPr>
              <a:t> </a:t>
            </a:r>
            <a:r>
              <a:rPr lang="en-US" sz="2800" b="1" dirty="0" err="1" smtClean="0">
                <a:solidFill>
                  <a:srgbClr val="000000"/>
                </a:solidFill>
                <a:latin typeface="Arial"/>
              </a:rPr>
              <a:t>merkitys</a:t>
            </a:r>
            <a:r>
              <a:rPr lang="en-US" sz="2800" b="1" dirty="0" smtClean="0">
                <a:solidFill>
                  <a:srgbClr val="000000"/>
                </a:solidFill>
                <a:latin typeface="Arial"/>
              </a:rPr>
              <a:t> </a:t>
            </a:r>
            <a:r>
              <a:rPr lang="fi-FI" sz="2800" dirty="0">
                <a:solidFill>
                  <a:srgbClr val="0070C0"/>
                </a:solidFill>
              </a:rPr>
              <a:t>(asumismuoto: yksin – yhdessä muiden kanssa eri kokoonpanoin)</a:t>
            </a:r>
            <a:endParaRPr lang="en-US" sz="2800" b="1" dirty="0">
              <a:solidFill>
                <a:srgbClr val="000000"/>
              </a:solidFill>
              <a:latin typeface="Arial"/>
            </a:endParaRPr>
          </a:p>
        </p:txBody>
      </p:sp>
      <p:sp>
        <p:nvSpPr>
          <p:cNvPr id="7" name="Text"/>
          <p:cNvSpPr>
            <a:spLocks noGrp="1"/>
          </p:cNvSpPr>
          <p:nvPr>
            <p:ph type="body" sz="quarter" idx="13"/>
          </p:nvPr>
        </p:nvSpPr>
        <p:spPr>
          <a:xfrm>
            <a:off x="457200" y="1125537"/>
            <a:ext cx="8229600" cy="540000"/>
          </a:xfrm>
        </p:spPr>
        <p:txBody>
          <a:bodyPr>
            <a:normAutofit fontScale="79851" lnSpcReduction="20000"/>
          </a:bodyPr>
          <a:lstStyle>
            <a:lvl1pPr marL="0" indent="0" algn="l">
              <a:buNone/>
              <a:defRPr baseline="0"/>
            </a:lvl1pPr>
          </a:lstStyle>
          <a:p>
            <a:r>
              <a:rPr lang="en-US" sz="1400" b="0">
                <a:solidFill>
                  <a:srgbClr val="000000"/>
                </a:solidFill>
                <a:latin typeface="Arial"/>
              </a:rPr>
              <a:t>Kuinka suuri merkitys viherympäristöllä (puistot,metsät, polut ja reitit) ja vesistöllä (joet, lammet, järvet, pääsy rantaan) on onnellisuutesi ja hyvinvointisi kannalta?Asteikolla 1 tarkoittaa, että  erittäin vähäinen merkitys ja 10 tarkoittaa, että erittäin suuri merkitys</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753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smtClean="0">
                <a:solidFill>
                  <a:srgbClr val="0070C0"/>
                </a:solidFill>
              </a:rPr>
              <a:t>Iän merkitys koettuun hyvinvointiin</a:t>
            </a:r>
            <a:endParaRPr lang="fi-FI" b="1" dirty="0">
              <a:solidFill>
                <a:srgbClr val="0070C0"/>
              </a:solidFill>
            </a:endParaRPr>
          </a:p>
        </p:txBody>
      </p:sp>
      <p:sp>
        <p:nvSpPr>
          <p:cNvPr id="3" name="Tekstin paikkamerkki 2"/>
          <p:cNvSpPr>
            <a:spLocks noGrp="1"/>
          </p:cNvSpPr>
          <p:nvPr>
            <p:ph type="body" sz="quarter" idx="13"/>
          </p:nvPr>
        </p:nvSpPr>
        <p:spPr/>
        <p:txBody>
          <a:bodyPr/>
          <a:lstStyle/>
          <a:p>
            <a:endParaRPr lang="fi-FI"/>
          </a:p>
        </p:txBody>
      </p:sp>
    </p:spTree>
    <p:extLst>
      <p:ext uri="{BB962C8B-B14F-4D97-AF65-F5344CB8AC3E}">
        <p14:creationId xmlns:p14="http://schemas.microsoft.com/office/powerpoint/2010/main" val="39512956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b="1" dirty="0">
                <a:solidFill>
                  <a:srgbClr val="0070C0"/>
                </a:solidFill>
              </a:rPr>
              <a:t>Ikäihmiset kokevat hyvinvointinsa parhaimmaksi</a:t>
            </a:r>
            <a:r>
              <a:rPr lang="fi-FI" dirty="0">
                <a:solidFill>
                  <a:srgbClr val="0070C0"/>
                </a:solidFill>
              </a:rPr>
              <a:t> </a:t>
            </a:r>
            <a:endParaRPr lang="fi-FI" dirty="0">
              <a:solidFill>
                <a:srgbClr val="0070C0"/>
              </a:solidFill>
            </a:endParaRPr>
          </a:p>
        </p:txBody>
      </p:sp>
      <p:sp>
        <p:nvSpPr>
          <p:cNvPr id="3" name="Sisällön paikkamerkki 2"/>
          <p:cNvSpPr>
            <a:spLocks noGrp="1"/>
          </p:cNvSpPr>
          <p:nvPr>
            <p:ph sz="quarter" idx="13"/>
          </p:nvPr>
        </p:nvSpPr>
        <p:spPr>
          <a:xfrm>
            <a:off x="539552" y="1988840"/>
            <a:ext cx="8229600" cy="4679974"/>
          </a:xfrm>
        </p:spPr>
        <p:txBody>
          <a:bodyPr>
            <a:normAutofit/>
          </a:bodyPr>
          <a:lstStyle/>
          <a:p>
            <a:pPr fontAlgn="base"/>
            <a:r>
              <a:rPr lang="fi-FI" sz="1800" dirty="0"/>
              <a:t>Eroja koetussa hyvinvoinnissa havaittiin myös ikäryhmittäin. Ikäihmiset kokivat koetun hyvinvointinsa työikäisiä ja nuoria paremmaksi muutoin paitsi tyytyväisyyden jokapäiväisten palveluiden läheisyyteen ja terveydentilaan osalta. Ikäihmiset raportoivat myös kokeneensa enemmän </a:t>
            </a:r>
            <a:r>
              <a:rPr lang="fi-FI" sz="1800" dirty="0" smtClean="0"/>
              <a:t>syrjintää (2,53) (työikäiset 1,76 ja nuoret 1,59), </a:t>
            </a:r>
            <a:r>
              <a:rPr lang="fi-FI" sz="1800" dirty="0"/>
              <a:t>jonka syinä olivat ikä ja terveydentila. Ikäihmiset raportoivat olevansa onnellisempia ja heille viherympäristöllä oli suurempi merkitys onnellisuuden ja hyvinvointinsa kannalta kuin työikäisten ja nuorten kohdalla. </a:t>
            </a:r>
            <a:endParaRPr lang="fi-FI" sz="1800" dirty="0" smtClean="0"/>
          </a:p>
          <a:p>
            <a:pPr fontAlgn="base"/>
            <a:endParaRPr lang="fi-FI" sz="1800" dirty="0"/>
          </a:p>
          <a:p>
            <a:pPr fontAlgn="base"/>
            <a:r>
              <a:rPr lang="fi-FI" sz="1800" dirty="0"/>
              <a:t>Nuoret olivat kaiken kaikkiaan elämäntilanteeseensa vähemmän tyytyväisiä kuin työikäiset ja ikäihmiset lukuun ottamatta tyytyväisyyttä terveydentilaansa. Nuoret olivat elämäntilanteessaan vähiten tyytyväisiä erityisesti itsetuntoonsa ja taloudelliseen tilanteeseensa. Nuoret kävivät myös huomattavasti vähemmän kirjastoissa, konserteissa ja muissa vastaavissa paikoissa. </a:t>
            </a:r>
          </a:p>
          <a:p>
            <a:endParaRPr lang="fi-FI" sz="1800" dirty="0"/>
          </a:p>
        </p:txBody>
      </p:sp>
    </p:spTree>
    <p:extLst>
      <p:ext uri="{BB962C8B-B14F-4D97-AF65-F5344CB8AC3E}">
        <p14:creationId xmlns:p14="http://schemas.microsoft.com/office/powerpoint/2010/main" val="3217972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4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2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611560" y="404664"/>
            <a:ext cx="8075240" cy="923330"/>
          </a:xfrm>
          <a:prstGeom prst="rect">
            <a:avLst/>
          </a:prstGeom>
          <a:noFill/>
        </p:spPr>
        <p:txBody>
          <a:bodyPr wrap="square" rtlCol="0">
            <a:spAutoFit/>
          </a:bodyPr>
          <a:lstStyle/>
          <a:p>
            <a:r>
              <a:rPr lang="fi-FI" b="1" dirty="0" smtClean="0">
                <a:solidFill>
                  <a:srgbClr val="0070C0"/>
                </a:solidFill>
              </a:rPr>
              <a:t>Elämäntilanne </a:t>
            </a:r>
            <a:r>
              <a:rPr lang="fi-FI" dirty="0" smtClean="0">
                <a:solidFill>
                  <a:srgbClr val="0070C0"/>
                </a:solidFill>
              </a:rPr>
              <a:t>(ikä: nuoret alle 25v, työikäiset 25-64v ja ikäihmiset 65v+)</a:t>
            </a:r>
          </a:p>
          <a:p>
            <a:r>
              <a:rPr lang="fi-FI" dirty="0" smtClean="0"/>
              <a:t>Kun ajattelet nykyhetkeä, niin kuinka tyytyväinen olet seuraaviin asioihin (erittäin tyytymätön 0 – erittäin tyytyväinen 10)</a:t>
            </a:r>
            <a:endParaRPr lang="fi-FI" dirty="0"/>
          </a:p>
        </p:txBody>
      </p:sp>
    </p:spTree>
    <p:extLst>
      <p:ext uri="{BB962C8B-B14F-4D97-AF65-F5344CB8AC3E}">
        <p14:creationId xmlns:p14="http://schemas.microsoft.com/office/powerpoint/2010/main" val="144048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4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2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611560" y="404664"/>
            <a:ext cx="8075240" cy="923330"/>
          </a:xfrm>
          <a:prstGeom prst="rect">
            <a:avLst/>
          </a:prstGeom>
          <a:noFill/>
        </p:spPr>
        <p:txBody>
          <a:bodyPr wrap="square" rtlCol="0">
            <a:spAutoFit/>
          </a:bodyPr>
          <a:lstStyle/>
          <a:p>
            <a:r>
              <a:rPr lang="fi-FI" b="1" dirty="0" smtClean="0">
                <a:solidFill>
                  <a:srgbClr val="0070C0"/>
                </a:solidFill>
              </a:rPr>
              <a:t>Elämäntilanne </a:t>
            </a:r>
            <a:r>
              <a:rPr lang="fi-FI" dirty="0" smtClean="0">
                <a:solidFill>
                  <a:srgbClr val="0070C0"/>
                </a:solidFill>
              </a:rPr>
              <a:t>(ikä: nuoret alle 25v, työikäiset 25-64v ja ikäihmiset 65v+)</a:t>
            </a:r>
          </a:p>
          <a:p>
            <a:r>
              <a:rPr lang="fi-FI" dirty="0" smtClean="0"/>
              <a:t>Kun ajattelet nykyhetkeä, niin kuinka tyytyväinen olet seuraaviin asioihin (erittäin tyytymätön 0 – erittäin tyytyväinen 10)</a:t>
            </a:r>
            <a:endParaRPr lang="fi-FI" dirty="0"/>
          </a:p>
        </p:txBody>
      </p:sp>
    </p:spTree>
    <p:extLst>
      <p:ext uri="{BB962C8B-B14F-4D97-AF65-F5344CB8AC3E}">
        <p14:creationId xmlns:p14="http://schemas.microsoft.com/office/powerpoint/2010/main" val="6965722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4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2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39552" y="548680"/>
            <a:ext cx="8352928" cy="923330"/>
          </a:xfrm>
          <a:prstGeom prst="rect">
            <a:avLst/>
          </a:prstGeom>
          <a:noFill/>
        </p:spPr>
        <p:txBody>
          <a:bodyPr wrap="square" rtlCol="0">
            <a:spAutoFit/>
          </a:bodyPr>
          <a:lstStyle/>
          <a:p>
            <a:r>
              <a:rPr lang="fi-FI" b="1" dirty="0" smtClean="0">
                <a:solidFill>
                  <a:srgbClr val="0070C0"/>
                </a:solidFill>
              </a:rPr>
              <a:t>Asuinseudun tuottama hyvinvointi </a:t>
            </a:r>
            <a:r>
              <a:rPr lang="fi-FI" dirty="0">
                <a:solidFill>
                  <a:srgbClr val="0070C0"/>
                </a:solidFill>
              </a:rPr>
              <a:t>(ikä: nuoret alle 25v, työikäiset 25-64v ja ikäihmiset 65v+)</a:t>
            </a:r>
          </a:p>
          <a:p>
            <a:r>
              <a:rPr lang="fi-FI" dirty="0" smtClean="0"/>
              <a:t>Kuinka paljon…(ei lainkaan 0 – erittäin paljon 10)</a:t>
            </a:r>
            <a:endParaRPr lang="fi-FI" dirty="0"/>
          </a:p>
        </p:txBody>
      </p:sp>
    </p:spTree>
    <p:extLst>
      <p:ext uri="{BB962C8B-B14F-4D97-AF65-F5344CB8AC3E}">
        <p14:creationId xmlns:p14="http://schemas.microsoft.com/office/powerpoint/2010/main" val="753475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4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2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39552" y="548680"/>
            <a:ext cx="8352928" cy="923330"/>
          </a:xfrm>
          <a:prstGeom prst="rect">
            <a:avLst/>
          </a:prstGeom>
          <a:noFill/>
        </p:spPr>
        <p:txBody>
          <a:bodyPr wrap="square" rtlCol="0">
            <a:spAutoFit/>
          </a:bodyPr>
          <a:lstStyle/>
          <a:p>
            <a:r>
              <a:rPr lang="fi-FI" b="1" dirty="0" smtClean="0">
                <a:solidFill>
                  <a:srgbClr val="0070C0"/>
                </a:solidFill>
              </a:rPr>
              <a:t>Asuinseudun tuottama hyvinvointi </a:t>
            </a:r>
            <a:r>
              <a:rPr lang="fi-FI" dirty="0">
                <a:solidFill>
                  <a:srgbClr val="0070C0"/>
                </a:solidFill>
              </a:rPr>
              <a:t>(ikä: nuoret alle 25v, työikäiset 25-64v ja ikäihmiset 65v+)</a:t>
            </a:r>
          </a:p>
          <a:p>
            <a:r>
              <a:rPr lang="fi-FI" dirty="0" smtClean="0"/>
              <a:t>Kuinka paljon…(ei lainkaan 0 – erittäin paljon 10)</a:t>
            </a:r>
            <a:endParaRPr lang="fi-FI" dirty="0"/>
          </a:p>
        </p:txBody>
      </p:sp>
    </p:spTree>
    <p:extLst>
      <p:ext uri="{BB962C8B-B14F-4D97-AF65-F5344CB8AC3E}">
        <p14:creationId xmlns:p14="http://schemas.microsoft.com/office/powerpoint/2010/main" val="152256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5000" y="1214438"/>
            <a:ext cx="7874000" cy="4429125"/>
          </a:xfrm>
          <a:prstGeom prst="rect">
            <a:avLst/>
          </a:prstGeom>
        </p:spPr>
      </p:pic>
      <p:sp>
        <p:nvSpPr>
          <p:cNvPr id="3" name="Tekstiruutu 2"/>
          <p:cNvSpPr txBox="1"/>
          <p:nvPr/>
        </p:nvSpPr>
        <p:spPr>
          <a:xfrm>
            <a:off x="1331640" y="5805264"/>
            <a:ext cx="5709320" cy="369332"/>
          </a:xfrm>
          <a:prstGeom prst="rect">
            <a:avLst/>
          </a:prstGeom>
          <a:noFill/>
        </p:spPr>
        <p:txBody>
          <a:bodyPr wrap="none" rtlCol="0">
            <a:spAutoFit/>
          </a:bodyPr>
          <a:lstStyle/>
          <a:p>
            <a:r>
              <a:rPr lang="fi-FI" dirty="0" smtClean="0"/>
              <a:t>Kysely lähetettiin kaikkiin </a:t>
            </a:r>
            <a:r>
              <a:rPr lang="fi-FI" dirty="0" err="1" smtClean="0"/>
              <a:t>Pohjois</a:t>
            </a:r>
            <a:r>
              <a:rPr lang="fi-FI" dirty="0" smtClean="0"/>
              <a:t>-Savon kuntiin (19 kuntaa)</a:t>
            </a:r>
            <a:endParaRPr lang="fi-FI"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400" b="1">
                <a:solidFill>
                  <a:srgbClr val="000000"/>
                </a:solidFill>
                <a:latin typeface="Arial"/>
              </a:rPr>
              <a:t> </a:t>
            </a:r>
          </a:p>
        </p:txBody>
      </p:sp>
      <p:sp>
        <p:nvSpPr>
          <p:cNvPr id="7" name="Text"/>
          <p:cNvSpPr>
            <a:spLocks noGrp="1"/>
          </p:cNvSpPr>
          <p:nvPr>
            <p:ph type="body" sz="quarter" idx="13"/>
          </p:nvPr>
        </p:nvSpPr>
        <p:spPr>
          <a:xfrm>
            <a:off x="457200" y="1125537"/>
            <a:ext cx="8229600" cy="540000"/>
          </a:xfrm>
        </p:spPr>
        <p:txBody>
          <a:bodyPr/>
          <a:lstStyle>
            <a:lvl1pPr marL="0" indent="0" algn="l">
              <a:buNone/>
              <a:defRPr baseline="0"/>
            </a:lvl1pPr>
          </a:lstStyle>
          <a:p>
            <a:r>
              <a:rPr lang="en-US" sz="1200" b="0">
                <a:solidFill>
                  <a:srgbClr val="000000"/>
                </a:solidFill>
                <a:latin typeface="Arial"/>
              </a:rPr>
              <a:t> </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
        <p:nvSpPr>
          <p:cNvPr id="5" name="Tekstiruutu 4"/>
          <p:cNvSpPr txBox="1"/>
          <p:nvPr/>
        </p:nvSpPr>
        <p:spPr>
          <a:xfrm>
            <a:off x="539552" y="548680"/>
            <a:ext cx="8352928" cy="923330"/>
          </a:xfrm>
          <a:prstGeom prst="rect">
            <a:avLst/>
          </a:prstGeom>
          <a:noFill/>
        </p:spPr>
        <p:txBody>
          <a:bodyPr wrap="square" rtlCol="0">
            <a:spAutoFit/>
          </a:bodyPr>
          <a:lstStyle/>
          <a:p>
            <a:r>
              <a:rPr lang="fi-FI" b="1" dirty="0" smtClean="0">
                <a:solidFill>
                  <a:srgbClr val="0070C0"/>
                </a:solidFill>
              </a:rPr>
              <a:t>Asuinseudun tuottama hyvinvointi </a:t>
            </a:r>
            <a:r>
              <a:rPr lang="fi-FI" dirty="0">
                <a:solidFill>
                  <a:srgbClr val="0070C0"/>
                </a:solidFill>
              </a:rPr>
              <a:t>(ikä: nuoret alle 25v, työikäiset 25-64v ja ikäihmiset 65v+)</a:t>
            </a:r>
          </a:p>
          <a:p>
            <a:r>
              <a:rPr lang="fi-FI" dirty="0"/>
              <a:t>Kuinka tyytyväinen…(ei lainkaan 0 – erittäin tyytyväinen 10</a:t>
            </a:r>
            <a:r>
              <a:rPr lang="fi-FI" dirty="0" smtClean="0"/>
              <a:t>)</a:t>
            </a:r>
            <a:endParaRPr lang="fi-FI" dirty="0"/>
          </a:p>
        </p:txBody>
      </p:sp>
    </p:spTree>
    <p:extLst>
      <p:ext uri="{BB962C8B-B14F-4D97-AF65-F5344CB8AC3E}">
        <p14:creationId xmlns:p14="http://schemas.microsoft.com/office/powerpoint/2010/main" val="1907091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fontScale="90000"/>
          </a:bodyPr>
          <a:lstStyle>
            <a:lvl1pPr algn="l">
              <a:defRPr/>
            </a:lvl1pPr>
          </a:lstStyle>
          <a:p>
            <a:r>
              <a:rPr lang="en-US" sz="2400" b="1" dirty="0" err="1" smtClean="0">
                <a:solidFill>
                  <a:srgbClr val="000000"/>
                </a:solidFill>
                <a:latin typeface="Arial"/>
              </a:rPr>
              <a:t>Onnellisuus</a:t>
            </a:r>
            <a:r>
              <a:rPr lang="en-US" sz="2400" b="1" dirty="0" smtClean="0">
                <a:solidFill>
                  <a:srgbClr val="000000"/>
                </a:solidFill>
                <a:latin typeface="Arial"/>
              </a:rPr>
              <a:t> </a:t>
            </a:r>
            <a:r>
              <a:rPr lang="fi-FI" sz="2400" dirty="0">
                <a:solidFill>
                  <a:srgbClr val="0070C0"/>
                </a:solidFill>
              </a:rPr>
              <a:t>(ikä: nuoret alle 25v, työikäiset 25-64v ja ikäihmiset 65v</a:t>
            </a:r>
            <a:r>
              <a:rPr lang="fi-FI" sz="2400" dirty="0" smtClean="0">
                <a:solidFill>
                  <a:srgbClr val="0070C0"/>
                </a:solidFill>
              </a:rPr>
              <a:t>+)</a:t>
            </a:r>
            <a:endParaRPr lang="en-US" sz="2400" b="1" dirty="0">
              <a:solidFill>
                <a:srgbClr val="000000"/>
              </a:solidFill>
              <a:latin typeface="Arial"/>
            </a:endParaRPr>
          </a:p>
        </p:txBody>
      </p:sp>
      <p:sp>
        <p:nvSpPr>
          <p:cNvPr id="7" name="Text"/>
          <p:cNvSpPr>
            <a:spLocks noGrp="1"/>
          </p:cNvSpPr>
          <p:nvPr>
            <p:ph type="body" sz="quarter" idx="13"/>
          </p:nvPr>
        </p:nvSpPr>
        <p:spPr>
          <a:xfrm>
            <a:off x="457200" y="1125537"/>
            <a:ext cx="8229600" cy="540000"/>
          </a:xfrm>
        </p:spPr>
        <p:txBody>
          <a:bodyPr>
            <a:normAutofit/>
          </a:bodyPr>
          <a:lstStyle>
            <a:lvl1pPr marL="0" indent="0" algn="l">
              <a:buNone/>
              <a:defRPr baseline="0"/>
            </a:lvl1pPr>
          </a:lstStyle>
          <a:p>
            <a:r>
              <a:rPr lang="en-US" sz="1200" b="0">
                <a:solidFill>
                  <a:srgbClr val="000000"/>
                </a:solidFill>
                <a:latin typeface="Arial"/>
              </a:rPr>
              <a:t>Ottaen kaikki asiat huomioon, asteikolla 1-10, kuinka onnellinen sanoisit olevasi? Asteikolla 1 tarkoittaa, että olet hyvin onneton ja 10 tarkoittaa, että olet hyvin onnellinen.</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38884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fontScale="90000"/>
          </a:bodyPr>
          <a:lstStyle>
            <a:lvl1pPr algn="l">
              <a:defRPr/>
            </a:lvl1pPr>
          </a:lstStyle>
          <a:p>
            <a:r>
              <a:rPr lang="en-US" sz="2400" b="1" dirty="0" err="1" smtClean="0">
                <a:solidFill>
                  <a:srgbClr val="000000"/>
                </a:solidFill>
                <a:latin typeface="Arial"/>
              </a:rPr>
              <a:t>Viherympäristön</a:t>
            </a:r>
            <a:r>
              <a:rPr lang="en-US" sz="2400" b="1" dirty="0" smtClean="0">
                <a:solidFill>
                  <a:srgbClr val="000000"/>
                </a:solidFill>
                <a:latin typeface="Arial"/>
              </a:rPr>
              <a:t> </a:t>
            </a:r>
            <a:r>
              <a:rPr lang="en-US" sz="2400" b="1" dirty="0" err="1" smtClean="0">
                <a:solidFill>
                  <a:srgbClr val="000000"/>
                </a:solidFill>
                <a:latin typeface="Arial"/>
              </a:rPr>
              <a:t>merkitys</a:t>
            </a:r>
            <a:r>
              <a:rPr lang="en-US" sz="2400" b="1" dirty="0" smtClean="0">
                <a:solidFill>
                  <a:srgbClr val="000000"/>
                </a:solidFill>
                <a:latin typeface="Arial"/>
              </a:rPr>
              <a:t> </a:t>
            </a:r>
            <a:r>
              <a:rPr lang="fi-FI" sz="2400" dirty="0">
                <a:solidFill>
                  <a:srgbClr val="0070C0"/>
                </a:solidFill>
              </a:rPr>
              <a:t>(ikä: nuoret alle 25v, työikäiset 25-64v ja ikäihmiset 65v</a:t>
            </a:r>
            <a:r>
              <a:rPr lang="fi-FI" sz="2400" dirty="0" smtClean="0">
                <a:solidFill>
                  <a:srgbClr val="0070C0"/>
                </a:solidFill>
              </a:rPr>
              <a:t>+)</a:t>
            </a:r>
            <a:endParaRPr lang="en-US" sz="2400" b="1" dirty="0">
              <a:solidFill>
                <a:srgbClr val="000000"/>
              </a:solidFill>
              <a:latin typeface="Arial"/>
            </a:endParaRPr>
          </a:p>
        </p:txBody>
      </p:sp>
      <p:sp>
        <p:nvSpPr>
          <p:cNvPr id="7" name="Text"/>
          <p:cNvSpPr>
            <a:spLocks noGrp="1"/>
          </p:cNvSpPr>
          <p:nvPr>
            <p:ph type="body" sz="quarter" idx="13"/>
          </p:nvPr>
        </p:nvSpPr>
        <p:spPr>
          <a:xfrm>
            <a:off x="457200" y="1125537"/>
            <a:ext cx="8229600" cy="540000"/>
          </a:xfrm>
        </p:spPr>
        <p:txBody>
          <a:bodyPr>
            <a:normAutofit fontScale="90610" lnSpcReduction="20000"/>
          </a:bodyPr>
          <a:lstStyle>
            <a:lvl1pPr marL="0" indent="0" algn="l">
              <a:buNone/>
              <a:defRPr baseline="0"/>
            </a:lvl1pPr>
          </a:lstStyle>
          <a:p>
            <a:r>
              <a:rPr lang="en-US" sz="1200" b="0">
                <a:solidFill>
                  <a:srgbClr val="000000"/>
                </a:solidFill>
                <a:latin typeface="Arial"/>
              </a:rPr>
              <a:t>Kuinka suuri merkitys viherympäristöllä (puistot,metsät, polut ja reitit) ja vesistöllä (joet, lammet, järvet, pääsy rantaan) on onnellisuutesi ja hyvinvointisi kannalta?Asteikolla 1 tarkoittaa, että  erittäin vähäinen merkitys ja 10 tarkoittaa, että erittäin suuri merkitys</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56688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b="1" dirty="0" smtClean="0">
                <a:solidFill>
                  <a:srgbClr val="0070C0"/>
                </a:solidFill>
              </a:rPr>
              <a:t>Kokemus omasta hyvinvoinnista</a:t>
            </a:r>
            <a:endParaRPr lang="fi-FI" b="1" dirty="0">
              <a:solidFill>
                <a:srgbClr val="0070C0"/>
              </a:solidFill>
            </a:endParaRPr>
          </a:p>
        </p:txBody>
      </p:sp>
      <p:sp>
        <p:nvSpPr>
          <p:cNvPr id="3" name="Tekstin paikkamerkki 2"/>
          <p:cNvSpPr>
            <a:spLocks noGrp="1"/>
          </p:cNvSpPr>
          <p:nvPr>
            <p:ph type="body" sz="quarter" idx="13"/>
          </p:nvPr>
        </p:nvSpPr>
        <p:spPr/>
        <p:txBody>
          <a:bodyPr>
            <a:normAutofit fontScale="92500"/>
          </a:bodyPr>
          <a:lstStyle/>
          <a:p>
            <a:r>
              <a:rPr lang="fi-FI" dirty="0" smtClean="0"/>
              <a:t>Hyvinvointia vahvistavat ja heikentävät tekijät joulu 2020 – helmikuu 2021</a:t>
            </a:r>
          </a:p>
          <a:p>
            <a:r>
              <a:rPr lang="fi-FI" dirty="0" smtClean="0"/>
              <a:t>(Avoimet </a:t>
            </a:r>
            <a:r>
              <a:rPr lang="fi-FI" dirty="0" smtClean="0"/>
              <a:t>vastaukset luokiteltu sisällön analyysillä)</a:t>
            </a:r>
            <a:endParaRPr lang="fi-FI" dirty="0"/>
          </a:p>
        </p:txBody>
      </p:sp>
    </p:spTree>
    <p:extLst>
      <p:ext uri="{BB962C8B-B14F-4D97-AF65-F5344CB8AC3E}">
        <p14:creationId xmlns:p14="http://schemas.microsoft.com/office/powerpoint/2010/main" val="17926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3568" y="176372"/>
            <a:ext cx="8229600" cy="1143000"/>
          </a:xfrm>
        </p:spPr>
        <p:txBody>
          <a:bodyPr>
            <a:noAutofit/>
          </a:bodyPr>
          <a:lstStyle/>
          <a:p>
            <a:r>
              <a:rPr lang="fi-FI" sz="2800" b="1" dirty="0" smtClean="0">
                <a:solidFill>
                  <a:srgbClr val="0070C0"/>
                </a:solidFill>
              </a:rPr>
              <a:t>Mikä on VAHVISTANUT Sinun jokapäiväistä hyvinvointiasi eniten viimeisen vuoden aikana?</a:t>
            </a:r>
            <a:endParaRPr lang="fi-FI" sz="2800" b="1" dirty="0">
              <a:solidFill>
                <a:srgbClr val="0070C0"/>
              </a:solidFill>
            </a:endParaRPr>
          </a:p>
        </p:txBody>
      </p:sp>
      <p:pic>
        <p:nvPicPr>
          <p:cNvPr id="4" name="Sisällön paikkamerkk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11760" y="1319372"/>
            <a:ext cx="4088730" cy="3754296"/>
          </a:xfrm>
        </p:spPr>
      </p:pic>
      <p:sp>
        <p:nvSpPr>
          <p:cNvPr id="3" name="Tekstiruutu 2"/>
          <p:cNvSpPr txBox="1"/>
          <p:nvPr/>
        </p:nvSpPr>
        <p:spPr>
          <a:xfrm>
            <a:off x="661309" y="5157192"/>
            <a:ext cx="8460432" cy="1600438"/>
          </a:xfrm>
          <a:prstGeom prst="rect">
            <a:avLst/>
          </a:prstGeom>
          <a:noFill/>
        </p:spPr>
        <p:txBody>
          <a:bodyPr wrap="square" rtlCol="0">
            <a:spAutoFit/>
          </a:bodyPr>
          <a:lstStyle/>
          <a:p>
            <a:r>
              <a:rPr lang="fi-FI" sz="1400" dirty="0"/>
              <a:t>Pohjoissavolaisten kokemana jokapäiväistä hyvinvointia ovat viimeisen vuoden aikana vahvistaneet erityisesti perheen, läheisten ja erilaisten yhteisön väliset ihmissuhteet sekä opiskelu, työ ja harrastukset.  Koronan vuoksi lisääntynyt kiireettömyys, </a:t>
            </a:r>
            <a:r>
              <a:rPr lang="fi-FI" sz="1400" dirty="0" err="1"/>
              <a:t>kotoilu</a:t>
            </a:r>
            <a:r>
              <a:rPr lang="fi-FI" sz="1400" dirty="0"/>
              <a:t> ja lisääntynyt vapaa-aika etätyön myötä ovat osalla vahvistaneet hyvinvoinnin kokemusta. Asuinympäristön lähiliikuntareitit, laadukkaat lähipalvelut sekä vaikuttamisen ja osallistumisen mahdollisuudet, mutta myös terveys tai sairauden hoito ovat edistäneet hyvinvointia. Hyvinvointia lisäävät asukkaiden mukaan myös kotieläimet, luonto, terveelliset elintavat, kesä, toiveikkuus, huumori ja </a:t>
            </a:r>
            <a:r>
              <a:rPr lang="fi-FI" sz="1400" dirty="0" err="1"/>
              <a:t>periksiantamattomuus</a:t>
            </a:r>
            <a:r>
              <a:rPr lang="fi-FI" sz="1400" dirty="0"/>
              <a:t>.  </a:t>
            </a:r>
            <a:endParaRPr lang="fi-FI" sz="1400" dirty="0"/>
          </a:p>
        </p:txBody>
      </p:sp>
    </p:spTree>
    <p:extLst>
      <p:ext uri="{BB962C8B-B14F-4D97-AF65-F5344CB8AC3E}">
        <p14:creationId xmlns:p14="http://schemas.microsoft.com/office/powerpoint/2010/main" val="22702953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70C0"/>
                </a:solidFill>
              </a:rPr>
              <a:t>Hyvinvointia vahvistavat tekijät </a:t>
            </a:r>
            <a:endParaRPr lang="fi-FI" dirty="0">
              <a:solidFill>
                <a:srgbClr val="0070C0"/>
              </a:solidFill>
            </a:endParaRPr>
          </a:p>
        </p:txBody>
      </p:sp>
      <p:pic>
        <p:nvPicPr>
          <p:cNvPr id="4" name="Sisällön paikkamerkki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812360" y="474385"/>
            <a:ext cx="1090464" cy="1001271"/>
          </a:xfrm>
        </p:spPr>
      </p:pic>
      <p:sp>
        <p:nvSpPr>
          <p:cNvPr id="5" name="Tekstiruutu 4"/>
          <p:cNvSpPr txBox="1"/>
          <p:nvPr/>
        </p:nvSpPr>
        <p:spPr>
          <a:xfrm>
            <a:off x="426368" y="1340768"/>
            <a:ext cx="3785592" cy="5693866"/>
          </a:xfrm>
          <a:prstGeom prst="rect">
            <a:avLst/>
          </a:prstGeom>
          <a:noFill/>
        </p:spPr>
        <p:txBody>
          <a:bodyPr wrap="square" rtlCol="0">
            <a:spAutoFit/>
          </a:bodyPr>
          <a:lstStyle/>
          <a:p>
            <a:r>
              <a:rPr lang="fi-FI" sz="1600" dirty="0" smtClean="0">
                <a:solidFill>
                  <a:schemeClr val="tx2"/>
                </a:solidFill>
              </a:rPr>
              <a:t>Vastausten perusteella hyvinvointia vahvistavia tekijöitä olivat:</a:t>
            </a:r>
          </a:p>
          <a:p>
            <a:endParaRPr lang="fi-FI" sz="1400" dirty="0"/>
          </a:p>
          <a:p>
            <a:pPr marL="285750" indent="-285750">
              <a:buFont typeface="Wingdings" panose="05000000000000000000" pitchFamily="2" charset="2"/>
              <a:buChar char="v"/>
            </a:pPr>
            <a:r>
              <a:rPr lang="fi-FI" sz="1400" dirty="0" smtClean="0">
                <a:solidFill>
                  <a:srgbClr val="7030A0"/>
                </a:solidFill>
              </a:rPr>
              <a:t>Läheiset, ystävät, perhe, kyläläiset</a:t>
            </a:r>
          </a:p>
          <a:p>
            <a:pPr lvl="1"/>
            <a:r>
              <a:rPr lang="fi-FI" sz="1400" dirty="0" smtClean="0"/>
              <a:t>yhdessäolo, yhteydenpito</a:t>
            </a:r>
            <a:r>
              <a:rPr lang="fi-FI" sz="1400" dirty="0"/>
              <a:t> </a:t>
            </a:r>
            <a:r>
              <a:rPr lang="fi-FI" sz="1400" dirty="0" smtClean="0"/>
              <a:t>ja heiltä saatu tuki ja rakkaus</a:t>
            </a:r>
          </a:p>
          <a:p>
            <a:pPr marL="285750" indent="-285750">
              <a:buFont typeface="Wingdings" panose="05000000000000000000" pitchFamily="2" charset="2"/>
              <a:buChar char="v"/>
            </a:pPr>
            <a:r>
              <a:rPr lang="fi-FI" sz="1400" dirty="0" smtClean="0">
                <a:solidFill>
                  <a:srgbClr val="7030A0"/>
                </a:solidFill>
              </a:rPr>
              <a:t>Uusi elämäntilanne</a:t>
            </a:r>
          </a:p>
          <a:p>
            <a:pPr lvl="1"/>
            <a:r>
              <a:rPr lang="fi-FI" sz="1400" dirty="0" smtClean="0"/>
              <a:t>isovanhemmuus, perheenlisäys, aviopuoliso, eläkkeelle jääminen, rakastuminen, avioero</a:t>
            </a:r>
          </a:p>
          <a:p>
            <a:pPr marL="285750" indent="-285750">
              <a:buFont typeface="Wingdings" panose="05000000000000000000" pitchFamily="2" charset="2"/>
              <a:buChar char="v"/>
            </a:pPr>
            <a:r>
              <a:rPr lang="fi-FI" sz="1400" dirty="0" smtClean="0">
                <a:solidFill>
                  <a:srgbClr val="7030A0"/>
                </a:solidFill>
              </a:rPr>
              <a:t>Opiskelu</a:t>
            </a:r>
          </a:p>
          <a:p>
            <a:pPr lvl="1"/>
            <a:r>
              <a:rPr lang="fi-FI" sz="1400" dirty="0" smtClean="0"/>
              <a:t>valmistuminen, uuden opiskelu, etäopiskelu</a:t>
            </a:r>
          </a:p>
          <a:p>
            <a:pPr marL="285750" indent="-285750">
              <a:buFont typeface="Wingdings" panose="05000000000000000000" pitchFamily="2" charset="2"/>
              <a:buChar char="v"/>
            </a:pPr>
            <a:r>
              <a:rPr lang="fi-FI" sz="1400" dirty="0" smtClean="0">
                <a:solidFill>
                  <a:srgbClr val="7030A0"/>
                </a:solidFill>
              </a:rPr>
              <a:t>Taloudellinen tilanne hyvä</a:t>
            </a:r>
          </a:p>
          <a:p>
            <a:pPr lvl="1"/>
            <a:r>
              <a:rPr lang="fi-FI" sz="1400" dirty="0" smtClean="0"/>
              <a:t>Toimeentulon vakaus, säästeliäisyys</a:t>
            </a:r>
          </a:p>
          <a:p>
            <a:pPr marL="285750" indent="-285750">
              <a:buFont typeface="Wingdings" panose="05000000000000000000" pitchFamily="2" charset="2"/>
              <a:buChar char="v"/>
            </a:pPr>
            <a:r>
              <a:rPr lang="fi-FI" sz="1400" dirty="0" smtClean="0">
                <a:solidFill>
                  <a:srgbClr val="7030A0"/>
                </a:solidFill>
              </a:rPr>
              <a:t>Työ</a:t>
            </a:r>
          </a:p>
          <a:p>
            <a:pPr lvl="1"/>
            <a:r>
              <a:rPr lang="fi-FI" sz="1400" dirty="0" smtClean="0"/>
              <a:t>hallittava, vakaa, joustava, mielenkiintoinen, vaikuttava, innostava, osa-aikatyö ja etätyöskentely kun jää enemmän omaa aikaa, stressi vähentynyt, työmatkat jäänyt pois, ehtii nukkua</a:t>
            </a:r>
          </a:p>
          <a:p>
            <a:pPr marL="285750" indent="-285750">
              <a:buFont typeface="Wingdings" panose="05000000000000000000" pitchFamily="2" charset="2"/>
              <a:buChar char="v"/>
            </a:pPr>
            <a:r>
              <a:rPr lang="fi-FI" sz="1400" dirty="0" err="1" smtClean="0">
                <a:solidFill>
                  <a:srgbClr val="7030A0"/>
                </a:solidFill>
              </a:rPr>
              <a:t>Kotoilu</a:t>
            </a:r>
            <a:endParaRPr lang="fi-FI" sz="1400" dirty="0" smtClean="0">
              <a:solidFill>
                <a:srgbClr val="7030A0"/>
              </a:solidFill>
            </a:endParaRPr>
          </a:p>
          <a:p>
            <a:pPr lvl="1"/>
            <a:r>
              <a:rPr lang="fi-FI" sz="1400" dirty="0" smtClean="0"/>
              <a:t>Koronan vuoksi kiire loppunut</a:t>
            </a:r>
          </a:p>
          <a:p>
            <a:pPr marL="285750" indent="-285750">
              <a:buFont typeface="Wingdings" panose="05000000000000000000" pitchFamily="2" charset="2"/>
              <a:buChar char="v"/>
            </a:pPr>
            <a:r>
              <a:rPr lang="fi-FI" sz="1400" dirty="0" smtClean="0">
                <a:solidFill>
                  <a:srgbClr val="7030A0"/>
                </a:solidFill>
              </a:rPr>
              <a:t>Lomat</a:t>
            </a:r>
          </a:p>
          <a:p>
            <a:endParaRPr lang="fi-FI" sz="1400" dirty="0"/>
          </a:p>
        </p:txBody>
      </p:sp>
      <p:sp>
        <p:nvSpPr>
          <p:cNvPr id="6" name="Tekstiruutu 5"/>
          <p:cNvSpPr txBox="1"/>
          <p:nvPr/>
        </p:nvSpPr>
        <p:spPr>
          <a:xfrm>
            <a:off x="4716016" y="1340768"/>
            <a:ext cx="4001616" cy="6124754"/>
          </a:xfrm>
          <a:prstGeom prst="rect">
            <a:avLst/>
          </a:prstGeom>
          <a:noFill/>
        </p:spPr>
        <p:txBody>
          <a:bodyPr wrap="square" rtlCol="0">
            <a:spAutoFit/>
          </a:bodyPr>
          <a:lstStyle/>
          <a:p>
            <a:pPr marL="285750" indent="-285750">
              <a:buFont typeface="Wingdings" panose="05000000000000000000" pitchFamily="2" charset="2"/>
              <a:buChar char="v"/>
            </a:pPr>
            <a:r>
              <a:rPr lang="fi-FI" sz="1400" dirty="0" smtClean="0">
                <a:solidFill>
                  <a:srgbClr val="7030A0"/>
                </a:solidFill>
              </a:rPr>
              <a:t>Lisääntynyt vapaa-aika</a:t>
            </a:r>
          </a:p>
          <a:p>
            <a:r>
              <a:rPr lang="fi-FI" sz="1400" dirty="0"/>
              <a:t>	</a:t>
            </a:r>
            <a:r>
              <a:rPr lang="fi-FI" sz="1400" dirty="0" smtClean="0"/>
              <a:t>Etätyö antanut vapaa-aikaa</a:t>
            </a:r>
          </a:p>
          <a:p>
            <a:pPr marL="285750" indent="-285750">
              <a:buFont typeface="Wingdings" panose="05000000000000000000" pitchFamily="2" charset="2"/>
              <a:buChar char="v"/>
            </a:pPr>
            <a:r>
              <a:rPr lang="fi-FI" sz="1400" dirty="0" smtClean="0">
                <a:solidFill>
                  <a:srgbClr val="7030A0"/>
                </a:solidFill>
              </a:rPr>
              <a:t>Oma aika</a:t>
            </a:r>
          </a:p>
          <a:p>
            <a:r>
              <a:rPr lang="fi-FI" sz="1400" dirty="0" smtClean="0"/>
              <a:t>	Oman ajan ottaminen arjen 	pyöritykseltä</a:t>
            </a:r>
          </a:p>
          <a:p>
            <a:pPr marL="285750" indent="-285750">
              <a:buFont typeface="Wingdings" panose="05000000000000000000" pitchFamily="2" charset="2"/>
              <a:buChar char="v"/>
            </a:pPr>
            <a:r>
              <a:rPr lang="fi-FI" sz="1400" dirty="0" smtClean="0">
                <a:solidFill>
                  <a:srgbClr val="7030A0"/>
                </a:solidFill>
              </a:rPr>
              <a:t>Kiireettömyys</a:t>
            </a:r>
          </a:p>
          <a:p>
            <a:pPr marL="285750" indent="-285750">
              <a:buFont typeface="Wingdings" panose="05000000000000000000" pitchFamily="2" charset="2"/>
              <a:buChar char="v"/>
            </a:pPr>
            <a:r>
              <a:rPr lang="fi-FI" sz="1400" dirty="0" smtClean="0">
                <a:solidFill>
                  <a:srgbClr val="7030A0"/>
                </a:solidFill>
              </a:rPr>
              <a:t>Harrastukset ja asiat jotka tuottavat hyvää oloa</a:t>
            </a:r>
          </a:p>
          <a:p>
            <a:pPr marL="285750" indent="-285750">
              <a:buFont typeface="Wingdings" panose="05000000000000000000" pitchFamily="2" charset="2"/>
              <a:buChar char="v"/>
            </a:pPr>
            <a:r>
              <a:rPr lang="fi-FI" sz="1400" dirty="0" smtClean="0">
                <a:solidFill>
                  <a:srgbClr val="7030A0"/>
                </a:solidFill>
              </a:rPr>
              <a:t>Lähiliikuntareitit</a:t>
            </a:r>
          </a:p>
          <a:p>
            <a:pPr marL="285750" indent="-285750">
              <a:buFont typeface="Wingdings" panose="05000000000000000000" pitchFamily="2" charset="2"/>
              <a:buChar char="v"/>
            </a:pPr>
            <a:r>
              <a:rPr lang="fi-FI" sz="1400" dirty="0" smtClean="0">
                <a:solidFill>
                  <a:srgbClr val="7030A0"/>
                </a:solidFill>
              </a:rPr>
              <a:t>Palvelut</a:t>
            </a:r>
          </a:p>
          <a:p>
            <a:r>
              <a:rPr lang="fi-FI" sz="1400" dirty="0" smtClean="0"/>
              <a:t>	Laadukkaat lähipalvelut, hyvin 	hoidetut tiet, erilaiset julkiset ja 	yksityiset palvelut sekä järjestöjen ja 	seurakuntien järjestämät toiminnat.</a:t>
            </a:r>
          </a:p>
          <a:p>
            <a:pPr lvl="2"/>
            <a:r>
              <a:rPr lang="fi-FI" sz="1400" dirty="0" smtClean="0"/>
              <a:t>Luottamus palvelujen toimintaan</a:t>
            </a:r>
          </a:p>
          <a:p>
            <a:pPr marL="285750" indent="-285750">
              <a:buFont typeface="Wingdings" panose="05000000000000000000" pitchFamily="2" charset="2"/>
              <a:buChar char="v"/>
            </a:pPr>
            <a:r>
              <a:rPr lang="fi-FI" sz="1400" dirty="0" smtClean="0">
                <a:solidFill>
                  <a:srgbClr val="7030A0"/>
                </a:solidFill>
              </a:rPr>
              <a:t>Tapahtumat ja markkinat</a:t>
            </a:r>
          </a:p>
          <a:p>
            <a:pPr marL="285750" indent="-285750">
              <a:buFont typeface="Wingdings" panose="05000000000000000000" pitchFamily="2" charset="2"/>
              <a:buChar char="v"/>
            </a:pPr>
            <a:r>
              <a:rPr lang="fi-FI" sz="1400" dirty="0" smtClean="0">
                <a:solidFill>
                  <a:srgbClr val="7030A0"/>
                </a:solidFill>
              </a:rPr>
              <a:t>Vaikuttamisen mahdollisuudet</a:t>
            </a:r>
          </a:p>
          <a:p>
            <a:pPr marL="285750" indent="-285750">
              <a:buFont typeface="Wingdings" panose="05000000000000000000" pitchFamily="2" charset="2"/>
              <a:buChar char="v"/>
            </a:pPr>
            <a:r>
              <a:rPr lang="fi-FI" sz="1400" dirty="0" smtClean="0">
                <a:solidFill>
                  <a:srgbClr val="7030A0"/>
                </a:solidFill>
              </a:rPr>
              <a:t>Mahdollisuus osallistua yhdistystoimintaan</a:t>
            </a:r>
          </a:p>
          <a:p>
            <a:pPr marL="285750" indent="-285750">
              <a:buFont typeface="Wingdings" panose="05000000000000000000" pitchFamily="2" charset="2"/>
              <a:buChar char="v"/>
            </a:pPr>
            <a:r>
              <a:rPr lang="fi-FI" sz="1400" dirty="0" smtClean="0">
                <a:solidFill>
                  <a:srgbClr val="7030A0"/>
                </a:solidFill>
              </a:rPr>
              <a:t>Terveys (oma ja läheisten) ja riittävä toimintakyky</a:t>
            </a:r>
          </a:p>
          <a:p>
            <a:pPr marL="285750" indent="-285750">
              <a:buFont typeface="Wingdings" panose="05000000000000000000" pitchFamily="2" charset="2"/>
              <a:buChar char="v"/>
            </a:pPr>
            <a:r>
              <a:rPr lang="fi-FI" sz="1400" dirty="0" smtClean="0">
                <a:solidFill>
                  <a:srgbClr val="7030A0"/>
                </a:solidFill>
              </a:rPr>
              <a:t>Sairauteen hoidon saaminen</a:t>
            </a:r>
          </a:p>
          <a:p>
            <a:pPr marL="285750" indent="-285750">
              <a:buFont typeface="Wingdings" panose="05000000000000000000" pitchFamily="2" charset="2"/>
              <a:buChar char="v"/>
            </a:pPr>
            <a:r>
              <a:rPr lang="fi-FI" sz="1400" dirty="0" smtClean="0">
                <a:solidFill>
                  <a:srgbClr val="7030A0"/>
                </a:solidFill>
              </a:rPr>
              <a:t>Tietoinen läsnäolo</a:t>
            </a:r>
          </a:p>
          <a:p>
            <a:pPr marL="285750" indent="-285750">
              <a:buFont typeface="Wingdings" panose="05000000000000000000" pitchFamily="2" charset="2"/>
              <a:buChar char="v"/>
            </a:pPr>
            <a:r>
              <a:rPr lang="fi-FI" sz="1400" dirty="0" smtClean="0">
                <a:solidFill>
                  <a:srgbClr val="7030A0"/>
                </a:solidFill>
              </a:rPr>
              <a:t>Seurakunta ja oma usko</a:t>
            </a:r>
          </a:p>
          <a:p>
            <a:pPr marL="285750" indent="-285750">
              <a:buFont typeface="Wingdings" panose="05000000000000000000" pitchFamily="2" charset="2"/>
              <a:buChar char="v"/>
            </a:pPr>
            <a:r>
              <a:rPr lang="fi-FI" sz="1400" dirty="0" smtClean="0">
                <a:solidFill>
                  <a:srgbClr val="7030A0"/>
                </a:solidFill>
              </a:rPr>
              <a:t>Nukkuminen ja säännöllinen unirytmi</a:t>
            </a:r>
          </a:p>
          <a:p>
            <a:pPr marL="285750" indent="-285750">
              <a:buFont typeface="Wingdings" panose="05000000000000000000" pitchFamily="2" charset="2"/>
              <a:buChar char="v"/>
            </a:pPr>
            <a:r>
              <a:rPr lang="fi-FI" sz="1400" dirty="0" smtClean="0">
                <a:solidFill>
                  <a:srgbClr val="7030A0"/>
                </a:solidFill>
              </a:rPr>
              <a:t>Tasapaino itsen kanssa</a:t>
            </a:r>
          </a:p>
          <a:p>
            <a:r>
              <a:rPr lang="fi-FI" sz="1400" dirty="0" smtClean="0"/>
              <a:t>Jatkuu….</a:t>
            </a:r>
          </a:p>
          <a:p>
            <a:endParaRPr lang="fi-FI" sz="1400" dirty="0" smtClean="0"/>
          </a:p>
          <a:p>
            <a:endParaRPr lang="fi-FI" sz="1400" dirty="0"/>
          </a:p>
          <a:p>
            <a:endParaRPr lang="fi-FI" sz="1400" dirty="0"/>
          </a:p>
        </p:txBody>
      </p:sp>
    </p:spTree>
    <p:extLst>
      <p:ext uri="{BB962C8B-B14F-4D97-AF65-F5344CB8AC3E}">
        <p14:creationId xmlns:p14="http://schemas.microsoft.com/office/powerpoint/2010/main" val="1766885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70C0"/>
                </a:solidFill>
              </a:rPr>
              <a:t>Hyvinvointia vahvistavat tekijät </a:t>
            </a:r>
            <a:endParaRPr lang="fi-FI" dirty="0">
              <a:solidFill>
                <a:srgbClr val="0070C0"/>
              </a:solidFill>
            </a:endParaRPr>
          </a:p>
        </p:txBody>
      </p:sp>
      <p:pic>
        <p:nvPicPr>
          <p:cNvPr id="4" name="Sisällön paikkamerkki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812360" y="474385"/>
            <a:ext cx="1090464" cy="1001271"/>
          </a:xfrm>
        </p:spPr>
      </p:pic>
      <p:sp>
        <p:nvSpPr>
          <p:cNvPr id="5" name="Tekstiruutu 4"/>
          <p:cNvSpPr txBox="1"/>
          <p:nvPr/>
        </p:nvSpPr>
        <p:spPr>
          <a:xfrm>
            <a:off x="426368" y="1475656"/>
            <a:ext cx="4001616" cy="5755422"/>
          </a:xfrm>
          <a:prstGeom prst="rect">
            <a:avLst/>
          </a:prstGeom>
          <a:noFill/>
        </p:spPr>
        <p:txBody>
          <a:bodyPr wrap="square" rtlCol="0">
            <a:spAutoFit/>
          </a:bodyPr>
          <a:lstStyle/>
          <a:p>
            <a:r>
              <a:rPr lang="fi-FI" sz="1400" dirty="0">
                <a:solidFill>
                  <a:schemeClr val="tx2"/>
                </a:solidFill>
              </a:rPr>
              <a:t>Vastausten perusteella hyvinvointia vahvistavia tekijöitä olivat:</a:t>
            </a:r>
          </a:p>
          <a:p>
            <a:endParaRPr lang="fi-FI" sz="1400" dirty="0"/>
          </a:p>
          <a:p>
            <a:pPr marL="285750" indent="-285750">
              <a:buFont typeface="Wingdings" panose="05000000000000000000" pitchFamily="2" charset="2"/>
              <a:buChar char="v"/>
            </a:pPr>
            <a:r>
              <a:rPr lang="fi-FI" sz="1400" dirty="0">
                <a:solidFill>
                  <a:srgbClr val="7030A0"/>
                </a:solidFill>
              </a:rPr>
              <a:t>Vapaus tehdä asioita</a:t>
            </a:r>
          </a:p>
          <a:p>
            <a:pPr marL="285750" indent="-285750">
              <a:buFont typeface="Wingdings" panose="05000000000000000000" pitchFamily="2" charset="2"/>
              <a:buChar char="v"/>
            </a:pPr>
            <a:r>
              <a:rPr lang="fi-FI" sz="1400" dirty="0">
                <a:solidFill>
                  <a:srgbClr val="7030A0"/>
                </a:solidFill>
              </a:rPr>
              <a:t>Kotieläimet</a:t>
            </a:r>
          </a:p>
          <a:p>
            <a:pPr marL="285750" indent="-285750">
              <a:buFont typeface="Wingdings" panose="05000000000000000000" pitchFamily="2" charset="2"/>
              <a:buChar char="v"/>
            </a:pPr>
            <a:r>
              <a:rPr lang="fi-FI" sz="1400" dirty="0">
                <a:solidFill>
                  <a:srgbClr val="7030A0"/>
                </a:solidFill>
              </a:rPr>
              <a:t>Luonto ja luonnon läheisyys</a:t>
            </a:r>
          </a:p>
          <a:p>
            <a:pPr marL="285750" indent="-285750">
              <a:buFont typeface="Wingdings" panose="05000000000000000000" pitchFamily="2" charset="2"/>
              <a:buChar char="v"/>
            </a:pPr>
            <a:r>
              <a:rPr lang="fi-FI" sz="1400" dirty="0" smtClean="0">
                <a:solidFill>
                  <a:srgbClr val="7030A0"/>
                </a:solidFill>
              </a:rPr>
              <a:t>Maaseudun rauha</a:t>
            </a:r>
          </a:p>
          <a:p>
            <a:pPr marL="285750" indent="-285750">
              <a:buFont typeface="Wingdings" panose="05000000000000000000" pitchFamily="2" charset="2"/>
              <a:buChar char="v"/>
            </a:pPr>
            <a:r>
              <a:rPr lang="fi-FI" sz="1400" dirty="0" smtClean="0">
                <a:solidFill>
                  <a:srgbClr val="7030A0"/>
                </a:solidFill>
              </a:rPr>
              <a:t>Oma asunto</a:t>
            </a:r>
          </a:p>
          <a:p>
            <a:r>
              <a:rPr lang="fi-FI" sz="1400" dirty="0" smtClean="0"/>
              <a:t>	Oman kodin sisustaminen, asunnon 	sijainti</a:t>
            </a:r>
          </a:p>
          <a:p>
            <a:pPr marL="285750" indent="-285750">
              <a:buFont typeface="Wingdings" panose="05000000000000000000" pitchFamily="2" charset="2"/>
              <a:buChar char="v"/>
            </a:pPr>
            <a:r>
              <a:rPr lang="fi-FI" sz="1400" dirty="0" smtClean="0">
                <a:solidFill>
                  <a:srgbClr val="7030A0"/>
                </a:solidFill>
              </a:rPr>
              <a:t>Terveellinen ruokavalio</a:t>
            </a:r>
          </a:p>
          <a:p>
            <a:r>
              <a:rPr lang="fi-FI" sz="1400" dirty="0" smtClean="0"/>
              <a:t>	Kotimainen puhdas terveellinen 	ruoka, ylipäätään on ruokaa</a:t>
            </a:r>
          </a:p>
          <a:p>
            <a:pPr marL="285750" indent="-285750">
              <a:buFont typeface="Wingdings" panose="05000000000000000000" pitchFamily="2" charset="2"/>
              <a:buChar char="v"/>
            </a:pPr>
            <a:r>
              <a:rPr lang="fi-FI" sz="1400" dirty="0" smtClean="0">
                <a:solidFill>
                  <a:srgbClr val="7030A0"/>
                </a:solidFill>
              </a:rPr>
              <a:t>Kesä</a:t>
            </a:r>
          </a:p>
          <a:p>
            <a:pPr marL="285750" indent="-285750">
              <a:buFont typeface="Wingdings" panose="05000000000000000000" pitchFamily="2" charset="2"/>
              <a:buChar char="v"/>
            </a:pPr>
            <a:r>
              <a:rPr lang="fi-FI" sz="1400" dirty="0" smtClean="0">
                <a:solidFill>
                  <a:srgbClr val="7030A0"/>
                </a:solidFill>
              </a:rPr>
              <a:t>Pitkäaikaisten haaveiden toteuttaminen</a:t>
            </a:r>
          </a:p>
          <a:p>
            <a:pPr marL="285750" indent="-285750">
              <a:buFont typeface="Wingdings" panose="05000000000000000000" pitchFamily="2" charset="2"/>
              <a:buChar char="v"/>
            </a:pPr>
            <a:r>
              <a:rPr lang="fi-FI" sz="1400" dirty="0" smtClean="0">
                <a:solidFill>
                  <a:srgbClr val="7030A0"/>
                </a:solidFill>
              </a:rPr>
              <a:t>Toiveikkuus ja kiitollisuus</a:t>
            </a:r>
          </a:p>
          <a:p>
            <a:pPr marL="285750" indent="-285750">
              <a:buFont typeface="Wingdings" panose="05000000000000000000" pitchFamily="2" charset="2"/>
              <a:buChar char="v"/>
            </a:pPr>
            <a:r>
              <a:rPr lang="fi-FI" sz="1400" dirty="0" err="1" smtClean="0">
                <a:solidFill>
                  <a:srgbClr val="7030A0"/>
                </a:solidFill>
              </a:rPr>
              <a:t>Periksiantamattomuus</a:t>
            </a:r>
            <a:r>
              <a:rPr lang="fi-FI" sz="1400" dirty="0" smtClean="0">
                <a:solidFill>
                  <a:srgbClr val="7030A0"/>
                </a:solidFill>
              </a:rPr>
              <a:t> ja elämisen tahto</a:t>
            </a:r>
          </a:p>
          <a:p>
            <a:pPr marL="285750" indent="-285750">
              <a:buFont typeface="Wingdings" panose="05000000000000000000" pitchFamily="2" charset="2"/>
              <a:buChar char="v"/>
            </a:pPr>
            <a:r>
              <a:rPr lang="fi-FI" sz="1400" dirty="0" smtClean="0">
                <a:solidFill>
                  <a:srgbClr val="7030A0"/>
                </a:solidFill>
              </a:rPr>
              <a:t>Huumori</a:t>
            </a:r>
          </a:p>
          <a:p>
            <a:pPr marL="285750" indent="-285750">
              <a:buFont typeface="Wingdings" panose="05000000000000000000" pitchFamily="2" charset="2"/>
              <a:buChar char="v"/>
            </a:pPr>
            <a:r>
              <a:rPr lang="fi-FI" sz="1400" dirty="0" smtClean="0">
                <a:solidFill>
                  <a:srgbClr val="7030A0"/>
                </a:solidFill>
              </a:rPr>
              <a:t>Hyvä itsetunto</a:t>
            </a:r>
          </a:p>
          <a:p>
            <a:pPr marL="285750" indent="-285750">
              <a:buFont typeface="Wingdings" panose="05000000000000000000" pitchFamily="2" charset="2"/>
              <a:buChar char="v"/>
            </a:pPr>
            <a:r>
              <a:rPr lang="fi-FI" sz="1400" dirty="0" smtClean="0">
                <a:solidFill>
                  <a:srgbClr val="7030A0"/>
                </a:solidFill>
              </a:rPr>
              <a:t>Puhdas elinympäristö</a:t>
            </a:r>
          </a:p>
          <a:p>
            <a:pPr marL="285750" indent="-285750">
              <a:buFont typeface="Wingdings" panose="05000000000000000000" pitchFamily="2" charset="2"/>
              <a:buChar char="v"/>
            </a:pPr>
            <a:r>
              <a:rPr lang="fi-FI" sz="1400" dirty="0" smtClean="0">
                <a:solidFill>
                  <a:srgbClr val="7030A0"/>
                </a:solidFill>
              </a:rPr>
              <a:t>Matkustelu</a:t>
            </a:r>
          </a:p>
          <a:p>
            <a:pPr marL="285750" indent="-285750">
              <a:buFont typeface="Wingdings" panose="05000000000000000000" pitchFamily="2" charset="2"/>
              <a:buChar char="v"/>
            </a:pPr>
            <a:r>
              <a:rPr lang="fi-FI" sz="1400" dirty="0" smtClean="0">
                <a:solidFill>
                  <a:srgbClr val="7030A0"/>
                </a:solidFill>
              </a:rPr>
              <a:t>Turvallisuus</a:t>
            </a:r>
          </a:p>
          <a:p>
            <a:r>
              <a:rPr lang="fi-FI" sz="1400" dirty="0"/>
              <a:t>	</a:t>
            </a:r>
            <a:r>
              <a:rPr lang="fi-FI" sz="1400" dirty="0" smtClean="0"/>
              <a:t>Ei ole sotaa, turvallinen 	asuinympäristö ja puoliso</a:t>
            </a:r>
          </a:p>
          <a:p>
            <a:endParaRPr lang="fi-FI" sz="1400" dirty="0" smtClean="0"/>
          </a:p>
          <a:p>
            <a:endParaRPr lang="fi-FI" sz="1400" dirty="0" smtClean="0"/>
          </a:p>
        </p:txBody>
      </p:sp>
      <p:sp>
        <p:nvSpPr>
          <p:cNvPr id="7" name="Tekstiruutu 6"/>
          <p:cNvSpPr txBox="1"/>
          <p:nvPr/>
        </p:nvSpPr>
        <p:spPr>
          <a:xfrm>
            <a:off x="4875042" y="1772816"/>
            <a:ext cx="4001616" cy="5570756"/>
          </a:xfrm>
          <a:prstGeom prst="rect">
            <a:avLst/>
          </a:prstGeom>
          <a:noFill/>
        </p:spPr>
        <p:txBody>
          <a:bodyPr wrap="square" rtlCol="0">
            <a:spAutoFit/>
          </a:bodyPr>
          <a:lstStyle/>
          <a:p>
            <a:r>
              <a:rPr lang="fi-FI" sz="1600" i="1" dirty="0"/>
              <a:t>”On työtä, katto pään päällä ja jääkaapissa tarvittava ruoka. Yksi merkittävä ystävyyssuhde, jossa jaetaan tuntoja ja arkea tasavertaisesti, auttaa henkistä puolta</a:t>
            </a:r>
            <a:r>
              <a:rPr lang="fi-FI" sz="1600" i="1" dirty="0" smtClean="0"/>
              <a:t>.”</a:t>
            </a:r>
          </a:p>
          <a:p>
            <a:endParaRPr lang="fi-FI" sz="1600" i="1" dirty="0" smtClean="0"/>
          </a:p>
          <a:p>
            <a:endParaRPr lang="fi-FI" sz="1600" i="1" dirty="0"/>
          </a:p>
          <a:p>
            <a:endParaRPr lang="fi-FI" sz="1600" i="1" dirty="0" smtClean="0"/>
          </a:p>
          <a:p>
            <a:r>
              <a:rPr lang="fi-FI" sz="1600" i="1" dirty="0"/>
              <a:t>”Mielekkäät kohtaamiset ihmisten - läheisten ja uusien tuttavuuksien - kanssa. Sen mahdollistaminen, että aikani kuluu arvojeni mukaisessa toiminnassa ja elämisessä</a:t>
            </a:r>
            <a:r>
              <a:rPr lang="fi-FI" sz="1600" i="1" dirty="0" smtClean="0"/>
              <a:t>.”</a:t>
            </a:r>
          </a:p>
          <a:p>
            <a:endParaRPr lang="fi-FI" sz="1600" dirty="0"/>
          </a:p>
          <a:p>
            <a:endParaRPr lang="fi-FI" sz="1600" dirty="0" smtClean="0"/>
          </a:p>
          <a:p>
            <a:endParaRPr lang="fi-FI" sz="1600" dirty="0" smtClean="0"/>
          </a:p>
          <a:p>
            <a:r>
              <a:rPr lang="fi-FI" sz="1600" i="1" dirty="0"/>
              <a:t>”Etätyöskentelymahdollisuus ja siten lisääntynyt vapaa-aika kun aikaa ei mene työmatkoihin ja työmatkaan työpaikalle. Perheen kanssa vietetty aika ja luontoretkeily joka lisääntynyt runsaasti.”</a:t>
            </a:r>
            <a:endParaRPr lang="fi-FI" sz="1600" dirty="0"/>
          </a:p>
          <a:p>
            <a:endParaRPr lang="fi-FI" sz="1600" dirty="0"/>
          </a:p>
          <a:p>
            <a:endParaRPr lang="fi-FI" sz="1200" dirty="0" smtClean="0"/>
          </a:p>
          <a:p>
            <a:endParaRPr lang="fi-FI" sz="1200" dirty="0" smtClean="0"/>
          </a:p>
          <a:p>
            <a:endParaRPr lang="fi-FI" sz="1200" dirty="0" smtClean="0"/>
          </a:p>
        </p:txBody>
      </p:sp>
      <p:pic>
        <p:nvPicPr>
          <p:cNvPr id="8" name="Sisällön paikkamerkki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2924944"/>
            <a:ext cx="619929" cy="569223"/>
          </a:xfrm>
          <a:prstGeom prst="rect">
            <a:avLst/>
          </a:prstGeom>
        </p:spPr>
      </p:pic>
      <p:pic>
        <p:nvPicPr>
          <p:cNvPr id="3" name="Kuva 2"/>
          <p:cNvPicPr>
            <a:picLocks noChangeAspect="1"/>
          </p:cNvPicPr>
          <p:nvPr/>
        </p:nvPicPr>
        <p:blipFill>
          <a:blip r:embed="rId4"/>
          <a:stretch>
            <a:fillRect/>
          </a:stretch>
        </p:blipFill>
        <p:spPr>
          <a:xfrm>
            <a:off x="6405086" y="4558194"/>
            <a:ext cx="621846" cy="566977"/>
          </a:xfrm>
          <a:prstGeom prst="rect">
            <a:avLst/>
          </a:prstGeom>
        </p:spPr>
      </p:pic>
    </p:spTree>
    <p:extLst>
      <p:ext uri="{BB962C8B-B14F-4D97-AF65-F5344CB8AC3E}">
        <p14:creationId xmlns:p14="http://schemas.microsoft.com/office/powerpoint/2010/main" val="2457017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solidFill>
                  <a:srgbClr val="0070C0"/>
                </a:solidFill>
              </a:rPr>
              <a:t>Hyvinvointia vahvistavat tekijät </a:t>
            </a:r>
            <a:endParaRPr lang="fi-FI" dirty="0">
              <a:solidFill>
                <a:srgbClr val="0070C0"/>
              </a:solidFill>
            </a:endParaRPr>
          </a:p>
        </p:txBody>
      </p:sp>
      <p:pic>
        <p:nvPicPr>
          <p:cNvPr id="4" name="Sisällön paikkamerkki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812360" y="474385"/>
            <a:ext cx="1090464" cy="1001271"/>
          </a:xfrm>
        </p:spPr>
      </p:pic>
      <p:sp>
        <p:nvSpPr>
          <p:cNvPr id="5" name="Tekstiruutu 4"/>
          <p:cNvSpPr txBox="1"/>
          <p:nvPr/>
        </p:nvSpPr>
        <p:spPr>
          <a:xfrm>
            <a:off x="426368" y="1475656"/>
            <a:ext cx="4001616" cy="4832092"/>
          </a:xfrm>
          <a:prstGeom prst="rect">
            <a:avLst/>
          </a:prstGeom>
          <a:noFill/>
        </p:spPr>
        <p:txBody>
          <a:bodyPr wrap="square" rtlCol="0">
            <a:spAutoFit/>
          </a:bodyPr>
          <a:lstStyle/>
          <a:p>
            <a:r>
              <a:rPr lang="fi-FI" i="1" dirty="0" smtClean="0"/>
              <a:t>”Lasten </a:t>
            </a:r>
            <a:r>
              <a:rPr lang="fi-FI" i="1" dirty="0"/>
              <a:t>perheiden asuminen Savossa antaa mahdollisuuden yhteydenpitoon ja elämään perheiden rinnalla lapsiperhearkea. 5 omaa lasta ja heidän 12 jälkeläistään antavat sisältöä elämään. Puolisoni kanssa autamme lastemme perheissä, harrastamme yhdessä luonnossa liikkumista ja hoidamme tilaamme. Asumme väljästi omassa talossamme. Olemme toistaiseksi suhteellisen terveitä</a:t>
            </a:r>
            <a:r>
              <a:rPr lang="fi-FI" i="1" dirty="0" smtClean="0"/>
              <a:t>.”</a:t>
            </a:r>
            <a:endParaRPr lang="fi-FI" i="1" dirty="0"/>
          </a:p>
          <a:p>
            <a:endParaRPr lang="fi-FI" sz="1400" dirty="0" smtClean="0"/>
          </a:p>
          <a:p>
            <a:endParaRPr lang="fi-FI" sz="1400" dirty="0" smtClean="0"/>
          </a:p>
          <a:p>
            <a:endParaRPr lang="fi-FI" sz="1400" dirty="0"/>
          </a:p>
          <a:p>
            <a:r>
              <a:rPr lang="fi-FI" i="1" dirty="0" smtClean="0"/>
              <a:t>”Elämäntapojen </a:t>
            </a:r>
            <a:r>
              <a:rPr lang="fi-FI" i="1" dirty="0"/>
              <a:t>muuttaminen; liikuntaharrastuksen aloittaminen ja ruokavalion monipuolistaminen</a:t>
            </a:r>
            <a:r>
              <a:rPr lang="fi-FI" i="1" dirty="0" smtClean="0"/>
              <a:t>.”</a:t>
            </a:r>
            <a:endParaRPr lang="fi-FI" dirty="0"/>
          </a:p>
          <a:p>
            <a:endParaRPr lang="fi-FI" sz="1400" dirty="0" smtClean="0"/>
          </a:p>
        </p:txBody>
      </p:sp>
      <p:sp>
        <p:nvSpPr>
          <p:cNvPr id="7" name="Tekstiruutu 6"/>
          <p:cNvSpPr txBox="1"/>
          <p:nvPr/>
        </p:nvSpPr>
        <p:spPr>
          <a:xfrm>
            <a:off x="4572000" y="1475656"/>
            <a:ext cx="4330824" cy="6247864"/>
          </a:xfrm>
          <a:prstGeom prst="rect">
            <a:avLst/>
          </a:prstGeom>
          <a:noFill/>
        </p:spPr>
        <p:txBody>
          <a:bodyPr wrap="square" rtlCol="0">
            <a:spAutoFit/>
          </a:bodyPr>
          <a:lstStyle/>
          <a:p>
            <a:r>
              <a:rPr lang="fi-FI" i="1" dirty="0"/>
              <a:t>”Vapaa aikana on myös paljon mahdollisuuksia osallistua, on yhdistyksiä, jotka toimivat virkeästi.”</a:t>
            </a:r>
            <a:endParaRPr lang="fi-FI" dirty="0"/>
          </a:p>
          <a:p>
            <a:endParaRPr lang="fi-FI" sz="1600" i="1" dirty="0" smtClean="0"/>
          </a:p>
          <a:p>
            <a:endParaRPr lang="fi-FI" sz="1600" i="1" dirty="0"/>
          </a:p>
          <a:p>
            <a:endParaRPr lang="fi-FI" sz="1600" i="1" dirty="0" smtClean="0"/>
          </a:p>
          <a:p>
            <a:r>
              <a:rPr lang="fi-FI" dirty="0"/>
              <a:t>”Joutava kiire on pois, kun tapahtumat yms. on vähentyneet”</a:t>
            </a:r>
          </a:p>
          <a:p>
            <a:endParaRPr lang="fi-FI" sz="1600" dirty="0"/>
          </a:p>
          <a:p>
            <a:endParaRPr lang="fi-FI" sz="1600" dirty="0" smtClean="0"/>
          </a:p>
          <a:p>
            <a:endParaRPr lang="fi-FI" sz="1600" dirty="0" smtClean="0"/>
          </a:p>
          <a:p>
            <a:r>
              <a:rPr lang="fi-FI" i="1" dirty="0" smtClean="0"/>
              <a:t>”Koen </a:t>
            </a:r>
            <a:r>
              <a:rPr lang="fi-FI" i="1" dirty="0"/>
              <a:t>olevani rakastettu ja tärkeä ihminen monille</a:t>
            </a:r>
            <a:r>
              <a:rPr lang="fi-FI" i="1" dirty="0" smtClean="0"/>
              <a:t>.”</a:t>
            </a:r>
          </a:p>
          <a:p>
            <a:endParaRPr lang="fi-FI" i="1" dirty="0" smtClean="0"/>
          </a:p>
          <a:p>
            <a:endParaRPr lang="fi-FI" i="1" dirty="0"/>
          </a:p>
          <a:p>
            <a:r>
              <a:rPr lang="fi-FI" i="1" dirty="0" smtClean="0"/>
              <a:t>”Rauhallinen </a:t>
            </a:r>
            <a:r>
              <a:rPr lang="fi-FI" i="1" dirty="0"/>
              <a:t>ja turvallinen asuinympäristö. Luonto ja mahdollisuus liikkua. Etenkin näin korona-vuoden aikana arvostaa väljyyttä asuinpaikassa- ja seudussa</a:t>
            </a:r>
            <a:r>
              <a:rPr lang="fi-FI" i="1" dirty="0" smtClean="0"/>
              <a:t>.”</a:t>
            </a:r>
            <a:endParaRPr lang="fi-FI" i="1" dirty="0"/>
          </a:p>
          <a:p>
            <a:endParaRPr lang="fi-FI" dirty="0"/>
          </a:p>
          <a:p>
            <a:endParaRPr lang="fi-FI" sz="1600" dirty="0"/>
          </a:p>
          <a:p>
            <a:endParaRPr lang="fi-FI" sz="1200" dirty="0" smtClean="0"/>
          </a:p>
          <a:p>
            <a:endParaRPr lang="fi-FI" sz="1200" dirty="0" smtClean="0"/>
          </a:p>
          <a:p>
            <a:endParaRPr lang="fi-FI" sz="1200" dirty="0" smtClean="0"/>
          </a:p>
        </p:txBody>
      </p:sp>
      <p:pic>
        <p:nvPicPr>
          <p:cNvPr id="8" name="Sisällön paikkamerkki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7677" y="2384929"/>
            <a:ext cx="619929" cy="569223"/>
          </a:xfrm>
          <a:prstGeom prst="rect">
            <a:avLst/>
          </a:prstGeom>
        </p:spPr>
      </p:pic>
      <p:pic>
        <p:nvPicPr>
          <p:cNvPr id="3" name="Kuva 2"/>
          <p:cNvPicPr>
            <a:picLocks noChangeAspect="1"/>
          </p:cNvPicPr>
          <p:nvPr/>
        </p:nvPicPr>
        <p:blipFill>
          <a:blip r:embed="rId4"/>
          <a:stretch>
            <a:fillRect/>
          </a:stretch>
        </p:blipFill>
        <p:spPr>
          <a:xfrm>
            <a:off x="6109544" y="3719150"/>
            <a:ext cx="621846" cy="566977"/>
          </a:xfrm>
          <a:prstGeom prst="rect">
            <a:avLst/>
          </a:prstGeom>
        </p:spPr>
      </p:pic>
      <p:pic>
        <p:nvPicPr>
          <p:cNvPr id="9" name="Kuva 8"/>
          <p:cNvPicPr>
            <a:picLocks noChangeAspect="1"/>
          </p:cNvPicPr>
          <p:nvPr/>
        </p:nvPicPr>
        <p:blipFill>
          <a:blip r:embed="rId4"/>
          <a:stretch>
            <a:fillRect/>
          </a:stretch>
        </p:blipFill>
        <p:spPr>
          <a:xfrm>
            <a:off x="6261885" y="4910358"/>
            <a:ext cx="621846" cy="566977"/>
          </a:xfrm>
          <a:prstGeom prst="rect">
            <a:avLst/>
          </a:prstGeom>
        </p:spPr>
      </p:pic>
      <p:pic>
        <p:nvPicPr>
          <p:cNvPr id="10" name="Sisällön paikkamerkki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8428" y="4581128"/>
            <a:ext cx="619929" cy="569223"/>
          </a:xfrm>
          <a:prstGeom prst="rect">
            <a:avLst/>
          </a:prstGeom>
        </p:spPr>
      </p:pic>
    </p:spTree>
    <p:extLst>
      <p:ext uri="{BB962C8B-B14F-4D97-AF65-F5344CB8AC3E}">
        <p14:creationId xmlns:p14="http://schemas.microsoft.com/office/powerpoint/2010/main" val="4034241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71481" y="116632"/>
            <a:ext cx="8229600" cy="1143000"/>
          </a:xfrm>
        </p:spPr>
        <p:txBody>
          <a:bodyPr>
            <a:noAutofit/>
          </a:bodyPr>
          <a:lstStyle/>
          <a:p>
            <a:r>
              <a:rPr lang="fi-FI" sz="2800" b="1" dirty="0" smtClean="0">
                <a:solidFill>
                  <a:srgbClr val="0070C0"/>
                </a:solidFill>
              </a:rPr>
              <a:t>Mikä on HEIKENTÄNYT Sinun jokapäiväistä hyvinvointiasi eniten viimeisen vuoden aikana?</a:t>
            </a:r>
            <a:endParaRPr lang="fi-FI" sz="2800" b="1" dirty="0">
              <a:solidFill>
                <a:srgbClr val="0070C0"/>
              </a:solidFill>
            </a:endParaRPr>
          </a:p>
        </p:txBody>
      </p:sp>
      <p:pic>
        <p:nvPicPr>
          <p:cNvPr id="5" name="Sisällön paikkamerkki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93375" y="1246896"/>
            <a:ext cx="5985811" cy="3499673"/>
          </a:xfrm>
        </p:spPr>
      </p:pic>
      <p:sp>
        <p:nvSpPr>
          <p:cNvPr id="3" name="Tekstiruutu 2"/>
          <p:cNvSpPr txBox="1"/>
          <p:nvPr/>
        </p:nvSpPr>
        <p:spPr>
          <a:xfrm>
            <a:off x="507273" y="4869160"/>
            <a:ext cx="8507287" cy="1815882"/>
          </a:xfrm>
          <a:prstGeom prst="rect">
            <a:avLst/>
          </a:prstGeom>
          <a:noFill/>
        </p:spPr>
        <p:txBody>
          <a:bodyPr wrap="square" rtlCol="0">
            <a:spAutoFit/>
          </a:bodyPr>
          <a:lstStyle/>
          <a:p>
            <a:r>
              <a:rPr lang="fi-FI" sz="1400" dirty="0"/>
              <a:t>Vastaavasti hyvinvointia ovat heikentäneet sosiaalisiin suhteisiin liittyvät menetykset ja ristiriidat, fyysisesti tai henkisesti raskas työ tai työn epävarmuus ja muutokset työssä sekä opiskelussa korontilanteen vuoksi. Myös maskin käyttö, koronasta uutisointi ja koronan tuomien rajoitusten koettiin heikentävän hyvinvointia. Stressi, kiire, terveysongelmat, yksinäisyys, huonot elintavat tai ympäristöön liittyvät tekijät kuten melu, huonot liikenne- ja kulkuyhteydet, liika valaistus tai pimeys sekä liukkaus heikensivät hyvinvointia. Myös palvelujen heikentyminen tai puute, turvattomuuden tunne ja epävarmuus tulevasta nousivat esiin hyvinvointia heikentävinä tekijöinä. Oltiin myös huolissaan ympäristön puhtaudesta ja monimuotoisuudesta, ilmastonmuutoksesta ja </a:t>
            </a:r>
            <a:r>
              <a:rPr lang="fi-FI" sz="1400" dirty="0" err="1"/>
              <a:t>ulko</a:t>
            </a:r>
            <a:r>
              <a:rPr lang="fi-FI" sz="1400" dirty="0"/>
              <a:t>- ja sisäilmaongelmista.  </a:t>
            </a:r>
            <a:endParaRPr lang="fi-FI" sz="1400" dirty="0"/>
          </a:p>
        </p:txBody>
      </p:sp>
    </p:spTree>
    <p:extLst>
      <p:ext uri="{BB962C8B-B14F-4D97-AF65-F5344CB8AC3E}">
        <p14:creationId xmlns:p14="http://schemas.microsoft.com/office/powerpoint/2010/main" val="3320129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solidFill>
                  <a:srgbClr val="0070C0"/>
                </a:solidFill>
              </a:rPr>
              <a:t>Hyvinvointia HEIKENTÄVÄT tekijät </a:t>
            </a:r>
            <a:endParaRPr lang="fi-FI" sz="4000" dirty="0">
              <a:solidFill>
                <a:srgbClr val="0070C0"/>
              </a:solidFill>
            </a:endParaRPr>
          </a:p>
        </p:txBody>
      </p:sp>
      <p:sp>
        <p:nvSpPr>
          <p:cNvPr id="5" name="Tekstiruutu 4"/>
          <p:cNvSpPr txBox="1"/>
          <p:nvPr/>
        </p:nvSpPr>
        <p:spPr>
          <a:xfrm>
            <a:off x="426368" y="1475656"/>
            <a:ext cx="3785592" cy="49859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smtClean="0">
                <a:ln>
                  <a:noFill/>
                </a:ln>
                <a:solidFill>
                  <a:srgbClr val="1F497D"/>
                </a:solidFill>
                <a:effectLst/>
                <a:uLnTx/>
                <a:uFillTx/>
                <a:latin typeface="Calibri"/>
                <a:ea typeface="+mn-ea"/>
                <a:cs typeface="+mn-cs"/>
              </a:rPr>
              <a:t>Vastausten perusteella hyvinvointia HEIKENTÄVIÄ tekijöitä olivat: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dirty="0">
              <a:solidFill>
                <a:srgbClr val="1F497D"/>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rgbClr val="2E3917"/>
                </a:solidFill>
                <a:latin typeface="Calibri"/>
              </a:rPr>
              <a:t>Ristiriidat</a:t>
            </a:r>
          </a:p>
          <a:p>
            <a:pPr lvl="1"/>
            <a:r>
              <a:rPr kumimoji="0" lang="fi-FI" sz="1600" b="0" i="0" u="none" strike="noStrike" kern="1200" cap="none" spc="0" normalizeH="0" noProof="0" dirty="0" smtClean="0">
                <a:ln>
                  <a:noFill/>
                </a:ln>
                <a:effectLst/>
                <a:uLnTx/>
                <a:uFillTx/>
                <a:latin typeface="Calibri"/>
                <a:ea typeface="+mn-ea"/>
                <a:cs typeface="+mn-cs"/>
              </a:rPr>
              <a:t>Perheen sisäiset, avioero, graduohjaajan kanssa, töissä jne.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baseline="0" dirty="0" smtClean="0">
                <a:solidFill>
                  <a:srgbClr val="2E3917"/>
                </a:solidFill>
                <a:latin typeface="Calibri"/>
              </a:rPr>
              <a:t>Läheisen kuolema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noProof="0" dirty="0" smtClean="0">
                <a:ln>
                  <a:noFill/>
                </a:ln>
                <a:solidFill>
                  <a:srgbClr val="2E3917"/>
                </a:solidFill>
                <a:effectLst/>
                <a:uLnTx/>
                <a:uFillTx/>
                <a:latin typeface="Calibri"/>
                <a:ea typeface="+mn-ea"/>
                <a:cs typeface="+mn-cs"/>
              </a:rPr>
              <a:t>Heikko toimeentulo</a:t>
            </a:r>
          </a:p>
          <a:p>
            <a:pPr lvl="1"/>
            <a:r>
              <a:rPr lang="fi-FI" sz="1600" baseline="0" dirty="0" smtClean="0">
                <a:latin typeface="Calibri"/>
              </a:rPr>
              <a:t>talousongelmat, köyhyys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noProof="0" dirty="0" smtClean="0">
                <a:ln>
                  <a:noFill/>
                </a:ln>
                <a:solidFill>
                  <a:srgbClr val="2E3917"/>
                </a:solidFill>
                <a:effectLst/>
                <a:uLnTx/>
                <a:uFillTx/>
                <a:latin typeface="Calibri"/>
                <a:ea typeface="+mn-ea"/>
                <a:cs typeface="+mn-cs"/>
              </a:rPr>
              <a:t>Työttömyys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baseline="0" dirty="0" smtClean="0">
                <a:solidFill>
                  <a:srgbClr val="2E3917"/>
                </a:solidFill>
                <a:latin typeface="Calibri"/>
              </a:rPr>
              <a:t>Työ</a:t>
            </a:r>
          </a:p>
          <a:p>
            <a:pPr lvl="1"/>
            <a:r>
              <a:rPr kumimoji="0" lang="fi-FI" sz="1600" b="0" i="0" u="none" strike="noStrike" kern="1200" cap="none" spc="0" normalizeH="0" noProof="0" dirty="0" smtClean="0">
                <a:ln>
                  <a:noFill/>
                </a:ln>
                <a:effectLst/>
                <a:uLnTx/>
                <a:uFillTx/>
                <a:latin typeface="Calibri"/>
                <a:ea typeface="+mn-ea"/>
                <a:cs typeface="+mn-cs"/>
              </a:rPr>
              <a:t>Raskas fyysinen tai henkinen työ, pitkä työmatka, organisaation </a:t>
            </a:r>
            <a:r>
              <a:rPr kumimoji="0" lang="fi-FI" sz="1600" b="0" i="0" u="none" strike="noStrike" kern="1200" cap="none" spc="0" normalizeH="0" noProof="0" dirty="0" err="1" smtClean="0">
                <a:ln>
                  <a:noFill/>
                </a:ln>
                <a:effectLst/>
                <a:uLnTx/>
                <a:uFillTx/>
                <a:latin typeface="Calibri"/>
                <a:ea typeface="+mn-ea"/>
                <a:cs typeface="+mn-cs"/>
              </a:rPr>
              <a:t>yt</a:t>
            </a:r>
            <a:r>
              <a:rPr kumimoji="0" lang="fi-FI" sz="1600" b="0" i="0" u="none" strike="noStrike" kern="1200" cap="none" spc="0" normalizeH="0" noProof="0" dirty="0" smtClean="0">
                <a:ln>
                  <a:noFill/>
                </a:ln>
                <a:effectLst/>
                <a:uLnTx/>
                <a:uFillTx/>
                <a:latin typeface="Calibri"/>
                <a:ea typeface="+mn-ea"/>
                <a:cs typeface="+mn-cs"/>
              </a:rPr>
              <a:t>-neuvottelut, etätyö, huono työergonomia, työorganisaation jäykkyys ja muutos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baseline="0" dirty="0" smtClean="0">
                <a:solidFill>
                  <a:srgbClr val="2E3917"/>
                </a:solidFill>
                <a:latin typeface="Calibri"/>
              </a:rPr>
              <a:t>Opiskelu</a:t>
            </a:r>
          </a:p>
          <a:p>
            <a:pPr lvl="1"/>
            <a:r>
              <a:rPr kumimoji="0" lang="fi-FI" sz="1600" b="0" i="0" u="none" strike="noStrike" kern="1200" cap="none" spc="0" normalizeH="0" noProof="0" dirty="0" smtClean="0">
                <a:ln>
                  <a:noFill/>
                </a:ln>
                <a:effectLst/>
                <a:uLnTx/>
                <a:uFillTx/>
                <a:latin typeface="Calibri"/>
                <a:ea typeface="+mn-ea"/>
                <a:cs typeface="+mn-cs"/>
              </a:rPr>
              <a:t>Opintojen keskeytyminen, etäopiskelu</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baseline="0" dirty="0" smtClean="0">
                <a:solidFill>
                  <a:srgbClr val="2E3917"/>
                </a:solidFill>
                <a:latin typeface="Calibri"/>
              </a:rPr>
              <a:t>Oman ajan vähyys</a:t>
            </a:r>
            <a:endParaRPr kumimoji="0" lang="fi-FI" sz="1600" b="0" i="0" u="none" strike="noStrike" kern="1200" cap="none" spc="0" normalizeH="0" baseline="0" noProof="0" dirty="0" smtClean="0">
              <a:ln>
                <a:noFill/>
              </a:ln>
              <a:solidFill>
                <a:srgbClr val="2E3917"/>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kstiruutu 5"/>
          <p:cNvSpPr txBox="1"/>
          <p:nvPr/>
        </p:nvSpPr>
        <p:spPr>
          <a:xfrm>
            <a:off x="4716016" y="1351580"/>
            <a:ext cx="400161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77912"/>
            <a:ext cx="1116010" cy="652488"/>
          </a:xfrm>
          <a:prstGeom prst="rect">
            <a:avLst/>
          </a:prstGeom>
        </p:spPr>
      </p:pic>
      <p:sp>
        <p:nvSpPr>
          <p:cNvPr id="8" name="Tekstiruutu 7"/>
          <p:cNvSpPr txBox="1"/>
          <p:nvPr/>
        </p:nvSpPr>
        <p:spPr>
          <a:xfrm>
            <a:off x="4595935" y="1475656"/>
            <a:ext cx="4320479" cy="572464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baseline="0" noProof="0" dirty="0" smtClean="0">
                <a:ln>
                  <a:noFill/>
                </a:ln>
                <a:solidFill>
                  <a:srgbClr val="2E3917"/>
                </a:solidFill>
                <a:effectLst/>
                <a:uLnTx/>
                <a:uFillTx/>
                <a:latin typeface="Calibri"/>
                <a:ea typeface="+mn-ea"/>
                <a:cs typeface="+mn-cs"/>
              </a:rPr>
              <a:t>Maskin käyttö</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rgbClr val="2E3917"/>
                </a:solidFill>
                <a:latin typeface="Calibri"/>
              </a:rPr>
              <a:t>Stressi</a:t>
            </a:r>
          </a:p>
          <a:p>
            <a:pPr lvl="1"/>
            <a:r>
              <a:rPr kumimoji="0" lang="fi-FI" sz="1600" b="0" i="0" u="none" strike="noStrike" kern="1200" cap="none" spc="0" normalizeH="0" baseline="0" noProof="0" dirty="0" smtClean="0">
                <a:ln>
                  <a:noFill/>
                </a:ln>
                <a:effectLst/>
                <a:uLnTx/>
                <a:uFillTx/>
                <a:latin typeface="Calibri"/>
                <a:ea typeface="+mn-ea"/>
                <a:cs typeface="+mn-cs"/>
              </a:rPr>
              <a:t>perheessä,</a:t>
            </a:r>
            <a:r>
              <a:rPr kumimoji="0" lang="fi-FI" sz="1600" b="0" i="0" u="none" strike="noStrike" kern="1200" cap="none" spc="0" normalizeH="0" noProof="0" dirty="0" smtClean="0">
                <a:ln>
                  <a:noFill/>
                </a:ln>
                <a:effectLst/>
                <a:uLnTx/>
                <a:uFillTx/>
                <a:latin typeface="Calibri"/>
                <a:ea typeface="+mn-ea"/>
                <a:cs typeface="+mn-cs"/>
              </a:rPr>
              <a:t> opiskelussa, työssä, ympäristön muutoksista, kotitöistä, koronastressi, toimeentuloon tai yritykseen liittyvä</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baseline="0" dirty="0" smtClean="0">
                <a:solidFill>
                  <a:srgbClr val="2E3917"/>
                </a:solidFill>
                <a:latin typeface="Calibri"/>
              </a:rPr>
              <a:t>Kiire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noProof="0" dirty="0" smtClean="0">
                <a:ln>
                  <a:noFill/>
                </a:ln>
                <a:solidFill>
                  <a:srgbClr val="2E3917"/>
                </a:solidFill>
                <a:effectLst/>
                <a:uLnTx/>
                <a:uFillTx/>
                <a:latin typeface="Calibri"/>
                <a:ea typeface="+mn-ea"/>
                <a:cs typeface="+mn-cs"/>
              </a:rPr>
              <a:t>Terveysongelmat itsellä tai läheisellä</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baseline="0" dirty="0" smtClean="0">
                <a:solidFill>
                  <a:srgbClr val="2E3917"/>
                </a:solidFill>
                <a:latin typeface="Calibri"/>
              </a:rPr>
              <a:t>Yksinäisyys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noProof="0" dirty="0" smtClean="0">
                <a:ln>
                  <a:noFill/>
                </a:ln>
                <a:solidFill>
                  <a:srgbClr val="2E3917"/>
                </a:solidFill>
                <a:effectLst/>
                <a:uLnTx/>
                <a:uFillTx/>
                <a:latin typeface="Calibri"/>
                <a:ea typeface="+mn-ea"/>
                <a:cs typeface="+mn-cs"/>
              </a:rPr>
              <a:t>Korona ja sen tuomat rajoitukset ja siitä uutisointi</a:t>
            </a:r>
          </a:p>
          <a:p>
            <a:pPr marL="285750" indent="-285750">
              <a:buFont typeface="Wingdings" panose="05000000000000000000" pitchFamily="2" charset="2"/>
              <a:buChar char="Ø"/>
            </a:pPr>
            <a:r>
              <a:rPr lang="fi-FI" sz="1600" dirty="0" smtClean="0">
                <a:solidFill>
                  <a:srgbClr val="2E3917"/>
                </a:solidFill>
                <a:latin typeface="Calibri"/>
              </a:rPr>
              <a:t>Liikkumattomuus</a:t>
            </a:r>
          </a:p>
          <a:p>
            <a:pPr marL="285750" indent="-285750">
              <a:buFont typeface="Wingdings" panose="05000000000000000000" pitchFamily="2" charset="2"/>
              <a:buChar char="Ø"/>
            </a:pPr>
            <a:r>
              <a:rPr lang="fi-FI" sz="1600" dirty="0" smtClean="0">
                <a:solidFill>
                  <a:srgbClr val="2E3917"/>
                </a:solidFill>
              </a:rPr>
              <a:t>Lihominen</a:t>
            </a:r>
            <a:endParaRPr lang="fi-FI" sz="1600" dirty="0">
              <a:solidFill>
                <a:srgbClr val="2E3917"/>
              </a:solidFill>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noProof="0" dirty="0" smtClean="0">
                <a:ln>
                  <a:noFill/>
                </a:ln>
                <a:solidFill>
                  <a:srgbClr val="2E3917"/>
                </a:solidFill>
                <a:effectLst/>
                <a:uLnTx/>
                <a:uFillTx/>
                <a:latin typeface="Calibri"/>
                <a:ea typeface="+mn-ea"/>
                <a:cs typeface="+mn-cs"/>
              </a:rPr>
              <a:t>Huonot liikenne- ja kulkuyhteydet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rgbClr val="2E3917"/>
                </a:solidFill>
                <a:latin typeface="Calibri"/>
              </a:rPr>
              <a:t>Melu</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noProof="0" dirty="0" smtClean="0">
                <a:ln>
                  <a:noFill/>
                </a:ln>
                <a:solidFill>
                  <a:srgbClr val="2E3917"/>
                </a:solidFill>
                <a:effectLst/>
                <a:uLnTx/>
                <a:uFillTx/>
                <a:latin typeface="Calibri"/>
                <a:ea typeface="+mn-ea"/>
                <a:cs typeface="+mn-cs"/>
              </a:rPr>
              <a:t>Liiallinen valaistus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rgbClr val="2E3917"/>
                </a:solidFill>
                <a:latin typeface="Calibri"/>
              </a:rPr>
              <a:t>Pimeys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noProof="0" dirty="0" smtClean="0">
                <a:ln>
                  <a:noFill/>
                </a:ln>
                <a:solidFill>
                  <a:srgbClr val="2E3917"/>
                </a:solidFill>
                <a:effectLst/>
                <a:uLnTx/>
                <a:uFillTx/>
                <a:latin typeface="Calibri"/>
                <a:ea typeface="+mn-ea"/>
                <a:cs typeface="+mn-cs"/>
              </a:rPr>
              <a:t>Liukkaus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rgbClr val="2E3917"/>
                </a:solidFill>
                <a:latin typeface="Calibri"/>
              </a:rPr>
              <a:t>Yleinen huono ilmapiiri</a:t>
            </a:r>
          </a:p>
          <a:p>
            <a:pPr marR="0" lvl="0" algn="l" defTabSz="914400" rtl="0" eaLnBrk="1" fontAlgn="auto" latinLnBrk="0" hangingPunct="1">
              <a:lnSpc>
                <a:spcPct val="100000"/>
              </a:lnSpc>
              <a:spcBef>
                <a:spcPts val="0"/>
              </a:spcBef>
              <a:spcAft>
                <a:spcPts val="0"/>
              </a:spcAft>
              <a:buClrTx/>
              <a:buSzTx/>
              <a:tabLst/>
              <a:defRPr/>
            </a:pPr>
            <a:r>
              <a:rPr lang="fi-FI" sz="1600" dirty="0" smtClean="0">
                <a:latin typeface="Calibri"/>
              </a:rPr>
              <a:t>	</a:t>
            </a:r>
            <a:r>
              <a:rPr kumimoji="0" lang="fi-FI" sz="1600" b="0" i="0" u="none" strike="noStrike" kern="1200" cap="none" spc="0" normalizeH="0" noProof="0" dirty="0" smtClean="0">
                <a:ln>
                  <a:noFill/>
                </a:ln>
                <a:effectLst/>
                <a:uLnTx/>
                <a:uFillTx/>
                <a:latin typeface="Calibri"/>
                <a:ea typeface="+mn-ea"/>
                <a:cs typeface="+mn-cs"/>
              </a:rPr>
              <a:t>itsekkyys, haluttomuus muuttua, 	kyynisyys, pinnallisuus, 	näköalattomuus</a:t>
            </a:r>
          </a:p>
          <a:p>
            <a:pPr marR="0" lvl="0" algn="l" defTabSz="914400" rtl="0" eaLnBrk="1" fontAlgn="auto" latinLnBrk="0" hangingPunct="1">
              <a:lnSpc>
                <a:spcPct val="100000"/>
              </a:lnSpc>
              <a:spcBef>
                <a:spcPts val="0"/>
              </a:spcBef>
              <a:spcAft>
                <a:spcPts val="0"/>
              </a:spcAft>
              <a:buClrTx/>
              <a:buSzTx/>
              <a:tabLst/>
              <a:defRPr/>
            </a:pPr>
            <a:endParaRPr kumimoji="0" lang="fi-FI" sz="1600" b="0" i="0" u="none" strike="noStrike" kern="1200" cap="none" spc="0" normalizeH="0" baseline="0" noProof="0" dirty="0" smtClean="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870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558118"/>
            <a:ext cx="8229600" cy="720080"/>
          </a:xfrm>
        </p:spPr>
        <p:txBody>
          <a:bodyPr>
            <a:normAutofit fontScale="90000"/>
          </a:bodyPr>
          <a:lstStyle>
            <a:lvl1pPr algn="l">
              <a:defRPr/>
            </a:lvl1pPr>
          </a:lstStyle>
          <a:p>
            <a:r>
              <a:rPr lang="en-US" sz="2800" b="1" dirty="0" err="1" smtClean="0">
                <a:solidFill>
                  <a:srgbClr val="000000"/>
                </a:solidFill>
                <a:latin typeface="Arial"/>
              </a:rPr>
              <a:t>Taustatiedot</a:t>
            </a:r>
            <a:r>
              <a:rPr lang="en-US" sz="2800" b="1" dirty="0" smtClean="0">
                <a:solidFill>
                  <a:srgbClr val="000000"/>
                </a:solidFill>
                <a:latin typeface="Arial"/>
              </a:rPr>
              <a:t/>
            </a:r>
            <a:br>
              <a:rPr lang="en-US" sz="2800" b="1" dirty="0" smtClean="0">
                <a:solidFill>
                  <a:srgbClr val="000000"/>
                </a:solidFill>
                <a:latin typeface="Arial"/>
              </a:rPr>
            </a:br>
            <a:r>
              <a:rPr lang="fi-FI" sz="2000" dirty="0" smtClean="0"/>
              <a:t>Molempina </a:t>
            </a:r>
            <a:r>
              <a:rPr lang="fi-FI" sz="2000" dirty="0"/>
              <a:t>kyselykertoina vastaajia oli reilu 80% naisia ja hieman alle 20% miehiä ja kaikenikäisiä, eniten 35-44-vuotiaita. Suurin osa oli palkkatyössä tai eläkkeellä olevia vastaajia ja useimmiten asuin parisuhteessa lapsen tai lapsien kanssa. </a:t>
            </a:r>
            <a:r>
              <a:rPr lang="fi-FI" sz="2000" dirty="0" err="1"/>
              <a:t>Pohjois</a:t>
            </a:r>
            <a:r>
              <a:rPr lang="fi-FI" sz="2000" dirty="0"/>
              <a:t>-Savon kaikista kunnista saatiin vastauksia, eniten Kuopiosta ja Siilinjärveltä. </a:t>
            </a:r>
            <a:endParaRPr lang="en-US" sz="2000" b="1" dirty="0">
              <a:solidFill>
                <a:srgbClr val="000000"/>
              </a:solidFill>
              <a:latin typeface="Arial"/>
            </a:endParaRP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solidFill>
                  <a:srgbClr val="0070C0"/>
                </a:solidFill>
              </a:rPr>
              <a:t>Hyvinvointia HEIKENTÄVÄT tekijät </a:t>
            </a:r>
            <a:endParaRPr lang="fi-FI" sz="4000" dirty="0">
              <a:solidFill>
                <a:srgbClr val="0070C0"/>
              </a:solidFill>
            </a:endParaRPr>
          </a:p>
        </p:txBody>
      </p:sp>
      <p:sp>
        <p:nvSpPr>
          <p:cNvPr id="5" name="Tekstiruutu 4"/>
          <p:cNvSpPr txBox="1"/>
          <p:nvPr/>
        </p:nvSpPr>
        <p:spPr>
          <a:xfrm>
            <a:off x="426368" y="1475656"/>
            <a:ext cx="3785592" cy="5478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dirty="0" smtClean="0">
                <a:ln>
                  <a:noFill/>
                </a:ln>
                <a:solidFill>
                  <a:srgbClr val="1F497D"/>
                </a:solidFill>
                <a:effectLst/>
                <a:uLnTx/>
                <a:uFillTx/>
                <a:latin typeface="Calibri"/>
                <a:ea typeface="+mn-ea"/>
                <a:cs typeface="+mn-cs"/>
              </a:rPr>
              <a:t>Vastausten perusteella hyvinvointia HEIKENTÄVIÄ tekijöitä olivat: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dirty="0">
              <a:solidFill>
                <a:srgbClr val="1F497D"/>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rgbClr val="2E3917"/>
                </a:solidFill>
                <a:latin typeface="Calibri"/>
              </a:rPr>
              <a:t>Suvaitsemattomuus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baseline="0" noProof="0" dirty="0" smtClean="0">
                <a:ln>
                  <a:noFill/>
                </a:ln>
                <a:solidFill>
                  <a:srgbClr val="2E3917"/>
                </a:solidFill>
                <a:effectLst/>
                <a:uLnTx/>
                <a:uFillTx/>
                <a:latin typeface="Calibri"/>
                <a:ea typeface="+mn-ea"/>
                <a:cs typeface="+mn-cs"/>
              </a:rPr>
              <a:t>Palvelujen heikkeneminen</a:t>
            </a:r>
            <a:r>
              <a:rPr kumimoji="0" lang="fi-FI" sz="1600" b="0" i="0" u="none" strike="noStrike" kern="1200" cap="none" spc="0" normalizeH="0" noProof="0" dirty="0" smtClean="0">
                <a:ln>
                  <a:noFill/>
                </a:ln>
                <a:solidFill>
                  <a:srgbClr val="2E3917"/>
                </a:solidFill>
                <a:effectLst/>
                <a:uLnTx/>
                <a:uFillTx/>
                <a:latin typeface="Calibri"/>
                <a:ea typeface="+mn-ea"/>
                <a:cs typeface="+mn-cs"/>
              </a:rPr>
              <a:t> tai niiden puute</a:t>
            </a:r>
          </a:p>
          <a:p>
            <a:pPr lvl="1"/>
            <a:r>
              <a:rPr lang="fi-FI" sz="1600" dirty="0" smtClean="0">
                <a:latin typeface="Calibri"/>
              </a:rPr>
              <a:t>lakkauttaminen, palvelut kaukana, riittämättömät palvelut ja tuki, aukioloaikojen sopimattomuus, pitkät jonot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Turvattomuuden tunne ja huoli</a:t>
            </a:r>
          </a:p>
          <a:p>
            <a:pPr marR="0" lvl="0" algn="l" defTabSz="914400" rtl="0" eaLnBrk="1" fontAlgn="auto" latinLnBrk="0" hangingPunct="1">
              <a:lnSpc>
                <a:spcPct val="100000"/>
              </a:lnSpc>
              <a:spcBef>
                <a:spcPts val="0"/>
              </a:spcBef>
              <a:spcAft>
                <a:spcPts val="0"/>
              </a:spcAft>
              <a:buClrTx/>
              <a:buSzTx/>
              <a:tabLst/>
              <a:defRPr/>
            </a:pPr>
            <a:r>
              <a:rPr kumimoji="0" lang="fi-FI" sz="1600" b="0" i="0" u="none" strike="noStrike" kern="1200" cap="none" spc="0" normalizeH="0" noProof="0" dirty="0" smtClean="0">
                <a:ln>
                  <a:noFill/>
                </a:ln>
                <a:effectLst/>
                <a:uLnTx/>
                <a:uFillTx/>
                <a:latin typeface="Calibri"/>
                <a:ea typeface="+mn-ea"/>
                <a:cs typeface="+mn-cs"/>
              </a:rPr>
              <a:t>	Pelko lasten turvallisuudesta 	liikenteessä, poliisitoimen 	vähentäminen, pelko palvelujen 	vähenemisestä, lasten avioerot, 	rötöstelyt, väkivalta, rikollisuus, 	koulukiusaamisesta huoli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baseline="0" dirty="0" smtClean="0">
                <a:solidFill>
                  <a:schemeClr val="accent3">
                    <a:lumMod val="50000"/>
                  </a:schemeClr>
                </a:solidFill>
                <a:latin typeface="Calibri"/>
              </a:rPr>
              <a:t>Epävarmuus tulevasta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noProof="0" dirty="0" smtClean="0">
                <a:ln>
                  <a:noFill/>
                </a:ln>
                <a:solidFill>
                  <a:schemeClr val="accent3">
                    <a:lumMod val="50000"/>
                  </a:schemeClr>
                </a:solidFill>
                <a:effectLst/>
                <a:uLnTx/>
                <a:uFillTx/>
                <a:latin typeface="Calibri"/>
                <a:ea typeface="+mn-ea"/>
                <a:cs typeface="+mn-cs"/>
              </a:rPr>
              <a:t>Ruokavalio</a:t>
            </a:r>
          </a:p>
          <a:p>
            <a:pPr marR="0" lvl="0" algn="l" defTabSz="914400" rtl="0" eaLnBrk="1" fontAlgn="auto" latinLnBrk="0" hangingPunct="1">
              <a:lnSpc>
                <a:spcPct val="100000"/>
              </a:lnSpc>
              <a:spcBef>
                <a:spcPts val="0"/>
              </a:spcBef>
              <a:spcAft>
                <a:spcPts val="0"/>
              </a:spcAft>
              <a:buClrTx/>
              <a:buSzTx/>
              <a:tabLst/>
              <a:defRPr/>
            </a:pPr>
            <a:r>
              <a:rPr lang="fi-FI" sz="1600" baseline="0" dirty="0" smtClean="0">
                <a:latin typeface="Calibri"/>
              </a:rPr>
              <a:t>	Liika</a:t>
            </a:r>
            <a:r>
              <a:rPr lang="fi-FI" sz="1600" dirty="0" smtClean="0">
                <a:latin typeface="Calibri"/>
              </a:rPr>
              <a:t> syöminen, epäterveellinen 	ruokavalio</a:t>
            </a:r>
            <a:endParaRPr kumimoji="0" lang="fi-FI" sz="1600" b="0" i="0" u="none" strike="noStrike" kern="1200" cap="none" spc="0" normalizeH="0" baseline="0" noProof="0" dirty="0" smtClean="0">
              <a:ln>
                <a:noFill/>
              </a:ln>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kstiruutu 5"/>
          <p:cNvSpPr txBox="1"/>
          <p:nvPr/>
        </p:nvSpPr>
        <p:spPr>
          <a:xfrm>
            <a:off x="4716016" y="1478856"/>
            <a:ext cx="400161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77912"/>
            <a:ext cx="1116010" cy="652488"/>
          </a:xfrm>
          <a:prstGeom prst="rect">
            <a:avLst/>
          </a:prstGeom>
        </p:spPr>
      </p:pic>
      <p:sp>
        <p:nvSpPr>
          <p:cNvPr id="8" name="Tekstiruutu 7"/>
          <p:cNvSpPr txBox="1"/>
          <p:nvPr/>
        </p:nvSpPr>
        <p:spPr>
          <a:xfrm>
            <a:off x="4716016" y="1628800"/>
            <a:ext cx="4001616" cy="50167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baseline="0" noProof="0" dirty="0" smtClean="0">
                <a:ln>
                  <a:noFill/>
                </a:ln>
                <a:solidFill>
                  <a:schemeClr val="accent3">
                    <a:lumMod val="50000"/>
                  </a:schemeClr>
                </a:solidFill>
                <a:effectLst/>
                <a:uLnTx/>
                <a:uFillTx/>
                <a:latin typeface="Calibri"/>
                <a:ea typeface="+mn-ea"/>
                <a:cs typeface="+mn-cs"/>
              </a:rPr>
              <a:t>Unettomuus tai levon puute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Väsymys</a:t>
            </a:r>
          </a:p>
          <a:p>
            <a:pPr marR="0" lvl="0" algn="l" defTabSz="914400" rtl="0" eaLnBrk="1" fontAlgn="auto" latinLnBrk="0" hangingPunct="1">
              <a:lnSpc>
                <a:spcPct val="100000"/>
              </a:lnSpc>
              <a:spcBef>
                <a:spcPts val="0"/>
              </a:spcBef>
              <a:spcAft>
                <a:spcPts val="0"/>
              </a:spcAft>
              <a:buClrTx/>
              <a:buSzTx/>
              <a:tabLst/>
              <a:defRPr/>
            </a:pPr>
            <a:r>
              <a:rPr lang="fi-FI" sz="1600" dirty="0">
                <a:latin typeface="Calibri"/>
              </a:rPr>
              <a:t>	</a:t>
            </a:r>
            <a:r>
              <a:rPr lang="fi-FI" sz="1600" dirty="0" smtClean="0">
                <a:latin typeface="Calibri"/>
              </a:rPr>
              <a:t>Työkuorma, omaishoitajuus</a:t>
            </a:r>
            <a:endParaRPr kumimoji="0" lang="fi-FI" sz="1600" b="0" i="0" u="none" strike="noStrike" kern="1200" cap="none" spc="0" normalizeH="0" baseline="0" noProof="0" dirty="0" smtClean="0">
              <a:ln>
                <a:noFill/>
              </a:ln>
              <a:effectLst/>
              <a:uLnTx/>
              <a:uFillTx/>
              <a:latin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Päihteiden käyttö</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baseline="0" noProof="0" dirty="0" smtClean="0">
                <a:ln>
                  <a:noFill/>
                </a:ln>
                <a:solidFill>
                  <a:schemeClr val="accent3">
                    <a:lumMod val="50000"/>
                  </a:schemeClr>
                </a:solidFill>
                <a:effectLst/>
                <a:uLnTx/>
                <a:uFillTx/>
                <a:latin typeface="Calibri"/>
                <a:ea typeface="+mn-ea"/>
                <a:cs typeface="+mn-cs"/>
              </a:rPr>
              <a:t>Liiallinen netin käyttö</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Pelaaminen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i-FI" sz="1600" b="0" i="0" u="none" strike="noStrike" kern="1200" cap="none" spc="0" normalizeH="0" baseline="0" noProof="0" dirty="0" smtClean="0">
                <a:ln>
                  <a:noFill/>
                </a:ln>
                <a:solidFill>
                  <a:schemeClr val="accent3">
                    <a:lumMod val="50000"/>
                  </a:schemeClr>
                </a:solidFill>
                <a:effectLst/>
                <a:uLnTx/>
                <a:uFillTx/>
                <a:latin typeface="Calibri"/>
                <a:ea typeface="+mn-ea"/>
                <a:cs typeface="+mn-cs"/>
              </a:rPr>
              <a:t>Tapahtumien</a:t>
            </a:r>
            <a:r>
              <a:rPr kumimoji="0" lang="fi-FI" sz="1600" b="0" i="0" u="none" strike="noStrike" kern="1200" cap="none" spc="0" normalizeH="0" noProof="0" dirty="0" smtClean="0">
                <a:ln>
                  <a:noFill/>
                </a:ln>
                <a:solidFill>
                  <a:schemeClr val="accent3">
                    <a:lumMod val="50000"/>
                  </a:schemeClr>
                </a:solidFill>
                <a:effectLst/>
                <a:uLnTx/>
                <a:uFillTx/>
                <a:latin typeface="Calibri"/>
                <a:ea typeface="+mn-ea"/>
                <a:cs typeface="+mn-cs"/>
              </a:rPr>
              <a:t> peruuntuminen, loppuminen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baseline="0" dirty="0" smtClean="0">
                <a:solidFill>
                  <a:schemeClr val="accent3">
                    <a:lumMod val="50000"/>
                  </a:schemeClr>
                </a:solidFill>
                <a:latin typeface="Calibri"/>
              </a:rPr>
              <a:t>Matkustelun</a:t>
            </a:r>
            <a:r>
              <a:rPr lang="fi-FI" sz="1600" dirty="0" smtClean="0">
                <a:solidFill>
                  <a:schemeClr val="accent3">
                    <a:lumMod val="50000"/>
                  </a:schemeClr>
                </a:solidFill>
                <a:latin typeface="Calibri"/>
              </a:rPr>
              <a:t> puute tai väheneminen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Elämän merkityksettömyys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Epätietoisuus tulevasta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Yleinen huoli ja maailmantilanne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Huoli ympäristön puhtaudesta ja monimuotoisuudesta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Ilmastonmuutos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Sääolosuhteet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Ilman laatu</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Sisäilmaongelmat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Asuinympäristön kehittäminen</a:t>
            </a:r>
          </a:p>
          <a:p>
            <a:pPr marR="0" lvl="0" algn="l" defTabSz="914400" rtl="0" eaLnBrk="1" fontAlgn="auto" latinLnBrk="0" hangingPunct="1">
              <a:lnSpc>
                <a:spcPct val="100000"/>
              </a:lnSpc>
              <a:spcBef>
                <a:spcPts val="0"/>
              </a:spcBef>
              <a:spcAft>
                <a:spcPts val="0"/>
              </a:spcAft>
              <a:buClrTx/>
              <a:buSzTx/>
              <a:tabLst/>
              <a:defRPr/>
            </a:pPr>
            <a:r>
              <a:rPr lang="fi-FI" sz="1600" dirty="0" smtClean="0">
                <a:latin typeface="Calibri"/>
              </a:rPr>
              <a:t>	Tornitalojen rakentaminen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i-FI" sz="1600" dirty="0" smtClean="0">
                <a:solidFill>
                  <a:schemeClr val="accent3">
                    <a:lumMod val="50000"/>
                  </a:schemeClr>
                </a:solidFill>
                <a:latin typeface="Calibri"/>
              </a:rPr>
              <a:t>Vaikuttamisen puute</a:t>
            </a:r>
            <a:endParaRPr kumimoji="0" lang="fi-FI" sz="1400" b="0" i="0" u="none" strike="noStrike" kern="1200" cap="none" spc="0" normalizeH="0" baseline="0" noProof="0" dirty="0">
              <a:ln>
                <a:noFill/>
              </a:ln>
              <a:solidFill>
                <a:schemeClr val="accent3">
                  <a:lumMod val="50000"/>
                </a:schemeClr>
              </a:solidFill>
              <a:effectLst/>
              <a:uLnTx/>
              <a:uFillTx/>
              <a:latin typeface="Calibri"/>
            </a:endParaRPr>
          </a:p>
        </p:txBody>
      </p:sp>
    </p:spTree>
    <p:extLst>
      <p:ext uri="{BB962C8B-B14F-4D97-AF65-F5344CB8AC3E}">
        <p14:creationId xmlns:p14="http://schemas.microsoft.com/office/powerpoint/2010/main" val="11634035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4000" dirty="0" smtClean="0">
                <a:solidFill>
                  <a:srgbClr val="0070C0"/>
                </a:solidFill>
              </a:rPr>
              <a:t>Hyvinvointia HEIKENTÄVÄT tekijät </a:t>
            </a:r>
            <a:endParaRPr lang="fi-FI" sz="4000" dirty="0">
              <a:solidFill>
                <a:srgbClr val="0070C0"/>
              </a:solidFill>
            </a:endParaRPr>
          </a:p>
        </p:txBody>
      </p:sp>
      <p:sp>
        <p:nvSpPr>
          <p:cNvPr id="5" name="Tekstiruutu 4"/>
          <p:cNvSpPr txBox="1"/>
          <p:nvPr/>
        </p:nvSpPr>
        <p:spPr>
          <a:xfrm>
            <a:off x="426368" y="1475656"/>
            <a:ext cx="3785592" cy="46782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400" i="1" dirty="0">
              <a:solidFill>
                <a:prstClr val="black"/>
              </a:solidFill>
              <a:latin typeface="Calibri"/>
            </a:endParaRPr>
          </a:p>
          <a:p>
            <a:r>
              <a:rPr lang="fi-FI" i="1" dirty="0" smtClean="0"/>
              <a:t>”On </a:t>
            </a:r>
            <a:r>
              <a:rPr lang="fi-FI" i="1" dirty="0"/>
              <a:t>ollut vaikea löytää energiaa kodinhoitoon, kun elämä vaikuttaa niin turhalta ja merkityksettömältä. Elämä pyörii ruokailun ja liikunnan ympärillä</a:t>
            </a:r>
            <a:r>
              <a:rPr lang="fi-FI" i="1" dirty="0" smtClean="0"/>
              <a:t>.”</a:t>
            </a:r>
          </a:p>
          <a:p>
            <a:endParaRPr lang="fi-FI" i="1" dirty="0"/>
          </a:p>
          <a:p>
            <a:endParaRPr lang="fi-FI" i="1" dirty="0" smtClean="0"/>
          </a:p>
          <a:p>
            <a:endParaRPr lang="fi-FI" i="1" dirty="0" smtClean="0"/>
          </a:p>
          <a:p>
            <a:endParaRPr lang="fi-FI" i="1" dirty="0"/>
          </a:p>
          <a:p>
            <a:r>
              <a:rPr lang="fi-FI" i="1" dirty="0" smtClean="0"/>
              <a:t>”Omaa </a:t>
            </a:r>
            <a:r>
              <a:rPr lang="fi-FI" i="1" dirty="0"/>
              <a:t>hyvinvointia on heikentänyt koronan tuomat rajoitukset ja suositukset. Jatkuva etätyöskentely on aiheuttanut sosiaalisten kontaktien määrää vähenemistä huomattavasti</a:t>
            </a:r>
            <a:r>
              <a:rPr lang="fi-FI" i="1" dirty="0" smtClean="0"/>
              <a:t>.”</a:t>
            </a:r>
            <a:endParaRPr lang="fi-FI" i="1" dirty="0"/>
          </a:p>
          <a:p>
            <a:endParaRPr lang="fi-FI" i="1"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kstiruutu 5"/>
          <p:cNvSpPr txBox="1"/>
          <p:nvPr/>
        </p:nvSpPr>
        <p:spPr>
          <a:xfrm>
            <a:off x="4716016" y="1478856"/>
            <a:ext cx="400161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Kuva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77912"/>
            <a:ext cx="1116010" cy="652488"/>
          </a:xfrm>
          <a:prstGeom prst="rect">
            <a:avLst/>
          </a:prstGeom>
        </p:spPr>
      </p:pic>
      <p:sp>
        <p:nvSpPr>
          <p:cNvPr id="8" name="Tekstiruutu 7"/>
          <p:cNvSpPr txBox="1"/>
          <p:nvPr/>
        </p:nvSpPr>
        <p:spPr>
          <a:xfrm>
            <a:off x="4716016" y="1628800"/>
            <a:ext cx="4001616" cy="495520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endParaRPr lang="fi-FI" sz="1600" dirty="0">
              <a:solidFill>
                <a:schemeClr val="accent3">
                  <a:lumMod val="50000"/>
                </a:schemeClr>
              </a:solidFill>
              <a:latin typeface="Calibri"/>
            </a:endParaRPr>
          </a:p>
          <a:p>
            <a:pPr lvl="0"/>
            <a:r>
              <a:rPr lang="fi-FI" i="1" dirty="0" smtClean="0"/>
              <a:t>”Nurkkakuntaisuus </a:t>
            </a:r>
            <a:r>
              <a:rPr lang="fi-FI" i="1" dirty="0"/>
              <a:t>eli suvaitsemattomuus kaikenlaista erilaisuutta kohtaan</a:t>
            </a:r>
            <a:r>
              <a:rPr lang="fi-FI" i="1" dirty="0" smtClean="0"/>
              <a:t>.”</a:t>
            </a:r>
          </a:p>
          <a:p>
            <a:pPr lvl="0"/>
            <a:endParaRPr lang="fi-FI" i="1" dirty="0" smtClean="0"/>
          </a:p>
          <a:p>
            <a:pPr lvl="0"/>
            <a:endParaRPr lang="fi-FI" sz="1600" i="1" dirty="0">
              <a:solidFill>
                <a:schemeClr val="accent3">
                  <a:lumMod val="50000"/>
                </a:schemeClr>
              </a:solidFill>
              <a:latin typeface="Calibri"/>
            </a:endParaRPr>
          </a:p>
          <a:p>
            <a:pPr lvl="0"/>
            <a:endParaRPr lang="fi-FI" sz="1600" i="1" dirty="0" smtClean="0">
              <a:solidFill>
                <a:schemeClr val="accent3">
                  <a:lumMod val="50000"/>
                </a:schemeClr>
              </a:solidFill>
              <a:latin typeface="Calibri"/>
            </a:endParaRPr>
          </a:p>
          <a:p>
            <a:r>
              <a:rPr lang="fi-FI" i="1" dirty="0" smtClean="0"/>
              <a:t>”Omassa </a:t>
            </a:r>
            <a:r>
              <a:rPr lang="fi-FI" i="1" dirty="0"/>
              <a:t>kaupunginosassa tapahtuneet rikokset ovat heikentäneet turvallisuudentunnetta ja sitä kautta hyvinvointia</a:t>
            </a:r>
            <a:r>
              <a:rPr lang="fi-FI" i="1" dirty="0" smtClean="0"/>
              <a:t>.”</a:t>
            </a:r>
          </a:p>
          <a:p>
            <a:endParaRPr lang="fi-FI" i="1" dirty="0" smtClean="0"/>
          </a:p>
          <a:p>
            <a:endParaRPr lang="fi-FI" i="1" dirty="0"/>
          </a:p>
          <a:p>
            <a:endParaRPr lang="fi-FI" i="1" dirty="0" smtClean="0"/>
          </a:p>
          <a:p>
            <a:endParaRPr lang="fi-FI" i="1" dirty="0"/>
          </a:p>
          <a:p>
            <a:r>
              <a:rPr lang="fi-FI" i="1" dirty="0" smtClean="0"/>
              <a:t>”Korona </a:t>
            </a:r>
            <a:r>
              <a:rPr lang="fi-FI" i="1" dirty="0"/>
              <a:t>on alkanut kiukuttaa</a:t>
            </a:r>
            <a:r>
              <a:rPr lang="fi-FI" i="1" dirty="0" smtClean="0"/>
              <a:t>.”</a:t>
            </a:r>
            <a:endParaRPr lang="fi-FI" i="1" dirty="0"/>
          </a:p>
          <a:p>
            <a:endParaRPr lang="fi-FI" i="1" dirty="0"/>
          </a:p>
          <a:p>
            <a:pPr lvl="0"/>
            <a:endParaRPr lang="fi-FI" sz="1600" i="1" dirty="0" smtClean="0">
              <a:solidFill>
                <a:schemeClr val="accent3">
                  <a:lumMod val="50000"/>
                </a:schemeClr>
              </a:solidFill>
              <a:latin typeface="Calibri"/>
            </a:endParaRPr>
          </a:p>
        </p:txBody>
      </p:sp>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3207379"/>
            <a:ext cx="1116010" cy="652488"/>
          </a:xfrm>
          <a:prstGeom prst="rect">
            <a:avLst/>
          </a:prstGeom>
        </p:spPr>
      </p:pic>
      <p:pic>
        <p:nvPicPr>
          <p:cNvPr id="10" name="Kuva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7582" y="4941168"/>
            <a:ext cx="1116010" cy="652488"/>
          </a:xfrm>
          <a:prstGeom prst="rect">
            <a:avLst/>
          </a:prstGeom>
        </p:spPr>
      </p:pic>
      <p:pic>
        <p:nvPicPr>
          <p:cNvPr id="11" name="Kuva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1375" y="2814935"/>
            <a:ext cx="1116010" cy="652488"/>
          </a:xfrm>
          <a:prstGeom prst="rect">
            <a:avLst/>
          </a:prstGeom>
        </p:spPr>
      </p:pic>
    </p:spTree>
    <p:extLst>
      <p:ext uri="{BB962C8B-B14F-4D97-AF65-F5344CB8AC3E}">
        <p14:creationId xmlns:p14="http://schemas.microsoft.com/office/powerpoint/2010/main" val="18392982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2800" dirty="0" smtClean="0"/>
              <a:t>Hyvinvointia heikentävät ja vahvistavat tekijät vastausten </a:t>
            </a:r>
            <a:r>
              <a:rPr lang="fi-FI" sz="2800" dirty="0" smtClean="0"/>
              <a:t>analysointia</a:t>
            </a:r>
            <a:endParaRPr lang="fi-FI" sz="2800" dirty="0"/>
          </a:p>
        </p:txBody>
      </p:sp>
      <p:pic>
        <p:nvPicPr>
          <p:cNvPr id="4" name="Sisällön paikkamerkki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170807" y="1772816"/>
            <a:ext cx="5503417" cy="4653897"/>
          </a:xfrm>
        </p:spPr>
      </p:pic>
      <p:sp>
        <p:nvSpPr>
          <p:cNvPr id="5" name="Tekstiruutu 4"/>
          <p:cNvSpPr txBox="1"/>
          <p:nvPr/>
        </p:nvSpPr>
        <p:spPr>
          <a:xfrm>
            <a:off x="467138" y="1508921"/>
            <a:ext cx="216024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Hyvinvointia vahvistavissa ja heikentävissä tekijöissä tuli hyvin esille asioita kaikilta Maslowin tarvehierarkian eri tasoilta (</a:t>
            </a:r>
            <a:r>
              <a:rPr kumimoji="0" lang="fi-FI" sz="1800" b="0" i="0" u="none" strike="noStrike" kern="1200" cap="none" spc="0" normalizeH="0" baseline="0" noProof="0" dirty="0" err="1" smtClean="0">
                <a:ln>
                  <a:noFill/>
                </a:ln>
                <a:solidFill>
                  <a:prstClr val="black"/>
                </a:solidFill>
                <a:effectLst/>
                <a:uLnTx/>
                <a:uFillTx/>
                <a:latin typeface="Calibri"/>
                <a:ea typeface="+mn-ea"/>
                <a:cs typeface="+mn-cs"/>
              </a:rPr>
              <a:t>ks</a:t>
            </a: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 kuva).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smtClean="0">
                <a:ln>
                  <a:noFill/>
                </a:ln>
                <a:solidFill>
                  <a:prstClr val="black"/>
                </a:solidFill>
                <a:effectLst/>
                <a:uLnTx/>
                <a:uFillTx/>
                <a:latin typeface="Calibri"/>
                <a:ea typeface="+mn-ea"/>
                <a:cs typeface="+mn-cs"/>
              </a:rPr>
              <a:t>Sekä heikentävissä että vahvistavissa tekijöissä mainittiin niin fysiologisia tarpeita, turvallisuus, sosiaaliset tarpeet, arvonanto ja itsensä toteutus.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817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Taustatiedot</a:t>
            </a:r>
          </a:p>
        </p:txBody>
      </p:sp>
      <p:sp>
        <p:nvSpPr>
          <p:cNvPr id="7" name="Text"/>
          <p:cNvSpPr>
            <a:spLocks noGrp="1"/>
          </p:cNvSpPr>
          <p:nvPr>
            <p:ph type="body" sz="quarter" idx="13"/>
          </p:nvPr>
        </p:nvSpPr>
        <p:spPr>
          <a:xfrm>
            <a:off x="457200" y="1125537"/>
            <a:ext cx="8229600" cy="540000"/>
          </a:xfrm>
        </p:spPr>
        <p:txBody>
          <a:bodyPr>
            <a:normAutofit/>
          </a:bodyPr>
          <a:lstStyle>
            <a:lvl1pPr marL="0" indent="0" algn="l">
              <a:buNone/>
              <a:defRPr baseline="0"/>
            </a:lvl1pPr>
          </a:lstStyle>
          <a:p>
            <a:r>
              <a:rPr lang="en-US" sz="1400" b="0">
                <a:solidFill>
                  <a:srgbClr val="000000"/>
                </a:solidFill>
                <a:latin typeface="Arial"/>
              </a:rPr>
              <a:t>Minkä ikäinen olet?</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a:solidFill>
                  <a:srgbClr val="000000"/>
                </a:solidFill>
                <a:latin typeface="Arial"/>
              </a:rPr>
              <a:t>Taustatiedot</a:t>
            </a:r>
          </a:p>
        </p:txBody>
      </p:sp>
      <p:sp>
        <p:nvSpPr>
          <p:cNvPr id="7" name="Text"/>
          <p:cNvSpPr>
            <a:spLocks noGrp="1"/>
          </p:cNvSpPr>
          <p:nvPr>
            <p:ph type="body" sz="quarter" idx="13"/>
          </p:nvPr>
        </p:nvSpPr>
        <p:spPr>
          <a:xfrm>
            <a:off x="457200" y="1125537"/>
            <a:ext cx="8229600" cy="540000"/>
          </a:xfrm>
        </p:spPr>
        <p:txBody>
          <a:bodyPr>
            <a:normAutofit/>
          </a:bodyPr>
          <a:lstStyle>
            <a:lvl1pPr marL="0" indent="0" algn="l">
              <a:buNone/>
              <a:defRPr baseline="0"/>
            </a:lvl1pPr>
          </a:lstStyle>
          <a:p>
            <a:r>
              <a:rPr lang="en-US" sz="1400" b="0" dirty="0" err="1">
                <a:solidFill>
                  <a:srgbClr val="000000"/>
                </a:solidFill>
                <a:latin typeface="Arial"/>
              </a:rPr>
              <a:t>Mihin</a:t>
            </a:r>
            <a:r>
              <a:rPr lang="en-US" sz="1400" b="0" dirty="0">
                <a:solidFill>
                  <a:srgbClr val="000000"/>
                </a:solidFill>
                <a:latin typeface="Arial"/>
              </a:rPr>
              <a:t> </a:t>
            </a:r>
            <a:r>
              <a:rPr lang="en-US" sz="1400" b="0" dirty="0" err="1">
                <a:solidFill>
                  <a:srgbClr val="000000"/>
                </a:solidFill>
                <a:latin typeface="Arial"/>
              </a:rPr>
              <a:t>seuraavaan</a:t>
            </a:r>
            <a:r>
              <a:rPr lang="en-US" sz="1400" b="0" dirty="0">
                <a:solidFill>
                  <a:srgbClr val="000000"/>
                </a:solidFill>
                <a:latin typeface="Arial"/>
              </a:rPr>
              <a:t> </a:t>
            </a:r>
            <a:r>
              <a:rPr lang="en-US" sz="1400" b="0" dirty="0" err="1">
                <a:solidFill>
                  <a:srgbClr val="000000"/>
                </a:solidFill>
                <a:latin typeface="Arial"/>
              </a:rPr>
              <a:t>ryhmään</a:t>
            </a:r>
            <a:r>
              <a:rPr lang="en-US" sz="1400" b="0" dirty="0">
                <a:solidFill>
                  <a:srgbClr val="000000"/>
                </a:solidFill>
                <a:latin typeface="Arial"/>
              </a:rPr>
              <a:t> </a:t>
            </a:r>
            <a:r>
              <a:rPr lang="en-US" sz="1400" b="0" dirty="0" err="1">
                <a:solidFill>
                  <a:srgbClr val="000000"/>
                </a:solidFill>
                <a:latin typeface="Arial"/>
              </a:rPr>
              <a:t>kuulut</a:t>
            </a:r>
            <a:r>
              <a:rPr lang="en-US" sz="1400" b="0" dirty="0">
                <a:solidFill>
                  <a:srgbClr val="000000"/>
                </a:solidFill>
                <a:latin typeface="Arial"/>
              </a:rPr>
              <a:t> </a:t>
            </a:r>
            <a:r>
              <a:rPr lang="en-US" sz="1400" b="0" dirty="0" err="1">
                <a:solidFill>
                  <a:srgbClr val="000000"/>
                </a:solidFill>
                <a:latin typeface="Arial"/>
              </a:rPr>
              <a:t>tällä</a:t>
            </a:r>
            <a:r>
              <a:rPr lang="en-US" sz="1400" b="0" dirty="0">
                <a:solidFill>
                  <a:srgbClr val="000000"/>
                </a:solidFill>
                <a:latin typeface="Arial"/>
              </a:rPr>
              <a:t> </a:t>
            </a:r>
            <a:r>
              <a:rPr lang="en-US" sz="1400" b="0" dirty="0" err="1" smtClean="0">
                <a:solidFill>
                  <a:srgbClr val="000000"/>
                </a:solidFill>
                <a:latin typeface="Arial"/>
              </a:rPr>
              <a:t>hetkellä</a:t>
            </a:r>
            <a:r>
              <a:rPr lang="en-US" sz="1400" dirty="0">
                <a:solidFill>
                  <a:srgbClr val="000000"/>
                </a:solidFill>
                <a:latin typeface="Arial"/>
              </a:rPr>
              <a:t> </a:t>
            </a:r>
            <a:r>
              <a:rPr lang="en-US" sz="1400" dirty="0" smtClean="0">
                <a:solidFill>
                  <a:srgbClr val="000000"/>
                </a:solidFill>
                <a:latin typeface="Arial"/>
              </a:rPr>
              <a:t>– </a:t>
            </a:r>
            <a:r>
              <a:rPr lang="en-US" sz="1400" dirty="0" err="1" smtClean="0">
                <a:solidFill>
                  <a:srgbClr val="000000"/>
                </a:solidFill>
                <a:latin typeface="Arial"/>
              </a:rPr>
              <a:t>tietoa</a:t>
            </a:r>
            <a:r>
              <a:rPr lang="en-US" sz="1400" dirty="0" smtClean="0">
                <a:solidFill>
                  <a:srgbClr val="000000"/>
                </a:solidFill>
                <a:latin typeface="Arial"/>
              </a:rPr>
              <a:t> </a:t>
            </a:r>
            <a:r>
              <a:rPr lang="en-US" sz="1400" dirty="0" err="1" smtClean="0">
                <a:solidFill>
                  <a:srgbClr val="000000"/>
                </a:solidFill>
                <a:latin typeface="Arial"/>
              </a:rPr>
              <a:t>kysyttiin</a:t>
            </a:r>
            <a:r>
              <a:rPr lang="en-US" sz="1400" dirty="0" smtClean="0">
                <a:solidFill>
                  <a:srgbClr val="000000"/>
                </a:solidFill>
                <a:latin typeface="Arial"/>
              </a:rPr>
              <a:t> vain </a:t>
            </a:r>
            <a:r>
              <a:rPr lang="en-US" sz="1400" dirty="0" err="1" smtClean="0">
                <a:solidFill>
                  <a:srgbClr val="000000"/>
                </a:solidFill>
                <a:latin typeface="Arial"/>
              </a:rPr>
              <a:t>vuonna</a:t>
            </a:r>
            <a:r>
              <a:rPr lang="en-US" sz="1400" dirty="0" smtClean="0">
                <a:solidFill>
                  <a:srgbClr val="000000"/>
                </a:solidFill>
                <a:latin typeface="Arial"/>
              </a:rPr>
              <a:t> 2020-2021 </a:t>
            </a:r>
            <a:r>
              <a:rPr lang="en-US" sz="1400" dirty="0" err="1" smtClean="0">
                <a:solidFill>
                  <a:srgbClr val="000000"/>
                </a:solidFill>
                <a:latin typeface="Arial"/>
              </a:rPr>
              <a:t>kyselyssä</a:t>
            </a:r>
            <a:endParaRPr lang="en-US" sz="1400" b="0" dirty="0">
              <a:solidFill>
                <a:srgbClr val="000000"/>
              </a:solidFill>
              <a:latin typeface="Arial"/>
            </a:endParaRP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itle"/>
          <p:cNvSpPr>
            <a:spLocks noGrp="1"/>
          </p:cNvSpPr>
          <p:nvPr>
            <p:ph type="title"/>
          </p:nvPr>
        </p:nvSpPr>
        <p:spPr>
          <a:xfrm>
            <a:off x="457200" y="332656"/>
            <a:ext cx="8229600" cy="720080"/>
          </a:xfrm>
        </p:spPr>
        <p:txBody>
          <a:bodyPr>
            <a:normAutofit/>
          </a:bodyPr>
          <a:lstStyle>
            <a:lvl1pPr algn="l">
              <a:defRPr/>
            </a:lvl1pPr>
          </a:lstStyle>
          <a:p>
            <a:r>
              <a:rPr lang="en-US" sz="2800" b="1" dirty="0" err="1">
                <a:solidFill>
                  <a:srgbClr val="000000"/>
                </a:solidFill>
                <a:latin typeface="Arial"/>
              </a:rPr>
              <a:t>Taustatiedot</a:t>
            </a:r>
            <a:endParaRPr lang="en-US" sz="2800" b="1" dirty="0">
              <a:solidFill>
                <a:srgbClr val="000000"/>
              </a:solidFill>
              <a:latin typeface="Arial"/>
            </a:endParaRPr>
          </a:p>
        </p:txBody>
      </p:sp>
      <p:sp>
        <p:nvSpPr>
          <p:cNvPr id="7" name="Text"/>
          <p:cNvSpPr>
            <a:spLocks noGrp="1"/>
          </p:cNvSpPr>
          <p:nvPr>
            <p:ph type="body" sz="quarter" idx="13"/>
          </p:nvPr>
        </p:nvSpPr>
        <p:spPr>
          <a:xfrm>
            <a:off x="457200" y="1125537"/>
            <a:ext cx="8229600" cy="540000"/>
          </a:xfrm>
        </p:spPr>
        <p:txBody>
          <a:bodyPr>
            <a:normAutofit/>
          </a:bodyPr>
          <a:lstStyle>
            <a:lvl1pPr marL="0" indent="0" algn="l">
              <a:buNone/>
              <a:defRPr baseline="0"/>
            </a:lvl1pPr>
          </a:lstStyle>
          <a:p>
            <a:r>
              <a:rPr lang="en-US" sz="1400" b="0" dirty="0" err="1">
                <a:solidFill>
                  <a:srgbClr val="000000"/>
                </a:solidFill>
                <a:latin typeface="Arial"/>
              </a:rPr>
              <a:t>Miten</a:t>
            </a:r>
            <a:r>
              <a:rPr lang="en-US" sz="1400" b="0" dirty="0">
                <a:solidFill>
                  <a:srgbClr val="000000"/>
                </a:solidFill>
                <a:latin typeface="Arial"/>
              </a:rPr>
              <a:t> </a:t>
            </a:r>
            <a:r>
              <a:rPr lang="en-US" sz="1400" b="0" dirty="0" err="1">
                <a:solidFill>
                  <a:srgbClr val="000000"/>
                </a:solidFill>
                <a:latin typeface="Arial"/>
              </a:rPr>
              <a:t>asut</a:t>
            </a:r>
            <a:r>
              <a:rPr lang="en-US" sz="1400" b="0" dirty="0">
                <a:solidFill>
                  <a:srgbClr val="000000"/>
                </a:solidFill>
                <a:latin typeface="Arial"/>
              </a:rPr>
              <a:t>?</a:t>
            </a:r>
          </a:p>
        </p:txBody>
      </p:sp>
      <p:graphicFrame>
        <p:nvGraphicFramePr>
          <p:cNvPr id="8"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Surveyp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3EB21D36F08A4BA80246746ED189F0" ma:contentTypeVersion="14" ma:contentTypeDescription="Create a new document." ma:contentTypeScope="" ma:versionID="e61fe9332533e4a05caeede8b13f042d">
  <xsd:schema xmlns:xsd="http://www.w3.org/2001/XMLSchema" xmlns:xs="http://www.w3.org/2001/XMLSchema" xmlns:p="http://schemas.microsoft.com/office/2006/metadata/properties" xmlns:ns1="http://schemas.microsoft.com/sharepoint/v3" xmlns:ns3="502019fa-07ad-4047-ab1d-d30de8693389" xmlns:ns4="64e57a27-bddb-4439-9191-65f6d1aaea3a" targetNamespace="http://schemas.microsoft.com/office/2006/metadata/properties" ma:root="true" ma:fieldsID="e9b1f6dafa79e02536a434b7e7cb9fb5" ns1:_="" ns3:_="" ns4:_="">
    <xsd:import namespace="http://schemas.microsoft.com/sharepoint/v3"/>
    <xsd:import namespace="502019fa-07ad-4047-ab1d-d30de8693389"/>
    <xsd:import namespace="64e57a27-bddb-4439-9191-65f6d1aaea3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2019fa-07ad-4047-ab1d-d30de8693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4e57a27-bddb-4439-9191-65f6d1aaea3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953D6-7E12-4F54-B622-3EF76C7E717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64e57a27-bddb-4439-9191-65f6d1aaea3a"/>
    <ds:schemaRef ds:uri="http://purl.org/dc/terms/"/>
    <ds:schemaRef ds:uri="502019fa-07ad-4047-ab1d-d30de8693389"/>
    <ds:schemaRef ds:uri="http://www.w3.org/XML/1998/namespace"/>
    <ds:schemaRef ds:uri="http://purl.org/dc/dcmitype/"/>
  </ds:schemaRefs>
</ds:datastoreItem>
</file>

<file path=customXml/itemProps2.xml><?xml version="1.0" encoding="utf-8"?>
<ds:datastoreItem xmlns:ds="http://schemas.openxmlformats.org/officeDocument/2006/customXml" ds:itemID="{DA930413-07CC-42C8-A5BC-30ED676839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2019fa-07ad-4047-ab1d-d30de8693389"/>
    <ds:schemaRef ds:uri="64e57a27-bddb-4439-9191-65f6d1aaea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DE30DD-8A03-4CD4-B92D-3B21E625A4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690</TotalTime>
  <Words>3526</Words>
  <Application>Microsoft Office PowerPoint</Application>
  <PresentationFormat>Näytössä katseltava diaesitys (4:3)</PresentationFormat>
  <Paragraphs>553</Paragraphs>
  <Slides>62</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62</vt:i4>
      </vt:variant>
    </vt:vector>
  </HeadingPairs>
  <TitlesOfParts>
    <vt:vector size="66" baseType="lpstr">
      <vt:lpstr>Arial</vt:lpstr>
      <vt:lpstr>Calibri</vt:lpstr>
      <vt:lpstr>Wingdings</vt:lpstr>
      <vt:lpstr>Surveypal</vt:lpstr>
      <vt:lpstr>Kokemuksellisen hyvinvointikyselyn 2020-2021 tulokset  - vertailu vuoden 2018-2019 toteutettuun kyselyyn - koettu hyvinvointi taustatekijöittäin vuonna 2021</vt:lpstr>
      <vt:lpstr>Kokemuksellinen hyvinvointikysely</vt:lpstr>
      <vt:lpstr>Saatekirje </vt:lpstr>
      <vt:lpstr>Kysely tuotettiin yhteistyössä</vt:lpstr>
      <vt:lpstr>PowerPoint-esitys</vt:lpstr>
      <vt:lpstr>Taustatiedot Molempina kyselykertoina vastaajia oli reilu 80% naisia ja hieman alle 20% miehiä ja kaikenikäisiä, eniten 35-44-vuotiaita. Suurin osa oli palkkatyössä tai eläkkeellä olevia vastaajia ja useimmiten asuin parisuhteessa lapsen tai lapsien kanssa. Pohjois-Savon kaikista kunnista saatiin vastauksia, eniten Kuopiosta ja Siilinjärveltä. </vt:lpstr>
      <vt:lpstr>Taustatiedot</vt:lpstr>
      <vt:lpstr>Taustatiedot</vt:lpstr>
      <vt:lpstr>Taustatiedot</vt:lpstr>
      <vt:lpstr>Taustatiedot Pohjois-Savon kaikista kunnista saatiin vastauksia, eniten Kuopiosta ja Siilinjärveltä. </vt:lpstr>
      <vt:lpstr>Asuinseutusi tuottama hyvinvointi</vt:lpstr>
      <vt:lpstr>Onnellisuus Pohjois-Savon asukkaat ovat onnellisia (skaala 1-10) arvosanalla 8 (v.2019 8.1). Naisilla onnellisuuden kokemisen todettiin olevan miehiä voimakkaampaa.</vt:lpstr>
      <vt:lpstr>Viherympäristön merkitys Viherympäristön merkitys on kasvanut hieman edellisestä kyselykerrasta ollen nyt 8.91 (v.2019 8,86) (skaalalla 1-10). </vt:lpstr>
      <vt:lpstr> Onnellisuus ja viherympäristön merkitys</vt:lpstr>
      <vt:lpstr> </vt:lpstr>
      <vt:lpstr> </vt:lpstr>
      <vt:lpstr> </vt:lpstr>
      <vt:lpstr> </vt:lpstr>
      <vt:lpstr>Kokemuksellisen hyvinvointikyselyn tulokset vuonna 2021</vt:lpstr>
      <vt:lpstr>Tyytyväisyys julkisessa palvelussa saamaan kohteluun:</vt:lpstr>
      <vt:lpstr>Koettu hyvinvointi: keskusta-alue, tiheästi asuttu ja harvaan asuttu alueen välinen vertailu</vt:lpstr>
      <vt:lpstr>Koettu hyvinvointi: keskusta-alue, tiheästi asuttu ja harvaan asuttu alueella</vt:lpstr>
      <vt:lpstr>Koettu hyvinvointi: keskusta-alue, tiheästi asuttu ja harvaan asuttu alueella</vt:lpstr>
      <vt:lpstr>Sosioekonominen asema, asumismuoto ja koettu hyvinvointi </vt:lpstr>
      <vt:lpstr>Sosioekonominen asema</vt:lpstr>
      <vt:lpstr> </vt:lpstr>
      <vt:lpstr> </vt:lpstr>
      <vt:lpstr> </vt:lpstr>
      <vt:lpstr> </vt:lpstr>
      <vt:lpstr> </vt:lpstr>
      <vt:lpstr> </vt:lpstr>
      <vt:lpstr> </vt:lpstr>
      <vt:lpstr> </vt:lpstr>
      <vt:lpstr> </vt:lpstr>
      <vt:lpstr>Onnellisuus (sosioekonominen asema)</vt:lpstr>
      <vt:lpstr>Viherympäristön merkitys (sosioekonominen asema)</vt:lpstr>
      <vt:lpstr>Asumismuoto ja koettu hyvinvointi</vt:lpstr>
      <vt:lpstr> </vt:lpstr>
      <vt:lpstr> </vt:lpstr>
      <vt:lpstr> </vt:lpstr>
      <vt:lpstr> </vt:lpstr>
      <vt:lpstr>Onnellisuus (asumismuoto: yksin – yhdessä muiden kanssa eri kokoonpanoin)</vt:lpstr>
      <vt:lpstr>Viherympäristön merkitys (asumismuoto: yksin – yhdessä muiden kanssa eri kokoonpanoin)</vt:lpstr>
      <vt:lpstr>Iän merkitys koettuun hyvinvointiin</vt:lpstr>
      <vt:lpstr>Ikäihmiset kokevat hyvinvointinsa parhaimmaksi </vt:lpstr>
      <vt:lpstr> </vt:lpstr>
      <vt:lpstr> </vt:lpstr>
      <vt:lpstr> </vt:lpstr>
      <vt:lpstr> </vt:lpstr>
      <vt:lpstr> </vt:lpstr>
      <vt:lpstr>Onnellisuus (ikä: nuoret alle 25v, työikäiset 25-64v ja ikäihmiset 65v+)</vt:lpstr>
      <vt:lpstr>Viherympäristön merkitys (ikä: nuoret alle 25v, työikäiset 25-64v ja ikäihmiset 65v+)</vt:lpstr>
      <vt:lpstr>Kokemus omasta hyvinvoinnista</vt:lpstr>
      <vt:lpstr>Mikä on VAHVISTANUT Sinun jokapäiväistä hyvinvointiasi eniten viimeisen vuoden aikana?</vt:lpstr>
      <vt:lpstr>Hyvinvointia vahvistavat tekijät </vt:lpstr>
      <vt:lpstr>Hyvinvointia vahvistavat tekijät </vt:lpstr>
      <vt:lpstr>Hyvinvointia vahvistavat tekijät </vt:lpstr>
      <vt:lpstr>Mikä on HEIKENTÄNYT Sinun jokapäiväistä hyvinvointiasi eniten viimeisen vuoden aikana?</vt:lpstr>
      <vt:lpstr>Hyvinvointia HEIKENTÄVÄT tekijät </vt:lpstr>
      <vt:lpstr>Hyvinvointia HEIKENTÄVÄT tekijät </vt:lpstr>
      <vt:lpstr>Hyvinvointia HEIKENTÄVÄT tekijät </vt:lpstr>
      <vt:lpstr>Hyvinvointia heikentävät ja vahvistavat tekijät vastausten analysointia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surveypal2</dc:creator>
  <cp:lastModifiedBy>Säde Rytkönen</cp:lastModifiedBy>
  <cp:revision>77</cp:revision>
  <dcterms:created xsi:type="dcterms:W3CDTF">2012-05-09T09:21:34Z</dcterms:created>
  <dcterms:modified xsi:type="dcterms:W3CDTF">2021-05-04T14:57:34Z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0x010100A13EB21D36F08A4BA80246746ED189F0</vt:lpwstr>
  </property>
</Properties>
</file>