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ms-exce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384" r:id="rId5"/>
    <p:sldId id="386" r:id="rId6"/>
    <p:sldId id="387" r:id="rId7"/>
    <p:sldId id="385" r:id="rId8"/>
    <p:sldId id="257" r:id="rId9"/>
    <p:sldId id="388" r:id="rId10"/>
    <p:sldId id="389"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59" r:id="rId32"/>
    <p:sldId id="360" r:id="rId33"/>
    <p:sldId id="361" r:id="rId34"/>
    <p:sldId id="382" r:id="rId35"/>
    <p:sldId id="383" r:id="rId3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6" autoAdjust="0"/>
    <p:restoredTop sz="94722" autoAdjust="0"/>
  </p:normalViewPr>
  <p:slideViewPr>
    <p:cSldViewPr>
      <p:cViewPr varScale="1">
        <p:scale>
          <a:sx n="74" d="100"/>
          <a:sy n="74" d="100"/>
        </p:scale>
        <p:origin x="1594"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87" d="100"/>
          <a:sy n="87" d="100"/>
        </p:scale>
        <p:origin x="384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excel5.xlsx"/></Relationships>
</file>

<file path=ppt/charts/_rels/chart10.xml.rels><?xml version="1.0" encoding="UTF-8" standalone="yes"?>
<Relationships xmlns="http://schemas.openxmlformats.org/package/2006/relationships"><Relationship Id="rId1" Type="http://schemas.openxmlformats.org/officeDocument/2006/relationships/package" Target="../embeddings/excel55.xlsx"/></Relationships>
</file>

<file path=ppt/charts/_rels/chart11.xml.rels><?xml version="1.0" encoding="UTF-8" standalone="yes"?>
<Relationships xmlns="http://schemas.openxmlformats.org/package/2006/relationships"><Relationship Id="rId1" Type="http://schemas.openxmlformats.org/officeDocument/2006/relationships/package" Target="../embeddings/excel56.xlsx"/></Relationships>
</file>

<file path=ppt/charts/_rels/chart12.xml.rels><?xml version="1.0" encoding="UTF-8" standalone="yes"?>
<Relationships xmlns="http://schemas.openxmlformats.org/package/2006/relationships"><Relationship Id="rId1" Type="http://schemas.openxmlformats.org/officeDocument/2006/relationships/package" Target="../embeddings/excel57.xlsx"/></Relationships>
</file>

<file path=ppt/charts/_rels/chart13.xml.rels><?xml version="1.0" encoding="UTF-8" standalone="yes"?>
<Relationships xmlns="http://schemas.openxmlformats.org/package/2006/relationships"><Relationship Id="rId1" Type="http://schemas.openxmlformats.org/officeDocument/2006/relationships/package" Target="../embeddings/excel58.xlsx"/></Relationships>
</file>

<file path=ppt/charts/_rels/chart14.xml.rels><?xml version="1.0" encoding="UTF-8" standalone="yes"?>
<Relationships xmlns="http://schemas.openxmlformats.org/package/2006/relationships"><Relationship Id="rId1" Type="http://schemas.openxmlformats.org/officeDocument/2006/relationships/package" Target="../embeddings/excel59.xlsx"/></Relationships>
</file>

<file path=ppt/charts/_rels/chart15.xml.rels><?xml version="1.0" encoding="UTF-8" standalone="yes"?>
<Relationships xmlns="http://schemas.openxmlformats.org/package/2006/relationships"><Relationship Id="rId1" Type="http://schemas.openxmlformats.org/officeDocument/2006/relationships/package" Target="../embeddings/excel60.xlsx"/></Relationships>
</file>

<file path=ppt/charts/_rels/chart16.xml.rels><?xml version="1.0" encoding="UTF-8" standalone="yes"?>
<Relationships xmlns="http://schemas.openxmlformats.org/package/2006/relationships"><Relationship Id="rId1" Type="http://schemas.openxmlformats.org/officeDocument/2006/relationships/package" Target="../embeddings/excel61.xlsx"/></Relationships>
</file>

<file path=ppt/charts/_rels/chart17.xml.rels><?xml version="1.0" encoding="UTF-8" standalone="yes"?>
<Relationships xmlns="http://schemas.openxmlformats.org/package/2006/relationships"><Relationship Id="rId1" Type="http://schemas.openxmlformats.org/officeDocument/2006/relationships/package" Target="../embeddings/excel62.xlsx"/></Relationships>
</file>

<file path=ppt/charts/_rels/chart18.xml.rels><?xml version="1.0" encoding="UTF-8" standalone="yes"?>
<Relationships xmlns="http://schemas.openxmlformats.org/package/2006/relationships"><Relationship Id="rId1" Type="http://schemas.openxmlformats.org/officeDocument/2006/relationships/package" Target="../embeddings/excel63.xlsx"/></Relationships>
</file>

<file path=ppt/charts/_rels/chart19.xml.rels><?xml version="1.0" encoding="UTF-8" standalone="yes"?>
<Relationships xmlns="http://schemas.openxmlformats.org/package/2006/relationships"><Relationship Id="rId1" Type="http://schemas.openxmlformats.org/officeDocument/2006/relationships/package" Target="../embeddings/excel64.xlsx"/></Relationships>
</file>

<file path=ppt/charts/_rels/chart2.xml.rels><?xml version="1.0" encoding="UTF-8" standalone="yes"?>
<Relationships xmlns="http://schemas.openxmlformats.org/package/2006/relationships"><Relationship Id="rId1" Type="http://schemas.openxmlformats.org/officeDocument/2006/relationships/package" Target="../embeddings/excel5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excel65.xlsx"/></Relationships>
</file>

<file path=ppt/charts/_rels/chart21.xml.rels><?xml version="1.0" encoding="UTF-8" standalone="yes"?>
<Relationships xmlns="http://schemas.openxmlformats.org/package/2006/relationships"><Relationship Id="rId1" Type="http://schemas.openxmlformats.org/officeDocument/2006/relationships/package" Target="../embeddings/excel66.xlsx"/></Relationships>
</file>

<file path=ppt/charts/_rels/chart22.xml.rels><?xml version="1.0" encoding="UTF-8" standalone="yes"?>
<Relationships xmlns="http://schemas.openxmlformats.org/package/2006/relationships"><Relationship Id="rId1" Type="http://schemas.openxmlformats.org/officeDocument/2006/relationships/package" Target="../embeddings/excel67.xlsx"/></Relationships>
</file>

<file path=ppt/charts/_rels/chart23.xml.rels><?xml version="1.0" encoding="UTF-8" standalone="yes"?>
<Relationships xmlns="http://schemas.openxmlformats.org/package/2006/relationships"><Relationship Id="rId1" Type="http://schemas.openxmlformats.org/officeDocument/2006/relationships/package" Target="../embeddings/excel68.xlsx"/></Relationships>
</file>

<file path=ppt/charts/_rels/chart24.xml.rels><?xml version="1.0" encoding="UTF-8" standalone="yes"?>
<Relationships xmlns="http://schemas.openxmlformats.org/package/2006/relationships"><Relationship Id="rId1" Type="http://schemas.openxmlformats.org/officeDocument/2006/relationships/package" Target="../embeddings/excel69.xlsx"/></Relationships>
</file>

<file path=ppt/charts/_rels/chart25.xml.rels><?xml version="1.0" encoding="UTF-8" standalone="yes"?>
<Relationships xmlns="http://schemas.openxmlformats.org/package/2006/relationships"><Relationship Id="rId1" Type="http://schemas.openxmlformats.org/officeDocument/2006/relationships/package" Target="../embeddings/excel70.xlsx"/></Relationships>
</file>

<file path=ppt/charts/_rels/chart26.xml.rels><?xml version="1.0" encoding="UTF-8" standalone="yes"?>
<Relationships xmlns="http://schemas.openxmlformats.org/package/2006/relationships"><Relationship Id="rId1" Type="http://schemas.openxmlformats.org/officeDocument/2006/relationships/package" Target="../embeddings/excel91.xlsx"/></Relationships>
</file>

<file path=ppt/charts/_rels/chart27.xml.rels><?xml version="1.0" encoding="UTF-8" standalone="yes"?>
<Relationships xmlns="http://schemas.openxmlformats.org/package/2006/relationships"><Relationship Id="rId1" Type="http://schemas.openxmlformats.org/officeDocument/2006/relationships/package" Target="../embeddings/excel92.xlsx"/></Relationships>
</file>

<file path=ppt/charts/_rels/chart3.xml.rels><?xml version="1.0" encoding="UTF-8" standalone="yes"?>
<Relationships xmlns="http://schemas.openxmlformats.org/package/2006/relationships"><Relationship Id="rId1" Type="http://schemas.openxmlformats.org/officeDocument/2006/relationships/package" Target="../embeddings/excel48.xlsx"/></Relationships>
</file>

<file path=ppt/charts/_rels/chart4.xml.rels><?xml version="1.0" encoding="UTF-8" standalone="yes"?>
<Relationships xmlns="http://schemas.openxmlformats.org/package/2006/relationships"><Relationship Id="rId1" Type="http://schemas.openxmlformats.org/officeDocument/2006/relationships/package" Target="../embeddings/excel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excel50.xlsx"/></Relationships>
</file>

<file path=ppt/charts/_rels/chart6.xml.rels><?xml version="1.0" encoding="UTF-8" standalone="yes"?>
<Relationships xmlns="http://schemas.openxmlformats.org/package/2006/relationships"><Relationship Id="rId1" Type="http://schemas.openxmlformats.org/officeDocument/2006/relationships/package" Target="../embeddings/excel512.xlsx"/></Relationships>
</file>

<file path=ppt/charts/_rels/chart7.xml.rels><?xml version="1.0" encoding="UTF-8" standalone="yes"?>
<Relationships xmlns="http://schemas.openxmlformats.org/package/2006/relationships"><Relationship Id="rId1" Type="http://schemas.openxmlformats.org/officeDocument/2006/relationships/package" Target="../embeddings/excel52.xlsx"/></Relationships>
</file>

<file path=ppt/charts/_rels/chart8.xml.rels><?xml version="1.0" encoding="UTF-8" standalone="yes"?>
<Relationships xmlns="http://schemas.openxmlformats.org/package/2006/relationships"><Relationship Id="rId1" Type="http://schemas.openxmlformats.org/officeDocument/2006/relationships/package" Target="../embeddings/excel53.xlsx"/></Relationships>
</file>

<file path=ppt/charts/_rels/chart9.xml.rels><?xml version="1.0" encoding="UTF-8" standalone="yes"?>
<Relationships xmlns="http://schemas.openxmlformats.org/package/2006/relationships"><Relationship Id="rId1" Type="http://schemas.openxmlformats.org/officeDocument/2006/relationships/package" Target="../embeddings/excel5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manualLayout>
          <c:layoutTarget val="inner"/>
          <c:xMode val="edge"/>
          <c:yMode val="edge"/>
          <c:x val="0.2912435598327987"/>
          <c:y val="3.334552657501625E-2"/>
          <c:w val="0.67146649774992084"/>
          <c:h val="0.77966631101535278"/>
        </c:manualLayout>
      </c:layout>
      <c:barChart>
        <c:barDir val="bar"/>
        <c:grouping val="clustered"/>
        <c:varyColors val="0"/>
        <c:ser>
          <c:idx val="0"/>
          <c:order val="0"/>
          <c:tx>
            <c:strRef>
              <c:f>T1!$B$1</c:f>
              <c:strCache>
                <c:ptCount val="1"/>
                <c:pt idx="0">
                  <c:v>Kokemuksellinen hyvinvointikysely 2020FINAL (Kaikki vastaajat) (KA:8.4, Hajonta:4.48) (Vastauksia:2494)</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T1!$A$2:$A$21</c:f>
              <c:strCache>
                <c:ptCount val="20"/>
                <c:pt idx="0">
                  <c:v>Iisalmi</c:v>
                </c:pt>
                <c:pt idx="1">
                  <c:v>Joroinen</c:v>
                </c:pt>
                <c:pt idx="2">
                  <c:v>Kaavi</c:v>
                </c:pt>
                <c:pt idx="3">
                  <c:v>Keitele</c:v>
                </c:pt>
                <c:pt idx="4">
                  <c:v>Kiuruvesi</c:v>
                </c:pt>
                <c:pt idx="5">
                  <c:v>Kuopio</c:v>
                </c:pt>
                <c:pt idx="6">
                  <c:v>Lapinlahti</c:v>
                </c:pt>
                <c:pt idx="7">
                  <c:v>Leppävirta</c:v>
                </c:pt>
                <c:pt idx="8">
                  <c:v>Pielavesi</c:v>
                </c:pt>
                <c:pt idx="9">
                  <c:v>Rautalampi</c:v>
                </c:pt>
                <c:pt idx="10">
                  <c:v>Rautavaara</c:v>
                </c:pt>
                <c:pt idx="11">
                  <c:v>Siilinjärvi</c:v>
                </c:pt>
                <c:pt idx="12">
                  <c:v>Sonkajärvi</c:v>
                </c:pt>
                <c:pt idx="13">
                  <c:v>Suonenjoki</c:v>
                </c:pt>
                <c:pt idx="14">
                  <c:v>Tervo</c:v>
                </c:pt>
                <c:pt idx="15">
                  <c:v>Tuusniemi</c:v>
                </c:pt>
                <c:pt idx="16">
                  <c:v>Varkaus</c:v>
                </c:pt>
                <c:pt idx="17">
                  <c:v>Vesanto</c:v>
                </c:pt>
                <c:pt idx="18">
                  <c:v>Vieremä</c:v>
                </c:pt>
                <c:pt idx="19">
                  <c:v>Vastaaja ei asu Pohjois-Savossa</c:v>
                </c:pt>
              </c:strCache>
            </c:strRef>
          </c:cat>
          <c:val>
            <c:numRef>
              <c:f>T1!$B$2:$B$21</c:f>
              <c:numCache>
                <c:formatCode>0%</c:formatCode>
                <c:ptCount val="20"/>
                <c:pt idx="0">
                  <c:v>3.7999999999999999E-2</c:v>
                </c:pt>
                <c:pt idx="1">
                  <c:v>1.4E-2</c:v>
                </c:pt>
                <c:pt idx="2">
                  <c:v>0.01</c:v>
                </c:pt>
                <c:pt idx="3">
                  <c:v>4.4999999999999998E-2</c:v>
                </c:pt>
                <c:pt idx="4">
                  <c:v>1.9E-2</c:v>
                </c:pt>
                <c:pt idx="5">
                  <c:v>0.46800000000000003</c:v>
                </c:pt>
                <c:pt idx="6">
                  <c:v>4.8000000000000001E-2</c:v>
                </c:pt>
                <c:pt idx="7">
                  <c:v>2.5999999999999999E-2</c:v>
                </c:pt>
                <c:pt idx="8">
                  <c:v>1.4E-2</c:v>
                </c:pt>
                <c:pt idx="9">
                  <c:v>1.2E-2</c:v>
                </c:pt>
                <c:pt idx="10">
                  <c:v>1.2999999999999999E-2</c:v>
                </c:pt>
                <c:pt idx="11">
                  <c:v>0.105</c:v>
                </c:pt>
                <c:pt idx="12">
                  <c:v>0.02</c:v>
                </c:pt>
                <c:pt idx="13">
                  <c:v>0.03</c:v>
                </c:pt>
                <c:pt idx="14">
                  <c:v>1.2E-2</c:v>
                </c:pt>
                <c:pt idx="15">
                  <c:v>2.7E-2</c:v>
                </c:pt>
                <c:pt idx="16">
                  <c:v>5.8999999999999997E-2</c:v>
                </c:pt>
                <c:pt idx="17">
                  <c:v>2.5999999999999999E-2</c:v>
                </c:pt>
                <c:pt idx="18">
                  <c:v>1.2999999999999999E-2</c:v>
                </c:pt>
                <c:pt idx="19">
                  <c:v>1E-3</c:v>
                </c:pt>
              </c:numCache>
            </c:numRef>
          </c:val>
          <c:extLst>
            <c:ext xmlns:c16="http://schemas.microsoft.com/office/drawing/2014/chart" uri="{C3380CC4-5D6E-409C-BE32-E72D297353CC}">
              <c16:uniqueId val="{00000000-E820-440F-B852-A83F91EE22E1}"/>
            </c:ext>
          </c:extLst>
        </c:ser>
        <c:ser>
          <c:idx val="1"/>
          <c:order val="1"/>
          <c:tx>
            <c:strRef>
              <c:f>T1!$C$1</c:f>
              <c:strCache>
                <c:ptCount val="1"/>
                <c:pt idx="0">
                  <c:v>Vuosi 2019 vastaukset (Kaikki vastaajat) (KA:9.24, Hajonta:4.99) (Vastauksia:3043)</c:v>
                </c:pt>
              </c:strCache>
            </c:strRef>
          </c:tx>
          <c:invertIfNegative val="1"/>
          <c:dLbls>
            <c:numFmt formatCode="0.0\ %" sourceLinked="0"/>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T1!$A$2:$A$21</c:f>
              <c:strCache>
                <c:ptCount val="20"/>
                <c:pt idx="0">
                  <c:v>Iisalmi</c:v>
                </c:pt>
                <c:pt idx="1">
                  <c:v>Joroinen</c:v>
                </c:pt>
                <c:pt idx="2">
                  <c:v>Kaavi</c:v>
                </c:pt>
                <c:pt idx="3">
                  <c:v>Keitele</c:v>
                </c:pt>
                <c:pt idx="4">
                  <c:v>Kiuruvesi</c:v>
                </c:pt>
                <c:pt idx="5">
                  <c:v>Kuopio</c:v>
                </c:pt>
                <c:pt idx="6">
                  <c:v>Lapinlahti</c:v>
                </c:pt>
                <c:pt idx="7">
                  <c:v>Leppävirta</c:v>
                </c:pt>
                <c:pt idx="8">
                  <c:v>Pielavesi</c:v>
                </c:pt>
                <c:pt idx="9">
                  <c:v>Rautalampi</c:v>
                </c:pt>
                <c:pt idx="10">
                  <c:v>Rautavaara</c:v>
                </c:pt>
                <c:pt idx="11">
                  <c:v>Siilinjärvi</c:v>
                </c:pt>
                <c:pt idx="12">
                  <c:v>Sonkajärvi</c:v>
                </c:pt>
                <c:pt idx="13">
                  <c:v>Suonenjoki</c:v>
                </c:pt>
                <c:pt idx="14">
                  <c:v>Tervo</c:v>
                </c:pt>
                <c:pt idx="15">
                  <c:v>Tuusniemi</c:v>
                </c:pt>
                <c:pt idx="16">
                  <c:v>Varkaus</c:v>
                </c:pt>
                <c:pt idx="17">
                  <c:v>Vesanto</c:v>
                </c:pt>
                <c:pt idx="18">
                  <c:v>Vieremä</c:v>
                </c:pt>
                <c:pt idx="19">
                  <c:v>Vastaaja ei asu Pohjois-Savossa</c:v>
                </c:pt>
              </c:strCache>
            </c:strRef>
          </c:cat>
          <c:val>
            <c:numRef>
              <c:f>T1!$C$2:$C$21</c:f>
              <c:numCache>
                <c:formatCode>0%</c:formatCode>
                <c:ptCount val="20"/>
                <c:pt idx="0">
                  <c:v>6.7000000000000004E-2</c:v>
                </c:pt>
                <c:pt idx="1">
                  <c:v>1.9E-2</c:v>
                </c:pt>
                <c:pt idx="2">
                  <c:v>1E-3</c:v>
                </c:pt>
                <c:pt idx="3">
                  <c:v>0.04</c:v>
                </c:pt>
                <c:pt idx="4">
                  <c:v>0.05</c:v>
                </c:pt>
                <c:pt idx="5">
                  <c:v>0.27100000000000002</c:v>
                </c:pt>
                <c:pt idx="6">
                  <c:v>7.0999999999999994E-2</c:v>
                </c:pt>
                <c:pt idx="7">
                  <c:v>2.3E-2</c:v>
                </c:pt>
                <c:pt idx="8">
                  <c:v>1.4E-2</c:v>
                </c:pt>
                <c:pt idx="9">
                  <c:v>2.1999999999999999E-2</c:v>
                </c:pt>
                <c:pt idx="10">
                  <c:v>1.4999999999999999E-2</c:v>
                </c:pt>
                <c:pt idx="11">
                  <c:v>0.17</c:v>
                </c:pt>
                <c:pt idx="12">
                  <c:v>1.7000000000000001E-2</c:v>
                </c:pt>
                <c:pt idx="13">
                  <c:v>4.2999999999999997E-2</c:v>
                </c:pt>
                <c:pt idx="14">
                  <c:v>1.0999999999999999E-2</c:v>
                </c:pt>
                <c:pt idx="15">
                  <c:v>2.7E-2</c:v>
                </c:pt>
                <c:pt idx="16">
                  <c:v>0.09</c:v>
                </c:pt>
                <c:pt idx="17">
                  <c:v>1.2999999999999999E-2</c:v>
                </c:pt>
                <c:pt idx="18">
                  <c:v>2.7E-2</c:v>
                </c:pt>
                <c:pt idx="19">
                  <c:v>8.0000000000000002E-3</c:v>
                </c:pt>
              </c:numCache>
            </c:numRef>
          </c:val>
          <c:extLst>
            <c:ext xmlns:c16="http://schemas.microsoft.com/office/drawing/2014/chart" uri="{C3380CC4-5D6E-409C-BE32-E72D297353CC}">
              <c16:uniqueId val="{00000001-E820-440F-B852-A83F91EE22E1}"/>
            </c:ext>
          </c:extLst>
        </c:ser>
        <c:dLbls>
          <c:showLegendKey val="0"/>
          <c:showVal val="0"/>
          <c:showCatName val="0"/>
          <c:showSerName val="0"/>
          <c:showPercent val="0"/>
          <c:showBubbleSize val="0"/>
        </c:dLbls>
        <c:gapWidth val="58"/>
        <c:axId val="564058"/>
        <c:axId val="642843"/>
      </c:barChart>
      <c:catAx>
        <c:axId val="56405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642843"/>
        <c:crosses val="autoZero"/>
        <c:auto val="1"/>
        <c:lblAlgn val="ctr"/>
        <c:lblOffset val="100"/>
        <c:noMultiLvlLbl val="1"/>
      </c:catAx>
      <c:valAx>
        <c:axId val="642843"/>
        <c:scaling>
          <c:orientation val="minMax"/>
          <c:max val="1"/>
          <c:min val="0"/>
        </c:scaling>
        <c:delete val="0"/>
        <c:axPos val="t"/>
        <c:majorGridlines>
          <c:spPr>
            <a:ln>
              <a:solidFill>
                <a:srgbClr val="4F81BD">
                  <a:alpha val="20000"/>
                </a:srgbClr>
              </a:solidFill>
            </a:ln>
          </c:spPr>
        </c:majorGridlines>
        <c:numFmt formatCode="0.0\ %" sourceLinked="0"/>
        <c:majorTickMark val="none"/>
        <c:minorTickMark val="none"/>
        <c:tickLblPos val="high"/>
        <c:spPr>
          <a:ln>
            <a:noFill/>
          </a:ln>
        </c:spPr>
        <c:txPr>
          <a:bodyPr/>
          <a:lstStyle/>
          <a:p>
            <a:pPr algn="l">
              <a:defRPr sz="1000" b="0" spc="100">
                <a:solidFill>
                  <a:srgbClr val="000000"/>
                </a:solidFill>
                <a:latin typeface="Arial"/>
              </a:defRPr>
            </a:pPr>
            <a:endParaRPr lang="fi-FI"/>
          </a:p>
        </c:txPr>
        <c:crossAx val="564058"/>
        <c:crosses val="autoZero"/>
        <c:crossBetween val="between"/>
        <c:majorUnit val="0.2"/>
      </c:valAx>
    </c:plotArea>
    <c:legend>
      <c:legendPos val="b"/>
      <c:layout/>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T1!$B$2:$B$2</c:f>
              <c:numCache>
                <c:formatCode>General</c:formatCode>
                <c:ptCount val="1"/>
                <c:pt idx="0">
                  <c:v>8.39</c:v>
                </c:pt>
              </c:numCache>
            </c:numRef>
          </c:val>
          <c:extLst>
            <c:ext xmlns:c16="http://schemas.microsoft.com/office/drawing/2014/chart" uri="{C3380CC4-5D6E-409C-BE32-E72D297353CC}">
              <c16:uniqueId val="{00000000-DC58-4C37-BA09-BDF299D05DB5}"/>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T1!$C$2:$C$2</c:f>
              <c:numCache>
                <c:formatCode>General</c:formatCode>
                <c:ptCount val="1"/>
                <c:pt idx="0">
                  <c:v>8.06</c:v>
                </c:pt>
              </c:numCache>
            </c:numRef>
          </c:val>
          <c:extLst>
            <c:ext xmlns:c16="http://schemas.microsoft.com/office/drawing/2014/chart" uri="{C3380CC4-5D6E-409C-BE32-E72D297353CC}">
              <c16:uniqueId val="{00000001-DC58-4C37-BA09-BDF299D05DB5}"/>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T1!$D$2:$D$2</c:f>
              <c:numCache>
                <c:formatCode>General</c:formatCode>
                <c:ptCount val="1"/>
                <c:pt idx="0">
                  <c:v>8.58</c:v>
                </c:pt>
              </c:numCache>
            </c:numRef>
          </c:val>
          <c:extLst>
            <c:ext xmlns:c16="http://schemas.microsoft.com/office/drawing/2014/chart" uri="{C3380CC4-5D6E-409C-BE32-E72D297353CC}">
              <c16:uniqueId val="{00000002-DC58-4C37-BA09-BDF299D05DB5}"/>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T1!$E$2:$E$2</c:f>
              <c:numCache>
                <c:formatCode>General</c:formatCode>
                <c:ptCount val="1"/>
                <c:pt idx="0">
                  <c:v>8.34</c:v>
                </c:pt>
              </c:numCache>
            </c:numRef>
          </c:val>
          <c:extLst>
            <c:ext xmlns:c16="http://schemas.microsoft.com/office/drawing/2014/chart" uri="{C3380CC4-5D6E-409C-BE32-E72D297353CC}">
              <c16:uniqueId val="{00000003-DC58-4C37-BA09-BDF299D05DB5}"/>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T1!$F$2:$F$2</c:f>
              <c:numCache>
                <c:formatCode>General</c:formatCode>
                <c:ptCount val="1"/>
                <c:pt idx="0">
                  <c:v>8.52</c:v>
                </c:pt>
              </c:numCache>
            </c:numRef>
          </c:val>
          <c:extLst>
            <c:ext xmlns:c16="http://schemas.microsoft.com/office/drawing/2014/chart" uri="{C3380CC4-5D6E-409C-BE32-E72D297353CC}">
              <c16:uniqueId val="{00000004-DC58-4C37-BA09-BDF299D05DB5}"/>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T1!$G$2:$G$2</c:f>
              <c:numCache>
                <c:formatCode>General</c:formatCode>
                <c:ptCount val="1"/>
                <c:pt idx="0">
                  <c:v>8.42</c:v>
                </c:pt>
              </c:numCache>
            </c:numRef>
          </c:val>
          <c:extLst>
            <c:ext xmlns:c16="http://schemas.microsoft.com/office/drawing/2014/chart" uri="{C3380CC4-5D6E-409C-BE32-E72D297353CC}">
              <c16:uniqueId val="{00000005-DC58-4C37-BA09-BDF299D05DB5}"/>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T1!$H$2:$H$2</c:f>
              <c:numCache>
                <c:formatCode>General</c:formatCode>
                <c:ptCount val="1"/>
                <c:pt idx="0">
                  <c:v>8.6</c:v>
                </c:pt>
              </c:numCache>
            </c:numRef>
          </c:val>
          <c:extLst>
            <c:ext xmlns:c16="http://schemas.microsoft.com/office/drawing/2014/chart" uri="{C3380CC4-5D6E-409C-BE32-E72D297353CC}">
              <c16:uniqueId val="{00000006-DC58-4C37-BA09-BDF299D05DB5}"/>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T1!$I$2:$I$2</c:f>
              <c:numCache>
                <c:formatCode>General</c:formatCode>
                <c:ptCount val="1"/>
                <c:pt idx="0">
                  <c:v>8.8800000000000008</c:v>
                </c:pt>
              </c:numCache>
            </c:numRef>
          </c:val>
          <c:extLst>
            <c:ext xmlns:c16="http://schemas.microsoft.com/office/drawing/2014/chart" uri="{C3380CC4-5D6E-409C-BE32-E72D297353CC}">
              <c16:uniqueId val="{00000007-DC58-4C37-BA09-BDF299D05DB5}"/>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T1!$J$2:$J$2</c:f>
              <c:numCache>
                <c:formatCode>General</c:formatCode>
                <c:ptCount val="1"/>
                <c:pt idx="0">
                  <c:v>8.34</c:v>
                </c:pt>
              </c:numCache>
            </c:numRef>
          </c:val>
          <c:extLst>
            <c:ext xmlns:c16="http://schemas.microsoft.com/office/drawing/2014/chart" uri="{C3380CC4-5D6E-409C-BE32-E72D297353CC}">
              <c16:uniqueId val="{00000008-DC58-4C37-BA09-BDF299D05DB5}"/>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T1!$K$2:$K$2</c:f>
              <c:numCache>
                <c:formatCode>General</c:formatCode>
                <c:ptCount val="1"/>
                <c:pt idx="0">
                  <c:v>8.5500000000000007</c:v>
                </c:pt>
              </c:numCache>
            </c:numRef>
          </c:val>
          <c:extLst>
            <c:ext xmlns:c16="http://schemas.microsoft.com/office/drawing/2014/chart" uri="{C3380CC4-5D6E-409C-BE32-E72D297353CC}">
              <c16:uniqueId val="{00000009-DC58-4C37-BA09-BDF299D05DB5}"/>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T1!$L$2:$L$2</c:f>
              <c:numCache>
                <c:formatCode>General</c:formatCode>
                <c:ptCount val="1"/>
                <c:pt idx="0">
                  <c:v>8.44</c:v>
                </c:pt>
              </c:numCache>
            </c:numRef>
          </c:val>
          <c:extLst>
            <c:ext xmlns:c16="http://schemas.microsoft.com/office/drawing/2014/chart" uri="{C3380CC4-5D6E-409C-BE32-E72D297353CC}">
              <c16:uniqueId val="{0000000A-DC58-4C37-BA09-BDF299D05DB5}"/>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T1!$M$2:$M$2</c:f>
              <c:numCache>
                <c:formatCode>General</c:formatCode>
                <c:ptCount val="1"/>
                <c:pt idx="0">
                  <c:v>8.36</c:v>
                </c:pt>
              </c:numCache>
            </c:numRef>
          </c:val>
          <c:extLst>
            <c:ext xmlns:c16="http://schemas.microsoft.com/office/drawing/2014/chart" uri="{C3380CC4-5D6E-409C-BE32-E72D297353CC}">
              <c16:uniqueId val="{0000000B-DC58-4C37-BA09-BDF299D05DB5}"/>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T1!$N$2:$N$2</c:f>
              <c:numCache>
                <c:formatCode>General</c:formatCode>
                <c:ptCount val="1"/>
                <c:pt idx="0">
                  <c:v>8.14</c:v>
                </c:pt>
              </c:numCache>
            </c:numRef>
          </c:val>
          <c:extLst>
            <c:ext xmlns:c16="http://schemas.microsoft.com/office/drawing/2014/chart" uri="{C3380CC4-5D6E-409C-BE32-E72D297353CC}">
              <c16:uniqueId val="{0000000C-DC58-4C37-BA09-BDF299D05DB5}"/>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T1!$O$2:$O$2</c:f>
              <c:numCache>
                <c:formatCode>General</c:formatCode>
                <c:ptCount val="1"/>
                <c:pt idx="0">
                  <c:v>8.36</c:v>
                </c:pt>
              </c:numCache>
            </c:numRef>
          </c:val>
          <c:extLst>
            <c:ext xmlns:c16="http://schemas.microsoft.com/office/drawing/2014/chart" uri="{C3380CC4-5D6E-409C-BE32-E72D297353CC}">
              <c16:uniqueId val="{0000000D-DC58-4C37-BA09-BDF299D05DB5}"/>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T1!$P$2:$P$2</c:f>
              <c:numCache>
                <c:formatCode>General</c:formatCode>
                <c:ptCount val="1"/>
                <c:pt idx="0">
                  <c:v>8.94</c:v>
                </c:pt>
              </c:numCache>
            </c:numRef>
          </c:val>
          <c:extLst>
            <c:ext xmlns:c16="http://schemas.microsoft.com/office/drawing/2014/chart" uri="{C3380CC4-5D6E-409C-BE32-E72D297353CC}">
              <c16:uniqueId val="{0000000E-DC58-4C37-BA09-BDF299D05DB5}"/>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T1!$Q$2:$Q$2</c:f>
              <c:numCache>
                <c:formatCode>General</c:formatCode>
                <c:ptCount val="1"/>
                <c:pt idx="0">
                  <c:v>7.9</c:v>
                </c:pt>
              </c:numCache>
            </c:numRef>
          </c:val>
          <c:extLst>
            <c:ext xmlns:c16="http://schemas.microsoft.com/office/drawing/2014/chart" uri="{C3380CC4-5D6E-409C-BE32-E72D297353CC}">
              <c16:uniqueId val="{0000000F-DC58-4C37-BA09-BDF299D05DB5}"/>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T1!$R$2:$R$2</c:f>
              <c:numCache>
                <c:formatCode>General</c:formatCode>
                <c:ptCount val="1"/>
                <c:pt idx="0">
                  <c:v>8.43</c:v>
                </c:pt>
              </c:numCache>
            </c:numRef>
          </c:val>
          <c:extLst>
            <c:ext xmlns:c16="http://schemas.microsoft.com/office/drawing/2014/chart" uri="{C3380CC4-5D6E-409C-BE32-E72D297353CC}">
              <c16:uniqueId val="{00000010-DC58-4C37-BA09-BDF299D05DB5}"/>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T1!$S$2:$S$2</c:f>
              <c:numCache>
                <c:formatCode>General</c:formatCode>
                <c:ptCount val="1"/>
                <c:pt idx="0">
                  <c:v>8.1300000000000008</c:v>
                </c:pt>
              </c:numCache>
            </c:numRef>
          </c:val>
          <c:extLst>
            <c:ext xmlns:c16="http://schemas.microsoft.com/office/drawing/2014/chart" uri="{C3380CC4-5D6E-409C-BE32-E72D297353CC}">
              <c16:uniqueId val="{00000011-DC58-4C37-BA09-BDF299D05DB5}"/>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Asumisoloihisi</c:v>
                </c:pt>
              </c:strCache>
            </c:strRef>
          </c:cat>
          <c:val>
            <c:numRef>
              <c:f>T1!$T$2:$T$2</c:f>
              <c:numCache>
                <c:formatCode>General</c:formatCode>
                <c:ptCount val="1"/>
                <c:pt idx="0">
                  <c:v>8.0299999999999994</c:v>
                </c:pt>
              </c:numCache>
            </c:numRef>
          </c:val>
          <c:extLst>
            <c:ext xmlns:c16="http://schemas.microsoft.com/office/drawing/2014/chart" uri="{C3380CC4-5D6E-409C-BE32-E72D297353CC}">
              <c16:uniqueId val="{00000012-DC58-4C37-BA09-BDF299D05DB5}"/>
            </c:ext>
          </c:extLst>
        </c:ser>
        <c:dLbls>
          <c:showLegendKey val="0"/>
          <c:showVal val="0"/>
          <c:showCatName val="0"/>
          <c:showSerName val="0"/>
          <c:showPercent val="0"/>
          <c:showBubbleSize val="0"/>
        </c:dLbls>
        <c:gapWidth val="58"/>
        <c:axId val="382120"/>
        <c:axId val="901758"/>
      </c:barChart>
      <c:catAx>
        <c:axId val="382120"/>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901758"/>
        <c:crosses val="autoZero"/>
        <c:auto val="1"/>
        <c:lblAlgn val="ctr"/>
        <c:lblOffset val="100"/>
        <c:noMultiLvlLbl val="1"/>
      </c:catAx>
      <c:valAx>
        <c:axId val="901758"/>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382120"/>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T1!$B$2:$B$2</c:f>
              <c:numCache>
                <c:formatCode>General</c:formatCode>
                <c:ptCount val="1"/>
                <c:pt idx="0">
                  <c:v>7.83</c:v>
                </c:pt>
              </c:numCache>
            </c:numRef>
          </c:val>
          <c:extLst>
            <c:ext xmlns:c16="http://schemas.microsoft.com/office/drawing/2014/chart" uri="{C3380CC4-5D6E-409C-BE32-E72D297353CC}">
              <c16:uniqueId val="{00000000-B325-45B8-A0F2-5DE2D4BAC50A}"/>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T1!$C$2:$C$2</c:f>
              <c:numCache>
                <c:formatCode>General</c:formatCode>
                <c:ptCount val="1"/>
                <c:pt idx="0">
                  <c:v>7.37</c:v>
                </c:pt>
              </c:numCache>
            </c:numRef>
          </c:val>
          <c:extLst>
            <c:ext xmlns:c16="http://schemas.microsoft.com/office/drawing/2014/chart" uri="{C3380CC4-5D6E-409C-BE32-E72D297353CC}">
              <c16:uniqueId val="{00000001-B325-45B8-A0F2-5DE2D4BAC50A}"/>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T1!$D$2:$D$2</c:f>
              <c:numCache>
                <c:formatCode>General</c:formatCode>
                <c:ptCount val="1"/>
                <c:pt idx="0">
                  <c:v>7.5</c:v>
                </c:pt>
              </c:numCache>
            </c:numRef>
          </c:val>
          <c:extLst>
            <c:ext xmlns:c16="http://schemas.microsoft.com/office/drawing/2014/chart" uri="{C3380CC4-5D6E-409C-BE32-E72D297353CC}">
              <c16:uniqueId val="{00000002-B325-45B8-A0F2-5DE2D4BAC50A}"/>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T1!$E$2:$E$2</c:f>
              <c:numCache>
                <c:formatCode>General</c:formatCode>
                <c:ptCount val="1"/>
                <c:pt idx="0">
                  <c:v>7.73</c:v>
                </c:pt>
              </c:numCache>
            </c:numRef>
          </c:val>
          <c:extLst>
            <c:ext xmlns:c16="http://schemas.microsoft.com/office/drawing/2014/chart" uri="{C3380CC4-5D6E-409C-BE32-E72D297353CC}">
              <c16:uniqueId val="{00000003-B325-45B8-A0F2-5DE2D4BAC50A}"/>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T1!$F$2:$F$2</c:f>
              <c:numCache>
                <c:formatCode>General</c:formatCode>
                <c:ptCount val="1"/>
                <c:pt idx="0">
                  <c:v>7.33</c:v>
                </c:pt>
              </c:numCache>
            </c:numRef>
          </c:val>
          <c:extLst>
            <c:ext xmlns:c16="http://schemas.microsoft.com/office/drawing/2014/chart" uri="{C3380CC4-5D6E-409C-BE32-E72D297353CC}">
              <c16:uniqueId val="{00000004-B325-45B8-A0F2-5DE2D4BAC50A}"/>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T1!$G$2:$G$2</c:f>
              <c:numCache>
                <c:formatCode>General</c:formatCode>
                <c:ptCount val="1"/>
                <c:pt idx="0">
                  <c:v>7.54</c:v>
                </c:pt>
              </c:numCache>
            </c:numRef>
          </c:val>
          <c:extLst>
            <c:ext xmlns:c16="http://schemas.microsoft.com/office/drawing/2014/chart" uri="{C3380CC4-5D6E-409C-BE32-E72D297353CC}">
              <c16:uniqueId val="{00000005-B325-45B8-A0F2-5DE2D4BAC50A}"/>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T1!$H$2:$H$2</c:f>
              <c:numCache>
                <c:formatCode>General</c:formatCode>
                <c:ptCount val="1"/>
                <c:pt idx="0">
                  <c:v>7.81</c:v>
                </c:pt>
              </c:numCache>
            </c:numRef>
          </c:val>
          <c:extLst>
            <c:ext xmlns:c16="http://schemas.microsoft.com/office/drawing/2014/chart" uri="{C3380CC4-5D6E-409C-BE32-E72D297353CC}">
              <c16:uniqueId val="{00000006-B325-45B8-A0F2-5DE2D4BAC50A}"/>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T1!$I$2:$I$2</c:f>
              <c:numCache>
                <c:formatCode>General</c:formatCode>
                <c:ptCount val="1"/>
                <c:pt idx="0">
                  <c:v>7.88</c:v>
                </c:pt>
              </c:numCache>
            </c:numRef>
          </c:val>
          <c:extLst>
            <c:ext xmlns:c16="http://schemas.microsoft.com/office/drawing/2014/chart" uri="{C3380CC4-5D6E-409C-BE32-E72D297353CC}">
              <c16:uniqueId val="{00000007-B325-45B8-A0F2-5DE2D4BAC50A}"/>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T1!$J$2:$J$2</c:f>
              <c:numCache>
                <c:formatCode>General</c:formatCode>
                <c:ptCount val="1"/>
                <c:pt idx="0">
                  <c:v>8.06</c:v>
                </c:pt>
              </c:numCache>
            </c:numRef>
          </c:val>
          <c:extLst>
            <c:ext xmlns:c16="http://schemas.microsoft.com/office/drawing/2014/chart" uri="{C3380CC4-5D6E-409C-BE32-E72D297353CC}">
              <c16:uniqueId val="{00000008-B325-45B8-A0F2-5DE2D4BAC50A}"/>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T1!$K$2:$K$2</c:f>
              <c:numCache>
                <c:formatCode>General</c:formatCode>
                <c:ptCount val="1"/>
                <c:pt idx="0">
                  <c:v>7.83</c:v>
                </c:pt>
              </c:numCache>
            </c:numRef>
          </c:val>
          <c:extLst>
            <c:ext xmlns:c16="http://schemas.microsoft.com/office/drawing/2014/chart" uri="{C3380CC4-5D6E-409C-BE32-E72D297353CC}">
              <c16:uniqueId val="{00000009-B325-45B8-A0F2-5DE2D4BAC50A}"/>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T1!$L$2:$L$2</c:f>
              <c:numCache>
                <c:formatCode>General</c:formatCode>
                <c:ptCount val="1"/>
                <c:pt idx="0">
                  <c:v>7.72</c:v>
                </c:pt>
              </c:numCache>
            </c:numRef>
          </c:val>
          <c:extLst>
            <c:ext xmlns:c16="http://schemas.microsoft.com/office/drawing/2014/chart" uri="{C3380CC4-5D6E-409C-BE32-E72D297353CC}">
              <c16:uniqueId val="{0000000A-B325-45B8-A0F2-5DE2D4BAC50A}"/>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T1!$M$2:$M$2</c:f>
              <c:numCache>
                <c:formatCode>General</c:formatCode>
                <c:ptCount val="1"/>
                <c:pt idx="0">
                  <c:v>7.37</c:v>
                </c:pt>
              </c:numCache>
            </c:numRef>
          </c:val>
          <c:extLst>
            <c:ext xmlns:c16="http://schemas.microsoft.com/office/drawing/2014/chart" uri="{C3380CC4-5D6E-409C-BE32-E72D297353CC}">
              <c16:uniqueId val="{0000000B-B325-45B8-A0F2-5DE2D4BAC50A}"/>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T1!$N$2:$N$2</c:f>
              <c:numCache>
                <c:formatCode>General</c:formatCode>
                <c:ptCount val="1"/>
                <c:pt idx="0">
                  <c:v>7.29</c:v>
                </c:pt>
              </c:numCache>
            </c:numRef>
          </c:val>
          <c:extLst>
            <c:ext xmlns:c16="http://schemas.microsoft.com/office/drawing/2014/chart" uri="{C3380CC4-5D6E-409C-BE32-E72D297353CC}">
              <c16:uniqueId val="{0000000C-B325-45B8-A0F2-5DE2D4BAC50A}"/>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T1!$O$2:$O$2</c:f>
              <c:numCache>
                <c:formatCode>General</c:formatCode>
                <c:ptCount val="1"/>
                <c:pt idx="0">
                  <c:v>7.61</c:v>
                </c:pt>
              </c:numCache>
            </c:numRef>
          </c:val>
          <c:extLst>
            <c:ext xmlns:c16="http://schemas.microsoft.com/office/drawing/2014/chart" uri="{C3380CC4-5D6E-409C-BE32-E72D297353CC}">
              <c16:uniqueId val="{0000000D-B325-45B8-A0F2-5DE2D4BAC50A}"/>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T1!$P$2:$P$2</c:f>
              <c:numCache>
                <c:formatCode>General</c:formatCode>
                <c:ptCount val="1"/>
                <c:pt idx="0">
                  <c:v>8.26</c:v>
                </c:pt>
              </c:numCache>
            </c:numRef>
          </c:val>
          <c:extLst>
            <c:ext xmlns:c16="http://schemas.microsoft.com/office/drawing/2014/chart" uri="{C3380CC4-5D6E-409C-BE32-E72D297353CC}">
              <c16:uniqueId val="{0000000E-B325-45B8-A0F2-5DE2D4BAC50A}"/>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T1!$Q$2:$Q$2</c:f>
              <c:numCache>
                <c:formatCode>General</c:formatCode>
                <c:ptCount val="1"/>
                <c:pt idx="0">
                  <c:v>7.24</c:v>
                </c:pt>
              </c:numCache>
            </c:numRef>
          </c:val>
          <c:extLst>
            <c:ext xmlns:c16="http://schemas.microsoft.com/office/drawing/2014/chart" uri="{C3380CC4-5D6E-409C-BE32-E72D297353CC}">
              <c16:uniqueId val="{0000000F-B325-45B8-A0F2-5DE2D4BAC50A}"/>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T1!$R$2:$R$2</c:f>
              <c:numCache>
                <c:formatCode>General</c:formatCode>
                <c:ptCount val="1"/>
                <c:pt idx="0">
                  <c:v>7.45</c:v>
                </c:pt>
              </c:numCache>
            </c:numRef>
          </c:val>
          <c:extLst>
            <c:ext xmlns:c16="http://schemas.microsoft.com/office/drawing/2014/chart" uri="{C3380CC4-5D6E-409C-BE32-E72D297353CC}">
              <c16:uniqueId val="{00000010-B325-45B8-A0F2-5DE2D4BAC50A}"/>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T1!$S$2:$S$2</c:f>
              <c:numCache>
                <c:formatCode>General</c:formatCode>
                <c:ptCount val="1"/>
                <c:pt idx="0">
                  <c:v>7.3</c:v>
                </c:pt>
              </c:numCache>
            </c:numRef>
          </c:val>
          <c:extLst>
            <c:ext xmlns:c16="http://schemas.microsoft.com/office/drawing/2014/chart" uri="{C3380CC4-5D6E-409C-BE32-E72D297353CC}">
              <c16:uniqueId val="{00000011-B325-45B8-A0F2-5DE2D4BAC50A}"/>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Omien vahvuuksiesi kehittämiseen (esim. harrastamalla mieluisia asioita)</c:v>
                </c:pt>
              </c:strCache>
            </c:strRef>
          </c:cat>
          <c:val>
            <c:numRef>
              <c:f>T1!$T$2:$T$2</c:f>
              <c:numCache>
                <c:formatCode>General</c:formatCode>
                <c:ptCount val="1"/>
                <c:pt idx="0">
                  <c:v>7.3</c:v>
                </c:pt>
              </c:numCache>
            </c:numRef>
          </c:val>
          <c:extLst>
            <c:ext xmlns:c16="http://schemas.microsoft.com/office/drawing/2014/chart" uri="{C3380CC4-5D6E-409C-BE32-E72D297353CC}">
              <c16:uniqueId val="{00000012-B325-45B8-A0F2-5DE2D4BAC50A}"/>
            </c:ext>
          </c:extLst>
        </c:ser>
        <c:dLbls>
          <c:showLegendKey val="0"/>
          <c:showVal val="0"/>
          <c:showCatName val="0"/>
          <c:showSerName val="0"/>
          <c:showPercent val="0"/>
          <c:showBubbleSize val="0"/>
        </c:dLbls>
        <c:gapWidth val="58"/>
        <c:axId val="128368"/>
        <c:axId val="289665"/>
      </c:barChart>
      <c:catAx>
        <c:axId val="12836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289665"/>
        <c:crosses val="autoZero"/>
        <c:auto val="1"/>
        <c:lblAlgn val="ctr"/>
        <c:lblOffset val="100"/>
        <c:noMultiLvlLbl val="1"/>
      </c:catAx>
      <c:valAx>
        <c:axId val="289665"/>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128368"/>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T1!$B$2:$B$2</c:f>
              <c:numCache>
                <c:formatCode>General</c:formatCode>
                <c:ptCount val="1"/>
                <c:pt idx="0">
                  <c:v>8.0500000000000007</c:v>
                </c:pt>
              </c:numCache>
            </c:numRef>
          </c:val>
          <c:extLst>
            <c:ext xmlns:c16="http://schemas.microsoft.com/office/drawing/2014/chart" uri="{C3380CC4-5D6E-409C-BE32-E72D297353CC}">
              <c16:uniqueId val="{00000000-6CB7-470E-B2AB-B02EC4F6DE84}"/>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T1!$C$2:$C$2</c:f>
              <c:numCache>
                <c:formatCode>General</c:formatCode>
                <c:ptCount val="1"/>
                <c:pt idx="0">
                  <c:v>8.09</c:v>
                </c:pt>
              </c:numCache>
            </c:numRef>
          </c:val>
          <c:extLst>
            <c:ext xmlns:c16="http://schemas.microsoft.com/office/drawing/2014/chart" uri="{C3380CC4-5D6E-409C-BE32-E72D297353CC}">
              <c16:uniqueId val="{00000001-6CB7-470E-B2AB-B02EC4F6DE84}"/>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T1!$D$2:$D$2</c:f>
              <c:numCache>
                <c:formatCode>General</c:formatCode>
                <c:ptCount val="1"/>
                <c:pt idx="0">
                  <c:v>8.2100000000000009</c:v>
                </c:pt>
              </c:numCache>
            </c:numRef>
          </c:val>
          <c:extLst>
            <c:ext xmlns:c16="http://schemas.microsoft.com/office/drawing/2014/chart" uri="{C3380CC4-5D6E-409C-BE32-E72D297353CC}">
              <c16:uniqueId val="{00000002-6CB7-470E-B2AB-B02EC4F6DE84}"/>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T1!$E$2:$E$2</c:f>
              <c:numCache>
                <c:formatCode>General</c:formatCode>
                <c:ptCount val="1"/>
                <c:pt idx="0">
                  <c:v>8.09</c:v>
                </c:pt>
              </c:numCache>
            </c:numRef>
          </c:val>
          <c:extLst>
            <c:ext xmlns:c16="http://schemas.microsoft.com/office/drawing/2014/chart" uri="{C3380CC4-5D6E-409C-BE32-E72D297353CC}">
              <c16:uniqueId val="{00000003-6CB7-470E-B2AB-B02EC4F6DE84}"/>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T1!$F$2:$F$2</c:f>
              <c:numCache>
                <c:formatCode>General</c:formatCode>
                <c:ptCount val="1"/>
                <c:pt idx="0">
                  <c:v>7.81</c:v>
                </c:pt>
              </c:numCache>
            </c:numRef>
          </c:val>
          <c:extLst>
            <c:ext xmlns:c16="http://schemas.microsoft.com/office/drawing/2014/chart" uri="{C3380CC4-5D6E-409C-BE32-E72D297353CC}">
              <c16:uniqueId val="{00000004-6CB7-470E-B2AB-B02EC4F6DE84}"/>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T1!$G$2:$G$2</c:f>
              <c:numCache>
                <c:formatCode>General</c:formatCode>
                <c:ptCount val="1"/>
                <c:pt idx="0">
                  <c:v>8.1199999999999992</c:v>
                </c:pt>
              </c:numCache>
            </c:numRef>
          </c:val>
          <c:extLst>
            <c:ext xmlns:c16="http://schemas.microsoft.com/office/drawing/2014/chart" uri="{C3380CC4-5D6E-409C-BE32-E72D297353CC}">
              <c16:uniqueId val="{00000005-6CB7-470E-B2AB-B02EC4F6DE84}"/>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T1!$H$2:$H$2</c:f>
              <c:numCache>
                <c:formatCode>General</c:formatCode>
                <c:ptCount val="1"/>
                <c:pt idx="0">
                  <c:v>8.11</c:v>
                </c:pt>
              </c:numCache>
            </c:numRef>
          </c:val>
          <c:extLst>
            <c:ext xmlns:c16="http://schemas.microsoft.com/office/drawing/2014/chart" uri="{C3380CC4-5D6E-409C-BE32-E72D297353CC}">
              <c16:uniqueId val="{00000006-6CB7-470E-B2AB-B02EC4F6DE84}"/>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T1!$I$2:$I$2</c:f>
              <c:numCache>
                <c:formatCode>General</c:formatCode>
                <c:ptCount val="1"/>
                <c:pt idx="0">
                  <c:v>8.35</c:v>
                </c:pt>
              </c:numCache>
            </c:numRef>
          </c:val>
          <c:extLst>
            <c:ext xmlns:c16="http://schemas.microsoft.com/office/drawing/2014/chart" uri="{C3380CC4-5D6E-409C-BE32-E72D297353CC}">
              <c16:uniqueId val="{00000007-6CB7-470E-B2AB-B02EC4F6DE84}"/>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T1!$J$2:$J$2</c:f>
              <c:numCache>
                <c:formatCode>General</c:formatCode>
                <c:ptCount val="1"/>
                <c:pt idx="0">
                  <c:v>7.8</c:v>
                </c:pt>
              </c:numCache>
            </c:numRef>
          </c:val>
          <c:extLst>
            <c:ext xmlns:c16="http://schemas.microsoft.com/office/drawing/2014/chart" uri="{C3380CC4-5D6E-409C-BE32-E72D297353CC}">
              <c16:uniqueId val="{00000008-6CB7-470E-B2AB-B02EC4F6DE84}"/>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T1!$K$2:$K$2</c:f>
              <c:numCache>
                <c:formatCode>General</c:formatCode>
                <c:ptCount val="1"/>
                <c:pt idx="0">
                  <c:v>8.2799999999999994</c:v>
                </c:pt>
              </c:numCache>
            </c:numRef>
          </c:val>
          <c:extLst>
            <c:ext xmlns:c16="http://schemas.microsoft.com/office/drawing/2014/chart" uri="{C3380CC4-5D6E-409C-BE32-E72D297353CC}">
              <c16:uniqueId val="{00000009-6CB7-470E-B2AB-B02EC4F6DE84}"/>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T1!$L$2:$L$2</c:f>
              <c:numCache>
                <c:formatCode>General</c:formatCode>
                <c:ptCount val="1"/>
                <c:pt idx="0">
                  <c:v>8.25</c:v>
                </c:pt>
              </c:numCache>
            </c:numRef>
          </c:val>
          <c:extLst>
            <c:ext xmlns:c16="http://schemas.microsoft.com/office/drawing/2014/chart" uri="{C3380CC4-5D6E-409C-BE32-E72D297353CC}">
              <c16:uniqueId val="{0000000A-6CB7-470E-B2AB-B02EC4F6DE84}"/>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T1!$M$2:$M$2</c:f>
              <c:numCache>
                <c:formatCode>General</c:formatCode>
                <c:ptCount val="1"/>
                <c:pt idx="0">
                  <c:v>7.95</c:v>
                </c:pt>
              </c:numCache>
            </c:numRef>
          </c:val>
          <c:extLst>
            <c:ext xmlns:c16="http://schemas.microsoft.com/office/drawing/2014/chart" uri="{C3380CC4-5D6E-409C-BE32-E72D297353CC}">
              <c16:uniqueId val="{0000000B-6CB7-470E-B2AB-B02EC4F6DE84}"/>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T1!$N$2:$N$2</c:f>
              <c:numCache>
                <c:formatCode>General</c:formatCode>
                <c:ptCount val="1"/>
                <c:pt idx="0">
                  <c:v>7.65</c:v>
                </c:pt>
              </c:numCache>
            </c:numRef>
          </c:val>
          <c:extLst>
            <c:ext xmlns:c16="http://schemas.microsoft.com/office/drawing/2014/chart" uri="{C3380CC4-5D6E-409C-BE32-E72D297353CC}">
              <c16:uniqueId val="{0000000C-6CB7-470E-B2AB-B02EC4F6DE84}"/>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T1!$O$2:$O$2</c:f>
              <c:numCache>
                <c:formatCode>General</c:formatCode>
                <c:ptCount val="1"/>
                <c:pt idx="0">
                  <c:v>8.01</c:v>
                </c:pt>
              </c:numCache>
            </c:numRef>
          </c:val>
          <c:extLst>
            <c:ext xmlns:c16="http://schemas.microsoft.com/office/drawing/2014/chart" uri="{C3380CC4-5D6E-409C-BE32-E72D297353CC}">
              <c16:uniqueId val="{0000000D-6CB7-470E-B2AB-B02EC4F6DE84}"/>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T1!$P$2:$P$2</c:f>
              <c:numCache>
                <c:formatCode>General</c:formatCode>
                <c:ptCount val="1"/>
                <c:pt idx="0">
                  <c:v>8.84</c:v>
                </c:pt>
              </c:numCache>
            </c:numRef>
          </c:val>
          <c:extLst>
            <c:ext xmlns:c16="http://schemas.microsoft.com/office/drawing/2014/chart" uri="{C3380CC4-5D6E-409C-BE32-E72D297353CC}">
              <c16:uniqueId val="{0000000E-6CB7-470E-B2AB-B02EC4F6DE84}"/>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T1!$Q$2:$Q$2</c:f>
              <c:numCache>
                <c:formatCode>General</c:formatCode>
                <c:ptCount val="1"/>
                <c:pt idx="0">
                  <c:v>7.72</c:v>
                </c:pt>
              </c:numCache>
            </c:numRef>
          </c:val>
          <c:extLst>
            <c:ext xmlns:c16="http://schemas.microsoft.com/office/drawing/2014/chart" uri="{C3380CC4-5D6E-409C-BE32-E72D297353CC}">
              <c16:uniqueId val="{0000000F-6CB7-470E-B2AB-B02EC4F6DE84}"/>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T1!$R$2:$R$2</c:f>
              <c:numCache>
                <c:formatCode>General</c:formatCode>
                <c:ptCount val="1"/>
                <c:pt idx="0">
                  <c:v>7.97</c:v>
                </c:pt>
              </c:numCache>
            </c:numRef>
          </c:val>
          <c:extLst>
            <c:ext xmlns:c16="http://schemas.microsoft.com/office/drawing/2014/chart" uri="{C3380CC4-5D6E-409C-BE32-E72D297353CC}">
              <c16:uniqueId val="{00000010-6CB7-470E-B2AB-B02EC4F6DE84}"/>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T1!$S$2:$S$2</c:f>
              <c:numCache>
                <c:formatCode>General</c:formatCode>
                <c:ptCount val="1"/>
                <c:pt idx="0">
                  <c:v>7.84</c:v>
                </c:pt>
              </c:numCache>
            </c:numRef>
          </c:val>
          <c:extLst>
            <c:ext xmlns:c16="http://schemas.microsoft.com/office/drawing/2014/chart" uri="{C3380CC4-5D6E-409C-BE32-E72D297353CC}">
              <c16:uniqueId val="{00000011-6CB7-470E-B2AB-B02EC4F6DE84}"/>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Elämääsi kokonaisuutena</c:v>
                </c:pt>
              </c:strCache>
            </c:strRef>
          </c:cat>
          <c:val>
            <c:numRef>
              <c:f>T1!$T$2:$T$2</c:f>
              <c:numCache>
                <c:formatCode>General</c:formatCode>
                <c:ptCount val="1"/>
                <c:pt idx="0">
                  <c:v>7.36</c:v>
                </c:pt>
              </c:numCache>
            </c:numRef>
          </c:val>
          <c:extLst>
            <c:ext xmlns:c16="http://schemas.microsoft.com/office/drawing/2014/chart" uri="{C3380CC4-5D6E-409C-BE32-E72D297353CC}">
              <c16:uniqueId val="{00000012-6CB7-470E-B2AB-B02EC4F6DE84}"/>
            </c:ext>
          </c:extLst>
        </c:ser>
        <c:dLbls>
          <c:showLegendKey val="0"/>
          <c:showVal val="0"/>
          <c:showCatName val="0"/>
          <c:showSerName val="0"/>
          <c:showPercent val="0"/>
          <c:showBubbleSize val="0"/>
        </c:dLbls>
        <c:gapWidth val="58"/>
        <c:axId val="717821"/>
        <c:axId val="234021"/>
      </c:barChart>
      <c:catAx>
        <c:axId val="71782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234021"/>
        <c:crosses val="autoZero"/>
        <c:auto val="1"/>
        <c:lblAlgn val="ctr"/>
        <c:lblOffset val="100"/>
        <c:noMultiLvlLbl val="1"/>
      </c:catAx>
      <c:valAx>
        <c:axId val="234021"/>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717821"/>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T1!$B$2:$B$2</c:f>
              <c:numCache>
                <c:formatCode>General</c:formatCode>
                <c:ptCount val="1"/>
                <c:pt idx="0">
                  <c:v>5.47</c:v>
                </c:pt>
              </c:numCache>
            </c:numRef>
          </c:val>
          <c:extLst>
            <c:ext xmlns:c16="http://schemas.microsoft.com/office/drawing/2014/chart" uri="{C3380CC4-5D6E-409C-BE32-E72D297353CC}">
              <c16:uniqueId val="{00000000-4D91-41D4-89A2-240D2885F898}"/>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T1!$C$2:$C$2</c:f>
              <c:numCache>
                <c:formatCode>General</c:formatCode>
                <c:ptCount val="1"/>
                <c:pt idx="0">
                  <c:v>5.23</c:v>
                </c:pt>
              </c:numCache>
            </c:numRef>
          </c:val>
          <c:extLst>
            <c:ext xmlns:c16="http://schemas.microsoft.com/office/drawing/2014/chart" uri="{C3380CC4-5D6E-409C-BE32-E72D297353CC}">
              <c16:uniqueId val="{00000001-4D91-41D4-89A2-240D2885F898}"/>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T1!$D$2:$D$2</c:f>
              <c:numCache>
                <c:formatCode>General</c:formatCode>
                <c:ptCount val="1"/>
                <c:pt idx="0">
                  <c:v>3.75</c:v>
                </c:pt>
              </c:numCache>
            </c:numRef>
          </c:val>
          <c:extLst>
            <c:ext xmlns:c16="http://schemas.microsoft.com/office/drawing/2014/chart" uri="{C3380CC4-5D6E-409C-BE32-E72D297353CC}">
              <c16:uniqueId val="{00000002-4D91-41D4-89A2-240D2885F898}"/>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T1!$E$2:$E$2</c:f>
              <c:numCache>
                <c:formatCode>General</c:formatCode>
                <c:ptCount val="1"/>
                <c:pt idx="0">
                  <c:v>4.91</c:v>
                </c:pt>
              </c:numCache>
            </c:numRef>
          </c:val>
          <c:extLst>
            <c:ext xmlns:c16="http://schemas.microsoft.com/office/drawing/2014/chart" uri="{C3380CC4-5D6E-409C-BE32-E72D297353CC}">
              <c16:uniqueId val="{00000003-4D91-41D4-89A2-240D2885F898}"/>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T1!$F$2:$F$2</c:f>
              <c:numCache>
                <c:formatCode>General</c:formatCode>
                <c:ptCount val="1"/>
                <c:pt idx="0">
                  <c:v>4.63</c:v>
                </c:pt>
              </c:numCache>
            </c:numRef>
          </c:val>
          <c:extLst>
            <c:ext xmlns:c16="http://schemas.microsoft.com/office/drawing/2014/chart" uri="{C3380CC4-5D6E-409C-BE32-E72D297353CC}">
              <c16:uniqueId val="{00000004-4D91-41D4-89A2-240D2885F898}"/>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T1!$G$2:$G$2</c:f>
              <c:numCache>
                <c:formatCode>General</c:formatCode>
                <c:ptCount val="1"/>
                <c:pt idx="0">
                  <c:v>4.91</c:v>
                </c:pt>
              </c:numCache>
            </c:numRef>
          </c:val>
          <c:extLst>
            <c:ext xmlns:c16="http://schemas.microsoft.com/office/drawing/2014/chart" uri="{C3380CC4-5D6E-409C-BE32-E72D297353CC}">
              <c16:uniqueId val="{00000005-4D91-41D4-89A2-240D2885F898}"/>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T1!$H$2:$H$2</c:f>
              <c:numCache>
                <c:formatCode>General</c:formatCode>
                <c:ptCount val="1"/>
                <c:pt idx="0">
                  <c:v>4.3099999999999996</c:v>
                </c:pt>
              </c:numCache>
            </c:numRef>
          </c:val>
          <c:extLst>
            <c:ext xmlns:c16="http://schemas.microsoft.com/office/drawing/2014/chart" uri="{C3380CC4-5D6E-409C-BE32-E72D297353CC}">
              <c16:uniqueId val="{00000006-4D91-41D4-89A2-240D2885F898}"/>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T1!$I$2:$I$2</c:f>
              <c:numCache>
                <c:formatCode>General</c:formatCode>
                <c:ptCount val="1"/>
                <c:pt idx="0">
                  <c:v>4.7699999999999996</c:v>
                </c:pt>
              </c:numCache>
            </c:numRef>
          </c:val>
          <c:extLst>
            <c:ext xmlns:c16="http://schemas.microsoft.com/office/drawing/2014/chart" uri="{C3380CC4-5D6E-409C-BE32-E72D297353CC}">
              <c16:uniqueId val="{00000007-4D91-41D4-89A2-240D2885F898}"/>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T1!$J$2:$J$2</c:f>
              <c:numCache>
                <c:formatCode>General</c:formatCode>
                <c:ptCount val="1"/>
                <c:pt idx="0">
                  <c:v>4.7699999999999996</c:v>
                </c:pt>
              </c:numCache>
            </c:numRef>
          </c:val>
          <c:extLst>
            <c:ext xmlns:c16="http://schemas.microsoft.com/office/drawing/2014/chart" uri="{C3380CC4-5D6E-409C-BE32-E72D297353CC}">
              <c16:uniqueId val="{00000008-4D91-41D4-89A2-240D2885F898}"/>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T1!$K$2:$K$2</c:f>
              <c:numCache>
                <c:formatCode>General</c:formatCode>
                <c:ptCount val="1"/>
                <c:pt idx="0">
                  <c:v>5.24</c:v>
                </c:pt>
              </c:numCache>
            </c:numRef>
          </c:val>
          <c:extLst>
            <c:ext xmlns:c16="http://schemas.microsoft.com/office/drawing/2014/chart" uri="{C3380CC4-5D6E-409C-BE32-E72D297353CC}">
              <c16:uniqueId val="{00000009-4D91-41D4-89A2-240D2885F898}"/>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T1!$L$2:$L$2</c:f>
              <c:numCache>
                <c:formatCode>General</c:formatCode>
                <c:ptCount val="1"/>
                <c:pt idx="0">
                  <c:v>4.47</c:v>
                </c:pt>
              </c:numCache>
            </c:numRef>
          </c:val>
          <c:extLst>
            <c:ext xmlns:c16="http://schemas.microsoft.com/office/drawing/2014/chart" uri="{C3380CC4-5D6E-409C-BE32-E72D297353CC}">
              <c16:uniqueId val="{0000000A-4D91-41D4-89A2-240D2885F898}"/>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T1!$M$2:$M$2</c:f>
              <c:numCache>
                <c:formatCode>General</c:formatCode>
                <c:ptCount val="1"/>
                <c:pt idx="0">
                  <c:v>4.71</c:v>
                </c:pt>
              </c:numCache>
            </c:numRef>
          </c:val>
          <c:extLst>
            <c:ext xmlns:c16="http://schemas.microsoft.com/office/drawing/2014/chart" uri="{C3380CC4-5D6E-409C-BE32-E72D297353CC}">
              <c16:uniqueId val="{0000000B-4D91-41D4-89A2-240D2885F898}"/>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T1!$N$2:$N$2</c:f>
              <c:numCache>
                <c:formatCode>General</c:formatCode>
                <c:ptCount val="1"/>
                <c:pt idx="0">
                  <c:v>4.41</c:v>
                </c:pt>
              </c:numCache>
            </c:numRef>
          </c:val>
          <c:extLst>
            <c:ext xmlns:c16="http://schemas.microsoft.com/office/drawing/2014/chart" uri="{C3380CC4-5D6E-409C-BE32-E72D297353CC}">
              <c16:uniqueId val="{0000000C-4D91-41D4-89A2-240D2885F898}"/>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T1!$O$2:$O$2</c:f>
              <c:numCache>
                <c:formatCode>General</c:formatCode>
                <c:ptCount val="1"/>
                <c:pt idx="0">
                  <c:v>5.01</c:v>
                </c:pt>
              </c:numCache>
            </c:numRef>
          </c:val>
          <c:extLst>
            <c:ext xmlns:c16="http://schemas.microsoft.com/office/drawing/2014/chart" uri="{C3380CC4-5D6E-409C-BE32-E72D297353CC}">
              <c16:uniqueId val="{0000000D-4D91-41D4-89A2-240D2885F898}"/>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T1!$P$2:$P$2</c:f>
              <c:numCache>
                <c:formatCode>General</c:formatCode>
                <c:ptCount val="1"/>
                <c:pt idx="0">
                  <c:v>5.26</c:v>
                </c:pt>
              </c:numCache>
            </c:numRef>
          </c:val>
          <c:extLst>
            <c:ext xmlns:c16="http://schemas.microsoft.com/office/drawing/2014/chart" uri="{C3380CC4-5D6E-409C-BE32-E72D297353CC}">
              <c16:uniqueId val="{0000000E-4D91-41D4-89A2-240D2885F898}"/>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T1!$Q$2:$Q$2</c:f>
              <c:numCache>
                <c:formatCode>General</c:formatCode>
                <c:ptCount val="1"/>
                <c:pt idx="0">
                  <c:v>4.71</c:v>
                </c:pt>
              </c:numCache>
            </c:numRef>
          </c:val>
          <c:extLst>
            <c:ext xmlns:c16="http://schemas.microsoft.com/office/drawing/2014/chart" uri="{C3380CC4-5D6E-409C-BE32-E72D297353CC}">
              <c16:uniqueId val="{0000000F-4D91-41D4-89A2-240D2885F898}"/>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T1!$R$2:$R$2</c:f>
              <c:numCache>
                <c:formatCode>General</c:formatCode>
                <c:ptCount val="1"/>
                <c:pt idx="0">
                  <c:v>5.3</c:v>
                </c:pt>
              </c:numCache>
            </c:numRef>
          </c:val>
          <c:extLst>
            <c:ext xmlns:c16="http://schemas.microsoft.com/office/drawing/2014/chart" uri="{C3380CC4-5D6E-409C-BE32-E72D297353CC}">
              <c16:uniqueId val="{00000010-4D91-41D4-89A2-240D2885F898}"/>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T1!$S$2:$S$2</c:f>
              <c:numCache>
                <c:formatCode>General</c:formatCode>
                <c:ptCount val="1"/>
                <c:pt idx="0">
                  <c:v>4.7300000000000004</c:v>
                </c:pt>
              </c:numCache>
            </c:numRef>
          </c:val>
          <c:extLst>
            <c:ext xmlns:c16="http://schemas.microsoft.com/office/drawing/2014/chart" uri="{C3380CC4-5D6E-409C-BE32-E72D297353CC}">
              <c16:uniqueId val="{00000011-4D91-41D4-89A2-240D2885F898}"/>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...käyt kirjastossa, konserteissa ja muissa vastaavissa paikoissa?</c:v>
                </c:pt>
              </c:strCache>
            </c:strRef>
          </c:cat>
          <c:val>
            <c:numRef>
              <c:f>T1!$T$2:$T$2</c:f>
              <c:numCache>
                <c:formatCode>General</c:formatCode>
                <c:ptCount val="1"/>
                <c:pt idx="0">
                  <c:v>4.3</c:v>
                </c:pt>
              </c:numCache>
            </c:numRef>
          </c:val>
          <c:extLst>
            <c:ext xmlns:c16="http://schemas.microsoft.com/office/drawing/2014/chart" uri="{C3380CC4-5D6E-409C-BE32-E72D297353CC}">
              <c16:uniqueId val="{00000012-4D91-41D4-89A2-240D2885F898}"/>
            </c:ext>
          </c:extLst>
        </c:ser>
        <c:dLbls>
          <c:showLegendKey val="0"/>
          <c:showVal val="0"/>
          <c:showCatName val="0"/>
          <c:showSerName val="0"/>
          <c:showPercent val="0"/>
          <c:showBubbleSize val="0"/>
        </c:dLbls>
        <c:gapWidth val="58"/>
        <c:axId val="872446"/>
        <c:axId val="80682"/>
      </c:barChart>
      <c:catAx>
        <c:axId val="87244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0682"/>
        <c:crosses val="autoZero"/>
        <c:auto val="1"/>
        <c:lblAlgn val="ctr"/>
        <c:lblOffset val="100"/>
        <c:noMultiLvlLbl val="1"/>
      </c:catAx>
      <c:valAx>
        <c:axId val="80682"/>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872446"/>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T1!$B$2:$B$2</c:f>
              <c:numCache>
                <c:formatCode>General</c:formatCode>
                <c:ptCount val="1"/>
                <c:pt idx="0">
                  <c:v>7.55</c:v>
                </c:pt>
              </c:numCache>
            </c:numRef>
          </c:val>
          <c:extLst>
            <c:ext xmlns:c16="http://schemas.microsoft.com/office/drawing/2014/chart" uri="{C3380CC4-5D6E-409C-BE32-E72D297353CC}">
              <c16:uniqueId val="{00000000-9F8E-4E03-B668-C7BF39924173}"/>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T1!$C$2:$C$2</c:f>
              <c:numCache>
                <c:formatCode>General</c:formatCode>
                <c:ptCount val="1"/>
                <c:pt idx="0">
                  <c:v>7.63</c:v>
                </c:pt>
              </c:numCache>
            </c:numRef>
          </c:val>
          <c:extLst>
            <c:ext xmlns:c16="http://schemas.microsoft.com/office/drawing/2014/chart" uri="{C3380CC4-5D6E-409C-BE32-E72D297353CC}">
              <c16:uniqueId val="{00000001-9F8E-4E03-B668-C7BF39924173}"/>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T1!$D$2:$D$2</c:f>
              <c:numCache>
                <c:formatCode>General</c:formatCode>
                <c:ptCount val="1"/>
                <c:pt idx="0">
                  <c:v>7.17</c:v>
                </c:pt>
              </c:numCache>
            </c:numRef>
          </c:val>
          <c:extLst>
            <c:ext xmlns:c16="http://schemas.microsoft.com/office/drawing/2014/chart" uri="{C3380CC4-5D6E-409C-BE32-E72D297353CC}">
              <c16:uniqueId val="{00000002-9F8E-4E03-B668-C7BF39924173}"/>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T1!$E$2:$E$2</c:f>
              <c:numCache>
                <c:formatCode>General</c:formatCode>
                <c:ptCount val="1"/>
                <c:pt idx="0">
                  <c:v>7.72</c:v>
                </c:pt>
              </c:numCache>
            </c:numRef>
          </c:val>
          <c:extLst>
            <c:ext xmlns:c16="http://schemas.microsoft.com/office/drawing/2014/chart" uri="{C3380CC4-5D6E-409C-BE32-E72D297353CC}">
              <c16:uniqueId val="{00000003-9F8E-4E03-B668-C7BF39924173}"/>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T1!$F$2:$F$2</c:f>
              <c:numCache>
                <c:formatCode>General</c:formatCode>
                <c:ptCount val="1"/>
                <c:pt idx="0">
                  <c:v>7.52</c:v>
                </c:pt>
              </c:numCache>
            </c:numRef>
          </c:val>
          <c:extLst>
            <c:ext xmlns:c16="http://schemas.microsoft.com/office/drawing/2014/chart" uri="{C3380CC4-5D6E-409C-BE32-E72D297353CC}">
              <c16:uniqueId val="{00000004-9F8E-4E03-B668-C7BF39924173}"/>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T1!$G$2:$G$2</c:f>
              <c:numCache>
                <c:formatCode>General</c:formatCode>
                <c:ptCount val="1"/>
                <c:pt idx="0">
                  <c:v>7.52</c:v>
                </c:pt>
              </c:numCache>
            </c:numRef>
          </c:val>
          <c:extLst>
            <c:ext xmlns:c16="http://schemas.microsoft.com/office/drawing/2014/chart" uri="{C3380CC4-5D6E-409C-BE32-E72D297353CC}">
              <c16:uniqueId val="{00000005-9F8E-4E03-B668-C7BF39924173}"/>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T1!$H$2:$H$2</c:f>
              <c:numCache>
                <c:formatCode>General</c:formatCode>
                <c:ptCount val="1"/>
                <c:pt idx="0">
                  <c:v>7.7</c:v>
                </c:pt>
              </c:numCache>
            </c:numRef>
          </c:val>
          <c:extLst>
            <c:ext xmlns:c16="http://schemas.microsoft.com/office/drawing/2014/chart" uri="{C3380CC4-5D6E-409C-BE32-E72D297353CC}">
              <c16:uniqueId val="{00000006-9F8E-4E03-B668-C7BF39924173}"/>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T1!$I$2:$I$2</c:f>
              <c:numCache>
                <c:formatCode>General</c:formatCode>
                <c:ptCount val="1"/>
                <c:pt idx="0">
                  <c:v>7.83</c:v>
                </c:pt>
              </c:numCache>
            </c:numRef>
          </c:val>
          <c:extLst>
            <c:ext xmlns:c16="http://schemas.microsoft.com/office/drawing/2014/chart" uri="{C3380CC4-5D6E-409C-BE32-E72D297353CC}">
              <c16:uniqueId val="{00000007-9F8E-4E03-B668-C7BF39924173}"/>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T1!$J$2:$J$2</c:f>
              <c:numCache>
                <c:formatCode>General</c:formatCode>
                <c:ptCount val="1"/>
                <c:pt idx="0">
                  <c:v>7.86</c:v>
                </c:pt>
              </c:numCache>
            </c:numRef>
          </c:val>
          <c:extLst>
            <c:ext xmlns:c16="http://schemas.microsoft.com/office/drawing/2014/chart" uri="{C3380CC4-5D6E-409C-BE32-E72D297353CC}">
              <c16:uniqueId val="{00000008-9F8E-4E03-B668-C7BF39924173}"/>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T1!$K$2:$K$2</c:f>
              <c:numCache>
                <c:formatCode>General</c:formatCode>
                <c:ptCount val="1"/>
                <c:pt idx="0">
                  <c:v>8.0299999999999994</c:v>
                </c:pt>
              </c:numCache>
            </c:numRef>
          </c:val>
          <c:extLst>
            <c:ext xmlns:c16="http://schemas.microsoft.com/office/drawing/2014/chart" uri="{C3380CC4-5D6E-409C-BE32-E72D297353CC}">
              <c16:uniqueId val="{00000009-9F8E-4E03-B668-C7BF39924173}"/>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T1!$L$2:$L$2</c:f>
              <c:numCache>
                <c:formatCode>General</c:formatCode>
                <c:ptCount val="1"/>
                <c:pt idx="0">
                  <c:v>7.78</c:v>
                </c:pt>
              </c:numCache>
            </c:numRef>
          </c:val>
          <c:extLst>
            <c:ext xmlns:c16="http://schemas.microsoft.com/office/drawing/2014/chart" uri="{C3380CC4-5D6E-409C-BE32-E72D297353CC}">
              <c16:uniqueId val="{0000000A-9F8E-4E03-B668-C7BF39924173}"/>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T1!$M$2:$M$2</c:f>
              <c:numCache>
                <c:formatCode>General</c:formatCode>
                <c:ptCount val="1"/>
                <c:pt idx="0">
                  <c:v>7.46</c:v>
                </c:pt>
              </c:numCache>
            </c:numRef>
          </c:val>
          <c:extLst>
            <c:ext xmlns:c16="http://schemas.microsoft.com/office/drawing/2014/chart" uri="{C3380CC4-5D6E-409C-BE32-E72D297353CC}">
              <c16:uniqueId val="{0000000B-9F8E-4E03-B668-C7BF39924173}"/>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T1!$N$2:$N$2</c:f>
              <c:numCache>
                <c:formatCode>General</c:formatCode>
                <c:ptCount val="1"/>
                <c:pt idx="0">
                  <c:v>7.22</c:v>
                </c:pt>
              </c:numCache>
            </c:numRef>
          </c:val>
          <c:extLst>
            <c:ext xmlns:c16="http://schemas.microsoft.com/office/drawing/2014/chart" uri="{C3380CC4-5D6E-409C-BE32-E72D297353CC}">
              <c16:uniqueId val="{0000000C-9F8E-4E03-B668-C7BF39924173}"/>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T1!$O$2:$O$2</c:f>
              <c:numCache>
                <c:formatCode>General</c:formatCode>
                <c:ptCount val="1"/>
                <c:pt idx="0">
                  <c:v>7.59</c:v>
                </c:pt>
              </c:numCache>
            </c:numRef>
          </c:val>
          <c:extLst>
            <c:ext xmlns:c16="http://schemas.microsoft.com/office/drawing/2014/chart" uri="{C3380CC4-5D6E-409C-BE32-E72D297353CC}">
              <c16:uniqueId val="{0000000D-9F8E-4E03-B668-C7BF39924173}"/>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T1!$P$2:$P$2</c:f>
              <c:numCache>
                <c:formatCode>General</c:formatCode>
                <c:ptCount val="1"/>
                <c:pt idx="0">
                  <c:v>8.35</c:v>
                </c:pt>
              </c:numCache>
            </c:numRef>
          </c:val>
          <c:extLst>
            <c:ext xmlns:c16="http://schemas.microsoft.com/office/drawing/2014/chart" uri="{C3380CC4-5D6E-409C-BE32-E72D297353CC}">
              <c16:uniqueId val="{0000000E-9F8E-4E03-B668-C7BF39924173}"/>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T1!$Q$2:$Q$2</c:f>
              <c:numCache>
                <c:formatCode>General</c:formatCode>
                <c:ptCount val="1"/>
                <c:pt idx="0">
                  <c:v>7.47</c:v>
                </c:pt>
              </c:numCache>
            </c:numRef>
          </c:val>
          <c:extLst>
            <c:ext xmlns:c16="http://schemas.microsoft.com/office/drawing/2014/chart" uri="{C3380CC4-5D6E-409C-BE32-E72D297353CC}">
              <c16:uniqueId val="{0000000F-9F8E-4E03-B668-C7BF39924173}"/>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T1!$R$2:$R$2</c:f>
              <c:numCache>
                <c:formatCode>General</c:formatCode>
                <c:ptCount val="1"/>
                <c:pt idx="0">
                  <c:v>7.65</c:v>
                </c:pt>
              </c:numCache>
            </c:numRef>
          </c:val>
          <c:extLst>
            <c:ext xmlns:c16="http://schemas.microsoft.com/office/drawing/2014/chart" uri="{C3380CC4-5D6E-409C-BE32-E72D297353CC}">
              <c16:uniqueId val="{00000010-9F8E-4E03-B668-C7BF39924173}"/>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T1!$S$2:$S$2</c:f>
              <c:numCache>
                <c:formatCode>General</c:formatCode>
                <c:ptCount val="1"/>
                <c:pt idx="0">
                  <c:v>7.7</c:v>
                </c:pt>
              </c:numCache>
            </c:numRef>
          </c:val>
          <c:extLst>
            <c:ext xmlns:c16="http://schemas.microsoft.com/office/drawing/2014/chart" uri="{C3380CC4-5D6E-409C-BE32-E72D297353CC}">
              <c16:uniqueId val="{00000011-9F8E-4E03-B668-C7BF39924173}"/>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...teet juuri sinulle mielekkäitä asioita?</c:v>
                </c:pt>
              </c:strCache>
            </c:strRef>
          </c:cat>
          <c:val>
            <c:numRef>
              <c:f>T1!$T$2:$T$2</c:f>
              <c:numCache>
                <c:formatCode>General</c:formatCode>
                <c:ptCount val="1"/>
                <c:pt idx="0">
                  <c:v>6.82</c:v>
                </c:pt>
              </c:numCache>
            </c:numRef>
          </c:val>
          <c:extLst>
            <c:ext xmlns:c16="http://schemas.microsoft.com/office/drawing/2014/chart" uri="{C3380CC4-5D6E-409C-BE32-E72D297353CC}">
              <c16:uniqueId val="{00000012-9F8E-4E03-B668-C7BF39924173}"/>
            </c:ext>
          </c:extLst>
        </c:ser>
        <c:dLbls>
          <c:showLegendKey val="0"/>
          <c:showVal val="0"/>
          <c:showCatName val="0"/>
          <c:showSerName val="0"/>
          <c:showPercent val="0"/>
          <c:showBubbleSize val="0"/>
        </c:dLbls>
        <c:gapWidth val="58"/>
        <c:axId val="87321"/>
        <c:axId val="410061"/>
      </c:barChart>
      <c:catAx>
        <c:axId val="8732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10061"/>
        <c:crosses val="autoZero"/>
        <c:auto val="1"/>
        <c:lblAlgn val="ctr"/>
        <c:lblOffset val="100"/>
        <c:noMultiLvlLbl val="1"/>
      </c:catAx>
      <c:valAx>
        <c:axId val="410061"/>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87321"/>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T1!$B$2:$B$2</c:f>
              <c:numCache>
                <c:formatCode>General</c:formatCode>
                <c:ptCount val="1"/>
                <c:pt idx="0">
                  <c:v>7.62</c:v>
                </c:pt>
              </c:numCache>
            </c:numRef>
          </c:val>
          <c:extLst>
            <c:ext xmlns:c16="http://schemas.microsoft.com/office/drawing/2014/chart" uri="{C3380CC4-5D6E-409C-BE32-E72D297353CC}">
              <c16:uniqueId val="{00000000-66D8-47BC-825A-7A42364F83AA}"/>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T1!$C$2:$C$2</c:f>
              <c:numCache>
                <c:formatCode>General</c:formatCode>
                <c:ptCount val="1"/>
                <c:pt idx="0">
                  <c:v>7.83</c:v>
                </c:pt>
              </c:numCache>
            </c:numRef>
          </c:val>
          <c:extLst>
            <c:ext xmlns:c16="http://schemas.microsoft.com/office/drawing/2014/chart" uri="{C3380CC4-5D6E-409C-BE32-E72D297353CC}">
              <c16:uniqueId val="{00000001-66D8-47BC-825A-7A42364F83AA}"/>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T1!$D$2:$D$2</c:f>
              <c:numCache>
                <c:formatCode>General</c:formatCode>
                <c:ptCount val="1"/>
                <c:pt idx="0">
                  <c:v>7.79</c:v>
                </c:pt>
              </c:numCache>
            </c:numRef>
          </c:val>
          <c:extLst>
            <c:ext xmlns:c16="http://schemas.microsoft.com/office/drawing/2014/chart" uri="{C3380CC4-5D6E-409C-BE32-E72D297353CC}">
              <c16:uniqueId val="{00000002-66D8-47BC-825A-7A42364F83AA}"/>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T1!$E$2:$E$2</c:f>
              <c:numCache>
                <c:formatCode>General</c:formatCode>
                <c:ptCount val="1"/>
                <c:pt idx="0">
                  <c:v>7.76</c:v>
                </c:pt>
              </c:numCache>
            </c:numRef>
          </c:val>
          <c:extLst>
            <c:ext xmlns:c16="http://schemas.microsoft.com/office/drawing/2014/chart" uri="{C3380CC4-5D6E-409C-BE32-E72D297353CC}">
              <c16:uniqueId val="{00000003-66D8-47BC-825A-7A42364F83AA}"/>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T1!$F$2:$F$2</c:f>
              <c:numCache>
                <c:formatCode>General</c:formatCode>
                <c:ptCount val="1"/>
                <c:pt idx="0">
                  <c:v>7.38</c:v>
                </c:pt>
              </c:numCache>
            </c:numRef>
          </c:val>
          <c:extLst>
            <c:ext xmlns:c16="http://schemas.microsoft.com/office/drawing/2014/chart" uri="{C3380CC4-5D6E-409C-BE32-E72D297353CC}">
              <c16:uniqueId val="{00000004-66D8-47BC-825A-7A42364F83AA}"/>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T1!$G$2:$G$2</c:f>
              <c:numCache>
                <c:formatCode>General</c:formatCode>
                <c:ptCount val="1"/>
                <c:pt idx="0">
                  <c:v>7.68</c:v>
                </c:pt>
              </c:numCache>
            </c:numRef>
          </c:val>
          <c:extLst>
            <c:ext xmlns:c16="http://schemas.microsoft.com/office/drawing/2014/chart" uri="{C3380CC4-5D6E-409C-BE32-E72D297353CC}">
              <c16:uniqueId val="{00000005-66D8-47BC-825A-7A42364F83AA}"/>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T1!$H$2:$H$2</c:f>
              <c:numCache>
                <c:formatCode>General</c:formatCode>
                <c:ptCount val="1"/>
                <c:pt idx="0">
                  <c:v>7.59</c:v>
                </c:pt>
              </c:numCache>
            </c:numRef>
          </c:val>
          <c:extLst>
            <c:ext xmlns:c16="http://schemas.microsoft.com/office/drawing/2014/chart" uri="{C3380CC4-5D6E-409C-BE32-E72D297353CC}">
              <c16:uniqueId val="{00000006-66D8-47BC-825A-7A42364F83AA}"/>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T1!$I$2:$I$2</c:f>
              <c:numCache>
                <c:formatCode>General</c:formatCode>
                <c:ptCount val="1"/>
                <c:pt idx="0">
                  <c:v>7.75</c:v>
                </c:pt>
              </c:numCache>
            </c:numRef>
          </c:val>
          <c:extLst>
            <c:ext xmlns:c16="http://schemas.microsoft.com/office/drawing/2014/chart" uri="{C3380CC4-5D6E-409C-BE32-E72D297353CC}">
              <c16:uniqueId val="{00000007-66D8-47BC-825A-7A42364F83AA}"/>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T1!$J$2:$J$2</c:f>
              <c:numCache>
                <c:formatCode>General</c:formatCode>
                <c:ptCount val="1"/>
                <c:pt idx="0">
                  <c:v>7.49</c:v>
                </c:pt>
              </c:numCache>
            </c:numRef>
          </c:val>
          <c:extLst>
            <c:ext xmlns:c16="http://schemas.microsoft.com/office/drawing/2014/chart" uri="{C3380CC4-5D6E-409C-BE32-E72D297353CC}">
              <c16:uniqueId val="{00000008-66D8-47BC-825A-7A42364F83AA}"/>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T1!$K$2:$K$2</c:f>
              <c:numCache>
                <c:formatCode>General</c:formatCode>
                <c:ptCount val="1"/>
                <c:pt idx="0">
                  <c:v>7.55</c:v>
                </c:pt>
              </c:numCache>
            </c:numRef>
          </c:val>
          <c:extLst>
            <c:ext xmlns:c16="http://schemas.microsoft.com/office/drawing/2014/chart" uri="{C3380CC4-5D6E-409C-BE32-E72D297353CC}">
              <c16:uniqueId val="{00000009-66D8-47BC-825A-7A42364F83AA}"/>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T1!$L$2:$L$2</c:f>
              <c:numCache>
                <c:formatCode>General</c:formatCode>
                <c:ptCount val="1"/>
                <c:pt idx="0">
                  <c:v>7.66</c:v>
                </c:pt>
              </c:numCache>
            </c:numRef>
          </c:val>
          <c:extLst>
            <c:ext xmlns:c16="http://schemas.microsoft.com/office/drawing/2014/chart" uri="{C3380CC4-5D6E-409C-BE32-E72D297353CC}">
              <c16:uniqueId val="{0000000A-66D8-47BC-825A-7A42364F83AA}"/>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T1!$M$2:$M$2</c:f>
              <c:numCache>
                <c:formatCode>General</c:formatCode>
                <c:ptCount val="1"/>
                <c:pt idx="0">
                  <c:v>7.55</c:v>
                </c:pt>
              </c:numCache>
            </c:numRef>
          </c:val>
          <c:extLst>
            <c:ext xmlns:c16="http://schemas.microsoft.com/office/drawing/2014/chart" uri="{C3380CC4-5D6E-409C-BE32-E72D297353CC}">
              <c16:uniqueId val="{0000000B-66D8-47BC-825A-7A42364F83AA}"/>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T1!$N$2:$N$2</c:f>
              <c:numCache>
                <c:formatCode>General</c:formatCode>
                <c:ptCount val="1"/>
                <c:pt idx="0">
                  <c:v>7.39</c:v>
                </c:pt>
              </c:numCache>
            </c:numRef>
          </c:val>
          <c:extLst>
            <c:ext xmlns:c16="http://schemas.microsoft.com/office/drawing/2014/chart" uri="{C3380CC4-5D6E-409C-BE32-E72D297353CC}">
              <c16:uniqueId val="{0000000C-66D8-47BC-825A-7A42364F83AA}"/>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T1!$O$2:$O$2</c:f>
              <c:numCache>
                <c:formatCode>General</c:formatCode>
                <c:ptCount val="1"/>
                <c:pt idx="0">
                  <c:v>7.82</c:v>
                </c:pt>
              </c:numCache>
            </c:numRef>
          </c:val>
          <c:extLst>
            <c:ext xmlns:c16="http://schemas.microsoft.com/office/drawing/2014/chart" uri="{C3380CC4-5D6E-409C-BE32-E72D297353CC}">
              <c16:uniqueId val="{0000000D-66D8-47BC-825A-7A42364F83AA}"/>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T1!$P$2:$P$2</c:f>
              <c:numCache>
                <c:formatCode>General</c:formatCode>
                <c:ptCount val="1"/>
                <c:pt idx="0">
                  <c:v>8.16</c:v>
                </c:pt>
              </c:numCache>
            </c:numRef>
          </c:val>
          <c:extLst>
            <c:ext xmlns:c16="http://schemas.microsoft.com/office/drawing/2014/chart" uri="{C3380CC4-5D6E-409C-BE32-E72D297353CC}">
              <c16:uniqueId val="{0000000E-66D8-47BC-825A-7A42364F83AA}"/>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T1!$Q$2:$Q$2</c:f>
              <c:numCache>
                <c:formatCode>General</c:formatCode>
                <c:ptCount val="1"/>
                <c:pt idx="0">
                  <c:v>7.35</c:v>
                </c:pt>
              </c:numCache>
            </c:numRef>
          </c:val>
          <c:extLst>
            <c:ext xmlns:c16="http://schemas.microsoft.com/office/drawing/2014/chart" uri="{C3380CC4-5D6E-409C-BE32-E72D297353CC}">
              <c16:uniqueId val="{0000000F-66D8-47BC-825A-7A42364F83AA}"/>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T1!$R$2:$R$2</c:f>
              <c:numCache>
                <c:formatCode>General</c:formatCode>
                <c:ptCount val="1"/>
                <c:pt idx="0">
                  <c:v>7.72</c:v>
                </c:pt>
              </c:numCache>
            </c:numRef>
          </c:val>
          <c:extLst>
            <c:ext xmlns:c16="http://schemas.microsoft.com/office/drawing/2014/chart" uri="{C3380CC4-5D6E-409C-BE32-E72D297353CC}">
              <c16:uniqueId val="{00000010-66D8-47BC-825A-7A42364F83AA}"/>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T1!$S$2:$S$2</c:f>
              <c:numCache>
                <c:formatCode>General</c:formatCode>
                <c:ptCount val="1"/>
                <c:pt idx="0">
                  <c:v>7.38</c:v>
                </c:pt>
              </c:numCache>
            </c:numRef>
          </c:val>
          <c:extLst>
            <c:ext xmlns:c16="http://schemas.microsoft.com/office/drawing/2014/chart" uri="{C3380CC4-5D6E-409C-BE32-E72D297353CC}">
              <c16:uniqueId val="{00000011-66D8-47BC-825A-7A42364F83AA}"/>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...pidät huolta terveydestäsi?</c:v>
                </c:pt>
              </c:strCache>
            </c:strRef>
          </c:cat>
          <c:val>
            <c:numRef>
              <c:f>T1!$T$2:$T$2</c:f>
              <c:numCache>
                <c:formatCode>General</c:formatCode>
                <c:ptCount val="1"/>
                <c:pt idx="0">
                  <c:v>6.7</c:v>
                </c:pt>
              </c:numCache>
            </c:numRef>
          </c:val>
          <c:extLst>
            <c:ext xmlns:c16="http://schemas.microsoft.com/office/drawing/2014/chart" uri="{C3380CC4-5D6E-409C-BE32-E72D297353CC}">
              <c16:uniqueId val="{00000012-66D8-47BC-825A-7A42364F83AA}"/>
            </c:ext>
          </c:extLst>
        </c:ser>
        <c:dLbls>
          <c:showLegendKey val="0"/>
          <c:showVal val="0"/>
          <c:showCatName val="0"/>
          <c:showSerName val="0"/>
          <c:showPercent val="0"/>
          <c:showBubbleSize val="0"/>
        </c:dLbls>
        <c:gapWidth val="58"/>
        <c:axId val="562836"/>
        <c:axId val="773282"/>
      </c:barChart>
      <c:catAx>
        <c:axId val="562836"/>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73282"/>
        <c:crosses val="autoZero"/>
        <c:auto val="1"/>
        <c:lblAlgn val="ctr"/>
        <c:lblOffset val="100"/>
        <c:noMultiLvlLbl val="1"/>
      </c:catAx>
      <c:valAx>
        <c:axId val="773282"/>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562836"/>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T1!$B$2:$B$2</c:f>
              <c:numCache>
                <c:formatCode>General</c:formatCode>
                <c:ptCount val="1"/>
                <c:pt idx="0">
                  <c:v>7.16</c:v>
                </c:pt>
              </c:numCache>
            </c:numRef>
          </c:val>
          <c:extLst>
            <c:ext xmlns:c16="http://schemas.microsoft.com/office/drawing/2014/chart" uri="{C3380CC4-5D6E-409C-BE32-E72D297353CC}">
              <c16:uniqueId val="{00000000-1A9C-4AC4-9A86-4AEEA92D061B}"/>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T1!$C$2:$C$2</c:f>
              <c:numCache>
                <c:formatCode>General</c:formatCode>
                <c:ptCount val="1"/>
                <c:pt idx="0">
                  <c:v>6.69</c:v>
                </c:pt>
              </c:numCache>
            </c:numRef>
          </c:val>
          <c:extLst>
            <c:ext xmlns:c16="http://schemas.microsoft.com/office/drawing/2014/chart" uri="{C3380CC4-5D6E-409C-BE32-E72D297353CC}">
              <c16:uniqueId val="{00000001-1A9C-4AC4-9A86-4AEEA92D061B}"/>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T1!$D$2:$D$2</c:f>
              <c:numCache>
                <c:formatCode>General</c:formatCode>
                <c:ptCount val="1"/>
                <c:pt idx="0">
                  <c:v>5.88</c:v>
                </c:pt>
              </c:numCache>
            </c:numRef>
          </c:val>
          <c:extLst>
            <c:ext xmlns:c16="http://schemas.microsoft.com/office/drawing/2014/chart" uri="{C3380CC4-5D6E-409C-BE32-E72D297353CC}">
              <c16:uniqueId val="{00000002-1A9C-4AC4-9A86-4AEEA92D061B}"/>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T1!$E$2:$E$2</c:f>
              <c:numCache>
                <c:formatCode>General</c:formatCode>
                <c:ptCount val="1"/>
                <c:pt idx="0">
                  <c:v>7.58</c:v>
                </c:pt>
              </c:numCache>
            </c:numRef>
          </c:val>
          <c:extLst>
            <c:ext xmlns:c16="http://schemas.microsoft.com/office/drawing/2014/chart" uri="{C3380CC4-5D6E-409C-BE32-E72D297353CC}">
              <c16:uniqueId val="{00000003-1A9C-4AC4-9A86-4AEEA92D061B}"/>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T1!$F$2:$F$2</c:f>
              <c:numCache>
                <c:formatCode>General</c:formatCode>
                <c:ptCount val="1"/>
                <c:pt idx="0">
                  <c:v>7.44</c:v>
                </c:pt>
              </c:numCache>
            </c:numRef>
          </c:val>
          <c:extLst>
            <c:ext xmlns:c16="http://schemas.microsoft.com/office/drawing/2014/chart" uri="{C3380CC4-5D6E-409C-BE32-E72D297353CC}">
              <c16:uniqueId val="{00000004-1A9C-4AC4-9A86-4AEEA92D061B}"/>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T1!$G$2:$G$2</c:f>
              <c:numCache>
                <c:formatCode>General</c:formatCode>
                <c:ptCount val="1"/>
                <c:pt idx="0">
                  <c:v>7.23</c:v>
                </c:pt>
              </c:numCache>
            </c:numRef>
          </c:val>
          <c:extLst>
            <c:ext xmlns:c16="http://schemas.microsoft.com/office/drawing/2014/chart" uri="{C3380CC4-5D6E-409C-BE32-E72D297353CC}">
              <c16:uniqueId val="{00000005-1A9C-4AC4-9A86-4AEEA92D061B}"/>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T1!$H$2:$H$2</c:f>
              <c:numCache>
                <c:formatCode>General</c:formatCode>
                <c:ptCount val="1"/>
                <c:pt idx="0">
                  <c:v>7.15</c:v>
                </c:pt>
              </c:numCache>
            </c:numRef>
          </c:val>
          <c:extLst>
            <c:ext xmlns:c16="http://schemas.microsoft.com/office/drawing/2014/chart" uri="{C3380CC4-5D6E-409C-BE32-E72D297353CC}">
              <c16:uniqueId val="{00000006-1A9C-4AC4-9A86-4AEEA92D061B}"/>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T1!$I$2:$I$2</c:f>
              <c:numCache>
                <c:formatCode>General</c:formatCode>
                <c:ptCount val="1"/>
                <c:pt idx="0">
                  <c:v>7.6</c:v>
                </c:pt>
              </c:numCache>
            </c:numRef>
          </c:val>
          <c:extLst>
            <c:ext xmlns:c16="http://schemas.microsoft.com/office/drawing/2014/chart" uri="{C3380CC4-5D6E-409C-BE32-E72D297353CC}">
              <c16:uniqueId val="{00000007-1A9C-4AC4-9A86-4AEEA92D061B}"/>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T1!$J$2:$J$2</c:f>
              <c:numCache>
                <c:formatCode>General</c:formatCode>
                <c:ptCount val="1"/>
                <c:pt idx="0">
                  <c:v>7.86</c:v>
                </c:pt>
              </c:numCache>
            </c:numRef>
          </c:val>
          <c:extLst>
            <c:ext xmlns:c16="http://schemas.microsoft.com/office/drawing/2014/chart" uri="{C3380CC4-5D6E-409C-BE32-E72D297353CC}">
              <c16:uniqueId val="{00000008-1A9C-4AC4-9A86-4AEEA92D061B}"/>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T1!$K$2:$K$2</c:f>
              <c:numCache>
                <c:formatCode>General</c:formatCode>
                <c:ptCount val="1"/>
                <c:pt idx="0">
                  <c:v>7.86</c:v>
                </c:pt>
              </c:numCache>
            </c:numRef>
          </c:val>
          <c:extLst>
            <c:ext xmlns:c16="http://schemas.microsoft.com/office/drawing/2014/chart" uri="{C3380CC4-5D6E-409C-BE32-E72D297353CC}">
              <c16:uniqueId val="{00000009-1A9C-4AC4-9A86-4AEEA92D061B}"/>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T1!$L$2:$L$2</c:f>
              <c:numCache>
                <c:formatCode>General</c:formatCode>
                <c:ptCount val="1"/>
                <c:pt idx="0">
                  <c:v>7.84</c:v>
                </c:pt>
              </c:numCache>
            </c:numRef>
          </c:val>
          <c:extLst>
            <c:ext xmlns:c16="http://schemas.microsoft.com/office/drawing/2014/chart" uri="{C3380CC4-5D6E-409C-BE32-E72D297353CC}">
              <c16:uniqueId val="{0000000A-1A9C-4AC4-9A86-4AEEA92D061B}"/>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T1!$M$2:$M$2</c:f>
              <c:numCache>
                <c:formatCode>General</c:formatCode>
                <c:ptCount val="1"/>
                <c:pt idx="0">
                  <c:v>7.09</c:v>
                </c:pt>
              </c:numCache>
            </c:numRef>
          </c:val>
          <c:extLst>
            <c:ext xmlns:c16="http://schemas.microsoft.com/office/drawing/2014/chart" uri="{C3380CC4-5D6E-409C-BE32-E72D297353CC}">
              <c16:uniqueId val="{0000000B-1A9C-4AC4-9A86-4AEEA92D061B}"/>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T1!$N$2:$N$2</c:f>
              <c:numCache>
                <c:formatCode>General</c:formatCode>
                <c:ptCount val="1"/>
                <c:pt idx="0">
                  <c:v>7</c:v>
                </c:pt>
              </c:numCache>
            </c:numRef>
          </c:val>
          <c:extLst>
            <c:ext xmlns:c16="http://schemas.microsoft.com/office/drawing/2014/chart" uri="{C3380CC4-5D6E-409C-BE32-E72D297353CC}">
              <c16:uniqueId val="{0000000C-1A9C-4AC4-9A86-4AEEA92D061B}"/>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T1!$O$2:$O$2</c:f>
              <c:numCache>
                <c:formatCode>General</c:formatCode>
                <c:ptCount val="1"/>
                <c:pt idx="0">
                  <c:v>7.37</c:v>
                </c:pt>
              </c:numCache>
            </c:numRef>
          </c:val>
          <c:extLst>
            <c:ext xmlns:c16="http://schemas.microsoft.com/office/drawing/2014/chart" uri="{C3380CC4-5D6E-409C-BE32-E72D297353CC}">
              <c16:uniqueId val="{0000000D-1A9C-4AC4-9A86-4AEEA92D061B}"/>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T1!$P$2:$P$2</c:f>
              <c:numCache>
                <c:formatCode>General</c:formatCode>
                <c:ptCount val="1"/>
                <c:pt idx="0">
                  <c:v>7.87</c:v>
                </c:pt>
              </c:numCache>
            </c:numRef>
          </c:val>
          <c:extLst>
            <c:ext xmlns:c16="http://schemas.microsoft.com/office/drawing/2014/chart" uri="{C3380CC4-5D6E-409C-BE32-E72D297353CC}">
              <c16:uniqueId val="{0000000E-1A9C-4AC4-9A86-4AEEA92D061B}"/>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T1!$Q$2:$Q$2</c:f>
              <c:numCache>
                <c:formatCode>General</c:formatCode>
                <c:ptCount val="1"/>
                <c:pt idx="0">
                  <c:v>6.9</c:v>
                </c:pt>
              </c:numCache>
            </c:numRef>
          </c:val>
          <c:extLst>
            <c:ext xmlns:c16="http://schemas.microsoft.com/office/drawing/2014/chart" uri="{C3380CC4-5D6E-409C-BE32-E72D297353CC}">
              <c16:uniqueId val="{0000000F-1A9C-4AC4-9A86-4AEEA92D061B}"/>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T1!$R$2:$R$2</c:f>
              <c:numCache>
                <c:formatCode>General</c:formatCode>
                <c:ptCount val="1"/>
                <c:pt idx="0">
                  <c:v>7.01</c:v>
                </c:pt>
              </c:numCache>
            </c:numRef>
          </c:val>
          <c:extLst>
            <c:ext xmlns:c16="http://schemas.microsoft.com/office/drawing/2014/chart" uri="{C3380CC4-5D6E-409C-BE32-E72D297353CC}">
              <c16:uniqueId val="{00000010-1A9C-4AC4-9A86-4AEEA92D061B}"/>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T1!$S$2:$S$2</c:f>
              <c:numCache>
                <c:formatCode>General</c:formatCode>
                <c:ptCount val="1"/>
                <c:pt idx="0">
                  <c:v>6.73</c:v>
                </c:pt>
              </c:numCache>
            </c:numRef>
          </c:val>
          <c:extLst>
            <c:ext xmlns:c16="http://schemas.microsoft.com/office/drawing/2014/chart" uri="{C3380CC4-5D6E-409C-BE32-E72D297353CC}">
              <c16:uniqueId val="{00000011-1A9C-4AC4-9A86-4AEEA92D061B}"/>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halutessasi viettää aikaa sinulle mieluisten ihmisten kanssa?</c:v>
                </c:pt>
              </c:strCache>
            </c:strRef>
          </c:cat>
          <c:val>
            <c:numRef>
              <c:f>T1!$T$2:$T$2</c:f>
              <c:numCache>
                <c:formatCode>General</c:formatCode>
                <c:ptCount val="1"/>
                <c:pt idx="0">
                  <c:v>6.36</c:v>
                </c:pt>
              </c:numCache>
            </c:numRef>
          </c:val>
          <c:extLst>
            <c:ext xmlns:c16="http://schemas.microsoft.com/office/drawing/2014/chart" uri="{C3380CC4-5D6E-409C-BE32-E72D297353CC}">
              <c16:uniqueId val="{00000012-1A9C-4AC4-9A86-4AEEA92D061B}"/>
            </c:ext>
          </c:extLst>
        </c:ser>
        <c:dLbls>
          <c:showLegendKey val="0"/>
          <c:showVal val="0"/>
          <c:showCatName val="0"/>
          <c:showSerName val="0"/>
          <c:showPercent val="0"/>
          <c:showBubbleSize val="0"/>
        </c:dLbls>
        <c:gapWidth val="58"/>
        <c:axId val="887135"/>
        <c:axId val="49710"/>
      </c:barChart>
      <c:catAx>
        <c:axId val="887135"/>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9710"/>
        <c:crosses val="autoZero"/>
        <c:auto val="1"/>
        <c:lblAlgn val="ctr"/>
        <c:lblOffset val="100"/>
        <c:noMultiLvlLbl val="1"/>
      </c:catAx>
      <c:valAx>
        <c:axId val="49710"/>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887135"/>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T1!$B$2:$B$2</c:f>
              <c:numCache>
                <c:formatCode>General</c:formatCode>
                <c:ptCount val="1"/>
                <c:pt idx="0">
                  <c:v>8.7899999999999991</c:v>
                </c:pt>
              </c:numCache>
            </c:numRef>
          </c:val>
          <c:extLst>
            <c:ext xmlns:c16="http://schemas.microsoft.com/office/drawing/2014/chart" uri="{C3380CC4-5D6E-409C-BE32-E72D297353CC}">
              <c16:uniqueId val="{00000000-291D-4EC4-8464-0694F0048F87}"/>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T1!$C$2:$C$2</c:f>
              <c:numCache>
                <c:formatCode>General</c:formatCode>
                <c:ptCount val="1"/>
                <c:pt idx="0">
                  <c:v>9.1999999999999993</c:v>
                </c:pt>
              </c:numCache>
            </c:numRef>
          </c:val>
          <c:extLst>
            <c:ext xmlns:c16="http://schemas.microsoft.com/office/drawing/2014/chart" uri="{C3380CC4-5D6E-409C-BE32-E72D297353CC}">
              <c16:uniqueId val="{00000001-291D-4EC4-8464-0694F0048F87}"/>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T1!$D$2:$D$2</c:f>
              <c:numCache>
                <c:formatCode>General</c:formatCode>
                <c:ptCount val="1"/>
                <c:pt idx="0">
                  <c:v>8.8800000000000008</c:v>
                </c:pt>
              </c:numCache>
            </c:numRef>
          </c:val>
          <c:extLst>
            <c:ext xmlns:c16="http://schemas.microsoft.com/office/drawing/2014/chart" uri="{C3380CC4-5D6E-409C-BE32-E72D297353CC}">
              <c16:uniqueId val="{00000002-291D-4EC4-8464-0694F0048F87}"/>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T1!$E$2:$E$2</c:f>
              <c:numCache>
                <c:formatCode>General</c:formatCode>
                <c:ptCount val="1"/>
                <c:pt idx="0">
                  <c:v>9.1999999999999993</c:v>
                </c:pt>
              </c:numCache>
            </c:numRef>
          </c:val>
          <c:extLst>
            <c:ext xmlns:c16="http://schemas.microsoft.com/office/drawing/2014/chart" uri="{C3380CC4-5D6E-409C-BE32-E72D297353CC}">
              <c16:uniqueId val="{00000003-291D-4EC4-8464-0694F0048F87}"/>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T1!$F$2:$F$2</c:f>
              <c:numCache>
                <c:formatCode>General</c:formatCode>
                <c:ptCount val="1"/>
                <c:pt idx="0">
                  <c:v>9.2100000000000009</c:v>
                </c:pt>
              </c:numCache>
            </c:numRef>
          </c:val>
          <c:extLst>
            <c:ext xmlns:c16="http://schemas.microsoft.com/office/drawing/2014/chart" uri="{C3380CC4-5D6E-409C-BE32-E72D297353CC}">
              <c16:uniqueId val="{00000004-291D-4EC4-8464-0694F0048F87}"/>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T1!$G$2:$G$2</c:f>
              <c:numCache>
                <c:formatCode>General</c:formatCode>
                <c:ptCount val="1"/>
                <c:pt idx="0">
                  <c:v>8.99</c:v>
                </c:pt>
              </c:numCache>
            </c:numRef>
          </c:val>
          <c:extLst>
            <c:ext xmlns:c16="http://schemas.microsoft.com/office/drawing/2014/chart" uri="{C3380CC4-5D6E-409C-BE32-E72D297353CC}">
              <c16:uniqueId val="{00000005-291D-4EC4-8464-0694F0048F87}"/>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T1!$H$2:$H$2</c:f>
              <c:numCache>
                <c:formatCode>General</c:formatCode>
                <c:ptCount val="1"/>
                <c:pt idx="0">
                  <c:v>9.2200000000000006</c:v>
                </c:pt>
              </c:numCache>
            </c:numRef>
          </c:val>
          <c:extLst>
            <c:ext xmlns:c16="http://schemas.microsoft.com/office/drawing/2014/chart" uri="{C3380CC4-5D6E-409C-BE32-E72D297353CC}">
              <c16:uniqueId val="{00000006-291D-4EC4-8464-0694F0048F87}"/>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T1!$I$2:$I$2</c:f>
              <c:numCache>
                <c:formatCode>General</c:formatCode>
                <c:ptCount val="1"/>
                <c:pt idx="0">
                  <c:v>9.15</c:v>
                </c:pt>
              </c:numCache>
            </c:numRef>
          </c:val>
          <c:extLst>
            <c:ext xmlns:c16="http://schemas.microsoft.com/office/drawing/2014/chart" uri="{C3380CC4-5D6E-409C-BE32-E72D297353CC}">
              <c16:uniqueId val="{00000007-291D-4EC4-8464-0694F0048F87}"/>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T1!$J$2:$J$2</c:f>
              <c:numCache>
                <c:formatCode>General</c:formatCode>
                <c:ptCount val="1"/>
                <c:pt idx="0">
                  <c:v>9.2899999999999991</c:v>
                </c:pt>
              </c:numCache>
            </c:numRef>
          </c:val>
          <c:extLst>
            <c:ext xmlns:c16="http://schemas.microsoft.com/office/drawing/2014/chart" uri="{C3380CC4-5D6E-409C-BE32-E72D297353CC}">
              <c16:uniqueId val="{00000008-291D-4EC4-8464-0694F0048F87}"/>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T1!$K$2:$K$2</c:f>
              <c:numCache>
                <c:formatCode>General</c:formatCode>
                <c:ptCount val="1"/>
                <c:pt idx="0">
                  <c:v>9.2799999999999994</c:v>
                </c:pt>
              </c:numCache>
            </c:numRef>
          </c:val>
          <c:extLst>
            <c:ext xmlns:c16="http://schemas.microsoft.com/office/drawing/2014/chart" uri="{C3380CC4-5D6E-409C-BE32-E72D297353CC}">
              <c16:uniqueId val="{00000009-291D-4EC4-8464-0694F0048F87}"/>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T1!$L$2:$L$2</c:f>
              <c:numCache>
                <c:formatCode>General</c:formatCode>
                <c:ptCount val="1"/>
                <c:pt idx="0">
                  <c:v>9.0299999999999994</c:v>
                </c:pt>
              </c:numCache>
            </c:numRef>
          </c:val>
          <c:extLst>
            <c:ext xmlns:c16="http://schemas.microsoft.com/office/drawing/2014/chart" uri="{C3380CC4-5D6E-409C-BE32-E72D297353CC}">
              <c16:uniqueId val="{0000000A-291D-4EC4-8464-0694F0048F87}"/>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T1!$M$2:$M$2</c:f>
              <c:numCache>
                <c:formatCode>General</c:formatCode>
                <c:ptCount val="1"/>
                <c:pt idx="0">
                  <c:v>8.67</c:v>
                </c:pt>
              </c:numCache>
            </c:numRef>
          </c:val>
          <c:extLst>
            <c:ext xmlns:c16="http://schemas.microsoft.com/office/drawing/2014/chart" uri="{C3380CC4-5D6E-409C-BE32-E72D297353CC}">
              <c16:uniqueId val="{0000000B-291D-4EC4-8464-0694F0048F87}"/>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T1!$N$2:$N$2</c:f>
              <c:numCache>
                <c:formatCode>General</c:formatCode>
                <c:ptCount val="1"/>
                <c:pt idx="0">
                  <c:v>8.65</c:v>
                </c:pt>
              </c:numCache>
            </c:numRef>
          </c:val>
          <c:extLst>
            <c:ext xmlns:c16="http://schemas.microsoft.com/office/drawing/2014/chart" uri="{C3380CC4-5D6E-409C-BE32-E72D297353CC}">
              <c16:uniqueId val="{0000000C-291D-4EC4-8464-0694F0048F87}"/>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T1!$O$2:$O$2</c:f>
              <c:numCache>
                <c:formatCode>General</c:formatCode>
                <c:ptCount val="1"/>
                <c:pt idx="0">
                  <c:v>9.17</c:v>
                </c:pt>
              </c:numCache>
            </c:numRef>
          </c:val>
          <c:extLst>
            <c:ext xmlns:c16="http://schemas.microsoft.com/office/drawing/2014/chart" uri="{C3380CC4-5D6E-409C-BE32-E72D297353CC}">
              <c16:uniqueId val="{0000000D-291D-4EC4-8464-0694F0048F87}"/>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T1!$P$2:$P$2</c:f>
              <c:numCache>
                <c:formatCode>General</c:formatCode>
                <c:ptCount val="1"/>
                <c:pt idx="0">
                  <c:v>9.39</c:v>
                </c:pt>
              </c:numCache>
            </c:numRef>
          </c:val>
          <c:extLst>
            <c:ext xmlns:c16="http://schemas.microsoft.com/office/drawing/2014/chart" uri="{C3380CC4-5D6E-409C-BE32-E72D297353CC}">
              <c16:uniqueId val="{0000000E-291D-4EC4-8464-0694F0048F87}"/>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T1!$Q$2:$Q$2</c:f>
              <c:numCache>
                <c:formatCode>General</c:formatCode>
                <c:ptCount val="1"/>
                <c:pt idx="0">
                  <c:v>8.84</c:v>
                </c:pt>
              </c:numCache>
            </c:numRef>
          </c:val>
          <c:extLst>
            <c:ext xmlns:c16="http://schemas.microsoft.com/office/drawing/2014/chart" uri="{C3380CC4-5D6E-409C-BE32-E72D297353CC}">
              <c16:uniqueId val="{0000000F-291D-4EC4-8464-0694F0048F87}"/>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T1!$R$2:$R$2</c:f>
              <c:numCache>
                <c:formatCode>General</c:formatCode>
                <c:ptCount val="1"/>
                <c:pt idx="0">
                  <c:v>8.6</c:v>
                </c:pt>
              </c:numCache>
            </c:numRef>
          </c:val>
          <c:extLst>
            <c:ext xmlns:c16="http://schemas.microsoft.com/office/drawing/2014/chart" uri="{C3380CC4-5D6E-409C-BE32-E72D297353CC}">
              <c16:uniqueId val="{00000010-291D-4EC4-8464-0694F0048F87}"/>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T1!$S$2:$S$2</c:f>
              <c:numCache>
                <c:formatCode>General</c:formatCode>
                <c:ptCount val="1"/>
                <c:pt idx="0">
                  <c:v>9.14</c:v>
                </c:pt>
              </c:numCache>
            </c:numRef>
          </c:val>
          <c:extLst>
            <c:ext xmlns:c16="http://schemas.microsoft.com/office/drawing/2014/chart" uri="{C3380CC4-5D6E-409C-BE32-E72D297353CC}">
              <c16:uniqueId val="{00000011-291D-4EC4-8464-0694F0048F87}"/>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...voit nauttia luonnosta asuinseudullasi?</c:v>
                </c:pt>
              </c:strCache>
            </c:strRef>
          </c:cat>
          <c:val>
            <c:numRef>
              <c:f>T1!$T$2:$T$2</c:f>
              <c:numCache>
                <c:formatCode>General</c:formatCode>
                <c:ptCount val="1"/>
                <c:pt idx="0">
                  <c:v>8.61</c:v>
                </c:pt>
              </c:numCache>
            </c:numRef>
          </c:val>
          <c:extLst>
            <c:ext xmlns:c16="http://schemas.microsoft.com/office/drawing/2014/chart" uri="{C3380CC4-5D6E-409C-BE32-E72D297353CC}">
              <c16:uniqueId val="{00000012-291D-4EC4-8464-0694F0048F87}"/>
            </c:ext>
          </c:extLst>
        </c:ser>
        <c:dLbls>
          <c:showLegendKey val="0"/>
          <c:showVal val="0"/>
          <c:showCatName val="0"/>
          <c:showSerName val="0"/>
          <c:showPercent val="0"/>
          <c:showBubbleSize val="0"/>
        </c:dLbls>
        <c:gapWidth val="58"/>
        <c:axId val="984235"/>
        <c:axId val="859239"/>
      </c:barChart>
      <c:catAx>
        <c:axId val="984235"/>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59239"/>
        <c:crosses val="autoZero"/>
        <c:auto val="1"/>
        <c:lblAlgn val="ctr"/>
        <c:lblOffset val="100"/>
        <c:noMultiLvlLbl val="1"/>
      </c:catAx>
      <c:valAx>
        <c:axId val="859239"/>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984235"/>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T1!$B$2:$B$2</c:f>
              <c:numCache>
                <c:formatCode>General</c:formatCode>
                <c:ptCount val="1"/>
                <c:pt idx="0">
                  <c:v>5.74</c:v>
                </c:pt>
              </c:numCache>
            </c:numRef>
          </c:val>
          <c:extLst>
            <c:ext xmlns:c16="http://schemas.microsoft.com/office/drawing/2014/chart" uri="{C3380CC4-5D6E-409C-BE32-E72D297353CC}">
              <c16:uniqueId val="{00000000-86F6-4E22-A70D-B77AE6F80178}"/>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T1!$C$2:$C$2</c:f>
              <c:numCache>
                <c:formatCode>General</c:formatCode>
                <c:ptCount val="1"/>
                <c:pt idx="0">
                  <c:v>5</c:v>
                </c:pt>
              </c:numCache>
            </c:numRef>
          </c:val>
          <c:extLst>
            <c:ext xmlns:c16="http://schemas.microsoft.com/office/drawing/2014/chart" uri="{C3380CC4-5D6E-409C-BE32-E72D297353CC}">
              <c16:uniqueId val="{00000001-86F6-4E22-A70D-B77AE6F80178}"/>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T1!$D$2:$D$2</c:f>
              <c:numCache>
                <c:formatCode>General</c:formatCode>
                <c:ptCount val="1"/>
                <c:pt idx="0">
                  <c:v>2.38</c:v>
                </c:pt>
              </c:numCache>
            </c:numRef>
          </c:val>
          <c:extLst>
            <c:ext xmlns:c16="http://schemas.microsoft.com/office/drawing/2014/chart" uri="{C3380CC4-5D6E-409C-BE32-E72D297353CC}">
              <c16:uniqueId val="{00000002-86F6-4E22-A70D-B77AE6F80178}"/>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T1!$E$2:$E$2</c:f>
              <c:numCache>
                <c:formatCode>General</c:formatCode>
                <c:ptCount val="1"/>
                <c:pt idx="0">
                  <c:v>6.6</c:v>
                </c:pt>
              </c:numCache>
            </c:numRef>
          </c:val>
          <c:extLst>
            <c:ext xmlns:c16="http://schemas.microsoft.com/office/drawing/2014/chart" uri="{C3380CC4-5D6E-409C-BE32-E72D297353CC}">
              <c16:uniqueId val="{00000003-86F6-4E22-A70D-B77AE6F80178}"/>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T1!$F$2:$F$2</c:f>
              <c:numCache>
                <c:formatCode>General</c:formatCode>
                <c:ptCount val="1"/>
                <c:pt idx="0">
                  <c:v>5.58</c:v>
                </c:pt>
              </c:numCache>
            </c:numRef>
          </c:val>
          <c:extLst>
            <c:ext xmlns:c16="http://schemas.microsoft.com/office/drawing/2014/chart" uri="{C3380CC4-5D6E-409C-BE32-E72D297353CC}">
              <c16:uniqueId val="{00000004-86F6-4E22-A70D-B77AE6F80178}"/>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T1!$G$2:$G$2</c:f>
              <c:numCache>
                <c:formatCode>General</c:formatCode>
                <c:ptCount val="1"/>
                <c:pt idx="0">
                  <c:v>5.7</c:v>
                </c:pt>
              </c:numCache>
            </c:numRef>
          </c:val>
          <c:extLst>
            <c:ext xmlns:c16="http://schemas.microsoft.com/office/drawing/2014/chart" uri="{C3380CC4-5D6E-409C-BE32-E72D297353CC}">
              <c16:uniqueId val="{00000005-86F6-4E22-A70D-B77AE6F80178}"/>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T1!$H$2:$H$2</c:f>
              <c:numCache>
                <c:formatCode>General</c:formatCode>
                <c:ptCount val="1"/>
                <c:pt idx="0">
                  <c:v>5.77</c:v>
                </c:pt>
              </c:numCache>
            </c:numRef>
          </c:val>
          <c:extLst>
            <c:ext xmlns:c16="http://schemas.microsoft.com/office/drawing/2014/chart" uri="{C3380CC4-5D6E-409C-BE32-E72D297353CC}">
              <c16:uniqueId val="{00000006-86F6-4E22-A70D-B77AE6F80178}"/>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T1!$I$2:$I$2</c:f>
              <c:numCache>
                <c:formatCode>General</c:formatCode>
                <c:ptCount val="1"/>
                <c:pt idx="0">
                  <c:v>5.65</c:v>
                </c:pt>
              </c:numCache>
            </c:numRef>
          </c:val>
          <c:extLst>
            <c:ext xmlns:c16="http://schemas.microsoft.com/office/drawing/2014/chart" uri="{C3380CC4-5D6E-409C-BE32-E72D297353CC}">
              <c16:uniqueId val="{00000007-86F6-4E22-A70D-B77AE6F80178}"/>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T1!$J$2:$J$2</c:f>
              <c:numCache>
                <c:formatCode>General</c:formatCode>
                <c:ptCount val="1"/>
                <c:pt idx="0">
                  <c:v>6.43</c:v>
                </c:pt>
              </c:numCache>
            </c:numRef>
          </c:val>
          <c:extLst>
            <c:ext xmlns:c16="http://schemas.microsoft.com/office/drawing/2014/chart" uri="{C3380CC4-5D6E-409C-BE32-E72D297353CC}">
              <c16:uniqueId val="{00000008-86F6-4E22-A70D-B77AE6F80178}"/>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T1!$K$2:$K$2</c:f>
              <c:numCache>
                <c:formatCode>General</c:formatCode>
                <c:ptCount val="1"/>
                <c:pt idx="0">
                  <c:v>5.62</c:v>
                </c:pt>
              </c:numCache>
            </c:numRef>
          </c:val>
          <c:extLst>
            <c:ext xmlns:c16="http://schemas.microsoft.com/office/drawing/2014/chart" uri="{C3380CC4-5D6E-409C-BE32-E72D297353CC}">
              <c16:uniqueId val="{00000009-86F6-4E22-A70D-B77AE6F80178}"/>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T1!$L$2:$L$2</c:f>
              <c:numCache>
                <c:formatCode>General</c:formatCode>
                <c:ptCount val="1"/>
                <c:pt idx="0">
                  <c:v>5.38</c:v>
                </c:pt>
              </c:numCache>
            </c:numRef>
          </c:val>
          <c:extLst>
            <c:ext xmlns:c16="http://schemas.microsoft.com/office/drawing/2014/chart" uri="{C3380CC4-5D6E-409C-BE32-E72D297353CC}">
              <c16:uniqueId val="{0000000A-86F6-4E22-A70D-B77AE6F80178}"/>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T1!$M$2:$M$2</c:f>
              <c:numCache>
                <c:formatCode>General</c:formatCode>
                <c:ptCount val="1"/>
                <c:pt idx="0">
                  <c:v>5.86</c:v>
                </c:pt>
              </c:numCache>
            </c:numRef>
          </c:val>
          <c:extLst>
            <c:ext xmlns:c16="http://schemas.microsoft.com/office/drawing/2014/chart" uri="{C3380CC4-5D6E-409C-BE32-E72D297353CC}">
              <c16:uniqueId val="{0000000B-86F6-4E22-A70D-B77AE6F80178}"/>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T1!$N$2:$N$2</c:f>
              <c:numCache>
                <c:formatCode>General</c:formatCode>
                <c:ptCount val="1"/>
                <c:pt idx="0">
                  <c:v>4.71</c:v>
                </c:pt>
              </c:numCache>
            </c:numRef>
          </c:val>
          <c:extLst>
            <c:ext xmlns:c16="http://schemas.microsoft.com/office/drawing/2014/chart" uri="{C3380CC4-5D6E-409C-BE32-E72D297353CC}">
              <c16:uniqueId val="{0000000C-86F6-4E22-A70D-B77AE6F80178}"/>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T1!$O$2:$O$2</c:f>
              <c:numCache>
                <c:formatCode>General</c:formatCode>
                <c:ptCount val="1"/>
                <c:pt idx="0">
                  <c:v>5.95</c:v>
                </c:pt>
              </c:numCache>
            </c:numRef>
          </c:val>
          <c:extLst>
            <c:ext xmlns:c16="http://schemas.microsoft.com/office/drawing/2014/chart" uri="{C3380CC4-5D6E-409C-BE32-E72D297353CC}">
              <c16:uniqueId val="{0000000D-86F6-4E22-A70D-B77AE6F80178}"/>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T1!$P$2:$P$2</c:f>
              <c:numCache>
                <c:formatCode>General</c:formatCode>
                <c:ptCount val="1"/>
                <c:pt idx="0">
                  <c:v>6.61</c:v>
                </c:pt>
              </c:numCache>
            </c:numRef>
          </c:val>
          <c:extLst>
            <c:ext xmlns:c16="http://schemas.microsoft.com/office/drawing/2014/chart" uri="{C3380CC4-5D6E-409C-BE32-E72D297353CC}">
              <c16:uniqueId val="{0000000E-86F6-4E22-A70D-B77AE6F80178}"/>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T1!$Q$2:$Q$2</c:f>
              <c:numCache>
                <c:formatCode>General</c:formatCode>
                <c:ptCount val="1"/>
                <c:pt idx="0">
                  <c:v>5.54</c:v>
                </c:pt>
              </c:numCache>
            </c:numRef>
          </c:val>
          <c:extLst>
            <c:ext xmlns:c16="http://schemas.microsoft.com/office/drawing/2014/chart" uri="{C3380CC4-5D6E-409C-BE32-E72D297353CC}">
              <c16:uniqueId val="{0000000F-86F6-4E22-A70D-B77AE6F80178}"/>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T1!$R$2:$R$2</c:f>
              <c:numCache>
                <c:formatCode>General</c:formatCode>
                <c:ptCount val="1"/>
                <c:pt idx="0">
                  <c:v>5.24</c:v>
                </c:pt>
              </c:numCache>
            </c:numRef>
          </c:val>
          <c:extLst>
            <c:ext xmlns:c16="http://schemas.microsoft.com/office/drawing/2014/chart" uri="{C3380CC4-5D6E-409C-BE32-E72D297353CC}">
              <c16:uniqueId val="{00000010-86F6-4E22-A70D-B77AE6F80178}"/>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T1!$S$2:$S$2</c:f>
              <c:numCache>
                <c:formatCode>General</c:formatCode>
                <c:ptCount val="1"/>
                <c:pt idx="0">
                  <c:v>5.25</c:v>
                </c:pt>
              </c:numCache>
            </c:numRef>
          </c:val>
          <c:extLst>
            <c:ext xmlns:c16="http://schemas.microsoft.com/office/drawing/2014/chart" uri="{C3380CC4-5D6E-409C-BE32-E72D297353CC}">
              <c16:uniqueId val="{00000011-86F6-4E22-A70D-B77AE6F80178}"/>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...luotat asuinkuntasi poliittisiin päätöksentekijöihin?</c:v>
                </c:pt>
              </c:strCache>
            </c:strRef>
          </c:cat>
          <c:val>
            <c:numRef>
              <c:f>T1!$T$2:$T$2</c:f>
              <c:numCache>
                <c:formatCode>General</c:formatCode>
                <c:ptCount val="1"/>
                <c:pt idx="0">
                  <c:v>5.45</c:v>
                </c:pt>
              </c:numCache>
            </c:numRef>
          </c:val>
          <c:extLst>
            <c:ext xmlns:c16="http://schemas.microsoft.com/office/drawing/2014/chart" uri="{C3380CC4-5D6E-409C-BE32-E72D297353CC}">
              <c16:uniqueId val="{00000012-86F6-4E22-A70D-B77AE6F80178}"/>
            </c:ext>
          </c:extLst>
        </c:ser>
        <c:dLbls>
          <c:showLegendKey val="0"/>
          <c:showVal val="0"/>
          <c:showCatName val="0"/>
          <c:showSerName val="0"/>
          <c:showPercent val="0"/>
          <c:showBubbleSize val="0"/>
        </c:dLbls>
        <c:gapWidth val="58"/>
        <c:axId val="987244"/>
        <c:axId val="109661"/>
      </c:barChart>
      <c:catAx>
        <c:axId val="98724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09661"/>
        <c:crosses val="autoZero"/>
        <c:auto val="1"/>
        <c:lblAlgn val="ctr"/>
        <c:lblOffset val="100"/>
        <c:noMultiLvlLbl val="1"/>
      </c:catAx>
      <c:valAx>
        <c:axId val="109661"/>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987244"/>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T1!$B$2:$B$2</c:f>
              <c:numCache>
                <c:formatCode>General</c:formatCode>
                <c:ptCount val="1"/>
                <c:pt idx="0">
                  <c:v>5.15</c:v>
                </c:pt>
              </c:numCache>
            </c:numRef>
          </c:val>
          <c:extLst>
            <c:ext xmlns:c16="http://schemas.microsoft.com/office/drawing/2014/chart" uri="{C3380CC4-5D6E-409C-BE32-E72D297353CC}">
              <c16:uniqueId val="{00000000-DA0E-4E83-AD35-EA8890E492BE}"/>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T1!$C$2:$C$2</c:f>
              <c:numCache>
                <c:formatCode>General</c:formatCode>
                <c:ptCount val="1"/>
                <c:pt idx="0">
                  <c:v>4.46</c:v>
                </c:pt>
              </c:numCache>
            </c:numRef>
          </c:val>
          <c:extLst>
            <c:ext xmlns:c16="http://schemas.microsoft.com/office/drawing/2014/chart" uri="{C3380CC4-5D6E-409C-BE32-E72D297353CC}">
              <c16:uniqueId val="{00000001-DA0E-4E83-AD35-EA8890E492BE}"/>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T1!$D$2:$D$2</c:f>
              <c:numCache>
                <c:formatCode>General</c:formatCode>
                <c:ptCount val="1"/>
                <c:pt idx="0">
                  <c:v>3.12</c:v>
                </c:pt>
              </c:numCache>
            </c:numRef>
          </c:val>
          <c:extLst>
            <c:ext xmlns:c16="http://schemas.microsoft.com/office/drawing/2014/chart" uri="{C3380CC4-5D6E-409C-BE32-E72D297353CC}">
              <c16:uniqueId val="{00000002-DA0E-4E83-AD35-EA8890E492BE}"/>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T1!$E$2:$E$2</c:f>
              <c:numCache>
                <c:formatCode>General</c:formatCode>
                <c:ptCount val="1"/>
                <c:pt idx="0">
                  <c:v>6.16</c:v>
                </c:pt>
              </c:numCache>
            </c:numRef>
          </c:val>
          <c:extLst>
            <c:ext xmlns:c16="http://schemas.microsoft.com/office/drawing/2014/chart" uri="{C3380CC4-5D6E-409C-BE32-E72D297353CC}">
              <c16:uniqueId val="{00000003-DA0E-4E83-AD35-EA8890E492BE}"/>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T1!$F$2:$F$2</c:f>
              <c:numCache>
                <c:formatCode>General</c:formatCode>
                <c:ptCount val="1"/>
                <c:pt idx="0">
                  <c:v>5.48</c:v>
                </c:pt>
              </c:numCache>
            </c:numRef>
          </c:val>
          <c:extLst>
            <c:ext xmlns:c16="http://schemas.microsoft.com/office/drawing/2014/chart" uri="{C3380CC4-5D6E-409C-BE32-E72D297353CC}">
              <c16:uniqueId val="{00000004-DA0E-4E83-AD35-EA8890E492BE}"/>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T1!$G$2:$G$2</c:f>
              <c:numCache>
                <c:formatCode>General</c:formatCode>
                <c:ptCount val="1"/>
                <c:pt idx="0">
                  <c:v>4.9400000000000004</c:v>
                </c:pt>
              </c:numCache>
            </c:numRef>
          </c:val>
          <c:extLst>
            <c:ext xmlns:c16="http://schemas.microsoft.com/office/drawing/2014/chart" uri="{C3380CC4-5D6E-409C-BE32-E72D297353CC}">
              <c16:uniqueId val="{00000005-DA0E-4E83-AD35-EA8890E492BE}"/>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T1!$H$2:$H$2</c:f>
              <c:numCache>
                <c:formatCode>General</c:formatCode>
                <c:ptCount val="1"/>
                <c:pt idx="0">
                  <c:v>4.76</c:v>
                </c:pt>
              </c:numCache>
            </c:numRef>
          </c:val>
          <c:extLst>
            <c:ext xmlns:c16="http://schemas.microsoft.com/office/drawing/2014/chart" uri="{C3380CC4-5D6E-409C-BE32-E72D297353CC}">
              <c16:uniqueId val="{00000006-DA0E-4E83-AD35-EA8890E492BE}"/>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T1!$I$2:$I$2</c:f>
              <c:numCache>
                <c:formatCode>General</c:formatCode>
                <c:ptCount val="1"/>
                <c:pt idx="0">
                  <c:v>5.69</c:v>
                </c:pt>
              </c:numCache>
            </c:numRef>
          </c:val>
          <c:extLst>
            <c:ext xmlns:c16="http://schemas.microsoft.com/office/drawing/2014/chart" uri="{C3380CC4-5D6E-409C-BE32-E72D297353CC}">
              <c16:uniqueId val="{00000007-DA0E-4E83-AD35-EA8890E492BE}"/>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T1!$J$2:$J$2</c:f>
              <c:numCache>
                <c:formatCode>General</c:formatCode>
                <c:ptCount val="1"/>
                <c:pt idx="0">
                  <c:v>5.8</c:v>
                </c:pt>
              </c:numCache>
            </c:numRef>
          </c:val>
          <c:extLst>
            <c:ext xmlns:c16="http://schemas.microsoft.com/office/drawing/2014/chart" uri="{C3380CC4-5D6E-409C-BE32-E72D297353CC}">
              <c16:uniqueId val="{00000008-DA0E-4E83-AD35-EA8890E492BE}"/>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T1!$K$2:$K$2</c:f>
              <c:numCache>
                <c:formatCode>General</c:formatCode>
                <c:ptCount val="1"/>
                <c:pt idx="0">
                  <c:v>5.62</c:v>
                </c:pt>
              </c:numCache>
            </c:numRef>
          </c:val>
          <c:extLst>
            <c:ext xmlns:c16="http://schemas.microsoft.com/office/drawing/2014/chart" uri="{C3380CC4-5D6E-409C-BE32-E72D297353CC}">
              <c16:uniqueId val="{00000009-DA0E-4E83-AD35-EA8890E492BE}"/>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T1!$L$2:$L$2</c:f>
              <c:numCache>
                <c:formatCode>General</c:formatCode>
                <c:ptCount val="1"/>
                <c:pt idx="0">
                  <c:v>5.16</c:v>
                </c:pt>
              </c:numCache>
            </c:numRef>
          </c:val>
          <c:extLst>
            <c:ext xmlns:c16="http://schemas.microsoft.com/office/drawing/2014/chart" uri="{C3380CC4-5D6E-409C-BE32-E72D297353CC}">
              <c16:uniqueId val="{0000000A-DA0E-4E83-AD35-EA8890E492BE}"/>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T1!$M$2:$M$2</c:f>
              <c:numCache>
                <c:formatCode>General</c:formatCode>
                <c:ptCount val="1"/>
                <c:pt idx="0">
                  <c:v>5.08</c:v>
                </c:pt>
              </c:numCache>
            </c:numRef>
          </c:val>
          <c:extLst>
            <c:ext xmlns:c16="http://schemas.microsoft.com/office/drawing/2014/chart" uri="{C3380CC4-5D6E-409C-BE32-E72D297353CC}">
              <c16:uniqueId val="{0000000B-DA0E-4E83-AD35-EA8890E492BE}"/>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T1!$N$2:$N$2</c:f>
              <c:numCache>
                <c:formatCode>General</c:formatCode>
                <c:ptCount val="1"/>
                <c:pt idx="0">
                  <c:v>4.47</c:v>
                </c:pt>
              </c:numCache>
            </c:numRef>
          </c:val>
          <c:extLst>
            <c:ext xmlns:c16="http://schemas.microsoft.com/office/drawing/2014/chart" uri="{C3380CC4-5D6E-409C-BE32-E72D297353CC}">
              <c16:uniqueId val="{0000000C-DA0E-4E83-AD35-EA8890E492BE}"/>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T1!$O$2:$O$2</c:f>
              <c:numCache>
                <c:formatCode>General</c:formatCode>
                <c:ptCount val="1"/>
                <c:pt idx="0">
                  <c:v>5.66</c:v>
                </c:pt>
              </c:numCache>
            </c:numRef>
          </c:val>
          <c:extLst>
            <c:ext xmlns:c16="http://schemas.microsoft.com/office/drawing/2014/chart" uri="{C3380CC4-5D6E-409C-BE32-E72D297353CC}">
              <c16:uniqueId val="{0000000D-DA0E-4E83-AD35-EA8890E492BE}"/>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T1!$P$2:$P$2</c:f>
              <c:numCache>
                <c:formatCode>General</c:formatCode>
                <c:ptCount val="1"/>
                <c:pt idx="0">
                  <c:v>6.58</c:v>
                </c:pt>
              </c:numCache>
            </c:numRef>
          </c:val>
          <c:extLst>
            <c:ext xmlns:c16="http://schemas.microsoft.com/office/drawing/2014/chart" uri="{C3380CC4-5D6E-409C-BE32-E72D297353CC}">
              <c16:uniqueId val="{0000000E-DA0E-4E83-AD35-EA8890E492BE}"/>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T1!$Q$2:$Q$2</c:f>
              <c:numCache>
                <c:formatCode>General</c:formatCode>
                <c:ptCount val="1"/>
                <c:pt idx="0">
                  <c:v>5.76</c:v>
                </c:pt>
              </c:numCache>
            </c:numRef>
          </c:val>
          <c:extLst>
            <c:ext xmlns:c16="http://schemas.microsoft.com/office/drawing/2014/chart" uri="{C3380CC4-5D6E-409C-BE32-E72D297353CC}">
              <c16:uniqueId val="{0000000F-DA0E-4E83-AD35-EA8890E492BE}"/>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T1!$R$2:$R$2</c:f>
              <c:numCache>
                <c:formatCode>General</c:formatCode>
                <c:ptCount val="1"/>
                <c:pt idx="0">
                  <c:v>4.79</c:v>
                </c:pt>
              </c:numCache>
            </c:numRef>
          </c:val>
          <c:extLst>
            <c:ext xmlns:c16="http://schemas.microsoft.com/office/drawing/2014/chart" uri="{C3380CC4-5D6E-409C-BE32-E72D297353CC}">
              <c16:uniqueId val="{00000010-DA0E-4E83-AD35-EA8890E492BE}"/>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T1!$S$2:$S$2</c:f>
              <c:numCache>
                <c:formatCode>General</c:formatCode>
                <c:ptCount val="1"/>
                <c:pt idx="0">
                  <c:v>4.92</c:v>
                </c:pt>
              </c:numCache>
            </c:numRef>
          </c:val>
          <c:extLst>
            <c:ext xmlns:c16="http://schemas.microsoft.com/office/drawing/2014/chart" uri="{C3380CC4-5D6E-409C-BE32-E72D297353CC}">
              <c16:uniqueId val="{00000011-DA0E-4E83-AD35-EA8890E492BE}"/>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...tunnet voivasi vaikuttaa itseäsi koskeviin asioihin asuinkunnassasi?</c:v>
                </c:pt>
              </c:strCache>
            </c:strRef>
          </c:cat>
          <c:val>
            <c:numRef>
              <c:f>T1!$T$2:$T$2</c:f>
              <c:numCache>
                <c:formatCode>General</c:formatCode>
                <c:ptCount val="1"/>
                <c:pt idx="0">
                  <c:v>4.91</c:v>
                </c:pt>
              </c:numCache>
            </c:numRef>
          </c:val>
          <c:extLst>
            <c:ext xmlns:c16="http://schemas.microsoft.com/office/drawing/2014/chart" uri="{C3380CC4-5D6E-409C-BE32-E72D297353CC}">
              <c16:uniqueId val="{00000012-DA0E-4E83-AD35-EA8890E492BE}"/>
            </c:ext>
          </c:extLst>
        </c:ser>
        <c:dLbls>
          <c:showLegendKey val="0"/>
          <c:showVal val="0"/>
          <c:showCatName val="0"/>
          <c:showSerName val="0"/>
          <c:showPercent val="0"/>
          <c:showBubbleSize val="0"/>
        </c:dLbls>
        <c:gapWidth val="58"/>
        <c:axId val="573798"/>
        <c:axId val="491448"/>
      </c:barChart>
      <c:catAx>
        <c:axId val="573798"/>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91448"/>
        <c:crosses val="autoZero"/>
        <c:auto val="1"/>
        <c:lblAlgn val="ctr"/>
        <c:lblOffset val="100"/>
        <c:noMultiLvlLbl val="1"/>
      </c:catAx>
      <c:valAx>
        <c:axId val="491448"/>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573798"/>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Kaikki vastaajat (KA:8.4, Hajonta:4.48) (Vastauksia:2494)</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T1!$A$2:$A$21</c:f>
              <c:strCache>
                <c:ptCount val="20"/>
                <c:pt idx="0">
                  <c:v>Iisalmi</c:v>
                </c:pt>
                <c:pt idx="1">
                  <c:v>Joroinen</c:v>
                </c:pt>
                <c:pt idx="2">
                  <c:v>Kaavi</c:v>
                </c:pt>
                <c:pt idx="3">
                  <c:v>Keitele</c:v>
                </c:pt>
                <c:pt idx="4">
                  <c:v>Kiuruvesi</c:v>
                </c:pt>
                <c:pt idx="5">
                  <c:v>Kuopio</c:v>
                </c:pt>
                <c:pt idx="6">
                  <c:v>Lapinlahti</c:v>
                </c:pt>
                <c:pt idx="7">
                  <c:v>Leppävirta</c:v>
                </c:pt>
                <c:pt idx="8">
                  <c:v>Pielavesi</c:v>
                </c:pt>
                <c:pt idx="9">
                  <c:v>Rautalampi</c:v>
                </c:pt>
                <c:pt idx="10">
                  <c:v>Rautavaara</c:v>
                </c:pt>
                <c:pt idx="11">
                  <c:v>Siilinjärvi</c:v>
                </c:pt>
                <c:pt idx="12">
                  <c:v>Sonkajärvi</c:v>
                </c:pt>
                <c:pt idx="13">
                  <c:v>Suonenjoki</c:v>
                </c:pt>
                <c:pt idx="14">
                  <c:v>Tervo</c:v>
                </c:pt>
                <c:pt idx="15">
                  <c:v>Tuusniemi</c:v>
                </c:pt>
                <c:pt idx="16">
                  <c:v>Varkaus</c:v>
                </c:pt>
                <c:pt idx="17">
                  <c:v>Vesanto</c:v>
                </c:pt>
                <c:pt idx="18">
                  <c:v>Vieremä</c:v>
                </c:pt>
                <c:pt idx="19">
                  <c:v>Vastaaja ei asu Pohjois-Savossa</c:v>
                </c:pt>
              </c:strCache>
            </c:strRef>
          </c:cat>
          <c:val>
            <c:numRef>
              <c:f>T1!$B$2:$B$21</c:f>
              <c:numCache>
                <c:formatCode>General</c:formatCode>
                <c:ptCount val="20"/>
                <c:pt idx="0">
                  <c:v>95</c:v>
                </c:pt>
                <c:pt idx="1">
                  <c:v>35</c:v>
                </c:pt>
                <c:pt idx="2">
                  <c:v>24</c:v>
                </c:pt>
                <c:pt idx="3">
                  <c:v>113</c:v>
                </c:pt>
                <c:pt idx="4">
                  <c:v>48</c:v>
                </c:pt>
                <c:pt idx="5">
                  <c:v>1166</c:v>
                </c:pt>
                <c:pt idx="6">
                  <c:v>120</c:v>
                </c:pt>
                <c:pt idx="7">
                  <c:v>65</c:v>
                </c:pt>
                <c:pt idx="8">
                  <c:v>35</c:v>
                </c:pt>
                <c:pt idx="9">
                  <c:v>29</c:v>
                </c:pt>
                <c:pt idx="10">
                  <c:v>32</c:v>
                </c:pt>
                <c:pt idx="11">
                  <c:v>263</c:v>
                </c:pt>
                <c:pt idx="12">
                  <c:v>49</c:v>
                </c:pt>
                <c:pt idx="13">
                  <c:v>76</c:v>
                </c:pt>
                <c:pt idx="14">
                  <c:v>31</c:v>
                </c:pt>
                <c:pt idx="15">
                  <c:v>68</c:v>
                </c:pt>
                <c:pt idx="16">
                  <c:v>146</c:v>
                </c:pt>
                <c:pt idx="17">
                  <c:v>64</c:v>
                </c:pt>
                <c:pt idx="18">
                  <c:v>33</c:v>
                </c:pt>
                <c:pt idx="19">
                  <c:v>2</c:v>
                </c:pt>
              </c:numCache>
            </c:numRef>
          </c:val>
          <c:extLst>
            <c:ext xmlns:c16="http://schemas.microsoft.com/office/drawing/2014/chart" uri="{C3380CC4-5D6E-409C-BE32-E72D297353CC}">
              <c16:uniqueId val="{00000000-568D-47D4-8766-D8CA979785B8}"/>
            </c:ext>
          </c:extLst>
        </c:ser>
        <c:dLbls>
          <c:showLegendKey val="0"/>
          <c:showVal val="0"/>
          <c:showCatName val="0"/>
          <c:showSerName val="0"/>
          <c:showPercent val="0"/>
          <c:showBubbleSize val="0"/>
        </c:dLbls>
        <c:gapWidth val="58"/>
        <c:axId val="10119"/>
        <c:axId val="8842"/>
      </c:barChart>
      <c:catAx>
        <c:axId val="1011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842"/>
        <c:crosses val="autoZero"/>
        <c:auto val="1"/>
        <c:lblAlgn val="ctr"/>
        <c:lblOffset val="100"/>
        <c:noMultiLvlLbl val="1"/>
      </c:catAx>
      <c:valAx>
        <c:axId val="8842"/>
        <c:scaling>
          <c:orientation val="minMax"/>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10119"/>
        <c:crosses val="autoZero"/>
        <c:crossBetween val="between"/>
      </c:valAx>
    </c:plotArea>
    <c:legend>
      <c:legendPos val="b"/>
      <c:layout/>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T1!$B$2:$B$2</c:f>
              <c:numCache>
                <c:formatCode>General</c:formatCode>
                <c:ptCount val="1"/>
                <c:pt idx="0">
                  <c:v>7.13</c:v>
                </c:pt>
              </c:numCache>
            </c:numRef>
          </c:val>
          <c:extLst>
            <c:ext xmlns:c16="http://schemas.microsoft.com/office/drawing/2014/chart" uri="{C3380CC4-5D6E-409C-BE32-E72D297353CC}">
              <c16:uniqueId val="{00000000-06CD-4754-B9BC-23A97ED0969A}"/>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T1!$C$2:$C$2</c:f>
              <c:numCache>
                <c:formatCode>General</c:formatCode>
                <c:ptCount val="1"/>
                <c:pt idx="0">
                  <c:v>6.11</c:v>
                </c:pt>
              </c:numCache>
            </c:numRef>
          </c:val>
          <c:extLst>
            <c:ext xmlns:c16="http://schemas.microsoft.com/office/drawing/2014/chart" uri="{C3380CC4-5D6E-409C-BE32-E72D297353CC}">
              <c16:uniqueId val="{00000001-06CD-4754-B9BC-23A97ED0969A}"/>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T1!$D$2:$D$2</c:f>
              <c:numCache>
                <c:formatCode>General</c:formatCode>
                <c:ptCount val="1"/>
                <c:pt idx="0">
                  <c:v>5.04</c:v>
                </c:pt>
              </c:numCache>
            </c:numRef>
          </c:val>
          <c:extLst>
            <c:ext xmlns:c16="http://schemas.microsoft.com/office/drawing/2014/chart" uri="{C3380CC4-5D6E-409C-BE32-E72D297353CC}">
              <c16:uniqueId val="{00000002-06CD-4754-B9BC-23A97ED0969A}"/>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T1!$E$2:$E$2</c:f>
              <c:numCache>
                <c:formatCode>General</c:formatCode>
                <c:ptCount val="1"/>
                <c:pt idx="0">
                  <c:v>6.74</c:v>
                </c:pt>
              </c:numCache>
            </c:numRef>
          </c:val>
          <c:extLst>
            <c:ext xmlns:c16="http://schemas.microsoft.com/office/drawing/2014/chart" uri="{C3380CC4-5D6E-409C-BE32-E72D297353CC}">
              <c16:uniqueId val="{00000003-06CD-4754-B9BC-23A97ED0969A}"/>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T1!$F$2:$F$2</c:f>
              <c:numCache>
                <c:formatCode>General</c:formatCode>
                <c:ptCount val="1"/>
                <c:pt idx="0">
                  <c:v>6.35</c:v>
                </c:pt>
              </c:numCache>
            </c:numRef>
          </c:val>
          <c:extLst>
            <c:ext xmlns:c16="http://schemas.microsoft.com/office/drawing/2014/chart" uri="{C3380CC4-5D6E-409C-BE32-E72D297353CC}">
              <c16:uniqueId val="{00000004-06CD-4754-B9BC-23A97ED0969A}"/>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T1!$G$2:$G$2</c:f>
              <c:numCache>
                <c:formatCode>General</c:formatCode>
                <c:ptCount val="1"/>
                <c:pt idx="0">
                  <c:v>7.24</c:v>
                </c:pt>
              </c:numCache>
            </c:numRef>
          </c:val>
          <c:extLst>
            <c:ext xmlns:c16="http://schemas.microsoft.com/office/drawing/2014/chart" uri="{C3380CC4-5D6E-409C-BE32-E72D297353CC}">
              <c16:uniqueId val="{00000005-06CD-4754-B9BC-23A97ED0969A}"/>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T1!$H$2:$H$2</c:f>
              <c:numCache>
                <c:formatCode>General</c:formatCode>
                <c:ptCount val="1"/>
                <c:pt idx="0">
                  <c:v>6.91</c:v>
                </c:pt>
              </c:numCache>
            </c:numRef>
          </c:val>
          <c:extLst>
            <c:ext xmlns:c16="http://schemas.microsoft.com/office/drawing/2014/chart" uri="{C3380CC4-5D6E-409C-BE32-E72D297353CC}">
              <c16:uniqueId val="{00000006-06CD-4754-B9BC-23A97ED0969A}"/>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T1!$I$2:$I$2</c:f>
              <c:numCache>
                <c:formatCode>General</c:formatCode>
                <c:ptCount val="1"/>
                <c:pt idx="0">
                  <c:v>7.48</c:v>
                </c:pt>
              </c:numCache>
            </c:numRef>
          </c:val>
          <c:extLst>
            <c:ext xmlns:c16="http://schemas.microsoft.com/office/drawing/2014/chart" uri="{C3380CC4-5D6E-409C-BE32-E72D297353CC}">
              <c16:uniqueId val="{00000007-06CD-4754-B9BC-23A97ED0969A}"/>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T1!$J$2:$J$2</c:f>
              <c:numCache>
                <c:formatCode>General</c:formatCode>
                <c:ptCount val="1"/>
                <c:pt idx="0">
                  <c:v>7</c:v>
                </c:pt>
              </c:numCache>
            </c:numRef>
          </c:val>
          <c:extLst>
            <c:ext xmlns:c16="http://schemas.microsoft.com/office/drawing/2014/chart" uri="{C3380CC4-5D6E-409C-BE32-E72D297353CC}">
              <c16:uniqueId val="{00000008-06CD-4754-B9BC-23A97ED0969A}"/>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T1!$K$2:$K$2</c:f>
              <c:numCache>
                <c:formatCode>General</c:formatCode>
                <c:ptCount val="1"/>
                <c:pt idx="0">
                  <c:v>6.97</c:v>
                </c:pt>
              </c:numCache>
            </c:numRef>
          </c:val>
          <c:extLst>
            <c:ext xmlns:c16="http://schemas.microsoft.com/office/drawing/2014/chart" uri="{C3380CC4-5D6E-409C-BE32-E72D297353CC}">
              <c16:uniqueId val="{00000009-06CD-4754-B9BC-23A97ED0969A}"/>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T1!$L$2:$L$2</c:f>
              <c:numCache>
                <c:formatCode>General</c:formatCode>
                <c:ptCount val="1"/>
                <c:pt idx="0">
                  <c:v>6.5</c:v>
                </c:pt>
              </c:numCache>
            </c:numRef>
          </c:val>
          <c:extLst>
            <c:ext xmlns:c16="http://schemas.microsoft.com/office/drawing/2014/chart" uri="{C3380CC4-5D6E-409C-BE32-E72D297353CC}">
              <c16:uniqueId val="{0000000A-06CD-4754-B9BC-23A97ED0969A}"/>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T1!$M$2:$M$2</c:f>
              <c:numCache>
                <c:formatCode>General</c:formatCode>
                <c:ptCount val="1"/>
                <c:pt idx="0">
                  <c:v>7.16</c:v>
                </c:pt>
              </c:numCache>
            </c:numRef>
          </c:val>
          <c:extLst>
            <c:ext xmlns:c16="http://schemas.microsoft.com/office/drawing/2014/chart" uri="{C3380CC4-5D6E-409C-BE32-E72D297353CC}">
              <c16:uniqueId val="{0000000B-06CD-4754-B9BC-23A97ED0969A}"/>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T1!$N$2:$N$2</c:f>
              <c:numCache>
                <c:formatCode>General</c:formatCode>
                <c:ptCount val="1"/>
                <c:pt idx="0">
                  <c:v>6.14</c:v>
                </c:pt>
              </c:numCache>
            </c:numRef>
          </c:val>
          <c:extLst>
            <c:ext xmlns:c16="http://schemas.microsoft.com/office/drawing/2014/chart" uri="{C3380CC4-5D6E-409C-BE32-E72D297353CC}">
              <c16:uniqueId val="{0000000C-06CD-4754-B9BC-23A97ED0969A}"/>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T1!$O$2:$O$2</c:f>
              <c:numCache>
                <c:formatCode>General</c:formatCode>
                <c:ptCount val="1"/>
                <c:pt idx="0">
                  <c:v>7.46</c:v>
                </c:pt>
              </c:numCache>
            </c:numRef>
          </c:val>
          <c:extLst>
            <c:ext xmlns:c16="http://schemas.microsoft.com/office/drawing/2014/chart" uri="{C3380CC4-5D6E-409C-BE32-E72D297353CC}">
              <c16:uniqueId val="{0000000D-06CD-4754-B9BC-23A97ED0969A}"/>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T1!$P$2:$P$2</c:f>
              <c:numCache>
                <c:formatCode>General</c:formatCode>
                <c:ptCount val="1"/>
                <c:pt idx="0">
                  <c:v>7.94</c:v>
                </c:pt>
              </c:numCache>
            </c:numRef>
          </c:val>
          <c:extLst>
            <c:ext xmlns:c16="http://schemas.microsoft.com/office/drawing/2014/chart" uri="{C3380CC4-5D6E-409C-BE32-E72D297353CC}">
              <c16:uniqueId val="{0000000E-06CD-4754-B9BC-23A97ED0969A}"/>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T1!$Q$2:$Q$2</c:f>
              <c:numCache>
                <c:formatCode>General</c:formatCode>
                <c:ptCount val="1"/>
                <c:pt idx="0">
                  <c:v>7</c:v>
                </c:pt>
              </c:numCache>
            </c:numRef>
          </c:val>
          <c:extLst>
            <c:ext xmlns:c16="http://schemas.microsoft.com/office/drawing/2014/chart" uri="{C3380CC4-5D6E-409C-BE32-E72D297353CC}">
              <c16:uniqueId val="{0000000F-06CD-4754-B9BC-23A97ED0969A}"/>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T1!$R$2:$R$2</c:f>
              <c:numCache>
                <c:formatCode>General</c:formatCode>
                <c:ptCount val="1"/>
                <c:pt idx="0">
                  <c:v>6.29</c:v>
                </c:pt>
              </c:numCache>
            </c:numRef>
          </c:val>
          <c:extLst>
            <c:ext xmlns:c16="http://schemas.microsoft.com/office/drawing/2014/chart" uri="{C3380CC4-5D6E-409C-BE32-E72D297353CC}">
              <c16:uniqueId val="{00000010-06CD-4754-B9BC-23A97ED0969A}"/>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T1!$S$2:$S$2</c:f>
              <c:numCache>
                <c:formatCode>General</c:formatCode>
                <c:ptCount val="1"/>
                <c:pt idx="0">
                  <c:v>6.31</c:v>
                </c:pt>
              </c:numCache>
            </c:numRef>
          </c:val>
          <c:extLst>
            <c:ext xmlns:c16="http://schemas.microsoft.com/office/drawing/2014/chart" uri="{C3380CC4-5D6E-409C-BE32-E72D297353CC}">
              <c16:uniqueId val="{00000011-06CD-4754-B9BC-23A97ED0969A}"/>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...asuinseutusi tarjoaa sinulle mahdollisuuksia hyvään elämään tulevaisuudessa?</c:v>
                </c:pt>
              </c:strCache>
            </c:strRef>
          </c:cat>
          <c:val>
            <c:numRef>
              <c:f>T1!$T$2:$T$2</c:f>
              <c:numCache>
                <c:formatCode>General</c:formatCode>
                <c:ptCount val="1"/>
                <c:pt idx="0">
                  <c:v>6.55</c:v>
                </c:pt>
              </c:numCache>
            </c:numRef>
          </c:val>
          <c:extLst>
            <c:ext xmlns:c16="http://schemas.microsoft.com/office/drawing/2014/chart" uri="{C3380CC4-5D6E-409C-BE32-E72D297353CC}">
              <c16:uniqueId val="{00000012-06CD-4754-B9BC-23A97ED0969A}"/>
            </c:ext>
          </c:extLst>
        </c:ser>
        <c:dLbls>
          <c:showLegendKey val="0"/>
          <c:showVal val="0"/>
          <c:showCatName val="0"/>
          <c:showSerName val="0"/>
          <c:showPercent val="0"/>
          <c:showBubbleSize val="0"/>
        </c:dLbls>
        <c:gapWidth val="58"/>
        <c:axId val="605884"/>
        <c:axId val="586302"/>
      </c:barChart>
      <c:catAx>
        <c:axId val="60588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86302"/>
        <c:crosses val="autoZero"/>
        <c:auto val="1"/>
        <c:lblAlgn val="ctr"/>
        <c:lblOffset val="100"/>
        <c:noMultiLvlLbl val="1"/>
      </c:catAx>
      <c:valAx>
        <c:axId val="586302"/>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605884"/>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T1!$B$2:$B$2</c:f>
              <c:numCache>
                <c:formatCode>General</c:formatCode>
                <c:ptCount val="1"/>
                <c:pt idx="0">
                  <c:v>2.11</c:v>
                </c:pt>
              </c:numCache>
            </c:numRef>
          </c:val>
          <c:extLst>
            <c:ext xmlns:c16="http://schemas.microsoft.com/office/drawing/2014/chart" uri="{C3380CC4-5D6E-409C-BE32-E72D297353CC}">
              <c16:uniqueId val="{00000000-47F0-4A6C-9E30-DE6BA61BC305}"/>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T1!$C$2:$C$2</c:f>
              <c:numCache>
                <c:formatCode>General</c:formatCode>
                <c:ptCount val="1"/>
                <c:pt idx="0">
                  <c:v>2.46</c:v>
                </c:pt>
              </c:numCache>
            </c:numRef>
          </c:val>
          <c:extLst>
            <c:ext xmlns:c16="http://schemas.microsoft.com/office/drawing/2014/chart" uri="{C3380CC4-5D6E-409C-BE32-E72D297353CC}">
              <c16:uniqueId val="{00000001-47F0-4A6C-9E30-DE6BA61BC305}"/>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T1!$D$2:$D$2</c:f>
              <c:numCache>
                <c:formatCode>General</c:formatCode>
                <c:ptCount val="1"/>
                <c:pt idx="0">
                  <c:v>3.17</c:v>
                </c:pt>
              </c:numCache>
            </c:numRef>
          </c:val>
          <c:extLst>
            <c:ext xmlns:c16="http://schemas.microsoft.com/office/drawing/2014/chart" uri="{C3380CC4-5D6E-409C-BE32-E72D297353CC}">
              <c16:uniqueId val="{00000002-47F0-4A6C-9E30-DE6BA61BC305}"/>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T1!$E$2:$E$2</c:f>
              <c:numCache>
                <c:formatCode>General</c:formatCode>
                <c:ptCount val="1"/>
                <c:pt idx="0">
                  <c:v>1.77</c:v>
                </c:pt>
              </c:numCache>
            </c:numRef>
          </c:val>
          <c:extLst>
            <c:ext xmlns:c16="http://schemas.microsoft.com/office/drawing/2014/chart" uri="{C3380CC4-5D6E-409C-BE32-E72D297353CC}">
              <c16:uniqueId val="{00000003-47F0-4A6C-9E30-DE6BA61BC305}"/>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T1!$F$2:$F$2</c:f>
              <c:numCache>
                <c:formatCode>General</c:formatCode>
                <c:ptCount val="1"/>
                <c:pt idx="0">
                  <c:v>1.71</c:v>
                </c:pt>
              </c:numCache>
            </c:numRef>
          </c:val>
          <c:extLst>
            <c:ext xmlns:c16="http://schemas.microsoft.com/office/drawing/2014/chart" uri="{C3380CC4-5D6E-409C-BE32-E72D297353CC}">
              <c16:uniqueId val="{00000004-47F0-4A6C-9E30-DE6BA61BC305}"/>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T1!$G$2:$G$2</c:f>
              <c:numCache>
                <c:formatCode>General</c:formatCode>
                <c:ptCount val="1"/>
                <c:pt idx="0">
                  <c:v>1.62</c:v>
                </c:pt>
              </c:numCache>
            </c:numRef>
          </c:val>
          <c:extLst>
            <c:ext xmlns:c16="http://schemas.microsoft.com/office/drawing/2014/chart" uri="{C3380CC4-5D6E-409C-BE32-E72D297353CC}">
              <c16:uniqueId val="{00000005-47F0-4A6C-9E30-DE6BA61BC305}"/>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T1!$H$2:$H$2</c:f>
              <c:numCache>
                <c:formatCode>General</c:formatCode>
                <c:ptCount val="1"/>
                <c:pt idx="0">
                  <c:v>1.78</c:v>
                </c:pt>
              </c:numCache>
            </c:numRef>
          </c:val>
          <c:extLst>
            <c:ext xmlns:c16="http://schemas.microsoft.com/office/drawing/2014/chart" uri="{C3380CC4-5D6E-409C-BE32-E72D297353CC}">
              <c16:uniqueId val="{00000006-47F0-4A6C-9E30-DE6BA61BC305}"/>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T1!$I$2:$I$2</c:f>
              <c:numCache>
                <c:formatCode>General</c:formatCode>
                <c:ptCount val="1"/>
                <c:pt idx="0">
                  <c:v>1.91</c:v>
                </c:pt>
              </c:numCache>
            </c:numRef>
          </c:val>
          <c:extLst>
            <c:ext xmlns:c16="http://schemas.microsoft.com/office/drawing/2014/chart" uri="{C3380CC4-5D6E-409C-BE32-E72D297353CC}">
              <c16:uniqueId val="{00000007-47F0-4A6C-9E30-DE6BA61BC305}"/>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T1!$J$2:$J$2</c:f>
              <c:numCache>
                <c:formatCode>General</c:formatCode>
                <c:ptCount val="1"/>
                <c:pt idx="0">
                  <c:v>3.11</c:v>
                </c:pt>
              </c:numCache>
            </c:numRef>
          </c:val>
          <c:extLst>
            <c:ext xmlns:c16="http://schemas.microsoft.com/office/drawing/2014/chart" uri="{C3380CC4-5D6E-409C-BE32-E72D297353CC}">
              <c16:uniqueId val="{00000008-47F0-4A6C-9E30-DE6BA61BC305}"/>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T1!$K$2:$K$2</c:f>
              <c:numCache>
                <c:formatCode>General</c:formatCode>
                <c:ptCount val="1"/>
                <c:pt idx="0">
                  <c:v>2.2400000000000002</c:v>
                </c:pt>
              </c:numCache>
            </c:numRef>
          </c:val>
          <c:extLst>
            <c:ext xmlns:c16="http://schemas.microsoft.com/office/drawing/2014/chart" uri="{C3380CC4-5D6E-409C-BE32-E72D297353CC}">
              <c16:uniqueId val="{00000009-47F0-4A6C-9E30-DE6BA61BC305}"/>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T1!$L$2:$L$2</c:f>
              <c:numCache>
                <c:formatCode>General</c:formatCode>
                <c:ptCount val="1"/>
                <c:pt idx="0">
                  <c:v>2.0299999999999998</c:v>
                </c:pt>
              </c:numCache>
            </c:numRef>
          </c:val>
          <c:extLst>
            <c:ext xmlns:c16="http://schemas.microsoft.com/office/drawing/2014/chart" uri="{C3380CC4-5D6E-409C-BE32-E72D297353CC}">
              <c16:uniqueId val="{0000000A-47F0-4A6C-9E30-DE6BA61BC305}"/>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T1!$M$2:$M$2</c:f>
              <c:numCache>
                <c:formatCode>General</c:formatCode>
                <c:ptCount val="1"/>
                <c:pt idx="0">
                  <c:v>1.84</c:v>
                </c:pt>
              </c:numCache>
            </c:numRef>
          </c:val>
          <c:extLst>
            <c:ext xmlns:c16="http://schemas.microsoft.com/office/drawing/2014/chart" uri="{C3380CC4-5D6E-409C-BE32-E72D297353CC}">
              <c16:uniqueId val="{0000000B-47F0-4A6C-9E30-DE6BA61BC305}"/>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T1!$N$2:$N$2</c:f>
              <c:numCache>
                <c:formatCode>General</c:formatCode>
                <c:ptCount val="1"/>
                <c:pt idx="0">
                  <c:v>2.29</c:v>
                </c:pt>
              </c:numCache>
            </c:numRef>
          </c:val>
          <c:extLst>
            <c:ext xmlns:c16="http://schemas.microsoft.com/office/drawing/2014/chart" uri="{C3380CC4-5D6E-409C-BE32-E72D297353CC}">
              <c16:uniqueId val="{0000000C-47F0-4A6C-9E30-DE6BA61BC305}"/>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T1!$O$2:$O$2</c:f>
              <c:numCache>
                <c:formatCode>General</c:formatCode>
                <c:ptCount val="1"/>
                <c:pt idx="0">
                  <c:v>2.0299999999999998</c:v>
                </c:pt>
              </c:numCache>
            </c:numRef>
          </c:val>
          <c:extLst>
            <c:ext xmlns:c16="http://schemas.microsoft.com/office/drawing/2014/chart" uri="{C3380CC4-5D6E-409C-BE32-E72D297353CC}">
              <c16:uniqueId val="{0000000D-47F0-4A6C-9E30-DE6BA61BC305}"/>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T1!$P$2:$P$2</c:f>
              <c:numCache>
                <c:formatCode>General</c:formatCode>
                <c:ptCount val="1"/>
                <c:pt idx="0">
                  <c:v>1.26</c:v>
                </c:pt>
              </c:numCache>
            </c:numRef>
          </c:val>
          <c:extLst>
            <c:ext xmlns:c16="http://schemas.microsoft.com/office/drawing/2014/chart" uri="{C3380CC4-5D6E-409C-BE32-E72D297353CC}">
              <c16:uniqueId val="{0000000E-47F0-4A6C-9E30-DE6BA61BC305}"/>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T1!$Q$2:$Q$2</c:f>
              <c:numCache>
                <c:formatCode>General</c:formatCode>
                <c:ptCount val="1"/>
                <c:pt idx="0">
                  <c:v>1.59</c:v>
                </c:pt>
              </c:numCache>
            </c:numRef>
          </c:val>
          <c:extLst>
            <c:ext xmlns:c16="http://schemas.microsoft.com/office/drawing/2014/chart" uri="{C3380CC4-5D6E-409C-BE32-E72D297353CC}">
              <c16:uniqueId val="{0000000F-47F0-4A6C-9E30-DE6BA61BC305}"/>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T1!$R$2:$R$2</c:f>
              <c:numCache>
                <c:formatCode>General</c:formatCode>
                <c:ptCount val="1"/>
                <c:pt idx="0">
                  <c:v>2.19</c:v>
                </c:pt>
              </c:numCache>
            </c:numRef>
          </c:val>
          <c:extLst>
            <c:ext xmlns:c16="http://schemas.microsoft.com/office/drawing/2014/chart" uri="{C3380CC4-5D6E-409C-BE32-E72D297353CC}">
              <c16:uniqueId val="{00000010-47F0-4A6C-9E30-DE6BA61BC305}"/>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T1!$S$2:$S$2</c:f>
              <c:numCache>
                <c:formatCode>General</c:formatCode>
                <c:ptCount val="1"/>
                <c:pt idx="0">
                  <c:v>2.78</c:v>
                </c:pt>
              </c:numCache>
            </c:numRef>
          </c:val>
          <c:extLst>
            <c:ext xmlns:c16="http://schemas.microsoft.com/office/drawing/2014/chart" uri="{C3380CC4-5D6E-409C-BE32-E72D297353CC}">
              <c16:uniqueId val="{00000011-47F0-4A6C-9E30-DE6BA61BC305}"/>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kokenut syrjintää viimeisen vuoden aikana kun asioit julkisissa palveluissa? (Syrjinnällä tarkoitetaan tilanteita, joissa Sinut on mielestäsi asetettu muita epäedullisempaan asemaan. Käytännössä syrjintä voi olla palveluun pääsyn tai palvelun saamisen vaikeuttamista, estämistä tai huonomman palvelun tarjoamista)</c:v>
                </c:pt>
              </c:strCache>
            </c:strRef>
          </c:cat>
          <c:val>
            <c:numRef>
              <c:f>T1!$T$2:$T$2</c:f>
              <c:numCache>
                <c:formatCode>General</c:formatCode>
                <c:ptCount val="1"/>
                <c:pt idx="0">
                  <c:v>2.82</c:v>
                </c:pt>
              </c:numCache>
            </c:numRef>
          </c:val>
          <c:extLst>
            <c:ext xmlns:c16="http://schemas.microsoft.com/office/drawing/2014/chart" uri="{C3380CC4-5D6E-409C-BE32-E72D297353CC}">
              <c16:uniqueId val="{00000012-47F0-4A6C-9E30-DE6BA61BC305}"/>
            </c:ext>
          </c:extLst>
        </c:ser>
        <c:dLbls>
          <c:showLegendKey val="0"/>
          <c:showVal val="0"/>
          <c:showCatName val="0"/>
          <c:showSerName val="0"/>
          <c:showPercent val="0"/>
          <c:showBubbleSize val="0"/>
        </c:dLbls>
        <c:gapWidth val="58"/>
        <c:axId val="782020"/>
        <c:axId val="749600"/>
      </c:barChart>
      <c:catAx>
        <c:axId val="782020"/>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49600"/>
        <c:crosses val="autoZero"/>
        <c:auto val="1"/>
        <c:lblAlgn val="ctr"/>
        <c:lblOffset val="100"/>
        <c:noMultiLvlLbl val="1"/>
      </c:catAx>
      <c:valAx>
        <c:axId val="749600"/>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782020"/>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T1!$B$2:$B$2</c:f>
              <c:numCache>
                <c:formatCode>General</c:formatCode>
                <c:ptCount val="1"/>
                <c:pt idx="0">
                  <c:v>7.18</c:v>
                </c:pt>
              </c:numCache>
            </c:numRef>
          </c:val>
          <c:extLst>
            <c:ext xmlns:c16="http://schemas.microsoft.com/office/drawing/2014/chart" uri="{C3380CC4-5D6E-409C-BE32-E72D297353CC}">
              <c16:uniqueId val="{00000000-799A-4140-B6EE-9EF74F74A152}"/>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T1!$C$2:$C$2</c:f>
              <c:numCache>
                <c:formatCode>General</c:formatCode>
                <c:ptCount val="1"/>
                <c:pt idx="0">
                  <c:v>6.74</c:v>
                </c:pt>
              </c:numCache>
            </c:numRef>
          </c:val>
          <c:extLst>
            <c:ext xmlns:c16="http://schemas.microsoft.com/office/drawing/2014/chart" uri="{C3380CC4-5D6E-409C-BE32-E72D297353CC}">
              <c16:uniqueId val="{00000001-799A-4140-B6EE-9EF74F74A152}"/>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T1!$D$2:$D$2</c:f>
              <c:numCache>
                <c:formatCode>General</c:formatCode>
                <c:ptCount val="1"/>
                <c:pt idx="0">
                  <c:v>6.5</c:v>
                </c:pt>
              </c:numCache>
            </c:numRef>
          </c:val>
          <c:extLst>
            <c:ext xmlns:c16="http://schemas.microsoft.com/office/drawing/2014/chart" uri="{C3380CC4-5D6E-409C-BE32-E72D297353CC}">
              <c16:uniqueId val="{00000002-799A-4140-B6EE-9EF74F74A152}"/>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T1!$E$2:$E$2</c:f>
              <c:numCache>
                <c:formatCode>General</c:formatCode>
                <c:ptCount val="1"/>
                <c:pt idx="0">
                  <c:v>6.5</c:v>
                </c:pt>
              </c:numCache>
            </c:numRef>
          </c:val>
          <c:extLst>
            <c:ext xmlns:c16="http://schemas.microsoft.com/office/drawing/2014/chart" uri="{C3380CC4-5D6E-409C-BE32-E72D297353CC}">
              <c16:uniqueId val="{00000003-799A-4140-B6EE-9EF74F74A152}"/>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T1!$F$2:$F$2</c:f>
              <c:numCache>
                <c:formatCode>General</c:formatCode>
                <c:ptCount val="1"/>
                <c:pt idx="0">
                  <c:v>6.98</c:v>
                </c:pt>
              </c:numCache>
            </c:numRef>
          </c:val>
          <c:extLst>
            <c:ext xmlns:c16="http://schemas.microsoft.com/office/drawing/2014/chart" uri="{C3380CC4-5D6E-409C-BE32-E72D297353CC}">
              <c16:uniqueId val="{00000004-799A-4140-B6EE-9EF74F74A152}"/>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T1!$G$2:$G$2</c:f>
              <c:numCache>
                <c:formatCode>General</c:formatCode>
                <c:ptCount val="1"/>
                <c:pt idx="0">
                  <c:v>7.23</c:v>
                </c:pt>
              </c:numCache>
            </c:numRef>
          </c:val>
          <c:extLst>
            <c:ext xmlns:c16="http://schemas.microsoft.com/office/drawing/2014/chart" uri="{C3380CC4-5D6E-409C-BE32-E72D297353CC}">
              <c16:uniqueId val="{00000005-799A-4140-B6EE-9EF74F74A152}"/>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T1!$H$2:$H$2</c:f>
              <c:numCache>
                <c:formatCode>General</c:formatCode>
                <c:ptCount val="1"/>
                <c:pt idx="0">
                  <c:v>6.59</c:v>
                </c:pt>
              </c:numCache>
            </c:numRef>
          </c:val>
          <c:extLst>
            <c:ext xmlns:c16="http://schemas.microsoft.com/office/drawing/2014/chart" uri="{C3380CC4-5D6E-409C-BE32-E72D297353CC}">
              <c16:uniqueId val="{00000006-799A-4140-B6EE-9EF74F74A152}"/>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T1!$I$2:$I$2</c:f>
              <c:numCache>
                <c:formatCode>General</c:formatCode>
                <c:ptCount val="1"/>
                <c:pt idx="0">
                  <c:v>6.63</c:v>
                </c:pt>
              </c:numCache>
            </c:numRef>
          </c:val>
          <c:extLst>
            <c:ext xmlns:c16="http://schemas.microsoft.com/office/drawing/2014/chart" uri="{C3380CC4-5D6E-409C-BE32-E72D297353CC}">
              <c16:uniqueId val="{00000007-799A-4140-B6EE-9EF74F74A152}"/>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T1!$J$2:$J$2</c:f>
              <c:numCache>
                <c:formatCode>General</c:formatCode>
                <c:ptCount val="1"/>
                <c:pt idx="0">
                  <c:v>6.29</c:v>
                </c:pt>
              </c:numCache>
            </c:numRef>
          </c:val>
          <c:extLst>
            <c:ext xmlns:c16="http://schemas.microsoft.com/office/drawing/2014/chart" uri="{C3380CC4-5D6E-409C-BE32-E72D297353CC}">
              <c16:uniqueId val="{00000008-799A-4140-B6EE-9EF74F74A152}"/>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T1!$K$2:$K$2</c:f>
              <c:numCache>
                <c:formatCode>General</c:formatCode>
                <c:ptCount val="1"/>
                <c:pt idx="0">
                  <c:v>6.79</c:v>
                </c:pt>
              </c:numCache>
            </c:numRef>
          </c:val>
          <c:extLst>
            <c:ext xmlns:c16="http://schemas.microsoft.com/office/drawing/2014/chart" uri="{C3380CC4-5D6E-409C-BE32-E72D297353CC}">
              <c16:uniqueId val="{00000009-799A-4140-B6EE-9EF74F74A152}"/>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T1!$L$2:$L$2</c:f>
              <c:numCache>
                <c:formatCode>General</c:formatCode>
                <c:ptCount val="1"/>
                <c:pt idx="0">
                  <c:v>6.06</c:v>
                </c:pt>
              </c:numCache>
            </c:numRef>
          </c:val>
          <c:extLst>
            <c:ext xmlns:c16="http://schemas.microsoft.com/office/drawing/2014/chart" uri="{C3380CC4-5D6E-409C-BE32-E72D297353CC}">
              <c16:uniqueId val="{0000000A-799A-4140-B6EE-9EF74F74A152}"/>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T1!$M$2:$M$2</c:f>
              <c:numCache>
                <c:formatCode>General</c:formatCode>
                <c:ptCount val="1"/>
                <c:pt idx="0">
                  <c:v>7.02</c:v>
                </c:pt>
              </c:numCache>
            </c:numRef>
          </c:val>
          <c:extLst>
            <c:ext xmlns:c16="http://schemas.microsoft.com/office/drawing/2014/chart" uri="{C3380CC4-5D6E-409C-BE32-E72D297353CC}">
              <c16:uniqueId val="{0000000B-799A-4140-B6EE-9EF74F74A152}"/>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T1!$N$2:$N$2</c:f>
              <c:numCache>
                <c:formatCode>General</c:formatCode>
                <c:ptCount val="1"/>
                <c:pt idx="0">
                  <c:v>6.71</c:v>
                </c:pt>
              </c:numCache>
            </c:numRef>
          </c:val>
          <c:extLst>
            <c:ext xmlns:c16="http://schemas.microsoft.com/office/drawing/2014/chart" uri="{C3380CC4-5D6E-409C-BE32-E72D297353CC}">
              <c16:uniqueId val="{0000000C-799A-4140-B6EE-9EF74F74A152}"/>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T1!$O$2:$O$2</c:f>
              <c:numCache>
                <c:formatCode>General</c:formatCode>
                <c:ptCount val="1"/>
                <c:pt idx="0">
                  <c:v>7.36</c:v>
                </c:pt>
              </c:numCache>
            </c:numRef>
          </c:val>
          <c:extLst>
            <c:ext xmlns:c16="http://schemas.microsoft.com/office/drawing/2014/chart" uri="{C3380CC4-5D6E-409C-BE32-E72D297353CC}">
              <c16:uniqueId val="{0000000D-799A-4140-B6EE-9EF74F74A152}"/>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T1!$P$2:$P$2</c:f>
              <c:numCache>
                <c:formatCode>General</c:formatCode>
                <c:ptCount val="1"/>
                <c:pt idx="0">
                  <c:v>7.48</c:v>
                </c:pt>
              </c:numCache>
            </c:numRef>
          </c:val>
          <c:extLst>
            <c:ext xmlns:c16="http://schemas.microsoft.com/office/drawing/2014/chart" uri="{C3380CC4-5D6E-409C-BE32-E72D297353CC}">
              <c16:uniqueId val="{0000000E-799A-4140-B6EE-9EF74F74A152}"/>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T1!$Q$2:$Q$2</c:f>
              <c:numCache>
                <c:formatCode>General</c:formatCode>
                <c:ptCount val="1"/>
                <c:pt idx="0">
                  <c:v>7.03</c:v>
                </c:pt>
              </c:numCache>
            </c:numRef>
          </c:val>
          <c:extLst>
            <c:ext xmlns:c16="http://schemas.microsoft.com/office/drawing/2014/chart" uri="{C3380CC4-5D6E-409C-BE32-E72D297353CC}">
              <c16:uniqueId val="{0000000F-799A-4140-B6EE-9EF74F74A152}"/>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T1!$R$2:$R$2</c:f>
              <c:numCache>
                <c:formatCode>General</c:formatCode>
                <c:ptCount val="1"/>
                <c:pt idx="0">
                  <c:v>6.91</c:v>
                </c:pt>
              </c:numCache>
            </c:numRef>
          </c:val>
          <c:extLst>
            <c:ext xmlns:c16="http://schemas.microsoft.com/office/drawing/2014/chart" uri="{C3380CC4-5D6E-409C-BE32-E72D297353CC}">
              <c16:uniqueId val="{00000010-799A-4140-B6EE-9EF74F74A152}"/>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T1!$S$2:$S$2</c:f>
              <c:numCache>
                <c:formatCode>General</c:formatCode>
                <c:ptCount val="1"/>
                <c:pt idx="0">
                  <c:v>6.94</c:v>
                </c:pt>
              </c:numCache>
            </c:numRef>
          </c:val>
          <c:extLst>
            <c:ext xmlns:c16="http://schemas.microsoft.com/office/drawing/2014/chart" uri="{C3380CC4-5D6E-409C-BE32-E72D297353CC}">
              <c16:uniqueId val="{00000011-799A-4140-B6EE-9EF74F74A152}"/>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rakennettuun (rakennukset, kadut, puistot jne.) ympäristöön?</c:v>
                </c:pt>
              </c:strCache>
            </c:strRef>
          </c:cat>
          <c:val>
            <c:numRef>
              <c:f>T1!$T$2:$T$2</c:f>
              <c:numCache>
                <c:formatCode>General</c:formatCode>
                <c:ptCount val="1"/>
                <c:pt idx="0">
                  <c:v>5.94</c:v>
                </c:pt>
              </c:numCache>
            </c:numRef>
          </c:val>
          <c:extLst>
            <c:ext xmlns:c16="http://schemas.microsoft.com/office/drawing/2014/chart" uri="{C3380CC4-5D6E-409C-BE32-E72D297353CC}">
              <c16:uniqueId val="{00000012-799A-4140-B6EE-9EF74F74A152}"/>
            </c:ext>
          </c:extLst>
        </c:ser>
        <c:dLbls>
          <c:showLegendKey val="0"/>
          <c:showVal val="0"/>
          <c:showCatName val="0"/>
          <c:showSerName val="0"/>
          <c:showPercent val="0"/>
          <c:showBubbleSize val="0"/>
        </c:dLbls>
        <c:gapWidth val="58"/>
        <c:axId val="738284"/>
        <c:axId val="322151"/>
      </c:barChart>
      <c:catAx>
        <c:axId val="73828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322151"/>
        <c:crosses val="autoZero"/>
        <c:auto val="1"/>
        <c:lblAlgn val="ctr"/>
        <c:lblOffset val="100"/>
        <c:noMultiLvlLbl val="1"/>
      </c:catAx>
      <c:valAx>
        <c:axId val="322151"/>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738284"/>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T1!$B$2:$B$2</c:f>
              <c:numCache>
                <c:formatCode>General</c:formatCode>
                <c:ptCount val="1"/>
                <c:pt idx="0">
                  <c:v>7.88</c:v>
                </c:pt>
              </c:numCache>
            </c:numRef>
          </c:val>
          <c:extLst>
            <c:ext xmlns:c16="http://schemas.microsoft.com/office/drawing/2014/chart" uri="{C3380CC4-5D6E-409C-BE32-E72D297353CC}">
              <c16:uniqueId val="{00000000-ECCA-4D84-99BE-0B029C6E5306}"/>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T1!$C$2:$C$2</c:f>
              <c:numCache>
                <c:formatCode>General</c:formatCode>
                <c:ptCount val="1"/>
                <c:pt idx="0">
                  <c:v>4.37</c:v>
                </c:pt>
              </c:numCache>
            </c:numRef>
          </c:val>
          <c:extLst>
            <c:ext xmlns:c16="http://schemas.microsoft.com/office/drawing/2014/chart" uri="{C3380CC4-5D6E-409C-BE32-E72D297353CC}">
              <c16:uniqueId val="{00000001-ECCA-4D84-99BE-0B029C6E5306}"/>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T1!$D$2:$D$2</c:f>
              <c:numCache>
                <c:formatCode>General</c:formatCode>
                <c:ptCount val="1"/>
                <c:pt idx="0">
                  <c:v>6.38</c:v>
                </c:pt>
              </c:numCache>
            </c:numRef>
          </c:val>
          <c:extLst>
            <c:ext xmlns:c16="http://schemas.microsoft.com/office/drawing/2014/chart" uri="{C3380CC4-5D6E-409C-BE32-E72D297353CC}">
              <c16:uniqueId val="{00000002-ECCA-4D84-99BE-0B029C6E5306}"/>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T1!$E$2:$E$2</c:f>
              <c:numCache>
                <c:formatCode>General</c:formatCode>
                <c:ptCount val="1"/>
                <c:pt idx="0">
                  <c:v>7.19</c:v>
                </c:pt>
              </c:numCache>
            </c:numRef>
          </c:val>
          <c:extLst>
            <c:ext xmlns:c16="http://schemas.microsoft.com/office/drawing/2014/chart" uri="{C3380CC4-5D6E-409C-BE32-E72D297353CC}">
              <c16:uniqueId val="{00000003-ECCA-4D84-99BE-0B029C6E5306}"/>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T1!$F$2:$F$2</c:f>
              <c:numCache>
                <c:formatCode>General</c:formatCode>
                <c:ptCount val="1"/>
                <c:pt idx="0">
                  <c:v>7.63</c:v>
                </c:pt>
              </c:numCache>
            </c:numRef>
          </c:val>
          <c:extLst>
            <c:ext xmlns:c16="http://schemas.microsoft.com/office/drawing/2014/chart" uri="{C3380CC4-5D6E-409C-BE32-E72D297353CC}">
              <c16:uniqueId val="{00000004-ECCA-4D84-99BE-0B029C6E5306}"/>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T1!$G$2:$G$2</c:f>
              <c:numCache>
                <c:formatCode>General</c:formatCode>
                <c:ptCount val="1"/>
                <c:pt idx="0">
                  <c:v>7.23</c:v>
                </c:pt>
              </c:numCache>
            </c:numRef>
          </c:val>
          <c:extLst>
            <c:ext xmlns:c16="http://schemas.microsoft.com/office/drawing/2014/chart" uri="{C3380CC4-5D6E-409C-BE32-E72D297353CC}">
              <c16:uniqueId val="{00000005-ECCA-4D84-99BE-0B029C6E5306}"/>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T1!$H$2:$H$2</c:f>
              <c:numCache>
                <c:formatCode>General</c:formatCode>
                <c:ptCount val="1"/>
                <c:pt idx="0">
                  <c:v>6.48</c:v>
                </c:pt>
              </c:numCache>
            </c:numRef>
          </c:val>
          <c:extLst>
            <c:ext xmlns:c16="http://schemas.microsoft.com/office/drawing/2014/chart" uri="{C3380CC4-5D6E-409C-BE32-E72D297353CC}">
              <c16:uniqueId val="{00000006-ECCA-4D84-99BE-0B029C6E5306}"/>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T1!$I$2:$I$2</c:f>
              <c:numCache>
                <c:formatCode>General</c:formatCode>
                <c:ptCount val="1"/>
                <c:pt idx="0">
                  <c:v>6.52</c:v>
                </c:pt>
              </c:numCache>
            </c:numRef>
          </c:val>
          <c:extLst>
            <c:ext xmlns:c16="http://schemas.microsoft.com/office/drawing/2014/chart" uri="{C3380CC4-5D6E-409C-BE32-E72D297353CC}">
              <c16:uniqueId val="{00000007-ECCA-4D84-99BE-0B029C6E5306}"/>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T1!$J$2:$J$2</c:f>
              <c:numCache>
                <c:formatCode>General</c:formatCode>
                <c:ptCount val="1"/>
                <c:pt idx="0">
                  <c:v>7.06</c:v>
                </c:pt>
              </c:numCache>
            </c:numRef>
          </c:val>
          <c:extLst>
            <c:ext xmlns:c16="http://schemas.microsoft.com/office/drawing/2014/chart" uri="{C3380CC4-5D6E-409C-BE32-E72D297353CC}">
              <c16:uniqueId val="{00000008-ECCA-4D84-99BE-0B029C6E5306}"/>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T1!$K$2:$K$2</c:f>
              <c:numCache>
                <c:formatCode>General</c:formatCode>
                <c:ptCount val="1"/>
                <c:pt idx="0">
                  <c:v>8.0299999999999994</c:v>
                </c:pt>
              </c:numCache>
            </c:numRef>
          </c:val>
          <c:extLst>
            <c:ext xmlns:c16="http://schemas.microsoft.com/office/drawing/2014/chart" uri="{C3380CC4-5D6E-409C-BE32-E72D297353CC}">
              <c16:uniqueId val="{00000009-ECCA-4D84-99BE-0B029C6E5306}"/>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T1!$L$2:$L$2</c:f>
              <c:numCache>
                <c:formatCode>General</c:formatCode>
                <c:ptCount val="1"/>
                <c:pt idx="0">
                  <c:v>5.69</c:v>
                </c:pt>
              </c:numCache>
            </c:numRef>
          </c:val>
          <c:extLst>
            <c:ext xmlns:c16="http://schemas.microsoft.com/office/drawing/2014/chart" uri="{C3380CC4-5D6E-409C-BE32-E72D297353CC}">
              <c16:uniqueId val="{0000000A-ECCA-4D84-99BE-0B029C6E5306}"/>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T1!$M$2:$M$2</c:f>
              <c:numCache>
                <c:formatCode>General</c:formatCode>
                <c:ptCount val="1"/>
                <c:pt idx="0">
                  <c:v>7.56</c:v>
                </c:pt>
              </c:numCache>
            </c:numRef>
          </c:val>
          <c:extLst>
            <c:ext xmlns:c16="http://schemas.microsoft.com/office/drawing/2014/chart" uri="{C3380CC4-5D6E-409C-BE32-E72D297353CC}">
              <c16:uniqueId val="{0000000B-ECCA-4D84-99BE-0B029C6E5306}"/>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T1!$N$2:$N$2</c:f>
              <c:numCache>
                <c:formatCode>General</c:formatCode>
                <c:ptCount val="1"/>
                <c:pt idx="0">
                  <c:v>7.57</c:v>
                </c:pt>
              </c:numCache>
            </c:numRef>
          </c:val>
          <c:extLst>
            <c:ext xmlns:c16="http://schemas.microsoft.com/office/drawing/2014/chart" uri="{C3380CC4-5D6E-409C-BE32-E72D297353CC}">
              <c16:uniqueId val="{0000000C-ECCA-4D84-99BE-0B029C6E5306}"/>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T1!$O$2:$O$2</c:f>
              <c:numCache>
                <c:formatCode>General</c:formatCode>
                <c:ptCount val="1"/>
                <c:pt idx="0">
                  <c:v>7.55</c:v>
                </c:pt>
              </c:numCache>
            </c:numRef>
          </c:val>
          <c:extLst>
            <c:ext xmlns:c16="http://schemas.microsoft.com/office/drawing/2014/chart" uri="{C3380CC4-5D6E-409C-BE32-E72D297353CC}">
              <c16:uniqueId val="{0000000D-ECCA-4D84-99BE-0B029C6E5306}"/>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T1!$P$2:$P$2</c:f>
              <c:numCache>
                <c:formatCode>General</c:formatCode>
                <c:ptCount val="1"/>
                <c:pt idx="0">
                  <c:v>8.16</c:v>
                </c:pt>
              </c:numCache>
            </c:numRef>
          </c:val>
          <c:extLst>
            <c:ext xmlns:c16="http://schemas.microsoft.com/office/drawing/2014/chart" uri="{C3380CC4-5D6E-409C-BE32-E72D297353CC}">
              <c16:uniqueId val="{0000000E-ECCA-4D84-99BE-0B029C6E5306}"/>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T1!$Q$2:$Q$2</c:f>
              <c:numCache>
                <c:formatCode>General</c:formatCode>
                <c:ptCount val="1"/>
                <c:pt idx="0">
                  <c:v>7.54</c:v>
                </c:pt>
              </c:numCache>
            </c:numRef>
          </c:val>
          <c:extLst>
            <c:ext xmlns:c16="http://schemas.microsoft.com/office/drawing/2014/chart" uri="{C3380CC4-5D6E-409C-BE32-E72D297353CC}">
              <c16:uniqueId val="{0000000F-ECCA-4D84-99BE-0B029C6E5306}"/>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T1!$R$2:$R$2</c:f>
              <c:numCache>
                <c:formatCode>General</c:formatCode>
                <c:ptCount val="1"/>
                <c:pt idx="0">
                  <c:v>7.64</c:v>
                </c:pt>
              </c:numCache>
            </c:numRef>
          </c:val>
          <c:extLst>
            <c:ext xmlns:c16="http://schemas.microsoft.com/office/drawing/2014/chart" uri="{C3380CC4-5D6E-409C-BE32-E72D297353CC}">
              <c16:uniqueId val="{00000010-ECCA-4D84-99BE-0B029C6E5306}"/>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T1!$S$2:$S$2</c:f>
              <c:numCache>
                <c:formatCode>General</c:formatCode>
                <c:ptCount val="1"/>
                <c:pt idx="0">
                  <c:v>7.48</c:v>
                </c:pt>
              </c:numCache>
            </c:numRef>
          </c:val>
          <c:extLst>
            <c:ext xmlns:c16="http://schemas.microsoft.com/office/drawing/2014/chart" uri="{C3380CC4-5D6E-409C-BE32-E72D297353CC}">
              <c16:uniqueId val="{00000011-ECCA-4D84-99BE-0B029C6E5306}"/>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jokapäiväisten palveluiden (kauppa, posti, pankki) läheisyyteen (saavutettavuuteen)?</c:v>
                </c:pt>
              </c:strCache>
            </c:strRef>
          </c:cat>
          <c:val>
            <c:numRef>
              <c:f>T1!$T$2:$T$2</c:f>
              <c:numCache>
                <c:formatCode>General</c:formatCode>
                <c:ptCount val="1"/>
                <c:pt idx="0">
                  <c:v>7.42</c:v>
                </c:pt>
              </c:numCache>
            </c:numRef>
          </c:val>
          <c:extLst>
            <c:ext xmlns:c16="http://schemas.microsoft.com/office/drawing/2014/chart" uri="{C3380CC4-5D6E-409C-BE32-E72D297353CC}">
              <c16:uniqueId val="{00000012-ECCA-4D84-99BE-0B029C6E5306}"/>
            </c:ext>
          </c:extLst>
        </c:ser>
        <c:dLbls>
          <c:showLegendKey val="0"/>
          <c:showVal val="0"/>
          <c:showCatName val="0"/>
          <c:showSerName val="0"/>
          <c:showPercent val="0"/>
          <c:showBubbleSize val="0"/>
        </c:dLbls>
        <c:gapWidth val="58"/>
        <c:axId val="291887"/>
        <c:axId val="37346"/>
      </c:barChart>
      <c:catAx>
        <c:axId val="29188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37346"/>
        <c:crosses val="autoZero"/>
        <c:auto val="1"/>
        <c:lblAlgn val="ctr"/>
        <c:lblOffset val="100"/>
        <c:noMultiLvlLbl val="1"/>
      </c:catAx>
      <c:valAx>
        <c:axId val="37346"/>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291887"/>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T1!$B$2:$B$2</c:f>
              <c:numCache>
                <c:formatCode>General</c:formatCode>
                <c:ptCount val="1"/>
                <c:pt idx="0">
                  <c:v>8.33</c:v>
                </c:pt>
              </c:numCache>
            </c:numRef>
          </c:val>
          <c:extLst>
            <c:ext xmlns:c16="http://schemas.microsoft.com/office/drawing/2014/chart" uri="{C3380CC4-5D6E-409C-BE32-E72D297353CC}">
              <c16:uniqueId val="{00000000-2E11-48CA-A7DB-4356194D7F1C}"/>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T1!$C$2:$C$2</c:f>
              <c:numCache>
                <c:formatCode>General</c:formatCode>
                <c:ptCount val="1"/>
                <c:pt idx="0">
                  <c:v>7.74</c:v>
                </c:pt>
              </c:numCache>
            </c:numRef>
          </c:val>
          <c:extLst>
            <c:ext xmlns:c16="http://schemas.microsoft.com/office/drawing/2014/chart" uri="{C3380CC4-5D6E-409C-BE32-E72D297353CC}">
              <c16:uniqueId val="{00000001-2E11-48CA-A7DB-4356194D7F1C}"/>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T1!$D$2:$D$2</c:f>
              <c:numCache>
                <c:formatCode>General</c:formatCode>
                <c:ptCount val="1"/>
                <c:pt idx="0">
                  <c:v>7.42</c:v>
                </c:pt>
              </c:numCache>
            </c:numRef>
          </c:val>
          <c:extLst>
            <c:ext xmlns:c16="http://schemas.microsoft.com/office/drawing/2014/chart" uri="{C3380CC4-5D6E-409C-BE32-E72D297353CC}">
              <c16:uniqueId val="{00000002-2E11-48CA-A7DB-4356194D7F1C}"/>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T1!$E$2:$E$2</c:f>
              <c:numCache>
                <c:formatCode>General</c:formatCode>
                <c:ptCount val="1"/>
                <c:pt idx="0">
                  <c:v>8.1199999999999992</c:v>
                </c:pt>
              </c:numCache>
            </c:numRef>
          </c:val>
          <c:extLst>
            <c:ext xmlns:c16="http://schemas.microsoft.com/office/drawing/2014/chart" uri="{C3380CC4-5D6E-409C-BE32-E72D297353CC}">
              <c16:uniqueId val="{00000003-2E11-48CA-A7DB-4356194D7F1C}"/>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T1!$F$2:$F$2</c:f>
              <c:numCache>
                <c:formatCode>General</c:formatCode>
                <c:ptCount val="1"/>
                <c:pt idx="0">
                  <c:v>7.98</c:v>
                </c:pt>
              </c:numCache>
            </c:numRef>
          </c:val>
          <c:extLst>
            <c:ext xmlns:c16="http://schemas.microsoft.com/office/drawing/2014/chart" uri="{C3380CC4-5D6E-409C-BE32-E72D297353CC}">
              <c16:uniqueId val="{00000004-2E11-48CA-A7DB-4356194D7F1C}"/>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T1!$G$2:$G$2</c:f>
              <c:numCache>
                <c:formatCode>General</c:formatCode>
                <c:ptCount val="1"/>
                <c:pt idx="0">
                  <c:v>8.25</c:v>
                </c:pt>
              </c:numCache>
            </c:numRef>
          </c:val>
          <c:extLst>
            <c:ext xmlns:c16="http://schemas.microsoft.com/office/drawing/2014/chart" uri="{C3380CC4-5D6E-409C-BE32-E72D297353CC}">
              <c16:uniqueId val="{00000005-2E11-48CA-A7DB-4356194D7F1C}"/>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T1!$H$2:$H$2</c:f>
              <c:numCache>
                <c:formatCode>General</c:formatCode>
                <c:ptCount val="1"/>
                <c:pt idx="0">
                  <c:v>8.1199999999999992</c:v>
                </c:pt>
              </c:numCache>
            </c:numRef>
          </c:val>
          <c:extLst>
            <c:ext xmlns:c16="http://schemas.microsoft.com/office/drawing/2014/chart" uri="{C3380CC4-5D6E-409C-BE32-E72D297353CC}">
              <c16:uniqueId val="{00000006-2E11-48CA-A7DB-4356194D7F1C}"/>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T1!$I$2:$I$2</c:f>
              <c:numCache>
                <c:formatCode>General</c:formatCode>
                <c:ptCount val="1"/>
                <c:pt idx="0">
                  <c:v>8.3699999999999992</c:v>
                </c:pt>
              </c:numCache>
            </c:numRef>
          </c:val>
          <c:extLst>
            <c:ext xmlns:c16="http://schemas.microsoft.com/office/drawing/2014/chart" uri="{C3380CC4-5D6E-409C-BE32-E72D297353CC}">
              <c16:uniqueId val="{00000007-2E11-48CA-A7DB-4356194D7F1C}"/>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T1!$J$2:$J$2</c:f>
              <c:numCache>
                <c:formatCode>General</c:formatCode>
                <c:ptCount val="1"/>
                <c:pt idx="0">
                  <c:v>8.2899999999999991</c:v>
                </c:pt>
              </c:numCache>
            </c:numRef>
          </c:val>
          <c:extLst>
            <c:ext xmlns:c16="http://schemas.microsoft.com/office/drawing/2014/chart" uri="{C3380CC4-5D6E-409C-BE32-E72D297353CC}">
              <c16:uniqueId val="{00000008-2E11-48CA-A7DB-4356194D7F1C}"/>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T1!$K$2:$K$2</c:f>
              <c:numCache>
                <c:formatCode>General</c:formatCode>
                <c:ptCount val="1"/>
                <c:pt idx="0">
                  <c:v>8.34</c:v>
                </c:pt>
              </c:numCache>
            </c:numRef>
          </c:val>
          <c:extLst>
            <c:ext xmlns:c16="http://schemas.microsoft.com/office/drawing/2014/chart" uri="{C3380CC4-5D6E-409C-BE32-E72D297353CC}">
              <c16:uniqueId val="{00000009-2E11-48CA-A7DB-4356194D7F1C}"/>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T1!$L$2:$L$2</c:f>
              <c:numCache>
                <c:formatCode>General</c:formatCode>
                <c:ptCount val="1"/>
                <c:pt idx="0">
                  <c:v>7.47</c:v>
                </c:pt>
              </c:numCache>
            </c:numRef>
          </c:val>
          <c:extLst>
            <c:ext xmlns:c16="http://schemas.microsoft.com/office/drawing/2014/chart" uri="{C3380CC4-5D6E-409C-BE32-E72D297353CC}">
              <c16:uniqueId val="{0000000A-2E11-48CA-A7DB-4356194D7F1C}"/>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T1!$M$2:$M$2</c:f>
              <c:numCache>
                <c:formatCode>General</c:formatCode>
                <c:ptCount val="1"/>
                <c:pt idx="0">
                  <c:v>7.98</c:v>
                </c:pt>
              </c:numCache>
            </c:numRef>
          </c:val>
          <c:extLst>
            <c:ext xmlns:c16="http://schemas.microsoft.com/office/drawing/2014/chart" uri="{C3380CC4-5D6E-409C-BE32-E72D297353CC}">
              <c16:uniqueId val="{0000000B-2E11-48CA-A7DB-4356194D7F1C}"/>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T1!$N$2:$N$2</c:f>
              <c:numCache>
                <c:formatCode>General</c:formatCode>
                <c:ptCount val="1"/>
                <c:pt idx="0">
                  <c:v>8.16</c:v>
                </c:pt>
              </c:numCache>
            </c:numRef>
          </c:val>
          <c:extLst>
            <c:ext xmlns:c16="http://schemas.microsoft.com/office/drawing/2014/chart" uri="{C3380CC4-5D6E-409C-BE32-E72D297353CC}">
              <c16:uniqueId val="{0000000C-2E11-48CA-A7DB-4356194D7F1C}"/>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T1!$O$2:$O$2</c:f>
              <c:numCache>
                <c:formatCode>General</c:formatCode>
                <c:ptCount val="1"/>
                <c:pt idx="0">
                  <c:v>8.32</c:v>
                </c:pt>
              </c:numCache>
            </c:numRef>
          </c:val>
          <c:extLst>
            <c:ext xmlns:c16="http://schemas.microsoft.com/office/drawing/2014/chart" uri="{C3380CC4-5D6E-409C-BE32-E72D297353CC}">
              <c16:uniqueId val="{0000000D-2E11-48CA-A7DB-4356194D7F1C}"/>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T1!$P$2:$P$2</c:f>
              <c:numCache>
                <c:formatCode>General</c:formatCode>
                <c:ptCount val="1"/>
                <c:pt idx="0">
                  <c:v>8.77</c:v>
                </c:pt>
              </c:numCache>
            </c:numRef>
          </c:val>
          <c:extLst>
            <c:ext xmlns:c16="http://schemas.microsoft.com/office/drawing/2014/chart" uri="{C3380CC4-5D6E-409C-BE32-E72D297353CC}">
              <c16:uniqueId val="{0000000E-2E11-48CA-A7DB-4356194D7F1C}"/>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T1!$Q$2:$Q$2</c:f>
              <c:numCache>
                <c:formatCode>General</c:formatCode>
                <c:ptCount val="1"/>
                <c:pt idx="0">
                  <c:v>8</c:v>
                </c:pt>
              </c:numCache>
            </c:numRef>
          </c:val>
          <c:extLst>
            <c:ext xmlns:c16="http://schemas.microsoft.com/office/drawing/2014/chart" uri="{C3380CC4-5D6E-409C-BE32-E72D297353CC}">
              <c16:uniqueId val="{0000000F-2E11-48CA-A7DB-4356194D7F1C}"/>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T1!$R$2:$R$2</c:f>
              <c:numCache>
                <c:formatCode>General</c:formatCode>
                <c:ptCount val="1"/>
                <c:pt idx="0">
                  <c:v>7.92</c:v>
                </c:pt>
              </c:numCache>
            </c:numRef>
          </c:val>
          <c:extLst>
            <c:ext xmlns:c16="http://schemas.microsoft.com/office/drawing/2014/chart" uri="{C3380CC4-5D6E-409C-BE32-E72D297353CC}">
              <c16:uniqueId val="{00000010-2E11-48CA-A7DB-4356194D7F1C}"/>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T1!$S$2:$S$2</c:f>
              <c:numCache>
                <c:formatCode>General</c:formatCode>
                <c:ptCount val="1"/>
                <c:pt idx="0">
                  <c:v>8.39</c:v>
                </c:pt>
              </c:numCache>
            </c:numRef>
          </c:val>
          <c:extLst>
            <c:ext xmlns:c16="http://schemas.microsoft.com/office/drawing/2014/chart" uri="{C3380CC4-5D6E-409C-BE32-E72D297353CC}">
              <c16:uniqueId val="{00000011-2E11-48CA-A7DB-4356194D7F1C}"/>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asuinalueesi turvallisuuteen?</c:v>
                </c:pt>
              </c:strCache>
            </c:strRef>
          </c:cat>
          <c:val>
            <c:numRef>
              <c:f>T1!$T$2:$T$2</c:f>
              <c:numCache>
                <c:formatCode>General</c:formatCode>
                <c:ptCount val="1"/>
                <c:pt idx="0">
                  <c:v>7.27</c:v>
                </c:pt>
              </c:numCache>
            </c:numRef>
          </c:val>
          <c:extLst>
            <c:ext xmlns:c16="http://schemas.microsoft.com/office/drawing/2014/chart" uri="{C3380CC4-5D6E-409C-BE32-E72D297353CC}">
              <c16:uniqueId val="{00000012-2E11-48CA-A7DB-4356194D7F1C}"/>
            </c:ext>
          </c:extLst>
        </c:ser>
        <c:dLbls>
          <c:showLegendKey val="0"/>
          <c:showVal val="0"/>
          <c:showCatName val="0"/>
          <c:showSerName val="0"/>
          <c:showPercent val="0"/>
          <c:showBubbleSize val="0"/>
        </c:dLbls>
        <c:gapWidth val="58"/>
        <c:axId val="275674"/>
        <c:axId val="561875"/>
      </c:barChart>
      <c:catAx>
        <c:axId val="275674"/>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61875"/>
        <c:crosses val="autoZero"/>
        <c:auto val="1"/>
        <c:lblAlgn val="ctr"/>
        <c:lblOffset val="100"/>
        <c:noMultiLvlLbl val="1"/>
      </c:catAx>
      <c:valAx>
        <c:axId val="561875"/>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275674"/>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T1!$B$2:$B$2</c:f>
              <c:numCache>
                <c:formatCode>General</c:formatCode>
                <c:ptCount val="1"/>
                <c:pt idx="0">
                  <c:v>8.2200000000000006</c:v>
                </c:pt>
              </c:numCache>
            </c:numRef>
          </c:val>
          <c:extLst>
            <c:ext xmlns:c16="http://schemas.microsoft.com/office/drawing/2014/chart" uri="{C3380CC4-5D6E-409C-BE32-E72D297353CC}">
              <c16:uniqueId val="{00000000-B7A4-4AB2-A633-25FA2FB3DF51}"/>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T1!$C$2:$C$2</c:f>
              <c:numCache>
                <c:formatCode>General</c:formatCode>
                <c:ptCount val="1"/>
                <c:pt idx="0">
                  <c:v>8.17</c:v>
                </c:pt>
              </c:numCache>
            </c:numRef>
          </c:val>
          <c:extLst>
            <c:ext xmlns:c16="http://schemas.microsoft.com/office/drawing/2014/chart" uri="{C3380CC4-5D6E-409C-BE32-E72D297353CC}">
              <c16:uniqueId val="{00000001-B7A4-4AB2-A633-25FA2FB3DF51}"/>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T1!$D$2:$D$2</c:f>
              <c:numCache>
                <c:formatCode>General</c:formatCode>
                <c:ptCount val="1"/>
                <c:pt idx="0">
                  <c:v>7.33</c:v>
                </c:pt>
              </c:numCache>
            </c:numRef>
          </c:val>
          <c:extLst>
            <c:ext xmlns:c16="http://schemas.microsoft.com/office/drawing/2014/chart" uri="{C3380CC4-5D6E-409C-BE32-E72D297353CC}">
              <c16:uniqueId val="{00000002-B7A4-4AB2-A633-25FA2FB3DF51}"/>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T1!$E$2:$E$2</c:f>
              <c:numCache>
                <c:formatCode>General</c:formatCode>
                <c:ptCount val="1"/>
                <c:pt idx="0">
                  <c:v>8.07</c:v>
                </c:pt>
              </c:numCache>
            </c:numRef>
          </c:val>
          <c:extLst>
            <c:ext xmlns:c16="http://schemas.microsoft.com/office/drawing/2014/chart" uri="{C3380CC4-5D6E-409C-BE32-E72D297353CC}">
              <c16:uniqueId val="{00000003-B7A4-4AB2-A633-25FA2FB3DF51}"/>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T1!$F$2:$F$2</c:f>
              <c:numCache>
                <c:formatCode>General</c:formatCode>
                <c:ptCount val="1"/>
                <c:pt idx="0">
                  <c:v>8.81</c:v>
                </c:pt>
              </c:numCache>
            </c:numRef>
          </c:val>
          <c:extLst>
            <c:ext xmlns:c16="http://schemas.microsoft.com/office/drawing/2014/chart" uri="{C3380CC4-5D6E-409C-BE32-E72D297353CC}">
              <c16:uniqueId val="{00000004-B7A4-4AB2-A633-25FA2FB3DF51}"/>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T1!$G$2:$G$2</c:f>
              <c:numCache>
                <c:formatCode>General</c:formatCode>
                <c:ptCount val="1"/>
                <c:pt idx="0">
                  <c:v>8.3699999999999992</c:v>
                </c:pt>
              </c:numCache>
            </c:numRef>
          </c:val>
          <c:extLst>
            <c:ext xmlns:c16="http://schemas.microsoft.com/office/drawing/2014/chart" uri="{C3380CC4-5D6E-409C-BE32-E72D297353CC}">
              <c16:uniqueId val="{00000005-B7A4-4AB2-A633-25FA2FB3DF51}"/>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T1!$H$2:$H$2</c:f>
              <c:numCache>
                <c:formatCode>General</c:formatCode>
                <c:ptCount val="1"/>
                <c:pt idx="0">
                  <c:v>8.24</c:v>
                </c:pt>
              </c:numCache>
            </c:numRef>
          </c:val>
          <c:extLst>
            <c:ext xmlns:c16="http://schemas.microsoft.com/office/drawing/2014/chart" uri="{C3380CC4-5D6E-409C-BE32-E72D297353CC}">
              <c16:uniqueId val="{00000006-B7A4-4AB2-A633-25FA2FB3DF51}"/>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T1!$I$2:$I$2</c:f>
              <c:numCache>
                <c:formatCode>General</c:formatCode>
                <c:ptCount val="1"/>
                <c:pt idx="0">
                  <c:v>7.89</c:v>
                </c:pt>
              </c:numCache>
            </c:numRef>
          </c:val>
          <c:extLst>
            <c:ext xmlns:c16="http://schemas.microsoft.com/office/drawing/2014/chart" uri="{C3380CC4-5D6E-409C-BE32-E72D297353CC}">
              <c16:uniqueId val="{00000007-B7A4-4AB2-A633-25FA2FB3DF51}"/>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T1!$J$2:$J$2</c:f>
              <c:numCache>
                <c:formatCode>General</c:formatCode>
                <c:ptCount val="1"/>
                <c:pt idx="0">
                  <c:v>7.94</c:v>
                </c:pt>
              </c:numCache>
            </c:numRef>
          </c:val>
          <c:extLst>
            <c:ext xmlns:c16="http://schemas.microsoft.com/office/drawing/2014/chart" uri="{C3380CC4-5D6E-409C-BE32-E72D297353CC}">
              <c16:uniqueId val="{00000008-B7A4-4AB2-A633-25FA2FB3DF51}"/>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T1!$K$2:$K$2</c:f>
              <c:numCache>
                <c:formatCode>General</c:formatCode>
                <c:ptCount val="1"/>
                <c:pt idx="0">
                  <c:v>8.83</c:v>
                </c:pt>
              </c:numCache>
            </c:numRef>
          </c:val>
          <c:extLst>
            <c:ext xmlns:c16="http://schemas.microsoft.com/office/drawing/2014/chart" uri="{C3380CC4-5D6E-409C-BE32-E72D297353CC}">
              <c16:uniqueId val="{00000009-B7A4-4AB2-A633-25FA2FB3DF51}"/>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T1!$L$2:$L$2</c:f>
              <c:numCache>
                <c:formatCode>General</c:formatCode>
                <c:ptCount val="1"/>
                <c:pt idx="0">
                  <c:v>7.84</c:v>
                </c:pt>
              </c:numCache>
            </c:numRef>
          </c:val>
          <c:extLst>
            <c:ext xmlns:c16="http://schemas.microsoft.com/office/drawing/2014/chart" uri="{C3380CC4-5D6E-409C-BE32-E72D297353CC}">
              <c16:uniqueId val="{0000000A-B7A4-4AB2-A633-25FA2FB3DF51}"/>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T1!$M$2:$M$2</c:f>
              <c:numCache>
                <c:formatCode>General</c:formatCode>
                <c:ptCount val="1"/>
                <c:pt idx="0">
                  <c:v>8.25</c:v>
                </c:pt>
              </c:numCache>
            </c:numRef>
          </c:val>
          <c:extLst>
            <c:ext xmlns:c16="http://schemas.microsoft.com/office/drawing/2014/chart" uri="{C3380CC4-5D6E-409C-BE32-E72D297353CC}">
              <c16:uniqueId val="{0000000B-B7A4-4AB2-A633-25FA2FB3DF51}"/>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T1!$N$2:$N$2</c:f>
              <c:numCache>
                <c:formatCode>General</c:formatCode>
                <c:ptCount val="1"/>
                <c:pt idx="0">
                  <c:v>7.82</c:v>
                </c:pt>
              </c:numCache>
            </c:numRef>
          </c:val>
          <c:extLst>
            <c:ext xmlns:c16="http://schemas.microsoft.com/office/drawing/2014/chart" uri="{C3380CC4-5D6E-409C-BE32-E72D297353CC}">
              <c16:uniqueId val="{0000000C-B7A4-4AB2-A633-25FA2FB3DF51}"/>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T1!$O$2:$O$2</c:f>
              <c:numCache>
                <c:formatCode>General</c:formatCode>
                <c:ptCount val="1"/>
                <c:pt idx="0">
                  <c:v>8.3699999999999992</c:v>
                </c:pt>
              </c:numCache>
            </c:numRef>
          </c:val>
          <c:extLst>
            <c:ext xmlns:c16="http://schemas.microsoft.com/office/drawing/2014/chart" uri="{C3380CC4-5D6E-409C-BE32-E72D297353CC}">
              <c16:uniqueId val="{0000000D-B7A4-4AB2-A633-25FA2FB3DF51}"/>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T1!$P$2:$P$2</c:f>
              <c:numCache>
                <c:formatCode>General</c:formatCode>
                <c:ptCount val="1"/>
                <c:pt idx="0">
                  <c:v>9.0299999999999994</c:v>
                </c:pt>
              </c:numCache>
            </c:numRef>
          </c:val>
          <c:extLst>
            <c:ext xmlns:c16="http://schemas.microsoft.com/office/drawing/2014/chart" uri="{C3380CC4-5D6E-409C-BE32-E72D297353CC}">
              <c16:uniqueId val="{0000000E-B7A4-4AB2-A633-25FA2FB3DF51}"/>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T1!$Q$2:$Q$2</c:f>
              <c:numCache>
                <c:formatCode>General</c:formatCode>
                <c:ptCount val="1"/>
                <c:pt idx="0">
                  <c:v>8.3800000000000008</c:v>
                </c:pt>
              </c:numCache>
            </c:numRef>
          </c:val>
          <c:extLst>
            <c:ext xmlns:c16="http://schemas.microsoft.com/office/drawing/2014/chart" uri="{C3380CC4-5D6E-409C-BE32-E72D297353CC}">
              <c16:uniqueId val="{0000000F-B7A4-4AB2-A633-25FA2FB3DF51}"/>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T1!$R$2:$R$2</c:f>
              <c:numCache>
                <c:formatCode>General</c:formatCode>
                <c:ptCount val="1"/>
                <c:pt idx="0">
                  <c:v>8.0500000000000007</c:v>
                </c:pt>
              </c:numCache>
            </c:numRef>
          </c:val>
          <c:extLst>
            <c:ext xmlns:c16="http://schemas.microsoft.com/office/drawing/2014/chart" uri="{C3380CC4-5D6E-409C-BE32-E72D297353CC}">
              <c16:uniqueId val="{00000010-B7A4-4AB2-A633-25FA2FB3DF51}"/>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T1!$S$2:$S$2</c:f>
              <c:numCache>
                <c:formatCode>General</c:formatCode>
                <c:ptCount val="1"/>
                <c:pt idx="0">
                  <c:v>8.42</c:v>
                </c:pt>
              </c:numCache>
            </c:numRef>
          </c:val>
          <c:extLst>
            <c:ext xmlns:c16="http://schemas.microsoft.com/office/drawing/2014/chart" uri="{C3380CC4-5D6E-409C-BE32-E72D297353CC}">
              <c16:uniqueId val="{00000011-B7A4-4AB2-A633-25FA2FB3DF51}"/>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...olet saamaasi kohteluun viimeksi kun käytit jotain julkista palvelua?</c:v>
                </c:pt>
              </c:strCache>
            </c:strRef>
          </c:cat>
          <c:val>
            <c:numRef>
              <c:f>T1!$T$2:$T$2</c:f>
              <c:numCache>
                <c:formatCode>General</c:formatCode>
                <c:ptCount val="1"/>
                <c:pt idx="0">
                  <c:v>8.33</c:v>
                </c:pt>
              </c:numCache>
            </c:numRef>
          </c:val>
          <c:extLst>
            <c:ext xmlns:c16="http://schemas.microsoft.com/office/drawing/2014/chart" uri="{C3380CC4-5D6E-409C-BE32-E72D297353CC}">
              <c16:uniqueId val="{00000012-B7A4-4AB2-A633-25FA2FB3DF51}"/>
            </c:ext>
          </c:extLst>
        </c:ser>
        <c:dLbls>
          <c:showLegendKey val="0"/>
          <c:showVal val="0"/>
          <c:showCatName val="0"/>
          <c:showSerName val="0"/>
          <c:showPercent val="0"/>
          <c:showBubbleSize val="0"/>
        </c:dLbls>
        <c:gapWidth val="58"/>
        <c:axId val="106097"/>
        <c:axId val="40194"/>
      </c:barChart>
      <c:catAx>
        <c:axId val="10609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40194"/>
        <c:crosses val="autoZero"/>
        <c:auto val="1"/>
        <c:lblAlgn val="ctr"/>
        <c:lblOffset val="100"/>
        <c:noMultiLvlLbl val="1"/>
      </c:catAx>
      <c:valAx>
        <c:axId val="40194"/>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106097"/>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T1!$B$2:$B$2</c:f>
              <c:numCache>
                <c:formatCode>General</c:formatCode>
                <c:ptCount val="1"/>
                <c:pt idx="0">
                  <c:v>8</c:v>
                </c:pt>
              </c:numCache>
            </c:numRef>
          </c:val>
          <c:extLst>
            <c:ext xmlns:c16="http://schemas.microsoft.com/office/drawing/2014/chart" uri="{C3380CC4-5D6E-409C-BE32-E72D297353CC}">
              <c16:uniqueId val="{00000000-CC62-4F6A-B099-AA961F930ED0}"/>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T1!$C$2:$C$2</c:f>
              <c:numCache>
                <c:formatCode>General</c:formatCode>
                <c:ptCount val="1"/>
                <c:pt idx="0">
                  <c:v>8</c:v>
                </c:pt>
              </c:numCache>
            </c:numRef>
          </c:val>
          <c:extLst>
            <c:ext xmlns:c16="http://schemas.microsoft.com/office/drawing/2014/chart" uri="{C3380CC4-5D6E-409C-BE32-E72D297353CC}">
              <c16:uniqueId val="{00000001-CC62-4F6A-B099-AA961F930ED0}"/>
            </c:ext>
          </c:extLst>
        </c:ser>
        <c:ser>
          <c:idx val="2"/>
          <c:order val="2"/>
          <c:tx>
            <c:strRef>
              <c:f>T1!$D$1</c:f>
              <c:strCache>
                <c:ptCount val="1"/>
                <c:pt idx="0">
                  <c:v>Kaavi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T1!$D$2:$D$2</c:f>
              <c:numCache>
                <c:formatCode>General</c:formatCode>
                <c:ptCount val="1"/>
                <c:pt idx="0">
                  <c:v>7.9</c:v>
                </c:pt>
              </c:numCache>
            </c:numRef>
          </c:val>
          <c:extLst>
            <c:ext xmlns:c16="http://schemas.microsoft.com/office/drawing/2014/chart" uri="{C3380CC4-5D6E-409C-BE32-E72D297353CC}">
              <c16:uniqueId val="{00000002-CC62-4F6A-B099-AA961F930ED0}"/>
            </c:ext>
          </c:extLst>
        </c:ser>
        <c:ser>
          <c:idx val="3"/>
          <c:order val="3"/>
          <c:tx>
            <c:strRef>
              <c:f>T1!$E$1</c:f>
              <c:strCache>
                <c:ptCount val="1"/>
                <c:pt idx="0">
                  <c:v>Keitele</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T1!$E$2:$E$2</c:f>
              <c:numCache>
                <c:formatCode>General</c:formatCode>
                <c:ptCount val="1"/>
                <c:pt idx="0">
                  <c:v>7.9</c:v>
                </c:pt>
              </c:numCache>
            </c:numRef>
          </c:val>
          <c:extLst>
            <c:ext xmlns:c16="http://schemas.microsoft.com/office/drawing/2014/chart" uri="{C3380CC4-5D6E-409C-BE32-E72D297353CC}">
              <c16:uniqueId val="{00000003-CC62-4F6A-B099-AA961F930ED0}"/>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T1!$F$2:$F$2</c:f>
              <c:numCache>
                <c:formatCode>General</c:formatCode>
                <c:ptCount val="1"/>
                <c:pt idx="0">
                  <c:v>7.6</c:v>
                </c:pt>
              </c:numCache>
            </c:numRef>
          </c:val>
          <c:extLst>
            <c:ext xmlns:c16="http://schemas.microsoft.com/office/drawing/2014/chart" uri="{C3380CC4-5D6E-409C-BE32-E72D297353CC}">
              <c16:uniqueId val="{00000004-CC62-4F6A-B099-AA961F930ED0}"/>
            </c:ext>
          </c:extLst>
        </c:ser>
        <c:ser>
          <c:idx val="5"/>
          <c:order val="5"/>
          <c:tx>
            <c:strRef>
              <c:f>T1!$G$1</c:f>
              <c:strCache>
                <c:ptCount val="1"/>
                <c:pt idx="0">
                  <c:v>Kuopio</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T1!$G$2:$G$2</c:f>
              <c:numCache>
                <c:formatCode>General</c:formatCode>
                <c:ptCount val="1"/>
                <c:pt idx="0">
                  <c:v>8.1</c:v>
                </c:pt>
              </c:numCache>
            </c:numRef>
          </c:val>
          <c:extLst>
            <c:ext xmlns:c16="http://schemas.microsoft.com/office/drawing/2014/chart" uri="{C3380CC4-5D6E-409C-BE32-E72D297353CC}">
              <c16:uniqueId val="{00000005-CC62-4F6A-B099-AA961F930ED0}"/>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T1!$H$2:$H$2</c:f>
              <c:numCache>
                <c:formatCode>General</c:formatCode>
                <c:ptCount val="1"/>
                <c:pt idx="0">
                  <c:v>8.1999999999999993</c:v>
                </c:pt>
              </c:numCache>
            </c:numRef>
          </c:val>
          <c:extLst>
            <c:ext xmlns:c16="http://schemas.microsoft.com/office/drawing/2014/chart" uri="{C3380CC4-5D6E-409C-BE32-E72D297353CC}">
              <c16:uniqueId val="{00000006-CC62-4F6A-B099-AA961F930ED0}"/>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T1!$I$2:$I$2</c:f>
              <c:numCache>
                <c:formatCode>General</c:formatCode>
                <c:ptCount val="1"/>
                <c:pt idx="0">
                  <c:v>8.4</c:v>
                </c:pt>
              </c:numCache>
            </c:numRef>
          </c:val>
          <c:extLst>
            <c:ext xmlns:c16="http://schemas.microsoft.com/office/drawing/2014/chart" uri="{C3380CC4-5D6E-409C-BE32-E72D297353CC}">
              <c16:uniqueId val="{00000007-CC62-4F6A-B099-AA961F930ED0}"/>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T1!$J$2:$J$2</c:f>
              <c:numCache>
                <c:formatCode>General</c:formatCode>
                <c:ptCount val="1"/>
                <c:pt idx="0">
                  <c:v>8.3000000000000007</c:v>
                </c:pt>
              </c:numCache>
            </c:numRef>
          </c:val>
          <c:extLst>
            <c:ext xmlns:c16="http://schemas.microsoft.com/office/drawing/2014/chart" uri="{C3380CC4-5D6E-409C-BE32-E72D297353CC}">
              <c16:uniqueId val="{00000008-CC62-4F6A-B099-AA961F930ED0}"/>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T1!$K$2:$K$2</c:f>
              <c:numCache>
                <c:formatCode>General</c:formatCode>
                <c:ptCount val="1"/>
                <c:pt idx="0">
                  <c:v>7.9</c:v>
                </c:pt>
              </c:numCache>
            </c:numRef>
          </c:val>
          <c:extLst>
            <c:ext xmlns:c16="http://schemas.microsoft.com/office/drawing/2014/chart" uri="{C3380CC4-5D6E-409C-BE32-E72D297353CC}">
              <c16:uniqueId val="{00000009-CC62-4F6A-B099-AA961F930ED0}"/>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T1!$L$2:$L$2</c:f>
              <c:numCache>
                <c:formatCode>General</c:formatCode>
                <c:ptCount val="1"/>
                <c:pt idx="0">
                  <c:v>8.1999999999999993</c:v>
                </c:pt>
              </c:numCache>
            </c:numRef>
          </c:val>
          <c:extLst>
            <c:ext xmlns:c16="http://schemas.microsoft.com/office/drawing/2014/chart" uri="{C3380CC4-5D6E-409C-BE32-E72D297353CC}">
              <c16:uniqueId val="{0000000A-CC62-4F6A-B099-AA961F930ED0}"/>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T1!$M$2:$M$2</c:f>
              <c:numCache>
                <c:formatCode>General</c:formatCode>
                <c:ptCount val="1"/>
                <c:pt idx="0">
                  <c:v>7.9</c:v>
                </c:pt>
              </c:numCache>
            </c:numRef>
          </c:val>
          <c:extLst>
            <c:ext xmlns:c16="http://schemas.microsoft.com/office/drawing/2014/chart" uri="{C3380CC4-5D6E-409C-BE32-E72D297353CC}">
              <c16:uniqueId val="{0000000B-CC62-4F6A-B099-AA961F930ED0}"/>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T1!$N$2:$N$2</c:f>
              <c:numCache>
                <c:formatCode>General</c:formatCode>
                <c:ptCount val="1"/>
                <c:pt idx="0">
                  <c:v>7.8</c:v>
                </c:pt>
              </c:numCache>
            </c:numRef>
          </c:val>
          <c:extLst>
            <c:ext xmlns:c16="http://schemas.microsoft.com/office/drawing/2014/chart" uri="{C3380CC4-5D6E-409C-BE32-E72D297353CC}">
              <c16:uniqueId val="{0000000C-CC62-4F6A-B099-AA961F930ED0}"/>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T1!$O$2:$O$2</c:f>
              <c:numCache>
                <c:formatCode>General</c:formatCode>
                <c:ptCount val="1"/>
                <c:pt idx="0">
                  <c:v>7.9</c:v>
                </c:pt>
              </c:numCache>
            </c:numRef>
          </c:val>
          <c:extLst>
            <c:ext xmlns:c16="http://schemas.microsoft.com/office/drawing/2014/chart" uri="{C3380CC4-5D6E-409C-BE32-E72D297353CC}">
              <c16:uniqueId val="{0000000D-CC62-4F6A-B099-AA961F930ED0}"/>
            </c:ext>
          </c:extLst>
        </c:ser>
        <c:ser>
          <c:idx val="14"/>
          <c:order val="14"/>
          <c:tx>
            <c:strRef>
              <c:f>T1!$P$1</c:f>
              <c:strCache>
                <c:ptCount val="1"/>
                <c:pt idx="0">
                  <c:v>Tervo</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T1!$P$2:$P$2</c:f>
              <c:numCache>
                <c:formatCode>General</c:formatCode>
                <c:ptCount val="1"/>
                <c:pt idx="0">
                  <c:v>8.6999999999999993</c:v>
                </c:pt>
              </c:numCache>
            </c:numRef>
          </c:val>
          <c:extLst>
            <c:ext xmlns:c16="http://schemas.microsoft.com/office/drawing/2014/chart" uri="{C3380CC4-5D6E-409C-BE32-E72D297353CC}">
              <c16:uniqueId val="{0000000E-CC62-4F6A-B099-AA961F930ED0}"/>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T1!$Q$2:$Q$2</c:f>
              <c:numCache>
                <c:formatCode>General</c:formatCode>
                <c:ptCount val="1"/>
                <c:pt idx="0">
                  <c:v>7.8</c:v>
                </c:pt>
              </c:numCache>
            </c:numRef>
          </c:val>
          <c:extLst>
            <c:ext xmlns:c16="http://schemas.microsoft.com/office/drawing/2014/chart" uri="{C3380CC4-5D6E-409C-BE32-E72D297353CC}">
              <c16:uniqueId val="{0000000F-CC62-4F6A-B099-AA961F930ED0}"/>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T1!$R$2:$R$2</c:f>
              <c:numCache>
                <c:formatCode>General</c:formatCode>
                <c:ptCount val="1"/>
                <c:pt idx="0">
                  <c:v>7.9</c:v>
                </c:pt>
              </c:numCache>
            </c:numRef>
          </c:val>
          <c:extLst>
            <c:ext xmlns:c16="http://schemas.microsoft.com/office/drawing/2014/chart" uri="{C3380CC4-5D6E-409C-BE32-E72D297353CC}">
              <c16:uniqueId val="{00000010-CC62-4F6A-B099-AA961F930ED0}"/>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T1!$S$2:$S$2</c:f>
              <c:numCache>
                <c:formatCode>General</c:formatCode>
                <c:ptCount val="1"/>
                <c:pt idx="0">
                  <c:v>7.6</c:v>
                </c:pt>
              </c:numCache>
            </c:numRef>
          </c:val>
          <c:extLst>
            <c:ext xmlns:c16="http://schemas.microsoft.com/office/drawing/2014/chart" uri="{C3380CC4-5D6E-409C-BE32-E72D297353CC}">
              <c16:uniqueId val="{00000011-CC62-4F6A-B099-AA961F930ED0}"/>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Ottaen kaikki asiat huomioon, asteikolla 1-10, kuinka onnellinen sanoisit olevasi? Asteikolla 1 tarkoittaa, että olet hyvin onneton ja 10 tarkoittaa, että olet hyvin onnellinen.</c:v>
                </c:pt>
              </c:strCache>
            </c:strRef>
          </c:cat>
          <c:val>
            <c:numRef>
              <c:f>T1!$T$2:$T$2</c:f>
              <c:numCache>
                <c:formatCode>General</c:formatCode>
                <c:ptCount val="1"/>
                <c:pt idx="0">
                  <c:v>7.3</c:v>
                </c:pt>
              </c:numCache>
            </c:numRef>
          </c:val>
          <c:extLst>
            <c:ext xmlns:c16="http://schemas.microsoft.com/office/drawing/2014/chart" uri="{C3380CC4-5D6E-409C-BE32-E72D297353CC}">
              <c16:uniqueId val="{00000012-CC62-4F6A-B099-AA961F930ED0}"/>
            </c:ext>
          </c:extLst>
        </c:ser>
        <c:dLbls>
          <c:showLegendKey val="0"/>
          <c:showVal val="0"/>
          <c:showCatName val="0"/>
          <c:showSerName val="0"/>
          <c:showPercent val="0"/>
          <c:showBubbleSize val="0"/>
        </c:dLbls>
        <c:gapWidth val="58"/>
        <c:axId val="118760"/>
        <c:axId val="350218"/>
      </c:barChart>
      <c:catAx>
        <c:axId val="118760"/>
        <c:scaling>
          <c:orientation val="maxMin"/>
        </c:scaling>
        <c:delete val="0"/>
        <c:axPos val="l"/>
        <c:numFmt formatCode="General" sourceLinked="0"/>
        <c:majorTickMark val="none"/>
        <c:minorTickMark val="none"/>
        <c:tickLblPos val="nextTo"/>
        <c:txPr>
          <a:bodyPr/>
          <a:lstStyle/>
          <a:p>
            <a:pPr algn="l">
              <a:defRPr sz="1000" b="0" spc="100">
                <a:latin typeface="Arial"/>
              </a:defRPr>
            </a:pPr>
            <a:endParaRPr lang="fi-FI"/>
          </a:p>
        </c:txPr>
        <c:crossAx val="350218"/>
        <c:crosses val="autoZero"/>
        <c:auto val="1"/>
        <c:lblAlgn val="ctr"/>
        <c:lblOffset val="100"/>
        <c:noMultiLvlLbl val="1"/>
      </c:catAx>
      <c:valAx>
        <c:axId val="350218"/>
        <c:scaling>
          <c:orientation val="minMax"/>
          <c:max val="10"/>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latin typeface="Arial"/>
              </a:defRPr>
            </a:pPr>
            <a:endParaRPr lang="fi-FI"/>
          </a:p>
        </c:txPr>
        <c:crossAx val="118760"/>
        <c:crosses val="autoZero"/>
        <c:crossBetween val="between"/>
      </c:valAx>
    </c:plotArea>
    <c:legend>
      <c:legendPos val="b"/>
      <c:overlay val="0"/>
      <c:txPr>
        <a:bodyPr/>
        <a:lstStyle/>
        <a:p>
          <a:pPr algn="l">
            <a:defRPr sz="1000" b="0" spc="100">
              <a:latin typeface="Arial"/>
            </a:defRPr>
          </a:pPr>
          <a:endParaRPr lang="fi-FI"/>
        </a:p>
      </c:txPr>
    </c:legend>
    <c:plotVisOnly val="1"/>
    <c:dispBlanksAs val="gap"/>
    <c:showDLblsOverMax val="1"/>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T1!$B$2:$B$2</c:f>
              <c:numCache>
                <c:formatCode>General</c:formatCode>
                <c:ptCount val="1"/>
                <c:pt idx="0">
                  <c:v>8.9</c:v>
                </c:pt>
              </c:numCache>
            </c:numRef>
          </c:val>
          <c:extLst>
            <c:ext xmlns:c16="http://schemas.microsoft.com/office/drawing/2014/chart" uri="{C3380CC4-5D6E-409C-BE32-E72D297353CC}">
              <c16:uniqueId val="{00000000-0182-4E33-AE07-4A3967718334}"/>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T1!$C$2:$C$2</c:f>
              <c:numCache>
                <c:formatCode>General</c:formatCode>
                <c:ptCount val="1"/>
                <c:pt idx="0">
                  <c:v>8.9</c:v>
                </c:pt>
              </c:numCache>
            </c:numRef>
          </c:val>
          <c:extLst>
            <c:ext xmlns:c16="http://schemas.microsoft.com/office/drawing/2014/chart" uri="{C3380CC4-5D6E-409C-BE32-E72D297353CC}">
              <c16:uniqueId val="{00000001-0182-4E33-AE07-4A3967718334}"/>
            </c:ext>
          </c:extLst>
        </c:ser>
        <c:ser>
          <c:idx val="2"/>
          <c:order val="2"/>
          <c:tx>
            <c:strRef>
              <c:f>T1!$D$1</c:f>
              <c:strCache>
                <c:ptCount val="1"/>
                <c:pt idx="0">
                  <c:v>Kaavi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T1!$D$2:$D$2</c:f>
              <c:numCache>
                <c:formatCode>General</c:formatCode>
                <c:ptCount val="1"/>
                <c:pt idx="0">
                  <c:v>8.3000000000000007</c:v>
                </c:pt>
              </c:numCache>
            </c:numRef>
          </c:val>
          <c:extLst>
            <c:ext xmlns:c16="http://schemas.microsoft.com/office/drawing/2014/chart" uri="{C3380CC4-5D6E-409C-BE32-E72D297353CC}">
              <c16:uniqueId val="{00000002-0182-4E33-AE07-4A3967718334}"/>
            </c:ext>
          </c:extLst>
        </c:ser>
        <c:ser>
          <c:idx val="3"/>
          <c:order val="3"/>
          <c:tx>
            <c:strRef>
              <c:f>T1!$E$1</c:f>
              <c:strCache>
                <c:ptCount val="1"/>
                <c:pt idx="0">
                  <c:v>Keitele</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T1!$E$2:$E$2</c:f>
              <c:numCache>
                <c:formatCode>General</c:formatCode>
                <c:ptCount val="1"/>
                <c:pt idx="0">
                  <c:v>8.6999999999999993</c:v>
                </c:pt>
              </c:numCache>
            </c:numRef>
          </c:val>
          <c:extLst>
            <c:ext xmlns:c16="http://schemas.microsoft.com/office/drawing/2014/chart" uri="{C3380CC4-5D6E-409C-BE32-E72D297353CC}">
              <c16:uniqueId val="{00000003-0182-4E33-AE07-4A3967718334}"/>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T1!$F$2:$F$2</c:f>
              <c:numCache>
                <c:formatCode>General</c:formatCode>
                <c:ptCount val="1"/>
                <c:pt idx="0">
                  <c:v>8.9</c:v>
                </c:pt>
              </c:numCache>
            </c:numRef>
          </c:val>
          <c:extLst>
            <c:ext xmlns:c16="http://schemas.microsoft.com/office/drawing/2014/chart" uri="{C3380CC4-5D6E-409C-BE32-E72D297353CC}">
              <c16:uniqueId val="{00000004-0182-4E33-AE07-4A3967718334}"/>
            </c:ext>
          </c:extLst>
        </c:ser>
        <c:ser>
          <c:idx val="5"/>
          <c:order val="5"/>
          <c:tx>
            <c:strRef>
              <c:f>T1!$G$1</c:f>
              <c:strCache>
                <c:ptCount val="1"/>
                <c:pt idx="0">
                  <c:v>Kuopio</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T1!$G$2:$G$2</c:f>
              <c:numCache>
                <c:formatCode>General</c:formatCode>
                <c:ptCount val="1"/>
                <c:pt idx="0">
                  <c:v>9</c:v>
                </c:pt>
              </c:numCache>
            </c:numRef>
          </c:val>
          <c:extLst>
            <c:ext xmlns:c16="http://schemas.microsoft.com/office/drawing/2014/chart" uri="{C3380CC4-5D6E-409C-BE32-E72D297353CC}">
              <c16:uniqueId val="{00000005-0182-4E33-AE07-4A3967718334}"/>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T1!$H$2:$H$2</c:f>
              <c:numCache>
                <c:formatCode>General</c:formatCode>
                <c:ptCount val="1"/>
                <c:pt idx="0">
                  <c:v>8.8000000000000007</c:v>
                </c:pt>
              </c:numCache>
            </c:numRef>
          </c:val>
          <c:extLst>
            <c:ext xmlns:c16="http://schemas.microsoft.com/office/drawing/2014/chart" uri="{C3380CC4-5D6E-409C-BE32-E72D297353CC}">
              <c16:uniqueId val="{00000006-0182-4E33-AE07-4A3967718334}"/>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T1!$I$2:$I$2</c:f>
              <c:numCache>
                <c:formatCode>General</c:formatCode>
                <c:ptCount val="1"/>
                <c:pt idx="0">
                  <c:v>9.1</c:v>
                </c:pt>
              </c:numCache>
            </c:numRef>
          </c:val>
          <c:extLst>
            <c:ext xmlns:c16="http://schemas.microsoft.com/office/drawing/2014/chart" uri="{C3380CC4-5D6E-409C-BE32-E72D297353CC}">
              <c16:uniqueId val="{00000007-0182-4E33-AE07-4A3967718334}"/>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T1!$J$2:$J$2</c:f>
              <c:numCache>
                <c:formatCode>General</c:formatCode>
                <c:ptCount val="1"/>
                <c:pt idx="0">
                  <c:v>8.9</c:v>
                </c:pt>
              </c:numCache>
            </c:numRef>
          </c:val>
          <c:extLst>
            <c:ext xmlns:c16="http://schemas.microsoft.com/office/drawing/2014/chart" uri="{C3380CC4-5D6E-409C-BE32-E72D297353CC}">
              <c16:uniqueId val="{00000008-0182-4E33-AE07-4A3967718334}"/>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T1!$K$2:$K$2</c:f>
              <c:numCache>
                <c:formatCode>General</c:formatCode>
                <c:ptCount val="1"/>
                <c:pt idx="0">
                  <c:v>8.6999999999999993</c:v>
                </c:pt>
              </c:numCache>
            </c:numRef>
          </c:val>
          <c:extLst>
            <c:ext xmlns:c16="http://schemas.microsoft.com/office/drawing/2014/chart" uri="{C3380CC4-5D6E-409C-BE32-E72D297353CC}">
              <c16:uniqueId val="{00000009-0182-4E33-AE07-4A3967718334}"/>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T1!$L$2:$L$2</c:f>
              <c:numCache>
                <c:formatCode>General</c:formatCode>
                <c:ptCount val="1"/>
                <c:pt idx="0">
                  <c:v>9.1</c:v>
                </c:pt>
              </c:numCache>
            </c:numRef>
          </c:val>
          <c:extLst>
            <c:ext xmlns:c16="http://schemas.microsoft.com/office/drawing/2014/chart" uri="{C3380CC4-5D6E-409C-BE32-E72D297353CC}">
              <c16:uniqueId val="{0000000A-0182-4E33-AE07-4A3967718334}"/>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T1!$M$2:$M$2</c:f>
              <c:numCache>
                <c:formatCode>General</c:formatCode>
                <c:ptCount val="1"/>
                <c:pt idx="0">
                  <c:v>8.8000000000000007</c:v>
                </c:pt>
              </c:numCache>
            </c:numRef>
          </c:val>
          <c:extLst>
            <c:ext xmlns:c16="http://schemas.microsoft.com/office/drawing/2014/chart" uri="{C3380CC4-5D6E-409C-BE32-E72D297353CC}">
              <c16:uniqueId val="{0000000B-0182-4E33-AE07-4A3967718334}"/>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T1!$N$2:$N$2</c:f>
              <c:numCache>
                <c:formatCode>General</c:formatCode>
                <c:ptCount val="1"/>
                <c:pt idx="0">
                  <c:v>9.1</c:v>
                </c:pt>
              </c:numCache>
            </c:numRef>
          </c:val>
          <c:extLst>
            <c:ext xmlns:c16="http://schemas.microsoft.com/office/drawing/2014/chart" uri="{C3380CC4-5D6E-409C-BE32-E72D297353CC}">
              <c16:uniqueId val="{0000000C-0182-4E33-AE07-4A3967718334}"/>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T1!$O$2:$O$2</c:f>
              <c:numCache>
                <c:formatCode>General</c:formatCode>
                <c:ptCount val="1"/>
                <c:pt idx="0">
                  <c:v>8.8000000000000007</c:v>
                </c:pt>
              </c:numCache>
            </c:numRef>
          </c:val>
          <c:extLst>
            <c:ext xmlns:c16="http://schemas.microsoft.com/office/drawing/2014/chart" uri="{C3380CC4-5D6E-409C-BE32-E72D297353CC}">
              <c16:uniqueId val="{0000000D-0182-4E33-AE07-4A3967718334}"/>
            </c:ext>
          </c:extLst>
        </c:ser>
        <c:ser>
          <c:idx val="14"/>
          <c:order val="14"/>
          <c:tx>
            <c:strRef>
              <c:f>T1!$P$1</c:f>
              <c:strCache>
                <c:ptCount val="1"/>
                <c:pt idx="0">
                  <c:v>Tervo</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T1!$P$2:$P$2</c:f>
              <c:numCache>
                <c:formatCode>General</c:formatCode>
                <c:ptCount val="1"/>
                <c:pt idx="0">
                  <c:v>9.3000000000000007</c:v>
                </c:pt>
              </c:numCache>
            </c:numRef>
          </c:val>
          <c:extLst>
            <c:ext xmlns:c16="http://schemas.microsoft.com/office/drawing/2014/chart" uri="{C3380CC4-5D6E-409C-BE32-E72D297353CC}">
              <c16:uniqueId val="{0000000E-0182-4E33-AE07-4A3967718334}"/>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T1!$Q$2:$Q$2</c:f>
              <c:numCache>
                <c:formatCode>General</c:formatCode>
                <c:ptCount val="1"/>
                <c:pt idx="0">
                  <c:v>8.6999999999999993</c:v>
                </c:pt>
              </c:numCache>
            </c:numRef>
          </c:val>
          <c:extLst>
            <c:ext xmlns:c16="http://schemas.microsoft.com/office/drawing/2014/chart" uri="{C3380CC4-5D6E-409C-BE32-E72D297353CC}">
              <c16:uniqueId val="{0000000F-0182-4E33-AE07-4A3967718334}"/>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T1!$R$2:$R$2</c:f>
              <c:numCache>
                <c:formatCode>General</c:formatCode>
                <c:ptCount val="1"/>
                <c:pt idx="0">
                  <c:v>8.8000000000000007</c:v>
                </c:pt>
              </c:numCache>
            </c:numRef>
          </c:val>
          <c:extLst>
            <c:ext xmlns:c16="http://schemas.microsoft.com/office/drawing/2014/chart" uri="{C3380CC4-5D6E-409C-BE32-E72D297353CC}">
              <c16:uniqueId val="{00000010-0182-4E33-AE07-4A3967718334}"/>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T1!$S$2:$S$2</c:f>
              <c:numCache>
                <c:formatCode>General</c:formatCode>
                <c:ptCount val="1"/>
                <c:pt idx="0">
                  <c:v>8.9</c:v>
                </c:pt>
              </c:numCache>
            </c:numRef>
          </c:val>
          <c:extLst>
            <c:ext xmlns:c16="http://schemas.microsoft.com/office/drawing/2014/chart" uri="{C3380CC4-5D6E-409C-BE32-E72D297353CC}">
              <c16:uniqueId val="{00000011-0182-4E33-AE07-4A3967718334}"/>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Kuinka suuri merkitys viherympäristöllä (puistot,metsät, polut ja reitit) ja vesistöllä (joet, lammet, järvet, pääsy rantaan) on onnellisuutesi ja hyvinvointisi kannalta?Asteikolla 1 tarkoittaa, että  erittäin vähäinen merkitys ja 10 tarkoittaa, että erittäin suuri merkitys</c:v>
                </c:pt>
              </c:strCache>
            </c:strRef>
          </c:cat>
          <c:val>
            <c:numRef>
              <c:f>T1!$T$2:$T$2</c:f>
              <c:numCache>
                <c:formatCode>General</c:formatCode>
                <c:ptCount val="1"/>
                <c:pt idx="0">
                  <c:v>9.1</c:v>
                </c:pt>
              </c:numCache>
            </c:numRef>
          </c:val>
          <c:extLst>
            <c:ext xmlns:c16="http://schemas.microsoft.com/office/drawing/2014/chart" uri="{C3380CC4-5D6E-409C-BE32-E72D297353CC}">
              <c16:uniqueId val="{00000012-0182-4E33-AE07-4A3967718334}"/>
            </c:ext>
          </c:extLst>
        </c:ser>
        <c:dLbls>
          <c:showLegendKey val="0"/>
          <c:showVal val="0"/>
          <c:showCatName val="0"/>
          <c:showSerName val="0"/>
          <c:showPercent val="0"/>
          <c:showBubbleSize val="0"/>
        </c:dLbls>
        <c:gapWidth val="58"/>
        <c:axId val="418927"/>
        <c:axId val="853045"/>
      </c:barChart>
      <c:catAx>
        <c:axId val="418927"/>
        <c:scaling>
          <c:orientation val="maxMin"/>
        </c:scaling>
        <c:delete val="0"/>
        <c:axPos val="l"/>
        <c:numFmt formatCode="General" sourceLinked="0"/>
        <c:majorTickMark val="none"/>
        <c:minorTickMark val="none"/>
        <c:tickLblPos val="nextTo"/>
        <c:txPr>
          <a:bodyPr/>
          <a:lstStyle/>
          <a:p>
            <a:pPr algn="l">
              <a:defRPr sz="1000" b="0" spc="100">
                <a:latin typeface="Arial"/>
              </a:defRPr>
            </a:pPr>
            <a:endParaRPr lang="fi-FI"/>
          </a:p>
        </c:txPr>
        <c:crossAx val="853045"/>
        <c:crosses val="autoZero"/>
        <c:auto val="1"/>
        <c:lblAlgn val="ctr"/>
        <c:lblOffset val="100"/>
        <c:noMultiLvlLbl val="1"/>
      </c:catAx>
      <c:valAx>
        <c:axId val="853045"/>
        <c:scaling>
          <c:orientation val="minMax"/>
          <c:max val="10"/>
          <c:min val="1"/>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latin typeface="Arial"/>
              </a:defRPr>
            </a:pPr>
            <a:endParaRPr lang="fi-FI"/>
          </a:p>
        </c:txPr>
        <c:crossAx val="418927"/>
        <c:crosses val="autoZero"/>
        <c:crossBetween val="between"/>
      </c:valAx>
    </c:plotArea>
    <c:legend>
      <c:legendPos val="b"/>
      <c:layout/>
      <c:overlay val="0"/>
      <c:txPr>
        <a:bodyPr/>
        <a:lstStyle/>
        <a:p>
          <a:pPr algn="l">
            <a:defRPr sz="1000" b="0" spc="100">
              <a:latin typeface="Arial"/>
            </a:defRPr>
          </a:pPr>
          <a:endParaRPr lang="fi-FI"/>
        </a:p>
      </c:txPr>
    </c:legend>
    <c:plotVisOnly val="1"/>
    <c:dispBlanksAs val="gap"/>
    <c:showDLblsOverMax val="1"/>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T1!$B$2:$B$2</c:f>
              <c:numCache>
                <c:formatCode>General</c:formatCode>
                <c:ptCount val="1"/>
                <c:pt idx="0">
                  <c:v>7.77</c:v>
                </c:pt>
              </c:numCache>
            </c:numRef>
          </c:val>
          <c:extLst>
            <c:ext xmlns:c16="http://schemas.microsoft.com/office/drawing/2014/chart" uri="{C3380CC4-5D6E-409C-BE32-E72D297353CC}">
              <c16:uniqueId val="{00000000-82A4-4AE0-8D21-6BE5F2BCCA67}"/>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T1!$C$2:$C$2</c:f>
              <c:numCache>
                <c:formatCode>General</c:formatCode>
                <c:ptCount val="1"/>
                <c:pt idx="0">
                  <c:v>7.74</c:v>
                </c:pt>
              </c:numCache>
            </c:numRef>
          </c:val>
          <c:extLst>
            <c:ext xmlns:c16="http://schemas.microsoft.com/office/drawing/2014/chart" uri="{C3380CC4-5D6E-409C-BE32-E72D297353CC}">
              <c16:uniqueId val="{00000001-82A4-4AE0-8D21-6BE5F2BCCA67}"/>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T1!$D$2:$D$2</c:f>
              <c:numCache>
                <c:formatCode>General</c:formatCode>
                <c:ptCount val="1"/>
                <c:pt idx="0">
                  <c:v>7.75</c:v>
                </c:pt>
              </c:numCache>
            </c:numRef>
          </c:val>
          <c:extLst>
            <c:ext xmlns:c16="http://schemas.microsoft.com/office/drawing/2014/chart" uri="{C3380CC4-5D6E-409C-BE32-E72D297353CC}">
              <c16:uniqueId val="{00000002-82A4-4AE0-8D21-6BE5F2BCCA67}"/>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T1!$E$2:$E$2</c:f>
              <c:numCache>
                <c:formatCode>General</c:formatCode>
                <c:ptCount val="1"/>
                <c:pt idx="0">
                  <c:v>7.57</c:v>
                </c:pt>
              </c:numCache>
            </c:numRef>
          </c:val>
          <c:extLst>
            <c:ext xmlns:c16="http://schemas.microsoft.com/office/drawing/2014/chart" uri="{C3380CC4-5D6E-409C-BE32-E72D297353CC}">
              <c16:uniqueId val="{00000003-82A4-4AE0-8D21-6BE5F2BCCA67}"/>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T1!$F$2:$F$2</c:f>
              <c:numCache>
                <c:formatCode>General</c:formatCode>
                <c:ptCount val="1"/>
                <c:pt idx="0">
                  <c:v>7.46</c:v>
                </c:pt>
              </c:numCache>
            </c:numRef>
          </c:val>
          <c:extLst>
            <c:ext xmlns:c16="http://schemas.microsoft.com/office/drawing/2014/chart" uri="{C3380CC4-5D6E-409C-BE32-E72D297353CC}">
              <c16:uniqueId val="{00000004-82A4-4AE0-8D21-6BE5F2BCCA67}"/>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T1!$G$2:$G$2</c:f>
              <c:numCache>
                <c:formatCode>General</c:formatCode>
                <c:ptCount val="1"/>
                <c:pt idx="0">
                  <c:v>7.76</c:v>
                </c:pt>
              </c:numCache>
            </c:numRef>
          </c:val>
          <c:extLst>
            <c:ext xmlns:c16="http://schemas.microsoft.com/office/drawing/2014/chart" uri="{C3380CC4-5D6E-409C-BE32-E72D297353CC}">
              <c16:uniqueId val="{00000005-82A4-4AE0-8D21-6BE5F2BCCA67}"/>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T1!$H$2:$H$2</c:f>
              <c:numCache>
                <c:formatCode>General</c:formatCode>
                <c:ptCount val="1"/>
                <c:pt idx="0">
                  <c:v>7.73</c:v>
                </c:pt>
              </c:numCache>
            </c:numRef>
          </c:val>
          <c:extLst>
            <c:ext xmlns:c16="http://schemas.microsoft.com/office/drawing/2014/chart" uri="{C3380CC4-5D6E-409C-BE32-E72D297353CC}">
              <c16:uniqueId val="{00000006-82A4-4AE0-8D21-6BE5F2BCCA67}"/>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T1!$I$2:$I$2</c:f>
              <c:numCache>
                <c:formatCode>General</c:formatCode>
                <c:ptCount val="1"/>
                <c:pt idx="0">
                  <c:v>8.5500000000000007</c:v>
                </c:pt>
              </c:numCache>
            </c:numRef>
          </c:val>
          <c:extLst>
            <c:ext xmlns:c16="http://schemas.microsoft.com/office/drawing/2014/chart" uri="{C3380CC4-5D6E-409C-BE32-E72D297353CC}">
              <c16:uniqueId val="{00000007-82A4-4AE0-8D21-6BE5F2BCCA67}"/>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T1!$J$2:$J$2</c:f>
              <c:numCache>
                <c:formatCode>General</c:formatCode>
                <c:ptCount val="1"/>
                <c:pt idx="0">
                  <c:v>7.74</c:v>
                </c:pt>
              </c:numCache>
            </c:numRef>
          </c:val>
          <c:extLst>
            <c:ext xmlns:c16="http://schemas.microsoft.com/office/drawing/2014/chart" uri="{C3380CC4-5D6E-409C-BE32-E72D297353CC}">
              <c16:uniqueId val="{00000008-82A4-4AE0-8D21-6BE5F2BCCA67}"/>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T1!$K$2:$K$2</c:f>
              <c:numCache>
                <c:formatCode>General</c:formatCode>
                <c:ptCount val="1"/>
                <c:pt idx="0">
                  <c:v>7.83</c:v>
                </c:pt>
              </c:numCache>
            </c:numRef>
          </c:val>
          <c:extLst>
            <c:ext xmlns:c16="http://schemas.microsoft.com/office/drawing/2014/chart" uri="{C3380CC4-5D6E-409C-BE32-E72D297353CC}">
              <c16:uniqueId val="{00000009-82A4-4AE0-8D21-6BE5F2BCCA67}"/>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T1!$L$2:$L$2</c:f>
              <c:numCache>
                <c:formatCode>General</c:formatCode>
                <c:ptCount val="1"/>
                <c:pt idx="0">
                  <c:v>7.56</c:v>
                </c:pt>
              </c:numCache>
            </c:numRef>
          </c:val>
          <c:extLst>
            <c:ext xmlns:c16="http://schemas.microsoft.com/office/drawing/2014/chart" uri="{C3380CC4-5D6E-409C-BE32-E72D297353CC}">
              <c16:uniqueId val="{0000000A-82A4-4AE0-8D21-6BE5F2BCCA67}"/>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T1!$M$2:$M$2</c:f>
              <c:numCache>
                <c:formatCode>General</c:formatCode>
                <c:ptCount val="1"/>
                <c:pt idx="0">
                  <c:v>7.81</c:v>
                </c:pt>
              </c:numCache>
            </c:numRef>
          </c:val>
          <c:extLst>
            <c:ext xmlns:c16="http://schemas.microsoft.com/office/drawing/2014/chart" uri="{C3380CC4-5D6E-409C-BE32-E72D297353CC}">
              <c16:uniqueId val="{0000000B-82A4-4AE0-8D21-6BE5F2BCCA67}"/>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T1!$N$2:$N$2</c:f>
              <c:numCache>
                <c:formatCode>General</c:formatCode>
                <c:ptCount val="1"/>
                <c:pt idx="0">
                  <c:v>7.33</c:v>
                </c:pt>
              </c:numCache>
            </c:numRef>
          </c:val>
          <c:extLst>
            <c:ext xmlns:c16="http://schemas.microsoft.com/office/drawing/2014/chart" uri="{C3380CC4-5D6E-409C-BE32-E72D297353CC}">
              <c16:uniqueId val="{0000000C-82A4-4AE0-8D21-6BE5F2BCCA67}"/>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T1!$O$2:$O$2</c:f>
              <c:numCache>
                <c:formatCode>General</c:formatCode>
                <c:ptCount val="1"/>
                <c:pt idx="0">
                  <c:v>7.78</c:v>
                </c:pt>
              </c:numCache>
            </c:numRef>
          </c:val>
          <c:extLst>
            <c:ext xmlns:c16="http://schemas.microsoft.com/office/drawing/2014/chart" uri="{C3380CC4-5D6E-409C-BE32-E72D297353CC}">
              <c16:uniqueId val="{0000000D-82A4-4AE0-8D21-6BE5F2BCCA67}"/>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T1!$P$2:$P$2</c:f>
              <c:numCache>
                <c:formatCode>General</c:formatCode>
                <c:ptCount val="1"/>
                <c:pt idx="0">
                  <c:v>8.5500000000000007</c:v>
                </c:pt>
              </c:numCache>
            </c:numRef>
          </c:val>
          <c:extLst>
            <c:ext xmlns:c16="http://schemas.microsoft.com/office/drawing/2014/chart" uri="{C3380CC4-5D6E-409C-BE32-E72D297353CC}">
              <c16:uniqueId val="{0000000E-82A4-4AE0-8D21-6BE5F2BCCA67}"/>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T1!$Q$2:$Q$2</c:f>
              <c:numCache>
                <c:formatCode>General</c:formatCode>
                <c:ptCount val="1"/>
                <c:pt idx="0">
                  <c:v>7.4</c:v>
                </c:pt>
              </c:numCache>
            </c:numRef>
          </c:val>
          <c:extLst>
            <c:ext xmlns:c16="http://schemas.microsoft.com/office/drawing/2014/chart" uri="{C3380CC4-5D6E-409C-BE32-E72D297353CC}">
              <c16:uniqueId val="{0000000F-82A4-4AE0-8D21-6BE5F2BCCA67}"/>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T1!$R$2:$R$2</c:f>
              <c:numCache>
                <c:formatCode>General</c:formatCode>
                <c:ptCount val="1"/>
                <c:pt idx="0">
                  <c:v>7.6</c:v>
                </c:pt>
              </c:numCache>
            </c:numRef>
          </c:val>
          <c:extLst>
            <c:ext xmlns:c16="http://schemas.microsoft.com/office/drawing/2014/chart" uri="{C3380CC4-5D6E-409C-BE32-E72D297353CC}">
              <c16:uniqueId val="{00000010-82A4-4AE0-8D21-6BE5F2BCCA67}"/>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T1!$S$2:$S$2</c:f>
              <c:numCache>
                <c:formatCode>General</c:formatCode>
                <c:ptCount val="1"/>
                <c:pt idx="0">
                  <c:v>7.34</c:v>
                </c:pt>
              </c:numCache>
            </c:numRef>
          </c:val>
          <c:extLst>
            <c:ext xmlns:c16="http://schemas.microsoft.com/office/drawing/2014/chart" uri="{C3380CC4-5D6E-409C-BE32-E72D297353CC}">
              <c16:uniqueId val="{00000011-82A4-4AE0-8D21-6BE5F2BCCA67}"/>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layout/>
                <c15:showLeaderLines val="0"/>
              </c:ext>
            </c:extLst>
          </c:dLbls>
          <c:cat>
            <c:strRef>
              <c:f>T1!$A$2:$A$2</c:f>
              <c:strCache>
                <c:ptCount val="1"/>
                <c:pt idx="0">
                  <c:v>Itsetuntoosi</c:v>
                </c:pt>
              </c:strCache>
            </c:strRef>
          </c:cat>
          <c:val>
            <c:numRef>
              <c:f>T1!$T$2:$T$2</c:f>
              <c:numCache>
                <c:formatCode>General</c:formatCode>
                <c:ptCount val="1"/>
                <c:pt idx="0">
                  <c:v>7</c:v>
                </c:pt>
              </c:numCache>
            </c:numRef>
          </c:val>
          <c:extLst>
            <c:ext xmlns:c16="http://schemas.microsoft.com/office/drawing/2014/chart" uri="{C3380CC4-5D6E-409C-BE32-E72D297353CC}">
              <c16:uniqueId val="{00000012-82A4-4AE0-8D21-6BE5F2BCCA67}"/>
            </c:ext>
          </c:extLst>
        </c:ser>
        <c:dLbls>
          <c:showLegendKey val="0"/>
          <c:showVal val="0"/>
          <c:showCatName val="0"/>
          <c:showSerName val="0"/>
          <c:showPercent val="0"/>
          <c:showBubbleSize val="0"/>
        </c:dLbls>
        <c:gapWidth val="58"/>
        <c:axId val="816497"/>
        <c:axId val="858276"/>
      </c:barChart>
      <c:catAx>
        <c:axId val="816497"/>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58276"/>
        <c:crosses val="autoZero"/>
        <c:auto val="1"/>
        <c:lblAlgn val="ctr"/>
        <c:lblOffset val="100"/>
        <c:noMultiLvlLbl val="1"/>
      </c:catAx>
      <c:valAx>
        <c:axId val="858276"/>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816497"/>
        <c:crosses val="autoZero"/>
        <c:crossBetween val="between"/>
      </c:valAx>
    </c:plotArea>
    <c:legend>
      <c:legendPos val="b"/>
      <c:layout/>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T1!$B$2:$B$2</c:f>
              <c:numCache>
                <c:formatCode>General</c:formatCode>
                <c:ptCount val="1"/>
                <c:pt idx="0">
                  <c:v>7.35</c:v>
                </c:pt>
              </c:numCache>
            </c:numRef>
          </c:val>
          <c:extLst>
            <c:ext xmlns:c16="http://schemas.microsoft.com/office/drawing/2014/chart" uri="{C3380CC4-5D6E-409C-BE32-E72D297353CC}">
              <c16:uniqueId val="{00000000-1516-437B-B3CF-84B839DFFE23}"/>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T1!$C$2:$C$2</c:f>
              <c:numCache>
                <c:formatCode>General</c:formatCode>
                <c:ptCount val="1"/>
                <c:pt idx="0">
                  <c:v>7.2</c:v>
                </c:pt>
              </c:numCache>
            </c:numRef>
          </c:val>
          <c:extLst>
            <c:ext xmlns:c16="http://schemas.microsoft.com/office/drawing/2014/chart" uri="{C3380CC4-5D6E-409C-BE32-E72D297353CC}">
              <c16:uniqueId val="{00000001-1516-437B-B3CF-84B839DFFE23}"/>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T1!$D$2:$D$2</c:f>
              <c:numCache>
                <c:formatCode>General</c:formatCode>
                <c:ptCount val="1"/>
                <c:pt idx="0">
                  <c:v>7.38</c:v>
                </c:pt>
              </c:numCache>
            </c:numRef>
          </c:val>
          <c:extLst>
            <c:ext xmlns:c16="http://schemas.microsoft.com/office/drawing/2014/chart" uri="{C3380CC4-5D6E-409C-BE32-E72D297353CC}">
              <c16:uniqueId val="{00000002-1516-437B-B3CF-84B839DFFE23}"/>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T1!$E$2:$E$2</c:f>
              <c:numCache>
                <c:formatCode>General</c:formatCode>
                <c:ptCount val="1"/>
                <c:pt idx="0">
                  <c:v>7.36</c:v>
                </c:pt>
              </c:numCache>
            </c:numRef>
          </c:val>
          <c:extLst>
            <c:ext xmlns:c16="http://schemas.microsoft.com/office/drawing/2014/chart" uri="{C3380CC4-5D6E-409C-BE32-E72D297353CC}">
              <c16:uniqueId val="{00000003-1516-437B-B3CF-84B839DFFE23}"/>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T1!$F$2:$F$2</c:f>
              <c:numCache>
                <c:formatCode>General</c:formatCode>
                <c:ptCount val="1"/>
                <c:pt idx="0">
                  <c:v>6.77</c:v>
                </c:pt>
              </c:numCache>
            </c:numRef>
          </c:val>
          <c:extLst>
            <c:ext xmlns:c16="http://schemas.microsoft.com/office/drawing/2014/chart" uri="{C3380CC4-5D6E-409C-BE32-E72D297353CC}">
              <c16:uniqueId val="{00000004-1516-437B-B3CF-84B839DFFE23}"/>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T1!$G$2:$G$2</c:f>
              <c:numCache>
                <c:formatCode>General</c:formatCode>
                <c:ptCount val="1"/>
                <c:pt idx="0">
                  <c:v>7.59</c:v>
                </c:pt>
              </c:numCache>
            </c:numRef>
          </c:val>
          <c:extLst>
            <c:ext xmlns:c16="http://schemas.microsoft.com/office/drawing/2014/chart" uri="{C3380CC4-5D6E-409C-BE32-E72D297353CC}">
              <c16:uniqueId val="{00000005-1516-437B-B3CF-84B839DFFE23}"/>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T1!$H$2:$H$2</c:f>
              <c:numCache>
                <c:formatCode>General</c:formatCode>
                <c:ptCount val="1"/>
                <c:pt idx="0">
                  <c:v>7.23</c:v>
                </c:pt>
              </c:numCache>
            </c:numRef>
          </c:val>
          <c:extLst>
            <c:ext xmlns:c16="http://schemas.microsoft.com/office/drawing/2014/chart" uri="{C3380CC4-5D6E-409C-BE32-E72D297353CC}">
              <c16:uniqueId val="{00000006-1516-437B-B3CF-84B839DFFE23}"/>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T1!$I$2:$I$2</c:f>
              <c:numCache>
                <c:formatCode>General</c:formatCode>
                <c:ptCount val="1"/>
                <c:pt idx="0">
                  <c:v>7.51</c:v>
                </c:pt>
              </c:numCache>
            </c:numRef>
          </c:val>
          <c:extLst>
            <c:ext xmlns:c16="http://schemas.microsoft.com/office/drawing/2014/chart" uri="{C3380CC4-5D6E-409C-BE32-E72D297353CC}">
              <c16:uniqueId val="{00000007-1516-437B-B3CF-84B839DFFE23}"/>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T1!$J$2:$J$2</c:f>
              <c:numCache>
                <c:formatCode>General</c:formatCode>
                <c:ptCount val="1"/>
                <c:pt idx="0">
                  <c:v>7.31</c:v>
                </c:pt>
              </c:numCache>
            </c:numRef>
          </c:val>
          <c:extLst>
            <c:ext xmlns:c16="http://schemas.microsoft.com/office/drawing/2014/chart" uri="{C3380CC4-5D6E-409C-BE32-E72D297353CC}">
              <c16:uniqueId val="{00000008-1516-437B-B3CF-84B839DFFE23}"/>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T1!$K$2:$K$2</c:f>
              <c:numCache>
                <c:formatCode>General</c:formatCode>
                <c:ptCount val="1"/>
                <c:pt idx="0">
                  <c:v>7.21</c:v>
                </c:pt>
              </c:numCache>
            </c:numRef>
          </c:val>
          <c:extLst>
            <c:ext xmlns:c16="http://schemas.microsoft.com/office/drawing/2014/chart" uri="{C3380CC4-5D6E-409C-BE32-E72D297353CC}">
              <c16:uniqueId val="{00000009-1516-437B-B3CF-84B839DFFE23}"/>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T1!$L$2:$L$2</c:f>
              <c:numCache>
                <c:formatCode>General</c:formatCode>
                <c:ptCount val="1"/>
                <c:pt idx="0">
                  <c:v>6.88</c:v>
                </c:pt>
              </c:numCache>
            </c:numRef>
          </c:val>
          <c:extLst>
            <c:ext xmlns:c16="http://schemas.microsoft.com/office/drawing/2014/chart" uri="{C3380CC4-5D6E-409C-BE32-E72D297353CC}">
              <c16:uniqueId val="{0000000A-1516-437B-B3CF-84B839DFFE23}"/>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T1!$M$2:$M$2</c:f>
              <c:numCache>
                <c:formatCode>General</c:formatCode>
                <c:ptCount val="1"/>
                <c:pt idx="0">
                  <c:v>7.29</c:v>
                </c:pt>
              </c:numCache>
            </c:numRef>
          </c:val>
          <c:extLst>
            <c:ext xmlns:c16="http://schemas.microsoft.com/office/drawing/2014/chart" uri="{C3380CC4-5D6E-409C-BE32-E72D297353CC}">
              <c16:uniqueId val="{0000000B-1516-437B-B3CF-84B839DFFE23}"/>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T1!$N$2:$N$2</c:f>
              <c:numCache>
                <c:formatCode>General</c:formatCode>
                <c:ptCount val="1"/>
                <c:pt idx="0">
                  <c:v>7.12</c:v>
                </c:pt>
              </c:numCache>
            </c:numRef>
          </c:val>
          <c:extLst>
            <c:ext xmlns:c16="http://schemas.microsoft.com/office/drawing/2014/chart" uri="{C3380CC4-5D6E-409C-BE32-E72D297353CC}">
              <c16:uniqueId val="{0000000C-1516-437B-B3CF-84B839DFFE23}"/>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T1!$O$2:$O$2</c:f>
              <c:numCache>
                <c:formatCode>General</c:formatCode>
                <c:ptCount val="1"/>
                <c:pt idx="0">
                  <c:v>7.25</c:v>
                </c:pt>
              </c:numCache>
            </c:numRef>
          </c:val>
          <c:extLst>
            <c:ext xmlns:c16="http://schemas.microsoft.com/office/drawing/2014/chart" uri="{C3380CC4-5D6E-409C-BE32-E72D297353CC}">
              <c16:uniqueId val="{0000000D-1516-437B-B3CF-84B839DFFE23}"/>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T1!$P$2:$P$2</c:f>
              <c:numCache>
                <c:formatCode>General</c:formatCode>
                <c:ptCount val="1"/>
                <c:pt idx="0">
                  <c:v>8.06</c:v>
                </c:pt>
              </c:numCache>
            </c:numRef>
          </c:val>
          <c:extLst>
            <c:ext xmlns:c16="http://schemas.microsoft.com/office/drawing/2014/chart" uri="{C3380CC4-5D6E-409C-BE32-E72D297353CC}">
              <c16:uniqueId val="{0000000E-1516-437B-B3CF-84B839DFFE23}"/>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T1!$Q$2:$Q$2</c:f>
              <c:numCache>
                <c:formatCode>General</c:formatCode>
                <c:ptCount val="1"/>
                <c:pt idx="0">
                  <c:v>7.06</c:v>
                </c:pt>
              </c:numCache>
            </c:numRef>
          </c:val>
          <c:extLst>
            <c:ext xmlns:c16="http://schemas.microsoft.com/office/drawing/2014/chart" uri="{C3380CC4-5D6E-409C-BE32-E72D297353CC}">
              <c16:uniqueId val="{0000000F-1516-437B-B3CF-84B839DFFE23}"/>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T1!$R$2:$R$2</c:f>
              <c:numCache>
                <c:formatCode>General</c:formatCode>
                <c:ptCount val="1"/>
                <c:pt idx="0">
                  <c:v>7.22</c:v>
                </c:pt>
              </c:numCache>
            </c:numRef>
          </c:val>
          <c:extLst>
            <c:ext xmlns:c16="http://schemas.microsoft.com/office/drawing/2014/chart" uri="{C3380CC4-5D6E-409C-BE32-E72D297353CC}">
              <c16:uniqueId val="{00000010-1516-437B-B3CF-84B839DFFE23}"/>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T1!$S$2:$S$2</c:f>
              <c:numCache>
                <c:formatCode>General</c:formatCode>
                <c:ptCount val="1"/>
                <c:pt idx="0">
                  <c:v>7</c:v>
                </c:pt>
              </c:numCache>
            </c:numRef>
          </c:val>
          <c:extLst>
            <c:ext xmlns:c16="http://schemas.microsoft.com/office/drawing/2014/chart" uri="{C3380CC4-5D6E-409C-BE32-E72D297353CC}">
              <c16:uniqueId val="{00000011-1516-437B-B3CF-84B839DFFE23}"/>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Terveydentilaasi</c:v>
                </c:pt>
              </c:strCache>
            </c:strRef>
          </c:cat>
          <c:val>
            <c:numRef>
              <c:f>T1!$T$2:$T$2</c:f>
              <c:numCache>
                <c:formatCode>General</c:formatCode>
                <c:ptCount val="1"/>
                <c:pt idx="0">
                  <c:v>6.73</c:v>
                </c:pt>
              </c:numCache>
            </c:numRef>
          </c:val>
          <c:extLst>
            <c:ext xmlns:c16="http://schemas.microsoft.com/office/drawing/2014/chart" uri="{C3380CC4-5D6E-409C-BE32-E72D297353CC}">
              <c16:uniqueId val="{00000012-1516-437B-B3CF-84B839DFFE23}"/>
            </c:ext>
          </c:extLst>
        </c:ser>
        <c:dLbls>
          <c:showLegendKey val="0"/>
          <c:showVal val="0"/>
          <c:showCatName val="0"/>
          <c:showSerName val="0"/>
          <c:showPercent val="0"/>
          <c:showBubbleSize val="0"/>
        </c:dLbls>
        <c:gapWidth val="58"/>
        <c:axId val="701311"/>
        <c:axId val="183695"/>
      </c:barChart>
      <c:catAx>
        <c:axId val="70131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83695"/>
        <c:crosses val="autoZero"/>
        <c:auto val="1"/>
        <c:lblAlgn val="ctr"/>
        <c:lblOffset val="100"/>
        <c:noMultiLvlLbl val="1"/>
      </c:catAx>
      <c:valAx>
        <c:axId val="183695"/>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701311"/>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T1!$B$2:$B$2</c:f>
              <c:numCache>
                <c:formatCode>General</c:formatCode>
                <c:ptCount val="1"/>
                <c:pt idx="0">
                  <c:v>8.07</c:v>
                </c:pt>
              </c:numCache>
            </c:numRef>
          </c:val>
          <c:extLst>
            <c:ext xmlns:c16="http://schemas.microsoft.com/office/drawing/2014/chart" uri="{C3380CC4-5D6E-409C-BE32-E72D297353CC}">
              <c16:uniqueId val="{00000000-0579-471A-89D7-7073BF706C50}"/>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T1!$C$2:$C$2</c:f>
              <c:numCache>
                <c:formatCode>General</c:formatCode>
                <c:ptCount val="1"/>
                <c:pt idx="0">
                  <c:v>7.54</c:v>
                </c:pt>
              </c:numCache>
            </c:numRef>
          </c:val>
          <c:extLst>
            <c:ext xmlns:c16="http://schemas.microsoft.com/office/drawing/2014/chart" uri="{C3380CC4-5D6E-409C-BE32-E72D297353CC}">
              <c16:uniqueId val="{00000001-0579-471A-89D7-7073BF706C50}"/>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T1!$D$2:$D$2</c:f>
              <c:numCache>
                <c:formatCode>General</c:formatCode>
                <c:ptCount val="1"/>
                <c:pt idx="0">
                  <c:v>8.0399999999999991</c:v>
                </c:pt>
              </c:numCache>
            </c:numRef>
          </c:val>
          <c:extLst>
            <c:ext xmlns:c16="http://schemas.microsoft.com/office/drawing/2014/chart" uri="{C3380CC4-5D6E-409C-BE32-E72D297353CC}">
              <c16:uniqueId val="{00000002-0579-471A-89D7-7073BF706C50}"/>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T1!$E$2:$E$2</c:f>
              <c:numCache>
                <c:formatCode>General</c:formatCode>
                <c:ptCount val="1"/>
                <c:pt idx="0">
                  <c:v>7.88</c:v>
                </c:pt>
              </c:numCache>
            </c:numRef>
          </c:val>
          <c:extLst>
            <c:ext xmlns:c16="http://schemas.microsoft.com/office/drawing/2014/chart" uri="{C3380CC4-5D6E-409C-BE32-E72D297353CC}">
              <c16:uniqueId val="{00000003-0579-471A-89D7-7073BF706C50}"/>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T1!$F$2:$F$2</c:f>
              <c:numCache>
                <c:formatCode>General</c:formatCode>
                <c:ptCount val="1"/>
                <c:pt idx="0">
                  <c:v>7.54</c:v>
                </c:pt>
              </c:numCache>
            </c:numRef>
          </c:val>
          <c:extLst>
            <c:ext xmlns:c16="http://schemas.microsoft.com/office/drawing/2014/chart" uri="{C3380CC4-5D6E-409C-BE32-E72D297353CC}">
              <c16:uniqueId val="{00000004-0579-471A-89D7-7073BF706C50}"/>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T1!$G$2:$G$2</c:f>
              <c:numCache>
                <c:formatCode>General</c:formatCode>
                <c:ptCount val="1"/>
                <c:pt idx="0">
                  <c:v>7.84</c:v>
                </c:pt>
              </c:numCache>
            </c:numRef>
          </c:val>
          <c:extLst>
            <c:ext xmlns:c16="http://schemas.microsoft.com/office/drawing/2014/chart" uri="{C3380CC4-5D6E-409C-BE32-E72D297353CC}">
              <c16:uniqueId val="{00000005-0579-471A-89D7-7073BF706C50}"/>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T1!$H$2:$H$2</c:f>
              <c:numCache>
                <c:formatCode>General</c:formatCode>
                <c:ptCount val="1"/>
                <c:pt idx="0">
                  <c:v>7.81</c:v>
                </c:pt>
              </c:numCache>
            </c:numRef>
          </c:val>
          <c:extLst>
            <c:ext xmlns:c16="http://schemas.microsoft.com/office/drawing/2014/chart" uri="{C3380CC4-5D6E-409C-BE32-E72D297353CC}">
              <c16:uniqueId val="{00000006-0579-471A-89D7-7073BF706C50}"/>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T1!$I$2:$I$2</c:f>
              <c:numCache>
                <c:formatCode>General</c:formatCode>
                <c:ptCount val="1"/>
                <c:pt idx="0">
                  <c:v>8.14</c:v>
                </c:pt>
              </c:numCache>
            </c:numRef>
          </c:val>
          <c:extLst>
            <c:ext xmlns:c16="http://schemas.microsoft.com/office/drawing/2014/chart" uri="{C3380CC4-5D6E-409C-BE32-E72D297353CC}">
              <c16:uniqueId val="{00000007-0579-471A-89D7-7073BF706C50}"/>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T1!$J$2:$J$2</c:f>
              <c:numCache>
                <c:formatCode>General</c:formatCode>
                <c:ptCount val="1"/>
                <c:pt idx="0">
                  <c:v>7.69</c:v>
                </c:pt>
              </c:numCache>
            </c:numRef>
          </c:val>
          <c:extLst>
            <c:ext xmlns:c16="http://schemas.microsoft.com/office/drawing/2014/chart" uri="{C3380CC4-5D6E-409C-BE32-E72D297353CC}">
              <c16:uniqueId val="{00000008-0579-471A-89D7-7073BF706C50}"/>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T1!$K$2:$K$2</c:f>
              <c:numCache>
                <c:formatCode>General</c:formatCode>
                <c:ptCount val="1"/>
                <c:pt idx="0">
                  <c:v>8.17</c:v>
                </c:pt>
              </c:numCache>
            </c:numRef>
          </c:val>
          <c:extLst>
            <c:ext xmlns:c16="http://schemas.microsoft.com/office/drawing/2014/chart" uri="{C3380CC4-5D6E-409C-BE32-E72D297353CC}">
              <c16:uniqueId val="{00000009-0579-471A-89D7-7073BF706C50}"/>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T1!$L$2:$L$2</c:f>
              <c:numCache>
                <c:formatCode>General</c:formatCode>
                <c:ptCount val="1"/>
                <c:pt idx="0">
                  <c:v>7.41</c:v>
                </c:pt>
              </c:numCache>
            </c:numRef>
          </c:val>
          <c:extLst>
            <c:ext xmlns:c16="http://schemas.microsoft.com/office/drawing/2014/chart" uri="{C3380CC4-5D6E-409C-BE32-E72D297353CC}">
              <c16:uniqueId val="{0000000A-0579-471A-89D7-7073BF706C50}"/>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T1!$M$2:$M$2</c:f>
              <c:numCache>
                <c:formatCode>General</c:formatCode>
                <c:ptCount val="1"/>
                <c:pt idx="0">
                  <c:v>7.74</c:v>
                </c:pt>
              </c:numCache>
            </c:numRef>
          </c:val>
          <c:extLst>
            <c:ext xmlns:c16="http://schemas.microsoft.com/office/drawing/2014/chart" uri="{C3380CC4-5D6E-409C-BE32-E72D297353CC}">
              <c16:uniqueId val="{0000000B-0579-471A-89D7-7073BF706C50}"/>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T1!$N$2:$N$2</c:f>
              <c:numCache>
                <c:formatCode>General</c:formatCode>
                <c:ptCount val="1"/>
                <c:pt idx="0">
                  <c:v>7.61</c:v>
                </c:pt>
              </c:numCache>
            </c:numRef>
          </c:val>
          <c:extLst>
            <c:ext xmlns:c16="http://schemas.microsoft.com/office/drawing/2014/chart" uri="{C3380CC4-5D6E-409C-BE32-E72D297353CC}">
              <c16:uniqueId val="{0000000C-0579-471A-89D7-7073BF706C50}"/>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T1!$O$2:$O$2</c:f>
              <c:numCache>
                <c:formatCode>General</c:formatCode>
                <c:ptCount val="1"/>
                <c:pt idx="0">
                  <c:v>7.57</c:v>
                </c:pt>
              </c:numCache>
            </c:numRef>
          </c:val>
          <c:extLst>
            <c:ext xmlns:c16="http://schemas.microsoft.com/office/drawing/2014/chart" uri="{C3380CC4-5D6E-409C-BE32-E72D297353CC}">
              <c16:uniqueId val="{0000000D-0579-471A-89D7-7073BF706C50}"/>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T1!$P$2:$P$2</c:f>
              <c:numCache>
                <c:formatCode>General</c:formatCode>
                <c:ptCount val="1"/>
                <c:pt idx="0">
                  <c:v>8.39</c:v>
                </c:pt>
              </c:numCache>
            </c:numRef>
          </c:val>
          <c:extLst>
            <c:ext xmlns:c16="http://schemas.microsoft.com/office/drawing/2014/chart" uri="{C3380CC4-5D6E-409C-BE32-E72D297353CC}">
              <c16:uniqueId val="{0000000E-0579-471A-89D7-7073BF706C50}"/>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T1!$Q$2:$Q$2</c:f>
              <c:numCache>
                <c:formatCode>General</c:formatCode>
                <c:ptCount val="1"/>
                <c:pt idx="0">
                  <c:v>7.62</c:v>
                </c:pt>
              </c:numCache>
            </c:numRef>
          </c:val>
          <c:extLst>
            <c:ext xmlns:c16="http://schemas.microsoft.com/office/drawing/2014/chart" uri="{C3380CC4-5D6E-409C-BE32-E72D297353CC}">
              <c16:uniqueId val="{0000000F-0579-471A-89D7-7073BF706C50}"/>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T1!$R$2:$R$2</c:f>
              <c:numCache>
                <c:formatCode>General</c:formatCode>
                <c:ptCount val="1"/>
                <c:pt idx="0">
                  <c:v>7.79</c:v>
                </c:pt>
              </c:numCache>
            </c:numRef>
          </c:val>
          <c:extLst>
            <c:ext xmlns:c16="http://schemas.microsoft.com/office/drawing/2014/chart" uri="{C3380CC4-5D6E-409C-BE32-E72D297353CC}">
              <c16:uniqueId val="{00000010-0579-471A-89D7-7073BF706C50}"/>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T1!$S$2:$S$2</c:f>
              <c:numCache>
                <c:formatCode>General</c:formatCode>
                <c:ptCount val="1"/>
                <c:pt idx="0">
                  <c:v>7.48</c:v>
                </c:pt>
              </c:numCache>
            </c:numRef>
          </c:val>
          <c:extLst>
            <c:ext xmlns:c16="http://schemas.microsoft.com/office/drawing/2014/chart" uri="{C3380CC4-5D6E-409C-BE32-E72D297353CC}">
              <c16:uniqueId val="{00000011-0579-471A-89D7-7073BF706C50}"/>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Kykyysi voittaa elämässä eteen tulevia vaikeuksia</c:v>
                </c:pt>
              </c:strCache>
            </c:strRef>
          </c:cat>
          <c:val>
            <c:numRef>
              <c:f>T1!$T$2:$T$2</c:f>
              <c:numCache>
                <c:formatCode>General</c:formatCode>
                <c:ptCount val="1"/>
                <c:pt idx="0">
                  <c:v>7.03</c:v>
                </c:pt>
              </c:numCache>
            </c:numRef>
          </c:val>
          <c:extLst>
            <c:ext xmlns:c16="http://schemas.microsoft.com/office/drawing/2014/chart" uri="{C3380CC4-5D6E-409C-BE32-E72D297353CC}">
              <c16:uniqueId val="{00000012-0579-471A-89D7-7073BF706C50}"/>
            </c:ext>
          </c:extLst>
        </c:ser>
        <c:dLbls>
          <c:showLegendKey val="0"/>
          <c:showVal val="0"/>
          <c:showCatName val="0"/>
          <c:showSerName val="0"/>
          <c:showPercent val="0"/>
          <c:showBubbleSize val="0"/>
        </c:dLbls>
        <c:gapWidth val="58"/>
        <c:axId val="770369"/>
        <c:axId val="71896"/>
      </c:barChart>
      <c:catAx>
        <c:axId val="770369"/>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1896"/>
        <c:crosses val="autoZero"/>
        <c:auto val="1"/>
        <c:lblAlgn val="ctr"/>
        <c:lblOffset val="100"/>
        <c:noMultiLvlLbl val="1"/>
      </c:catAx>
      <c:valAx>
        <c:axId val="71896"/>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770369"/>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T1!$B$2:$B$2</c:f>
              <c:numCache>
                <c:formatCode>General</c:formatCode>
                <c:ptCount val="1"/>
                <c:pt idx="0">
                  <c:v>7.52</c:v>
                </c:pt>
              </c:numCache>
            </c:numRef>
          </c:val>
          <c:extLst>
            <c:ext xmlns:c16="http://schemas.microsoft.com/office/drawing/2014/chart" uri="{C3380CC4-5D6E-409C-BE32-E72D297353CC}">
              <c16:uniqueId val="{00000000-40C4-4438-907C-E65208EDB904}"/>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T1!$C$2:$C$2</c:f>
              <c:numCache>
                <c:formatCode>General</c:formatCode>
                <c:ptCount val="1"/>
                <c:pt idx="0">
                  <c:v>7.49</c:v>
                </c:pt>
              </c:numCache>
            </c:numRef>
          </c:val>
          <c:extLst>
            <c:ext xmlns:c16="http://schemas.microsoft.com/office/drawing/2014/chart" uri="{C3380CC4-5D6E-409C-BE32-E72D297353CC}">
              <c16:uniqueId val="{00000001-40C4-4438-907C-E65208EDB904}"/>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T1!$D$2:$D$2</c:f>
              <c:numCache>
                <c:formatCode>General</c:formatCode>
                <c:ptCount val="1"/>
                <c:pt idx="0">
                  <c:v>7.38</c:v>
                </c:pt>
              </c:numCache>
            </c:numRef>
          </c:val>
          <c:extLst>
            <c:ext xmlns:c16="http://schemas.microsoft.com/office/drawing/2014/chart" uri="{C3380CC4-5D6E-409C-BE32-E72D297353CC}">
              <c16:uniqueId val="{00000002-40C4-4438-907C-E65208EDB904}"/>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T1!$E$2:$E$2</c:f>
              <c:numCache>
                <c:formatCode>General</c:formatCode>
                <c:ptCount val="1"/>
                <c:pt idx="0">
                  <c:v>7.69</c:v>
                </c:pt>
              </c:numCache>
            </c:numRef>
          </c:val>
          <c:extLst>
            <c:ext xmlns:c16="http://schemas.microsoft.com/office/drawing/2014/chart" uri="{C3380CC4-5D6E-409C-BE32-E72D297353CC}">
              <c16:uniqueId val="{00000003-40C4-4438-907C-E65208EDB904}"/>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T1!$F$2:$F$2</c:f>
              <c:numCache>
                <c:formatCode>General</c:formatCode>
                <c:ptCount val="1"/>
                <c:pt idx="0">
                  <c:v>7.71</c:v>
                </c:pt>
              </c:numCache>
            </c:numRef>
          </c:val>
          <c:extLst>
            <c:ext xmlns:c16="http://schemas.microsoft.com/office/drawing/2014/chart" uri="{C3380CC4-5D6E-409C-BE32-E72D297353CC}">
              <c16:uniqueId val="{00000004-40C4-4438-907C-E65208EDB904}"/>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T1!$G$2:$G$2</c:f>
              <c:numCache>
                <c:formatCode>General</c:formatCode>
                <c:ptCount val="1"/>
                <c:pt idx="0">
                  <c:v>7.36</c:v>
                </c:pt>
              </c:numCache>
            </c:numRef>
          </c:val>
          <c:extLst>
            <c:ext xmlns:c16="http://schemas.microsoft.com/office/drawing/2014/chart" uri="{C3380CC4-5D6E-409C-BE32-E72D297353CC}">
              <c16:uniqueId val="{00000005-40C4-4438-907C-E65208EDB904}"/>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T1!$H$2:$H$2</c:f>
              <c:numCache>
                <c:formatCode>General</c:formatCode>
                <c:ptCount val="1"/>
                <c:pt idx="0">
                  <c:v>7.37</c:v>
                </c:pt>
              </c:numCache>
            </c:numRef>
          </c:val>
          <c:extLst>
            <c:ext xmlns:c16="http://schemas.microsoft.com/office/drawing/2014/chart" uri="{C3380CC4-5D6E-409C-BE32-E72D297353CC}">
              <c16:uniqueId val="{00000006-40C4-4438-907C-E65208EDB904}"/>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T1!$I$2:$I$2</c:f>
              <c:numCache>
                <c:formatCode>General</c:formatCode>
                <c:ptCount val="1"/>
                <c:pt idx="0">
                  <c:v>7.94</c:v>
                </c:pt>
              </c:numCache>
            </c:numRef>
          </c:val>
          <c:extLst>
            <c:ext xmlns:c16="http://schemas.microsoft.com/office/drawing/2014/chart" uri="{C3380CC4-5D6E-409C-BE32-E72D297353CC}">
              <c16:uniqueId val="{00000007-40C4-4438-907C-E65208EDB904}"/>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T1!$J$2:$J$2</c:f>
              <c:numCache>
                <c:formatCode>General</c:formatCode>
                <c:ptCount val="1"/>
                <c:pt idx="0">
                  <c:v>7.23</c:v>
                </c:pt>
              </c:numCache>
            </c:numRef>
          </c:val>
          <c:extLst>
            <c:ext xmlns:c16="http://schemas.microsoft.com/office/drawing/2014/chart" uri="{C3380CC4-5D6E-409C-BE32-E72D297353CC}">
              <c16:uniqueId val="{00000008-40C4-4438-907C-E65208EDB904}"/>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T1!$K$2:$K$2</c:f>
              <c:numCache>
                <c:formatCode>General</c:formatCode>
                <c:ptCount val="1"/>
                <c:pt idx="0">
                  <c:v>8.07</c:v>
                </c:pt>
              </c:numCache>
            </c:numRef>
          </c:val>
          <c:extLst>
            <c:ext xmlns:c16="http://schemas.microsoft.com/office/drawing/2014/chart" uri="{C3380CC4-5D6E-409C-BE32-E72D297353CC}">
              <c16:uniqueId val="{00000009-40C4-4438-907C-E65208EDB904}"/>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T1!$L$2:$L$2</c:f>
              <c:numCache>
                <c:formatCode>General</c:formatCode>
                <c:ptCount val="1"/>
                <c:pt idx="0">
                  <c:v>7.31</c:v>
                </c:pt>
              </c:numCache>
            </c:numRef>
          </c:val>
          <c:extLst>
            <c:ext xmlns:c16="http://schemas.microsoft.com/office/drawing/2014/chart" uri="{C3380CC4-5D6E-409C-BE32-E72D297353CC}">
              <c16:uniqueId val="{0000000A-40C4-4438-907C-E65208EDB904}"/>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T1!$M$2:$M$2</c:f>
              <c:numCache>
                <c:formatCode>General</c:formatCode>
                <c:ptCount val="1"/>
                <c:pt idx="0">
                  <c:v>7.23</c:v>
                </c:pt>
              </c:numCache>
            </c:numRef>
          </c:val>
          <c:extLst>
            <c:ext xmlns:c16="http://schemas.microsoft.com/office/drawing/2014/chart" uri="{C3380CC4-5D6E-409C-BE32-E72D297353CC}">
              <c16:uniqueId val="{0000000B-40C4-4438-907C-E65208EDB904}"/>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T1!$N$2:$N$2</c:f>
              <c:numCache>
                <c:formatCode>General</c:formatCode>
                <c:ptCount val="1"/>
                <c:pt idx="0">
                  <c:v>7.1</c:v>
                </c:pt>
              </c:numCache>
            </c:numRef>
          </c:val>
          <c:extLst>
            <c:ext xmlns:c16="http://schemas.microsoft.com/office/drawing/2014/chart" uri="{C3380CC4-5D6E-409C-BE32-E72D297353CC}">
              <c16:uniqueId val="{0000000C-40C4-4438-907C-E65208EDB904}"/>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T1!$O$2:$O$2</c:f>
              <c:numCache>
                <c:formatCode>General</c:formatCode>
                <c:ptCount val="1"/>
                <c:pt idx="0">
                  <c:v>7.09</c:v>
                </c:pt>
              </c:numCache>
            </c:numRef>
          </c:val>
          <c:extLst>
            <c:ext xmlns:c16="http://schemas.microsoft.com/office/drawing/2014/chart" uri="{C3380CC4-5D6E-409C-BE32-E72D297353CC}">
              <c16:uniqueId val="{0000000D-40C4-4438-907C-E65208EDB904}"/>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T1!$P$2:$P$2</c:f>
              <c:numCache>
                <c:formatCode>General</c:formatCode>
                <c:ptCount val="1"/>
                <c:pt idx="0">
                  <c:v>8.58</c:v>
                </c:pt>
              </c:numCache>
            </c:numRef>
          </c:val>
          <c:extLst>
            <c:ext xmlns:c16="http://schemas.microsoft.com/office/drawing/2014/chart" uri="{C3380CC4-5D6E-409C-BE32-E72D297353CC}">
              <c16:uniqueId val="{0000000E-40C4-4438-907C-E65208EDB904}"/>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T1!$Q$2:$Q$2</c:f>
              <c:numCache>
                <c:formatCode>General</c:formatCode>
                <c:ptCount val="1"/>
                <c:pt idx="0">
                  <c:v>7.15</c:v>
                </c:pt>
              </c:numCache>
            </c:numRef>
          </c:val>
          <c:extLst>
            <c:ext xmlns:c16="http://schemas.microsoft.com/office/drawing/2014/chart" uri="{C3380CC4-5D6E-409C-BE32-E72D297353CC}">
              <c16:uniqueId val="{0000000F-40C4-4438-907C-E65208EDB904}"/>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T1!$R$2:$R$2</c:f>
              <c:numCache>
                <c:formatCode>General</c:formatCode>
                <c:ptCount val="1"/>
                <c:pt idx="0">
                  <c:v>7.36</c:v>
                </c:pt>
              </c:numCache>
            </c:numRef>
          </c:val>
          <c:extLst>
            <c:ext xmlns:c16="http://schemas.microsoft.com/office/drawing/2014/chart" uri="{C3380CC4-5D6E-409C-BE32-E72D297353CC}">
              <c16:uniqueId val="{00000010-40C4-4438-907C-E65208EDB904}"/>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T1!$S$2:$S$2</c:f>
              <c:numCache>
                <c:formatCode>General</c:formatCode>
                <c:ptCount val="1"/>
                <c:pt idx="0">
                  <c:v>6.31</c:v>
                </c:pt>
              </c:numCache>
            </c:numRef>
          </c:val>
          <c:extLst>
            <c:ext xmlns:c16="http://schemas.microsoft.com/office/drawing/2014/chart" uri="{C3380CC4-5D6E-409C-BE32-E72D297353CC}">
              <c16:uniqueId val="{00000011-40C4-4438-907C-E65208EDB904}"/>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Luotettavien ystävien määrään</c:v>
                </c:pt>
              </c:strCache>
            </c:strRef>
          </c:cat>
          <c:val>
            <c:numRef>
              <c:f>T1!$T$2:$T$2</c:f>
              <c:numCache>
                <c:formatCode>General</c:formatCode>
                <c:ptCount val="1"/>
                <c:pt idx="0">
                  <c:v>6.36</c:v>
                </c:pt>
              </c:numCache>
            </c:numRef>
          </c:val>
          <c:extLst>
            <c:ext xmlns:c16="http://schemas.microsoft.com/office/drawing/2014/chart" uri="{C3380CC4-5D6E-409C-BE32-E72D297353CC}">
              <c16:uniqueId val="{00000012-40C4-4438-907C-E65208EDB904}"/>
            </c:ext>
          </c:extLst>
        </c:ser>
        <c:dLbls>
          <c:showLegendKey val="0"/>
          <c:showVal val="0"/>
          <c:showCatName val="0"/>
          <c:showSerName val="0"/>
          <c:showPercent val="0"/>
          <c:showBubbleSize val="0"/>
        </c:dLbls>
        <c:gapWidth val="58"/>
        <c:axId val="41485"/>
        <c:axId val="560977"/>
      </c:barChart>
      <c:catAx>
        <c:axId val="41485"/>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560977"/>
        <c:crosses val="autoZero"/>
        <c:auto val="1"/>
        <c:lblAlgn val="ctr"/>
        <c:lblOffset val="100"/>
        <c:noMultiLvlLbl val="1"/>
      </c:catAx>
      <c:valAx>
        <c:axId val="560977"/>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41485"/>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T1!$B$2:$B$2</c:f>
              <c:numCache>
                <c:formatCode>General</c:formatCode>
                <c:ptCount val="1"/>
                <c:pt idx="0">
                  <c:v>8.7200000000000006</c:v>
                </c:pt>
              </c:numCache>
            </c:numRef>
          </c:val>
          <c:extLst>
            <c:ext xmlns:c16="http://schemas.microsoft.com/office/drawing/2014/chart" uri="{C3380CC4-5D6E-409C-BE32-E72D297353CC}">
              <c16:uniqueId val="{00000000-31DD-4485-AAB8-14F534C10E42}"/>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T1!$C$2:$C$2</c:f>
              <c:numCache>
                <c:formatCode>General</c:formatCode>
                <c:ptCount val="1"/>
                <c:pt idx="0">
                  <c:v>8.8000000000000007</c:v>
                </c:pt>
              </c:numCache>
            </c:numRef>
          </c:val>
          <c:extLst>
            <c:ext xmlns:c16="http://schemas.microsoft.com/office/drawing/2014/chart" uri="{C3380CC4-5D6E-409C-BE32-E72D297353CC}">
              <c16:uniqueId val="{00000001-31DD-4485-AAB8-14F534C10E42}"/>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T1!$D$2:$D$2</c:f>
              <c:numCache>
                <c:formatCode>General</c:formatCode>
                <c:ptCount val="1"/>
                <c:pt idx="0">
                  <c:v>9.58</c:v>
                </c:pt>
              </c:numCache>
            </c:numRef>
          </c:val>
          <c:extLst>
            <c:ext xmlns:c16="http://schemas.microsoft.com/office/drawing/2014/chart" uri="{C3380CC4-5D6E-409C-BE32-E72D297353CC}">
              <c16:uniqueId val="{00000002-31DD-4485-AAB8-14F534C10E42}"/>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T1!$E$2:$E$2</c:f>
              <c:numCache>
                <c:formatCode>General</c:formatCode>
                <c:ptCount val="1"/>
                <c:pt idx="0">
                  <c:v>8.7100000000000009</c:v>
                </c:pt>
              </c:numCache>
            </c:numRef>
          </c:val>
          <c:extLst>
            <c:ext xmlns:c16="http://schemas.microsoft.com/office/drawing/2014/chart" uri="{C3380CC4-5D6E-409C-BE32-E72D297353CC}">
              <c16:uniqueId val="{00000003-31DD-4485-AAB8-14F534C10E42}"/>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T1!$F$2:$F$2</c:f>
              <c:numCache>
                <c:formatCode>General</c:formatCode>
                <c:ptCount val="1"/>
                <c:pt idx="0">
                  <c:v>8.5399999999999991</c:v>
                </c:pt>
              </c:numCache>
            </c:numRef>
          </c:val>
          <c:extLst>
            <c:ext xmlns:c16="http://schemas.microsoft.com/office/drawing/2014/chart" uri="{C3380CC4-5D6E-409C-BE32-E72D297353CC}">
              <c16:uniqueId val="{00000004-31DD-4485-AAB8-14F534C10E42}"/>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T1!$G$2:$G$2</c:f>
              <c:numCache>
                <c:formatCode>General</c:formatCode>
                <c:ptCount val="1"/>
                <c:pt idx="0">
                  <c:v>8.8000000000000007</c:v>
                </c:pt>
              </c:numCache>
            </c:numRef>
          </c:val>
          <c:extLst>
            <c:ext xmlns:c16="http://schemas.microsoft.com/office/drawing/2014/chart" uri="{C3380CC4-5D6E-409C-BE32-E72D297353CC}">
              <c16:uniqueId val="{00000005-31DD-4485-AAB8-14F534C10E42}"/>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T1!$H$2:$H$2</c:f>
              <c:numCache>
                <c:formatCode>General</c:formatCode>
                <c:ptCount val="1"/>
                <c:pt idx="0">
                  <c:v>8.8800000000000008</c:v>
                </c:pt>
              </c:numCache>
            </c:numRef>
          </c:val>
          <c:extLst>
            <c:ext xmlns:c16="http://schemas.microsoft.com/office/drawing/2014/chart" uri="{C3380CC4-5D6E-409C-BE32-E72D297353CC}">
              <c16:uniqueId val="{00000006-31DD-4485-AAB8-14F534C10E42}"/>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T1!$I$2:$I$2</c:f>
              <c:numCache>
                <c:formatCode>General</c:formatCode>
                <c:ptCount val="1"/>
                <c:pt idx="0">
                  <c:v>9.09</c:v>
                </c:pt>
              </c:numCache>
            </c:numRef>
          </c:val>
          <c:extLst>
            <c:ext xmlns:c16="http://schemas.microsoft.com/office/drawing/2014/chart" uri="{C3380CC4-5D6E-409C-BE32-E72D297353CC}">
              <c16:uniqueId val="{00000007-31DD-4485-AAB8-14F534C10E42}"/>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T1!$J$2:$J$2</c:f>
              <c:numCache>
                <c:formatCode>General</c:formatCode>
                <c:ptCount val="1"/>
                <c:pt idx="0">
                  <c:v>8.66</c:v>
                </c:pt>
              </c:numCache>
            </c:numRef>
          </c:val>
          <c:extLst>
            <c:ext xmlns:c16="http://schemas.microsoft.com/office/drawing/2014/chart" uri="{C3380CC4-5D6E-409C-BE32-E72D297353CC}">
              <c16:uniqueId val="{00000008-31DD-4485-AAB8-14F534C10E42}"/>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T1!$K$2:$K$2</c:f>
              <c:numCache>
                <c:formatCode>General</c:formatCode>
                <c:ptCount val="1"/>
                <c:pt idx="0">
                  <c:v>9.07</c:v>
                </c:pt>
              </c:numCache>
            </c:numRef>
          </c:val>
          <c:extLst>
            <c:ext xmlns:c16="http://schemas.microsoft.com/office/drawing/2014/chart" uri="{C3380CC4-5D6E-409C-BE32-E72D297353CC}">
              <c16:uniqueId val="{00000009-31DD-4485-AAB8-14F534C10E42}"/>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T1!$L$2:$L$2</c:f>
              <c:numCache>
                <c:formatCode>General</c:formatCode>
                <c:ptCount val="1"/>
                <c:pt idx="0">
                  <c:v>8.9700000000000006</c:v>
                </c:pt>
              </c:numCache>
            </c:numRef>
          </c:val>
          <c:extLst>
            <c:ext xmlns:c16="http://schemas.microsoft.com/office/drawing/2014/chart" uri="{C3380CC4-5D6E-409C-BE32-E72D297353CC}">
              <c16:uniqueId val="{0000000A-31DD-4485-AAB8-14F534C10E42}"/>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T1!$M$2:$M$2</c:f>
              <c:numCache>
                <c:formatCode>General</c:formatCode>
                <c:ptCount val="1"/>
                <c:pt idx="0">
                  <c:v>8.56</c:v>
                </c:pt>
              </c:numCache>
            </c:numRef>
          </c:val>
          <c:extLst>
            <c:ext xmlns:c16="http://schemas.microsoft.com/office/drawing/2014/chart" uri="{C3380CC4-5D6E-409C-BE32-E72D297353CC}">
              <c16:uniqueId val="{0000000B-31DD-4485-AAB8-14F534C10E42}"/>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T1!$N$2:$N$2</c:f>
              <c:numCache>
                <c:formatCode>General</c:formatCode>
                <c:ptCount val="1"/>
                <c:pt idx="0">
                  <c:v>8.43</c:v>
                </c:pt>
              </c:numCache>
            </c:numRef>
          </c:val>
          <c:extLst>
            <c:ext xmlns:c16="http://schemas.microsoft.com/office/drawing/2014/chart" uri="{C3380CC4-5D6E-409C-BE32-E72D297353CC}">
              <c16:uniqueId val="{0000000C-31DD-4485-AAB8-14F534C10E42}"/>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T1!$O$2:$O$2</c:f>
              <c:numCache>
                <c:formatCode>General</c:formatCode>
                <c:ptCount val="1"/>
                <c:pt idx="0">
                  <c:v>8.4700000000000006</c:v>
                </c:pt>
              </c:numCache>
            </c:numRef>
          </c:val>
          <c:extLst>
            <c:ext xmlns:c16="http://schemas.microsoft.com/office/drawing/2014/chart" uri="{C3380CC4-5D6E-409C-BE32-E72D297353CC}">
              <c16:uniqueId val="{0000000D-31DD-4485-AAB8-14F534C10E42}"/>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T1!$P$2:$P$2</c:f>
              <c:numCache>
                <c:formatCode>General</c:formatCode>
                <c:ptCount val="1"/>
                <c:pt idx="0">
                  <c:v>8.74</c:v>
                </c:pt>
              </c:numCache>
            </c:numRef>
          </c:val>
          <c:extLst>
            <c:ext xmlns:c16="http://schemas.microsoft.com/office/drawing/2014/chart" uri="{C3380CC4-5D6E-409C-BE32-E72D297353CC}">
              <c16:uniqueId val="{0000000E-31DD-4485-AAB8-14F534C10E42}"/>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T1!$Q$2:$Q$2</c:f>
              <c:numCache>
                <c:formatCode>General</c:formatCode>
                <c:ptCount val="1"/>
                <c:pt idx="0">
                  <c:v>8.2100000000000009</c:v>
                </c:pt>
              </c:numCache>
            </c:numRef>
          </c:val>
          <c:extLst>
            <c:ext xmlns:c16="http://schemas.microsoft.com/office/drawing/2014/chart" uri="{C3380CC4-5D6E-409C-BE32-E72D297353CC}">
              <c16:uniqueId val="{0000000F-31DD-4485-AAB8-14F534C10E42}"/>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T1!$R$2:$R$2</c:f>
              <c:numCache>
                <c:formatCode>General</c:formatCode>
                <c:ptCount val="1"/>
                <c:pt idx="0">
                  <c:v>8.64</c:v>
                </c:pt>
              </c:numCache>
            </c:numRef>
          </c:val>
          <c:extLst>
            <c:ext xmlns:c16="http://schemas.microsoft.com/office/drawing/2014/chart" uri="{C3380CC4-5D6E-409C-BE32-E72D297353CC}">
              <c16:uniqueId val="{00000010-31DD-4485-AAB8-14F534C10E42}"/>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T1!$S$2:$S$2</c:f>
              <c:numCache>
                <c:formatCode>General</c:formatCode>
                <c:ptCount val="1"/>
                <c:pt idx="0">
                  <c:v>8.4499999999999993</c:v>
                </c:pt>
              </c:numCache>
            </c:numRef>
          </c:val>
          <c:extLst>
            <c:ext xmlns:c16="http://schemas.microsoft.com/office/drawing/2014/chart" uri="{C3380CC4-5D6E-409C-BE32-E72D297353CC}">
              <c16:uniqueId val="{00000011-31DD-4485-AAB8-14F534C10E42}"/>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Perheeseesi (läheisiisi)</c:v>
                </c:pt>
              </c:strCache>
            </c:strRef>
          </c:cat>
          <c:val>
            <c:numRef>
              <c:f>T1!$T$2:$T$2</c:f>
              <c:numCache>
                <c:formatCode>General</c:formatCode>
                <c:ptCount val="1"/>
                <c:pt idx="0">
                  <c:v>8.73</c:v>
                </c:pt>
              </c:numCache>
            </c:numRef>
          </c:val>
          <c:extLst>
            <c:ext xmlns:c16="http://schemas.microsoft.com/office/drawing/2014/chart" uri="{C3380CC4-5D6E-409C-BE32-E72D297353CC}">
              <c16:uniqueId val="{00000012-31DD-4485-AAB8-14F534C10E42}"/>
            </c:ext>
          </c:extLst>
        </c:ser>
        <c:dLbls>
          <c:showLegendKey val="0"/>
          <c:showVal val="0"/>
          <c:showCatName val="0"/>
          <c:showSerName val="0"/>
          <c:showPercent val="0"/>
          <c:showBubbleSize val="0"/>
        </c:dLbls>
        <c:gapWidth val="58"/>
        <c:axId val="281093"/>
        <c:axId val="721435"/>
      </c:barChart>
      <c:catAx>
        <c:axId val="281093"/>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721435"/>
        <c:crosses val="autoZero"/>
        <c:auto val="1"/>
        <c:lblAlgn val="ctr"/>
        <c:lblOffset val="100"/>
        <c:noMultiLvlLbl val="1"/>
      </c:catAx>
      <c:valAx>
        <c:axId val="721435"/>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281093"/>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T1!$B$2:$B$2</c:f>
              <c:numCache>
                <c:formatCode>General</c:formatCode>
                <c:ptCount val="1"/>
                <c:pt idx="0">
                  <c:v>8.25</c:v>
                </c:pt>
              </c:numCache>
            </c:numRef>
          </c:val>
          <c:extLst>
            <c:ext xmlns:c16="http://schemas.microsoft.com/office/drawing/2014/chart" uri="{C3380CC4-5D6E-409C-BE32-E72D297353CC}">
              <c16:uniqueId val="{00000000-6F6C-4453-A731-D18D28626D8F}"/>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T1!$C$2:$C$2</c:f>
              <c:numCache>
                <c:formatCode>General</c:formatCode>
                <c:ptCount val="1"/>
                <c:pt idx="0">
                  <c:v>8.0299999999999994</c:v>
                </c:pt>
              </c:numCache>
            </c:numRef>
          </c:val>
          <c:extLst>
            <c:ext xmlns:c16="http://schemas.microsoft.com/office/drawing/2014/chart" uri="{C3380CC4-5D6E-409C-BE32-E72D297353CC}">
              <c16:uniqueId val="{00000001-6F6C-4453-A731-D18D28626D8F}"/>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T1!$D$2:$D$2</c:f>
              <c:numCache>
                <c:formatCode>General</c:formatCode>
                <c:ptCount val="1"/>
                <c:pt idx="0">
                  <c:v>8.5399999999999991</c:v>
                </c:pt>
              </c:numCache>
            </c:numRef>
          </c:val>
          <c:extLst>
            <c:ext xmlns:c16="http://schemas.microsoft.com/office/drawing/2014/chart" uri="{C3380CC4-5D6E-409C-BE32-E72D297353CC}">
              <c16:uniqueId val="{00000002-6F6C-4453-A731-D18D28626D8F}"/>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T1!$E$2:$E$2</c:f>
              <c:numCache>
                <c:formatCode>General</c:formatCode>
                <c:ptCount val="1"/>
                <c:pt idx="0">
                  <c:v>8.17</c:v>
                </c:pt>
              </c:numCache>
            </c:numRef>
          </c:val>
          <c:extLst>
            <c:ext xmlns:c16="http://schemas.microsoft.com/office/drawing/2014/chart" uri="{C3380CC4-5D6E-409C-BE32-E72D297353CC}">
              <c16:uniqueId val="{00000003-6F6C-4453-A731-D18D28626D8F}"/>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T1!$F$2:$F$2</c:f>
              <c:numCache>
                <c:formatCode>General</c:formatCode>
                <c:ptCount val="1"/>
                <c:pt idx="0">
                  <c:v>7.85</c:v>
                </c:pt>
              </c:numCache>
            </c:numRef>
          </c:val>
          <c:extLst>
            <c:ext xmlns:c16="http://schemas.microsoft.com/office/drawing/2014/chart" uri="{C3380CC4-5D6E-409C-BE32-E72D297353CC}">
              <c16:uniqueId val="{00000004-6F6C-4453-A731-D18D28626D8F}"/>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T1!$G$2:$G$2</c:f>
              <c:numCache>
                <c:formatCode>General</c:formatCode>
                <c:ptCount val="1"/>
                <c:pt idx="0">
                  <c:v>8.18</c:v>
                </c:pt>
              </c:numCache>
            </c:numRef>
          </c:val>
          <c:extLst>
            <c:ext xmlns:c16="http://schemas.microsoft.com/office/drawing/2014/chart" uri="{C3380CC4-5D6E-409C-BE32-E72D297353CC}">
              <c16:uniqueId val="{00000005-6F6C-4453-A731-D18D28626D8F}"/>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T1!$H$2:$H$2</c:f>
              <c:numCache>
                <c:formatCode>General</c:formatCode>
                <c:ptCount val="1"/>
                <c:pt idx="0">
                  <c:v>8.08</c:v>
                </c:pt>
              </c:numCache>
            </c:numRef>
          </c:val>
          <c:extLst>
            <c:ext xmlns:c16="http://schemas.microsoft.com/office/drawing/2014/chart" uri="{C3380CC4-5D6E-409C-BE32-E72D297353CC}">
              <c16:uniqueId val="{00000006-6F6C-4453-A731-D18D28626D8F}"/>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T1!$I$2:$I$2</c:f>
              <c:numCache>
                <c:formatCode>General</c:formatCode>
                <c:ptCount val="1"/>
                <c:pt idx="0">
                  <c:v>8.57</c:v>
                </c:pt>
              </c:numCache>
            </c:numRef>
          </c:val>
          <c:extLst>
            <c:ext xmlns:c16="http://schemas.microsoft.com/office/drawing/2014/chart" uri="{C3380CC4-5D6E-409C-BE32-E72D297353CC}">
              <c16:uniqueId val="{00000007-6F6C-4453-A731-D18D28626D8F}"/>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T1!$J$2:$J$2</c:f>
              <c:numCache>
                <c:formatCode>General</c:formatCode>
                <c:ptCount val="1"/>
                <c:pt idx="0">
                  <c:v>8.11</c:v>
                </c:pt>
              </c:numCache>
            </c:numRef>
          </c:val>
          <c:extLst>
            <c:ext xmlns:c16="http://schemas.microsoft.com/office/drawing/2014/chart" uri="{C3380CC4-5D6E-409C-BE32-E72D297353CC}">
              <c16:uniqueId val="{00000008-6F6C-4453-A731-D18D28626D8F}"/>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T1!$K$2:$K$2</c:f>
              <c:numCache>
                <c:formatCode>General</c:formatCode>
                <c:ptCount val="1"/>
                <c:pt idx="0">
                  <c:v>8.3800000000000008</c:v>
                </c:pt>
              </c:numCache>
            </c:numRef>
          </c:val>
          <c:extLst>
            <c:ext xmlns:c16="http://schemas.microsoft.com/office/drawing/2014/chart" uri="{C3380CC4-5D6E-409C-BE32-E72D297353CC}">
              <c16:uniqueId val="{00000009-6F6C-4453-A731-D18D28626D8F}"/>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T1!$L$2:$L$2</c:f>
              <c:numCache>
                <c:formatCode>General</c:formatCode>
                <c:ptCount val="1"/>
                <c:pt idx="0">
                  <c:v>8.2200000000000006</c:v>
                </c:pt>
              </c:numCache>
            </c:numRef>
          </c:val>
          <c:extLst>
            <c:ext xmlns:c16="http://schemas.microsoft.com/office/drawing/2014/chart" uri="{C3380CC4-5D6E-409C-BE32-E72D297353CC}">
              <c16:uniqueId val="{0000000A-6F6C-4453-A731-D18D28626D8F}"/>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T1!$M$2:$M$2</c:f>
              <c:numCache>
                <c:formatCode>General</c:formatCode>
                <c:ptCount val="1"/>
                <c:pt idx="0">
                  <c:v>8.08</c:v>
                </c:pt>
              </c:numCache>
            </c:numRef>
          </c:val>
          <c:extLst>
            <c:ext xmlns:c16="http://schemas.microsoft.com/office/drawing/2014/chart" uri="{C3380CC4-5D6E-409C-BE32-E72D297353CC}">
              <c16:uniqueId val="{0000000B-6F6C-4453-A731-D18D28626D8F}"/>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T1!$N$2:$N$2</c:f>
              <c:numCache>
                <c:formatCode>General</c:formatCode>
                <c:ptCount val="1"/>
                <c:pt idx="0">
                  <c:v>7.8</c:v>
                </c:pt>
              </c:numCache>
            </c:numRef>
          </c:val>
          <c:extLst>
            <c:ext xmlns:c16="http://schemas.microsoft.com/office/drawing/2014/chart" uri="{C3380CC4-5D6E-409C-BE32-E72D297353CC}">
              <c16:uniqueId val="{0000000C-6F6C-4453-A731-D18D28626D8F}"/>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T1!$O$2:$O$2</c:f>
              <c:numCache>
                <c:formatCode>General</c:formatCode>
                <c:ptCount val="1"/>
                <c:pt idx="0">
                  <c:v>8.32</c:v>
                </c:pt>
              </c:numCache>
            </c:numRef>
          </c:val>
          <c:extLst>
            <c:ext xmlns:c16="http://schemas.microsoft.com/office/drawing/2014/chart" uri="{C3380CC4-5D6E-409C-BE32-E72D297353CC}">
              <c16:uniqueId val="{0000000D-6F6C-4453-A731-D18D28626D8F}"/>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T1!$P$2:$P$2</c:f>
              <c:numCache>
                <c:formatCode>General</c:formatCode>
                <c:ptCount val="1"/>
                <c:pt idx="0">
                  <c:v>8.77</c:v>
                </c:pt>
              </c:numCache>
            </c:numRef>
          </c:val>
          <c:extLst>
            <c:ext xmlns:c16="http://schemas.microsoft.com/office/drawing/2014/chart" uri="{C3380CC4-5D6E-409C-BE32-E72D297353CC}">
              <c16:uniqueId val="{0000000E-6F6C-4453-A731-D18D28626D8F}"/>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T1!$Q$2:$Q$2</c:f>
              <c:numCache>
                <c:formatCode>General</c:formatCode>
                <c:ptCount val="1"/>
                <c:pt idx="0">
                  <c:v>7.72</c:v>
                </c:pt>
              </c:numCache>
            </c:numRef>
          </c:val>
          <c:extLst>
            <c:ext xmlns:c16="http://schemas.microsoft.com/office/drawing/2014/chart" uri="{C3380CC4-5D6E-409C-BE32-E72D297353CC}">
              <c16:uniqueId val="{0000000F-6F6C-4453-A731-D18D28626D8F}"/>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T1!$R$2:$R$2</c:f>
              <c:numCache>
                <c:formatCode>General</c:formatCode>
                <c:ptCount val="1"/>
                <c:pt idx="0">
                  <c:v>8.26</c:v>
                </c:pt>
              </c:numCache>
            </c:numRef>
          </c:val>
          <c:extLst>
            <c:ext xmlns:c16="http://schemas.microsoft.com/office/drawing/2014/chart" uri="{C3380CC4-5D6E-409C-BE32-E72D297353CC}">
              <c16:uniqueId val="{00000010-6F6C-4453-A731-D18D28626D8F}"/>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T1!$S$2:$S$2</c:f>
              <c:numCache>
                <c:formatCode>General</c:formatCode>
                <c:ptCount val="1"/>
                <c:pt idx="0">
                  <c:v>8.2200000000000006</c:v>
                </c:pt>
              </c:numCache>
            </c:numRef>
          </c:val>
          <c:extLst>
            <c:ext xmlns:c16="http://schemas.microsoft.com/office/drawing/2014/chart" uri="{C3380CC4-5D6E-409C-BE32-E72D297353CC}">
              <c16:uniqueId val="{00000011-6F6C-4453-A731-D18D28626D8F}"/>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Päivittäiseen pärjäämiseesi</c:v>
                </c:pt>
              </c:strCache>
            </c:strRef>
          </c:cat>
          <c:val>
            <c:numRef>
              <c:f>T1!$T$2:$T$2</c:f>
              <c:numCache>
                <c:formatCode>General</c:formatCode>
                <c:ptCount val="1"/>
                <c:pt idx="0">
                  <c:v>7.24</c:v>
                </c:pt>
              </c:numCache>
            </c:numRef>
          </c:val>
          <c:extLst>
            <c:ext xmlns:c16="http://schemas.microsoft.com/office/drawing/2014/chart" uri="{C3380CC4-5D6E-409C-BE32-E72D297353CC}">
              <c16:uniqueId val="{00000012-6F6C-4453-A731-D18D28626D8F}"/>
            </c:ext>
          </c:extLst>
        </c:ser>
        <c:dLbls>
          <c:showLegendKey val="0"/>
          <c:showVal val="0"/>
          <c:showCatName val="0"/>
          <c:showSerName val="0"/>
          <c:showPercent val="0"/>
          <c:showBubbleSize val="0"/>
        </c:dLbls>
        <c:gapWidth val="58"/>
        <c:axId val="437683"/>
        <c:axId val="845150"/>
      </c:barChart>
      <c:catAx>
        <c:axId val="437683"/>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845150"/>
        <c:crosses val="autoZero"/>
        <c:auto val="1"/>
        <c:lblAlgn val="ctr"/>
        <c:lblOffset val="100"/>
        <c:noMultiLvlLbl val="1"/>
      </c:catAx>
      <c:valAx>
        <c:axId val="845150"/>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437683"/>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fi-FI"/>
  <c:roundedCorners val="1"/>
  <c:style val="18"/>
  <c:chart>
    <c:autoTitleDeleted val="1"/>
    <c:plotArea>
      <c:layout/>
      <c:barChart>
        <c:barDir val="bar"/>
        <c:grouping val="clustered"/>
        <c:varyColors val="0"/>
        <c:ser>
          <c:idx val="0"/>
          <c:order val="0"/>
          <c:tx>
            <c:strRef>
              <c:f>T1!$B$1</c:f>
              <c:strCache>
                <c:ptCount val="1"/>
                <c:pt idx="0">
                  <c:v>Iisalmi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T1!$B$2:$B$2</c:f>
              <c:numCache>
                <c:formatCode>General</c:formatCode>
                <c:ptCount val="1"/>
                <c:pt idx="0">
                  <c:v>7.23</c:v>
                </c:pt>
              </c:numCache>
            </c:numRef>
          </c:val>
          <c:extLst>
            <c:ext xmlns:c16="http://schemas.microsoft.com/office/drawing/2014/chart" uri="{C3380CC4-5D6E-409C-BE32-E72D297353CC}">
              <c16:uniqueId val="{00000000-5D95-4DBD-89B6-518BF4820900}"/>
            </c:ext>
          </c:extLst>
        </c:ser>
        <c:ser>
          <c:idx val="1"/>
          <c:order val="1"/>
          <c:tx>
            <c:strRef>
              <c:f>T1!$C$1</c:f>
              <c:strCache>
                <c:ptCount val="1"/>
                <c:pt idx="0">
                  <c:v>Joroinen</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T1!$C$2:$C$2</c:f>
              <c:numCache>
                <c:formatCode>General</c:formatCode>
                <c:ptCount val="1"/>
                <c:pt idx="0">
                  <c:v>6.91</c:v>
                </c:pt>
              </c:numCache>
            </c:numRef>
          </c:val>
          <c:extLst>
            <c:ext xmlns:c16="http://schemas.microsoft.com/office/drawing/2014/chart" uri="{C3380CC4-5D6E-409C-BE32-E72D297353CC}">
              <c16:uniqueId val="{00000001-5D95-4DBD-89B6-518BF4820900}"/>
            </c:ext>
          </c:extLst>
        </c:ser>
        <c:ser>
          <c:idx val="2"/>
          <c:order val="2"/>
          <c:tx>
            <c:strRef>
              <c:f>T1!$D$1</c:f>
              <c:strCache>
                <c:ptCount val="1"/>
                <c:pt idx="0">
                  <c:v>Kaavi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T1!$D$2:$D$2</c:f>
              <c:numCache>
                <c:formatCode>General</c:formatCode>
                <c:ptCount val="1"/>
                <c:pt idx="0">
                  <c:v>6.54</c:v>
                </c:pt>
              </c:numCache>
            </c:numRef>
          </c:val>
          <c:extLst>
            <c:ext xmlns:c16="http://schemas.microsoft.com/office/drawing/2014/chart" uri="{C3380CC4-5D6E-409C-BE32-E72D297353CC}">
              <c16:uniqueId val="{00000002-5D95-4DBD-89B6-518BF4820900}"/>
            </c:ext>
          </c:extLst>
        </c:ser>
        <c:ser>
          <c:idx val="3"/>
          <c:order val="3"/>
          <c:tx>
            <c:strRef>
              <c:f>T1!$E$1</c:f>
              <c:strCache>
                <c:ptCount val="1"/>
                <c:pt idx="0">
                  <c:v>Keitele</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T1!$E$2:$E$2</c:f>
              <c:numCache>
                <c:formatCode>General</c:formatCode>
                <c:ptCount val="1"/>
                <c:pt idx="0">
                  <c:v>7.14</c:v>
                </c:pt>
              </c:numCache>
            </c:numRef>
          </c:val>
          <c:extLst>
            <c:ext xmlns:c16="http://schemas.microsoft.com/office/drawing/2014/chart" uri="{C3380CC4-5D6E-409C-BE32-E72D297353CC}">
              <c16:uniqueId val="{00000003-5D95-4DBD-89B6-518BF4820900}"/>
            </c:ext>
          </c:extLst>
        </c:ser>
        <c:ser>
          <c:idx val="4"/>
          <c:order val="4"/>
          <c:tx>
            <c:strRef>
              <c:f>T1!$F$1</c:f>
              <c:strCache>
                <c:ptCount val="1"/>
                <c:pt idx="0">
                  <c:v>Kiuruvesi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T1!$F$2:$F$2</c:f>
              <c:numCache>
                <c:formatCode>General</c:formatCode>
                <c:ptCount val="1"/>
                <c:pt idx="0">
                  <c:v>6.75</c:v>
                </c:pt>
              </c:numCache>
            </c:numRef>
          </c:val>
          <c:extLst>
            <c:ext xmlns:c16="http://schemas.microsoft.com/office/drawing/2014/chart" uri="{C3380CC4-5D6E-409C-BE32-E72D297353CC}">
              <c16:uniqueId val="{00000004-5D95-4DBD-89B6-518BF4820900}"/>
            </c:ext>
          </c:extLst>
        </c:ser>
        <c:ser>
          <c:idx val="5"/>
          <c:order val="5"/>
          <c:tx>
            <c:strRef>
              <c:f>T1!$G$1</c:f>
              <c:strCache>
                <c:ptCount val="1"/>
                <c:pt idx="0">
                  <c:v>Kuopio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T1!$G$2:$G$2</c:f>
              <c:numCache>
                <c:formatCode>General</c:formatCode>
                <c:ptCount val="1"/>
                <c:pt idx="0">
                  <c:v>7.19</c:v>
                </c:pt>
              </c:numCache>
            </c:numRef>
          </c:val>
          <c:extLst>
            <c:ext xmlns:c16="http://schemas.microsoft.com/office/drawing/2014/chart" uri="{C3380CC4-5D6E-409C-BE32-E72D297353CC}">
              <c16:uniqueId val="{00000005-5D95-4DBD-89B6-518BF4820900}"/>
            </c:ext>
          </c:extLst>
        </c:ser>
        <c:ser>
          <c:idx val="6"/>
          <c:order val="6"/>
          <c:tx>
            <c:strRef>
              <c:f>T1!$H$1</c:f>
              <c:strCache>
                <c:ptCount val="1"/>
                <c:pt idx="0">
                  <c:v>Lapinlahti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T1!$H$2:$H$2</c:f>
              <c:numCache>
                <c:formatCode>General</c:formatCode>
                <c:ptCount val="1"/>
                <c:pt idx="0">
                  <c:v>7.08</c:v>
                </c:pt>
              </c:numCache>
            </c:numRef>
          </c:val>
          <c:extLst>
            <c:ext xmlns:c16="http://schemas.microsoft.com/office/drawing/2014/chart" uri="{C3380CC4-5D6E-409C-BE32-E72D297353CC}">
              <c16:uniqueId val="{00000006-5D95-4DBD-89B6-518BF4820900}"/>
            </c:ext>
          </c:extLst>
        </c:ser>
        <c:ser>
          <c:idx val="7"/>
          <c:order val="7"/>
          <c:tx>
            <c:strRef>
              <c:f>T1!$I$1</c:f>
              <c:strCache>
                <c:ptCount val="1"/>
                <c:pt idx="0">
                  <c:v>Leppävirta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T1!$I$2:$I$2</c:f>
              <c:numCache>
                <c:formatCode>General</c:formatCode>
                <c:ptCount val="1"/>
                <c:pt idx="0">
                  <c:v>7.78</c:v>
                </c:pt>
              </c:numCache>
            </c:numRef>
          </c:val>
          <c:extLst>
            <c:ext xmlns:c16="http://schemas.microsoft.com/office/drawing/2014/chart" uri="{C3380CC4-5D6E-409C-BE32-E72D297353CC}">
              <c16:uniqueId val="{00000007-5D95-4DBD-89B6-518BF4820900}"/>
            </c:ext>
          </c:extLst>
        </c:ser>
        <c:ser>
          <c:idx val="8"/>
          <c:order val="8"/>
          <c:tx>
            <c:strRef>
              <c:f>T1!$J$1</c:f>
              <c:strCache>
                <c:ptCount val="1"/>
                <c:pt idx="0">
                  <c:v>Pielavesi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T1!$J$2:$J$2</c:f>
              <c:numCache>
                <c:formatCode>General</c:formatCode>
                <c:ptCount val="1"/>
                <c:pt idx="0">
                  <c:v>6.94</c:v>
                </c:pt>
              </c:numCache>
            </c:numRef>
          </c:val>
          <c:extLst>
            <c:ext xmlns:c16="http://schemas.microsoft.com/office/drawing/2014/chart" uri="{C3380CC4-5D6E-409C-BE32-E72D297353CC}">
              <c16:uniqueId val="{00000008-5D95-4DBD-89B6-518BF4820900}"/>
            </c:ext>
          </c:extLst>
        </c:ser>
        <c:ser>
          <c:idx val="9"/>
          <c:order val="9"/>
          <c:tx>
            <c:strRef>
              <c:f>T1!$K$1</c:f>
              <c:strCache>
                <c:ptCount val="1"/>
                <c:pt idx="0">
                  <c:v>Rautalampi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T1!$K$2:$K$2</c:f>
              <c:numCache>
                <c:formatCode>General</c:formatCode>
                <c:ptCount val="1"/>
                <c:pt idx="0">
                  <c:v>8.1</c:v>
                </c:pt>
              </c:numCache>
            </c:numRef>
          </c:val>
          <c:extLst>
            <c:ext xmlns:c16="http://schemas.microsoft.com/office/drawing/2014/chart" uri="{C3380CC4-5D6E-409C-BE32-E72D297353CC}">
              <c16:uniqueId val="{00000009-5D95-4DBD-89B6-518BF4820900}"/>
            </c:ext>
          </c:extLst>
        </c:ser>
        <c:ser>
          <c:idx val="10"/>
          <c:order val="10"/>
          <c:tx>
            <c:strRef>
              <c:f>T1!$L$1</c:f>
              <c:strCache>
                <c:ptCount val="1"/>
                <c:pt idx="0">
                  <c:v>Rautavaara</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T1!$L$2:$L$2</c:f>
              <c:numCache>
                <c:formatCode>General</c:formatCode>
                <c:ptCount val="1"/>
                <c:pt idx="0">
                  <c:v>7.87</c:v>
                </c:pt>
              </c:numCache>
            </c:numRef>
          </c:val>
          <c:extLst>
            <c:ext xmlns:c16="http://schemas.microsoft.com/office/drawing/2014/chart" uri="{C3380CC4-5D6E-409C-BE32-E72D297353CC}">
              <c16:uniqueId val="{0000000A-5D95-4DBD-89B6-518BF4820900}"/>
            </c:ext>
          </c:extLst>
        </c:ser>
        <c:ser>
          <c:idx val="11"/>
          <c:order val="11"/>
          <c:tx>
            <c:strRef>
              <c:f>T1!$M$1</c:f>
              <c:strCache>
                <c:ptCount val="1"/>
                <c:pt idx="0">
                  <c:v>Siilinjärvi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T1!$M$2:$M$2</c:f>
              <c:numCache>
                <c:formatCode>General</c:formatCode>
                <c:ptCount val="1"/>
                <c:pt idx="0">
                  <c:v>7.05</c:v>
                </c:pt>
              </c:numCache>
            </c:numRef>
          </c:val>
          <c:extLst>
            <c:ext xmlns:c16="http://schemas.microsoft.com/office/drawing/2014/chart" uri="{C3380CC4-5D6E-409C-BE32-E72D297353CC}">
              <c16:uniqueId val="{0000000B-5D95-4DBD-89B6-518BF4820900}"/>
            </c:ext>
          </c:extLst>
        </c:ser>
        <c:ser>
          <c:idx val="12"/>
          <c:order val="12"/>
          <c:tx>
            <c:strRef>
              <c:f>T1!$N$1</c:f>
              <c:strCache>
                <c:ptCount val="1"/>
                <c:pt idx="0">
                  <c:v>Sonkajärvi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T1!$N$2:$N$2</c:f>
              <c:numCache>
                <c:formatCode>General</c:formatCode>
                <c:ptCount val="1"/>
                <c:pt idx="0">
                  <c:v>6.27</c:v>
                </c:pt>
              </c:numCache>
            </c:numRef>
          </c:val>
          <c:extLst>
            <c:ext xmlns:c16="http://schemas.microsoft.com/office/drawing/2014/chart" uri="{C3380CC4-5D6E-409C-BE32-E72D297353CC}">
              <c16:uniqueId val="{0000000C-5D95-4DBD-89B6-518BF4820900}"/>
            </c:ext>
          </c:extLst>
        </c:ser>
        <c:ser>
          <c:idx val="13"/>
          <c:order val="13"/>
          <c:tx>
            <c:strRef>
              <c:f>T1!$O$1</c:f>
              <c:strCache>
                <c:ptCount val="1"/>
                <c:pt idx="0">
                  <c:v>Suonenjoki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T1!$O$2:$O$2</c:f>
              <c:numCache>
                <c:formatCode>General</c:formatCode>
                <c:ptCount val="1"/>
                <c:pt idx="0">
                  <c:v>7.34</c:v>
                </c:pt>
              </c:numCache>
            </c:numRef>
          </c:val>
          <c:extLst>
            <c:ext xmlns:c16="http://schemas.microsoft.com/office/drawing/2014/chart" uri="{C3380CC4-5D6E-409C-BE32-E72D297353CC}">
              <c16:uniqueId val="{0000000D-5D95-4DBD-89B6-518BF4820900}"/>
            </c:ext>
          </c:extLst>
        </c:ser>
        <c:ser>
          <c:idx val="14"/>
          <c:order val="14"/>
          <c:tx>
            <c:strRef>
              <c:f>T1!$P$1</c:f>
              <c:strCache>
                <c:ptCount val="1"/>
                <c:pt idx="0">
                  <c:v>Tervo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T1!$P$2:$P$2</c:f>
              <c:numCache>
                <c:formatCode>General</c:formatCode>
                <c:ptCount val="1"/>
                <c:pt idx="0">
                  <c:v>8.32</c:v>
                </c:pt>
              </c:numCache>
            </c:numRef>
          </c:val>
          <c:extLst>
            <c:ext xmlns:c16="http://schemas.microsoft.com/office/drawing/2014/chart" uri="{C3380CC4-5D6E-409C-BE32-E72D297353CC}">
              <c16:uniqueId val="{0000000E-5D95-4DBD-89B6-518BF4820900}"/>
            </c:ext>
          </c:extLst>
        </c:ser>
        <c:ser>
          <c:idx val="15"/>
          <c:order val="15"/>
          <c:tx>
            <c:strRef>
              <c:f>T1!$Q$1</c:f>
              <c:strCache>
                <c:ptCount val="1"/>
                <c:pt idx="0">
                  <c:v>Tuusniemi</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T1!$Q$2:$Q$2</c:f>
              <c:numCache>
                <c:formatCode>General</c:formatCode>
                <c:ptCount val="1"/>
                <c:pt idx="0">
                  <c:v>6.79</c:v>
                </c:pt>
              </c:numCache>
            </c:numRef>
          </c:val>
          <c:extLst>
            <c:ext xmlns:c16="http://schemas.microsoft.com/office/drawing/2014/chart" uri="{C3380CC4-5D6E-409C-BE32-E72D297353CC}">
              <c16:uniqueId val="{0000000F-5D95-4DBD-89B6-518BF4820900}"/>
            </c:ext>
          </c:extLst>
        </c:ser>
        <c:ser>
          <c:idx val="16"/>
          <c:order val="16"/>
          <c:tx>
            <c:strRef>
              <c:f>T1!$R$1</c:f>
              <c:strCache>
                <c:ptCount val="1"/>
                <c:pt idx="0">
                  <c:v>Varkaus</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T1!$R$2:$R$2</c:f>
              <c:numCache>
                <c:formatCode>General</c:formatCode>
                <c:ptCount val="1"/>
                <c:pt idx="0">
                  <c:v>7.21</c:v>
                </c:pt>
              </c:numCache>
            </c:numRef>
          </c:val>
          <c:extLst>
            <c:ext xmlns:c16="http://schemas.microsoft.com/office/drawing/2014/chart" uri="{C3380CC4-5D6E-409C-BE32-E72D297353CC}">
              <c16:uniqueId val="{00000010-5D95-4DBD-89B6-518BF4820900}"/>
            </c:ext>
          </c:extLst>
        </c:ser>
        <c:ser>
          <c:idx val="17"/>
          <c:order val="17"/>
          <c:tx>
            <c:strRef>
              <c:f>T1!$S$1</c:f>
              <c:strCache>
                <c:ptCount val="1"/>
                <c:pt idx="0">
                  <c:v>Vesanto</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T1!$S$2:$S$2</c:f>
              <c:numCache>
                <c:formatCode>General</c:formatCode>
                <c:ptCount val="1"/>
                <c:pt idx="0">
                  <c:v>6.95</c:v>
                </c:pt>
              </c:numCache>
            </c:numRef>
          </c:val>
          <c:extLst>
            <c:ext xmlns:c16="http://schemas.microsoft.com/office/drawing/2014/chart" uri="{C3380CC4-5D6E-409C-BE32-E72D297353CC}">
              <c16:uniqueId val="{00000011-5D95-4DBD-89B6-518BF4820900}"/>
            </c:ext>
          </c:extLst>
        </c:ser>
        <c:ser>
          <c:idx val="18"/>
          <c:order val="18"/>
          <c:tx>
            <c:strRef>
              <c:f>T1!$T$1</c:f>
              <c:strCache>
                <c:ptCount val="1"/>
                <c:pt idx="0">
                  <c:v>Vieremä</c:v>
                </c:pt>
              </c:strCache>
            </c:strRef>
          </c:tx>
          <c:invertIfNegative val="1"/>
          <c:dLbls>
            <c:spPr>
              <a:noFill/>
              <a:ln>
                <a:noFill/>
              </a:ln>
              <a:effectLst/>
            </c:spPr>
            <c:txPr>
              <a:bodyPr/>
              <a:lstStyle/>
              <a:p>
                <a:pPr algn="l">
                  <a:defRPr sz="1000" b="0" spc="100">
                    <a:solidFill>
                      <a:srgbClr val="000000"/>
                    </a:solidFill>
                    <a:latin typeface="Arial"/>
                  </a:defRPr>
                </a:pPr>
                <a:endParaRPr lang="fi-FI"/>
              </a:p>
            </c:txPr>
            <c:showLegendKey val="0"/>
            <c:showVal val="1"/>
            <c:showCatName val="0"/>
            <c:showSerName val="0"/>
            <c:showPercent val="1"/>
            <c:showBubbleSize val="0"/>
            <c:showLeaderLines val="0"/>
            <c:extLst>
              <c:ext xmlns:c15="http://schemas.microsoft.com/office/drawing/2012/chart" uri="{CE6537A1-D6FC-4f65-9D91-7224C49458BB}">
                <c15:showLeaderLines val="0"/>
              </c:ext>
            </c:extLst>
          </c:dLbls>
          <c:cat>
            <c:strRef>
              <c:f>T1!$A$2:$A$2</c:f>
              <c:strCache>
                <c:ptCount val="1"/>
                <c:pt idx="0">
                  <c:v>Taloudelliseen tilanteeseesi</c:v>
                </c:pt>
              </c:strCache>
            </c:strRef>
          </c:cat>
          <c:val>
            <c:numRef>
              <c:f>T1!$T$2:$T$2</c:f>
              <c:numCache>
                <c:formatCode>General</c:formatCode>
                <c:ptCount val="1"/>
                <c:pt idx="0">
                  <c:v>6.12</c:v>
                </c:pt>
              </c:numCache>
            </c:numRef>
          </c:val>
          <c:extLst>
            <c:ext xmlns:c16="http://schemas.microsoft.com/office/drawing/2014/chart" uri="{C3380CC4-5D6E-409C-BE32-E72D297353CC}">
              <c16:uniqueId val="{00000012-5D95-4DBD-89B6-518BF4820900}"/>
            </c:ext>
          </c:extLst>
        </c:ser>
        <c:dLbls>
          <c:showLegendKey val="0"/>
          <c:showVal val="0"/>
          <c:showCatName val="0"/>
          <c:showSerName val="0"/>
          <c:showPercent val="0"/>
          <c:showBubbleSize val="0"/>
        </c:dLbls>
        <c:gapWidth val="58"/>
        <c:axId val="713351"/>
        <c:axId val="115395"/>
      </c:barChart>
      <c:catAx>
        <c:axId val="713351"/>
        <c:scaling>
          <c:orientation val="maxMin"/>
        </c:scaling>
        <c:delete val="0"/>
        <c:axPos val="l"/>
        <c:numFmt formatCode="General" sourceLinked="0"/>
        <c:majorTickMark val="none"/>
        <c:minorTickMark val="none"/>
        <c:tickLblPos val="nextTo"/>
        <c:txPr>
          <a:bodyPr/>
          <a:lstStyle/>
          <a:p>
            <a:pPr algn="l">
              <a:defRPr sz="1000" b="0" spc="100">
                <a:solidFill>
                  <a:srgbClr val="000000"/>
                </a:solidFill>
                <a:latin typeface="Arial"/>
              </a:defRPr>
            </a:pPr>
            <a:endParaRPr lang="fi-FI"/>
          </a:p>
        </c:txPr>
        <c:crossAx val="115395"/>
        <c:crosses val="autoZero"/>
        <c:auto val="1"/>
        <c:lblAlgn val="ctr"/>
        <c:lblOffset val="100"/>
        <c:noMultiLvlLbl val="1"/>
      </c:catAx>
      <c:valAx>
        <c:axId val="115395"/>
        <c:scaling>
          <c:orientation val="minMax"/>
          <c:max val="10"/>
          <c:min val="0"/>
        </c:scaling>
        <c:delete val="0"/>
        <c:axPos val="t"/>
        <c:majorGridlines>
          <c:spPr>
            <a:ln>
              <a:solidFill>
                <a:srgbClr val="4F81BD">
                  <a:alpha val="20000"/>
                </a:srgbClr>
              </a:solidFill>
            </a:ln>
          </c:spPr>
        </c:majorGridlines>
        <c:numFmt formatCode="General" sourceLinked="1"/>
        <c:majorTickMark val="none"/>
        <c:minorTickMark val="none"/>
        <c:tickLblPos val="high"/>
        <c:spPr>
          <a:ln>
            <a:noFill/>
          </a:ln>
        </c:spPr>
        <c:txPr>
          <a:bodyPr/>
          <a:lstStyle/>
          <a:p>
            <a:pPr algn="l">
              <a:defRPr sz="1000" b="0" spc="100">
                <a:solidFill>
                  <a:srgbClr val="000000"/>
                </a:solidFill>
                <a:latin typeface="Arial"/>
              </a:defRPr>
            </a:pPr>
            <a:endParaRPr lang="fi-FI"/>
          </a:p>
        </c:txPr>
        <c:crossAx val="713351"/>
        <c:crosses val="autoZero"/>
        <c:crossBetween val="between"/>
      </c:valAx>
    </c:plotArea>
    <c:legend>
      <c:legendPos val="b"/>
      <c:overlay val="0"/>
      <c:txPr>
        <a:bodyPr/>
        <a:lstStyle/>
        <a:p>
          <a:pPr algn="l">
            <a:defRPr sz="1000" b="0" spc="100">
              <a:solidFill>
                <a:srgbClr val="000000"/>
              </a:solidFill>
              <a:latin typeface="Arial"/>
            </a:defRPr>
          </a:pPr>
          <a:endParaRPr lang="fi-FI"/>
        </a:p>
      </c:txPr>
    </c:legend>
    <c:plotVisOnly val="1"/>
    <c:dispBlanksAs val="gap"/>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4.5.2021</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4.5.2021</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tistics">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7" name="Content">
            <a:extLst>
              <a:ext uri="{FF2B5EF4-FFF2-40B4-BE49-F238E27FC236}">
                <a16:creationId xmlns:a16="http://schemas.microsoft.com/office/drawing/2014/main" id="{2B496EA9-79F7-422C-AFAF-5E6AB7A060C5}"/>
              </a:ext>
            </a:extLst>
          </p:cNvPr>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p14="http://schemas.microsoft.com/office/powerpoint/2010/main" val="2232470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4.5.2021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a:t> </a:t>
            </a:r>
            <a:endParaRPr lang="fi-FI" dirty="0"/>
          </a:p>
        </p:txBody>
      </p:sp>
    </p:spTree>
    <p:extLst>
      <p:ext uri="{BB962C8B-B14F-4D97-AF65-F5344CB8AC3E}">
        <p14:creationId xmlns:p14="http://schemas.microsoft.com/office/powerpoint/2010/main" val="26137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a:t> </a:t>
            </a:r>
            <a:endParaRPr lang="fi-FI" dirty="0"/>
          </a:p>
        </p:txBody>
      </p:sp>
    </p:spTree>
    <p:extLst>
      <p:ext uri="{BB962C8B-B14F-4D97-AF65-F5344CB8AC3E}">
        <p14:creationId xmlns:p14="http://schemas.microsoft.com/office/powerpoint/2010/main" val="972518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4.5.2021</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4.5.2021</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1" r:id="rId3"/>
    <p:sldLayoutId id="2147483660" r:id="rId4"/>
    <p:sldLayoutId id="2147483651" r:id="rId5"/>
    <p:sldLayoutId id="2147483657" r:id="rId6"/>
    <p:sldLayoutId id="2147483652" r:id="rId7"/>
    <p:sldLayoutId id="2147483655" r:id="rId8"/>
    <p:sldLayoutId id="2147483656" r:id="rId9"/>
    <p:sldLayoutId id="2147483659" r:id="rId10"/>
    <p:sldLayoutId id="2147483653" r:id="rId11"/>
  </p:sldLayoutIdLst>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de.rytkonen@kuh.f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hyvinvointikertomus.fi/" TargetMode="External"/><Relationship Id="rId2" Type="http://schemas.openxmlformats.org/officeDocument/2006/relationships/hyperlink" Target="https://q.surveypal.com/kokemushyvinvoinnista" TargetMode="External"/><Relationship Id="rId1" Type="http://schemas.openxmlformats.org/officeDocument/2006/relationships/slideLayout" Target="../slideLayouts/slideLayout2.xml"/><Relationship Id="rId4" Type="http://schemas.openxmlformats.org/officeDocument/2006/relationships/hyperlink" Target="https://pohjoissavo-my.sharepoint.com/:w:/g/personal/sade_rytkonen_kuh_fi/ESUN1I4Q22FMr12GcQ0WPtEB69EYXYz3raza7vvq5U1sGg?e=tgjVdN" TargetMode="Externa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fontScale="90000"/>
          </a:bodyPr>
          <a:lstStyle>
            <a:lvl1pPr>
              <a:defRPr/>
            </a:lvl1pPr>
          </a:lstStyle>
          <a:p>
            <a:pPr algn="l"/>
            <a:r>
              <a:rPr lang="en-US" sz="2800" b="1" dirty="0" err="1" smtClean="0">
                <a:solidFill>
                  <a:srgbClr val="000000"/>
                </a:solidFill>
                <a:latin typeface="Arial"/>
              </a:rPr>
              <a:t>Kokemuksellisen</a:t>
            </a:r>
            <a:r>
              <a:rPr lang="en-US" sz="2800" b="1" dirty="0" smtClean="0">
                <a:solidFill>
                  <a:srgbClr val="000000"/>
                </a:solidFill>
                <a:latin typeface="Arial"/>
              </a:rPr>
              <a:t> </a:t>
            </a:r>
            <a:r>
              <a:rPr lang="en-US" sz="2800" b="1" dirty="0" err="1" smtClean="0">
                <a:solidFill>
                  <a:srgbClr val="000000"/>
                </a:solidFill>
                <a:latin typeface="Arial"/>
              </a:rPr>
              <a:t>hyvinvointikyselyn</a:t>
            </a:r>
            <a:r>
              <a:rPr lang="en-US" sz="2800" b="1" dirty="0" smtClean="0">
                <a:solidFill>
                  <a:srgbClr val="000000"/>
                </a:solidFill>
                <a:latin typeface="Arial"/>
              </a:rPr>
              <a:t> 2020-2021 </a:t>
            </a:r>
            <a:r>
              <a:rPr lang="en-US" sz="2800" b="1" dirty="0" err="1" smtClean="0">
                <a:solidFill>
                  <a:srgbClr val="000000"/>
                </a:solidFill>
                <a:latin typeface="Arial"/>
              </a:rPr>
              <a:t>tulokset</a:t>
            </a:r>
            <a:r>
              <a:rPr lang="en-US" sz="2800" b="1" dirty="0" smtClean="0">
                <a:solidFill>
                  <a:srgbClr val="000000"/>
                </a:solidFill>
                <a:latin typeface="Arial"/>
              </a:rPr>
              <a:t> ja </a:t>
            </a:r>
            <a:r>
              <a:rPr lang="en-US" sz="2800" b="1" dirty="0" err="1" smtClean="0">
                <a:solidFill>
                  <a:srgbClr val="000000"/>
                </a:solidFill>
                <a:latin typeface="Arial"/>
              </a:rPr>
              <a:t>vertailu</a:t>
            </a:r>
            <a:r>
              <a:rPr lang="en-US" sz="2800" b="1" dirty="0" smtClean="0">
                <a:solidFill>
                  <a:srgbClr val="000000"/>
                </a:solidFill>
                <a:latin typeface="Arial"/>
              </a:rPr>
              <a:t> </a:t>
            </a:r>
            <a:r>
              <a:rPr lang="en-US" sz="2800" b="1" dirty="0" err="1" smtClean="0">
                <a:solidFill>
                  <a:srgbClr val="000000"/>
                </a:solidFill>
                <a:latin typeface="Arial"/>
              </a:rPr>
              <a:t>vuoden</a:t>
            </a:r>
            <a:r>
              <a:rPr lang="en-US" sz="2800" b="1" dirty="0" smtClean="0">
                <a:solidFill>
                  <a:srgbClr val="000000"/>
                </a:solidFill>
                <a:latin typeface="Arial"/>
              </a:rPr>
              <a:t> 2018-2019 </a:t>
            </a:r>
            <a:r>
              <a:rPr lang="en-US" sz="2800" b="1" dirty="0" err="1" smtClean="0">
                <a:solidFill>
                  <a:srgbClr val="000000"/>
                </a:solidFill>
                <a:latin typeface="Arial"/>
              </a:rPr>
              <a:t>toteutettuun</a:t>
            </a:r>
            <a:r>
              <a:rPr lang="en-US" sz="2800" b="1" dirty="0" smtClean="0">
                <a:solidFill>
                  <a:srgbClr val="000000"/>
                </a:solidFill>
                <a:latin typeface="Arial"/>
              </a:rPr>
              <a:t> </a:t>
            </a:r>
            <a:r>
              <a:rPr lang="en-US" sz="2800" b="1" dirty="0" err="1" smtClean="0">
                <a:solidFill>
                  <a:srgbClr val="000000"/>
                </a:solidFill>
                <a:latin typeface="Arial"/>
              </a:rPr>
              <a:t>kyselyyn</a:t>
            </a:r>
            <a:r>
              <a:rPr lang="en-US" sz="2800" b="1" dirty="0" smtClean="0">
                <a:solidFill>
                  <a:srgbClr val="000000"/>
                </a:solidFill>
                <a:latin typeface="Arial"/>
              </a:rPr>
              <a:t>. VERTAILU </a:t>
            </a:r>
            <a:r>
              <a:rPr lang="en-US" sz="2800" b="1" dirty="0" smtClean="0">
                <a:solidFill>
                  <a:srgbClr val="000000"/>
                </a:solidFill>
                <a:latin typeface="Arial"/>
              </a:rPr>
              <a:t>KUNNITTAIN</a:t>
            </a:r>
            <a:endParaRPr lang="en-US" sz="2800" b="1" dirty="0">
              <a:solidFill>
                <a:srgbClr val="000000"/>
              </a:solidFill>
              <a:latin typeface="Arial"/>
            </a:endParaRPr>
          </a:p>
        </p:txBody>
      </p:sp>
      <p:sp>
        <p:nvSpPr>
          <p:cNvPr id="2" name="Tekstin paikkamerkki 1"/>
          <p:cNvSpPr>
            <a:spLocks noGrp="1"/>
          </p:cNvSpPr>
          <p:nvPr>
            <p:ph type="body" sz="quarter" idx="13"/>
          </p:nvPr>
        </p:nvSpPr>
        <p:spPr/>
        <p:txBody>
          <a:bodyPr>
            <a:normAutofit lnSpcReduction="10000"/>
          </a:bodyPr>
          <a:lstStyle/>
          <a:p>
            <a:r>
              <a:rPr lang="fi-FI" dirty="0" smtClean="0"/>
              <a:t>Säde Rytkönen</a:t>
            </a:r>
          </a:p>
          <a:p>
            <a:r>
              <a:rPr lang="fi-FI" dirty="0" smtClean="0">
                <a:hlinkClick r:id="rId2"/>
              </a:rPr>
              <a:t>sade.rytkonen@kuh.fi</a:t>
            </a:r>
            <a:endParaRPr lang="fi-FI" dirty="0" smtClean="0"/>
          </a:p>
          <a:p>
            <a:r>
              <a:rPr lang="fi-FI" dirty="0" smtClean="0"/>
              <a:t>p. 0447176370</a:t>
            </a:r>
            <a:endParaRPr lang="fi-FI" dirty="0"/>
          </a:p>
        </p:txBody>
      </p:sp>
    </p:spTree>
    <p:extLst>
      <p:ext uri="{BB962C8B-B14F-4D97-AF65-F5344CB8AC3E}">
        <p14:creationId xmlns:p14="http://schemas.microsoft.com/office/powerpoint/2010/main" val="1561731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Saatekirje</a:t>
            </a:r>
            <a:endParaRPr lang="fi-FI" dirty="0"/>
          </a:p>
        </p:txBody>
      </p:sp>
      <p:sp>
        <p:nvSpPr>
          <p:cNvPr id="3" name="Sisällön paikkamerkki 2"/>
          <p:cNvSpPr>
            <a:spLocks noGrp="1"/>
          </p:cNvSpPr>
          <p:nvPr>
            <p:ph sz="quarter" idx="13"/>
          </p:nvPr>
        </p:nvSpPr>
        <p:spPr/>
        <p:txBody>
          <a:bodyPr>
            <a:normAutofit fontScale="47500" lnSpcReduction="20000"/>
          </a:bodyPr>
          <a:lstStyle/>
          <a:p>
            <a:pPr marL="0" indent="0">
              <a:buNone/>
            </a:pPr>
            <a:r>
              <a:rPr lang="fi-FI" dirty="0"/>
              <a:t>Hyvä </a:t>
            </a:r>
            <a:r>
              <a:rPr lang="fi-FI" dirty="0" err="1"/>
              <a:t>Pohjois</a:t>
            </a:r>
            <a:r>
              <a:rPr lang="fi-FI" dirty="0"/>
              <a:t>-Savon maakunnan asukas,</a:t>
            </a:r>
          </a:p>
          <a:p>
            <a:pPr marL="0" indent="0">
              <a:buNone/>
            </a:pPr>
            <a:endParaRPr lang="fi-FI" dirty="0"/>
          </a:p>
          <a:p>
            <a:pPr marL="0" indent="0">
              <a:buNone/>
            </a:pPr>
            <a:r>
              <a:rPr lang="fi-FI" dirty="0"/>
              <a:t>Kerro henkilökohtainen kokemuksesi jokapäiväisestä hyvinvoinnistasi vastaamalla kokemukselliseen hyvinvointikyselyyn 6.2.2021 mennessä. Voit vastata verkkokyselyyn </a:t>
            </a:r>
          </a:p>
          <a:p>
            <a:pPr marL="0" indent="0">
              <a:buNone/>
            </a:pPr>
            <a:r>
              <a:rPr lang="fi-FI" dirty="0">
                <a:hlinkClick r:id="rId2"/>
              </a:rPr>
              <a:t>https://q.surveypal.com/kokemushyvinvoinnista </a:t>
            </a:r>
            <a:r>
              <a:rPr lang="fi-FI" dirty="0"/>
              <a:t>tai täyttämällä paperisen kyselylomakkeen. Paperisia kyselylomakkeita on saatavilla kuntasi pääkirjastosta. Kyselyyn vastaaminen on vapaaehtoista ja vastaukset käsitellään luottamuksellisesti. Vastaaminen vie noin 15 minuuttia.</a:t>
            </a:r>
          </a:p>
          <a:p>
            <a:pPr marL="0" indent="0">
              <a:buNone/>
            </a:pPr>
            <a:r>
              <a:rPr lang="fi-FI" dirty="0"/>
              <a:t/>
            </a:r>
            <a:br>
              <a:rPr lang="fi-FI" dirty="0"/>
            </a:br>
            <a:endParaRPr lang="fi-FI" dirty="0"/>
          </a:p>
          <a:p>
            <a:pPr marL="0" indent="0">
              <a:buNone/>
            </a:pPr>
            <a:r>
              <a:rPr lang="fi-FI" dirty="0"/>
              <a:t>Kyselystä saadaan tärkeää tietoa alueen asukkaiden kokemasta hyvinvoinnista. Tietoja hyödynnetään osana </a:t>
            </a:r>
            <a:r>
              <a:rPr lang="fi-FI" dirty="0" err="1"/>
              <a:t>Pohjois</a:t>
            </a:r>
            <a:r>
              <a:rPr lang="fi-FI" dirty="0"/>
              <a:t>-Savon maakunnan ja kuntien hyvinvointiraporttia </a:t>
            </a:r>
            <a:r>
              <a:rPr lang="fi-FI" dirty="0">
                <a:hlinkClick r:id="rId3"/>
              </a:rPr>
              <a:t>https://www.hyvinvointikertomus.fi/</a:t>
            </a:r>
            <a:endParaRPr lang="fi-FI" dirty="0"/>
          </a:p>
          <a:p>
            <a:pPr marL="0" indent="0">
              <a:buNone/>
            </a:pPr>
            <a:r>
              <a:rPr lang="fi-FI" dirty="0"/>
              <a:t/>
            </a:r>
            <a:br>
              <a:rPr lang="fi-FI" dirty="0"/>
            </a:br>
            <a:endParaRPr lang="fi-FI" dirty="0"/>
          </a:p>
          <a:p>
            <a:pPr marL="0" indent="0">
              <a:buNone/>
            </a:pPr>
            <a:r>
              <a:rPr lang="fi-FI" dirty="0"/>
              <a:t>Kyselyyn vastanneiden kesken arvotaan kolme 50e arvoista lahjakorttia kunnan (vastaaja voi toivoa, minkä kunnan) hyvinvointipalveluihin. Arvontaan osallistuminen on vapaaehtoista. Kyselylomake ja arvontaan jätetyt yhteystiedot ovat erillisiä kyselyjä ja tiedot käsitellään erikseen. Arvonnan voittajille ilmoitetaan voitosta henkilökohtaisesti.</a:t>
            </a:r>
          </a:p>
          <a:p>
            <a:pPr marL="0" indent="0">
              <a:buNone/>
            </a:pPr>
            <a:r>
              <a:rPr lang="fi-FI" dirty="0"/>
              <a:t>Tietosuojaseloste: </a:t>
            </a:r>
            <a:r>
              <a:rPr lang="fi-FI" dirty="0">
                <a:hlinkClick r:id="rId4"/>
              </a:rPr>
              <a:t>https://pohjoissavo-my.sharepo...</a:t>
            </a:r>
            <a:r>
              <a:rPr lang="fi-FI" dirty="0"/>
              <a:t/>
            </a:r>
            <a:br>
              <a:rPr lang="fi-FI" dirty="0"/>
            </a:br>
            <a:endParaRPr lang="fi-FI" dirty="0"/>
          </a:p>
          <a:p>
            <a:pPr marL="0" indent="0">
              <a:buNone/>
            </a:pPr>
            <a:r>
              <a:rPr lang="fi-FI" dirty="0"/>
              <a:t>Lisätietoja: Hyvinvointikoordinaattori, Säde Rytkönen, </a:t>
            </a:r>
            <a:r>
              <a:rPr lang="fi-FI" dirty="0" err="1"/>
              <a:t>Pohjois</a:t>
            </a:r>
            <a:r>
              <a:rPr lang="fi-FI" dirty="0"/>
              <a:t>-Savon HYTE-tiimi, sade.rytkonen@kuh.fi, p. 044 717 6370  </a:t>
            </a:r>
          </a:p>
          <a:p>
            <a:endParaRPr lang="fi-FI" dirty="0"/>
          </a:p>
        </p:txBody>
      </p:sp>
    </p:spTree>
    <p:extLst>
      <p:ext uri="{BB962C8B-B14F-4D97-AF65-F5344CB8AC3E}">
        <p14:creationId xmlns:p14="http://schemas.microsoft.com/office/powerpoint/2010/main" val="255056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r>
              <a:rPr lang="en-US" b="1" dirty="0" smtClean="0">
                <a:solidFill>
                  <a:srgbClr val="000000"/>
                </a:solidFill>
                <a:latin typeface="Arial"/>
              </a:rPr>
              <a:t>, </a:t>
            </a:r>
            <a:r>
              <a:rPr lang="en-US" b="1" dirty="0" err="1" smtClean="0">
                <a:solidFill>
                  <a:srgbClr val="000000"/>
                </a:solidFill>
                <a:latin typeface="Arial"/>
              </a:rPr>
              <a:t>erillinen</a:t>
            </a:r>
            <a:r>
              <a:rPr lang="en-US" b="1" dirty="0" smtClean="0">
                <a:solidFill>
                  <a:srgbClr val="000000"/>
                </a:solidFill>
                <a:latin typeface="Arial"/>
              </a:rPr>
              <a:t> </a:t>
            </a:r>
            <a:r>
              <a:rPr lang="en-US" b="1" dirty="0" err="1" smtClean="0">
                <a:solidFill>
                  <a:srgbClr val="000000"/>
                </a:solidFill>
                <a:latin typeface="Arial"/>
              </a:rPr>
              <a:t>lisäkysymys</a:t>
            </a:r>
            <a:r>
              <a:rPr lang="en-US" b="1" dirty="0" smtClean="0">
                <a:solidFill>
                  <a:srgbClr val="000000"/>
                </a:solidFill>
                <a:latin typeface="Arial"/>
              </a:rPr>
              <a:t> </a:t>
            </a:r>
            <a:r>
              <a:rPr lang="en-US" b="1" dirty="0" err="1" smtClean="0">
                <a:solidFill>
                  <a:srgbClr val="000000"/>
                </a:solidFill>
                <a:latin typeface="Arial"/>
              </a:rPr>
              <a:t>syrjinnästä</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paljon</a:t>
            </a:r>
            <a:r>
              <a:rPr lang="en-US" dirty="0" smtClean="0">
                <a:solidFill>
                  <a:srgbClr val="000000"/>
                </a:solidFill>
                <a:latin typeface="Arial"/>
              </a:rPr>
              <a:t> 10)</a:t>
            </a:r>
            <a:endParaRPr lang="fi-FI"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a:t>
            </a:r>
            <a:endParaRPr lang="fi-FI"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a:t>
            </a:r>
            <a:endParaRPr lang="fi-FI"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a:t>
            </a:r>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Kysely tuotettiin yhteistyössä</a:t>
            </a:r>
            <a:endParaRPr lang="fi-FI" dirty="0"/>
          </a:p>
        </p:txBody>
      </p:sp>
      <p:sp>
        <p:nvSpPr>
          <p:cNvPr id="3" name="Sisällön paikkamerkki 2"/>
          <p:cNvSpPr>
            <a:spLocks noGrp="1"/>
          </p:cNvSpPr>
          <p:nvPr>
            <p:ph sz="quarter" idx="13"/>
          </p:nvPr>
        </p:nvSpPr>
        <p:spPr/>
        <p:txBody>
          <a:bodyPr>
            <a:normAutofit/>
          </a:bodyPr>
          <a:lstStyle/>
          <a:p>
            <a:pPr marL="0" indent="0">
              <a:buNone/>
            </a:pPr>
            <a:endParaRPr lang="fi-FI" sz="2800" dirty="0" smtClean="0"/>
          </a:p>
          <a:p>
            <a:r>
              <a:rPr lang="fi-FI" sz="2800" dirty="0" err="1" smtClean="0"/>
              <a:t>Pohjois</a:t>
            </a:r>
            <a:r>
              <a:rPr lang="fi-FI" sz="2800" dirty="0" smtClean="0"/>
              <a:t>-Savon sairaanhoitopiiri, HYTE-tiimi, hyvinvointikoordinaattori, Säde Rytkönen, sade.rytkonen@kuh.fi;</a:t>
            </a:r>
          </a:p>
          <a:p>
            <a:r>
              <a:rPr lang="fi-FI" sz="2800" dirty="0" smtClean="0"/>
              <a:t>Diakonia ammattikorkeakoulu, Sakari Kainulainen, asiantuntija, tutkija, </a:t>
            </a:r>
            <a:r>
              <a:rPr lang="fi-FI" sz="2800" dirty="0" err="1" smtClean="0"/>
              <a:t>sakari.kainulainen</a:t>
            </a:r>
            <a:r>
              <a:rPr lang="fi-FI" sz="2800" dirty="0" smtClean="0"/>
              <a:t>(at)diak.fi; </a:t>
            </a:r>
          </a:p>
          <a:p>
            <a:r>
              <a:rPr lang="fi-FI" sz="2800" dirty="0" smtClean="0"/>
              <a:t>Kuopion kaupunki, Tanja Tilles-Tirkkonen, hyvinvointikoordinaattori, </a:t>
            </a:r>
            <a:r>
              <a:rPr lang="fi-FI" sz="2800" dirty="0" err="1" smtClean="0"/>
              <a:t>tanja.tilles-tirkkonen</a:t>
            </a:r>
            <a:r>
              <a:rPr lang="fi-FI" sz="2800" dirty="0" smtClean="0"/>
              <a:t>(at) kuopio.fi </a:t>
            </a:r>
            <a:endParaRPr lang="fi-FI" sz="2800" dirty="0"/>
          </a:p>
        </p:txBody>
      </p:sp>
    </p:spTree>
    <p:extLst>
      <p:ext uri="{BB962C8B-B14F-4D97-AF65-F5344CB8AC3E}">
        <p14:creationId xmlns:p14="http://schemas.microsoft.com/office/powerpoint/2010/main" val="284951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923330"/>
          </a:xfrm>
          <a:prstGeom prst="rect">
            <a:avLst/>
          </a:prstGeom>
          <a:noFill/>
        </p:spPr>
        <p:txBody>
          <a:bodyPr wrap="square" rtlCol="0">
            <a:spAutoFit/>
          </a:bodyPr>
          <a:lstStyle/>
          <a:p>
            <a:r>
              <a:rPr lang="en-US" b="1" dirty="0" err="1" smtClean="0">
                <a:solidFill>
                  <a:srgbClr val="000000"/>
                </a:solidFill>
                <a:latin typeface="Arial"/>
              </a:rPr>
              <a:t>Asuinseutusi</a:t>
            </a:r>
            <a:r>
              <a:rPr lang="en-US" b="1" dirty="0" smtClean="0">
                <a:solidFill>
                  <a:srgbClr val="000000"/>
                </a:solidFill>
                <a:latin typeface="Arial"/>
              </a:rPr>
              <a:t> </a:t>
            </a:r>
            <a:r>
              <a:rPr lang="en-US" b="1" dirty="0" err="1" smtClean="0">
                <a:solidFill>
                  <a:srgbClr val="000000"/>
                </a:solidFill>
                <a:latin typeface="Arial"/>
              </a:rPr>
              <a:t>tuottama</a:t>
            </a:r>
            <a:r>
              <a:rPr lang="en-US" b="1" dirty="0" smtClean="0">
                <a:solidFill>
                  <a:srgbClr val="000000"/>
                </a:solidFill>
                <a:latin typeface="Arial"/>
              </a:rPr>
              <a:t> </a:t>
            </a:r>
            <a:r>
              <a:rPr lang="en-US" b="1" dirty="0" err="1" smtClean="0">
                <a:solidFill>
                  <a:srgbClr val="000000"/>
                </a:solidFill>
                <a:latin typeface="Arial"/>
              </a:rPr>
              <a:t>hyvinvointi</a:t>
            </a:r>
            <a:endParaRPr lang="en-US" b="1" dirty="0" smtClean="0">
              <a:solidFill>
                <a:srgbClr val="000000"/>
              </a:solidFill>
              <a:latin typeface="Arial"/>
            </a:endParaRPr>
          </a:p>
          <a:p>
            <a:endParaRPr lang="en-US" b="1" dirty="0">
              <a:solidFill>
                <a:srgbClr val="000000"/>
              </a:solidFill>
              <a:latin typeface="Arial"/>
            </a:endParaRPr>
          </a:p>
          <a:p>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Ei</a:t>
            </a:r>
            <a:r>
              <a:rPr lang="en-US" dirty="0" smtClean="0">
                <a:solidFill>
                  <a:srgbClr val="000000"/>
                </a:solidFill>
                <a:latin typeface="Arial"/>
              </a:rPr>
              <a:t> </a:t>
            </a:r>
            <a:r>
              <a:rPr lang="en-US" dirty="0" err="1" smtClean="0">
                <a:solidFill>
                  <a:srgbClr val="000000"/>
                </a:solidFill>
                <a:latin typeface="Arial"/>
              </a:rPr>
              <a:t>lainkaan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a:t>
            </a:r>
            <a:endParaRPr lang="fi-FI"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dirty="0">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602016" cy="1292662"/>
          </a:xfrm>
          <a:prstGeom prst="rect">
            <a:avLst/>
          </a:prstGeom>
          <a:noFill/>
        </p:spPr>
        <p:txBody>
          <a:bodyPr wrap="square" rtlCol="0">
            <a:spAutoFit/>
          </a:bodyPr>
          <a:lstStyle/>
          <a:p>
            <a:r>
              <a:rPr lang="en-US" b="1" dirty="0" err="1" smtClean="0">
                <a:solidFill>
                  <a:srgbClr val="000000"/>
                </a:solidFill>
                <a:latin typeface="Arial"/>
              </a:rPr>
              <a:t>Onnellisuus</a:t>
            </a:r>
            <a:endParaRPr lang="en-US" b="1" dirty="0" smtClean="0">
              <a:solidFill>
                <a:srgbClr val="000000"/>
              </a:solidFill>
              <a:latin typeface="Arial"/>
            </a:endParaRPr>
          </a:p>
          <a:p>
            <a:endParaRPr lang="en-US" b="1" dirty="0">
              <a:solidFill>
                <a:srgbClr val="000000"/>
              </a:solidFill>
              <a:latin typeface="Arial"/>
            </a:endParaRPr>
          </a:p>
          <a:p>
            <a:r>
              <a:rPr lang="en-US" sz="1400" dirty="0" err="1" smtClean="0">
                <a:solidFill>
                  <a:srgbClr val="000000"/>
                </a:solidFill>
                <a:latin typeface="Arial"/>
              </a:rPr>
              <a:t>Ottaen</a:t>
            </a:r>
            <a:r>
              <a:rPr lang="en-US" sz="1400" dirty="0" smtClean="0">
                <a:solidFill>
                  <a:srgbClr val="000000"/>
                </a:solidFill>
                <a:latin typeface="Arial"/>
              </a:rPr>
              <a:t> </a:t>
            </a:r>
            <a:r>
              <a:rPr lang="en-US" sz="1400" dirty="0" err="1" smtClean="0">
                <a:solidFill>
                  <a:srgbClr val="000000"/>
                </a:solidFill>
                <a:latin typeface="Arial"/>
              </a:rPr>
              <a:t>kaikki</a:t>
            </a:r>
            <a:r>
              <a:rPr lang="en-US" sz="1400" dirty="0" smtClean="0">
                <a:solidFill>
                  <a:srgbClr val="000000"/>
                </a:solidFill>
                <a:latin typeface="Arial"/>
              </a:rPr>
              <a:t> </a:t>
            </a:r>
            <a:r>
              <a:rPr lang="en-US" sz="1400" dirty="0" err="1" smtClean="0">
                <a:solidFill>
                  <a:srgbClr val="000000"/>
                </a:solidFill>
                <a:latin typeface="Arial"/>
              </a:rPr>
              <a:t>asiat</a:t>
            </a:r>
            <a:r>
              <a:rPr lang="en-US" sz="1400" dirty="0" smtClean="0">
                <a:solidFill>
                  <a:srgbClr val="000000"/>
                </a:solidFill>
                <a:latin typeface="Arial"/>
              </a:rPr>
              <a:t> </a:t>
            </a:r>
            <a:r>
              <a:rPr lang="en-US" sz="1400" dirty="0" err="1" smtClean="0">
                <a:solidFill>
                  <a:srgbClr val="000000"/>
                </a:solidFill>
                <a:latin typeface="Arial"/>
              </a:rPr>
              <a:t>huomioon</a:t>
            </a:r>
            <a:r>
              <a:rPr lang="en-US" sz="1400" dirty="0" smtClean="0">
                <a:solidFill>
                  <a:srgbClr val="000000"/>
                </a:solidFill>
                <a:latin typeface="Arial"/>
              </a:rPr>
              <a:t>, </a:t>
            </a:r>
            <a:r>
              <a:rPr lang="en-US" sz="1400" dirty="0" err="1" smtClean="0">
                <a:solidFill>
                  <a:srgbClr val="000000"/>
                </a:solidFill>
                <a:latin typeface="Arial"/>
              </a:rPr>
              <a:t>asteikolla</a:t>
            </a:r>
            <a:r>
              <a:rPr lang="en-US" sz="1400" dirty="0" smtClean="0">
                <a:solidFill>
                  <a:srgbClr val="000000"/>
                </a:solidFill>
                <a:latin typeface="Arial"/>
              </a:rPr>
              <a:t> 1-10, </a:t>
            </a:r>
            <a:r>
              <a:rPr lang="en-US" sz="1400" dirty="0" err="1" smtClean="0">
                <a:solidFill>
                  <a:srgbClr val="000000"/>
                </a:solidFill>
                <a:latin typeface="Arial"/>
              </a:rPr>
              <a:t>kuinka</a:t>
            </a:r>
            <a:r>
              <a:rPr lang="en-US" sz="1400" dirty="0" smtClean="0">
                <a:solidFill>
                  <a:srgbClr val="000000"/>
                </a:solidFill>
                <a:latin typeface="Arial"/>
              </a:rPr>
              <a:t> </a:t>
            </a:r>
            <a:r>
              <a:rPr lang="en-US" sz="1400" dirty="0" err="1" smtClean="0">
                <a:solidFill>
                  <a:srgbClr val="000000"/>
                </a:solidFill>
                <a:latin typeface="Arial"/>
              </a:rPr>
              <a:t>onnellinen</a:t>
            </a:r>
            <a:r>
              <a:rPr lang="en-US" sz="1400" dirty="0" smtClean="0">
                <a:solidFill>
                  <a:srgbClr val="000000"/>
                </a:solidFill>
                <a:latin typeface="Arial"/>
              </a:rPr>
              <a:t> </a:t>
            </a:r>
            <a:r>
              <a:rPr lang="en-US" sz="1400" dirty="0" err="1" smtClean="0">
                <a:solidFill>
                  <a:srgbClr val="000000"/>
                </a:solidFill>
                <a:latin typeface="Arial"/>
              </a:rPr>
              <a:t>sanoisit</a:t>
            </a:r>
            <a:r>
              <a:rPr lang="en-US" sz="1400" dirty="0" smtClean="0">
                <a:solidFill>
                  <a:srgbClr val="000000"/>
                </a:solidFill>
                <a:latin typeface="Arial"/>
              </a:rPr>
              <a:t> </a:t>
            </a:r>
            <a:r>
              <a:rPr lang="en-US" sz="1400" dirty="0" err="1" smtClean="0">
                <a:solidFill>
                  <a:srgbClr val="000000"/>
                </a:solidFill>
                <a:latin typeface="Arial"/>
              </a:rPr>
              <a:t>olevasi</a:t>
            </a:r>
            <a:r>
              <a:rPr lang="en-US" sz="1400" dirty="0" smtClean="0">
                <a:solidFill>
                  <a:srgbClr val="000000"/>
                </a:solidFill>
                <a:latin typeface="Arial"/>
              </a:rPr>
              <a:t>? </a:t>
            </a:r>
          </a:p>
          <a:p>
            <a:endParaRPr lang="en-US" sz="1400" dirty="0">
              <a:solidFill>
                <a:srgbClr val="000000"/>
              </a:solidFill>
              <a:latin typeface="Arial"/>
            </a:endParaRPr>
          </a:p>
          <a:p>
            <a:r>
              <a:rPr lang="en-US" sz="1400" dirty="0" err="1" smtClean="0">
                <a:solidFill>
                  <a:srgbClr val="000000"/>
                </a:solidFill>
                <a:latin typeface="Arial"/>
              </a:rPr>
              <a:t>Asteikolla</a:t>
            </a:r>
            <a:r>
              <a:rPr lang="en-US" sz="1400" dirty="0" smtClean="0">
                <a:solidFill>
                  <a:srgbClr val="000000"/>
                </a:solidFill>
                <a:latin typeface="Arial"/>
              </a:rPr>
              <a:t> 1 </a:t>
            </a:r>
            <a:r>
              <a:rPr lang="en-US" sz="1400" dirty="0" err="1" smtClean="0">
                <a:solidFill>
                  <a:srgbClr val="000000"/>
                </a:solidFill>
                <a:latin typeface="Arial"/>
              </a:rPr>
              <a:t>tarkoittaa</a:t>
            </a:r>
            <a:r>
              <a:rPr lang="en-US" sz="1400" dirty="0" smtClean="0">
                <a:solidFill>
                  <a:srgbClr val="000000"/>
                </a:solidFill>
                <a:latin typeface="Arial"/>
              </a:rPr>
              <a:t>, </a:t>
            </a:r>
            <a:r>
              <a:rPr lang="en-US" sz="1400" dirty="0" err="1" smtClean="0">
                <a:solidFill>
                  <a:srgbClr val="000000"/>
                </a:solidFill>
                <a:latin typeface="Arial"/>
              </a:rPr>
              <a:t>että</a:t>
            </a:r>
            <a:r>
              <a:rPr lang="en-US" sz="1400" dirty="0" smtClean="0">
                <a:solidFill>
                  <a:srgbClr val="000000"/>
                </a:solidFill>
                <a:latin typeface="Arial"/>
              </a:rPr>
              <a:t> </a:t>
            </a:r>
            <a:r>
              <a:rPr lang="en-US" sz="1400" dirty="0" err="1" smtClean="0">
                <a:solidFill>
                  <a:srgbClr val="000000"/>
                </a:solidFill>
                <a:latin typeface="Arial"/>
              </a:rPr>
              <a:t>olet</a:t>
            </a:r>
            <a:r>
              <a:rPr lang="en-US" sz="1400" dirty="0" smtClean="0">
                <a:solidFill>
                  <a:srgbClr val="000000"/>
                </a:solidFill>
                <a:latin typeface="Arial"/>
              </a:rPr>
              <a:t> </a:t>
            </a:r>
            <a:r>
              <a:rPr lang="en-US" sz="1400" dirty="0" err="1" smtClean="0">
                <a:solidFill>
                  <a:srgbClr val="000000"/>
                </a:solidFill>
                <a:latin typeface="Arial"/>
              </a:rPr>
              <a:t>hyvin</a:t>
            </a:r>
            <a:r>
              <a:rPr lang="en-US" sz="1400" dirty="0" smtClean="0">
                <a:solidFill>
                  <a:srgbClr val="000000"/>
                </a:solidFill>
                <a:latin typeface="Arial"/>
              </a:rPr>
              <a:t> </a:t>
            </a:r>
            <a:r>
              <a:rPr lang="en-US" sz="1400" dirty="0" err="1" smtClean="0">
                <a:solidFill>
                  <a:srgbClr val="000000"/>
                </a:solidFill>
                <a:latin typeface="Arial"/>
              </a:rPr>
              <a:t>onneton</a:t>
            </a:r>
            <a:r>
              <a:rPr lang="en-US" sz="1400" dirty="0" smtClean="0">
                <a:solidFill>
                  <a:srgbClr val="000000"/>
                </a:solidFill>
                <a:latin typeface="Arial"/>
              </a:rPr>
              <a:t> ja 10 </a:t>
            </a:r>
            <a:r>
              <a:rPr lang="en-US" sz="1400" dirty="0" err="1" smtClean="0">
                <a:solidFill>
                  <a:srgbClr val="000000"/>
                </a:solidFill>
                <a:latin typeface="Arial"/>
              </a:rPr>
              <a:t>tarkoittaa</a:t>
            </a:r>
            <a:r>
              <a:rPr lang="en-US" sz="1400" dirty="0" smtClean="0">
                <a:solidFill>
                  <a:srgbClr val="000000"/>
                </a:solidFill>
                <a:latin typeface="Arial"/>
              </a:rPr>
              <a:t>, </a:t>
            </a:r>
            <a:r>
              <a:rPr lang="en-US" sz="1400" dirty="0" err="1" smtClean="0">
                <a:solidFill>
                  <a:srgbClr val="000000"/>
                </a:solidFill>
                <a:latin typeface="Arial"/>
              </a:rPr>
              <a:t>että</a:t>
            </a:r>
            <a:r>
              <a:rPr lang="en-US" sz="1400" dirty="0" smtClean="0">
                <a:solidFill>
                  <a:srgbClr val="000000"/>
                </a:solidFill>
                <a:latin typeface="Arial"/>
              </a:rPr>
              <a:t> </a:t>
            </a:r>
            <a:r>
              <a:rPr lang="en-US" sz="1400" dirty="0" err="1" smtClean="0">
                <a:solidFill>
                  <a:srgbClr val="000000"/>
                </a:solidFill>
                <a:latin typeface="Arial"/>
              </a:rPr>
              <a:t>olet</a:t>
            </a:r>
            <a:r>
              <a:rPr lang="en-US" sz="1400" dirty="0" smtClean="0">
                <a:solidFill>
                  <a:srgbClr val="000000"/>
                </a:solidFill>
                <a:latin typeface="Arial"/>
              </a:rPr>
              <a:t> </a:t>
            </a:r>
            <a:r>
              <a:rPr lang="en-US" sz="1400" dirty="0" err="1" smtClean="0">
                <a:solidFill>
                  <a:srgbClr val="000000"/>
                </a:solidFill>
                <a:latin typeface="Arial"/>
              </a:rPr>
              <a:t>hyvin</a:t>
            </a:r>
            <a:r>
              <a:rPr lang="en-US" sz="1400" dirty="0" smtClean="0">
                <a:solidFill>
                  <a:srgbClr val="000000"/>
                </a:solidFill>
                <a:latin typeface="Arial"/>
              </a:rPr>
              <a:t> </a:t>
            </a:r>
            <a:r>
              <a:rPr lang="en-US" sz="1400" dirty="0" err="1" smtClean="0">
                <a:solidFill>
                  <a:srgbClr val="000000"/>
                </a:solidFill>
                <a:latin typeface="Arial"/>
              </a:rPr>
              <a:t>onnellinen</a:t>
            </a:r>
            <a:endParaRPr lang="fi-FI" sz="1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465940" y="157579"/>
            <a:ext cx="8075240" cy="1508105"/>
          </a:xfrm>
          <a:prstGeom prst="rect">
            <a:avLst/>
          </a:prstGeom>
          <a:noFill/>
        </p:spPr>
        <p:txBody>
          <a:bodyPr wrap="square" rtlCol="0">
            <a:spAutoFit/>
          </a:bodyPr>
          <a:lstStyle/>
          <a:p>
            <a:r>
              <a:rPr lang="en-US" b="1" dirty="0" err="1" smtClean="0">
                <a:solidFill>
                  <a:srgbClr val="000000"/>
                </a:solidFill>
                <a:latin typeface="Arial"/>
              </a:rPr>
              <a:t>Viherympäristön</a:t>
            </a:r>
            <a:r>
              <a:rPr lang="en-US" b="1" dirty="0" smtClean="0">
                <a:solidFill>
                  <a:srgbClr val="000000"/>
                </a:solidFill>
                <a:latin typeface="Arial"/>
              </a:rPr>
              <a:t> </a:t>
            </a:r>
            <a:r>
              <a:rPr lang="en-US" b="1" dirty="0" err="1" smtClean="0">
                <a:solidFill>
                  <a:srgbClr val="000000"/>
                </a:solidFill>
                <a:latin typeface="Arial"/>
              </a:rPr>
              <a:t>merkitys</a:t>
            </a:r>
            <a:endParaRPr lang="en-US" b="1" dirty="0" smtClean="0">
              <a:solidFill>
                <a:srgbClr val="000000"/>
              </a:solidFill>
              <a:latin typeface="Arial"/>
            </a:endParaRPr>
          </a:p>
          <a:p>
            <a:endParaRPr lang="en-US" b="1" dirty="0">
              <a:solidFill>
                <a:srgbClr val="000000"/>
              </a:solidFill>
              <a:latin typeface="Arial"/>
            </a:endParaRPr>
          </a:p>
          <a:p>
            <a:r>
              <a:rPr lang="en-US" sz="1400" dirty="0" err="1" smtClean="0">
                <a:solidFill>
                  <a:srgbClr val="000000"/>
                </a:solidFill>
                <a:latin typeface="Arial"/>
              </a:rPr>
              <a:t>Kuinka</a:t>
            </a:r>
            <a:r>
              <a:rPr lang="en-US" sz="1400" dirty="0" smtClean="0">
                <a:solidFill>
                  <a:srgbClr val="000000"/>
                </a:solidFill>
                <a:latin typeface="Arial"/>
              </a:rPr>
              <a:t> </a:t>
            </a:r>
            <a:r>
              <a:rPr lang="en-US" sz="1400" dirty="0" err="1" smtClean="0">
                <a:solidFill>
                  <a:srgbClr val="000000"/>
                </a:solidFill>
                <a:latin typeface="Arial"/>
              </a:rPr>
              <a:t>suuri</a:t>
            </a:r>
            <a:r>
              <a:rPr lang="en-US" sz="1400" dirty="0" smtClean="0">
                <a:solidFill>
                  <a:srgbClr val="000000"/>
                </a:solidFill>
                <a:latin typeface="Arial"/>
              </a:rPr>
              <a:t> </a:t>
            </a:r>
            <a:r>
              <a:rPr lang="en-US" sz="1400" dirty="0" err="1" smtClean="0">
                <a:solidFill>
                  <a:srgbClr val="000000"/>
                </a:solidFill>
                <a:latin typeface="Arial"/>
              </a:rPr>
              <a:t>merkitys</a:t>
            </a:r>
            <a:r>
              <a:rPr lang="en-US" sz="1400" dirty="0" smtClean="0">
                <a:solidFill>
                  <a:srgbClr val="000000"/>
                </a:solidFill>
                <a:latin typeface="Arial"/>
              </a:rPr>
              <a:t> </a:t>
            </a:r>
            <a:r>
              <a:rPr lang="en-US" sz="1400" dirty="0" err="1" smtClean="0">
                <a:solidFill>
                  <a:srgbClr val="000000"/>
                </a:solidFill>
                <a:latin typeface="Arial"/>
              </a:rPr>
              <a:t>viherympäristöllä</a:t>
            </a:r>
            <a:r>
              <a:rPr lang="en-US" sz="1400" dirty="0" smtClean="0">
                <a:solidFill>
                  <a:srgbClr val="000000"/>
                </a:solidFill>
                <a:latin typeface="Arial"/>
              </a:rPr>
              <a:t> (</a:t>
            </a:r>
            <a:r>
              <a:rPr lang="en-US" sz="1400" dirty="0" err="1" smtClean="0">
                <a:solidFill>
                  <a:srgbClr val="000000"/>
                </a:solidFill>
                <a:latin typeface="Arial"/>
              </a:rPr>
              <a:t>puistot</a:t>
            </a:r>
            <a:r>
              <a:rPr lang="en-US" sz="1400" dirty="0" smtClean="0">
                <a:solidFill>
                  <a:srgbClr val="000000"/>
                </a:solidFill>
                <a:latin typeface="Arial"/>
              </a:rPr>
              <a:t>, </a:t>
            </a:r>
            <a:r>
              <a:rPr lang="en-US" sz="1400" dirty="0" err="1" smtClean="0">
                <a:solidFill>
                  <a:srgbClr val="000000"/>
                </a:solidFill>
                <a:latin typeface="Arial"/>
              </a:rPr>
              <a:t>metsät</a:t>
            </a:r>
            <a:r>
              <a:rPr lang="en-US" sz="1400" dirty="0" smtClean="0">
                <a:solidFill>
                  <a:srgbClr val="000000"/>
                </a:solidFill>
                <a:latin typeface="Arial"/>
              </a:rPr>
              <a:t>, </a:t>
            </a:r>
            <a:r>
              <a:rPr lang="en-US" sz="1400" dirty="0" err="1" smtClean="0">
                <a:solidFill>
                  <a:srgbClr val="000000"/>
                </a:solidFill>
                <a:latin typeface="Arial"/>
              </a:rPr>
              <a:t>polut</a:t>
            </a:r>
            <a:r>
              <a:rPr lang="en-US" sz="1400" dirty="0" smtClean="0">
                <a:solidFill>
                  <a:srgbClr val="000000"/>
                </a:solidFill>
                <a:latin typeface="Arial"/>
              </a:rPr>
              <a:t> ja </a:t>
            </a:r>
            <a:r>
              <a:rPr lang="en-US" sz="1400" dirty="0" err="1" smtClean="0">
                <a:solidFill>
                  <a:srgbClr val="000000"/>
                </a:solidFill>
                <a:latin typeface="Arial"/>
              </a:rPr>
              <a:t>reitit</a:t>
            </a:r>
            <a:r>
              <a:rPr lang="en-US" sz="1400" dirty="0" smtClean="0">
                <a:solidFill>
                  <a:srgbClr val="000000"/>
                </a:solidFill>
                <a:latin typeface="Arial"/>
              </a:rPr>
              <a:t>) ja </a:t>
            </a:r>
            <a:r>
              <a:rPr lang="en-US" sz="1400" dirty="0" err="1" smtClean="0">
                <a:solidFill>
                  <a:srgbClr val="000000"/>
                </a:solidFill>
                <a:latin typeface="Arial"/>
              </a:rPr>
              <a:t>vesistöllä</a:t>
            </a:r>
            <a:r>
              <a:rPr lang="en-US" sz="1400" dirty="0" smtClean="0">
                <a:solidFill>
                  <a:srgbClr val="000000"/>
                </a:solidFill>
                <a:latin typeface="Arial"/>
              </a:rPr>
              <a:t> (</a:t>
            </a:r>
            <a:r>
              <a:rPr lang="en-US" sz="1400" dirty="0" err="1" smtClean="0">
                <a:solidFill>
                  <a:srgbClr val="000000"/>
                </a:solidFill>
                <a:latin typeface="Arial"/>
              </a:rPr>
              <a:t>joet</a:t>
            </a:r>
            <a:r>
              <a:rPr lang="en-US" sz="1400" dirty="0" smtClean="0">
                <a:solidFill>
                  <a:srgbClr val="000000"/>
                </a:solidFill>
                <a:latin typeface="Arial"/>
              </a:rPr>
              <a:t>, </a:t>
            </a:r>
            <a:r>
              <a:rPr lang="en-US" sz="1400" dirty="0" err="1" smtClean="0">
                <a:solidFill>
                  <a:srgbClr val="000000"/>
                </a:solidFill>
                <a:latin typeface="Arial"/>
              </a:rPr>
              <a:t>lammet</a:t>
            </a:r>
            <a:r>
              <a:rPr lang="en-US" sz="1400" dirty="0" smtClean="0">
                <a:solidFill>
                  <a:srgbClr val="000000"/>
                </a:solidFill>
                <a:latin typeface="Arial"/>
              </a:rPr>
              <a:t>, </a:t>
            </a:r>
            <a:r>
              <a:rPr lang="en-US" sz="1400" dirty="0" err="1" smtClean="0">
                <a:solidFill>
                  <a:srgbClr val="000000"/>
                </a:solidFill>
                <a:latin typeface="Arial"/>
              </a:rPr>
              <a:t>järvet</a:t>
            </a:r>
            <a:r>
              <a:rPr lang="en-US" sz="1400" dirty="0" smtClean="0">
                <a:solidFill>
                  <a:srgbClr val="000000"/>
                </a:solidFill>
                <a:latin typeface="Arial"/>
              </a:rPr>
              <a:t>, </a:t>
            </a:r>
            <a:r>
              <a:rPr lang="en-US" sz="1400" dirty="0" err="1" smtClean="0">
                <a:solidFill>
                  <a:srgbClr val="000000"/>
                </a:solidFill>
                <a:latin typeface="Arial"/>
              </a:rPr>
              <a:t>pääsy</a:t>
            </a:r>
            <a:r>
              <a:rPr lang="en-US" sz="1400" dirty="0" smtClean="0">
                <a:solidFill>
                  <a:srgbClr val="000000"/>
                </a:solidFill>
                <a:latin typeface="Arial"/>
              </a:rPr>
              <a:t> </a:t>
            </a:r>
            <a:r>
              <a:rPr lang="en-US" sz="1400" dirty="0" err="1" smtClean="0">
                <a:solidFill>
                  <a:srgbClr val="000000"/>
                </a:solidFill>
                <a:latin typeface="Arial"/>
              </a:rPr>
              <a:t>rantaan</a:t>
            </a:r>
            <a:r>
              <a:rPr lang="en-US" sz="1400" dirty="0" smtClean="0">
                <a:solidFill>
                  <a:srgbClr val="000000"/>
                </a:solidFill>
                <a:latin typeface="Arial"/>
              </a:rPr>
              <a:t>) on </a:t>
            </a:r>
            <a:r>
              <a:rPr lang="en-US" sz="1400" dirty="0" err="1" smtClean="0">
                <a:solidFill>
                  <a:srgbClr val="000000"/>
                </a:solidFill>
                <a:latin typeface="Arial"/>
              </a:rPr>
              <a:t>onnellisuutesi</a:t>
            </a:r>
            <a:r>
              <a:rPr lang="en-US" sz="1400" dirty="0" smtClean="0">
                <a:solidFill>
                  <a:srgbClr val="000000"/>
                </a:solidFill>
                <a:latin typeface="Arial"/>
              </a:rPr>
              <a:t> ja </a:t>
            </a:r>
            <a:r>
              <a:rPr lang="en-US" sz="1400" dirty="0" err="1" smtClean="0">
                <a:solidFill>
                  <a:srgbClr val="000000"/>
                </a:solidFill>
                <a:latin typeface="Arial"/>
              </a:rPr>
              <a:t>hyvinvointisi</a:t>
            </a:r>
            <a:r>
              <a:rPr lang="en-US" sz="1400" dirty="0" smtClean="0">
                <a:solidFill>
                  <a:srgbClr val="000000"/>
                </a:solidFill>
                <a:latin typeface="Arial"/>
              </a:rPr>
              <a:t> </a:t>
            </a:r>
            <a:r>
              <a:rPr lang="en-US" sz="1400" dirty="0" err="1" smtClean="0">
                <a:solidFill>
                  <a:srgbClr val="000000"/>
                </a:solidFill>
                <a:latin typeface="Arial"/>
              </a:rPr>
              <a:t>kannalta</a:t>
            </a:r>
            <a:r>
              <a:rPr lang="en-US" sz="1400" dirty="0" smtClean="0">
                <a:solidFill>
                  <a:srgbClr val="000000"/>
                </a:solidFill>
                <a:latin typeface="Arial"/>
              </a:rPr>
              <a:t>?</a:t>
            </a:r>
          </a:p>
          <a:p>
            <a:endParaRPr lang="en-US" sz="1400" dirty="0">
              <a:solidFill>
                <a:srgbClr val="000000"/>
              </a:solidFill>
              <a:latin typeface="Arial"/>
            </a:endParaRPr>
          </a:p>
          <a:p>
            <a:r>
              <a:rPr lang="en-US" sz="1400" dirty="0" err="1" smtClean="0">
                <a:solidFill>
                  <a:srgbClr val="000000"/>
                </a:solidFill>
                <a:latin typeface="Arial"/>
              </a:rPr>
              <a:t>Asteikolla</a:t>
            </a:r>
            <a:r>
              <a:rPr lang="en-US" sz="1400" dirty="0" smtClean="0">
                <a:solidFill>
                  <a:srgbClr val="000000"/>
                </a:solidFill>
                <a:latin typeface="Arial"/>
              </a:rPr>
              <a:t> 1 </a:t>
            </a:r>
            <a:r>
              <a:rPr lang="en-US" sz="1400" dirty="0" err="1" smtClean="0">
                <a:solidFill>
                  <a:srgbClr val="000000"/>
                </a:solidFill>
                <a:latin typeface="Arial"/>
              </a:rPr>
              <a:t>tarkoittaa</a:t>
            </a:r>
            <a:r>
              <a:rPr lang="en-US" sz="1400" dirty="0" smtClean="0">
                <a:solidFill>
                  <a:srgbClr val="000000"/>
                </a:solidFill>
                <a:latin typeface="Arial"/>
              </a:rPr>
              <a:t>, </a:t>
            </a:r>
            <a:r>
              <a:rPr lang="en-US" sz="1400" dirty="0" err="1" smtClean="0">
                <a:solidFill>
                  <a:srgbClr val="000000"/>
                </a:solidFill>
                <a:latin typeface="Arial"/>
              </a:rPr>
              <a:t>että</a:t>
            </a:r>
            <a:r>
              <a:rPr lang="en-US" sz="1400" dirty="0" smtClean="0">
                <a:solidFill>
                  <a:srgbClr val="000000"/>
                </a:solidFill>
                <a:latin typeface="Arial"/>
              </a:rPr>
              <a:t> </a:t>
            </a:r>
            <a:r>
              <a:rPr lang="en-US" sz="1400" dirty="0" err="1" smtClean="0">
                <a:solidFill>
                  <a:srgbClr val="000000"/>
                </a:solidFill>
                <a:latin typeface="Arial"/>
              </a:rPr>
              <a:t>erittäin</a:t>
            </a:r>
            <a:r>
              <a:rPr lang="en-US" sz="1400" dirty="0" smtClean="0">
                <a:solidFill>
                  <a:srgbClr val="000000"/>
                </a:solidFill>
                <a:latin typeface="Arial"/>
              </a:rPr>
              <a:t> </a:t>
            </a:r>
            <a:r>
              <a:rPr lang="en-US" sz="1400" dirty="0" err="1" smtClean="0">
                <a:solidFill>
                  <a:srgbClr val="000000"/>
                </a:solidFill>
                <a:latin typeface="Arial"/>
              </a:rPr>
              <a:t>vähäinen</a:t>
            </a:r>
            <a:r>
              <a:rPr lang="en-US" sz="1400" dirty="0" smtClean="0">
                <a:solidFill>
                  <a:srgbClr val="000000"/>
                </a:solidFill>
                <a:latin typeface="Arial"/>
              </a:rPr>
              <a:t> </a:t>
            </a:r>
            <a:r>
              <a:rPr lang="en-US" sz="1400" dirty="0" err="1" smtClean="0">
                <a:solidFill>
                  <a:srgbClr val="000000"/>
                </a:solidFill>
                <a:latin typeface="Arial"/>
              </a:rPr>
              <a:t>merkitys</a:t>
            </a:r>
            <a:r>
              <a:rPr lang="en-US" sz="1400" dirty="0" smtClean="0">
                <a:solidFill>
                  <a:srgbClr val="000000"/>
                </a:solidFill>
                <a:latin typeface="Arial"/>
              </a:rPr>
              <a:t> ja 10 </a:t>
            </a:r>
            <a:r>
              <a:rPr lang="en-US" sz="1400" dirty="0" err="1" smtClean="0">
                <a:solidFill>
                  <a:srgbClr val="000000"/>
                </a:solidFill>
                <a:latin typeface="Arial"/>
              </a:rPr>
              <a:t>tarkoittaa</a:t>
            </a:r>
            <a:r>
              <a:rPr lang="en-US" sz="1400" dirty="0" smtClean="0">
                <a:solidFill>
                  <a:srgbClr val="000000"/>
                </a:solidFill>
                <a:latin typeface="Arial"/>
              </a:rPr>
              <a:t>, </a:t>
            </a:r>
            <a:r>
              <a:rPr lang="en-US" sz="1400" dirty="0" err="1" smtClean="0">
                <a:solidFill>
                  <a:srgbClr val="000000"/>
                </a:solidFill>
                <a:latin typeface="Arial"/>
              </a:rPr>
              <a:t>että</a:t>
            </a:r>
            <a:r>
              <a:rPr lang="en-US" sz="1400" dirty="0" smtClean="0">
                <a:solidFill>
                  <a:srgbClr val="000000"/>
                </a:solidFill>
                <a:latin typeface="Arial"/>
              </a:rPr>
              <a:t> </a:t>
            </a:r>
            <a:r>
              <a:rPr lang="en-US" sz="1400" dirty="0" err="1" smtClean="0">
                <a:solidFill>
                  <a:srgbClr val="000000"/>
                </a:solidFill>
                <a:latin typeface="Arial"/>
              </a:rPr>
              <a:t>erittäin</a:t>
            </a:r>
            <a:r>
              <a:rPr lang="en-US" sz="1400" dirty="0" smtClean="0">
                <a:solidFill>
                  <a:srgbClr val="000000"/>
                </a:solidFill>
                <a:latin typeface="Arial"/>
              </a:rPr>
              <a:t> </a:t>
            </a:r>
            <a:r>
              <a:rPr lang="en-US" sz="1400" dirty="0" err="1" smtClean="0">
                <a:solidFill>
                  <a:srgbClr val="000000"/>
                </a:solidFill>
                <a:latin typeface="Arial"/>
              </a:rPr>
              <a:t>suuri</a:t>
            </a:r>
            <a:r>
              <a:rPr lang="en-US" sz="1400" dirty="0" smtClean="0">
                <a:solidFill>
                  <a:srgbClr val="000000"/>
                </a:solidFill>
                <a:latin typeface="Arial"/>
              </a:rPr>
              <a:t> </a:t>
            </a:r>
            <a:r>
              <a:rPr lang="en-US" sz="1400" dirty="0" err="1" smtClean="0">
                <a:solidFill>
                  <a:srgbClr val="000000"/>
                </a:solidFill>
                <a:latin typeface="Arial"/>
              </a:rPr>
              <a:t>merkitys</a:t>
            </a:r>
            <a:r>
              <a:rPr lang="en-US" sz="1400" dirty="0" smtClean="0">
                <a:solidFill>
                  <a:srgbClr val="000000"/>
                </a:solidFill>
                <a:latin typeface="Arial"/>
              </a:rPr>
              <a:t>. </a:t>
            </a:r>
            <a:endParaRPr lang="fi-FI"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solidFill>
                  <a:srgbClr val="0070C0"/>
                </a:solidFill>
              </a:rPr>
              <a:t>Kokemuksellinen hyvinvointikysely</a:t>
            </a:r>
            <a:endParaRPr lang="fi-FI" dirty="0">
              <a:solidFill>
                <a:srgbClr val="0070C0"/>
              </a:solidFill>
            </a:endParaRPr>
          </a:p>
        </p:txBody>
      </p:sp>
      <p:sp>
        <p:nvSpPr>
          <p:cNvPr id="3" name="Sisällön paikkamerkki 2"/>
          <p:cNvSpPr>
            <a:spLocks noGrp="1"/>
          </p:cNvSpPr>
          <p:nvPr>
            <p:ph sz="quarter" idx="13"/>
          </p:nvPr>
        </p:nvSpPr>
        <p:spPr/>
        <p:txBody>
          <a:bodyPr/>
          <a:lstStyle/>
          <a:p>
            <a:pPr marL="0" indent="0">
              <a:buNone/>
            </a:pPr>
            <a:r>
              <a:rPr lang="fi-FI" dirty="0" err="1"/>
              <a:t>Pohjois</a:t>
            </a:r>
            <a:r>
              <a:rPr lang="fi-FI" dirty="0"/>
              <a:t>-Savon </a:t>
            </a:r>
            <a:r>
              <a:rPr lang="fi-FI" dirty="0" smtClean="0"/>
              <a:t>kokemuksellinen </a:t>
            </a:r>
            <a:r>
              <a:rPr lang="fi-FI" dirty="0"/>
              <a:t>hyvinvointikysely toteutettiin </a:t>
            </a:r>
            <a:r>
              <a:rPr lang="fi-FI" dirty="0" smtClean="0"/>
              <a:t>seuraavina ajankohtina:</a:t>
            </a:r>
          </a:p>
          <a:p>
            <a:pPr>
              <a:buFont typeface="Wingdings" panose="05000000000000000000" pitchFamily="2" charset="2"/>
              <a:buChar char="v"/>
            </a:pPr>
            <a:r>
              <a:rPr lang="fi-FI" dirty="0" err="1" smtClean="0"/>
              <a:t>jouluku</a:t>
            </a:r>
            <a:r>
              <a:rPr lang="fi-FI" dirty="0" smtClean="0"/>
              <a:t> </a:t>
            </a:r>
            <a:r>
              <a:rPr lang="fi-FI" dirty="0"/>
              <a:t>2018 - helmikuu 2019 (N=3043) ja </a:t>
            </a:r>
            <a:endParaRPr lang="fi-FI" dirty="0" smtClean="0"/>
          </a:p>
          <a:p>
            <a:pPr>
              <a:buFont typeface="Wingdings" panose="05000000000000000000" pitchFamily="2" charset="2"/>
              <a:buChar char="v"/>
            </a:pPr>
            <a:r>
              <a:rPr lang="fi-FI" dirty="0" smtClean="0"/>
              <a:t>joulu 2020- helmikuussa </a:t>
            </a:r>
            <a:r>
              <a:rPr lang="fi-FI" dirty="0"/>
              <a:t>2021 (N=2494</a:t>
            </a:r>
            <a:r>
              <a:rPr lang="fi-FI" dirty="0" smtClean="0"/>
              <a:t>) </a:t>
            </a:r>
            <a:endParaRPr lang="fi-FI" dirty="0"/>
          </a:p>
        </p:txBody>
      </p:sp>
    </p:spTree>
    <p:extLst>
      <p:ext uri="{BB962C8B-B14F-4D97-AF65-F5344CB8AC3E}">
        <p14:creationId xmlns:p14="http://schemas.microsoft.com/office/powerpoint/2010/main" val="133380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5000" y="1214438"/>
            <a:ext cx="7874000" cy="44291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fontScale="90000"/>
          </a:bodyPr>
          <a:lstStyle>
            <a:lvl1pPr algn="l">
              <a:defRPr/>
            </a:lvl1pPr>
          </a:lstStyle>
          <a:p>
            <a:r>
              <a:rPr lang="en-US" sz="2800" b="1" dirty="0" err="1" smtClean="0">
                <a:solidFill>
                  <a:srgbClr val="000000"/>
                </a:solidFill>
                <a:latin typeface="Arial"/>
              </a:rPr>
              <a:t>Taustatiedot</a:t>
            </a:r>
            <a:r>
              <a:rPr lang="en-US" sz="2800" b="1" dirty="0" smtClean="0">
                <a:solidFill>
                  <a:srgbClr val="000000"/>
                </a:solidFill>
                <a:latin typeface="Arial"/>
              </a:rPr>
              <a:t/>
            </a:r>
            <a:br>
              <a:rPr lang="en-US" sz="2800" b="1" dirty="0" smtClean="0">
                <a:solidFill>
                  <a:srgbClr val="000000"/>
                </a:solidFill>
                <a:latin typeface="Arial"/>
              </a:rPr>
            </a:br>
            <a:endParaRPr lang="en-US" sz="2800" b="1" dirty="0">
              <a:solidFill>
                <a:srgbClr val="000000"/>
              </a:solidFill>
              <a:latin typeface="Arial"/>
            </a:endParaRPr>
          </a:p>
        </p:txBody>
      </p:sp>
      <p:sp>
        <p:nvSpPr>
          <p:cNvPr id="7" name="Text"/>
          <p:cNvSpPr>
            <a:spLocks noGrp="1"/>
          </p:cNvSpPr>
          <p:nvPr>
            <p:ph type="body" sz="quarter" idx="13"/>
          </p:nvPr>
        </p:nvSpPr>
        <p:spPr>
          <a:xfrm>
            <a:off x="483615" y="681917"/>
            <a:ext cx="8229600" cy="540000"/>
          </a:xfrm>
        </p:spPr>
        <p:txBody>
          <a:bodyPr>
            <a:normAutofit/>
          </a:bodyPr>
          <a:lstStyle>
            <a:lvl1pPr marL="0" indent="0" algn="l">
              <a:buNone/>
              <a:defRPr baseline="0"/>
            </a:lvl1pPr>
          </a:lstStyle>
          <a:p>
            <a:r>
              <a:rPr lang="en-US" sz="1400" b="0" dirty="0" err="1">
                <a:solidFill>
                  <a:srgbClr val="000000"/>
                </a:solidFill>
                <a:latin typeface="Arial"/>
              </a:rPr>
              <a:t>Missä</a:t>
            </a:r>
            <a:r>
              <a:rPr lang="en-US" sz="1400" b="0" dirty="0">
                <a:solidFill>
                  <a:srgbClr val="000000"/>
                </a:solidFill>
                <a:latin typeface="Arial"/>
              </a:rPr>
              <a:t> </a:t>
            </a:r>
            <a:r>
              <a:rPr lang="en-US" sz="1400" b="0" dirty="0" err="1">
                <a:solidFill>
                  <a:srgbClr val="000000"/>
                </a:solidFill>
                <a:latin typeface="Arial"/>
              </a:rPr>
              <a:t>Pohjois</a:t>
            </a:r>
            <a:r>
              <a:rPr lang="en-US" sz="1400" b="0" dirty="0">
                <a:solidFill>
                  <a:srgbClr val="000000"/>
                </a:solidFill>
                <a:latin typeface="Arial"/>
              </a:rPr>
              <a:t>-Savon </a:t>
            </a:r>
            <a:r>
              <a:rPr lang="en-US" sz="1400" b="0" dirty="0" err="1">
                <a:solidFill>
                  <a:srgbClr val="000000"/>
                </a:solidFill>
                <a:latin typeface="Arial"/>
              </a:rPr>
              <a:t>kunnassa</a:t>
            </a:r>
            <a:r>
              <a:rPr lang="en-US" sz="1400" b="0" dirty="0">
                <a:solidFill>
                  <a:srgbClr val="000000"/>
                </a:solidFill>
                <a:latin typeface="Arial"/>
              </a:rPr>
              <a:t> </a:t>
            </a:r>
            <a:r>
              <a:rPr lang="en-US" sz="1400" b="0" dirty="0" err="1">
                <a:solidFill>
                  <a:srgbClr val="000000"/>
                </a:solidFill>
                <a:latin typeface="Arial"/>
              </a:rPr>
              <a:t>asut</a:t>
            </a:r>
            <a:r>
              <a:rPr lang="en-US" sz="1400" b="0" dirty="0">
                <a:solidFill>
                  <a:srgbClr val="000000"/>
                </a:solidFill>
                <a:latin typeface="Arial"/>
              </a:rPr>
              <a:t>?</a:t>
            </a:r>
          </a:p>
        </p:txBody>
      </p:sp>
      <p:graphicFrame>
        <p:nvGraphicFramePr>
          <p:cNvPr id="8" name="Chart"/>
          <p:cNvGraphicFramePr>
            <a:graphicFrameLocks noGrp="1"/>
          </p:cNvGraphicFramePr>
          <p:nvPr>
            <p:extLst>
              <p:ext uri="{D42A27DB-BD31-4B8C-83A1-F6EECF244321}">
                <p14:modId xmlns:p14="http://schemas.microsoft.com/office/powerpoint/2010/main" val="592388595"/>
              </p:ext>
            </p:extLst>
          </p:nvPr>
        </p:nvGraphicFramePr>
        <p:xfrm>
          <a:off x="395535" y="1052737"/>
          <a:ext cx="8317679" cy="5688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6035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Taustatiedot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400" b="0">
                <a:solidFill>
                  <a:srgbClr val="000000"/>
                </a:solidFill>
                <a:latin typeface="Arial"/>
              </a:rPr>
              <a:t>Missä Pohjois-Savon kunnassa asut?</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iruutu 1"/>
          <p:cNvSpPr txBox="1"/>
          <p:nvPr/>
        </p:nvSpPr>
        <p:spPr>
          <a:xfrm>
            <a:off x="4211960" y="836712"/>
            <a:ext cx="4485010" cy="369332"/>
          </a:xfrm>
          <a:prstGeom prst="rect">
            <a:avLst/>
          </a:prstGeom>
          <a:noFill/>
        </p:spPr>
        <p:txBody>
          <a:bodyPr wrap="none" rtlCol="0">
            <a:spAutoFit/>
          </a:bodyPr>
          <a:lstStyle/>
          <a:p>
            <a:r>
              <a:rPr lang="fi-FI" dirty="0" smtClean="0">
                <a:solidFill>
                  <a:srgbClr val="FF0000"/>
                </a:solidFill>
              </a:rPr>
              <a:t>HUOM! </a:t>
            </a:r>
            <a:r>
              <a:rPr lang="fi-FI" dirty="0" smtClean="0"/>
              <a:t>Osassa kunnissa pieniä vastausmääriä</a:t>
            </a:r>
            <a:endParaRPr lang="fi-FI" dirty="0"/>
          </a:p>
        </p:txBody>
      </p:sp>
      <p:sp>
        <p:nvSpPr>
          <p:cNvPr id="3" name="Tekstiruutu 2"/>
          <p:cNvSpPr txBox="1"/>
          <p:nvPr/>
        </p:nvSpPr>
        <p:spPr>
          <a:xfrm>
            <a:off x="5554645" y="1916832"/>
            <a:ext cx="1799640" cy="646331"/>
          </a:xfrm>
          <a:prstGeom prst="rect">
            <a:avLst/>
          </a:prstGeom>
          <a:noFill/>
        </p:spPr>
        <p:txBody>
          <a:bodyPr wrap="square" rtlCol="0">
            <a:spAutoFit/>
          </a:bodyPr>
          <a:lstStyle/>
          <a:p>
            <a:r>
              <a:rPr lang="fi-FI" dirty="0" smtClean="0">
                <a:solidFill>
                  <a:srgbClr val="FF0000"/>
                </a:solidFill>
              </a:rPr>
              <a:t>Vastausten lukumäärät</a:t>
            </a:r>
            <a:endParaRPr lang="fi-FI" dirty="0">
              <a:solidFill>
                <a:srgbClr val="FF0000"/>
              </a:solidFill>
            </a:endParaRPr>
          </a:p>
        </p:txBody>
      </p:sp>
    </p:spTree>
    <p:extLst>
      <p:ext uri="{BB962C8B-B14F-4D97-AF65-F5344CB8AC3E}">
        <p14:creationId xmlns:p14="http://schemas.microsoft.com/office/powerpoint/2010/main" val="338098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dirty="0">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2" name="Tekstiruutu 1"/>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800" b="1">
                <a:solidFill>
                  <a:srgbClr val="000000"/>
                </a:solidFill>
                <a:latin typeface="Arial"/>
              </a:rPr>
              <a:t> </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400" b="0">
                <a:solidFill>
                  <a:srgbClr val="000000"/>
                </a:solidFill>
                <a:latin typeface="Arial"/>
              </a:rPr>
              <a:t> </a:t>
            </a:r>
          </a:p>
        </p:txBody>
      </p:sp>
      <p:graphicFrame>
        <p:nvGraphicFramePr>
          <p:cNvPr id="8" name="Chart"/>
          <p:cNvGraphicFramePr>
            <a:graphicFrameLocks noGrp="1"/>
          </p:cNvGraphicFramePr>
          <p:nvPr/>
        </p:nvGraphicFramePr>
        <p:xfrm>
          <a:off x="457200" y="1773238"/>
          <a:ext cx="8229600"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kstiruutu 4"/>
          <p:cNvSpPr txBox="1"/>
          <p:nvPr/>
        </p:nvSpPr>
        <p:spPr>
          <a:xfrm>
            <a:off x="1002432" y="306708"/>
            <a:ext cx="7139136" cy="1200329"/>
          </a:xfrm>
          <a:prstGeom prst="rect">
            <a:avLst/>
          </a:prstGeom>
          <a:noFill/>
        </p:spPr>
        <p:txBody>
          <a:bodyPr wrap="square" rtlCol="0">
            <a:spAutoFit/>
          </a:bodyPr>
          <a:lstStyle/>
          <a:p>
            <a:r>
              <a:rPr lang="en-US" b="1" dirty="0" err="1" smtClean="0">
                <a:solidFill>
                  <a:srgbClr val="000000"/>
                </a:solidFill>
                <a:latin typeface="Arial"/>
              </a:rPr>
              <a:t>Elämäntilanne</a:t>
            </a:r>
            <a:endParaRPr lang="en-US" b="1" dirty="0" smtClean="0">
              <a:solidFill>
                <a:srgbClr val="000000"/>
              </a:solidFill>
              <a:latin typeface="Arial"/>
            </a:endParaRPr>
          </a:p>
          <a:p>
            <a:endParaRPr lang="en-US" b="1" dirty="0">
              <a:solidFill>
                <a:srgbClr val="000000"/>
              </a:solidFill>
              <a:latin typeface="Arial"/>
            </a:endParaRPr>
          </a:p>
          <a:p>
            <a:r>
              <a:rPr lang="en-US" dirty="0" smtClean="0">
                <a:solidFill>
                  <a:srgbClr val="000000"/>
                </a:solidFill>
                <a:latin typeface="Arial"/>
              </a:rPr>
              <a:t>Kun </a:t>
            </a:r>
            <a:r>
              <a:rPr lang="en-US" dirty="0" err="1" smtClean="0">
                <a:solidFill>
                  <a:srgbClr val="000000"/>
                </a:solidFill>
                <a:latin typeface="Arial"/>
              </a:rPr>
              <a:t>ajattelet</a:t>
            </a:r>
            <a:r>
              <a:rPr lang="en-US" dirty="0" smtClean="0">
                <a:solidFill>
                  <a:srgbClr val="000000"/>
                </a:solidFill>
                <a:latin typeface="Arial"/>
              </a:rPr>
              <a:t> </a:t>
            </a:r>
            <a:r>
              <a:rPr lang="en-US" dirty="0" err="1" smtClean="0">
                <a:solidFill>
                  <a:srgbClr val="000000"/>
                </a:solidFill>
                <a:latin typeface="Arial"/>
              </a:rPr>
              <a:t>nykyhetkeä</a:t>
            </a:r>
            <a:r>
              <a:rPr lang="en-US" dirty="0" smtClean="0">
                <a:solidFill>
                  <a:srgbClr val="000000"/>
                </a:solidFill>
                <a:latin typeface="Arial"/>
              </a:rPr>
              <a:t>, </a:t>
            </a:r>
            <a:r>
              <a:rPr lang="en-US" dirty="0" err="1" smtClean="0">
                <a:solidFill>
                  <a:srgbClr val="000000"/>
                </a:solidFill>
                <a:latin typeface="Arial"/>
              </a:rPr>
              <a:t>niin</a:t>
            </a:r>
            <a:r>
              <a:rPr lang="en-US" dirty="0" smtClean="0">
                <a:solidFill>
                  <a:srgbClr val="000000"/>
                </a:solidFill>
                <a:latin typeface="Arial"/>
              </a:rPr>
              <a:t> </a:t>
            </a:r>
            <a:r>
              <a:rPr lang="en-US" dirty="0" err="1" smtClean="0">
                <a:solidFill>
                  <a:srgbClr val="000000"/>
                </a:solidFill>
                <a:latin typeface="Arial"/>
              </a:rPr>
              <a:t>kuinka</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a:t>
            </a:r>
            <a:r>
              <a:rPr lang="en-US" dirty="0" err="1" smtClean="0">
                <a:solidFill>
                  <a:srgbClr val="000000"/>
                </a:solidFill>
                <a:latin typeface="Arial"/>
              </a:rPr>
              <a:t>olet</a:t>
            </a:r>
            <a:r>
              <a:rPr lang="en-US" dirty="0" smtClean="0">
                <a:solidFill>
                  <a:srgbClr val="000000"/>
                </a:solidFill>
                <a:latin typeface="Arial"/>
              </a:rPr>
              <a:t> </a:t>
            </a:r>
            <a:r>
              <a:rPr lang="en-US" dirty="0" err="1" smtClean="0">
                <a:solidFill>
                  <a:srgbClr val="000000"/>
                </a:solidFill>
                <a:latin typeface="Arial"/>
              </a:rPr>
              <a:t>seuraaviin</a:t>
            </a:r>
            <a:r>
              <a:rPr lang="en-US" dirty="0" smtClean="0">
                <a:solidFill>
                  <a:srgbClr val="000000"/>
                </a:solidFill>
                <a:latin typeface="Arial"/>
              </a:rPr>
              <a:t> </a:t>
            </a:r>
            <a:r>
              <a:rPr lang="en-US" dirty="0" err="1" smtClean="0">
                <a:solidFill>
                  <a:srgbClr val="000000"/>
                </a:solidFill>
                <a:latin typeface="Arial"/>
              </a:rPr>
              <a:t>asioihin</a:t>
            </a:r>
            <a:r>
              <a:rPr lang="en-US" dirty="0" smtClean="0">
                <a:solidFill>
                  <a:srgbClr val="000000"/>
                </a:solidFill>
                <a:latin typeface="Arial"/>
              </a:rPr>
              <a:t> (</a:t>
            </a:r>
            <a:r>
              <a:rPr lang="en-US" dirty="0" err="1" smtClean="0">
                <a:solidFill>
                  <a:srgbClr val="000000"/>
                </a:solidFill>
                <a:latin typeface="Arial"/>
              </a:rPr>
              <a:t>skaala</a:t>
            </a:r>
            <a:r>
              <a:rPr lang="en-US" dirty="0" smtClean="0">
                <a:solidFill>
                  <a:srgbClr val="000000"/>
                </a:solidFill>
                <a:latin typeface="Arial"/>
              </a:rPr>
              <a:t>: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tyytymätön</a:t>
            </a:r>
            <a:r>
              <a:rPr lang="en-US" dirty="0" smtClean="0">
                <a:solidFill>
                  <a:srgbClr val="000000"/>
                </a:solidFill>
                <a:latin typeface="Arial"/>
              </a:rPr>
              <a:t> 0  - </a:t>
            </a:r>
            <a:r>
              <a:rPr lang="en-US" dirty="0" err="1" smtClean="0">
                <a:solidFill>
                  <a:srgbClr val="000000"/>
                </a:solidFill>
                <a:latin typeface="Arial"/>
              </a:rPr>
              <a:t>erittäin</a:t>
            </a:r>
            <a:r>
              <a:rPr lang="en-US" dirty="0" smtClean="0">
                <a:solidFill>
                  <a:srgbClr val="000000"/>
                </a:solidFill>
                <a:latin typeface="Arial"/>
              </a:rPr>
              <a:t> </a:t>
            </a:r>
            <a:r>
              <a:rPr lang="en-US" dirty="0" err="1" smtClean="0">
                <a:solidFill>
                  <a:srgbClr val="000000"/>
                </a:solidFill>
                <a:latin typeface="Arial"/>
              </a:rPr>
              <a:t>tyytyväinen</a:t>
            </a:r>
            <a:r>
              <a:rPr lang="en-US" dirty="0" smtClean="0">
                <a:solidFill>
                  <a:srgbClr val="000000"/>
                </a:solidFill>
                <a:latin typeface="Arial"/>
              </a:rPr>
              <a:t> 10) </a:t>
            </a:r>
            <a:endParaRPr lang="fi-FI" dirty="0"/>
          </a:p>
        </p:txBody>
      </p:sp>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3EB21D36F08A4BA80246746ED189F0" ma:contentTypeVersion="14" ma:contentTypeDescription="Create a new document." ma:contentTypeScope="" ma:versionID="e61fe9332533e4a05caeede8b13f042d">
  <xsd:schema xmlns:xsd="http://www.w3.org/2001/XMLSchema" xmlns:xs="http://www.w3.org/2001/XMLSchema" xmlns:p="http://schemas.microsoft.com/office/2006/metadata/properties" xmlns:ns1="http://schemas.microsoft.com/sharepoint/v3" xmlns:ns3="502019fa-07ad-4047-ab1d-d30de8693389" xmlns:ns4="64e57a27-bddb-4439-9191-65f6d1aaea3a" targetNamespace="http://schemas.microsoft.com/office/2006/metadata/properties" ma:root="true" ma:fieldsID="e9b1f6dafa79e02536a434b7e7cb9fb5" ns1:_="" ns3:_="" ns4:_="">
    <xsd:import namespace="http://schemas.microsoft.com/sharepoint/v3"/>
    <xsd:import namespace="502019fa-07ad-4047-ab1d-d30de8693389"/>
    <xsd:import namespace="64e57a27-bddb-4439-9191-65f6d1aaea3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019fa-07ad-4047-ab1d-d30de86933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e57a27-bddb-4439-9191-65f6d1aaea3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DD7931E-88CA-446A-B6C8-35BB408A1E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02019fa-07ad-4047-ab1d-d30de8693389"/>
    <ds:schemaRef ds:uri="64e57a27-bddb-4439-9191-65f6d1aaea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FCA329-0AF9-4B7A-89C8-E108AB30BF07}">
  <ds:schemaRefs>
    <ds:schemaRef ds:uri="http://schemas.microsoft.com/sharepoint/v3/contenttype/forms"/>
  </ds:schemaRefs>
</ds:datastoreItem>
</file>

<file path=customXml/itemProps3.xml><?xml version="1.0" encoding="utf-8"?>
<ds:datastoreItem xmlns:ds="http://schemas.openxmlformats.org/officeDocument/2006/customXml" ds:itemID="{28FF923D-70FC-4FF4-BFD1-357DAEBE8A90}">
  <ds:schemaRefs>
    <ds:schemaRef ds:uri="http://purl.org/dc/term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64e57a27-bddb-4439-9191-65f6d1aaea3a"/>
    <ds:schemaRef ds:uri="502019fa-07ad-4047-ab1d-d30de8693389"/>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306</TotalTime>
  <Words>812</Words>
  <Application>Microsoft Office PowerPoint</Application>
  <PresentationFormat>Näytössä katseltava diaesitys (4:3)</PresentationFormat>
  <Paragraphs>159</Paragraphs>
  <Slides>32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32</vt:i4>
      </vt:variant>
    </vt:vector>
  </HeadingPairs>
  <TitlesOfParts>
    <vt:vector size="36" baseType="lpstr">
      <vt:lpstr>Arial</vt:lpstr>
      <vt:lpstr>Calibri</vt:lpstr>
      <vt:lpstr>Wingdings</vt:lpstr>
      <vt:lpstr>Surveypal</vt:lpstr>
      <vt:lpstr>Kokemuksellisen hyvinvointikyselyn 2020-2021 tulokset ja vertailu vuoden 2018-2019 toteutettuun kyselyyn. VERTAILU KUNNITTAIN</vt:lpstr>
      <vt:lpstr>Saatekirje</vt:lpstr>
      <vt:lpstr>Kysely tuotettiin yhteistyössä</vt:lpstr>
      <vt:lpstr>Kokemuksellinen hyvinvointikysely</vt:lpstr>
      <vt:lpstr>PowerPoint-esitys</vt:lpstr>
      <vt:lpstr>Taustatiedot </vt:lpstr>
      <vt:lpstr>Taustatiedot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surveypal2</dc:creator>
  <cp:lastModifiedBy>Säde Rytkönen</cp:lastModifiedBy>
  <cp:revision>52</cp:revision>
  <dcterms:created xsi:type="dcterms:W3CDTF">2012-05-09T09:21:34Z</dcterms:created>
  <dcterms:modified xsi:type="dcterms:W3CDTF">2021-05-04T15:05:41Z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0x010100A13EB21D36F08A4BA80246746ED189F0</vt:lpwstr>
  </property>
</Properties>
</file>