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145707338" r:id="rId2"/>
    <p:sldId id="2145707330" r:id="rId3"/>
    <p:sldId id="2145707336" r:id="rId4"/>
    <p:sldId id="2145707337" r:id="rId5"/>
    <p:sldId id="576" r:id="rId6"/>
    <p:sldId id="2145707334" r:id="rId7"/>
    <p:sldId id="2145707343" r:id="rId8"/>
    <p:sldId id="2145707344" r:id="rId9"/>
    <p:sldId id="2145707341" r:id="rId10"/>
    <p:sldId id="214570734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D51A8-BD20-43CA-8C50-A3CBEDC4FC40}" v="15" dt="2024-01-27T10:43:51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tkönen Säde" userId="f202550f-b24b-4024-b006-1ad803985f3c" providerId="ADAL" clId="{493D51A8-BD20-43CA-8C50-A3CBEDC4FC40}"/>
    <pc:docChg chg="undo custSel delSld modSld delMainMaster">
      <pc:chgData name="Rytkönen Säde" userId="f202550f-b24b-4024-b006-1ad803985f3c" providerId="ADAL" clId="{493D51A8-BD20-43CA-8C50-A3CBEDC4FC40}" dt="2024-01-31T05:59:11.264" v="826" actId="1076"/>
      <pc:docMkLst>
        <pc:docMk/>
      </pc:docMkLst>
      <pc:sldChg chg="del">
        <pc:chgData name="Rytkönen Säde" userId="f202550f-b24b-4024-b006-1ad803985f3c" providerId="ADAL" clId="{493D51A8-BD20-43CA-8C50-A3CBEDC4FC40}" dt="2024-01-27T10:40:17.584" v="571" actId="47"/>
        <pc:sldMkLst>
          <pc:docMk/>
          <pc:sldMk cId="4093936090" sldId="256"/>
        </pc:sldMkLst>
      </pc:sldChg>
      <pc:sldChg chg="addSp modSp mod">
        <pc:chgData name="Rytkönen Säde" userId="f202550f-b24b-4024-b006-1ad803985f3c" providerId="ADAL" clId="{493D51A8-BD20-43CA-8C50-A3CBEDC4FC40}" dt="2024-01-31T05:57:13.452" v="790" actId="1076"/>
        <pc:sldMkLst>
          <pc:docMk/>
          <pc:sldMk cId="1934571033" sldId="576"/>
        </pc:sldMkLst>
        <pc:spChg chg="mod">
          <ac:chgData name="Rytkönen Säde" userId="f202550f-b24b-4024-b006-1ad803985f3c" providerId="ADAL" clId="{493D51A8-BD20-43CA-8C50-A3CBEDC4FC40}" dt="2024-01-27T10:42:31.840" v="612" actId="207"/>
          <ac:spMkLst>
            <pc:docMk/>
            <pc:sldMk cId="1934571033" sldId="576"/>
            <ac:spMk id="3" creationId="{00000000-0000-0000-0000-000000000000}"/>
          </ac:spMkLst>
        </pc:spChg>
        <pc:spChg chg="mod">
          <ac:chgData name="Rytkönen Säde" userId="f202550f-b24b-4024-b006-1ad803985f3c" providerId="ADAL" clId="{493D51A8-BD20-43CA-8C50-A3CBEDC4FC40}" dt="2024-01-27T10:27:00.797" v="282" actId="20577"/>
          <ac:spMkLst>
            <pc:docMk/>
            <pc:sldMk cId="1934571033" sldId="576"/>
            <ac:spMk id="7" creationId="{00000000-0000-0000-0000-000000000000}"/>
          </ac:spMkLst>
        </pc:spChg>
        <pc:spChg chg="add mod">
          <ac:chgData name="Rytkönen Säde" userId="f202550f-b24b-4024-b006-1ad803985f3c" providerId="ADAL" clId="{493D51A8-BD20-43CA-8C50-A3CBEDC4FC40}" dt="2024-01-31T05:57:13.452" v="790" actId="1076"/>
          <ac:spMkLst>
            <pc:docMk/>
            <pc:sldMk cId="1934571033" sldId="576"/>
            <ac:spMk id="9" creationId="{955771A9-F599-C170-E7B1-C3B6B134FADA}"/>
          </ac:spMkLst>
        </pc:spChg>
        <pc:picChg chg="mod">
          <ac:chgData name="Rytkönen Säde" userId="f202550f-b24b-4024-b006-1ad803985f3c" providerId="ADAL" clId="{493D51A8-BD20-43CA-8C50-A3CBEDC4FC40}" dt="2024-01-27T10:26:32.174" v="265" actId="1076"/>
          <ac:picMkLst>
            <pc:docMk/>
            <pc:sldMk cId="1934571033" sldId="576"/>
            <ac:picMk id="8" creationId="{F9BE5D64-A8A9-9C68-BF0C-2A876D8E45F0}"/>
          </ac:picMkLst>
        </pc:picChg>
      </pc:sldChg>
      <pc:sldChg chg="addSp modSp mod">
        <pc:chgData name="Rytkönen Säde" userId="f202550f-b24b-4024-b006-1ad803985f3c" providerId="ADAL" clId="{493D51A8-BD20-43CA-8C50-A3CBEDC4FC40}" dt="2024-01-31T05:56:33.072" v="770" actId="1076"/>
        <pc:sldMkLst>
          <pc:docMk/>
          <pc:sldMk cId="3130707725" sldId="2145707330"/>
        </pc:sldMkLst>
        <pc:spChg chg="mod">
          <ac:chgData name="Rytkönen Säde" userId="f202550f-b24b-4024-b006-1ad803985f3c" providerId="ADAL" clId="{493D51A8-BD20-43CA-8C50-A3CBEDC4FC40}" dt="2024-01-27T10:42:12.405" v="608" actId="207"/>
          <ac:spMkLst>
            <pc:docMk/>
            <pc:sldMk cId="3130707725" sldId="2145707330"/>
            <ac:spMk id="3" creationId="{FD9F4F34-CAB4-9995-AF17-D7E2DE6C8252}"/>
          </ac:spMkLst>
        </pc:spChg>
        <pc:spChg chg="mod">
          <ac:chgData name="Rytkönen Säde" userId="f202550f-b24b-4024-b006-1ad803985f3c" providerId="ADAL" clId="{493D51A8-BD20-43CA-8C50-A3CBEDC4FC40}" dt="2024-01-31T05:56:11.973" v="760"/>
          <ac:spMkLst>
            <pc:docMk/>
            <pc:sldMk cId="3130707725" sldId="2145707330"/>
            <ac:spMk id="5" creationId="{4F68E636-8FD2-C50D-FF73-CAE1F8BB6B16}"/>
          </ac:spMkLst>
        </pc:spChg>
        <pc:spChg chg="add mod">
          <ac:chgData name="Rytkönen Säde" userId="f202550f-b24b-4024-b006-1ad803985f3c" providerId="ADAL" clId="{493D51A8-BD20-43CA-8C50-A3CBEDC4FC40}" dt="2024-01-31T05:56:33.072" v="770" actId="1076"/>
          <ac:spMkLst>
            <pc:docMk/>
            <pc:sldMk cId="3130707725" sldId="2145707330"/>
            <ac:spMk id="6" creationId="{3242EDCF-9306-22F5-640A-66058A9BCB55}"/>
          </ac:spMkLst>
        </pc:spChg>
        <pc:spChg chg="mod">
          <ac:chgData name="Rytkönen Säde" userId="f202550f-b24b-4024-b006-1ad803985f3c" providerId="ADAL" clId="{493D51A8-BD20-43CA-8C50-A3CBEDC4FC40}" dt="2024-01-27T10:25:11.148" v="246" actId="255"/>
          <ac:spMkLst>
            <pc:docMk/>
            <pc:sldMk cId="3130707725" sldId="2145707330"/>
            <ac:spMk id="7" creationId="{694BD3DD-7FE9-D9F0-B72B-F238AC8C2A73}"/>
          </ac:spMkLst>
        </pc:spChg>
        <pc:spChg chg="mod">
          <ac:chgData name="Rytkönen Säde" userId="f202550f-b24b-4024-b006-1ad803985f3c" providerId="ADAL" clId="{493D51A8-BD20-43CA-8C50-A3CBEDC4FC40}" dt="2024-01-27T10:25:16.887" v="248" actId="1076"/>
          <ac:spMkLst>
            <pc:docMk/>
            <pc:sldMk cId="3130707725" sldId="2145707330"/>
            <ac:spMk id="19" creationId="{1BDC6848-5916-7747-2784-8A86B379A739}"/>
          </ac:spMkLst>
        </pc:spChg>
        <pc:spChg chg="mod">
          <ac:chgData name="Rytkönen Säde" userId="f202550f-b24b-4024-b006-1ad803985f3c" providerId="ADAL" clId="{493D51A8-BD20-43CA-8C50-A3CBEDC4FC40}" dt="2024-01-27T10:25:01.460" v="244" actId="1076"/>
          <ac:spMkLst>
            <pc:docMk/>
            <pc:sldMk cId="3130707725" sldId="2145707330"/>
            <ac:spMk id="54" creationId="{322187FA-6DBD-CDAC-0A06-0EBE6D8A87D3}"/>
          </ac:spMkLst>
        </pc:spChg>
        <pc:picChg chg="mod">
          <ac:chgData name="Rytkönen Säde" userId="f202550f-b24b-4024-b006-1ad803985f3c" providerId="ADAL" clId="{493D51A8-BD20-43CA-8C50-A3CBEDC4FC40}" dt="2024-01-27T10:25:23.844" v="249" actId="1076"/>
          <ac:picMkLst>
            <pc:docMk/>
            <pc:sldMk cId="3130707725" sldId="2145707330"/>
            <ac:picMk id="33" creationId="{F2C20790-3B3C-F083-8F55-EF9CD49CD800}"/>
          </ac:picMkLst>
        </pc:picChg>
        <pc:picChg chg="mod">
          <ac:chgData name="Rytkönen Säde" userId="f202550f-b24b-4024-b006-1ad803985f3c" providerId="ADAL" clId="{493D51A8-BD20-43CA-8C50-A3CBEDC4FC40}" dt="2024-01-27T10:25:35.283" v="251" actId="1076"/>
          <ac:picMkLst>
            <pc:docMk/>
            <pc:sldMk cId="3130707725" sldId="2145707330"/>
            <ac:picMk id="61" creationId="{B5CEEC4C-6294-2D6B-CF28-EB4883782B8F}"/>
          </ac:picMkLst>
        </pc:picChg>
        <pc:picChg chg="mod">
          <ac:chgData name="Rytkönen Säde" userId="f202550f-b24b-4024-b006-1ad803985f3c" providerId="ADAL" clId="{493D51A8-BD20-43CA-8C50-A3CBEDC4FC40}" dt="2024-01-27T10:25:29.694" v="250" actId="1076"/>
          <ac:picMkLst>
            <pc:docMk/>
            <pc:sldMk cId="3130707725" sldId="2145707330"/>
            <ac:picMk id="1026" creationId="{26198C43-3741-9CA4-8CA0-CA95EF56327D}"/>
          </ac:picMkLst>
        </pc:picChg>
      </pc:sldChg>
      <pc:sldChg chg="addSp modSp mod">
        <pc:chgData name="Rytkönen Säde" userId="f202550f-b24b-4024-b006-1ad803985f3c" providerId="ADAL" clId="{493D51A8-BD20-43CA-8C50-A3CBEDC4FC40}" dt="2024-01-31T05:58:54.449" v="822" actId="14100"/>
        <pc:sldMkLst>
          <pc:docMk/>
          <pc:sldMk cId="3809192370" sldId="2145707334"/>
        </pc:sldMkLst>
        <pc:spChg chg="mod">
          <ac:chgData name="Rytkönen Säde" userId="f202550f-b24b-4024-b006-1ad803985f3c" providerId="ADAL" clId="{493D51A8-BD20-43CA-8C50-A3CBEDC4FC40}" dt="2024-01-27T10:37:42.101" v="503" actId="1076"/>
          <ac:spMkLst>
            <pc:docMk/>
            <pc:sldMk cId="3809192370" sldId="2145707334"/>
            <ac:spMk id="2" creationId="{DBDA5D7C-791E-4E78-E26B-ED2331D79396}"/>
          </ac:spMkLst>
        </pc:spChg>
        <pc:spChg chg="mod">
          <ac:chgData name="Rytkönen Säde" userId="f202550f-b24b-4024-b006-1ad803985f3c" providerId="ADAL" clId="{493D51A8-BD20-43CA-8C50-A3CBEDC4FC40}" dt="2024-01-27T10:42:36.425" v="613" actId="207"/>
          <ac:spMkLst>
            <pc:docMk/>
            <pc:sldMk cId="3809192370" sldId="2145707334"/>
            <ac:spMk id="3" creationId="{00000000-0000-0000-0000-000000000000}"/>
          </ac:spMkLst>
        </pc:spChg>
        <pc:spChg chg="add mod">
          <ac:chgData name="Rytkönen Säde" userId="f202550f-b24b-4024-b006-1ad803985f3c" providerId="ADAL" clId="{493D51A8-BD20-43CA-8C50-A3CBEDC4FC40}" dt="2024-01-31T05:57:24.694" v="796" actId="1076"/>
          <ac:spMkLst>
            <pc:docMk/>
            <pc:sldMk cId="3809192370" sldId="2145707334"/>
            <ac:spMk id="6" creationId="{22CB34D0-314E-D9D3-74EF-8BA712336724}"/>
          </ac:spMkLst>
        </pc:spChg>
        <pc:spChg chg="mod">
          <ac:chgData name="Rytkönen Säde" userId="f202550f-b24b-4024-b006-1ad803985f3c" providerId="ADAL" clId="{493D51A8-BD20-43CA-8C50-A3CBEDC4FC40}" dt="2024-01-31T05:58:49.408" v="821" actId="1076"/>
          <ac:spMkLst>
            <pc:docMk/>
            <pc:sldMk cId="3809192370" sldId="2145707334"/>
            <ac:spMk id="9" creationId="{C10FADC6-CF27-82DD-526B-439504FE8D0D}"/>
          </ac:spMkLst>
        </pc:spChg>
        <pc:spChg chg="mod">
          <ac:chgData name="Rytkönen Säde" userId="f202550f-b24b-4024-b006-1ad803985f3c" providerId="ADAL" clId="{493D51A8-BD20-43CA-8C50-A3CBEDC4FC40}" dt="2024-01-27T10:39:36.457" v="570" actId="20577"/>
          <ac:spMkLst>
            <pc:docMk/>
            <pc:sldMk cId="3809192370" sldId="2145707334"/>
            <ac:spMk id="14" creationId="{B16924DA-8B31-A015-9E92-4438BF5E01A8}"/>
          </ac:spMkLst>
        </pc:spChg>
        <pc:spChg chg="mod">
          <ac:chgData name="Rytkönen Säde" userId="f202550f-b24b-4024-b006-1ad803985f3c" providerId="ADAL" clId="{493D51A8-BD20-43CA-8C50-A3CBEDC4FC40}" dt="2024-01-31T05:58:44.200" v="819" actId="1076"/>
          <ac:spMkLst>
            <pc:docMk/>
            <pc:sldMk cId="3809192370" sldId="2145707334"/>
            <ac:spMk id="22" creationId="{B0AA4E99-E0E1-1371-73BB-C90448EE3481}"/>
          </ac:spMkLst>
        </pc:spChg>
        <pc:spChg chg="mod">
          <ac:chgData name="Rytkönen Säde" userId="f202550f-b24b-4024-b006-1ad803985f3c" providerId="ADAL" clId="{493D51A8-BD20-43CA-8C50-A3CBEDC4FC40}" dt="2024-01-31T05:58:54.449" v="822" actId="14100"/>
          <ac:spMkLst>
            <pc:docMk/>
            <pc:sldMk cId="3809192370" sldId="2145707334"/>
            <ac:spMk id="35" creationId="{AF988551-2FE2-C789-02D6-59F49C72549E}"/>
          </ac:spMkLst>
        </pc:spChg>
        <pc:picChg chg="mod">
          <ac:chgData name="Rytkönen Säde" userId="f202550f-b24b-4024-b006-1ad803985f3c" providerId="ADAL" clId="{493D51A8-BD20-43CA-8C50-A3CBEDC4FC40}" dt="2024-01-27T10:38:12.002" v="510" actId="1076"/>
          <ac:picMkLst>
            <pc:docMk/>
            <pc:sldMk cId="3809192370" sldId="2145707334"/>
            <ac:picMk id="7" creationId="{3BDD6BE4-F9A3-2E4A-9609-4BAB6D424FA0}"/>
          </ac:picMkLst>
        </pc:picChg>
        <pc:picChg chg="mod">
          <ac:chgData name="Rytkönen Säde" userId="f202550f-b24b-4024-b006-1ad803985f3c" providerId="ADAL" clId="{493D51A8-BD20-43CA-8C50-A3CBEDC4FC40}" dt="2024-01-27T10:38:02.397" v="508" actId="1076"/>
          <ac:picMkLst>
            <pc:docMk/>
            <pc:sldMk cId="3809192370" sldId="2145707334"/>
            <ac:picMk id="17" creationId="{35F04DD8-E6B5-C2EF-552D-EDEA8C93DC01}"/>
          </ac:picMkLst>
        </pc:picChg>
        <pc:picChg chg="mod">
          <ac:chgData name="Rytkönen Säde" userId="f202550f-b24b-4024-b006-1ad803985f3c" providerId="ADAL" clId="{493D51A8-BD20-43CA-8C50-A3CBEDC4FC40}" dt="2024-01-27T10:37:44.604" v="504" actId="1076"/>
          <ac:picMkLst>
            <pc:docMk/>
            <pc:sldMk cId="3809192370" sldId="2145707334"/>
            <ac:picMk id="19" creationId="{F85CFDB0-7A10-6DFA-5D23-973D346DD3DC}"/>
          </ac:picMkLst>
        </pc:picChg>
        <pc:picChg chg="mod">
          <ac:chgData name="Rytkönen Säde" userId="f202550f-b24b-4024-b006-1ad803985f3c" providerId="ADAL" clId="{493D51A8-BD20-43CA-8C50-A3CBEDC4FC40}" dt="2024-01-27T10:38:06.609" v="509" actId="1076"/>
          <ac:picMkLst>
            <pc:docMk/>
            <pc:sldMk cId="3809192370" sldId="2145707334"/>
            <ac:picMk id="20" creationId="{EEF6550D-74B3-62E8-CA5B-E1ECC8E86F9F}"/>
          </ac:picMkLst>
        </pc:picChg>
      </pc:sldChg>
      <pc:sldChg chg="addSp modSp mod">
        <pc:chgData name="Rytkönen Säde" userId="f202550f-b24b-4024-b006-1ad803985f3c" providerId="ADAL" clId="{493D51A8-BD20-43CA-8C50-A3CBEDC4FC40}" dt="2024-01-31T05:58:31.807" v="818" actId="1076"/>
        <pc:sldMkLst>
          <pc:docMk/>
          <pc:sldMk cId="2797685449" sldId="2145707336"/>
        </pc:sldMkLst>
        <pc:spChg chg="mod">
          <ac:chgData name="Rytkönen Säde" userId="f202550f-b24b-4024-b006-1ad803985f3c" providerId="ADAL" clId="{493D51A8-BD20-43CA-8C50-A3CBEDC4FC40}" dt="2024-01-27T10:25:44.743" v="253" actId="255"/>
          <ac:spMkLst>
            <pc:docMk/>
            <pc:sldMk cId="2797685449" sldId="2145707336"/>
            <ac:spMk id="2" creationId="{138211A8-192E-C542-31A1-C77E5A20DD4C}"/>
          </ac:spMkLst>
        </pc:spChg>
        <pc:spChg chg="mod">
          <ac:chgData name="Rytkönen Säde" userId="f202550f-b24b-4024-b006-1ad803985f3c" providerId="ADAL" clId="{493D51A8-BD20-43CA-8C50-A3CBEDC4FC40}" dt="2024-01-27T10:42:21.289" v="610" actId="207"/>
          <ac:spMkLst>
            <pc:docMk/>
            <pc:sldMk cId="2797685449" sldId="2145707336"/>
            <ac:spMk id="3" creationId="{FD9F4F34-CAB4-9995-AF17-D7E2DE6C8252}"/>
          </ac:spMkLst>
        </pc:spChg>
        <pc:spChg chg="mod">
          <ac:chgData name="Rytkönen Säde" userId="f202550f-b24b-4024-b006-1ad803985f3c" providerId="ADAL" clId="{493D51A8-BD20-43CA-8C50-A3CBEDC4FC40}" dt="2024-01-27T10:25:47.646" v="254" actId="255"/>
          <ac:spMkLst>
            <pc:docMk/>
            <pc:sldMk cId="2797685449" sldId="2145707336"/>
            <ac:spMk id="4" creationId="{09ED9A84-B139-45E5-7AA3-81351EDE1B95}"/>
          </ac:spMkLst>
        </pc:spChg>
        <pc:spChg chg="mod">
          <ac:chgData name="Rytkönen Säde" userId="f202550f-b24b-4024-b006-1ad803985f3c" providerId="ADAL" clId="{493D51A8-BD20-43CA-8C50-A3CBEDC4FC40}" dt="2024-01-31T05:56:15.039" v="762"/>
          <ac:spMkLst>
            <pc:docMk/>
            <pc:sldMk cId="2797685449" sldId="2145707336"/>
            <ac:spMk id="5" creationId="{4F68E636-8FD2-C50D-FF73-CAE1F8BB6B16}"/>
          </ac:spMkLst>
        </pc:spChg>
        <pc:spChg chg="mod">
          <ac:chgData name="Rytkönen Säde" userId="f202550f-b24b-4024-b006-1ad803985f3c" providerId="ADAL" clId="{493D51A8-BD20-43CA-8C50-A3CBEDC4FC40}" dt="2024-01-31T05:58:28.723" v="817" actId="1076"/>
          <ac:spMkLst>
            <pc:docMk/>
            <pc:sldMk cId="2797685449" sldId="2145707336"/>
            <ac:spMk id="8" creationId="{4EB781EB-8C66-61CC-6857-1522A13851AF}"/>
          </ac:spMkLst>
        </pc:spChg>
        <pc:spChg chg="add mod">
          <ac:chgData name="Rytkönen Säde" userId="f202550f-b24b-4024-b006-1ad803985f3c" providerId="ADAL" clId="{493D51A8-BD20-43CA-8C50-A3CBEDC4FC40}" dt="2024-01-31T05:56:48.891" v="777" actId="1076"/>
          <ac:spMkLst>
            <pc:docMk/>
            <pc:sldMk cId="2797685449" sldId="2145707336"/>
            <ac:spMk id="9" creationId="{86BC7CAD-B935-038E-2CB0-B0E68F566CB6}"/>
          </ac:spMkLst>
        </pc:spChg>
        <pc:spChg chg="mod">
          <ac:chgData name="Rytkönen Säde" userId="f202550f-b24b-4024-b006-1ad803985f3c" providerId="ADAL" clId="{493D51A8-BD20-43CA-8C50-A3CBEDC4FC40}" dt="2024-01-27T10:25:57.065" v="257" actId="1076"/>
          <ac:spMkLst>
            <pc:docMk/>
            <pc:sldMk cId="2797685449" sldId="2145707336"/>
            <ac:spMk id="10" creationId="{57A3709C-514A-8A40-4C99-0DCB7B93C21B}"/>
          </ac:spMkLst>
        </pc:spChg>
        <pc:spChg chg="mod">
          <ac:chgData name="Rytkönen Säde" userId="f202550f-b24b-4024-b006-1ad803985f3c" providerId="ADAL" clId="{493D51A8-BD20-43CA-8C50-A3CBEDC4FC40}" dt="2024-01-27T10:26:03.881" v="261" actId="20577"/>
          <ac:spMkLst>
            <pc:docMk/>
            <pc:sldMk cId="2797685449" sldId="2145707336"/>
            <ac:spMk id="32" creationId="{07EC5BCC-6474-26A8-631B-8F2A86445BDC}"/>
          </ac:spMkLst>
        </pc:spChg>
        <pc:picChg chg="mod">
          <ac:chgData name="Rytkönen Säde" userId="f202550f-b24b-4024-b006-1ad803985f3c" providerId="ADAL" clId="{493D51A8-BD20-43CA-8C50-A3CBEDC4FC40}" dt="2024-01-31T05:58:31.807" v="818" actId="1076"/>
          <ac:picMkLst>
            <pc:docMk/>
            <pc:sldMk cId="2797685449" sldId="2145707336"/>
            <ac:picMk id="17" creationId="{4F0F3D05-67D9-1B9B-5E87-E290CD3A7523}"/>
          </ac:picMkLst>
        </pc:picChg>
      </pc:sldChg>
      <pc:sldChg chg="addSp modSp mod">
        <pc:chgData name="Rytkönen Säde" userId="f202550f-b24b-4024-b006-1ad803985f3c" providerId="ADAL" clId="{493D51A8-BD20-43CA-8C50-A3CBEDC4FC40}" dt="2024-01-31T05:56:58.592" v="783" actId="1076"/>
        <pc:sldMkLst>
          <pc:docMk/>
          <pc:sldMk cId="691044679" sldId="2145707337"/>
        </pc:sldMkLst>
        <pc:spChg chg="mod">
          <ac:chgData name="Rytkönen Säde" userId="f202550f-b24b-4024-b006-1ad803985f3c" providerId="ADAL" clId="{493D51A8-BD20-43CA-8C50-A3CBEDC4FC40}" dt="2024-01-27T10:42:26.777" v="611" actId="207"/>
          <ac:spMkLst>
            <pc:docMk/>
            <pc:sldMk cId="691044679" sldId="2145707337"/>
            <ac:spMk id="3" creationId="{FD9F4F34-CAB4-9995-AF17-D7E2DE6C8252}"/>
          </ac:spMkLst>
        </pc:spChg>
        <pc:spChg chg="mod">
          <ac:chgData name="Rytkönen Säde" userId="f202550f-b24b-4024-b006-1ad803985f3c" providerId="ADAL" clId="{493D51A8-BD20-43CA-8C50-A3CBEDC4FC40}" dt="2024-01-31T05:56:17.323" v="764"/>
          <ac:spMkLst>
            <pc:docMk/>
            <pc:sldMk cId="691044679" sldId="2145707337"/>
            <ac:spMk id="5" creationId="{4F68E636-8FD2-C50D-FF73-CAE1F8BB6B16}"/>
          </ac:spMkLst>
        </pc:spChg>
        <pc:spChg chg="add mod">
          <ac:chgData name="Rytkönen Säde" userId="f202550f-b24b-4024-b006-1ad803985f3c" providerId="ADAL" clId="{493D51A8-BD20-43CA-8C50-A3CBEDC4FC40}" dt="2024-01-31T05:56:58.592" v="783" actId="1076"/>
          <ac:spMkLst>
            <pc:docMk/>
            <pc:sldMk cId="691044679" sldId="2145707337"/>
            <ac:spMk id="6" creationId="{041F5339-B611-1717-65FD-90163A30D7D8}"/>
          </ac:spMkLst>
        </pc:spChg>
        <pc:spChg chg="mod">
          <ac:chgData name="Rytkönen Säde" userId="f202550f-b24b-4024-b006-1ad803985f3c" providerId="ADAL" clId="{493D51A8-BD20-43CA-8C50-A3CBEDC4FC40}" dt="2024-01-27T10:26:13.557" v="262" actId="255"/>
          <ac:spMkLst>
            <pc:docMk/>
            <pc:sldMk cId="691044679" sldId="2145707337"/>
            <ac:spMk id="7" creationId="{7637DDC6-398B-A82E-04CD-2382D04779A6}"/>
          </ac:spMkLst>
        </pc:spChg>
        <pc:spChg chg="mod">
          <ac:chgData name="Rytkönen Säde" userId="f202550f-b24b-4024-b006-1ad803985f3c" providerId="ADAL" clId="{493D51A8-BD20-43CA-8C50-A3CBEDC4FC40}" dt="2024-01-27T10:26:16.887" v="263" actId="255"/>
          <ac:spMkLst>
            <pc:docMk/>
            <pc:sldMk cId="691044679" sldId="2145707337"/>
            <ac:spMk id="21" creationId="{3A8B606E-98E0-5CAE-A702-ADADCFB227C5}"/>
          </ac:spMkLst>
        </pc:spChg>
        <pc:spChg chg="mod">
          <ac:chgData name="Rytkönen Säde" userId="f202550f-b24b-4024-b006-1ad803985f3c" providerId="ADAL" clId="{493D51A8-BD20-43CA-8C50-A3CBEDC4FC40}" dt="2024-01-27T10:26:20.539" v="264" actId="255"/>
          <ac:spMkLst>
            <pc:docMk/>
            <pc:sldMk cId="691044679" sldId="2145707337"/>
            <ac:spMk id="25" creationId="{8ADF9946-88FD-27B4-257C-F9C92ABFD00E}"/>
          </ac:spMkLst>
        </pc:spChg>
        <pc:picChg chg="mod">
          <ac:chgData name="Rytkönen Säde" userId="f202550f-b24b-4024-b006-1ad803985f3c" providerId="ADAL" clId="{493D51A8-BD20-43CA-8C50-A3CBEDC4FC40}" dt="2024-01-27T10:28:17.992" v="283" actId="1076"/>
          <ac:picMkLst>
            <pc:docMk/>
            <pc:sldMk cId="691044679" sldId="2145707337"/>
            <ac:picMk id="35" creationId="{DDBEFEDF-183E-C370-B93A-EF77919B3EE8}"/>
          </ac:picMkLst>
        </pc:picChg>
      </pc:sldChg>
      <pc:sldChg chg="addSp modSp mod">
        <pc:chgData name="Rytkönen Säde" userId="f202550f-b24b-4024-b006-1ad803985f3c" providerId="ADAL" clId="{493D51A8-BD20-43CA-8C50-A3CBEDC4FC40}" dt="2024-01-31T05:56:01.672" v="759" actId="1076"/>
        <pc:sldMkLst>
          <pc:docMk/>
          <pc:sldMk cId="1711937745" sldId="2145707338"/>
        </pc:sldMkLst>
        <pc:spChg chg="mod">
          <ac:chgData name="Rytkönen Säde" userId="f202550f-b24b-4024-b006-1ad803985f3c" providerId="ADAL" clId="{493D51A8-BD20-43CA-8C50-A3CBEDC4FC40}" dt="2024-01-27T10:43:39.835" v="664" actId="122"/>
          <ac:spMkLst>
            <pc:docMk/>
            <pc:sldMk cId="1711937745" sldId="2145707338"/>
            <ac:spMk id="3" creationId="{CDA198FA-2A94-3E50-1495-A9DDD50BD3C2}"/>
          </ac:spMkLst>
        </pc:spChg>
        <pc:spChg chg="add mod">
          <ac:chgData name="Rytkönen Säde" userId="f202550f-b24b-4024-b006-1ad803985f3c" providerId="ADAL" clId="{493D51A8-BD20-43CA-8C50-A3CBEDC4FC40}" dt="2024-01-31T05:56:01.672" v="759" actId="1076"/>
          <ac:spMkLst>
            <pc:docMk/>
            <pc:sldMk cId="1711937745" sldId="2145707338"/>
            <ac:spMk id="4" creationId="{2F0ED3B9-4B01-6FE5-B4A1-D001FCD776A4}"/>
          </ac:spMkLst>
        </pc:spChg>
      </pc:sldChg>
      <pc:sldChg chg="addSp modSp mod">
        <pc:chgData name="Rytkönen Säde" userId="f202550f-b24b-4024-b006-1ad803985f3c" providerId="ADAL" clId="{493D51A8-BD20-43CA-8C50-A3CBEDC4FC40}" dt="2024-01-31T05:59:11.264" v="826" actId="1076"/>
        <pc:sldMkLst>
          <pc:docMk/>
          <pc:sldMk cId="2861268399" sldId="2145707341"/>
        </pc:sldMkLst>
        <pc:spChg chg="mod">
          <ac:chgData name="Rytkönen Säde" userId="f202550f-b24b-4024-b006-1ad803985f3c" providerId="ADAL" clId="{493D51A8-BD20-43CA-8C50-A3CBEDC4FC40}" dt="2024-01-27T10:42:47.535" v="616" actId="207"/>
          <ac:spMkLst>
            <pc:docMk/>
            <pc:sldMk cId="2861268399" sldId="2145707341"/>
            <ac:spMk id="3" creationId="{00000000-0000-0000-0000-000000000000}"/>
          </ac:spMkLst>
        </pc:spChg>
        <pc:spChg chg="add mod">
          <ac:chgData name="Rytkönen Säde" userId="f202550f-b24b-4024-b006-1ad803985f3c" providerId="ADAL" clId="{493D51A8-BD20-43CA-8C50-A3CBEDC4FC40}" dt="2024-01-31T05:59:11.264" v="826" actId="1076"/>
          <ac:spMkLst>
            <pc:docMk/>
            <pc:sldMk cId="2861268399" sldId="2145707341"/>
            <ac:spMk id="12" creationId="{3F0A74B4-343C-A372-FC45-58E4DAA7BE84}"/>
          </ac:spMkLst>
        </pc:spChg>
        <pc:spChg chg="mod">
          <ac:chgData name="Rytkönen Säde" userId="f202550f-b24b-4024-b006-1ad803985f3c" providerId="ADAL" clId="{493D51A8-BD20-43CA-8C50-A3CBEDC4FC40}" dt="2024-01-29T04:32:34.095" v="754" actId="20577"/>
          <ac:spMkLst>
            <pc:docMk/>
            <pc:sldMk cId="2861268399" sldId="2145707341"/>
            <ac:spMk id="17" creationId="{0282C502-5E2A-96DF-7900-5A694B1419A2}"/>
          </ac:spMkLst>
        </pc:spChg>
        <pc:picChg chg="add mod">
          <ac:chgData name="Rytkönen Säde" userId="f202550f-b24b-4024-b006-1ad803985f3c" providerId="ADAL" clId="{493D51A8-BD20-43CA-8C50-A3CBEDC4FC40}" dt="2024-01-27T10:28:29.112" v="286" actId="1076"/>
          <ac:picMkLst>
            <pc:docMk/>
            <pc:sldMk cId="2861268399" sldId="2145707341"/>
            <ac:picMk id="11" creationId="{87B3B8C2-B7BB-92BA-7810-5276EACDED32}"/>
          </ac:picMkLst>
        </pc:picChg>
      </pc:sldChg>
      <pc:sldChg chg="addSp modSp mod">
        <pc:chgData name="Rytkönen Säde" userId="f202550f-b24b-4024-b006-1ad803985f3c" providerId="ADAL" clId="{493D51A8-BD20-43CA-8C50-A3CBEDC4FC40}" dt="2024-01-31T05:57:48.085" v="804" actId="1076"/>
        <pc:sldMkLst>
          <pc:docMk/>
          <pc:sldMk cId="1912076981" sldId="2145707343"/>
        </pc:sldMkLst>
        <pc:spChg chg="mod">
          <ac:chgData name="Rytkönen Säde" userId="f202550f-b24b-4024-b006-1ad803985f3c" providerId="ADAL" clId="{493D51A8-BD20-43CA-8C50-A3CBEDC4FC40}" dt="2024-01-27T10:36:36.237" v="486" actId="255"/>
          <ac:spMkLst>
            <pc:docMk/>
            <pc:sldMk cId="1912076981" sldId="2145707343"/>
            <ac:spMk id="2" creationId="{7AE8C795-C4FC-EB6F-0F76-79A89F48C320}"/>
          </ac:spMkLst>
        </pc:spChg>
        <pc:spChg chg="mod">
          <ac:chgData name="Rytkönen Säde" userId="f202550f-b24b-4024-b006-1ad803985f3c" providerId="ADAL" clId="{493D51A8-BD20-43CA-8C50-A3CBEDC4FC40}" dt="2024-01-27T10:42:40.117" v="614" actId="207"/>
          <ac:spMkLst>
            <pc:docMk/>
            <pc:sldMk cId="1912076981" sldId="2145707343"/>
            <ac:spMk id="3" creationId="{00000000-0000-0000-0000-000000000000}"/>
          </ac:spMkLst>
        </pc:spChg>
        <pc:spChg chg="add mod">
          <ac:chgData name="Rytkönen Säde" userId="f202550f-b24b-4024-b006-1ad803985f3c" providerId="ADAL" clId="{493D51A8-BD20-43CA-8C50-A3CBEDC4FC40}" dt="2024-01-31T05:57:45.548" v="803" actId="1076"/>
          <ac:spMkLst>
            <pc:docMk/>
            <pc:sldMk cId="1912076981" sldId="2145707343"/>
            <ac:spMk id="4" creationId="{BE141E93-4763-1716-1F5B-86C2D40F0B94}"/>
          </ac:spMkLst>
        </pc:spChg>
        <pc:spChg chg="mod">
          <ac:chgData name="Rytkönen Säde" userId="f202550f-b24b-4024-b006-1ad803985f3c" providerId="ADAL" clId="{493D51A8-BD20-43CA-8C50-A3CBEDC4FC40}" dt="2024-01-31T05:57:43.299" v="802" actId="1076"/>
          <ac:spMkLst>
            <pc:docMk/>
            <pc:sldMk cId="1912076981" sldId="2145707343"/>
            <ac:spMk id="11" creationId="{A2139470-8980-E51D-2049-B34327316FE1}"/>
          </ac:spMkLst>
        </pc:spChg>
        <pc:spChg chg="mod">
          <ac:chgData name="Rytkönen Säde" userId="f202550f-b24b-4024-b006-1ad803985f3c" providerId="ADAL" clId="{493D51A8-BD20-43CA-8C50-A3CBEDC4FC40}" dt="2024-01-27T10:36:50.506" v="490" actId="255"/>
          <ac:spMkLst>
            <pc:docMk/>
            <pc:sldMk cId="1912076981" sldId="2145707343"/>
            <ac:spMk id="13" creationId="{3922DA9C-C51D-C961-B398-809C54D98732}"/>
          </ac:spMkLst>
        </pc:spChg>
        <pc:spChg chg="mod">
          <ac:chgData name="Rytkönen Säde" userId="f202550f-b24b-4024-b006-1ad803985f3c" providerId="ADAL" clId="{493D51A8-BD20-43CA-8C50-A3CBEDC4FC40}" dt="2024-01-27T10:36:32.548" v="485" actId="255"/>
          <ac:spMkLst>
            <pc:docMk/>
            <pc:sldMk cId="1912076981" sldId="2145707343"/>
            <ac:spMk id="14" creationId="{4A2D3C76-6259-EBF8-2582-A7076CDE78B0}"/>
          </ac:spMkLst>
        </pc:spChg>
        <pc:spChg chg="mod">
          <ac:chgData name="Rytkönen Säde" userId="f202550f-b24b-4024-b006-1ad803985f3c" providerId="ADAL" clId="{493D51A8-BD20-43CA-8C50-A3CBEDC4FC40}" dt="2024-01-27T10:36:39.514" v="487" actId="255"/>
          <ac:spMkLst>
            <pc:docMk/>
            <pc:sldMk cId="1912076981" sldId="2145707343"/>
            <ac:spMk id="20" creationId="{AD34926C-EF86-787A-4FFF-09D80DF6F7DD}"/>
          </ac:spMkLst>
        </pc:spChg>
        <pc:spChg chg="mod">
          <ac:chgData name="Rytkönen Säde" userId="f202550f-b24b-4024-b006-1ad803985f3c" providerId="ADAL" clId="{493D51A8-BD20-43CA-8C50-A3CBEDC4FC40}" dt="2024-01-31T05:57:48.085" v="804" actId="1076"/>
          <ac:spMkLst>
            <pc:docMk/>
            <pc:sldMk cId="1912076981" sldId="2145707343"/>
            <ac:spMk id="31" creationId="{BA56D8F3-E143-0D7D-06B1-37516B0A96E5}"/>
          </ac:spMkLst>
        </pc:spChg>
        <pc:picChg chg="mod">
          <ac:chgData name="Rytkönen Säde" userId="f202550f-b24b-4024-b006-1ad803985f3c" providerId="ADAL" clId="{493D51A8-BD20-43CA-8C50-A3CBEDC4FC40}" dt="2024-01-27T10:37:00.134" v="492" actId="1076"/>
          <ac:picMkLst>
            <pc:docMk/>
            <pc:sldMk cId="1912076981" sldId="2145707343"/>
            <ac:picMk id="19" creationId="{8EB3F86A-3BE1-F80E-C9C5-183796FC4E91}"/>
          </ac:picMkLst>
        </pc:picChg>
        <pc:picChg chg="mod">
          <ac:chgData name="Rytkönen Säde" userId="f202550f-b24b-4024-b006-1ad803985f3c" providerId="ADAL" clId="{493D51A8-BD20-43CA-8C50-A3CBEDC4FC40}" dt="2024-01-27T10:36:56.800" v="491" actId="1076"/>
          <ac:picMkLst>
            <pc:docMk/>
            <pc:sldMk cId="1912076981" sldId="2145707343"/>
            <ac:picMk id="22" creationId="{FE199F9C-E31C-2426-F512-B790EF59EFB2}"/>
          </ac:picMkLst>
        </pc:picChg>
        <pc:picChg chg="mod">
          <ac:chgData name="Rytkönen Säde" userId="f202550f-b24b-4024-b006-1ad803985f3c" providerId="ADAL" clId="{493D51A8-BD20-43CA-8C50-A3CBEDC4FC40}" dt="2024-01-27T10:36:56.800" v="491" actId="1076"/>
          <ac:picMkLst>
            <pc:docMk/>
            <pc:sldMk cId="1912076981" sldId="2145707343"/>
            <ac:picMk id="24" creationId="{96406D88-A4B8-6E35-5C59-CAA6C86B77C8}"/>
          </ac:picMkLst>
        </pc:picChg>
      </pc:sldChg>
      <pc:sldChg chg="addSp modSp mod">
        <pc:chgData name="Rytkönen Säde" userId="f202550f-b24b-4024-b006-1ad803985f3c" providerId="ADAL" clId="{493D51A8-BD20-43CA-8C50-A3CBEDC4FC40}" dt="2024-01-31T05:58:04.902" v="811" actId="1076"/>
        <pc:sldMkLst>
          <pc:docMk/>
          <pc:sldMk cId="3703394745" sldId="2145707344"/>
        </pc:sldMkLst>
        <pc:spChg chg="add mod">
          <ac:chgData name="Rytkönen Säde" userId="f202550f-b24b-4024-b006-1ad803985f3c" providerId="ADAL" clId="{493D51A8-BD20-43CA-8C50-A3CBEDC4FC40}" dt="2024-01-31T05:57:58.799" v="810" actId="1076"/>
          <ac:spMkLst>
            <pc:docMk/>
            <pc:sldMk cId="3703394745" sldId="2145707344"/>
            <ac:spMk id="2" creationId="{01619763-BA37-0657-B67F-DF2527607744}"/>
          </ac:spMkLst>
        </pc:spChg>
        <pc:spChg chg="mod">
          <ac:chgData name="Rytkönen Säde" userId="f202550f-b24b-4024-b006-1ad803985f3c" providerId="ADAL" clId="{493D51A8-BD20-43CA-8C50-A3CBEDC4FC40}" dt="2024-01-27T10:42:43.432" v="615" actId="207"/>
          <ac:spMkLst>
            <pc:docMk/>
            <pc:sldMk cId="3703394745" sldId="2145707344"/>
            <ac:spMk id="3" creationId="{00000000-0000-0000-0000-000000000000}"/>
          </ac:spMkLst>
        </pc:spChg>
        <pc:spChg chg="mod">
          <ac:chgData name="Rytkönen Säde" userId="f202550f-b24b-4024-b006-1ad803985f3c" providerId="ADAL" clId="{493D51A8-BD20-43CA-8C50-A3CBEDC4FC40}" dt="2024-01-27T10:35:11.916" v="468" actId="20577"/>
          <ac:spMkLst>
            <pc:docMk/>
            <pc:sldMk cId="3703394745" sldId="2145707344"/>
            <ac:spMk id="5" creationId="{00000000-0000-0000-0000-000000000000}"/>
          </ac:spMkLst>
        </pc:spChg>
        <pc:spChg chg="mod">
          <ac:chgData name="Rytkönen Säde" userId="f202550f-b24b-4024-b006-1ad803985f3c" providerId="ADAL" clId="{493D51A8-BD20-43CA-8C50-A3CBEDC4FC40}" dt="2024-01-31T05:58:04.902" v="811" actId="1076"/>
          <ac:spMkLst>
            <pc:docMk/>
            <pc:sldMk cId="3703394745" sldId="2145707344"/>
            <ac:spMk id="6" creationId="{BEC1DE76-C72E-B4C2-9D03-95D2F03508E1}"/>
          </ac:spMkLst>
        </pc:spChg>
        <pc:spChg chg="mod">
          <ac:chgData name="Rytkönen Säde" userId="f202550f-b24b-4024-b006-1ad803985f3c" providerId="ADAL" clId="{493D51A8-BD20-43CA-8C50-A3CBEDC4FC40}" dt="2024-01-27T10:36:23.873" v="484" actId="1076"/>
          <ac:spMkLst>
            <pc:docMk/>
            <pc:sldMk cId="3703394745" sldId="2145707344"/>
            <ac:spMk id="17" creationId="{0282C502-5E2A-96DF-7900-5A694B1419A2}"/>
          </ac:spMkLst>
        </pc:spChg>
        <pc:spChg chg="mod">
          <ac:chgData name="Rytkönen Säde" userId="f202550f-b24b-4024-b006-1ad803985f3c" providerId="ADAL" clId="{493D51A8-BD20-43CA-8C50-A3CBEDC4FC40}" dt="2024-01-27T10:35:39.245" v="473" actId="255"/>
          <ac:spMkLst>
            <pc:docMk/>
            <pc:sldMk cId="3703394745" sldId="2145707344"/>
            <ac:spMk id="18" creationId="{044E88B2-F74D-5BC9-5A6D-664AE2E326ED}"/>
          </ac:spMkLst>
        </pc:spChg>
        <pc:spChg chg="mod">
          <ac:chgData name="Rytkönen Säde" userId="f202550f-b24b-4024-b006-1ad803985f3c" providerId="ADAL" clId="{493D51A8-BD20-43CA-8C50-A3CBEDC4FC40}" dt="2024-01-27T10:36:18.982" v="483" actId="1076"/>
          <ac:spMkLst>
            <pc:docMk/>
            <pc:sldMk cId="3703394745" sldId="2145707344"/>
            <ac:spMk id="21" creationId="{83D7D8C0-638A-D024-A65D-43514EB4A594}"/>
          </ac:spMkLst>
        </pc:spChg>
        <pc:picChg chg="mod">
          <ac:chgData name="Rytkönen Säde" userId="f202550f-b24b-4024-b006-1ad803985f3c" providerId="ADAL" clId="{493D51A8-BD20-43CA-8C50-A3CBEDC4FC40}" dt="2024-01-27T10:35:57.961" v="479" actId="1076"/>
          <ac:picMkLst>
            <pc:docMk/>
            <pc:sldMk cId="3703394745" sldId="2145707344"/>
            <ac:picMk id="8" creationId="{B7C0E386-5D44-0BF5-1E23-A5A653EE6566}"/>
          </ac:picMkLst>
        </pc:picChg>
        <pc:picChg chg="mod">
          <ac:chgData name="Rytkönen Säde" userId="f202550f-b24b-4024-b006-1ad803985f3c" providerId="ADAL" clId="{493D51A8-BD20-43CA-8C50-A3CBEDC4FC40}" dt="2024-01-27T10:36:11.214" v="481" actId="1076"/>
          <ac:picMkLst>
            <pc:docMk/>
            <pc:sldMk cId="3703394745" sldId="2145707344"/>
            <ac:picMk id="10" creationId="{86D354FE-84D8-8272-F200-E73297CD529D}"/>
          </ac:picMkLst>
        </pc:picChg>
      </pc:sldChg>
      <pc:sldChg chg="addSp modSp mod">
        <pc:chgData name="Rytkönen Säde" userId="f202550f-b24b-4024-b006-1ad803985f3c" providerId="ADAL" clId="{493D51A8-BD20-43CA-8C50-A3CBEDC4FC40}" dt="2024-01-31T05:58:18.758" v="816" actId="1076"/>
        <pc:sldMkLst>
          <pc:docMk/>
          <pc:sldMk cId="4198733479" sldId="2145707345"/>
        </pc:sldMkLst>
        <pc:spChg chg="mod">
          <ac:chgData name="Rytkönen Säde" userId="f202550f-b24b-4024-b006-1ad803985f3c" providerId="ADAL" clId="{493D51A8-BD20-43CA-8C50-A3CBEDC4FC40}" dt="2024-01-27T10:42:58.995" v="618" actId="255"/>
          <ac:spMkLst>
            <pc:docMk/>
            <pc:sldMk cId="4198733479" sldId="2145707345"/>
            <ac:spMk id="3" creationId="{00000000-0000-0000-0000-000000000000}"/>
          </ac:spMkLst>
        </pc:spChg>
        <pc:spChg chg="mod">
          <ac:chgData name="Rytkönen Säde" userId="f202550f-b24b-4024-b006-1ad803985f3c" providerId="ADAL" clId="{493D51A8-BD20-43CA-8C50-A3CBEDC4FC40}" dt="2024-01-27T10:33:14.329" v="447" actId="1076"/>
          <ac:spMkLst>
            <pc:docMk/>
            <pc:sldMk cId="4198733479" sldId="2145707345"/>
            <ac:spMk id="4" creationId="{4D6D8D96-C12A-B8B5-FE56-A038E6C61204}"/>
          </ac:spMkLst>
        </pc:spChg>
        <pc:spChg chg="mod">
          <ac:chgData name="Rytkönen Säde" userId="f202550f-b24b-4024-b006-1ad803985f3c" providerId="ADAL" clId="{493D51A8-BD20-43CA-8C50-A3CBEDC4FC40}" dt="2024-01-27T10:34:06.845" v="467" actId="20577"/>
          <ac:spMkLst>
            <pc:docMk/>
            <pc:sldMk cId="4198733479" sldId="2145707345"/>
            <ac:spMk id="5" creationId="{00000000-0000-0000-0000-000000000000}"/>
          </ac:spMkLst>
        </pc:spChg>
        <pc:spChg chg="mod">
          <ac:chgData name="Rytkönen Säde" userId="f202550f-b24b-4024-b006-1ad803985f3c" providerId="ADAL" clId="{493D51A8-BD20-43CA-8C50-A3CBEDC4FC40}" dt="2024-01-27T10:33:49.406" v="450" actId="1076"/>
          <ac:spMkLst>
            <pc:docMk/>
            <pc:sldMk cId="4198733479" sldId="2145707345"/>
            <ac:spMk id="6" creationId="{BEC1DE76-C72E-B4C2-9D03-95D2F03508E1}"/>
          </ac:spMkLst>
        </pc:spChg>
        <pc:spChg chg="add mod">
          <ac:chgData name="Rytkönen Säde" userId="f202550f-b24b-4024-b006-1ad803985f3c" providerId="ADAL" clId="{493D51A8-BD20-43CA-8C50-A3CBEDC4FC40}" dt="2024-01-31T05:58:18.758" v="816" actId="1076"/>
          <ac:spMkLst>
            <pc:docMk/>
            <pc:sldMk cId="4198733479" sldId="2145707345"/>
            <ac:spMk id="10" creationId="{A17760C5-6DFD-EAE2-EDAB-1A5BA81347A4}"/>
          </ac:spMkLst>
        </pc:spChg>
        <pc:spChg chg="mod">
          <ac:chgData name="Rytkönen Säde" userId="f202550f-b24b-4024-b006-1ad803985f3c" providerId="ADAL" clId="{493D51A8-BD20-43CA-8C50-A3CBEDC4FC40}" dt="2024-01-27T10:33:52.834" v="451" actId="1076"/>
          <ac:spMkLst>
            <pc:docMk/>
            <pc:sldMk cId="4198733479" sldId="2145707345"/>
            <ac:spMk id="18" creationId="{044E88B2-F74D-5BC9-5A6D-664AE2E326ED}"/>
          </ac:spMkLst>
        </pc:spChg>
        <pc:picChg chg="add mod">
          <ac:chgData name="Rytkönen Säde" userId="f202550f-b24b-4024-b006-1ad803985f3c" providerId="ADAL" clId="{493D51A8-BD20-43CA-8C50-A3CBEDC4FC40}" dt="2024-01-27T10:24:23.489" v="240" actId="1076"/>
          <ac:picMkLst>
            <pc:docMk/>
            <pc:sldMk cId="4198733479" sldId="2145707345"/>
            <ac:picMk id="8" creationId="{2C3E0A6E-8340-438B-B7CB-F016BE6230F4}"/>
          </ac:picMkLst>
        </pc:picChg>
        <pc:picChg chg="add mod">
          <ac:chgData name="Rytkönen Säde" userId="f202550f-b24b-4024-b006-1ad803985f3c" providerId="ADAL" clId="{493D51A8-BD20-43CA-8C50-A3CBEDC4FC40}" dt="2024-01-27T10:24:39.511" v="242" actId="1076"/>
          <ac:picMkLst>
            <pc:docMk/>
            <pc:sldMk cId="4198733479" sldId="2145707345"/>
            <ac:picMk id="9" creationId="{53905B88-AE37-CF1E-EF72-539A94584F5B}"/>
          </ac:picMkLst>
        </pc:picChg>
      </pc:sldChg>
      <pc:sldMasterChg chg="del delSldLayout">
        <pc:chgData name="Rytkönen Säde" userId="f202550f-b24b-4024-b006-1ad803985f3c" providerId="ADAL" clId="{493D51A8-BD20-43CA-8C50-A3CBEDC4FC40}" dt="2024-01-27T10:40:17.584" v="571" actId="47"/>
        <pc:sldMasterMkLst>
          <pc:docMk/>
          <pc:sldMasterMk cId="3056851027" sldId="2147483648"/>
        </pc:sldMasterMkLst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4073254911" sldId="2147483649"/>
          </pc:sldLayoutMkLst>
        </pc:sldLayoutChg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1135595095" sldId="2147483650"/>
          </pc:sldLayoutMkLst>
        </pc:sldLayoutChg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2499890638" sldId="2147483651"/>
          </pc:sldLayoutMkLst>
        </pc:sldLayoutChg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1084319833" sldId="2147483652"/>
          </pc:sldLayoutMkLst>
        </pc:sldLayoutChg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1660878069" sldId="2147483653"/>
          </pc:sldLayoutMkLst>
        </pc:sldLayoutChg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3502961145" sldId="2147483654"/>
          </pc:sldLayoutMkLst>
        </pc:sldLayoutChg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2059859189" sldId="2147483655"/>
          </pc:sldLayoutMkLst>
        </pc:sldLayoutChg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440744704" sldId="2147483656"/>
          </pc:sldLayoutMkLst>
        </pc:sldLayoutChg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149894547" sldId="2147483657"/>
          </pc:sldLayoutMkLst>
        </pc:sldLayoutChg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2610870799" sldId="2147483658"/>
          </pc:sldLayoutMkLst>
        </pc:sldLayoutChg>
        <pc:sldLayoutChg chg="del">
          <pc:chgData name="Rytkönen Säde" userId="f202550f-b24b-4024-b006-1ad803985f3c" providerId="ADAL" clId="{493D51A8-BD20-43CA-8C50-A3CBEDC4FC40}" dt="2024-01-27T10:40:17.584" v="571" actId="47"/>
          <pc:sldLayoutMkLst>
            <pc:docMk/>
            <pc:sldMasterMk cId="3056851027" sldId="2147483648"/>
            <pc:sldLayoutMk cId="104510506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1A76-40C0-4EE1-B991-A912EEA0DBFD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65334-7171-4C6B-8D25-4E6C0AE521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49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84F5-4C20-D223-4FF5-437DC685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CDF88A7-1839-C7A0-584C-F600630B7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B8537DB-3CBB-6782-6491-CD8EDA06C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017ABC-92BE-460B-0855-82B011829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4D878-7D2F-47FC-B55A-E9CC96477DC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39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84F5-4C20-D223-4FF5-437DC685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CDF88A7-1839-C7A0-584C-F600630B7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B8537DB-3CBB-6782-6491-CD8EDA06C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017ABC-92BE-460B-0855-82B011829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4D878-7D2F-47FC-B55A-E9CC96477DC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51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84F5-4C20-D223-4FF5-437DC685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CDF88A7-1839-C7A0-584C-F600630B7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B8537DB-3CBB-6782-6491-CD8EDA06C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017ABC-92BE-460B-0855-82B011829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4D878-7D2F-47FC-B55A-E9CC96477DC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08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4D878-7D2F-47FC-B55A-E9CC96477DC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61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4D878-7D2F-47FC-B55A-E9CC96477DC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80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4D878-7D2F-47FC-B55A-E9CC96477DC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1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4D878-7D2F-47FC-B55A-E9CC96477DC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69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4D878-7D2F-47FC-B55A-E9CC96477DC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87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4D878-7D2F-47FC-B55A-E9CC96477DC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11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3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6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3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2B496EA9-79F7-422C-AFAF-5E6AB7A06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7338"/>
            <a:ext cx="10972800" cy="4679974"/>
          </a:xfr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75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899" y="136934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73274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2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0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8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7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9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0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kartta, teksti, atlas&#10;&#10;Kuvaus luotu automaattisesti">
            <a:extLst>
              <a:ext uri="{FF2B5EF4-FFF2-40B4-BE49-F238E27FC236}">
                <a16:creationId xmlns:a16="http://schemas.microsoft.com/office/drawing/2014/main" id="{D0969DE5-0385-3065-07C7-C9D698534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87" y="2290490"/>
            <a:ext cx="4140413" cy="4026107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76CD483-59CC-E7D8-873C-926533F7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DA198FA-2A94-3E50-1495-A9DDD50BD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25" y="541403"/>
            <a:ext cx="5498857" cy="2468071"/>
          </a:xfrm>
        </p:spPr>
        <p:txBody>
          <a:bodyPr>
            <a:normAutofit fontScale="90000"/>
          </a:bodyPr>
          <a:lstStyle/>
          <a:p>
            <a:pPr algn="l"/>
            <a:r>
              <a:rPr lang="fi-FI" sz="3600" b="1" dirty="0"/>
              <a:t>Kouluterveyskyselyn v. 2023 tulokset</a:t>
            </a:r>
            <a:br>
              <a:rPr lang="fi-FI" sz="2700" b="1" dirty="0"/>
            </a:br>
            <a:br>
              <a:rPr lang="fi-FI" sz="2700" b="1" dirty="0"/>
            </a:br>
            <a:r>
              <a:rPr lang="fi-FI" sz="2700" b="1" dirty="0"/>
              <a:t>Pohjois-Savon tilanne suhteessa vertailualueisiin: </a:t>
            </a:r>
            <a:br>
              <a:rPr lang="fi-FI" sz="2700" dirty="0"/>
            </a:br>
            <a:br>
              <a:rPr lang="fi-FI" sz="2700" dirty="0"/>
            </a:br>
            <a:r>
              <a:rPr lang="fi-FI" sz="2700" dirty="0"/>
              <a:t>- Koko maa</a:t>
            </a:r>
            <a:br>
              <a:rPr lang="fi-FI" sz="2700" dirty="0"/>
            </a:br>
            <a:r>
              <a:rPr lang="fi-FI" sz="2700" dirty="0"/>
              <a:t>- Pohjois-Karjala</a:t>
            </a:r>
            <a:br>
              <a:rPr lang="fi-FI" sz="2700" dirty="0"/>
            </a:br>
            <a:r>
              <a:rPr lang="fi-FI" sz="2700" dirty="0"/>
              <a:t>- Pirkanmaa</a:t>
            </a:r>
            <a:br>
              <a:rPr lang="fi-FI" sz="2700" dirty="0"/>
            </a:br>
            <a:r>
              <a:rPr lang="fi-FI" sz="2700" dirty="0"/>
              <a:t>- Pohjois-Pohjanmaa</a:t>
            </a:r>
            <a:br>
              <a:rPr lang="fi-FI" sz="2700" dirty="0"/>
            </a:br>
            <a:r>
              <a:rPr lang="fi-FI" sz="2700" dirty="0"/>
              <a:t>- Keski-Suomi</a:t>
            </a:r>
            <a:br>
              <a:rPr lang="fi-FI" sz="2700" dirty="0"/>
            </a:br>
            <a:r>
              <a:rPr lang="fi-FI" sz="2700" dirty="0"/>
              <a:t>- Etelä-Savo</a:t>
            </a:r>
            <a:br>
              <a:rPr lang="fi-FI" sz="2700" dirty="0"/>
            </a:br>
            <a:r>
              <a:rPr lang="fi-FI" sz="2700" dirty="0"/>
              <a:t>- Kainuu</a:t>
            </a:r>
            <a:br>
              <a:rPr lang="fi-FI" sz="2700" dirty="0"/>
            </a:br>
            <a:br>
              <a:rPr lang="fi-FI" sz="2700" dirty="0"/>
            </a:br>
            <a:r>
              <a:rPr lang="fi-FI" sz="2700" dirty="0"/>
              <a:t>-&gt; missä ollaan parhaita?</a:t>
            </a:r>
            <a:br>
              <a:rPr lang="fi-FI" sz="2700" dirty="0"/>
            </a:br>
            <a:r>
              <a:rPr lang="fi-FI" sz="2700" dirty="0"/>
              <a:t>-&gt; missä ollaan huonoimpia?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F0ED3B9-4B01-6FE5-B4A1-D001FCD776A4}"/>
              </a:ext>
            </a:extLst>
          </p:cNvPr>
          <p:cNvSpPr txBox="1"/>
          <p:nvPr/>
        </p:nvSpPr>
        <p:spPr>
          <a:xfrm>
            <a:off x="258311" y="5798145"/>
            <a:ext cx="3722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HYTE- ja osallisuuspalvelualue, PSHVA</a:t>
            </a:r>
            <a:br>
              <a:rPr lang="fi-FI" dirty="0"/>
            </a:br>
            <a:r>
              <a:rPr lang="fi-FI" dirty="0"/>
              <a:t>HYTE-tiimi</a:t>
            </a:r>
          </a:p>
          <a:p>
            <a:r>
              <a:rPr lang="fi-FI" dirty="0"/>
              <a:t>Koottu 27.1.2024</a:t>
            </a:r>
          </a:p>
        </p:txBody>
      </p:sp>
    </p:spTree>
    <p:extLst>
      <p:ext uri="{BB962C8B-B14F-4D97-AF65-F5344CB8AC3E}">
        <p14:creationId xmlns:p14="http://schemas.microsoft.com/office/powerpoint/2010/main" val="171193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27595" y="19807"/>
            <a:ext cx="11869672" cy="91999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i-FI" sz="2400" b="1" dirty="0"/>
              <a:t>Ruoka-tottumukset, sosiaaliset suhteet, terveys, vapaa-aika, väkivalta, syrjintä ja häirintä </a:t>
            </a:r>
            <a:r>
              <a:rPr lang="fi-FI" sz="2400" b="1" dirty="0">
                <a:solidFill>
                  <a:srgbClr val="0070C0"/>
                </a:solidFill>
              </a:rPr>
              <a:t>ammattioppilaitoksen nuoret</a:t>
            </a:r>
            <a:r>
              <a:rPr lang="fi-FI" sz="2400" b="1" dirty="0"/>
              <a:t>, Pohjois-Savo </a:t>
            </a:r>
            <a:br>
              <a:rPr lang="fi-FI" sz="2800" dirty="0"/>
            </a:br>
            <a:r>
              <a:rPr lang="fi-FI" sz="1800" dirty="0"/>
              <a:t>(Vertailualueet: Keski-Suomi, Pirkanmaa, Pohjois-Karjala, Etelä-Savo, Pohjois-Pohjanmaa, Kainuu, koko maa) 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27593" y="1018811"/>
            <a:ext cx="3691932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Ollaan parhaita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suhteessa   </a:t>
            </a:r>
            <a:b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vertailualueisiin           </a:t>
            </a:r>
            <a:b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(koko maa % suluissa)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Ruokatottumukset ja kouluruokailu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Koululounas on laadultaan hyvää 82,6% (71,2%) ja </a:t>
            </a: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maultaan hyvää 79,9% (68,4%)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Sosiaaliset suhteet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Asuu vanhempien luona vuorotellen yhtä paljon 5,8% (5,6%)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Vähiten kipua rintakehässä 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väh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1xvk 11,9% (14,9%),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kurkku kuiva tai kipeä päivittäin 4,9% (6,2%), vähiten vaikeuksia keskittyä 14,7% (19,2%), v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ähiten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paljon vaikeuksia nähdä 2,4% (3,7%) ja vähiten s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ilmät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kutiavat tai vuotavat päivittäin 6,8% (10%)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Vapaa-aika: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Harrastaa käsitöitä, rakentaa tai korjaa laitteita 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väh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kk 31,9% (27,4%)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Tietää asuinalueen harrastusmahdollisuuksista 53% (49,1%)</a:t>
            </a:r>
          </a:p>
        </p:txBody>
      </p:sp>
      <p:sp>
        <p:nvSpPr>
          <p:cNvPr id="87" name="Tekstiruutu 86">
            <a:extLst>
              <a:ext uri="{FF2B5EF4-FFF2-40B4-BE49-F238E27FC236}">
                <a16:creationId xmlns:a16="http://schemas.microsoft.com/office/drawing/2014/main" id="{2ACF0BB6-A53F-F2A0-3A85-E14CA83B5452}"/>
              </a:ext>
            </a:extLst>
          </p:cNvPr>
          <p:cNvSpPr txBox="1"/>
          <p:nvPr/>
        </p:nvSpPr>
        <p:spPr>
          <a:xfrm>
            <a:off x="4577683" y="12419620"/>
            <a:ext cx="649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Tunkkainen ilma oppilaitoksessa häirinnyt paljon 28,2%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Kuva 40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86853E40-DD31-45FE-61BD-9D8D159D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" y="1093886"/>
            <a:ext cx="438202" cy="463056"/>
          </a:xfrm>
          <a:prstGeom prst="rect">
            <a:avLst/>
          </a:prstGeom>
        </p:spPr>
      </p:pic>
      <p:pic>
        <p:nvPicPr>
          <p:cNvPr id="43" name="Kuva 42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0B0E6C61-4A1C-C6C3-F6FF-BAEF79043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63" y="715538"/>
            <a:ext cx="561922" cy="63646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EC1DE76-C72E-B4C2-9D03-95D2F03508E1}"/>
              </a:ext>
            </a:extLst>
          </p:cNvPr>
          <p:cNvSpPr txBox="1"/>
          <p:nvPr/>
        </p:nvSpPr>
        <p:spPr>
          <a:xfrm>
            <a:off x="8865557" y="1180412"/>
            <a:ext cx="297406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ylipainoisia 28,4% (26,9%)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044E88B2-F74D-5BC9-5A6D-664AE2E326ED}"/>
              </a:ext>
            </a:extLst>
          </p:cNvPr>
          <p:cNvSpPr txBox="1"/>
          <p:nvPr/>
        </p:nvSpPr>
        <p:spPr>
          <a:xfrm>
            <a:off x="8865557" y="2155394"/>
            <a:ext cx="2974064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Vapaa-aika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Vähiten harrastaa kirjoittamista 7,7% (10%), musiikkia 19,2% (23,8%), näyttelemistä, sirkusta tai tanssia 7,3% (9,6%), taidetta tai kulttuuria vapaa-ajalla 15,4% (19,7%) </a:t>
            </a:r>
            <a:r>
              <a:rPr lang="fi-FI" sz="1600" dirty="0" err="1">
                <a:solidFill>
                  <a:prstClr val="black"/>
                </a:solidFill>
                <a:latin typeface="Calibri" panose="020F0502020204030204"/>
              </a:rPr>
              <a:t>väh</a:t>
            </a: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 kk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Eniten harrastaa pelaamista mobiililaitteilla/ tietokoneella </a:t>
            </a:r>
            <a:r>
              <a:rPr lang="fi-FI" sz="1600" dirty="0" err="1">
                <a:solidFill>
                  <a:prstClr val="black"/>
                </a:solidFill>
                <a:latin typeface="Calibri" panose="020F0502020204030204"/>
              </a:rPr>
              <a:t>väh</a:t>
            </a: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 1xkk 64,6% (62,4%)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lukee kirjoja omaksi ilokseen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kk 14,4% (18,9%)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osallistuu yhdistyksen tai järjestön / vapaaehtoistoimintaan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kk 10,7% (13,5%)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D6D8D96-C12A-B8B5-FE56-A038E6C61204}"/>
              </a:ext>
            </a:extLst>
          </p:cNvPr>
          <p:cNvSpPr txBox="1"/>
          <p:nvPr/>
        </p:nvSpPr>
        <p:spPr>
          <a:xfrm>
            <a:off x="3936732" y="1012866"/>
            <a:ext cx="4657724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Väkivalta, syrjintä ja häirintä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ei ole kiusattu lainkaan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lkv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aikana 89,2% (84,8%), e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ikä ole osallistunut muiden oppilaiden kiusaamiseen 95,4% (92,3%)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koulukiusattuna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1xvk 2,1% (4%)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kokenut fyysistä uhkaa 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v. aikana 9,4% (14,1%)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okenut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häiritsevää seksuaalista ehdottelua tai ahdistelua 19,9% (26,2%), 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seksuaalista häirintää julkisessa tilassa 9,1% (13,2%)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puhelimessa tai internetissä 17,3% (21,6%), 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seksuaaliväkivaltaa v. aikana 7,6% (10,2%)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kokenut syrjintää koulussa/ vapaa-ajalla 16,2% (23%)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Vähiten kokenut vanhempien/ muiden 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huoltapitävien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aikuisten fyysistä väkivaltaa v. aikana 3,9% (6,9%)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Vähiten koulukiusaamistilanteita, jossa lyömistä, potkimista tai tönimistä 1,6% (2,9%), rahan tai tavaran viemistä tai tavaroiden rikkomista 1,5% (2,4%), uhkailemista tai pakottamista tekemään asioita vastentahtoisesti 1,5% (2,4%)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koulun aikuinen 5,9% (10,1%), 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taja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4,4% (8,1%) muu koulun aikuinen 0,7% (1,5%) kiusannut koulussa tämän 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lkv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aikana </a:t>
            </a:r>
          </a:p>
        </p:txBody>
      </p:sp>
      <p:pic>
        <p:nvPicPr>
          <p:cNvPr id="8" name="Kuva 7" descr="Kuva, joka sisältää kohteen luonnos, mustavalkoinen, muotoilu&#10;&#10;Kuvaus luotu automaattisesti">
            <a:extLst>
              <a:ext uri="{FF2B5EF4-FFF2-40B4-BE49-F238E27FC236}">
                <a16:creationId xmlns:a16="http://schemas.microsoft.com/office/drawing/2014/main" id="{2C3E0A6E-8340-438B-B7CB-F016BE623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412" y="5105328"/>
            <a:ext cx="606418" cy="755073"/>
          </a:xfrm>
          <a:prstGeom prst="rect">
            <a:avLst/>
          </a:prstGeom>
        </p:spPr>
      </p:pic>
      <p:pic>
        <p:nvPicPr>
          <p:cNvPr id="9" name="Kuva 8" descr="Kuva, joka sisältää kohteen musiikki, kitara, soitin, Kielisoitin&#10;&#10;Kuvaus luotu automaattisesti">
            <a:extLst>
              <a:ext uri="{FF2B5EF4-FFF2-40B4-BE49-F238E27FC236}">
                <a16:creationId xmlns:a16="http://schemas.microsoft.com/office/drawing/2014/main" id="{53905B88-AE37-CF1E-EF72-539A94584F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720" y="2369934"/>
            <a:ext cx="778687" cy="44652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17760C5-6DFD-EAE2-EDAB-1A5BA81347A4}"/>
              </a:ext>
            </a:extLst>
          </p:cNvPr>
          <p:cNvSpPr txBox="1"/>
          <p:nvPr/>
        </p:nvSpPr>
        <p:spPr>
          <a:xfrm>
            <a:off x="10352589" y="895822"/>
            <a:ext cx="14334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solidFill>
                  <a:srgbClr val="C00000"/>
                </a:solidFill>
              </a:rPr>
              <a:t>Ollaan huonoimpia</a:t>
            </a:r>
          </a:p>
          <a:p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10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endParaRPr lang="fi-FI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3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414F3-6B38-E200-EF7A-938F4310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D9F4F34-CAB4-9995-AF17-D7E2DE6C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25" y="120727"/>
            <a:ext cx="11661341" cy="9440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i-FI" sz="2400" b="1" dirty="0"/>
              <a:t>Koulunkäynti ja oppiminen, kouluyhteisö,</a:t>
            </a:r>
            <a:br>
              <a:rPr lang="fi-FI" sz="2400" b="1" dirty="0"/>
            </a:br>
            <a:r>
              <a:rPr lang="fi-FI" sz="2400" b="1" dirty="0"/>
              <a:t>koulun fyysiset työolot ja koulutapaturmat </a:t>
            </a:r>
            <a:r>
              <a:rPr lang="fi-FI" sz="2400" b="1" dirty="0">
                <a:solidFill>
                  <a:srgbClr val="0070C0"/>
                </a:solidFill>
              </a:rPr>
              <a:t>4. ja 5.lk, Pohjois-Savo </a:t>
            </a:r>
            <a:br>
              <a:rPr lang="fi-FI" sz="2800" dirty="0"/>
            </a:br>
            <a:r>
              <a:rPr lang="fi-FI" sz="1800" dirty="0"/>
              <a:t>(Vertailualueet: Keski-Suomi, Pirkanmaa, Pohjois-Karjala, Etelä-Savo, Pohjois-Pohjanmaa, Kainuu, koko maa)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F68E636-8FD2-C50D-FF73-CAE1F8BB6B16}"/>
              </a:ext>
            </a:extLst>
          </p:cNvPr>
          <p:cNvSpPr txBox="1"/>
          <p:nvPr/>
        </p:nvSpPr>
        <p:spPr>
          <a:xfrm>
            <a:off x="323610" y="1162741"/>
            <a:ext cx="2514190" cy="57246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Ollaan parhaita: </a:t>
            </a:r>
            <a:r>
              <a:rPr lang="fi-FI" b="1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br>
              <a:rPr lang="fi-FI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i-FI" b="1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suhteessa vertailualueisiin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80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-&gt;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missään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 fyysiset työolot ja koulutapaturmat, kouluyhteisö, koulunkäynti ja oppiminen: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94BD3DD-7FE9-D9F0-B72B-F238AC8C2A73}"/>
              </a:ext>
            </a:extLst>
          </p:cNvPr>
          <p:cNvSpPr txBox="1"/>
          <p:nvPr/>
        </p:nvSpPr>
        <p:spPr>
          <a:xfrm>
            <a:off x="2837800" y="1182631"/>
            <a:ext cx="490478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 fyysiset työolot ja koulutapaturmat: </a:t>
            </a: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Tapaturmat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liikuntatunnilla </a:t>
            </a:r>
            <a:r>
              <a:rPr kumimoji="0" lang="fi-FI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lkv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aikana 24,5% (22,5%) ja välitunnilla </a:t>
            </a:r>
            <a:r>
              <a:rPr kumimoji="0" lang="fi-FI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lkv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aikana 29,9% (29,8%)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1BDC6848-5916-7747-2784-8A86B379A739}"/>
              </a:ext>
            </a:extLst>
          </p:cNvPr>
          <p:cNvSpPr txBox="1"/>
          <p:nvPr/>
        </p:nvSpPr>
        <p:spPr>
          <a:xfrm>
            <a:off x="2960407" y="2135940"/>
            <a:ext cx="451868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700" b="1" dirty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kumimoji="0" lang="fi-FI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oulunkäynti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oppiminen: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koulu-uupumusta 17,5% (15,8%) ja vähiten koulu-innostusta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38,9% (40,8%)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Miettii usein onko 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koulunkäynnillä merkitystä 14% (12,4%),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Paljon vaikeuksia laskemisessa 2,1% (1,8%), lukemisessa, laskemisessa tai kirjoittamisessa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4,0% (3,7%)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Tuntee 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usein ettei pysty koulutyössä samaan kuin ennen 9,6% (3,7%), hukkuvansa koulutyöhön 9,4% (8,4%) ja olevansa menettämässä kiinnostustaan koulu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kohtaan 18,5% (16,9%)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pitää koulunkäynnistä 69,1% (73%)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Nukkuu usein huonosti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kouluasioiden takia 9,1% (9%)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198C43-3741-9CA4-8CA0-CA95EF56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79" y="2126415"/>
            <a:ext cx="662966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Kuva 32" descr="Kuva, joka sisältää kohteen clipart, piirros, kuvitus, Lapsitaide&#10;&#10;Kuvaus luotu automaattisesti">
            <a:extLst>
              <a:ext uri="{FF2B5EF4-FFF2-40B4-BE49-F238E27FC236}">
                <a16:creationId xmlns:a16="http://schemas.microsoft.com/office/drawing/2014/main" id="{F2C20790-3B3C-F083-8F55-EF9CD49CD8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87" y="4731036"/>
            <a:ext cx="722788" cy="769692"/>
          </a:xfrm>
          <a:prstGeom prst="rect">
            <a:avLst/>
          </a:prstGeom>
        </p:spPr>
      </p:pic>
      <p:sp>
        <p:nvSpPr>
          <p:cNvPr id="54" name="Tekstiruutu 53">
            <a:extLst>
              <a:ext uri="{FF2B5EF4-FFF2-40B4-BE49-F238E27FC236}">
                <a16:creationId xmlns:a16="http://schemas.microsoft.com/office/drawing/2014/main" id="{322187FA-6DBD-CDAC-0A06-0EBE6D8A87D3}"/>
              </a:ext>
            </a:extLst>
          </p:cNvPr>
          <p:cNvSpPr txBox="1"/>
          <p:nvPr/>
        </p:nvSpPr>
        <p:spPr>
          <a:xfrm>
            <a:off x="7589601" y="1289627"/>
            <a:ext cx="451868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Kouluyhteisö: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Mahdollisuus 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keskustella koulussa aikuisen kanssa mieltä painavista asioista 55,1% (59,2%) vähiten ja opettajat harvemmin kiinnostuneita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siitä, mitä oppilaalle kuuluu 38,6% (42,5%)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700" dirty="0">
                <a:solidFill>
                  <a:prstClr val="black"/>
                </a:solidFill>
                <a:latin typeface="Calibri" panose="020F0502020204030204"/>
              </a:rPr>
              <a:t>Vähiten o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sallistunut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koulun yhteisten sääntöjen suunnitteluun 63,9% (66,4%) ja oppituntien sisällön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suunnitteluun 65,2% (66,4%)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700" dirty="0">
                <a:solidFill>
                  <a:prstClr val="black"/>
                </a:solidFill>
                <a:latin typeface="Calibri" panose="020F0502020204030204"/>
              </a:rPr>
              <a:t>Vähiten t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ulee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hyvin toimeen koulukavereiden kanssa 79,6% (80,4%) ja opettajien 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kanssa 77,5% (78,4%)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Kokee olevansa tärkeä 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 luokkayhteisöä 53,8% (56%) vähiten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niitä, että ei koe olevansa tärkeä osa koulu- eikä luokkayhteisöä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5% (4,5%)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Luokan oppilaat viihtyvät usein yhdessä 61,3% (64,1%) huonoiten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Luokassa usein rauhallista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25,8% (28,6%) harvemmin</a:t>
            </a:r>
          </a:p>
          <a:p>
            <a:pPr marL="342900" indent="-342900">
              <a:buBlip>
                <a:blip r:embed="rId3"/>
              </a:buBlip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Blip>
                <a:blip r:embed="rId3"/>
              </a:buBlip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Kuva 60">
            <a:extLst>
              <a:ext uri="{FF2B5EF4-FFF2-40B4-BE49-F238E27FC236}">
                <a16:creationId xmlns:a16="http://schemas.microsoft.com/office/drawing/2014/main" id="{B5CEEC4C-6294-2D6B-CF28-EB4883782B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58" y="4274987"/>
            <a:ext cx="1164620" cy="582310"/>
          </a:xfrm>
          <a:prstGeom prst="rect">
            <a:avLst/>
          </a:prstGeom>
        </p:spPr>
      </p:pic>
      <p:pic>
        <p:nvPicPr>
          <p:cNvPr id="2" name="Kuva 1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AFB58583-F52A-DE67-5811-0494A0C544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4" y="1182631"/>
            <a:ext cx="438202" cy="463056"/>
          </a:xfrm>
          <a:prstGeom prst="rect">
            <a:avLst/>
          </a:prstGeom>
        </p:spPr>
      </p:pic>
      <p:pic>
        <p:nvPicPr>
          <p:cNvPr id="4" name="Kuva 3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ECB661F4-9F58-F73D-4474-68567C3DE5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344" y="777696"/>
            <a:ext cx="561922" cy="63646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242EDCF-9306-22F5-640A-66058A9BCB55}"/>
              </a:ext>
            </a:extLst>
          </p:cNvPr>
          <p:cNvSpPr txBox="1"/>
          <p:nvPr/>
        </p:nvSpPr>
        <p:spPr>
          <a:xfrm>
            <a:off x="10068940" y="1064757"/>
            <a:ext cx="15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rgbClr val="C00000"/>
                </a:solidFill>
              </a:rPr>
              <a:t>Ollaan huonoimpia</a:t>
            </a:r>
          </a:p>
          <a:p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endParaRPr lang="fi-FI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0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414F3-6B38-E200-EF7A-938F4310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D9F4F34-CAB4-9995-AF17-D7E2DE6C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7" y="120727"/>
            <a:ext cx="11858619" cy="9440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i-FI" sz="2400" b="1" dirty="0"/>
              <a:t>Liikunta, nukkuminen, ruokatottumukset ja kouluruokailu, terveys, </a:t>
            </a:r>
            <a:br>
              <a:rPr lang="fi-FI" sz="2400" b="1" dirty="0"/>
            </a:br>
            <a:r>
              <a:rPr lang="fi-FI" sz="2400" b="1" dirty="0"/>
              <a:t>sosiaaliset suhteet ja vapaa-aika</a:t>
            </a:r>
            <a:r>
              <a:rPr lang="fi-FI" sz="2400" b="1" dirty="0">
                <a:solidFill>
                  <a:srgbClr val="0070C0"/>
                </a:solidFill>
              </a:rPr>
              <a:t> 4. ja 5.lk, Pohjois-Savo</a:t>
            </a:r>
            <a:br>
              <a:rPr lang="fi-FI" sz="2800" dirty="0"/>
            </a:br>
            <a:r>
              <a:rPr lang="fi-FI" sz="1800" dirty="0"/>
              <a:t>(Vertailualueet: Keski-Suomi, Pirkanmaa, Pohjois-Karjala, Etelä-Savo, Pohjois-Pohjanmaa, Kainuu, koko maa)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F68E636-8FD2-C50D-FF73-CAE1F8BB6B16}"/>
              </a:ext>
            </a:extLst>
          </p:cNvPr>
          <p:cNvSpPr txBox="1"/>
          <p:nvPr/>
        </p:nvSpPr>
        <p:spPr>
          <a:xfrm>
            <a:off x="138647" y="1171576"/>
            <a:ext cx="2491869" cy="6032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Ollaan parhaita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suhteessa vertailualueisiin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80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EI missään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Liikunta ja nukkuminen</a:t>
            </a: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, r</a:t>
            </a:r>
            <a:r>
              <a:rPr kumimoji="0" lang="fi-FI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uokatottumukset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kouluruokailu</a:t>
            </a: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, s</a:t>
            </a:r>
            <a:r>
              <a:rPr kumimoji="0" lang="fi-FI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osiaaliset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suhteet, terveys</a:t>
            </a: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, v</a:t>
            </a:r>
            <a:r>
              <a:rPr kumimoji="0" lang="fi-FI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apaa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-aika, opiskeluhuollon palvelut ja avunsaanti: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9ED9A84-B139-45E5-7AA3-81351EDE1B95}"/>
              </a:ext>
            </a:extLst>
          </p:cNvPr>
          <p:cNvSpPr txBox="1"/>
          <p:nvPr/>
        </p:nvSpPr>
        <p:spPr>
          <a:xfrm>
            <a:off x="2769163" y="2276795"/>
            <a:ext cx="435317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Liikunta ja nukkuminen: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Kokee ettei nuku tarpeeksi 10,7% (10,5%) eniten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EB781EB-8C66-61CC-6857-1522A13851AF}"/>
              </a:ext>
            </a:extLst>
          </p:cNvPr>
          <p:cNvSpPr txBox="1"/>
          <p:nvPr/>
        </p:nvSpPr>
        <p:spPr>
          <a:xfrm>
            <a:off x="7469331" y="1345550"/>
            <a:ext cx="452471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Ruokatottumukset ja kouluruokailu: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Koululounaan syömiseen on varattu tarpeeksi aikaa 74,2% (74,6%) huonoin tilanne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Koululounas on laadultaan hyvää 57,1% (58%), vähiten ja koululounasta on tarjolla riittävästi 81% (85,4%), vähiten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Syö leipää kouluruoalla kaikkina koulupäivinä 32,3% (33,8%), vähiten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7A3709C-514A-8A40-4C99-0DCB7B93C21B}"/>
              </a:ext>
            </a:extLst>
          </p:cNvPr>
          <p:cNvSpPr txBox="1"/>
          <p:nvPr/>
        </p:nvSpPr>
        <p:spPr>
          <a:xfrm>
            <a:off x="2830510" y="3260777"/>
            <a:ext cx="429183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Terveys: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Kokee terveydentilansa keskinkertaiseksi tai huonoksi 12,4% (11,3%), eniten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Kipua ainakin kolmessa kehonosassa 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 sz="1700" dirty="0">
                <a:solidFill>
                  <a:prstClr val="black"/>
                </a:solidFill>
                <a:latin typeface="Calibri" panose="020F0502020204030204"/>
              </a:rPr>
              <a:t>1xvk 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29,1% (27,6%) ja 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päivittäin 5,6% (5%).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Kipua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jaloissa 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 sz="1700" dirty="0">
                <a:solidFill>
                  <a:prstClr val="black"/>
                </a:solidFill>
                <a:latin typeface="Calibri" panose="020F0502020204030204"/>
              </a:rPr>
              <a:t>1x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vk 42,1% (40,4%)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käsissä 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 sz="1700" dirty="0">
                <a:solidFill>
                  <a:prstClr val="black"/>
                </a:solidFill>
                <a:latin typeface="Calibri" panose="020F0502020204030204"/>
              </a:rPr>
              <a:t>1x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vk 22,7% (21,2%)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niskassa tai hartioissa 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 sz="1700" dirty="0">
                <a:solidFill>
                  <a:prstClr val="black"/>
                </a:solidFill>
                <a:latin typeface="Calibri" panose="020F0502020204030204"/>
              </a:rPr>
              <a:t>1x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vk 28,5% (27%),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päässä 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 sz="1700" dirty="0">
                <a:solidFill>
                  <a:prstClr val="black"/>
                </a:solidFill>
                <a:latin typeface="Calibri" panose="020F0502020204030204"/>
              </a:rPr>
              <a:t>1x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vk 30% (26,9%),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rintakehässä 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 sz="1700" dirty="0">
                <a:solidFill>
                  <a:prstClr val="black"/>
                </a:solidFill>
                <a:latin typeface="Calibri" panose="020F0502020204030204"/>
              </a:rPr>
              <a:t>1x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vk 10,6% (10,4%)</a:t>
            </a:r>
          </a:p>
        </p:txBody>
      </p:sp>
      <p:pic>
        <p:nvPicPr>
          <p:cNvPr id="17" name="Kuva 16" descr="Kuva, joka sisältää kohteen pimeys, musta, kuvakaappaus, mustavalkoinen&#10;&#10;Kuvaus luotu automaattisesti">
            <a:extLst>
              <a:ext uri="{FF2B5EF4-FFF2-40B4-BE49-F238E27FC236}">
                <a16:creationId xmlns:a16="http://schemas.microsoft.com/office/drawing/2014/main" id="{4F0F3D05-67D9-1B9B-5E87-E290CD3A7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53" y="3207903"/>
            <a:ext cx="843225" cy="508570"/>
          </a:xfrm>
          <a:prstGeom prst="rect">
            <a:avLst/>
          </a:prstGeom>
        </p:spPr>
      </p:pic>
      <p:pic>
        <p:nvPicPr>
          <p:cNvPr id="21" name="Kuva 20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09AF0A9F-A65C-DCFF-C478-54CDACC9C7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8047"/>
            <a:ext cx="569270" cy="754312"/>
          </a:xfrm>
          <a:prstGeom prst="rect">
            <a:avLst/>
          </a:prstGeom>
        </p:spPr>
      </p:pic>
      <p:sp>
        <p:nvSpPr>
          <p:cNvPr id="32" name="Tekstiruutu 31">
            <a:extLst>
              <a:ext uri="{FF2B5EF4-FFF2-40B4-BE49-F238E27FC236}">
                <a16:creationId xmlns:a16="http://schemas.microsoft.com/office/drawing/2014/main" id="{07EC5BCC-6474-26A8-631B-8F2A86445BDC}"/>
              </a:ext>
            </a:extLst>
          </p:cNvPr>
          <p:cNvSpPr txBox="1"/>
          <p:nvPr/>
        </p:nvSpPr>
        <p:spPr>
          <a:xfrm>
            <a:off x="7548220" y="3781057"/>
            <a:ext cx="40242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Sosiaaliset suhteet: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hyvä keskusteluyhteys vanhempien kanssa 55,6% (59,5%)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Keskusteluvaikeuksia vanhempien kanssa 3% (2,9%),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Kokee, että vanhemmat juttelevat usein lapsen ystävien kanssa 52,3% (52,5%), vähiten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Sopii usein vanhempiensa kanssa kotiintuloajoista 58,9% (61,9%), vähiten</a:t>
            </a:r>
          </a:p>
        </p:txBody>
      </p:sp>
      <p:pic>
        <p:nvPicPr>
          <p:cNvPr id="38" name="Kuva 37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6552FB70-6222-1151-52CA-7E9408285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79" y="4590085"/>
            <a:ext cx="992116" cy="761139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38211A8-192E-C542-31A1-C77E5A20DD4C}"/>
              </a:ext>
            </a:extLst>
          </p:cNvPr>
          <p:cNvSpPr txBox="1"/>
          <p:nvPr/>
        </p:nvSpPr>
        <p:spPr>
          <a:xfrm>
            <a:off x="2755898" y="1171576"/>
            <a:ext cx="397447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Opiskeluhuollon palvelut ja avunsaanti: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Käynyt kouluterveydenhoitajalla 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lang="fi-FI" sz="1700" dirty="0">
                <a:solidFill>
                  <a:prstClr val="black"/>
                </a:solidFill>
                <a:latin typeface="Calibri" panose="020F0502020204030204"/>
              </a:rPr>
              <a:t>x </a:t>
            </a:r>
            <a:r>
              <a:rPr kumimoji="0" lang="fi-FI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lkv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aikana 44,8% (36,5%)</a:t>
            </a:r>
          </a:p>
        </p:txBody>
      </p:sp>
      <p:pic>
        <p:nvPicPr>
          <p:cNvPr id="6" name="Kuva 5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65CDBF8E-7895-A455-EBC1-D61B451CB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5" y="1178607"/>
            <a:ext cx="438202" cy="463056"/>
          </a:xfrm>
          <a:prstGeom prst="rect">
            <a:avLst/>
          </a:prstGeom>
        </p:spPr>
      </p:pic>
      <p:pic>
        <p:nvPicPr>
          <p:cNvPr id="7" name="Kuva 6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66C18E8C-BB2E-23CF-3127-9FD6D3E71F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483" y="952136"/>
            <a:ext cx="561922" cy="63646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6BC7CAD-B935-038E-2CB0-B0E68F566CB6}"/>
              </a:ext>
            </a:extLst>
          </p:cNvPr>
          <p:cNvSpPr txBox="1"/>
          <p:nvPr/>
        </p:nvSpPr>
        <p:spPr>
          <a:xfrm>
            <a:off x="10218243" y="970285"/>
            <a:ext cx="14334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solidFill>
                  <a:srgbClr val="C00000"/>
                </a:solidFill>
              </a:rPr>
              <a:t>Ollaan huonoimpia</a:t>
            </a:r>
          </a:p>
          <a:p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10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endParaRPr lang="fi-FI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8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414F3-6B38-E200-EF7A-938F4310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D9F4F34-CAB4-9995-AF17-D7E2DE6C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7" y="120727"/>
            <a:ext cx="11858619" cy="9440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i-FI" sz="2400" b="1" dirty="0"/>
              <a:t>Mielen hyvinvointi, päihteet ja riippuvuudet, väkivalta, syrjintä ja häirintä </a:t>
            </a:r>
            <a:r>
              <a:rPr lang="fi-FI" sz="2400" b="1" dirty="0">
                <a:solidFill>
                  <a:srgbClr val="0070C0"/>
                </a:solidFill>
              </a:rPr>
              <a:t>4. ja 5.lk, Pohjois-Savo </a:t>
            </a:r>
            <a:br>
              <a:rPr lang="fi-FI" sz="2800" dirty="0"/>
            </a:br>
            <a:r>
              <a:rPr lang="fi-FI" sz="1000" dirty="0"/>
              <a:t>(Vertailualueet: Keski-Suomi, Pirkanmaa, Pohjois-Karjala, Etelä-Savo, Pohjois-Pohjanmaa, Kainuu, koko maa)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F68E636-8FD2-C50D-FF73-CAE1F8BB6B16}"/>
              </a:ext>
            </a:extLst>
          </p:cNvPr>
          <p:cNvSpPr txBox="1"/>
          <p:nvPr/>
        </p:nvSpPr>
        <p:spPr>
          <a:xfrm>
            <a:off x="138647" y="1171576"/>
            <a:ext cx="2491869" cy="6217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Ollaan parhaita</a:t>
            </a:r>
            <a:r>
              <a:rPr lang="fi-FI" b="1" dirty="0">
                <a:solidFill>
                  <a:prstClr val="black"/>
                </a:solidFill>
                <a:latin typeface="Calibri" panose="020F0502020204030204"/>
              </a:rPr>
              <a:t>   </a:t>
            </a:r>
            <a:br>
              <a:rPr lang="fi-FI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i-FI" b="1" dirty="0">
                <a:solidFill>
                  <a:prstClr val="black"/>
                </a:solidFill>
                <a:latin typeface="Calibri" panose="020F0502020204030204"/>
              </a:rPr>
              <a:t>        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suhteessa vertailualueisiin 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80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-&gt;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missään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Mielen hyvinvointi, päihteet ja riippuvuudet, väkivalta, syrjintä ja häirintä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637DDC6-398B-A82E-04CD-2382D04779A6}"/>
              </a:ext>
            </a:extLst>
          </p:cNvPr>
          <p:cNvSpPr txBox="1"/>
          <p:nvPr/>
        </p:nvSpPr>
        <p:spPr>
          <a:xfrm>
            <a:off x="2735239" y="1256268"/>
            <a:ext cx="4870197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700" b="1" dirty="0">
                <a:solidFill>
                  <a:prstClr val="black"/>
                </a:solidFill>
                <a:latin typeface="Calibri" panose="020F0502020204030204"/>
              </a:rPr>
              <a:t>Mielen hyvinvointi: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Erittäin tyytyväinen elämäänsä tällä hetkellä 45,8% (47,4%) huonoin ja tyytyväinen elämäänsä tällä hetkellä 84% (85,1%), huonoin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Matala itsetunnon taso 14,1% (13,3%), </a:t>
            </a:r>
            <a:r>
              <a:rPr lang="fi-FI" sz="1700" dirty="0">
                <a:solidFill>
                  <a:prstClr val="black"/>
                </a:solidFill>
                <a:latin typeface="Calibri" panose="020F0502020204030204"/>
              </a:rPr>
              <a:t>eniten</a:t>
            </a:r>
            <a:endParaRPr kumimoji="0" lang="fi-FI" sz="1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CDD9C54-BA1E-7A12-FB85-DA72BD8E3393}"/>
              </a:ext>
            </a:extLst>
          </p:cNvPr>
          <p:cNvSpPr txBox="1"/>
          <p:nvPr/>
        </p:nvSpPr>
        <p:spPr>
          <a:xfrm>
            <a:off x="2963526" y="6037137"/>
            <a:ext cx="8756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(Toiseksi eniten kokenut fyysistä uhkaa vuoden aikana 15,3%  ja kokenut seksuaalista kommentointia, ehdottelua, viestittelyä tai kuvamateriaalin näyttämistä vuoden aikana 10,6% ja kokenut seksuaalista koskettelua tai painostamista koskettamaan vuoden aikana 3,3% ja toiseksi eniten koulun aikuinen kiusannut koulussa tämän luokan aikana 11%)</a:t>
            </a:r>
          </a:p>
        </p:txBody>
      </p:sp>
      <p:pic>
        <p:nvPicPr>
          <p:cNvPr id="17" name="Kuva 16" descr="Kuva, joka sisältää kohteen luonnos, piirros, kuvitus, Piirrokset&#10;&#10;Kuvaus luotu automaattisesti">
            <a:extLst>
              <a:ext uri="{FF2B5EF4-FFF2-40B4-BE49-F238E27FC236}">
                <a16:creationId xmlns:a16="http://schemas.microsoft.com/office/drawing/2014/main" id="{2247BBC5-C3AA-A5A8-BBED-08D7C0FA3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702" y="1676200"/>
            <a:ext cx="1072298" cy="1072298"/>
          </a:xfrm>
          <a:prstGeom prst="rect">
            <a:avLst/>
          </a:prstGeom>
        </p:spPr>
      </p:pic>
      <p:pic>
        <p:nvPicPr>
          <p:cNvPr id="19" name="Kuva 18" descr="Kuva, joka sisältää kohteen Grafiikka, teksti, Fontti, logo&#10;&#10;Kuvaus luotu automaattisesti">
            <a:extLst>
              <a:ext uri="{FF2B5EF4-FFF2-40B4-BE49-F238E27FC236}">
                <a16:creationId xmlns:a16="http://schemas.microsoft.com/office/drawing/2014/main" id="{1189B68F-7DC1-E75C-D621-414542857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22" y="4938022"/>
            <a:ext cx="2028778" cy="1014389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3A8B606E-98E0-5CAE-A702-ADADCFB227C5}"/>
              </a:ext>
            </a:extLst>
          </p:cNvPr>
          <p:cNvSpPr txBox="1"/>
          <p:nvPr/>
        </p:nvSpPr>
        <p:spPr>
          <a:xfrm>
            <a:off x="2768651" y="3370038"/>
            <a:ext cx="4870197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700" b="1" dirty="0">
                <a:solidFill>
                  <a:prstClr val="black"/>
                </a:solidFill>
                <a:latin typeface="Calibri" panose="020F0502020204030204"/>
              </a:rPr>
              <a:t>Väkivalta, syrjintä ja häirintä: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ole kiusattu koulussa lainkaan lv aikana 61,4% (63,1%), vähiten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Koulukiusattuna tai osallistunut koulukiusaamiseen lv aikana 45,7% (43,4%), eniten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8ADF9946-88FD-27B4-257C-F9C92ABFD00E}"/>
              </a:ext>
            </a:extLst>
          </p:cNvPr>
          <p:cNvSpPr txBox="1"/>
          <p:nvPr/>
        </p:nvSpPr>
        <p:spPr>
          <a:xfrm>
            <a:off x="7789880" y="1702766"/>
            <a:ext cx="357344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Päihteet ja riippuvuudet: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ole syönyt tai nukkunut netin takia 7,2% (6,4%)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Tuntee olonsa usein hermostuneeksi, kun ei ole päässyt nettiin 16,3% (16,3%),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Tupakoinut vähintään kerran 3,7% (2,4%), eniten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Kuva 32" descr="Kuva, joka sisältää kohteen luonnos, piirros, tussitaulu, muotoilu&#10;&#10;Kuvaus luotu automaattisesti">
            <a:extLst>
              <a:ext uri="{FF2B5EF4-FFF2-40B4-BE49-F238E27FC236}">
                <a16:creationId xmlns:a16="http://schemas.microsoft.com/office/drawing/2014/main" id="{2612C140-48F6-96B7-10A1-C50CDAF87B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60" y="4253713"/>
            <a:ext cx="1477093" cy="1368619"/>
          </a:xfrm>
          <a:prstGeom prst="rect">
            <a:avLst/>
          </a:prstGeom>
        </p:spPr>
      </p:pic>
      <p:pic>
        <p:nvPicPr>
          <p:cNvPr id="35" name="Kuva 34" descr="Kuva, joka sisältää kohteen polkupyörä&#10;&#10;Kuvaus luotu automaattisesti">
            <a:extLst>
              <a:ext uri="{FF2B5EF4-FFF2-40B4-BE49-F238E27FC236}">
                <a16:creationId xmlns:a16="http://schemas.microsoft.com/office/drawing/2014/main" id="{DDBEFEDF-183E-C370-B93A-EF77919B3E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702" y="3697146"/>
            <a:ext cx="824713" cy="824713"/>
          </a:xfrm>
          <a:prstGeom prst="rect">
            <a:avLst/>
          </a:prstGeom>
        </p:spPr>
      </p:pic>
      <p:pic>
        <p:nvPicPr>
          <p:cNvPr id="2" name="Kuva 1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B43DF4EB-C292-B39A-6A9F-A05FBD1EF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5" y="1178607"/>
            <a:ext cx="438202" cy="463056"/>
          </a:xfrm>
          <a:prstGeom prst="rect">
            <a:avLst/>
          </a:prstGeom>
        </p:spPr>
      </p:pic>
      <p:pic>
        <p:nvPicPr>
          <p:cNvPr id="4" name="Kuva 3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D49521EB-EC5B-7F1B-3C39-203030304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483" y="952136"/>
            <a:ext cx="561922" cy="63646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41F5339-B611-1717-65FD-90163A30D7D8}"/>
              </a:ext>
            </a:extLst>
          </p:cNvPr>
          <p:cNvSpPr txBox="1"/>
          <p:nvPr/>
        </p:nvSpPr>
        <p:spPr>
          <a:xfrm>
            <a:off x="10081353" y="1060596"/>
            <a:ext cx="15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rgbClr val="C00000"/>
                </a:solidFill>
              </a:rPr>
              <a:t>Ollaan huonoimpia</a:t>
            </a:r>
          </a:p>
          <a:p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endParaRPr lang="fi-FI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4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27595" y="19807"/>
            <a:ext cx="11869672" cy="9199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i-FI" sz="2000" b="1" dirty="0"/>
              <a:t>Koulunkäynti ja oppiminen, kouluyhteisö, </a:t>
            </a:r>
            <a:br>
              <a:rPr lang="fi-FI" sz="2000" b="1" dirty="0"/>
            </a:br>
            <a:r>
              <a:rPr lang="fi-FI" sz="2000" b="1" dirty="0"/>
              <a:t>	koulun fyysiset työolot ja koulutapaturmat sekä opiskeluhuollon palvelut </a:t>
            </a:r>
            <a:r>
              <a:rPr lang="fi-FI" sz="2000" b="1" dirty="0">
                <a:solidFill>
                  <a:srgbClr val="0070C0"/>
                </a:solidFill>
              </a:rPr>
              <a:t>8. ja 9.lk, Pohjois-Savo </a:t>
            </a:r>
            <a:br>
              <a:rPr lang="fi-FI" sz="2800" dirty="0"/>
            </a:br>
            <a:r>
              <a:rPr lang="fi-FI" sz="1600" dirty="0"/>
              <a:t>(Vertailualueet: Keski-Suomi, Pirkanmaa, Pohjois-Karjala, Etelä-Savo, Pohjois-Pohjanmaa, Kainuu, koko maa) 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27593" y="1020131"/>
            <a:ext cx="5837031" cy="5863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Ollaan parhaita</a:t>
            </a: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suhteessa vertailualueisiin (koko maa 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pPr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Koulunkäynti ja oppiminen: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Oppimiseen ja koulunkäyntiin tukea tarvinneista apua saaneet luokanvalvojalta eniten 86,4% (koko maa 83,4%)</a:t>
            </a:r>
            <a:endParaRPr lang="fi-FI" sz="1500" dirty="0">
              <a:solidFill>
                <a:srgbClr val="FF0000"/>
              </a:solidFill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Riittämättömyyden tunne opiskelijana 24% (26,3%)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vähiten</a:t>
            </a:r>
            <a:endParaRPr lang="fi-FI" sz="15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Kokee olevansa tärkeä osa luokkayhteisöä 53,3% (52,2%)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paras</a:t>
            </a:r>
            <a:endParaRPr lang="fi-FI" sz="15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Luokan ilmapiiri tukee mielipiteen ilmaisua 75,6% (73,4%)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paras</a:t>
            </a:r>
            <a:endParaRPr lang="fi-FI" sz="15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Oppilaat viihtyvät hyvin yhdessä 76,5% (74,1%)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Oppimisyhteisön ilmapiiri on hyvä 55,6% (51,6%)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Koulun fyysiset työolot ja koulutapaturmat: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Liika kylmyys sisällä oppilaitoksessa häirinnyt paljon 18,7% (20,7%)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Melu oppilaitoksessa häirinnyt paljon 15,9% (18,7%)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Opiskeluhuollon palvelut ja avunsaanti: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ole saanut tukea ja apua hyvinvointiin koululääkäriltä 20,1% (25,9%), kouluterveydenhoitajalta 13,3% (17,3%)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lkv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aikana, vaikka olisi tarvinnut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päässyt koulun lääkärille 12,% (1,5%) , koulun terveydenhoitajalle 1,6% (2,3%), koulupsykologille 1,9% (2,2%) yrittämisestä huolimatta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Hyvinvointiinsa tukea saaneet; koululääkäri 79,9% (74,1%) ja kouluterveydenhoitaja 86,7% (82,7%)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Terveystarkastuksessa nuoresta tuntuu turvalliselta kertoa asioistaan 69% (66%) ja puhutaan perheeseen liittyvistä asioista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82,9% (80%)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620" y="4825647"/>
            <a:ext cx="988395" cy="472339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989657" y="1058974"/>
            <a:ext cx="33099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Koulunkäynti ja oppiminen: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Poissaoloja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muista syistä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kk, 21,4% (16,4%) ja poissaoloja sairauden vuoksi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kuukausittain 39,1% (38,1%)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Kokee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kouluinnostusta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14,8% (15%)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Vaikeuksia oppimistaidoissa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43,5% (42,7%)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Vaikeuksia kirjoittamista vaativissa tehtävissä 23,3% (22,9%) kokeisiin valmistautumisessa 38,7% (38,1%) laskemista vaativissa tehtävissä 27,8% (25,9%) lukemisessa 26,4% (25,1%), läksyjen tekemisessä 25,5% (24,9%) ja opetuksen seuraamisessa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26,7% (24,5%)</a:t>
            </a:r>
          </a:p>
          <a:p>
            <a:pPr marL="342900" indent="-342900">
              <a:buBlip>
                <a:blip r:embed="rId3"/>
              </a:buBlip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Blip>
                <a:blip r:embed="rId3"/>
              </a:buBlip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6C2C03E-D489-BD1C-9D37-10AF6D2CD175}"/>
              </a:ext>
            </a:extLst>
          </p:cNvPr>
          <p:cNvSpPr txBox="1"/>
          <p:nvPr/>
        </p:nvSpPr>
        <p:spPr>
          <a:xfrm>
            <a:off x="8870624" y="2556740"/>
            <a:ext cx="263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17F9FBEC-5214-6EBB-0E09-ACF6567B54AB}"/>
              </a:ext>
            </a:extLst>
          </p:cNvPr>
          <p:cNvSpPr txBox="1"/>
          <p:nvPr/>
        </p:nvSpPr>
        <p:spPr>
          <a:xfrm>
            <a:off x="8628272" y="5063646"/>
            <a:ext cx="3436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Kouluyhteisö: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Hyvät vaikutusmahdollisuudet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koulussa 9,2% ja hyvät vaikutusmahdollisuudet koulun tapahtumien järjestämiseen 34,3% välituntien tai taukojen suunnitteluun ja toteutukseen 21,3%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Ongelmia 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oppimisyhteisön ilmapiirissä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8,1%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9F4F5550-5132-2802-B56F-62D75160F95E}"/>
              </a:ext>
            </a:extLst>
          </p:cNvPr>
          <p:cNvSpPr txBox="1"/>
          <p:nvPr/>
        </p:nvSpPr>
        <p:spPr>
          <a:xfrm>
            <a:off x="9227238" y="2818995"/>
            <a:ext cx="294077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400" b="1" dirty="0">
                <a:solidFill>
                  <a:prstClr val="black"/>
                </a:solidFill>
                <a:latin typeface="Calibri" panose="020F0502020204030204"/>
              </a:rPr>
              <a:t>Opiskeluhuollon palvelut ja avunsaanti: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Helppo päästä koulun kuraattorin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vastaanotolle 60,3% (61,5%)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Käynyt koululääkärillä 21,7% (20,4%) ja kouluterveydenhoitajalla 36,4% (31,9%) muuten kuin terveystarkastuksessa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27B32FFA-AAA0-30B6-CB06-AB82FB852C19}"/>
              </a:ext>
            </a:extLst>
          </p:cNvPr>
          <p:cNvSpPr txBox="1"/>
          <p:nvPr/>
        </p:nvSpPr>
        <p:spPr>
          <a:xfrm>
            <a:off x="6096000" y="4825647"/>
            <a:ext cx="28094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 fyysiset työolot ja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koulutapatur</a:t>
            </a:r>
            <a:r>
              <a:rPr lang="fi-FI" sz="1400" b="1" dirty="0" err="1">
                <a:solidFill>
                  <a:prstClr val="black"/>
                </a:solidFill>
                <a:latin typeface="Calibri" panose="020F0502020204030204"/>
              </a:rPr>
              <a:t>mat</a:t>
            </a:r>
            <a:r>
              <a:rPr lang="fi-FI" sz="140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Tapaturma muulla tunnilla (kuin liikunta) 5,4% (5%)  ja tapaturma välitunnilla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6,9% (6,2%) lv aikana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Epämiellyttävä haju oppilaitoksessa häirinnyt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paljon 24,3% (20,3%)</a:t>
            </a:r>
          </a:p>
          <a:p>
            <a:pPr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kstiruutu 81">
            <a:extLst>
              <a:ext uri="{FF2B5EF4-FFF2-40B4-BE49-F238E27FC236}">
                <a16:creationId xmlns:a16="http://schemas.microsoft.com/office/drawing/2014/main" id="{12DAB3EA-DEE6-A4BD-F0A0-D79DF67B4D9B}"/>
              </a:ext>
            </a:extLst>
          </p:cNvPr>
          <p:cNvSpPr txBox="1"/>
          <p:nvPr/>
        </p:nvSpPr>
        <p:spPr>
          <a:xfrm>
            <a:off x="9036777" y="985089"/>
            <a:ext cx="3064459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Terveys: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Paljon vaikeuksia muistaa asioita 17,9% (17,9%)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Nenä tukossa tai nuha päivittäin 14% (13,7%),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Yskä päivittäin 5,5% (5,4%),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Silmät kutiavat tai vuotavat päivittäin 12,4% (11,6%), eniten</a:t>
            </a:r>
          </a:p>
          <a:p>
            <a:pPr marL="342900" indent="-342900">
              <a:buBlip>
                <a:blip r:embed="rId3"/>
              </a:buBlip>
              <a:defRPr/>
            </a:pP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kstiruutu 86">
            <a:extLst>
              <a:ext uri="{FF2B5EF4-FFF2-40B4-BE49-F238E27FC236}">
                <a16:creationId xmlns:a16="http://schemas.microsoft.com/office/drawing/2014/main" id="{2ACF0BB6-A53F-F2A0-3A85-E14CA83B5452}"/>
              </a:ext>
            </a:extLst>
          </p:cNvPr>
          <p:cNvSpPr txBox="1"/>
          <p:nvPr/>
        </p:nvSpPr>
        <p:spPr>
          <a:xfrm>
            <a:off x="4577683" y="12419620"/>
            <a:ext cx="649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Tunkkainen ilma oppilaitoksessa häirinnyt paljon 28,2%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Kuva 11" descr="Kuva, joka sisältää kohteen luonnos, piirros, animaatio, Lapsitaide&#10;&#10;Kuvaus luotu automaattisesti">
            <a:extLst>
              <a:ext uri="{FF2B5EF4-FFF2-40B4-BE49-F238E27FC236}">
                <a16:creationId xmlns:a16="http://schemas.microsoft.com/office/drawing/2014/main" id="{AF76B420-39A8-3F33-518A-2EF622F66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03" y="4422957"/>
            <a:ext cx="826241" cy="636464"/>
          </a:xfrm>
          <a:prstGeom prst="rect">
            <a:avLst/>
          </a:prstGeom>
        </p:spPr>
      </p:pic>
      <p:pic>
        <p:nvPicPr>
          <p:cNvPr id="2" name="Kuva 1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B838889C-BA91-1C2D-376B-535E5E464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" y="965045"/>
            <a:ext cx="438202" cy="463056"/>
          </a:xfrm>
          <a:prstGeom prst="rect">
            <a:avLst/>
          </a:prstGeom>
        </p:spPr>
      </p:pic>
      <p:pic>
        <p:nvPicPr>
          <p:cNvPr id="8" name="Kuva 7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F9BE5D64-A8A9-9C68-BF0C-2A876D8E45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856" y="644213"/>
            <a:ext cx="561922" cy="63646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55771A9-F599-C170-E7B1-C3B6B134FADA}"/>
              </a:ext>
            </a:extLst>
          </p:cNvPr>
          <p:cNvSpPr txBox="1"/>
          <p:nvPr/>
        </p:nvSpPr>
        <p:spPr>
          <a:xfrm>
            <a:off x="10186506" y="834931"/>
            <a:ext cx="137569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rgbClr val="C00000"/>
                </a:solidFill>
              </a:rPr>
              <a:t>Ollaan huonoimpia </a:t>
            </a:r>
          </a:p>
          <a:p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05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endParaRPr lang="fi-FI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7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27595" y="19807"/>
            <a:ext cx="11869672" cy="9199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i-FI" sz="3200" dirty="0"/>
              <a:t>		</a:t>
            </a:r>
            <a:r>
              <a:rPr lang="fi-FI" sz="2400" b="1" dirty="0"/>
              <a:t> </a:t>
            </a:r>
            <a:r>
              <a:rPr lang="fi-FI" sz="2200" b="1" dirty="0"/>
              <a:t>Ruokatottumukset, liikunta ja nukkuminen, vapaa-aika, mielen hyvinvointi, päihteet ja riippuvuudet, sosiaaliset suhteet, terveys, väkivalta, syrjintä ja häirintä </a:t>
            </a:r>
            <a:r>
              <a:rPr lang="fi-FI" sz="2200" b="1" dirty="0">
                <a:solidFill>
                  <a:srgbClr val="0070C0"/>
                </a:solidFill>
              </a:rPr>
              <a:t>8. ja 9.lk, Pohjois-Savo </a:t>
            </a:r>
            <a:br>
              <a:rPr lang="fi-FI" sz="2800" dirty="0"/>
            </a:br>
            <a:r>
              <a:rPr lang="fi-FI" sz="1800" dirty="0"/>
              <a:t>(Vertailualueet: Keski-Suomi, Pirkanmaa, Pohjois-Karjala, Etelä-Savo, Pohjois-Pohjanmaa, Kainuu, koko maa)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94845" y="1000999"/>
            <a:ext cx="6802084" cy="5863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Ollaan parhaita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suhteessa vertailualueisiin (koko maa % suluissa)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Ruoka-tottumukset: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Liikunta ja nukkuminen: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Vähintään tunnin päivässä liikkuvat 25,5% (25,4%), eniten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Vapaa-aika: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Hoitaa lemmikkiä tai kotieläintä lähes päivittäin 39,8% (</a:t>
            </a:r>
            <a:endParaRPr lang="fi-FI" sz="15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Tietää asuinalueensa harrastusmahdollisuuksista 57,1 (54%) parhaiten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Mielen hyvinvointi: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Mielialaan liittyviin huoliin tukea tarvinneista apua saaneet: omat vanhemmat 85% (80,3%)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Päihteet ja riippuvuudet: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2vk kestänyt masennusoireilu 24,1%(25,5%), vähiten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Alaikäisten alkoholin ostot vähittäismyynnistä 5,9% (7,2%), vähiten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Käyttänyt jotain huumaavaa ainetta viimeisen 30pv aikana 2,8% (3,5%), vähiten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Pelaa rahapelejä viikoittain 4,5% (5,2%), vähiten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Sosiaaliset suhteet: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yhtään läheistä ystävää 9,7% (10,5%), vähiten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Terveys: 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Kokee terveydentilansa keskinkertaiseksi tai huonoksi 24,7% vähiten (26,6%)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Väkivalta, syrjintä ja häirintä: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Kokenut syrjintää koulussa tai vapaa-ajalla 30,2% (33,1%) vähiten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Kokenut vanhempien tai muiden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huoltapitävien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aikuisten fyysistä väkivaltaa v. aikana 9,8% (12,3%) vähiten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BDA5D7C-791E-4E78-E26B-ED2331D79396}"/>
              </a:ext>
            </a:extLst>
          </p:cNvPr>
          <p:cNvSpPr txBox="1"/>
          <p:nvPr/>
        </p:nvSpPr>
        <p:spPr>
          <a:xfrm>
            <a:off x="6957339" y="1049743"/>
            <a:ext cx="260569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Ruokatottumukset: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heitä, jotka eivät syö aamupalaa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joka arkiaamu 42,1% (42,1%) tai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syö koululounasta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päivittäin 40,6% (38%)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Juo energiajuomaa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lähes päivittäin 7,3% (6,6%)</a:t>
            </a:r>
          </a:p>
          <a:p>
            <a:pPr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10FADC6-CF27-82DD-526B-439504FE8D0D}"/>
              </a:ext>
            </a:extLst>
          </p:cNvPr>
          <p:cNvSpPr txBox="1"/>
          <p:nvPr/>
        </p:nvSpPr>
        <p:spPr>
          <a:xfrm>
            <a:off x="9995673" y="4932934"/>
            <a:ext cx="20015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Terveys: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Herää kesken yöunien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päivittäin 16% (13,4%)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Nukahtamis-vaikeuksia päivittäin 20,3% (20,1%)</a:t>
            </a:r>
          </a:p>
          <a:p>
            <a:pPr marL="342900" indent="-342900">
              <a:buBlip>
                <a:blip r:embed="rId3"/>
              </a:buBlip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16924DA-8B31-A015-9E92-4438BF5E01A8}"/>
              </a:ext>
            </a:extLst>
          </p:cNvPr>
          <p:cNvSpPr txBox="1"/>
          <p:nvPr/>
        </p:nvSpPr>
        <p:spPr>
          <a:xfrm>
            <a:off x="6953433" y="3344466"/>
            <a:ext cx="3042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Vapaa-aika: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Harrastaa jotakin </a:t>
            </a:r>
            <a:r>
              <a:rPr kumimoji="0" lang="fi-FI" sz="15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kk 96,8% (97,1%). Harrastaa kirjoittamista 9,7% (11,5%), kuvataidetta tai valokuvaamista 26,5% (29,7%), musiikkia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25,3% (28,6%)</a:t>
            </a: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kk.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Harrastaa taidetta tai kulttuuria vapaa-ajalla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vk 22,2% (25,9%)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Lukee kirjoja omaksi ilokseen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kk 24,4% (29,6%)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Osallistuu yhdistyksen tai järjestön/ vapaaehtois-toimintaan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kk 16,8% (19,7%)</a:t>
            </a:r>
          </a:p>
          <a:p>
            <a:pPr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F85CFDB0-7A10-6DFA-5D23-973D346DD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84" y="1998125"/>
            <a:ext cx="499846" cy="366293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B0AA4E99-E0E1-1371-73BB-C90448EE3481}"/>
              </a:ext>
            </a:extLst>
          </p:cNvPr>
          <p:cNvSpPr txBox="1"/>
          <p:nvPr/>
        </p:nvSpPr>
        <p:spPr>
          <a:xfrm>
            <a:off x="9734483" y="1226284"/>
            <a:ext cx="24528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Mielen hyvinvointi: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Kokee</a:t>
            </a: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positiivista mielenterveyttä 21,5% (22,5%)</a:t>
            </a:r>
          </a:p>
          <a:p>
            <a:pPr>
              <a:defRPr/>
            </a:pPr>
            <a:endParaRPr kumimoji="0" lang="fi-FI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Päihteet ja riippuvuudet: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Käyttää </a:t>
            </a: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nikotiinipusseja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silloin tällöin tai päivittäin 8,4% (6,8%)</a:t>
            </a:r>
          </a:p>
          <a:p>
            <a:pPr>
              <a:defRPr/>
            </a:pPr>
            <a:endParaRPr kumimoji="0" lang="fi-FI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AF988551-2FE2-C789-02D6-59F49C72549E}"/>
              </a:ext>
            </a:extLst>
          </p:cNvPr>
          <p:cNvSpPr txBox="1"/>
          <p:nvPr/>
        </p:nvSpPr>
        <p:spPr>
          <a:xfrm>
            <a:off x="9864392" y="3405965"/>
            <a:ext cx="22611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Väkivalta, syrjintä ja häirintä: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 koulun aikuinen on kiusannut koulussa tämän </a:t>
            </a:r>
            <a:r>
              <a:rPr kumimoji="0" lang="fi-FI" sz="15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lkv</a:t>
            </a: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aikana 3,5% (2,9%)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35F04DD8-E6B5-C2EF-552D-EDEA8C93DC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06" y="4567688"/>
            <a:ext cx="470111" cy="470111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EEF6550D-74B3-62E8-CA5B-E1ECC8E86F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734" y="5746927"/>
            <a:ext cx="394294" cy="394294"/>
          </a:xfrm>
          <a:prstGeom prst="rect">
            <a:avLst/>
          </a:prstGeom>
        </p:spPr>
      </p:pic>
      <p:pic>
        <p:nvPicPr>
          <p:cNvPr id="7" name="Kuva 6" descr="Kuva, joka sisältää kohteen musiikki, kitara, soitin, Kielisoitin&#10;&#10;Kuvaus luotu automaattisesti">
            <a:extLst>
              <a:ext uri="{FF2B5EF4-FFF2-40B4-BE49-F238E27FC236}">
                <a16:creationId xmlns:a16="http://schemas.microsoft.com/office/drawing/2014/main" id="{3BDD6BE4-F9A3-2E4A-9609-4BAB6D424F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704" y="3202432"/>
            <a:ext cx="778687" cy="446529"/>
          </a:xfrm>
          <a:prstGeom prst="rect">
            <a:avLst/>
          </a:prstGeom>
        </p:spPr>
      </p:pic>
      <p:pic>
        <p:nvPicPr>
          <p:cNvPr id="4" name="Kuva 3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7BEADBBF-EA26-D1FF-793E-27D1C41052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5" y="1000999"/>
            <a:ext cx="438202" cy="463056"/>
          </a:xfrm>
          <a:prstGeom prst="rect">
            <a:avLst/>
          </a:prstGeom>
        </p:spPr>
      </p:pic>
      <p:pic>
        <p:nvPicPr>
          <p:cNvPr id="10" name="Kuva 9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6EBD2631-89D4-724E-492A-ACCB3C96E0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483" y="952136"/>
            <a:ext cx="561922" cy="63646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2CB34D0-314E-D9D3-74EF-8BA712336724}"/>
              </a:ext>
            </a:extLst>
          </p:cNvPr>
          <p:cNvSpPr txBox="1"/>
          <p:nvPr/>
        </p:nvSpPr>
        <p:spPr>
          <a:xfrm>
            <a:off x="10273036" y="851005"/>
            <a:ext cx="137569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rgbClr val="C00000"/>
                </a:solidFill>
              </a:rPr>
              <a:t>Ollaan huonoimpia</a:t>
            </a:r>
          </a:p>
          <a:p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05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endParaRPr lang="fi-FI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9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27595" y="19807"/>
            <a:ext cx="11869672" cy="91999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i-FI" sz="2000" b="1" dirty="0"/>
              <a:t>Koulun fyysiset työolot ja koulutapaturmat, koulunkäynti ja oppiminen, kouluyhteisö, </a:t>
            </a:r>
            <a:br>
              <a:rPr lang="fi-FI" sz="2000" b="1" dirty="0"/>
            </a:br>
            <a:r>
              <a:rPr lang="fi-FI" sz="2000" b="1" dirty="0"/>
              <a:t>	sekä opiskeluhuollon palvelut ja avunsaanti </a:t>
            </a:r>
            <a:r>
              <a:rPr lang="fi-FI" sz="2000" b="1" dirty="0">
                <a:solidFill>
                  <a:srgbClr val="0070C0"/>
                </a:solidFill>
              </a:rPr>
              <a:t>lukiolaiset, Pohjois-Savo </a:t>
            </a:r>
            <a:br>
              <a:rPr lang="fi-FI" sz="2800" dirty="0"/>
            </a:br>
            <a:r>
              <a:rPr lang="fi-FI" sz="1400" dirty="0"/>
              <a:t>(Vertailualueet: Keski-Suomi, Pirkanmaa, Pohjois-Karjala, Etelä-Savo, Pohjois-Pohjanmaa, Kainuu, koko maa) 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27595" y="1148564"/>
            <a:ext cx="4052107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Ollaan parhaita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suhteessa vertailualueisiin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(koko maa % suluissa)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 fyysiset työolot ja koulutapaturmat: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luokkahuoneen tai opiskelutilojen ahtaus häirinnyt 7,4% (9,7%)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tapaturmia kotimatkalla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lkv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aikana 1,9% (2,7%)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Koulunkäynti ja oppiminen: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luokkahuoneen tai opiskelutilojen ahtaus häirinnyt 7,4% (9,7%)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luvattomia poissaoloja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kuukausittain 12,1% (14,7%)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Vähinten luvattomia poissaoloja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viikoittain 2,95 (4,3%)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oppimiseen ja koulunkäyntiin tukea tarvinneista apua saaneet: muu opettaja 84,9% (85,4%)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Kouluyhteisö,  liikunta ja nukkuminen, muut, opiskeluhuollon palvelut ja avunsaanti, osallisuus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cxnSp>
        <p:nvCxnSpPr>
          <p:cNvPr id="50" name="Suora yhdysviiva 49"/>
          <p:cNvCxnSpPr>
            <a:cxnSpLocks/>
          </p:cNvCxnSpPr>
          <p:nvPr/>
        </p:nvCxnSpPr>
        <p:spPr>
          <a:xfrm flipH="1" flipV="1">
            <a:off x="3366306" y="8055872"/>
            <a:ext cx="950" cy="15395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uora yhdysviiva 75">
            <a:extLst>
              <a:ext uri="{FF2B5EF4-FFF2-40B4-BE49-F238E27FC236}">
                <a16:creationId xmlns:a16="http://schemas.microsoft.com/office/drawing/2014/main" id="{CEB6538A-0285-C3AC-2AAF-FDC3873C7895}"/>
              </a:ext>
            </a:extLst>
          </p:cNvPr>
          <p:cNvCxnSpPr>
            <a:cxnSpLocks/>
          </p:cNvCxnSpPr>
          <p:nvPr/>
        </p:nvCxnSpPr>
        <p:spPr>
          <a:xfrm flipV="1">
            <a:off x="3369331" y="9804230"/>
            <a:ext cx="0" cy="4518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iruutu 86">
            <a:extLst>
              <a:ext uri="{FF2B5EF4-FFF2-40B4-BE49-F238E27FC236}">
                <a16:creationId xmlns:a16="http://schemas.microsoft.com/office/drawing/2014/main" id="{2ACF0BB6-A53F-F2A0-3A85-E14CA83B5452}"/>
              </a:ext>
            </a:extLst>
          </p:cNvPr>
          <p:cNvSpPr txBox="1"/>
          <p:nvPr/>
        </p:nvSpPr>
        <p:spPr>
          <a:xfrm>
            <a:off x="4577683" y="12419620"/>
            <a:ext cx="649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Tunkkainen ilma oppilaitoksessa häirinnyt paljon 28,2%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AE8C795-C4FC-EB6F-0F76-79A89F48C320}"/>
              </a:ext>
            </a:extLst>
          </p:cNvPr>
          <p:cNvSpPr txBox="1"/>
          <p:nvPr/>
        </p:nvSpPr>
        <p:spPr>
          <a:xfrm>
            <a:off x="4763746" y="1242299"/>
            <a:ext cx="179248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Fyysiset työolot: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niitä joita liian kirkas tai hämärä valaistus oppilaitoksessa häirinnyt paljon 5,1% 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A2D3C76-6259-EBF8-2582-A7076CDE78B0}"/>
              </a:ext>
            </a:extLst>
          </p:cNvPr>
          <p:cNvSpPr txBox="1"/>
          <p:nvPr/>
        </p:nvSpPr>
        <p:spPr>
          <a:xfrm>
            <a:off x="4390550" y="3316020"/>
            <a:ext cx="452455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Koulunkäynti ja oppiminen: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oppimiseen ja koulunkäyntiin tukea tarvinneista apua saaneet: erityisopettaja 81,8%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poissaoloja sairauden vuoksi 29,4% (27,6%), muista syistä 22,7% (14,5%)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Sairauden vuoksi poissaoloja viikoittain 2,7% (2,5%), eniten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vaikeuksia kirjoittamista vaativissa tehtävissä 30,5% (27,5%) ja lukemista vaativissa tehtävissä 28,9% (26,7%)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AD34926C-EF86-787A-4FFF-09D80DF6F7DD}"/>
              </a:ext>
            </a:extLst>
          </p:cNvPr>
          <p:cNvSpPr txBox="1"/>
          <p:nvPr/>
        </p:nvSpPr>
        <p:spPr>
          <a:xfrm>
            <a:off x="6688875" y="1190896"/>
            <a:ext cx="215464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Kouluyhteisö: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mahdollisuuksia keskustella koulussa aikuisen kanssa mieltä painavista asioista 52,8% (53,7%)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2139470-8980-E51D-2049-B34327316FE1}"/>
              </a:ext>
            </a:extLst>
          </p:cNvPr>
          <p:cNvSpPr txBox="1"/>
          <p:nvPr/>
        </p:nvSpPr>
        <p:spPr>
          <a:xfrm>
            <a:off x="9151396" y="1308520"/>
            <a:ext cx="2871310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Opiskeluhuollon palvelut ja avunsaanti: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niitä, jotka kokee, että on helppo päästä koulupsykologin vastaanotolle 47,4% (52,9%)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niitä, jotka kokee, että terveystarkastuksessa puhutaan perheeseen liittyvistä asioista 84,1% (84,8%)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922DA9C-C51D-C961-B398-809C54D98732}"/>
              </a:ext>
            </a:extLst>
          </p:cNvPr>
          <p:cNvSpPr txBox="1"/>
          <p:nvPr/>
        </p:nvSpPr>
        <p:spPr>
          <a:xfrm>
            <a:off x="4390552" y="5916380"/>
            <a:ext cx="4524553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Osallisuus: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Vähiten niitä, jotka kokee saavansa myönteistä palautetta tekemisistä 63,9% (65,1%)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BA56D8F3-E143-0D7D-06B1-37516B0A96E5}"/>
              </a:ext>
            </a:extLst>
          </p:cNvPr>
          <p:cNvSpPr txBox="1"/>
          <p:nvPr/>
        </p:nvSpPr>
        <p:spPr>
          <a:xfrm>
            <a:off x="9151392" y="4056633"/>
            <a:ext cx="2871314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Sosiaaliset suhteet: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lukiolaisia, jotka asuvat pääasiassa tai kokonaan yhden vanhemman kanssa 18% (17,1%)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Eniten lukiolaisia, jotka hoitaa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viikoittain perheenjäsentä tai muuta läheistä ihmistä 5,1% (4,1%)</a:t>
            </a:r>
          </a:p>
        </p:txBody>
      </p:sp>
      <p:pic>
        <p:nvPicPr>
          <p:cNvPr id="41" name="Kuva 40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86853E40-DD31-45FE-61BD-9D8D159D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1190896"/>
            <a:ext cx="438202" cy="463056"/>
          </a:xfrm>
          <a:prstGeom prst="rect">
            <a:avLst/>
          </a:prstGeom>
        </p:spPr>
      </p:pic>
      <p:pic>
        <p:nvPicPr>
          <p:cNvPr id="43" name="Kuva 42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0B0E6C61-4A1C-C6C3-F6FF-BAEF79043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483" y="952136"/>
            <a:ext cx="561922" cy="636463"/>
          </a:xfrm>
          <a:prstGeom prst="rect">
            <a:avLst/>
          </a:prstGeom>
        </p:spPr>
      </p:pic>
      <p:pic>
        <p:nvPicPr>
          <p:cNvPr id="10" name="Kuva 9" descr="Kuva, joka sisältää kohteen huonekalu, tuoli, muotoilu&#10;&#10;Kuvaus luotu automaattisesti">
            <a:extLst>
              <a:ext uri="{FF2B5EF4-FFF2-40B4-BE49-F238E27FC236}">
                <a16:creationId xmlns:a16="http://schemas.microsoft.com/office/drawing/2014/main" id="{03BEE5AD-1FC0-2D38-99AA-A7EF3D5AA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90" y="1879624"/>
            <a:ext cx="779426" cy="860057"/>
          </a:xfrm>
          <a:prstGeom prst="rect">
            <a:avLst/>
          </a:prstGeom>
        </p:spPr>
      </p:pic>
      <p:pic>
        <p:nvPicPr>
          <p:cNvPr id="15" name="Kuva 14" descr="Kuva, joka sisältää kohteen animaatio, clipart, Animoidut lastenohjelmat, piirros&#10;&#10;Kuvaus luotu automaattisesti">
            <a:extLst>
              <a:ext uri="{FF2B5EF4-FFF2-40B4-BE49-F238E27FC236}">
                <a16:creationId xmlns:a16="http://schemas.microsoft.com/office/drawing/2014/main" id="{6009BDB8-FFF4-5DA3-20B6-1FCD8CB3C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56" y="2536649"/>
            <a:ext cx="915455" cy="682300"/>
          </a:xfrm>
          <a:prstGeom prst="rect">
            <a:avLst/>
          </a:prstGeom>
        </p:spPr>
      </p:pic>
      <p:pic>
        <p:nvPicPr>
          <p:cNvPr id="19" name="Kuva 18" descr="Kuva, joka sisältää kohteen Grafiikka, muotoilu, taide&#10;&#10;Kuvaus luotu automaattisesti">
            <a:extLst>
              <a:ext uri="{FF2B5EF4-FFF2-40B4-BE49-F238E27FC236}">
                <a16:creationId xmlns:a16="http://schemas.microsoft.com/office/drawing/2014/main" id="{8EB3F86A-3BE1-F80E-C9C5-183796FC4E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53" y="6034906"/>
            <a:ext cx="1323287" cy="829122"/>
          </a:xfrm>
          <a:prstGeom prst="rect">
            <a:avLst/>
          </a:prstGeom>
        </p:spPr>
      </p:pic>
      <p:pic>
        <p:nvPicPr>
          <p:cNvPr id="22" name="Kuva 21" descr="Kuva, joka sisältää kohteen musta, pimeys, kuvakaappaus&#10;&#10;Kuvaus luotu automaattisesti">
            <a:extLst>
              <a:ext uri="{FF2B5EF4-FFF2-40B4-BE49-F238E27FC236}">
                <a16:creationId xmlns:a16="http://schemas.microsoft.com/office/drawing/2014/main" id="{FE199F9C-E31C-2426-F512-B790EF59E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52192"/>
            <a:ext cx="747742" cy="646096"/>
          </a:xfrm>
          <a:prstGeom prst="rect">
            <a:avLst/>
          </a:prstGeom>
        </p:spPr>
      </p:pic>
      <p:pic>
        <p:nvPicPr>
          <p:cNvPr id="24" name="Kuva 23" descr="Kuva, joka sisältää kohteen kuvakaappaus, muotoilu, mustavalkoinen&#10;&#10;Kuvaus luotu automaattisesti">
            <a:extLst>
              <a:ext uri="{FF2B5EF4-FFF2-40B4-BE49-F238E27FC236}">
                <a16:creationId xmlns:a16="http://schemas.microsoft.com/office/drawing/2014/main" id="{96406D88-A4B8-6E35-5C59-CAA6C86B77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34" y="5457145"/>
            <a:ext cx="677873" cy="64609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E141E93-4763-1716-1F5B-86C2D40F0B94}"/>
              </a:ext>
            </a:extLst>
          </p:cNvPr>
          <p:cNvSpPr txBox="1"/>
          <p:nvPr/>
        </p:nvSpPr>
        <p:spPr>
          <a:xfrm>
            <a:off x="10139180" y="890814"/>
            <a:ext cx="14334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solidFill>
                  <a:srgbClr val="C00000"/>
                </a:solidFill>
              </a:rPr>
              <a:t>Ollaan huonoimpia</a:t>
            </a:r>
          </a:p>
          <a:p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10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endParaRPr lang="fi-FI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7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27595" y="19807"/>
            <a:ext cx="11869672" cy="91999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i-FI" sz="2000" b="1" dirty="0"/>
              <a:t>Vapaa-aika, ruoka-tottumukset, mielen hyvinvointi, päihteet ja riippuvuudet,</a:t>
            </a:r>
            <a:br>
              <a:rPr lang="fi-FI" sz="2000" b="1" dirty="0"/>
            </a:br>
            <a:r>
              <a:rPr lang="fi-FI" sz="2000" b="1" dirty="0"/>
              <a:t> terveys, väkivalta, syrjintä ja häirintä </a:t>
            </a:r>
            <a:r>
              <a:rPr lang="fi-FI" sz="2000" b="1" dirty="0">
                <a:solidFill>
                  <a:srgbClr val="0070C0"/>
                </a:solidFill>
              </a:rPr>
              <a:t>lukiolaiset, Pohjois-Savo </a:t>
            </a:r>
            <a:br>
              <a:rPr lang="fi-FI" sz="2800" dirty="0"/>
            </a:br>
            <a:r>
              <a:rPr lang="fi-FI" sz="1400" dirty="0"/>
              <a:t>(Vertailualueet: Keski-Suomi, Pirkanmaa, Pohjois-Karjala, Etelä-Savo, Pohjois-Pohjanmaa, Kainuu, koko maa) 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27595" y="1148564"/>
            <a:ext cx="4725008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b="1" dirty="0">
                <a:solidFill>
                  <a:prstClr val="black"/>
                </a:solidFill>
              </a:rPr>
              <a:t>           </a:t>
            </a: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Ollaan parhaita</a:t>
            </a:r>
            <a:r>
              <a:rPr lang="fi-FI" sz="1500" b="1" dirty="0">
                <a:solidFill>
                  <a:prstClr val="black"/>
                </a:solidFill>
              </a:rPr>
              <a:t>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suhteessa vertailualueisiin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noProof="0" dirty="0">
                <a:solidFill>
                  <a:prstClr val="black"/>
                </a:solidFill>
              </a:rPr>
              <a:t>         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(koko maa % suluissa)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Mielen hyvinvointi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b="1" dirty="0"/>
              <a:t>Päihteet ja riippuvuudet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Terveys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silmät kutiavat tai vuotavat päivittäin 8,1% (8,9%)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Vapaa-aika: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eniten nuoria, jotka hoitavat lemmikkiä tai kotieläintä lähes päivittäin 38,6% (33,1%)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julkaisee mediasisältöjä 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väh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kuukausittain 9,7% (8,5%)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b="1" dirty="0">
                <a:solidFill>
                  <a:prstClr val="black"/>
                </a:solidFill>
                <a:latin typeface="Calibri" panose="020F0502020204030204"/>
              </a:rPr>
              <a:t>Väkivalta, syrjintä ja häirintä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vähiten: kiusattu tai muita kiusannut kertonut koulukiusaamisesta koulun aikuiselle: kiusaaminen jatkunut tai pahentunut 29% (32%)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eniten kiusattu tai muita kiusannut kertonut koulukiusaamisesta koulun aikuiselle: kiusaaminen loppunut tai vähentynyt 48,4% (39,2%)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vähiten koulukiusaamistilanteita, jossa lyömistä, potkimista tai tönimistä 0,4% (1,0%)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kstiruutu 86">
            <a:extLst>
              <a:ext uri="{FF2B5EF4-FFF2-40B4-BE49-F238E27FC236}">
                <a16:creationId xmlns:a16="http://schemas.microsoft.com/office/drawing/2014/main" id="{2ACF0BB6-A53F-F2A0-3A85-E14CA83B5452}"/>
              </a:ext>
            </a:extLst>
          </p:cNvPr>
          <p:cNvSpPr txBox="1"/>
          <p:nvPr/>
        </p:nvSpPr>
        <p:spPr>
          <a:xfrm>
            <a:off x="4577683" y="12419620"/>
            <a:ext cx="649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Tunkkainen ilma oppilaitoksessa häirinnyt paljon 28,2%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Kuva 40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86853E40-DD31-45FE-61BD-9D8D159D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1190896"/>
            <a:ext cx="438202" cy="463056"/>
          </a:xfrm>
          <a:prstGeom prst="rect">
            <a:avLst/>
          </a:prstGeom>
        </p:spPr>
      </p:pic>
      <p:pic>
        <p:nvPicPr>
          <p:cNvPr id="43" name="Kuva 42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0B0E6C61-4A1C-C6C3-F6FF-BAEF79043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483" y="952136"/>
            <a:ext cx="561922" cy="63646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EC1DE76-C72E-B4C2-9D03-95D2F03508E1}"/>
              </a:ext>
            </a:extLst>
          </p:cNvPr>
          <p:cNvSpPr txBox="1"/>
          <p:nvPr/>
        </p:nvSpPr>
        <p:spPr>
          <a:xfrm>
            <a:off x="7811976" y="1143370"/>
            <a:ext cx="4448871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i-FI" sz="1500" b="1" dirty="0"/>
              <a:t>Terveys: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/>
              <a:t>Herää kesken yöunien päivittäin 15,8% (14%), eniten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/>
              <a:t>Eniten heitä, joilla kipua ainakin kolmessa kehonosassa </a:t>
            </a:r>
            <a:r>
              <a:rPr lang="fi-FI" sz="1500" dirty="0" err="1"/>
              <a:t>väh</a:t>
            </a:r>
            <a:r>
              <a:rPr lang="fi-FI" sz="1500" dirty="0"/>
              <a:t> 1xvk 39,8% (38,6%)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Eniten heitä, joilla kipua </a:t>
            </a:r>
            <a:r>
              <a:rPr lang="fi-FI" sz="1500" dirty="0" err="1"/>
              <a:t>väh</a:t>
            </a:r>
            <a:r>
              <a:rPr lang="fi-FI" sz="1500" dirty="0"/>
              <a:t> 1xvk alaselässä tai pakaroissa 26,6% (26,4%), niskassa tai hartioissa 49,1% (46,1%), kipua päässä 45,9% (44,5%), rintakehässä 13,8% (13,2%), yläselässä 25,3% (23,3%),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Kurkku kuiva tai kipeä päivittäin 4,6% (4%),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Lääkärin toteama pitkäaikainen sairaus tai terveysongelma 26,1% (21,6%),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Nenä tukossa tai nuha päivittäin 13,8% (12,5%),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Nukahtamisvaikeuksia päivittäin 20,2% (18,2%),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Eniten vaikeuksia keskittyä 17,6% (15,5%), kuulla puhetta 1,9% (1,6%),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Eniten yskää päivittäin 3,8% (3,1%)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282C502-5E2A-96DF-7900-5A694B1419A2}"/>
              </a:ext>
            </a:extLst>
          </p:cNvPr>
          <p:cNvSpPr txBox="1"/>
          <p:nvPr/>
        </p:nvSpPr>
        <p:spPr>
          <a:xfrm>
            <a:off x="7811976" y="5777829"/>
            <a:ext cx="438002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500" b="1" dirty="0"/>
              <a:t>Mielen hyvinvointi</a:t>
            </a:r>
            <a:r>
              <a:rPr lang="fi-FI" sz="1500" dirty="0"/>
              <a:t>: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Eniten heitä, jotka olleet huolissaan mielialastaan kuluneen 12 kk aikana 45,5% (43%)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Riski syömishäiriölle 21,1% (19,6%), eniten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044E88B2-F74D-5BC9-5A6D-664AE2E326ED}"/>
              </a:ext>
            </a:extLst>
          </p:cNvPr>
          <p:cNvSpPr txBox="1"/>
          <p:nvPr/>
        </p:nvSpPr>
        <p:spPr>
          <a:xfrm>
            <a:off x="4999328" y="4099368"/>
            <a:ext cx="2597075" cy="26314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i-FI" sz="1500" b="1" dirty="0"/>
              <a:t>Päihteet ja riippuvuudet: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Vähäisin määrä raittiita 41,1% (41,9%)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Eniten nuoria, jotka käyttää alkoholia viikoittain 4,7% (4,5%)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Vanhemman liiallinen alkoholin käyttö on aiheuttanut haittaa 6,7% (5,7%) eniten</a:t>
            </a:r>
          </a:p>
          <a:p>
            <a:pPr>
              <a:defRPr/>
            </a:pPr>
            <a:endParaRPr lang="fi-FI" sz="1500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3D7D8C0-638A-D024-A65D-43514EB4A594}"/>
              </a:ext>
            </a:extLst>
          </p:cNvPr>
          <p:cNvSpPr txBox="1"/>
          <p:nvPr/>
        </p:nvSpPr>
        <p:spPr>
          <a:xfrm>
            <a:off x="5044164" y="1040353"/>
            <a:ext cx="2585279" cy="30931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i-FI" sz="1500" b="1" dirty="0"/>
              <a:t>Ruokatottumukset: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Juo energiajuomia lähes päivittäin 6,1% (5,7%),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Juo sokeritonta limsaa tai mehua lähes päivittäin 6,3% (5,2%), eniten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fi-FI" sz="1500" dirty="0"/>
              <a:t>Vähiten niitä jotka vastasi, että koululounaan syömiseen on varattu tarpeeksi aikaa 78,2% (84,2%)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 sz="1500" dirty="0"/>
          </a:p>
        </p:txBody>
      </p:sp>
      <p:pic>
        <p:nvPicPr>
          <p:cNvPr id="4" name="Kuva 3" descr="Kuva, joka sisältää kohteen juoma, ruoka, mehu, kuppi&#10;&#10;Kuvaus luotu automaattisesti">
            <a:extLst>
              <a:ext uri="{FF2B5EF4-FFF2-40B4-BE49-F238E27FC236}">
                <a16:creationId xmlns:a16="http://schemas.microsoft.com/office/drawing/2014/main" id="{E8626B38-D43A-922E-E88C-476F48BB6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46" y="2843815"/>
            <a:ext cx="486102" cy="715184"/>
          </a:xfrm>
          <a:prstGeom prst="rect">
            <a:avLst/>
          </a:prstGeom>
        </p:spPr>
      </p:pic>
      <p:pic>
        <p:nvPicPr>
          <p:cNvPr id="8" name="Kuva 7" descr="Kuva, joka sisältää kohteen juoma, pullo, alkoholi, juomavälineet&#10;&#10;Kuvaus luotu automaattisesti">
            <a:extLst>
              <a:ext uri="{FF2B5EF4-FFF2-40B4-BE49-F238E27FC236}">
                <a16:creationId xmlns:a16="http://schemas.microsoft.com/office/drawing/2014/main" id="{B7C0E386-5D44-0BF5-1E23-A5A653EE6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1740" y="5924265"/>
            <a:ext cx="645308" cy="958230"/>
          </a:xfrm>
          <a:prstGeom prst="rect">
            <a:avLst/>
          </a:prstGeom>
        </p:spPr>
      </p:pic>
      <p:pic>
        <p:nvPicPr>
          <p:cNvPr id="10" name="Kuva 9" descr="Kuva, joka sisältää kohteen clipart, Grafiikka, animaatio, luovuus&#10;&#10;Kuvaus luotu automaattisesti">
            <a:extLst>
              <a:ext uri="{FF2B5EF4-FFF2-40B4-BE49-F238E27FC236}">
                <a16:creationId xmlns:a16="http://schemas.microsoft.com/office/drawing/2014/main" id="{86D354FE-84D8-8272-F200-E73297CD5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225" y="5291249"/>
            <a:ext cx="653180" cy="706141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1619763-BA37-0657-B67F-DF2527607744}"/>
              </a:ext>
            </a:extLst>
          </p:cNvPr>
          <p:cNvSpPr txBox="1"/>
          <p:nvPr/>
        </p:nvSpPr>
        <p:spPr>
          <a:xfrm>
            <a:off x="10192249" y="902402"/>
            <a:ext cx="137569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rgbClr val="C00000"/>
                </a:solidFill>
              </a:rPr>
              <a:t>Ollaan huonoimpia</a:t>
            </a:r>
          </a:p>
          <a:p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05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endParaRPr lang="fi-FI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9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27595" y="19807"/>
            <a:ext cx="11869672" cy="91999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i-FI" sz="1800" b="1" dirty="0"/>
              <a:t>Koulun fyysiset työolot ja koulutapaturmat, kouluyhteisö, liikunta ja nukkuminen, koulun käynti ja oppiminen, opiskeluhuollon palvelut ja avunsaanti, mielen hyvinvointi sekä päihteet ja riippuvuudet,</a:t>
            </a:r>
            <a:br>
              <a:rPr lang="fi-FI" sz="1800" b="1" dirty="0"/>
            </a:br>
            <a:r>
              <a:rPr lang="fi-FI" sz="1800" b="1" dirty="0">
                <a:solidFill>
                  <a:srgbClr val="0070C0"/>
                </a:solidFill>
              </a:rPr>
              <a:t>ammattioppilaitoksen nuoret, Pohjois-Savo </a:t>
            </a:r>
            <a:br>
              <a:rPr lang="fi-FI" sz="1800" dirty="0"/>
            </a:br>
            <a:r>
              <a:rPr lang="fi-FI" sz="1600" dirty="0"/>
              <a:t>(Vertailualueet: Keski-Suomi, Pirkanmaa, Pohjois-Karjala, Etelä-Savo, Pohjois-Pohjanmaa, Kainuu, koko maa) 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27594" y="1011713"/>
            <a:ext cx="7957203" cy="5863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Ollaan parhaita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suhteessa vertailualueisiin (koko maa % suluissa)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 fyysiset työolot ja koulutapaturmat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Epämiellyttävä haju oppilaitoksessa häirinnyt paljon 2,9% (8,5%)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Huo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not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WC-, pukeutumis- ja peseytymistilat oppilaitoksessa häirinneet paljon 4,1% (10,1%)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Liika kylmyys sisällä oppilaitoksessa häirinnyt paljon 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6,5% (11,7%)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Oppilai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toksen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fyysiset työolot häirinneet opiskelua 5,6% (10,9%)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Tapaturma kotimatkalla 2,9% (3,7%), työelämäjaksolla 3,1% (3,7%) </a:t>
            </a:r>
            <a:r>
              <a:rPr kumimoji="0" lang="fi-FI" sz="15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lkv</a:t>
            </a: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aikana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Tunkkainen ilma oppilaitoksessa häirinnyt paljon 5,9% (13,8%)</a:t>
            </a:r>
            <a:endParaRPr kumimoji="0" lang="fi-FI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Kouluyhteisö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Hyvät vaikutusmahdollisuudet kouluruokailuun 45,3% (36,9%)</a:t>
            </a:r>
            <a:endParaRPr kumimoji="0" lang="fi-FI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Liikunta ja nukkuminen sekä koulun käynti ja oppiminen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fi-FI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Mielen hyvinvointi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Ollut huolissaan mielialastaan kuluneen 12 kk aikana 28,6% (34%)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Opiskeluhuollon palvelut ja avunsaanti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Helppo päästä koulun terveydenhoitajan 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vo:lle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76,7% (73%), koulupsykologin 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vo:lle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65,2% (61%)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Päihteet ja riippuvuudet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Alaikäisten perhepiiristä hankkima alkoholi 24,9% (30,8%)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Alaikäisten savukehankinnat välittämisen kautta 75,4% (80%)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Ei ole usein syönyt tai nukkunut netin takia 10,1% (14,2%)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Huomannut usein olevan</a:t>
            </a:r>
            <a:r>
              <a:rPr lang="fi-FI" sz="1500" dirty="0" err="1">
                <a:solidFill>
                  <a:prstClr val="black"/>
                </a:solidFill>
                <a:latin typeface="Calibri" panose="020F0502020204030204"/>
              </a:rPr>
              <a:t>sa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 netissä vaikka ei ole huvittanut 28,7% (34,7%)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Käyttää sähkö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savukkeita päivittäin 3,6% (6,5%)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Tuntee olonsa usein hermostuneeksi, kun ei ole päässyt nettiin 13,4% (18,1%)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Yrittänyt usein viettää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aikaa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netiss</a:t>
            </a:r>
            <a:r>
              <a:rPr lang="fi-FI" sz="1500" dirty="0">
                <a:solidFill>
                  <a:prstClr val="black"/>
                </a:solidFill>
                <a:latin typeface="Calibri" panose="020F0502020204030204"/>
              </a:rPr>
              <a:t>ä, mutta ei ole onnistunut 21,7% (26,5%)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kstiruutu 86">
            <a:extLst>
              <a:ext uri="{FF2B5EF4-FFF2-40B4-BE49-F238E27FC236}">
                <a16:creationId xmlns:a16="http://schemas.microsoft.com/office/drawing/2014/main" id="{2ACF0BB6-A53F-F2A0-3A85-E14CA83B5452}"/>
              </a:ext>
            </a:extLst>
          </p:cNvPr>
          <p:cNvSpPr txBox="1"/>
          <p:nvPr/>
        </p:nvSpPr>
        <p:spPr>
          <a:xfrm>
            <a:off x="4577683" y="12419620"/>
            <a:ext cx="649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Tunkkainen ilma oppilaitoksessa häirinnyt paljon 28,2%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Kuva 40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86853E40-DD31-45FE-61BD-9D8D159D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1011713"/>
            <a:ext cx="438202" cy="463056"/>
          </a:xfrm>
          <a:prstGeom prst="rect">
            <a:avLst/>
          </a:prstGeom>
        </p:spPr>
      </p:pic>
      <p:pic>
        <p:nvPicPr>
          <p:cNvPr id="43" name="Kuva 42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0B0E6C61-4A1C-C6C3-F6FF-BAEF79043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483" y="952136"/>
            <a:ext cx="561922" cy="63646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EC1DE76-C72E-B4C2-9D03-95D2F03508E1}"/>
              </a:ext>
            </a:extLst>
          </p:cNvPr>
          <p:cNvSpPr txBox="1"/>
          <p:nvPr/>
        </p:nvSpPr>
        <p:spPr>
          <a:xfrm>
            <a:off x="8158462" y="1286908"/>
            <a:ext cx="409390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Liikunta ja nukkuminen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Harrastaa liikuntaa ohjatusti vapaa-ajalla </a:t>
            </a:r>
            <a:r>
              <a:rPr lang="fi-FI" sz="1600" dirty="0" err="1">
                <a:solidFill>
                  <a:prstClr val="black"/>
                </a:solidFill>
                <a:latin typeface="Calibri" panose="020F0502020204030204"/>
              </a:rPr>
              <a:t>väh</a:t>
            </a: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 vk 18,4% (24,1%)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282C502-5E2A-96DF-7900-5A694B1419A2}"/>
              </a:ext>
            </a:extLst>
          </p:cNvPr>
          <p:cNvSpPr txBox="1"/>
          <p:nvPr/>
        </p:nvSpPr>
        <p:spPr>
          <a:xfrm>
            <a:off x="8152871" y="4658372"/>
            <a:ext cx="3792878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Päihteet ja riippuvuudet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Käyttänyt jotain tupakkatuotetta tai sähkösavuketta </a:t>
            </a:r>
            <a:r>
              <a:rPr lang="fi-FI" sz="1600" dirty="0" err="1">
                <a:solidFill>
                  <a:prstClr val="black"/>
                </a:solidFill>
                <a:latin typeface="Calibri" panose="020F0502020204030204"/>
              </a:rPr>
              <a:t>väh</a:t>
            </a: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 kerran 67,6% (65,2%)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Käyttää nikotiinipusseja silloin tällöin tai päivittäin 19,4% (15,2%)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Pelaa rahapelejä viikoittain 7,4% (6,7%)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Tosi humalassa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1xkk 22,8%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(21,8%)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044E88B2-F74D-5BC9-5A6D-664AE2E326ED}"/>
              </a:ext>
            </a:extLst>
          </p:cNvPr>
          <p:cNvSpPr txBox="1"/>
          <p:nvPr/>
        </p:nvSpPr>
        <p:spPr>
          <a:xfrm>
            <a:off x="8152871" y="2379859"/>
            <a:ext cx="409175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Opiskeluhuollon palvelut ja avunsaanti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Käynyt koululääkärillä muuten kuin terveystarkastuksessa </a:t>
            </a:r>
            <a:r>
              <a:rPr lang="fi-FI" sz="1600" dirty="0" err="1">
                <a:solidFill>
                  <a:prstClr val="black"/>
                </a:solidFill>
                <a:latin typeface="Calibri" panose="020F0502020204030204"/>
              </a:rPr>
              <a:t>lkv</a:t>
            </a: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 aikana 21,9% (18%)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3D7D8C0-638A-D024-A65D-43514EB4A594}"/>
              </a:ext>
            </a:extLst>
          </p:cNvPr>
          <p:cNvSpPr txBox="1"/>
          <p:nvPr/>
        </p:nvSpPr>
        <p:spPr>
          <a:xfrm>
            <a:off x="8158462" y="3607648"/>
            <a:ext cx="385955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Koulunkäynti ja oppiminen: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Poissaoloja sairauden vuoksi </a:t>
            </a:r>
            <a:r>
              <a:rPr lang="fi-FI" sz="1600" dirty="0" err="1">
                <a:solidFill>
                  <a:prstClr val="black"/>
                </a:solidFill>
                <a:latin typeface="Calibri" panose="020F0502020204030204"/>
              </a:rPr>
              <a:t>väh</a:t>
            </a: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 kk 34,5% (30,3%)</a:t>
            </a:r>
          </a:p>
        </p:txBody>
      </p:sp>
      <p:pic>
        <p:nvPicPr>
          <p:cNvPr id="8" name="Kuva 7" descr="Kuva, joka sisältää kohteen musta, pimeys, luonnos&#10;&#10;Kuvaus luotu automaattisesti">
            <a:extLst>
              <a:ext uri="{FF2B5EF4-FFF2-40B4-BE49-F238E27FC236}">
                <a16:creationId xmlns:a16="http://schemas.microsoft.com/office/drawing/2014/main" id="{4185E31A-85F9-0109-CC13-CCC0F7563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344" y="1850553"/>
            <a:ext cx="561923" cy="534705"/>
          </a:xfrm>
          <a:prstGeom prst="rect">
            <a:avLst/>
          </a:prstGeom>
        </p:spPr>
      </p:pic>
      <p:pic>
        <p:nvPicPr>
          <p:cNvPr id="9" name="Kuva 8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5EA1862-7118-F402-5CCE-39F6039946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135" y="3216254"/>
            <a:ext cx="522880" cy="692843"/>
          </a:xfrm>
          <a:prstGeom prst="rect">
            <a:avLst/>
          </a:prstGeom>
        </p:spPr>
      </p:pic>
      <p:pic>
        <p:nvPicPr>
          <p:cNvPr id="10" name="Kuva 9" descr="Kuva, joka sisältää kohteen juoma, pullo, alkoholi, juomavälineet&#10;&#10;Kuvaus luotu automaattisesti">
            <a:extLst>
              <a:ext uri="{FF2B5EF4-FFF2-40B4-BE49-F238E27FC236}">
                <a16:creationId xmlns:a16="http://schemas.microsoft.com/office/drawing/2014/main" id="{180556CC-956C-EB2C-626F-88A7F251E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99498" y="5395241"/>
            <a:ext cx="492502" cy="731326"/>
          </a:xfrm>
          <a:prstGeom prst="rect">
            <a:avLst/>
          </a:prstGeom>
        </p:spPr>
      </p:pic>
      <p:pic>
        <p:nvPicPr>
          <p:cNvPr id="11" name="Kuva 10" descr="Kuva, joka sisältää kohteen polkupyörä&#10;&#10;Kuvaus luotu automaattisesti">
            <a:extLst>
              <a:ext uri="{FF2B5EF4-FFF2-40B4-BE49-F238E27FC236}">
                <a16:creationId xmlns:a16="http://schemas.microsoft.com/office/drawing/2014/main" id="{87B3B8C2-B7BB-92BA-7810-5276EACDED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361" y="4719001"/>
            <a:ext cx="456513" cy="456513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3F0A74B4-343C-A372-FC45-58E4DAA7BE84}"/>
              </a:ext>
            </a:extLst>
          </p:cNvPr>
          <p:cNvSpPr txBox="1"/>
          <p:nvPr/>
        </p:nvSpPr>
        <p:spPr>
          <a:xfrm>
            <a:off x="10049310" y="915077"/>
            <a:ext cx="15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rgbClr val="C00000"/>
                </a:solidFill>
              </a:rPr>
              <a:t>Ollaan huonoimpia</a:t>
            </a:r>
          </a:p>
          <a:p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(koko maa 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suluissa)</a:t>
            </a:r>
          </a:p>
          <a:p>
            <a:endParaRPr lang="fi-FI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683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8ec9329-b3c3-489a-9227-0f70d232e4fa}" enabled="0" method="" siteId="{c8ec9329-b3c3-489a-9227-0f70d232e4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3378</Words>
  <Application>Microsoft Office PowerPoint</Application>
  <PresentationFormat>Laajakuva</PresentationFormat>
  <Paragraphs>357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Kouluterveyskyselyn v. 2023 tulokset  Pohjois-Savon tilanne suhteessa vertailualueisiin:   - Koko maa - Pohjois-Karjala - Pirkanmaa - Pohjois-Pohjanmaa - Keski-Suomi - Etelä-Savo - Kainuu  -&gt; missä ollaan parhaita? -&gt; missä ollaan huonoimpia? </vt:lpstr>
      <vt:lpstr>Koulunkäynti ja oppiminen, kouluyhteisö, koulun fyysiset työolot ja koulutapaturmat 4. ja 5.lk, Pohjois-Savo  (Vertailualueet: Keski-Suomi, Pirkanmaa, Pohjois-Karjala, Etelä-Savo, Pohjois-Pohjanmaa, Kainuu, koko maa)</vt:lpstr>
      <vt:lpstr>Liikunta, nukkuminen, ruokatottumukset ja kouluruokailu, terveys,  sosiaaliset suhteet ja vapaa-aika 4. ja 5.lk, Pohjois-Savo (Vertailualueet: Keski-Suomi, Pirkanmaa, Pohjois-Karjala, Etelä-Savo, Pohjois-Pohjanmaa, Kainuu, koko maa)</vt:lpstr>
      <vt:lpstr>Mielen hyvinvointi, päihteet ja riippuvuudet, väkivalta, syrjintä ja häirintä 4. ja 5.lk, Pohjois-Savo  (Vertailualueet: Keski-Suomi, Pirkanmaa, Pohjois-Karjala, Etelä-Savo, Pohjois-Pohjanmaa, Kainuu, koko maa)</vt:lpstr>
      <vt:lpstr>Koulunkäynti ja oppiminen, kouluyhteisö,   koulun fyysiset työolot ja koulutapaturmat sekä opiskeluhuollon palvelut 8. ja 9.lk, Pohjois-Savo  (Vertailualueet: Keski-Suomi, Pirkanmaa, Pohjois-Karjala, Etelä-Savo, Pohjois-Pohjanmaa, Kainuu, koko maa) </vt:lpstr>
      <vt:lpstr>   Ruokatottumukset, liikunta ja nukkuminen, vapaa-aika, mielen hyvinvointi, päihteet ja riippuvuudet, sosiaaliset suhteet, terveys, väkivalta, syrjintä ja häirintä 8. ja 9.lk, Pohjois-Savo  (Vertailualueet: Keski-Suomi, Pirkanmaa, Pohjois-Karjala, Etelä-Savo, Pohjois-Pohjanmaa, Kainuu, koko maa)</vt:lpstr>
      <vt:lpstr>Koulun fyysiset työolot ja koulutapaturmat, koulunkäynti ja oppiminen, kouluyhteisö,   sekä opiskeluhuollon palvelut ja avunsaanti lukiolaiset, Pohjois-Savo  (Vertailualueet: Keski-Suomi, Pirkanmaa, Pohjois-Karjala, Etelä-Savo, Pohjois-Pohjanmaa, Kainuu, koko maa) </vt:lpstr>
      <vt:lpstr>Vapaa-aika, ruoka-tottumukset, mielen hyvinvointi, päihteet ja riippuvuudet,  terveys, väkivalta, syrjintä ja häirintä lukiolaiset, Pohjois-Savo  (Vertailualueet: Keski-Suomi, Pirkanmaa, Pohjois-Karjala, Etelä-Savo, Pohjois-Pohjanmaa, Kainuu, koko maa) </vt:lpstr>
      <vt:lpstr>Koulun fyysiset työolot ja koulutapaturmat, kouluyhteisö, liikunta ja nukkuminen, koulun käynti ja oppiminen, opiskeluhuollon palvelut ja avunsaanti, mielen hyvinvointi sekä päihteet ja riippuvuudet, ammattioppilaitoksen nuoret, Pohjois-Savo  (Vertailualueet: Keski-Suomi, Pirkanmaa, Pohjois-Karjala, Etelä-Savo, Pohjois-Pohjanmaa, Kainuu, koko maa) </vt:lpstr>
      <vt:lpstr>Ruoka-tottumukset, sosiaaliset suhteet, terveys, vapaa-aika, väkivalta, syrjintä ja häirintä ammattioppilaitoksen nuoret, Pohjois-Savo  (Vertailualueet: Keski-Suomi, Pirkanmaa, Pohjois-Karjala, Etelä-Savo, Pohjois-Pohjanmaa, Kainuu, koko maa)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Rytkönen Säde</dc:creator>
  <cp:lastModifiedBy>Rytkönen Säde</cp:lastModifiedBy>
  <cp:revision>6</cp:revision>
  <dcterms:created xsi:type="dcterms:W3CDTF">2024-01-25T21:20:11Z</dcterms:created>
  <dcterms:modified xsi:type="dcterms:W3CDTF">2024-01-31T05:59:15Z</dcterms:modified>
</cp:coreProperties>
</file>