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684" r:id="rId5"/>
    <p:sldMasterId id="2147483714" r:id="rId6"/>
    <p:sldMasterId id="2147483744" r:id="rId7"/>
    <p:sldMasterId id="2147483780" r:id="rId8"/>
  </p:sldMasterIdLst>
  <p:notesMasterIdLst>
    <p:notesMasterId r:id="rId28"/>
  </p:notesMasterIdLst>
  <p:handoutMasterIdLst>
    <p:handoutMasterId r:id="rId29"/>
  </p:handoutMasterIdLst>
  <p:sldIdLst>
    <p:sldId id="315" r:id="rId9"/>
    <p:sldId id="2145707116" r:id="rId10"/>
    <p:sldId id="2145707119" r:id="rId11"/>
    <p:sldId id="2145707121" r:id="rId12"/>
    <p:sldId id="2145707122" r:id="rId13"/>
    <p:sldId id="2145707123" r:id="rId14"/>
    <p:sldId id="2145707124" r:id="rId15"/>
    <p:sldId id="2145707229" r:id="rId16"/>
    <p:sldId id="2145707298" r:id="rId17"/>
    <p:sldId id="2145707299" r:id="rId18"/>
    <p:sldId id="2145707288" r:id="rId19"/>
    <p:sldId id="2145707295" r:id="rId20"/>
    <p:sldId id="2145707297" r:id="rId21"/>
    <p:sldId id="2145707290" r:id="rId22"/>
    <p:sldId id="2145707291" r:id="rId23"/>
    <p:sldId id="2145707289" r:id="rId24"/>
    <p:sldId id="2145707292" r:id="rId25"/>
    <p:sldId id="2145707293" r:id="rId26"/>
    <p:sldId id="2145707296" r:id="rId27"/>
  </p:sldIdLst>
  <p:sldSz cx="12188825" cy="6858000"/>
  <p:notesSz cx="6858000" cy="9144000"/>
  <p:custDataLst>
    <p:tags r:id="rId30"/>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177F8-32C1-42BA-9B92-79FEB184EB1A}" v="23" dt="2024-01-09T06:13:02.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ags" Target="tags/tag1.xml"/><Relationship Id="rId35" Type="http://schemas.microsoft.com/office/2015/10/relationships/revisionInfo" Target="revisionInfo.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10.xml><?xml version="1.0" encoding="utf-8"?>
<ax:ocx xmlns:ax="http://schemas.microsoft.com/office/2006/activeX" xmlns:r="http://schemas.openxmlformats.org/officeDocument/2006/relationships" ax:classid="{5512D116-5CC6-11CF-8D67-00AA00BDCE1D}" ax:persistence="persistStream" r:id="rId1"/>
</file>

<file path=ppt/activeX/activeX11.xml><?xml version="1.0" encoding="utf-8"?>
<ax:ocx xmlns:ax="http://schemas.microsoft.com/office/2006/activeX" xmlns:r="http://schemas.openxmlformats.org/officeDocument/2006/relationships" ax:classid="{5512D116-5CC6-11CF-8D67-00AA00BDCE1D}" ax:persistence="persistStream" r:id="rId1"/>
</file>

<file path=ppt/activeX/activeX12.xml><?xml version="1.0" encoding="utf-8"?>
<ax:ocx xmlns:ax="http://schemas.microsoft.com/office/2006/activeX" xmlns:r="http://schemas.openxmlformats.org/officeDocument/2006/relationships" ax:classid="{5512D116-5CC6-11CF-8D67-00AA00BDCE1D}" ax:persistence="persistStream" r:id="rId1"/>
</file>

<file path=ppt/activeX/activeX13.xml><?xml version="1.0" encoding="utf-8"?>
<ax:ocx xmlns:ax="http://schemas.microsoft.com/office/2006/activeX" xmlns:r="http://schemas.openxmlformats.org/officeDocument/2006/relationships" ax:classid="{5512D116-5CC6-11CF-8D67-00AA00BDCE1D}" ax:persistence="persistStream" r:id="rId1"/>
</file>

<file path=ppt/activeX/activeX14.xml><?xml version="1.0" encoding="utf-8"?>
<ax:ocx xmlns:ax="http://schemas.microsoft.com/office/2006/activeX" xmlns:r="http://schemas.openxmlformats.org/officeDocument/2006/relationships" ax:classid="{5512D116-5CC6-11CF-8D67-00AA00BDCE1D}" ax:persistence="persistStream" r:id="rId1"/>
</file>

<file path=ppt/activeX/activeX15.xml><?xml version="1.0" encoding="utf-8"?>
<ax:ocx xmlns:ax="http://schemas.microsoft.com/office/2006/activeX" xmlns:r="http://schemas.openxmlformats.org/officeDocument/2006/relationships" ax:classid="{5512D116-5CC6-11CF-8D67-00AA00BDCE1D}" ax:persistence="persistStream" r:id="rId1"/>
</file>

<file path=ppt/activeX/activeX16.xml><?xml version="1.0" encoding="utf-8"?>
<ax:ocx xmlns:ax="http://schemas.microsoft.com/office/2006/activeX" xmlns:r="http://schemas.openxmlformats.org/officeDocument/2006/relationships" ax:classid="{5512D116-5CC6-11CF-8D67-00AA00BDCE1D}" ax:persistence="persistStream" r:id="rId1"/>
</file>

<file path=ppt/activeX/activeX17.xml><?xml version="1.0" encoding="utf-8"?>
<ax:ocx xmlns:ax="http://schemas.microsoft.com/office/2006/activeX" xmlns:r="http://schemas.openxmlformats.org/officeDocument/2006/relationships" ax:classid="{5512D116-5CC6-11CF-8D67-00AA00BDCE1D}" ax:persistence="persistStream" r:id="rId1"/>
</file>

<file path=ppt/activeX/activeX18.xml><?xml version="1.0" encoding="utf-8"?>
<ax:ocx xmlns:ax="http://schemas.microsoft.com/office/2006/activeX" xmlns:r="http://schemas.openxmlformats.org/officeDocument/2006/relationships" ax:classid="{5512D116-5CC6-11CF-8D67-00AA00BDCE1D}" ax:persistence="persistStream" r:id="rId1"/>
</file>

<file path=ppt/activeX/activeX19.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20.xml><?xml version="1.0" encoding="utf-8"?>
<ax:ocx xmlns:ax="http://schemas.microsoft.com/office/2006/activeX" xmlns:r="http://schemas.openxmlformats.org/officeDocument/2006/relationships" ax:classid="{5512D116-5CC6-11CF-8D67-00AA00BDCE1D}" ax:persistence="persistStream" r:id="rId1"/>
</file>

<file path=ppt/activeX/activeX21.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activeX/activeX5.xml><?xml version="1.0" encoding="utf-8"?>
<ax:ocx xmlns:ax="http://schemas.microsoft.com/office/2006/activeX" xmlns:r="http://schemas.openxmlformats.org/officeDocument/2006/relationships" ax:classid="{5512D116-5CC6-11CF-8D67-00AA00BDCE1D}" ax:persistence="persistStream" r:id="rId1"/>
</file>

<file path=ppt/activeX/activeX6.xml><?xml version="1.0" encoding="utf-8"?>
<ax:ocx xmlns:ax="http://schemas.microsoft.com/office/2006/activeX" xmlns:r="http://schemas.openxmlformats.org/officeDocument/2006/relationships" ax:classid="{5512D116-5CC6-11CF-8D67-00AA00BDCE1D}" ax:persistence="persistStream" r:id="rId1"/>
</file>

<file path=ppt/activeX/activeX7.xml><?xml version="1.0" encoding="utf-8"?>
<ax:ocx xmlns:ax="http://schemas.microsoft.com/office/2006/activeX" xmlns:r="http://schemas.openxmlformats.org/officeDocument/2006/relationships" ax:classid="{5512D116-5CC6-11CF-8D67-00AA00BDCE1D}" ax:persistence="persistStream" r:id="rId1"/>
</file>

<file path=ppt/activeX/activeX8.xml><?xml version="1.0" encoding="utf-8"?>
<ax:ocx xmlns:ax="http://schemas.microsoft.com/office/2006/activeX" xmlns:r="http://schemas.openxmlformats.org/officeDocument/2006/relationships" ax:classid="{5512D116-5CC6-11CF-8D67-00AA00BDCE1D}" ax:persistence="persistStream" r:id="rId1"/>
</file>

<file path=ppt/activeX/activeX9.xml><?xml version="1.0" encoding="utf-8"?>
<ax:ocx xmlns:ax="http://schemas.microsoft.com/office/2006/activeX" xmlns:r="http://schemas.openxmlformats.org/officeDocument/2006/relationships" ax:classid="{5512D116-5CC6-11CF-8D67-00AA00BDCE1D}" ax:persistence="persistStream"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jotakin vähintään kerran viikossa,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SOTKAnet!$C$2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SOTKAnet!$B$3:$B$10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SOTKAnet!$C$3:$C$10</c:f>
              <c:numCache>
                <c:formatCode>General</c:formatCode>
                <c:ptCount val="8"/>
                <c:pt idx="0">
                  <c:v>95.9</c:v>
                </c:pt>
                <c:pt idx="1">
                  <c:v>95.6</c:v>
                </c:pt>
                <c:pt idx="2">
                  <c:v>94.7</c:v>
                </c:pt>
                <c:pt idx="3">
                  <c:v>95.9</c:v>
                </c:pt>
                <c:pt idx="4">
                  <c:v>96.3</c:v>
                </c:pt>
                <c:pt idx="5">
                  <c:v>95.7</c:v>
                </c:pt>
                <c:pt idx="6">
                  <c:v>96.7</c:v>
                </c:pt>
                <c:pt idx="7">
                  <c:v>95.1</c:v>
                </c:pt>
              </c:numCache>
            </c:numRef>
          </c:val>
          <c:extLst>
            <c:ext xmlns:c16="http://schemas.microsoft.com/office/drawing/2014/chart" uri="{C3380CC4-5D6E-409C-BE32-E72D297353CC}">
              <c16:uniqueId val="{00000000-26BF-41D1-AEC0-CCE33925A19A}"/>
            </c:ext>
          </c:extLst>
        </c:ser>
        <c:ser>
          <c:idx val="1"/>
          <c:order val="1"/>
          <c:tx>
            <c:strRef>
              <c:f>SOTKAnet!$D$2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SOTKAnet!$B$3:$B$10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SOTKAnet!$D$3:$D$10</c:f>
              <c:numCache>
                <c:formatCode>General</c:formatCode>
                <c:ptCount val="8"/>
                <c:pt idx="0">
                  <c:v>95.8</c:v>
                </c:pt>
                <c:pt idx="1">
                  <c:v>95.3</c:v>
                </c:pt>
                <c:pt idx="2">
                  <c:v>94.9</c:v>
                </c:pt>
                <c:pt idx="3">
                  <c:v>95.5</c:v>
                </c:pt>
                <c:pt idx="4">
                  <c:v>95.7</c:v>
                </c:pt>
                <c:pt idx="5">
                  <c:v>95.5</c:v>
                </c:pt>
                <c:pt idx="6">
                  <c:v>96.9</c:v>
                </c:pt>
                <c:pt idx="7">
                  <c:v>95.2</c:v>
                </c:pt>
              </c:numCache>
            </c:numRef>
          </c:val>
          <c:extLst>
            <c:ext xmlns:c16="http://schemas.microsoft.com/office/drawing/2014/chart" uri="{C3380CC4-5D6E-409C-BE32-E72D297353CC}">
              <c16:uniqueId val="{00000001-26BF-41D1-AEC0-CCE33925A19A}"/>
            </c:ext>
          </c:extLst>
        </c:ser>
        <c:ser>
          <c:idx val="2"/>
          <c:order val="2"/>
          <c:tx>
            <c:strRef>
              <c:f>SOTKAnet!$E$2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SOTKAnet!$B$3:$B$10</c:f>
              <c:strCache>
                <c:ptCount val="8"/>
                <c:pt idx="0">
                  <c:v>Koko maa</c:v>
                </c:pt>
                <c:pt idx="1">
                  <c:v>Etelä-Savon hyvinvointialue</c:v>
                </c:pt>
                <c:pt idx="2">
                  <c:v>Kainuun hyvinvointialue</c:v>
                </c:pt>
                <c:pt idx="3">
                  <c:v>Keski-Suomen hyvinvointialue</c:v>
                </c:pt>
                <c:pt idx="4">
                  <c:v>Pirkanmaan hyvinvointialue</c:v>
                </c:pt>
                <c:pt idx="5">
                  <c:v>Pohjois-Karjalan hyvinvointialue</c:v>
                </c:pt>
                <c:pt idx="6">
                  <c:v>Pohjois-Pohjanmaan hyvinvointialue</c:v>
                </c:pt>
                <c:pt idx="7">
                  <c:v>Pohjois-Savon hyvinvointialue</c:v>
                </c:pt>
              </c:strCache>
            </c:strRef>
          </c:cat>
          <c:val>
            <c:numRef>
              <c:f>SOTKAnet!$E$3:$E$10</c:f>
              <c:numCache>
                <c:formatCode>General</c:formatCode>
                <c:ptCount val="8"/>
                <c:pt idx="0">
                  <c:v>95.2</c:v>
                </c:pt>
                <c:pt idx="1">
                  <c:v>95.5</c:v>
                </c:pt>
                <c:pt idx="2">
                  <c:v>94.3</c:v>
                </c:pt>
                <c:pt idx="3">
                  <c:v>95.7</c:v>
                </c:pt>
                <c:pt idx="4">
                  <c:v>95.6</c:v>
                </c:pt>
                <c:pt idx="5">
                  <c:v>95.1</c:v>
                </c:pt>
                <c:pt idx="6">
                  <c:v>96</c:v>
                </c:pt>
                <c:pt idx="7">
                  <c:v>94.8</c:v>
                </c:pt>
              </c:numCache>
            </c:numRef>
          </c:val>
          <c:extLst>
            <c:ext xmlns:c16="http://schemas.microsoft.com/office/drawing/2014/chart" uri="{C3380CC4-5D6E-409C-BE32-E72D297353CC}">
              <c16:uniqueId val="{00000002-26BF-41D1-AEC0-CCE33925A19A}"/>
            </c:ext>
          </c:extLst>
        </c:ser>
        <c:dLbls>
          <c:dLblPos val="outEnd"/>
          <c:showLegendKey val="0"/>
          <c:showVal val="1"/>
          <c:showCatName val="0"/>
          <c:showSerName val="0"/>
          <c:showPercent val="0"/>
          <c:showBubbleSize val="0"/>
        </c:dLbls>
        <c:gapWidth val="219"/>
        <c:overlap val="-27"/>
        <c:axId val="1794774991"/>
        <c:axId val="2011873343"/>
      </c:barChart>
      <c:catAx>
        <c:axId val="1794774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11873343"/>
        <c:crosses val="autoZero"/>
        <c:auto val="1"/>
        <c:lblAlgn val="ctr"/>
        <c:lblOffset val="100"/>
        <c:noMultiLvlLbl val="0"/>
      </c:catAx>
      <c:valAx>
        <c:axId val="2011873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79477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8. ja 9. luokan oppilaista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Taul2!$P$2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Taul2!$O$3:$O$20</c:f>
              <c:strCache>
                <c:ptCount val="18"/>
                <c:pt idx="0">
                  <c:v>Suonenjoki</c:v>
                </c:pt>
                <c:pt idx="1">
                  <c:v>Joroinen</c:v>
                </c:pt>
                <c:pt idx="2">
                  <c:v>Vesanto</c:v>
                </c:pt>
                <c:pt idx="3">
                  <c:v>Tuusniemi</c:v>
                </c:pt>
                <c:pt idx="4">
                  <c:v>Sonkajärvi</c:v>
                </c:pt>
                <c:pt idx="5">
                  <c:v>Rautalampi</c:v>
                </c:pt>
                <c:pt idx="6">
                  <c:v>Pielavesi</c:v>
                </c:pt>
                <c:pt idx="7">
                  <c:v>Leppävirta</c:v>
                </c:pt>
                <c:pt idx="8">
                  <c:v>Kuopio</c:v>
                </c:pt>
                <c:pt idx="9">
                  <c:v>Siilinjärvi</c:v>
                </c:pt>
                <c:pt idx="10">
                  <c:v>Pohjois-Savon hyvinvointialue</c:v>
                </c:pt>
                <c:pt idx="11">
                  <c:v>Varkaus</c:v>
                </c:pt>
                <c:pt idx="12">
                  <c:v>Koko maa</c:v>
                </c:pt>
                <c:pt idx="13">
                  <c:v>Lapinlahti</c:v>
                </c:pt>
                <c:pt idx="14">
                  <c:v>Iisalmi</c:v>
                </c:pt>
                <c:pt idx="15">
                  <c:v>Vieremä</c:v>
                </c:pt>
                <c:pt idx="16">
                  <c:v>Kiuruvesi</c:v>
                </c:pt>
                <c:pt idx="17">
                  <c:v>Keitele</c:v>
                </c:pt>
              </c:strCache>
            </c:strRef>
          </c:cat>
          <c:val>
            <c:numRef>
              <c:f>Taul2!$P$3:$P$20</c:f>
              <c:numCache>
                <c:formatCode>General</c:formatCode>
                <c:ptCount val="18"/>
                <c:pt idx="0">
                  <c:v>40.200000000000003</c:v>
                </c:pt>
                <c:pt idx="1">
                  <c:v>33.799999999999997</c:v>
                </c:pt>
                <c:pt idx="2">
                  <c:v>0</c:v>
                </c:pt>
                <c:pt idx="3">
                  <c:v>34.299999999999997</c:v>
                </c:pt>
                <c:pt idx="4">
                  <c:v>25.8</c:v>
                </c:pt>
                <c:pt idx="5">
                  <c:v>23.9</c:v>
                </c:pt>
                <c:pt idx="6">
                  <c:v>32.200000000000003</c:v>
                </c:pt>
                <c:pt idx="7">
                  <c:v>40.5</c:v>
                </c:pt>
                <c:pt idx="8">
                  <c:v>37.6</c:v>
                </c:pt>
                <c:pt idx="9">
                  <c:v>38.4</c:v>
                </c:pt>
                <c:pt idx="10">
                  <c:v>38.299999999999997</c:v>
                </c:pt>
                <c:pt idx="11">
                  <c:v>44.7</c:v>
                </c:pt>
                <c:pt idx="12">
                  <c:v>40.299999999999997</c:v>
                </c:pt>
                <c:pt idx="13">
                  <c:v>36.5</c:v>
                </c:pt>
                <c:pt idx="14">
                  <c:v>44.4</c:v>
                </c:pt>
                <c:pt idx="15">
                  <c:v>37.700000000000003</c:v>
                </c:pt>
                <c:pt idx="16">
                  <c:v>47.9</c:v>
                </c:pt>
                <c:pt idx="17">
                  <c:v>32.299999999999997</c:v>
                </c:pt>
              </c:numCache>
            </c:numRef>
          </c:val>
          <c:extLst>
            <c:ext xmlns:c16="http://schemas.microsoft.com/office/drawing/2014/chart" uri="{C3380CC4-5D6E-409C-BE32-E72D297353CC}">
              <c16:uniqueId val="{00000000-A10E-4DAF-8DC2-3E2121FEE6BE}"/>
            </c:ext>
          </c:extLst>
        </c:ser>
        <c:ser>
          <c:idx val="1"/>
          <c:order val="1"/>
          <c:tx>
            <c:strRef>
              <c:f>Taul2!$Q$2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Taul2!$O$3:$O$20</c:f>
              <c:strCache>
                <c:ptCount val="18"/>
                <c:pt idx="0">
                  <c:v>Suonenjoki</c:v>
                </c:pt>
                <c:pt idx="1">
                  <c:v>Joroinen</c:v>
                </c:pt>
                <c:pt idx="2">
                  <c:v>Vesanto</c:v>
                </c:pt>
                <c:pt idx="3">
                  <c:v>Tuusniemi</c:v>
                </c:pt>
                <c:pt idx="4">
                  <c:v>Sonkajärvi</c:v>
                </c:pt>
                <c:pt idx="5">
                  <c:v>Rautalampi</c:v>
                </c:pt>
                <c:pt idx="6">
                  <c:v>Pielavesi</c:v>
                </c:pt>
                <c:pt idx="7">
                  <c:v>Leppävirta</c:v>
                </c:pt>
                <c:pt idx="8">
                  <c:v>Kuopio</c:v>
                </c:pt>
                <c:pt idx="9">
                  <c:v>Siilinjärvi</c:v>
                </c:pt>
                <c:pt idx="10">
                  <c:v>Pohjois-Savon hyvinvointialue</c:v>
                </c:pt>
                <c:pt idx="11">
                  <c:v>Varkaus</c:v>
                </c:pt>
                <c:pt idx="12">
                  <c:v>Koko maa</c:v>
                </c:pt>
                <c:pt idx="13">
                  <c:v>Lapinlahti</c:v>
                </c:pt>
                <c:pt idx="14">
                  <c:v>Iisalmi</c:v>
                </c:pt>
                <c:pt idx="15">
                  <c:v>Vieremä</c:v>
                </c:pt>
                <c:pt idx="16">
                  <c:v>Kiuruvesi</c:v>
                </c:pt>
                <c:pt idx="17">
                  <c:v>Keitele</c:v>
                </c:pt>
              </c:strCache>
            </c:strRef>
          </c:cat>
          <c:val>
            <c:numRef>
              <c:f>Taul2!$Q$3:$Q$20</c:f>
              <c:numCache>
                <c:formatCode>General</c:formatCode>
                <c:ptCount val="18"/>
                <c:pt idx="0">
                  <c:v>22.5</c:v>
                </c:pt>
                <c:pt idx="1">
                  <c:v>22.8</c:v>
                </c:pt>
                <c:pt idx="2">
                  <c:v>28.1</c:v>
                </c:pt>
                <c:pt idx="3">
                  <c:v>29.3</c:v>
                </c:pt>
                <c:pt idx="4">
                  <c:v>31.5</c:v>
                </c:pt>
                <c:pt idx="5">
                  <c:v>31.9</c:v>
                </c:pt>
                <c:pt idx="6">
                  <c:v>33.299999999999997</c:v>
                </c:pt>
                <c:pt idx="7">
                  <c:v>33.799999999999997</c:v>
                </c:pt>
                <c:pt idx="8">
                  <c:v>34</c:v>
                </c:pt>
                <c:pt idx="9">
                  <c:v>35.299999999999997</c:v>
                </c:pt>
                <c:pt idx="10">
                  <c:v>35.299999999999997</c:v>
                </c:pt>
                <c:pt idx="11">
                  <c:v>35.700000000000003</c:v>
                </c:pt>
                <c:pt idx="12">
                  <c:v>36.299999999999997</c:v>
                </c:pt>
                <c:pt idx="13">
                  <c:v>38.6</c:v>
                </c:pt>
                <c:pt idx="14">
                  <c:v>45.3</c:v>
                </c:pt>
                <c:pt idx="15">
                  <c:v>46.2</c:v>
                </c:pt>
                <c:pt idx="16">
                  <c:v>50</c:v>
                </c:pt>
                <c:pt idx="17">
                  <c:v>0</c:v>
                </c:pt>
              </c:numCache>
            </c:numRef>
          </c:val>
          <c:extLst>
            <c:ext xmlns:c16="http://schemas.microsoft.com/office/drawing/2014/chart" uri="{C3380CC4-5D6E-409C-BE32-E72D297353CC}">
              <c16:uniqueId val="{00000001-A10E-4DAF-8DC2-3E2121FEE6BE}"/>
            </c:ext>
          </c:extLst>
        </c:ser>
        <c:dLbls>
          <c:dLblPos val="outEnd"/>
          <c:showLegendKey val="0"/>
          <c:showVal val="1"/>
          <c:showCatName val="0"/>
          <c:showSerName val="0"/>
          <c:showPercent val="0"/>
          <c:showBubbleSize val="0"/>
        </c:dLbls>
        <c:gapWidth val="219"/>
        <c:overlap val="-27"/>
        <c:axId val="754541904"/>
        <c:axId val="754540464"/>
      </c:barChart>
      <c:catAx>
        <c:axId val="75454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4540464"/>
        <c:crosses val="autoZero"/>
        <c:auto val="1"/>
        <c:lblAlgn val="ctr"/>
        <c:lblOffset val="100"/>
        <c:noMultiLvlLbl val="0"/>
      </c:catAx>
      <c:valAx>
        <c:axId val="75454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454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8. ja 9. luokan oppilaista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Taul2!$J$2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Taul2!$I$3:$I$10</c:f>
              <c:strCache>
                <c:ptCount val="8"/>
                <c:pt idx="0">
                  <c:v>Keski-Suomen hyvinvointialue</c:v>
                </c:pt>
                <c:pt idx="1">
                  <c:v>Pohjois-Karjalan hyvinvointialue</c:v>
                </c:pt>
                <c:pt idx="2">
                  <c:v>Pohjois-Savon hyvinvointialue</c:v>
                </c:pt>
                <c:pt idx="3">
                  <c:v>Pirkanmaan hyvinvointialue</c:v>
                </c:pt>
                <c:pt idx="4">
                  <c:v>Etelä-Karjalan hyvinvointialue</c:v>
                </c:pt>
                <c:pt idx="5">
                  <c:v>Koko maa</c:v>
                </c:pt>
                <c:pt idx="6">
                  <c:v>Pohjois-Pohjanmaan hyvinvointialue</c:v>
                </c:pt>
                <c:pt idx="7">
                  <c:v>Kainuun hyvinvointialue</c:v>
                </c:pt>
              </c:strCache>
            </c:strRef>
          </c:cat>
          <c:val>
            <c:numRef>
              <c:f>Taul2!$J$3:$J$10</c:f>
              <c:numCache>
                <c:formatCode>General</c:formatCode>
                <c:ptCount val="8"/>
                <c:pt idx="0">
                  <c:v>32.1</c:v>
                </c:pt>
                <c:pt idx="1">
                  <c:v>34.299999999999997</c:v>
                </c:pt>
                <c:pt idx="2">
                  <c:v>36.5</c:v>
                </c:pt>
                <c:pt idx="3">
                  <c:v>34.299999999999997</c:v>
                </c:pt>
                <c:pt idx="4">
                  <c:v>35.299999999999997</c:v>
                </c:pt>
                <c:pt idx="5">
                  <c:v>34.799999999999997</c:v>
                </c:pt>
                <c:pt idx="6">
                  <c:v>33.299999999999997</c:v>
                </c:pt>
                <c:pt idx="7">
                  <c:v>34.6</c:v>
                </c:pt>
              </c:numCache>
            </c:numRef>
          </c:val>
          <c:extLst>
            <c:ext xmlns:c16="http://schemas.microsoft.com/office/drawing/2014/chart" uri="{C3380CC4-5D6E-409C-BE32-E72D297353CC}">
              <c16:uniqueId val="{00000000-BF9D-4986-BCD3-A6F8854EBF54}"/>
            </c:ext>
          </c:extLst>
        </c:ser>
        <c:ser>
          <c:idx val="1"/>
          <c:order val="1"/>
          <c:tx>
            <c:strRef>
              <c:f>Taul2!$K$2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Taul2!$I$3:$I$10</c:f>
              <c:strCache>
                <c:ptCount val="8"/>
                <c:pt idx="0">
                  <c:v>Keski-Suomen hyvinvointialue</c:v>
                </c:pt>
                <c:pt idx="1">
                  <c:v>Pohjois-Karjalan hyvinvointialue</c:v>
                </c:pt>
                <c:pt idx="2">
                  <c:v>Pohjois-Savon hyvinvointialue</c:v>
                </c:pt>
                <c:pt idx="3">
                  <c:v>Pirkanmaan hyvinvointialue</c:v>
                </c:pt>
                <c:pt idx="4">
                  <c:v>Etelä-Karjalan hyvinvointialue</c:v>
                </c:pt>
                <c:pt idx="5">
                  <c:v>Koko maa</c:v>
                </c:pt>
                <c:pt idx="6">
                  <c:v>Pohjois-Pohjanmaan hyvinvointialue</c:v>
                </c:pt>
                <c:pt idx="7">
                  <c:v>Kainuun hyvinvointialue</c:v>
                </c:pt>
              </c:strCache>
            </c:strRef>
          </c:cat>
          <c:val>
            <c:numRef>
              <c:f>Taul2!$K$3:$K$10</c:f>
              <c:numCache>
                <c:formatCode>General</c:formatCode>
                <c:ptCount val="8"/>
                <c:pt idx="0">
                  <c:v>35.1</c:v>
                </c:pt>
                <c:pt idx="1">
                  <c:v>36.9</c:v>
                </c:pt>
                <c:pt idx="2">
                  <c:v>38.299999999999997</c:v>
                </c:pt>
                <c:pt idx="3">
                  <c:v>41.6</c:v>
                </c:pt>
                <c:pt idx="4">
                  <c:v>39</c:v>
                </c:pt>
                <c:pt idx="5">
                  <c:v>40.299999999999997</c:v>
                </c:pt>
                <c:pt idx="6">
                  <c:v>37.9</c:v>
                </c:pt>
                <c:pt idx="7">
                  <c:v>36.700000000000003</c:v>
                </c:pt>
              </c:numCache>
            </c:numRef>
          </c:val>
          <c:extLst>
            <c:ext xmlns:c16="http://schemas.microsoft.com/office/drawing/2014/chart" uri="{C3380CC4-5D6E-409C-BE32-E72D297353CC}">
              <c16:uniqueId val="{00000001-BF9D-4986-BCD3-A6F8854EBF54}"/>
            </c:ext>
          </c:extLst>
        </c:ser>
        <c:ser>
          <c:idx val="2"/>
          <c:order val="2"/>
          <c:tx>
            <c:strRef>
              <c:f>Taul2!$L$2</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Taul2!$I$3:$I$10</c:f>
              <c:strCache>
                <c:ptCount val="8"/>
                <c:pt idx="0">
                  <c:v>Keski-Suomen hyvinvointialue</c:v>
                </c:pt>
                <c:pt idx="1">
                  <c:v>Pohjois-Karjalan hyvinvointialue</c:v>
                </c:pt>
                <c:pt idx="2">
                  <c:v>Pohjois-Savon hyvinvointialue</c:v>
                </c:pt>
                <c:pt idx="3">
                  <c:v>Pirkanmaan hyvinvointialue</c:v>
                </c:pt>
                <c:pt idx="4">
                  <c:v>Etelä-Karjalan hyvinvointialue</c:v>
                </c:pt>
                <c:pt idx="5">
                  <c:v>Koko maa</c:v>
                </c:pt>
                <c:pt idx="6">
                  <c:v>Pohjois-Pohjanmaan hyvinvointialue</c:v>
                </c:pt>
                <c:pt idx="7">
                  <c:v>Kainuun hyvinvointialue</c:v>
                </c:pt>
              </c:strCache>
            </c:strRef>
          </c:cat>
          <c:val>
            <c:numRef>
              <c:f>Taul2!$L$3:$L$10</c:f>
              <c:numCache>
                <c:formatCode>General</c:formatCode>
                <c:ptCount val="8"/>
                <c:pt idx="0">
                  <c:v>31.9</c:v>
                </c:pt>
                <c:pt idx="1">
                  <c:v>34</c:v>
                </c:pt>
                <c:pt idx="2">
                  <c:v>35.299999999999997</c:v>
                </c:pt>
                <c:pt idx="3">
                  <c:v>36</c:v>
                </c:pt>
                <c:pt idx="4">
                  <c:v>36.200000000000003</c:v>
                </c:pt>
                <c:pt idx="5">
                  <c:v>36.299999999999997</c:v>
                </c:pt>
                <c:pt idx="6">
                  <c:v>36.5</c:v>
                </c:pt>
                <c:pt idx="7">
                  <c:v>36.9</c:v>
                </c:pt>
              </c:numCache>
            </c:numRef>
          </c:val>
          <c:extLst>
            <c:ext xmlns:c16="http://schemas.microsoft.com/office/drawing/2014/chart" uri="{C3380CC4-5D6E-409C-BE32-E72D297353CC}">
              <c16:uniqueId val="{00000002-BF9D-4986-BCD3-A6F8854EBF54}"/>
            </c:ext>
          </c:extLst>
        </c:ser>
        <c:dLbls>
          <c:dLblPos val="outEnd"/>
          <c:showLegendKey val="0"/>
          <c:showVal val="1"/>
          <c:showCatName val="0"/>
          <c:showSerName val="0"/>
          <c:showPercent val="0"/>
          <c:showBubbleSize val="0"/>
        </c:dLbls>
        <c:gapWidth val="219"/>
        <c:overlap val="-27"/>
        <c:axId val="420025984"/>
        <c:axId val="420022384"/>
      </c:barChart>
      <c:catAx>
        <c:axId val="4200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022384"/>
        <c:crosses val="autoZero"/>
        <c:auto val="1"/>
        <c:lblAlgn val="ctr"/>
        <c:lblOffset val="100"/>
        <c:noMultiLvlLbl val="0"/>
      </c:catAx>
      <c:valAx>
        <c:axId val="42002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002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dirty="0">
                <a:effectLst/>
              </a:rPr>
              <a:t>Nukkuu arkisin alle 8 tuntia, % 8. ja 9. luokan oppilaista, PSHVA</a:t>
            </a:r>
            <a:r>
              <a:rPr lang="fi-FI" sz="1400" b="0" i="0" u="none" strike="noStrike" baseline="0" dirty="0"/>
              <a:t> </a:t>
            </a:r>
            <a:endParaRPr lang="fi-FI"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Taul2!$T$2:$U$2</c:f>
              <c:strCache>
                <c:ptCount val="2"/>
                <c:pt idx="0">
                  <c:v>Pohjois-Savon hyvinvointialue</c:v>
                </c:pt>
                <c:pt idx="1">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Taul2!$V$1:$X$1</c:f>
              <c:numCache>
                <c:formatCode>General</c:formatCode>
                <c:ptCount val="3"/>
                <c:pt idx="0">
                  <c:v>2019</c:v>
                </c:pt>
                <c:pt idx="1">
                  <c:v>2021</c:v>
                </c:pt>
                <c:pt idx="2">
                  <c:v>2023</c:v>
                </c:pt>
              </c:numCache>
            </c:numRef>
          </c:cat>
          <c:val>
            <c:numRef>
              <c:f>Taul2!$V$2:$X$2</c:f>
              <c:numCache>
                <c:formatCode>General</c:formatCode>
                <c:ptCount val="3"/>
                <c:pt idx="0">
                  <c:v>33.799999999999997</c:v>
                </c:pt>
                <c:pt idx="1">
                  <c:v>36.9</c:v>
                </c:pt>
                <c:pt idx="2">
                  <c:v>29.5</c:v>
                </c:pt>
              </c:numCache>
            </c:numRef>
          </c:val>
          <c:smooth val="0"/>
          <c:extLst>
            <c:ext xmlns:c16="http://schemas.microsoft.com/office/drawing/2014/chart" uri="{C3380CC4-5D6E-409C-BE32-E72D297353CC}">
              <c16:uniqueId val="{00000000-AB9E-49B0-9C83-61248AB8A2D0}"/>
            </c:ext>
          </c:extLst>
        </c:ser>
        <c:ser>
          <c:idx val="1"/>
          <c:order val="1"/>
          <c:tx>
            <c:strRef>
              <c:f>Taul2!$T$3:$U$3</c:f>
              <c:strCache>
                <c:ptCount val="2"/>
                <c:pt idx="0">
                  <c:v>Pohjois-Savon hyvinvointialue</c:v>
                </c:pt>
                <c:pt idx="1">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Taul2!$V$1:$X$1</c:f>
              <c:numCache>
                <c:formatCode>General</c:formatCode>
                <c:ptCount val="3"/>
                <c:pt idx="0">
                  <c:v>2019</c:v>
                </c:pt>
                <c:pt idx="1">
                  <c:v>2021</c:v>
                </c:pt>
                <c:pt idx="2">
                  <c:v>2023</c:v>
                </c:pt>
              </c:numCache>
            </c:numRef>
          </c:cat>
          <c:val>
            <c:numRef>
              <c:f>Taul2!$V$3:$X$3</c:f>
              <c:numCache>
                <c:formatCode>General</c:formatCode>
                <c:ptCount val="3"/>
                <c:pt idx="0">
                  <c:v>39.200000000000003</c:v>
                </c:pt>
                <c:pt idx="1">
                  <c:v>39.6</c:v>
                </c:pt>
                <c:pt idx="2">
                  <c:v>40.799999999999997</c:v>
                </c:pt>
              </c:numCache>
            </c:numRef>
          </c:val>
          <c:smooth val="0"/>
          <c:extLst>
            <c:ext xmlns:c16="http://schemas.microsoft.com/office/drawing/2014/chart" uri="{C3380CC4-5D6E-409C-BE32-E72D297353CC}">
              <c16:uniqueId val="{00000001-AB9E-49B0-9C83-61248AB8A2D0}"/>
            </c:ext>
          </c:extLst>
        </c:ser>
        <c:ser>
          <c:idx val="2"/>
          <c:order val="2"/>
          <c:tx>
            <c:strRef>
              <c:f>Taul2!$T$4:$U$4</c:f>
              <c:strCache>
                <c:ptCount val="2"/>
                <c:pt idx="0">
                  <c:v>Pohjois-Savon hyvinvointialue</c:v>
                </c:pt>
                <c:pt idx="1">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Taul2!$V$1:$X$1</c:f>
              <c:numCache>
                <c:formatCode>General</c:formatCode>
                <c:ptCount val="3"/>
                <c:pt idx="0">
                  <c:v>2019</c:v>
                </c:pt>
                <c:pt idx="1">
                  <c:v>2021</c:v>
                </c:pt>
                <c:pt idx="2">
                  <c:v>2023</c:v>
                </c:pt>
              </c:numCache>
            </c:numRef>
          </c:cat>
          <c:val>
            <c:numRef>
              <c:f>Taul2!$V$4:$X$4</c:f>
              <c:numCache>
                <c:formatCode>General</c:formatCode>
                <c:ptCount val="3"/>
                <c:pt idx="0">
                  <c:v>36.5</c:v>
                </c:pt>
                <c:pt idx="1">
                  <c:v>38.299999999999997</c:v>
                </c:pt>
                <c:pt idx="2">
                  <c:v>35.299999999999997</c:v>
                </c:pt>
              </c:numCache>
            </c:numRef>
          </c:val>
          <c:smooth val="0"/>
          <c:extLst>
            <c:ext xmlns:c16="http://schemas.microsoft.com/office/drawing/2014/chart" uri="{C3380CC4-5D6E-409C-BE32-E72D297353CC}">
              <c16:uniqueId val="{00000002-AB9E-49B0-9C83-61248AB8A2D0}"/>
            </c:ext>
          </c:extLst>
        </c:ser>
        <c:dLbls>
          <c:dLblPos val="t"/>
          <c:showLegendKey val="0"/>
          <c:showVal val="1"/>
          <c:showCatName val="0"/>
          <c:showSerName val="0"/>
          <c:showPercent val="0"/>
          <c:showBubbleSize val="0"/>
        </c:dLbls>
        <c:smooth val="0"/>
        <c:axId val="907542656"/>
        <c:axId val="907545176"/>
      </c:lineChart>
      <c:catAx>
        <c:axId val="9075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7545176"/>
        <c:crosses val="autoZero"/>
        <c:auto val="1"/>
        <c:lblAlgn val="ctr"/>
        <c:lblOffset val="100"/>
        <c:noMultiLvlLbl val="0"/>
      </c:catAx>
      <c:valAx>
        <c:axId val="907545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754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ammatillisen oppilaitoksen 1. ja 2. vuoden opiskelijoista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Taul2!$AB$1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Taul2!$AA$2:$AA$9</c:f>
              <c:strCache>
                <c:ptCount val="8"/>
                <c:pt idx="0">
                  <c:v>Pohjois-Karjalan hyvinvointialue</c:v>
                </c:pt>
                <c:pt idx="1">
                  <c:v>Keski-Suomen hyvinvointialue</c:v>
                </c:pt>
                <c:pt idx="2">
                  <c:v>Kainuun hyvinvointialue</c:v>
                </c:pt>
                <c:pt idx="3">
                  <c:v>Pohjois-Savon hyvinvointialue</c:v>
                </c:pt>
                <c:pt idx="4">
                  <c:v>Koko maa</c:v>
                </c:pt>
                <c:pt idx="5">
                  <c:v>Pirkanmaan hyvinvointialue</c:v>
                </c:pt>
                <c:pt idx="6">
                  <c:v>Pohjois-Pohjanmaan hyvinvointialue</c:v>
                </c:pt>
                <c:pt idx="7">
                  <c:v>Etelä-Karjalan hyvinvointialue</c:v>
                </c:pt>
              </c:strCache>
            </c:strRef>
          </c:cat>
          <c:val>
            <c:numRef>
              <c:f>Taul2!$AB$2:$AB$9</c:f>
              <c:numCache>
                <c:formatCode>General</c:formatCode>
                <c:ptCount val="8"/>
                <c:pt idx="0">
                  <c:v>46.7</c:v>
                </c:pt>
                <c:pt idx="1">
                  <c:v>47.4</c:v>
                </c:pt>
                <c:pt idx="2">
                  <c:v>47.6</c:v>
                </c:pt>
                <c:pt idx="3">
                  <c:v>49.6</c:v>
                </c:pt>
                <c:pt idx="4">
                  <c:v>52.2</c:v>
                </c:pt>
                <c:pt idx="5">
                  <c:v>52.7</c:v>
                </c:pt>
                <c:pt idx="6">
                  <c:v>49.8</c:v>
                </c:pt>
                <c:pt idx="7">
                  <c:v>54.6</c:v>
                </c:pt>
              </c:numCache>
            </c:numRef>
          </c:val>
          <c:extLst>
            <c:ext xmlns:c16="http://schemas.microsoft.com/office/drawing/2014/chart" uri="{C3380CC4-5D6E-409C-BE32-E72D297353CC}">
              <c16:uniqueId val="{00000000-19B5-4FDD-9259-D818F79FB13F}"/>
            </c:ext>
          </c:extLst>
        </c:ser>
        <c:ser>
          <c:idx val="1"/>
          <c:order val="1"/>
          <c:tx>
            <c:strRef>
              <c:f>Taul2!$AC$1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Taul2!$AA$2:$AA$9</c:f>
              <c:strCache>
                <c:ptCount val="8"/>
                <c:pt idx="0">
                  <c:v>Pohjois-Karjalan hyvinvointialue</c:v>
                </c:pt>
                <c:pt idx="1">
                  <c:v>Keski-Suomen hyvinvointialue</c:v>
                </c:pt>
                <c:pt idx="2">
                  <c:v>Kainuun hyvinvointialue</c:v>
                </c:pt>
                <c:pt idx="3">
                  <c:v>Pohjois-Savon hyvinvointialue</c:v>
                </c:pt>
                <c:pt idx="4">
                  <c:v>Koko maa</c:v>
                </c:pt>
                <c:pt idx="5">
                  <c:v>Pirkanmaan hyvinvointialue</c:v>
                </c:pt>
                <c:pt idx="6">
                  <c:v>Pohjois-Pohjanmaan hyvinvointialue</c:v>
                </c:pt>
                <c:pt idx="7">
                  <c:v>Etelä-Karjalan hyvinvointialue</c:v>
                </c:pt>
              </c:strCache>
            </c:strRef>
          </c:cat>
          <c:val>
            <c:numRef>
              <c:f>Taul2!$AC$2:$AC$9</c:f>
              <c:numCache>
                <c:formatCode>General</c:formatCode>
                <c:ptCount val="8"/>
                <c:pt idx="0">
                  <c:v>49.8</c:v>
                </c:pt>
                <c:pt idx="1">
                  <c:v>45.9</c:v>
                </c:pt>
                <c:pt idx="2">
                  <c:v>48.2</c:v>
                </c:pt>
                <c:pt idx="3">
                  <c:v>53.2</c:v>
                </c:pt>
                <c:pt idx="4">
                  <c:v>52.9</c:v>
                </c:pt>
                <c:pt idx="5">
                  <c:v>56.1</c:v>
                </c:pt>
                <c:pt idx="6">
                  <c:v>57.1</c:v>
                </c:pt>
                <c:pt idx="7">
                  <c:v>44.9</c:v>
                </c:pt>
              </c:numCache>
            </c:numRef>
          </c:val>
          <c:extLst>
            <c:ext xmlns:c16="http://schemas.microsoft.com/office/drawing/2014/chart" uri="{C3380CC4-5D6E-409C-BE32-E72D297353CC}">
              <c16:uniqueId val="{00000001-19B5-4FDD-9259-D818F79FB13F}"/>
            </c:ext>
          </c:extLst>
        </c:ser>
        <c:ser>
          <c:idx val="2"/>
          <c:order val="2"/>
          <c:tx>
            <c:strRef>
              <c:f>Taul2!$AD$1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Taul2!$AA$2:$AA$9</c:f>
              <c:strCache>
                <c:ptCount val="8"/>
                <c:pt idx="0">
                  <c:v>Pohjois-Karjalan hyvinvointialue</c:v>
                </c:pt>
                <c:pt idx="1">
                  <c:v>Keski-Suomen hyvinvointialue</c:v>
                </c:pt>
                <c:pt idx="2">
                  <c:v>Kainuun hyvinvointialue</c:v>
                </c:pt>
                <c:pt idx="3">
                  <c:v>Pohjois-Savon hyvinvointialue</c:v>
                </c:pt>
                <c:pt idx="4">
                  <c:v>Koko maa</c:v>
                </c:pt>
                <c:pt idx="5">
                  <c:v>Pirkanmaan hyvinvointialue</c:v>
                </c:pt>
                <c:pt idx="6">
                  <c:v>Pohjois-Pohjanmaan hyvinvointialue</c:v>
                </c:pt>
                <c:pt idx="7">
                  <c:v>Etelä-Karjalan hyvinvointialue</c:v>
                </c:pt>
              </c:strCache>
            </c:strRef>
          </c:cat>
          <c:val>
            <c:numRef>
              <c:f>Taul2!$AD$2:$AD$9</c:f>
              <c:numCache>
                <c:formatCode>General</c:formatCode>
                <c:ptCount val="8"/>
                <c:pt idx="0">
                  <c:v>43.9</c:v>
                </c:pt>
                <c:pt idx="1">
                  <c:v>44.1</c:v>
                </c:pt>
                <c:pt idx="2">
                  <c:v>47.3</c:v>
                </c:pt>
                <c:pt idx="3">
                  <c:v>48.3</c:v>
                </c:pt>
                <c:pt idx="4">
                  <c:v>50.9</c:v>
                </c:pt>
                <c:pt idx="5">
                  <c:v>51.2</c:v>
                </c:pt>
                <c:pt idx="6">
                  <c:v>53.3</c:v>
                </c:pt>
                <c:pt idx="7">
                  <c:v>57.4</c:v>
                </c:pt>
              </c:numCache>
            </c:numRef>
          </c:val>
          <c:extLst>
            <c:ext xmlns:c16="http://schemas.microsoft.com/office/drawing/2014/chart" uri="{C3380CC4-5D6E-409C-BE32-E72D297353CC}">
              <c16:uniqueId val="{00000002-19B5-4FDD-9259-D818F79FB13F}"/>
            </c:ext>
          </c:extLst>
        </c:ser>
        <c:dLbls>
          <c:dLblPos val="outEnd"/>
          <c:showLegendKey val="0"/>
          <c:showVal val="1"/>
          <c:showCatName val="0"/>
          <c:showSerName val="0"/>
          <c:showPercent val="0"/>
          <c:showBubbleSize val="0"/>
        </c:dLbls>
        <c:gapWidth val="219"/>
        <c:overlap val="-27"/>
        <c:axId val="843609664"/>
        <c:axId val="843610024"/>
      </c:barChart>
      <c:catAx>
        <c:axId val="8436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3610024"/>
        <c:crosses val="autoZero"/>
        <c:auto val="1"/>
        <c:lblAlgn val="ctr"/>
        <c:lblOffset val="100"/>
        <c:noMultiLvlLbl val="0"/>
      </c:catAx>
      <c:valAx>
        <c:axId val="843610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360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ammatillisen oppilaitoksen 1. ja 2. vuoden opiskelijoista, PSHVA</a:t>
            </a:r>
            <a:endParaRPr lang="fi-FI"/>
          </a:p>
        </c:rich>
      </c:tx>
      <c:layout>
        <c:manualLayout>
          <c:xMode val="edge"/>
          <c:yMode val="edge"/>
          <c:x val="0.11998988540950116"/>
          <c:y val="1.81433539251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Taul2!$AG$2:$AH$2</c:f>
              <c:strCache>
                <c:ptCount val="2"/>
                <c:pt idx="0">
                  <c:v>Pohjois-Savon hyvinvointialue</c:v>
                </c:pt>
                <c:pt idx="1">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Taul2!$AI$1:$AK$1</c:f>
              <c:numCache>
                <c:formatCode>General</c:formatCode>
                <c:ptCount val="3"/>
                <c:pt idx="0">
                  <c:v>2019</c:v>
                </c:pt>
                <c:pt idx="1">
                  <c:v>2021</c:v>
                </c:pt>
                <c:pt idx="2">
                  <c:v>2023</c:v>
                </c:pt>
              </c:numCache>
            </c:numRef>
          </c:cat>
          <c:val>
            <c:numRef>
              <c:f>Taul2!$AI$2:$AK$2</c:f>
              <c:numCache>
                <c:formatCode>General</c:formatCode>
                <c:ptCount val="3"/>
                <c:pt idx="0">
                  <c:v>50.6</c:v>
                </c:pt>
                <c:pt idx="1">
                  <c:v>55.6</c:v>
                </c:pt>
                <c:pt idx="2">
                  <c:v>47.6</c:v>
                </c:pt>
              </c:numCache>
            </c:numRef>
          </c:val>
          <c:smooth val="0"/>
          <c:extLst>
            <c:ext xmlns:c16="http://schemas.microsoft.com/office/drawing/2014/chart" uri="{C3380CC4-5D6E-409C-BE32-E72D297353CC}">
              <c16:uniqueId val="{00000000-EF4F-48E6-BA8F-D4AA55EDFD1D}"/>
            </c:ext>
          </c:extLst>
        </c:ser>
        <c:ser>
          <c:idx val="1"/>
          <c:order val="1"/>
          <c:tx>
            <c:strRef>
              <c:f>Taul2!$AG$3:$AH$3</c:f>
              <c:strCache>
                <c:ptCount val="2"/>
                <c:pt idx="0">
                  <c:v>Pohjois-Savon hyvinvointialue</c:v>
                </c:pt>
                <c:pt idx="1">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Taul2!$AI$1:$AK$1</c:f>
              <c:numCache>
                <c:formatCode>General</c:formatCode>
                <c:ptCount val="3"/>
                <c:pt idx="0">
                  <c:v>2019</c:v>
                </c:pt>
                <c:pt idx="1">
                  <c:v>2021</c:v>
                </c:pt>
                <c:pt idx="2">
                  <c:v>2023</c:v>
                </c:pt>
              </c:numCache>
            </c:numRef>
          </c:cat>
          <c:val>
            <c:numRef>
              <c:f>Taul2!$AI$3:$AK$3</c:f>
              <c:numCache>
                <c:formatCode>General</c:formatCode>
                <c:ptCount val="3"/>
                <c:pt idx="0">
                  <c:v>48</c:v>
                </c:pt>
                <c:pt idx="1">
                  <c:v>50</c:v>
                </c:pt>
                <c:pt idx="2">
                  <c:v>50</c:v>
                </c:pt>
              </c:numCache>
            </c:numRef>
          </c:val>
          <c:smooth val="0"/>
          <c:extLst>
            <c:ext xmlns:c16="http://schemas.microsoft.com/office/drawing/2014/chart" uri="{C3380CC4-5D6E-409C-BE32-E72D297353CC}">
              <c16:uniqueId val="{00000001-EF4F-48E6-BA8F-D4AA55EDFD1D}"/>
            </c:ext>
          </c:extLst>
        </c:ser>
        <c:ser>
          <c:idx val="2"/>
          <c:order val="2"/>
          <c:tx>
            <c:strRef>
              <c:f>Taul2!$AG$4:$AH$4</c:f>
              <c:strCache>
                <c:ptCount val="2"/>
                <c:pt idx="0">
                  <c:v>Pohjois-Savon hyvinvointialue</c:v>
                </c:pt>
                <c:pt idx="1">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Taul2!$AI$1:$AK$1</c:f>
              <c:numCache>
                <c:formatCode>General</c:formatCode>
                <c:ptCount val="3"/>
                <c:pt idx="0">
                  <c:v>2019</c:v>
                </c:pt>
                <c:pt idx="1">
                  <c:v>2021</c:v>
                </c:pt>
                <c:pt idx="2">
                  <c:v>2023</c:v>
                </c:pt>
              </c:numCache>
            </c:numRef>
          </c:cat>
          <c:val>
            <c:numRef>
              <c:f>Taul2!$AI$4:$AK$4</c:f>
              <c:numCache>
                <c:formatCode>General</c:formatCode>
                <c:ptCount val="3"/>
                <c:pt idx="0">
                  <c:v>49.6</c:v>
                </c:pt>
                <c:pt idx="1">
                  <c:v>53.2</c:v>
                </c:pt>
                <c:pt idx="2">
                  <c:v>48.3</c:v>
                </c:pt>
              </c:numCache>
            </c:numRef>
          </c:val>
          <c:smooth val="0"/>
          <c:extLst>
            <c:ext xmlns:c16="http://schemas.microsoft.com/office/drawing/2014/chart" uri="{C3380CC4-5D6E-409C-BE32-E72D297353CC}">
              <c16:uniqueId val="{00000002-EF4F-48E6-BA8F-D4AA55EDFD1D}"/>
            </c:ext>
          </c:extLst>
        </c:ser>
        <c:dLbls>
          <c:dLblPos val="t"/>
          <c:showLegendKey val="0"/>
          <c:showVal val="1"/>
          <c:showCatName val="0"/>
          <c:showSerName val="0"/>
          <c:showPercent val="0"/>
          <c:showBubbleSize val="0"/>
        </c:dLbls>
        <c:smooth val="0"/>
        <c:axId val="907234984"/>
        <c:axId val="907233184"/>
      </c:lineChart>
      <c:catAx>
        <c:axId val="90723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7233184"/>
        <c:crosses val="autoZero"/>
        <c:auto val="1"/>
        <c:lblAlgn val="ctr"/>
        <c:lblOffset val="100"/>
        <c:noMultiLvlLbl val="0"/>
      </c:catAx>
      <c:valAx>
        <c:axId val="90723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07234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lukion 1. ja 2. vuoden opiskelijoista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Taul2!$AO$1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Taul2!$AN$2:$AN$9</c:f>
              <c:strCache>
                <c:ptCount val="8"/>
                <c:pt idx="0">
                  <c:v>Kainuun hyvinvointialue</c:v>
                </c:pt>
                <c:pt idx="1">
                  <c:v>Pohjois-Savon hyvinvointialue</c:v>
                </c:pt>
                <c:pt idx="2">
                  <c:v>Pirkanmaan hyvinvointialue</c:v>
                </c:pt>
                <c:pt idx="3">
                  <c:v>Keski-Suomen hyvinvointialue</c:v>
                </c:pt>
                <c:pt idx="4">
                  <c:v>Pohjois-Pohjanmaan hyvinvointialue</c:v>
                </c:pt>
                <c:pt idx="5">
                  <c:v>Koko maa</c:v>
                </c:pt>
                <c:pt idx="6">
                  <c:v>Pohjois-Karjalan hyvinvointialue</c:v>
                </c:pt>
                <c:pt idx="7">
                  <c:v>Etelä-Karjalan hyvinvointialue</c:v>
                </c:pt>
              </c:strCache>
            </c:strRef>
          </c:cat>
          <c:val>
            <c:numRef>
              <c:f>Taul2!$AO$2:$AO$9</c:f>
              <c:numCache>
                <c:formatCode>General</c:formatCode>
                <c:ptCount val="8"/>
                <c:pt idx="0">
                  <c:v>28.7</c:v>
                </c:pt>
                <c:pt idx="1">
                  <c:v>35.1</c:v>
                </c:pt>
                <c:pt idx="2">
                  <c:v>41.8</c:v>
                </c:pt>
                <c:pt idx="3">
                  <c:v>40.799999999999997</c:v>
                </c:pt>
                <c:pt idx="4">
                  <c:v>42.4</c:v>
                </c:pt>
                <c:pt idx="5">
                  <c:v>42.4</c:v>
                </c:pt>
                <c:pt idx="6">
                  <c:v>41.3</c:v>
                </c:pt>
                <c:pt idx="7">
                  <c:v>41.9</c:v>
                </c:pt>
              </c:numCache>
            </c:numRef>
          </c:val>
          <c:extLst>
            <c:ext xmlns:c16="http://schemas.microsoft.com/office/drawing/2014/chart" uri="{C3380CC4-5D6E-409C-BE32-E72D297353CC}">
              <c16:uniqueId val="{00000000-8392-4C00-828B-E47AB7126254}"/>
            </c:ext>
          </c:extLst>
        </c:ser>
        <c:ser>
          <c:idx val="1"/>
          <c:order val="1"/>
          <c:tx>
            <c:strRef>
              <c:f>Taul2!$AP$1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Taul2!$AN$2:$AN$9</c:f>
              <c:strCache>
                <c:ptCount val="8"/>
                <c:pt idx="0">
                  <c:v>Kainuun hyvinvointialue</c:v>
                </c:pt>
                <c:pt idx="1">
                  <c:v>Pohjois-Savon hyvinvointialue</c:v>
                </c:pt>
                <c:pt idx="2">
                  <c:v>Pirkanmaan hyvinvointialue</c:v>
                </c:pt>
                <c:pt idx="3">
                  <c:v>Keski-Suomen hyvinvointialue</c:v>
                </c:pt>
                <c:pt idx="4">
                  <c:v>Pohjois-Pohjanmaan hyvinvointialue</c:v>
                </c:pt>
                <c:pt idx="5">
                  <c:v>Koko maa</c:v>
                </c:pt>
                <c:pt idx="6">
                  <c:v>Pohjois-Karjalan hyvinvointialue</c:v>
                </c:pt>
                <c:pt idx="7">
                  <c:v>Etelä-Karjalan hyvinvointialue</c:v>
                </c:pt>
              </c:strCache>
            </c:strRef>
          </c:cat>
          <c:val>
            <c:numRef>
              <c:f>Taul2!$AP$2:$AP$9</c:f>
              <c:numCache>
                <c:formatCode>General</c:formatCode>
                <c:ptCount val="8"/>
                <c:pt idx="0">
                  <c:v>35.9</c:v>
                </c:pt>
                <c:pt idx="1">
                  <c:v>39.4</c:v>
                </c:pt>
                <c:pt idx="2">
                  <c:v>44.3</c:v>
                </c:pt>
                <c:pt idx="3">
                  <c:v>49.2</c:v>
                </c:pt>
                <c:pt idx="4">
                  <c:v>46.8</c:v>
                </c:pt>
                <c:pt idx="5">
                  <c:v>47.9</c:v>
                </c:pt>
                <c:pt idx="6">
                  <c:v>39.9</c:v>
                </c:pt>
                <c:pt idx="7">
                  <c:v>44.8</c:v>
                </c:pt>
              </c:numCache>
            </c:numRef>
          </c:val>
          <c:extLst>
            <c:ext xmlns:c16="http://schemas.microsoft.com/office/drawing/2014/chart" uri="{C3380CC4-5D6E-409C-BE32-E72D297353CC}">
              <c16:uniqueId val="{00000001-8392-4C00-828B-E47AB7126254}"/>
            </c:ext>
          </c:extLst>
        </c:ser>
        <c:ser>
          <c:idx val="2"/>
          <c:order val="2"/>
          <c:tx>
            <c:strRef>
              <c:f>Taul2!$AQ$1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Taul2!$AN$2:$AN$9</c:f>
              <c:strCache>
                <c:ptCount val="8"/>
                <c:pt idx="0">
                  <c:v>Kainuun hyvinvointialue</c:v>
                </c:pt>
                <c:pt idx="1">
                  <c:v>Pohjois-Savon hyvinvointialue</c:v>
                </c:pt>
                <c:pt idx="2">
                  <c:v>Pirkanmaan hyvinvointialue</c:v>
                </c:pt>
                <c:pt idx="3">
                  <c:v>Keski-Suomen hyvinvointialue</c:v>
                </c:pt>
                <c:pt idx="4">
                  <c:v>Pohjois-Pohjanmaan hyvinvointialue</c:v>
                </c:pt>
                <c:pt idx="5">
                  <c:v>Koko maa</c:v>
                </c:pt>
                <c:pt idx="6">
                  <c:v>Pohjois-Karjalan hyvinvointialue</c:v>
                </c:pt>
                <c:pt idx="7">
                  <c:v>Etelä-Karjalan hyvinvointialue</c:v>
                </c:pt>
              </c:strCache>
            </c:strRef>
          </c:cat>
          <c:val>
            <c:numRef>
              <c:f>Taul2!$AQ$2:$AQ$9</c:f>
              <c:numCache>
                <c:formatCode>General</c:formatCode>
                <c:ptCount val="8"/>
                <c:pt idx="0">
                  <c:v>36.200000000000003</c:v>
                </c:pt>
                <c:pt idx="1">
                  <c:v>36.9</c:v>
                </c:pt>
                <c:pt idx="2">
                  <c:v>38.1</c:v>
                </c:pt>
                <c:pt idx="3">
                  <c:v>41.5</c:v>
                </c:pt>
                <c:pt idx="4">
                  <c:v>42.8</c:v>
                </c:pt>
                <c:pt idx="5">
                  <c:v>42.9</c:v>
                </c:pt>
                <c:pt idx="6">
                  <c:v>42.9</c:v>
                </c:pt>
                <c:pt idx="7">
                  <c:v>52.1</c:v>
                </c:pt>
              </c:numCache>
            </c:numRef>
          </c:val>
          <c:extLst>
            <c:ext xmlns:c16="http://schemas.microsoft.com/office/drawing/2014/chart" uri="{C3380CC4-5D6E-409C-BE32-E72D297353CC}">
              <c16:uniqueId val="{00000002-8392-4C00-828B-E47AB7126254}"/>
            </c:ext>
          </c:extLst>
        </c:ser>
        <c:dLbls>
          <c:dLblPos val="outEnd"/>
          <c:showLegendKey val="0"/>
          <c:showVal val="1"/>
          <c:showCatName val="0"/>
          <c:showSerName val="0"/>
          <c:showPercent val="0"/>
          <c:showBubbleSize val="0"/>
        </c:dLbls>
        <c:gapWidth val="219"/>
        <c:overlap val="-27"/>
        <c:axId val="988111264"/>
        <c:axId val="988117744"/>
      </c:barChart>
      <c:catAx>
        <c:axId val="98811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8117744"/>
        <c:crosses val="autoZero"/>
        <c:auto val="1"/>
        <c:lblAlgn val="ctr"/>
        <c:lblOffset val="100"/>
        <c:noMultiLvlLbl val="0"/>
      </c:catAx>
      <c:valAx>
        <c:axId val="988117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811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lukion 1. ja 2. vuoden opiskelijoista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Taul2!$AY$2:$AZ$2</c:f>
              <c:strCache>
                <c:ptCount val="2"/>
                <c:pt idx="0">
                  <c:v>Pohjois-Savon hyvinvointialue</c:v>
                </c:pt>
                <c:pt idx="1">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Taul2!$BA$1:$BC$1</c:f>
              <c:numCache>
                <c:formatCode>General</c:formatCode>
                <c:ptCount val="3"/>
                <c:pt idx="0">
                  <c:v>2019</c:v>
                </c:pt>
                <c:pt idx="1">
                  <c:v>2021</c:v>
                </c:pt>
                <c:pt idx="2">
                  <c:v>2023</c:v>
                </c:pt>
              </c:numCache>
            </c:numRef>
          </c:cat>
          <c:val>
            <c:numRef>
              <c:f>Taul2!$BA$2:$BC$2</c:f>
              <c:numCache>
                <c:formatCode>General</c:formatCode>
                <c:ptCount val="3"/>
                <c:pt idx="0">
                  <c:v>36.700000000000003</c:v>
                </c:pt>
                <c:pt idx="1">
                  <c:v>37.6</c:v>
                </c:pt>
                <c:pt idx="2">
                  <c:v>33.9</c:v>
                </c:pt>
              </c:numCache>
            </c:numRef>
          </c:val>
          <c:extLst>
            <c:ext xmlns:c16="http://schemas.microsoft.com/office/drawing/2014/chart" uri="{C3380CC4-5D6E-409C-BE32-E72D297353CC}">
              <c16:uniqueId val="{00000000-65A9-4F2F-86F9-453F468ED1AA}"/>
            </c:ext>
          </c:extLst>
        </c:ser>
        <c:ser>
          <c:idx val="1"/>
          <c:order val="1"/>
          <c:tx>
            <c:strRef>
              <c:f>Taul2!$AY$3:$AZ$3</c:f>
              <c:strCache>
                <c:ptCount val="2"/>
                <c:pt idx="0">
                  <c:v>Pohjois-Savon hyvinvointialue</c:v>
                </c:pt>
                <c:pt idx="1">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Taul2!$BA$1:$BC$1</c:f>
              <c:numCache>
                <c:formatCode>General</c:formatCode>
                <c:ptCount val="3"/>
                <c:pt idx="0">
                  <c:v>2019</c:v>
                </c:pt>
                <c:pt idx="1">
                  <c:v>2021</c:v>
                </c:pt>
                <c:pt idx="2">
                  <c:v>2023</c:v>
                </c:pt>
              </c:numCache>
            </c:numRef>
          </c:cat>
          <c:val>
            <c:numRef>
              <c:f>Taul2!$BA$3:$BC$3</c:f>
              <c:numCache>
                <c:formatCode>General</c:formatCode>
                <c:ptCount val="3"/>
                <c:pt idx="0">
                  <c:v>33.9</c:v>
                </c:pt>
                <c:pt idx="1">
                  <c:v>40.700000000000003</c:v>
                </c:pt>
                <c:pt idx="2">
                  <c:v>38.9</c:v>
                </c:pt>
              </c:numCache>
            </c:numRef>
          </c:val>
          <c:extLst>
            <c:ext xmlns:c16="http://schemas.microsoft.com/office/drawing/2014/chart" uri="{C3380CC4-5D6E-409C-BE32-E72D297353CC}">
              <c16:uniqueId val="{00000001-65A9-4F2F-86F9-453F468ED1AA}"/>
            </c:ext>
          </c:extLst>
        </c:ser>
        <c:ser>
          <c:idx val="2"/>
          <c:order val="2"/>
          <c:tx>
            <c:strRef>
              <c:f>Taul2!$AY$4:$AZ$4</c:f>
              <c:strCache>
                <c:ptCount val="2"/>
                <c:pt idx="0">
                  <c:v>Pohjois-Savon hyvinvointialue</c:v>
                </c:pt>
                <c:pt idx="1">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Taul2!$BA$1:$BC$1</c:f>
              <c:numCache>
                <c:formatCode>General</c:formatCode>
                <c:ptCount val="3"/>
                <c:pt idx="0">
                  <c:v>2019</c:v>
                </c:pt>
                <c:pt idx="1">
                  <c:v>2021</c:v>
                </c:pt>
                <c:pt idx="2">
                  <c:v>2023</c:v>
                </c:pt>
              </c:numCache>
            </c:numRef>
          </c:cat>
          <c:val>
            <c:numRef>
              <c:f>Taul2!$BA$4:$BC$4</c:f>
              <c:numCache>
                <c:formatCode>General</c:formatCode>
                <c:ptCount val="3"/>
                <c:pt idx="0">
                  <c:v>35.1</c:v>
                </c:pt>
                <c:pt idx="1">
                  <c:v>39.4</c:v>
                </c:pt>
                <c:pt idx="2">
                  <c:v>36.9</c:v>
                </c:pt>
              </c:numCache>
            </c:numRef>
          </c:val>
          <c:extLst>
            <c:ext xmlns:c16="http://schemas.microsoft.com/office/drawing/2014/chart" uri="{C3380CC4-5D6E-409C-BE32-E72D297353CC}">
              <c16:uniqueId val="{00000002-65A9-4F2F-86F9-453F468ED1AA}"/>
            </c:ext>
          </c:extLst>
        </c:ser>
        <c:dLbls>
          <c:dLblPos val="outEnd"/>
          <c:showLegendKey val="0"/>
          <c:showVal val="1"/>
          <c:showCatName val="0"/>
          <c:showSerName val="0"/>
          <c:showPercent val="0"/>
          <c:showBubbleSize val="0"/>
        </c:dLbls>
        <c:gapWidth val="150"/>
        <c:axId val="759551392"/>
        <c:axId val="759551752"/>
      </c:barChart>
      <c:catAx>
        <c:axId val="759551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9551752"/>
        <c:crosses val="autoZero"/>
        <c:auto val="1"/>
        <c:lblAlgn val="ctr"/>
        <c:lblOffset val="100"/>
        <c:noMultiLvlLbl val="0"/>
      </c:catAx>
      <c:valAx>
        <c:axId val="759551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5955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Nukkuu arkisin alle 8 tuntia, % lukion 1. ja 2. vuoden opiskelijoista</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Taul2!$AU$1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Taul2!$AT$2:$AT$19</c:f>
              <c:strCache>
                <c:ptCount val="18"/>
                <c:pt idx="0">
                  <c:v>Iisalmi</c:v>
                </c:pt>
                <c:pt idx="1">
                  <c:v>Lapinlahti</c:v>
                </c:pt>
                <c:pt idx="2">
                  <c:v>Varkaus</c:v>
                </c:pt>
                <c:pt idx="3">
                  <c:v>Pohjois-Savon hyvinvointialue</c:v>
                </c:pt>
                <c:pt idx="4">
                  <c:v>Kuopio</c:v>
                </c:pt>
                <c:pt idx="5">
                  <c:v>Koko maa</c:v>
                </c:pt>
                <c:pt idx="6">
                  <c:v>Siilinjärvi</c:v>
                </c:pt>
                <c:pt idx="7">
                  <c:v>Kiuruvesi</c:v>
                </c:pt>
                <c:pt idx="8">
                  <c:v>Suonenjoki</c:v>
                </c:pt>
                <c:pt idx="9">
                  <c:v>Joroinen</c:v>
                </c:pt>
                <c:pt idx="10">
                  <c:v>Keitele</c:v>
                </c:pt>
                <c:pt idx="11">
                  <c:v>Leppävirta</c:v>
                </c:pt>
                <c:pt idx="12">
                  <c:v>Pielavesi</c:v>
                </c:pt>
                <c:pt idx="13">
                  <c:v>Rautalampi</c:v>
                </c:pt>
                <c:pt idx="14">
                  <c:v>Sonkajärvi</c:v>
                </c:pt>
                <c:pt idx="15">
                  <c:v>Tuusniemi</c:v>
                </c:pt>
                <c:pt idx="16">
                  <c:v>Vesanto</c:v>
                </c:pt>
                <c:pt idx="17">
                  <c:v>Vieremä</c:v>
                </c:pt>
              </c:strCache>
            </c:strRef>
          </c:cat>
          <c:val>
            <c:numRef>
              <c:f>Taul2!$AU$2:$AU$19</c:f>
              <c:numCache>
                <c:formatCode>General</c:formatCode>
                <c:ptCount val="18"/>
                <c:pt idx="0">
                  <c:v>38.200000000000003</c:v>
                </c:pt>
                <c:pt idx="1">
                  <c:v>45.6</c:v>
                </c:pt>
                <c:pt idx="2">
                  <c:v>41.5</c:v>
                </c:pt>
                <c:pt idx="3">
                  <c:v>39.4</c:v>
                </c:pt>
                <c:pt idx="4">
                  <c:v>40.5</c:v>
                </c:pt>
                <c:pt idx="5">
                  <c:v>47.9</c:v>
                </c:pt>
                <c:pt idx="6">
                  <c:v>41.1</c:v>
                </c:pt>
                <c:pt idx="7">
                  <c:v>34</c:v>
                </c:pt>
                <c:pt idx="8">
                  <c:v>34.1</c:v>
                </c:pt>
                <c:pt idx="9">
                  <c:v>40.5</c:v>
                </c:pt>
                <c:pt idx="10">
                  <c:v>0</c:v>
                </c:pt>
                <c:pt idx="11">
                  <c:v>34.299999999999997</c:v>
                </c:pt>
                <c:pt idx="12">
                  <c:v>25.6</c:v>
                </c:pt>
                <c:pt idx="13">
                  <c:v>0</c:v>
                </c:pt>
                <c:pt idx="14">
                  <c:v>0</c:v>
                </c:pt>
                <c:pt idx="15">
                  <c:v>0</c:v>
                </c:pt>
                <c:pt idx="16">
                  <c:v>0</c:v>
                </c:pt>
                <c:pt idx="17">
                  <c:v>0</c:v>
                </c:pt>
              </c:numCache>
            </c:numRef>
          </c:val>
          <c:extLst>
            <c:ext xmlns:c16="http://schemas.microsoft.com/office/drawing/2014/chart" uri="{C3380CC4-5D6E-409C-BE32-E72D297353CC}">
              <c16:uniqueId val="{00000000-AE08-44F0-8B23-73E72617A6AF}"/>
            </c:ext>
          </c:extLst>
        </c:ser>
        <c:ser>
          <c:idx val="1"/>
          <c:order val="1"/>
          <c:tx>
            <c:strRef>
              <c:f>Taul2!$AV$1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Taul2!$AT$2:$AT$19</c:f>
              <c:strCache>
                <c:ptCount val="18"/>
                <c:pt idx="0">
                  <c:v>Iisalmi</c:v>
                </c:pt>
                <c:pt idx="1">
                  <c:v>Lapinlahti</c:v>
                </c:pt>
                <c:pt idx="2">
                  <c:v>Varkaus</c:v>
                </c:pt>
                <c:pt idx="3">
                  <c:v>Pohjois-Savon hyvinvointialue</c:v>
                </c:pt>
                <c:pt idx="4">
                  <c:v>Kuopio</c:v>
                </c:pt>
                <c:pt idx="5">
                  <c:v>Koko maa</c:v>
                </c:pt>
                <c:pt idx="6">
                  <c:v>Siilinjärvi</c:v>
                </c:pt>
                <c:pt idx="7">
                  <c:v>Kiuruvesi</c:v>
                </c:pt>
                <c:pt idx="8">
                  <c:v>Suonenjoki</c:v>
                </c:pt>
                <c:pt idx="9">
                  <c:v>Joroinen</c:v>
                </c:pt>
                <c:pt idx="10">
                  <c:v>Keitele</c:v>
                </c:pt>
                <c:pt idx="11">
                  <c:v>Leppävirta</c:v>
                </c:pt>
                <c:pt idx="12">
                  <c:v>Pielavesi</c:v>
                </c:pt>
                <c:pt idx="13">
                  <c:v>Rautalampi</c:v>
                </c:pt>
                <c:pt idx="14">
                  <c:v>Sonkajärvi</c:v>
                </c:pt>
                <c:pt idx="15">
                  <c:v>Tuusniemi</c:v>
                </c:pt>
                <c:pt idx="16">
                  <c:v>Vesanto</c:v>
                </c:pt>
                <c:pt idx="17">
                  <c:v>Vieremä</c:v>
                </c:pt>
              </c:strCache>
            </c:strRef>
          </c:cat>
          <c:val>
            <c:numRef>
              <c:f>Taul2!$AV$2:$AV$19</c:f>
              <c:numCache>
                <c:formatCode>General</c:formatCode>
                <c:ptCount val="18"/>
                <c:pt idx="0">
                  <c:v>31.4</c:v>
                </c:pt>
                <c:pt idx="1">
                  <c:v>35.4</c:v>
                </c:pt>
                <c:pt idx="2">
                  <c:v>36.799999999999997</c:v>
                </c:pt>
                <c:pt idx="3">
                  <c:v>36.9</c:v>
                </c:pt>
                <c:pt idx="4">
                  <c:v>37.4</c:v>
                </c:pt>
                <c:pt idx="5">
                  <c:v>42.9</c:v>
                </c:pt>
                <c:pt idx="6">
                  <c:v>46.7</c:v>
                </c:pt>
                <c:pt idx="7">
                  <c:v>53.7</c:v>
                </c:pt>
                <c:pt idx="8">
                  <c:v>59.5</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1-AE08-44F0-8B23-73E72617A6AF}"/>
            </c:ext>
          </c:extLst>
        </c:ser>
        <c:dLbls>
          <c:dLblPos val="outEnd"/>
          <c:showLegendKey val="0"/>
          <c:showVal val="1"/>
          <c:showCatName val="0"/>
          <c:showSerName val="0"/>
          <c:showPercent val="0"/>
          <c:showBubbleSize val="0"/>
        </c:dLbls>
        <c:gapWidth val="219"/>
        <c:overlap val="-27"/>
        <c:axId val="1001190280"/>
        <c:axId val="1001190640"/>
      </c:barChart>
      <c:catAx>
        <c:axId val="100119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1190640"/>
        <c:crosses val="autoZero"/>
        <c:auto val="1"/>
        <c:lblAlgn val="ctr"/>
        <c:lblOffset val="100"/>
        <c:noMultiLvlLbl val="0"/>
      </c:catAx>
      <c:valAx>
        <c:axId val="100119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0119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Harrastaa jotakin vähintään kerran viikossa, % 8. ja 9. luokan oppilaista,</a:t>
            </a:r>
            <a:r>
              <a:rPr lang="fi-FI" baseline="0"/>
              <a:t> PSHVA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94.4</c:v>
                </c:pt>
                <c:pt idx="1">
                  <c:v>94.4</c:v>
                </c:pt>
                <c:pt idx="2">
                  <c:v>94.2</c:v>
                </c:pt>
              </c:numCache>
            </c:numRef>
          </c:val>
          <c:smooth val="0"/>
          <c:extLst>
            <c:ext xmlns:c16="http://schemas.microsoft.com/office/drawing/2014/chart" uri="{C3380CC4-5D6E-409C-BE32-E72D297353CC}">
              <c16:uniqueId val="{00000000-26B1-43F0-8379-7BD58347E72D}"/>
            </c:ext>
          </c:extLst>
        </c:ser>
        <c:ser>
          <c:idx val="1"/>
          <c:order val="1"/>
          <c:tx>
            <c:strRef>
              <c:f>SOTKAnet!$C$4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95.7</c:v>
                </c:pt>
                <c:pt idx="1">
                  <c:v>95.9</c:v>
                </c:pt>
                <c:pt idx="2">
                  <c:v>95.4</c:v>
                </c:pt>
              </c:numCache>
            </c:numRef>
          </c:val>
          <c:smooth val="0"/>
          <c:extLst>
            <c:ext xmlns:c16="http://schemas.microsoft.com/office/drawing/2014/chart" uri="{C3380CC4-5D6E-409C-BE32-E72D297353CC}">
              <c16:uniqueId val="{00000001-26B1-43F0-8379-7BD58347E72D}"/>
            </c:ext>
          </c:extLst>
        </c:ser>
        <c:ser>
          <c:idx val="2"/>
          <c:order val="2"/>
          <c:tx>
            <c:strRef>
              <c:f>SOTKAnet!$C$5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95.1</c:v>
                </c:pt>
                <c:pt idx="1">
                  <c:v>95.2</c:v>
                </c:pt>
                <c:pt idx="2">
                  <c:v>94.8</c:v>
                </c:pt>
              </c:numCache>
            </c:numRef>
          </c:val>
          <c:smooth val="0"/>
          <c:extLst>
            <c:ext xmlns:c16="http://schemas.microsoft.com/office/drawing/2014/chart" uri="{C3380CC4-5D6E-409C-BE32-E72D297353CC}">
              <c16:uniqueId val="{00000002-26B1-43F0-8379-7BD58347E72D}"/>
            </c:ext>
          </c:extLst>
        </c:ser>
        <c:dLbls>
          <c:dLblPos val="t"/>
          <c:showLegendKey val="0"/>
          <c:showVal val="1"/>
          <c:showCatName val="0"/>
          <c:showSerName val="0"/>
          <c:showPercent val="0"/>
          <c:showBubbleSize val="0"/>
        </c:dLbls>
        <c:smooth val="0"/>
        <c:axId val="321534191"/>
        <c:axId val="2019186895"/>
      </c:lineChart>
      <c:catAx>
        <c:axId val="3215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19186895"/>
        <c:crosses val="autoZero"/>
        <c:auto val="1"/>
        <c:lblAlgn val="ctr"/>
        <c:lblOffset val="100"/>
        <c:noMultiLvlLbl val="0"/>
      </c:catAx>
      <c:valAx>
        <c:axId val="201918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1534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Harrastaa jotakin vähintään kerran viikossa, % 8. ja 9. luokan oppilaista (id:4893) </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Lapinlahti</c:v>
                </c:pt>
                <c:pt idx="2">
                  <c:v>Rautalampi</c:v>
                </c:pt>
                <c:pt idx="3">
                  <c:v>Vieremä</c:v>
                </c:pt>
                <c:pt idx="4">
                  <c:v>Leppävirta</c:v>
                </c:pt>
                <c:pt idx="5">
                  <c:v>Iisalmi</c:v>
                </c:pt>
                <c:pt idx="6">
                  <c:v>Kiuruvesi</c:v>
                </c:pt>
                <c:pt idx="7">
                  <c:v>Suonenjoki</c:v>
                </c:pt>
                <c:pt idx="8">
                  <c:v>Pohjois-Savo</c:v>
                </c:pt>
                <c:pt idx="9">
                  <c:v>Kuopio</c:v>
                </c:pt>
                <c:pt idx="10">
                  <c:v>Sonkajärvi</c:v>
                </c:pt>
                <c:pt idx="11">
                  <c:v>Joroinen</c:v>
                </c:pt>
                <c:pt idx="12">
                  <c:v>Varkaus</c:v>
                </c:pt>
                <c:pt idx="13">
                  <c:v>Vesanto</c:v>
                </c:pt>
                <c:pt idx="14">
                  <c:v>Siilinjärvi</c:v>
                </c:pt>
                <c:pt idx="15">
                  <c:v>Pielavesi</c:v>
                </c:pt>
                <c:pt idx="16">
                  <c:v>Keitele</c:v>
                </c:pt>
              </c:strCache>
            </c:strRef>
          </c:cat>
          <c:val>
            <c:numRef>
              <c:f>SOTKAnet!$B$3:$B$19</c:f>
              <c:numCache>
                <c:formatCode>General</c:formatCode>
                <c:ptCount val="17"/>
                <c:pt idx="0">
                  <c:v>87.9</c:v>
                </c:pt>
                <c:pt idx="1">
                  <c:v>97</c:v>
                </c:pt>
                <c:pt idx="2">
                  <c:v>95.6</c:v>
                </c:pt>
                <c:pt idx="3">
                  <c:v>92.9</c:v>
                </c:pt>
                <c:pt idx="4">
                  <c:v>89.9</c:v>
                </c:pt>
                <c:pt idx="5">
                  <c:v>97.2</c:v>
                </c:pt>
                <c:pt idx="6">
                  <c:v>90.4</c:v>
                </c:pt>
                <c:pt idx="7">
                  <c:v>98</c:v>
                </c:pt>
                <c:pt idx="8">
                  <c:v>95.2</c:v>
                </c:pt>
                <c:pt idx="9">
                  <c:v>95.4</c:v>
                </c:pt>
                <c:pt idx="10">
                  <c:v>97</c:v>
                </c:pt>
                <c:pt idx="11">
                  <c:v>94.9</c:v>
                </c:pt>
                <c:pt idx="12">
                  <c:v>92.7</c:v>
                </c:pt>
                <c:pt idx="13">
                  <c:v>0</c:v>
                </c:pt>
                <c:pt idx="14">
                  <c:v>97.7</c:v>
                </c:pt>
                <c:pt idx="15">
                  <c:v>94.1</c:v>
                </c:pt>
                <c:pt idx="16">
                  <c:v>100</c:v>
                </c:pt>
              </c:numCache>
            </c:numRef>
          </c:val>
          <c:extLst>
            <c:ext xmlns:c16="http://schemas.microsoft.com/office/drawing/2014/chart" uri="{C3380CC4-5D6E-409C-BE32-E72D297353CC}">
              <c16:uniqueId val="{00000000-AF25-4694-A4D9-C1DA0C23CEB9}"/>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SOTKAnet!$A$3:$A$19</c:f>
              <c:strCache>
                <c:ptCount val="17"/>
                <c:pt idx="0">
                  <c:v>Tuusniemi</c:v>
                </c:pt>
                <c:pt idx="1">
                  <c:v>Lapinlahti</c:v>
                </c:pt>
                <c:pt idx="2">
                  <c:v>Rautalampi</c:v>
                </c:pt>
                <c:pt idx="3">
                  <c:v>Vieremä</c:v>
                </c:pt>
                <c:pt idx="4">
                  <c:v>Leppävirta</c:v>
                </c:pt>
                <c:pt idx="5">
                  <c:v>Iisalmi</c:v>
                </c:pt>
                <c:pt idx="6">
                  <c:v>Kiuruvesi</c:v>
                </c:pt>
                <c:pt idx="7">
                  <c:v>Suonenjoki</c:v>
                </c:pt>
                <c:pt idx="8">
                  <c:v>Pohjois-Savo</c:v>
                </c:pt>
                <c:pt idx="9">
                  <c:v>Kuopio</c:v>
                </c:pt>
                <c:pt idx="10">
                  <c:v>Sonkajärvi</c:v>
                </c:pt>
                <c:pt idx="11">
                  <c:v>Joroinen</c:v>
                </c:pt>
                <c:pt idx="12">
                  <c:v>Varkaus</c:v>
                </c:pt>
                <c:pt idx="13">
                  <c:v>Vesanto</c:v>
                </c:pt>
                <c:pt idx="14">
                  <c:v>Siilinjärvi</c:v>
                </c:pt>
                <c:pt idx="15">
                  <c:v>Pielavesi</c:v>
                </c:pt>
                <c:pt idx="16">
                  <c:v>Keitele</c:v>
                </c:pt>
              </c:strCache>
            </c:strRef>
          </c:cat>
          <c:val>
            <c:numRef>
              <c:f>SOTKAnet!$C$3:$C$19</c:f>
              <c:numCache>
                <c:formatCode>General</c:formatCode>
                <c:ptCount val="17"/>
                <c:pt idx="0">
                  <c:v>84.3</c:v>
                </c:pt>
                <c:pt idx="1">
                  <c:v>89.5</c:v>
                </c:pt>
                <c:pt idx="2">
                  <c:v>91.3</c:v>
                </c:pt>
                <c:pt idx="3">
                  <c:v>92.2</c:v>
                </c:pt>
                <c:pt idx="4">
                  <c:v>92.6</c:v>
                </c:pt>
                <c:pt idx="5">
                  <c:v>94.1</c:v>
                </c:pt>
                <c:pt idx="6">
                  <c:v>94.1</c:v>
                </c:pt>
                <c:pt idx="7">
                  <c:v>94.3</c:v>
                </c:pt>
                <c:pt idx="8">
                  <c:v>94.8</c:v>
                </c:pt>
                <c:pt idx="9">
                  <c:v>95.2</c:v>
                </c:pt>
                <c:pt idx="10">
                  <c:v>96.2</c:v>
                </c:pt>
                <c:pt idx="11">
                  <c:v>96.3</c:v>
                </c:pt>
                <c:pt idx="12">
                  <c:v>96.4</c:v>
                </c:pt>
                <c:pt idx="13">
                  <c:v>96.9</c:v>
                </c:pt>
                <c:pt idx="14">
                  <c:v>97.2</c:v>
                </c:pt>
                <c:pt idx="15">
                  <c:v>97.5</c:v>
                </c:pt>
                <c:pt idx="16">
                  <c:v>0</c:v>
                </c:pt>
              </c:numCache>
            </c:numRef>
          </c:val>
          <c:extLst>
            <c:ext xmlns:c16="http://schemas.microsoft.com/office/drawing/2014/chart" uri="{C3380CC4-5D6E-409C-BE32-E72D297353CC}">
              <c16:uniqueId val="{00000001-AF25-4694-A4D9-C1DA0C23CEB9}"/>
            </c:ext>
          </c:extLst>
        </c:ser>
        <c:dLbls>
          <c:dLblPos val="outEnd"/>
          <c:showLegendKey val="0"/>
          <c:showVal val="1"/>
          <c:showCatName val="0"/>
          <c:showSerName val="0"/>
          <c:showPercent val="0"/>
          <c:showBubbleSize val="0"/>
        </c:dLbls>
        <c:gapWidth val="219"/>
        <c:overlap val="-27"/>
        <c:axId val="398616095"/>
        <c:axId val="315239503"/>
      </c:barChart>
      <c:catAx>
        <c:axId val="39861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15239503"/>
        <c:crosses val="autoZero"/>
        <c:auto val="1"/>
        <c:lblAlgn val="ctr"/>
        <c:lblOffset val="100"/>
        <c:noMultiLvlLbl val="0"/>
      </c:catAx>
      <c:valAx>
        <c:axId val="315239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9861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err="1"/>
              <a:t>Harrastaa</a:t>
            </a:r>
            <a:r>
              <a:rPr lang="en-US" sz="1200"/>
              <a:t> </a:t>
            </a:r>
            <a:r>
              <a:rPr lang="en-US" sz="1200" err="1"/>
              <a:t>jotakin</a:t>
            </a:r>
            <a:r>
              <a:rPr lang="en-US" sz="1200"/>
              <a:t> </a:t>
            </a:r>
            <a:r>
              <a:rPr lang="en-US" sz="1200" err="1"/>
              <a:t>vähintään</a:t>
            </a:r>
            <a:r>
              <a:rPr lang="en-US" sz="1200" baseline="0"/>
              <a:t> </a:t>
            </a:r>
            <a:r>
              <a:rPr lang="en-US" sz="1200" baseline="0" err="1"/>
              <a:t>yhtenä</a:t>
            </a:r>
            <a:r>
              <a:rPr lang="en-US" sz="1200" baseline="0"/>
              <a:t> </a:t>
            </a:r>
            <a:r>
              <a:rPr lang="en-US" sz="1200" baseline="0" err="1"/>
              <a:t>päivänä</a:t>
            </a:r>
            <a:r>
              <a:rPr lang="en-US" sz="1200" baseline="0"/>
              <a:t>/ </a:t>
            </a:r>
            <a:r>
              <a:rPr lang="en-US" sz="1200" baseline="0" err="1"/>
              <a:t>kerran</a:t>
            </a:r>
            <a:r>
              <a:rPr lang="en-US" sz="1200" baseline="0"/>
              <a:t> </a:t>
            </a:r>
            <a:r>
              <a:rPr lang="en-US" sz="1200" baseline="0" err="1"/>
              <a:t>viikossa</a:t>
            </a:r>
            <a:r>
              <a:rPr lang="en-US" sz="1200" baseline="0"/>
              <a:t> 4. ja 5. </a:t>
            </a:r>
            <a:r>
              <a:rPr lang="en-US" sz="1200" baseline="0" err="1"/>
              <a:t>lk</a:t>
            </a:r>
            <a:r>
              <a:rPr lang="en-US" sz="1200" baseline="0"/>
              <a:t>, 8. ja 9.lk, </a:t>
            </a:r>
            <a:r>
              <a:rPr lang="en-US" sz="1200" baseline="0" err="1"/>
              <a:t>lukio</a:t>
            </a:r>
            <a:r>
              <a:rPr lang="en-US" sz="1200" baseline="0"/>
              <a:t> ja </a:t>
            </a:r>
            <a:r>
              <a:rPr lang="en-US" sz="1200" baseline="0" err="1"/>
              <a:t>aol</a:t>
            </a:r>
            <a:r>
              <a:rPr lang="en-US" sz="1200" baseline="0"/>
              <a:t> v. </a:t>
            </a:r>
            <a:r>
              <a:rPr lang="en-US" sz="1200"/>
              <a:t>2023,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2023</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Ammatillisen oppilaitoksen 1. ja 2. vuoden opiskelijoista</c:v>
                </c:pt>
                <c:pt idx="1">
                  <c:v>Lukion 1. ja 2. vuoden opiskelijoista</c:v>
                </c:pt>
                <c:pt idx="2">
                  <c:v>8. ja 9. luokan oppilaista</c:v>
                </c:pt>
                <c:pt idx="3">
                  <c:v>4. ja 5. luokan oppilaista</c:v>
                </c:pt>
              </c:strCache>
            </c:strRef>
          </c:cat>
          <c:val>
            <c:numRef>
              <c:f>SOTKAnet!$B$3:$B$6</c:f>
              <c:numCache>
                <c:formatCode>General</c:formatCode>
                <c:ptCount val="4"/>
                <c:pt idx="0">
                  <c:v>92.1</c:v>
                </c:pt>
                <c:pt idx="1">
                  <c:v>97.9</c:v>
                </c:pt>
                <c:pt idx="2">
                  <c:v>94.8</c:v>
                </c:pt>
                <c:pt idx="3">
                  <c:v>87.9</c:v>
                </c:pt>
              </c:numCache>
            </c:numRef>
          </c:val>
          <c:extLst>
            <c:ext xmlns:c16="http://schemas.microsoft.com/office/drawing/2014/chart" uri="{C3380CC4-5D6E-409C-BE32-E72D297353CC}">
              <c16:uniqueId val="{00000000-2DB3-4460-ACE1-629ED7F65E06}"/>
            </c:ext>
          </c:extLst>
        </c:ser>
        <c:dLbls>
          <c:dLblPos val="outEnd"/>
          <c:showLegendKey val="0"/>
          <c:showVal val="1"/>
          <c:showCatName val="0"/>
          <c:showSerName val="0"/>
          <c:showPercent val="0"/>
          <c:showBubbleSize val="0"/>
        </c:dLbls>
        <c:gapWidth val="182"/>
        <c:axId val="389716047"/>
        <c:axId val="309766767"/>
      </c:barChart>
      <c:catAx>
        <c:axId val="389716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09766767"/>
        <c:crosses val="autoZero"/>
        <c:auto val="1"/>
        <c:lblAlgn val="ctr"/>
        <c:lblOffset val="100"/>
        <c:noMultiLvlLbl val="0"/>
      </c:catAx>
      <c:valAx>
        <c:axId val="3097667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89716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a:t>Harrastukset,</a:t>
            </a:r>
            <a:r>
              <a:rPr lang="fi-FI" sz="1200" baseline="0"/>
              <a:t> 8. ja 9.lk., PSHVA </a:t>
            </a:r>
            <a:r>
              <a:rPr lang="fi-FI" sz="1200" baseline="0" err="1"/>
              <a:t>vs</a:t>
            </a:r>
            <a:r>
              <a:rPr lang="fi-FI" sz="1200" baseline="0"/>
              <a:t> koko maa v.2023</a:t>
            </a:r>
            <a:endParaRPr lang="fi-FI"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'!$B$1:$B$4</c:f>
              <c:strCache>
                <c:ptCount val="4"/>
                <c:pt idx="0">
                  <c:v>Koko maa</c:v>
                </c:pt>
                <c:pt idx="1">
                  <c:v>2023</c:v>
                </c:pt>
                <c:pt idx="2">
                  <c:v>Perusopetus 8. ja 9. lk</c:v>
                </c:pt>
                <c:pt idx="3">
                  <c:v>Sukupuoli: 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'!$A$5:$A$12</c:f>
              <c:strCache>
                <c:ptCount val="8"/>
                <c:pt idx="0">
                  <c:v>Harrastaa jotakin vähintään kuukausittain, %</c:v>
                </c:pt>
                <c:pt idx="1">
                  <c:v>Harrastaa kirjoittamista vähintään kuukausittain, %</c:v>
                </c:pt>
                <c:pt idx="2">
                  <c:v>Harrastaa kuvataidetta tai valokuvaamista vähintään kuukausittain, %</c:v>
                </c:pt>
                <c:pt idx="3">
                  <c:v>Harrastaa käsitöitä, rakentaa tai korjaa laitteita vähintään kuukausittain, %</c:v>
                </c:pt>
                <c:pt idx="4">
                  <c:v>Harrastaa musiikkia vähintään kuukausittain, %</c:v>
                </c:pt>
                <c:pt idx="5">
                  <c:v>Harrastaa näyttelemistä, sirkusta tai tanssia vähintään kuukausittain, %</c:v>
                </c:pt>
                <c:pt idx="6">
                  <c:v>Harrastaa pelaamista mobiililaitteella tai tietokoneella lähes päivittäin, %</c:v>
                </c:pt>
                <c:pt idx="7">
                  <c:v>Harrastaa pelaamista mobiililaitteella tai tietokoneella vähintään kuukausittain, %</c:v>
                </c:pt>
              </c:strCache>
            </c:strRef>
          </c:cat>
          <c:val>
            <c:numRef>
              <c:f>'Kouluterveyskyselyn aikasarjat '!$B$5:$B$12</c:f>
              <c:numCache>
                <c:formatCode>#\ ##0.0</c:formatCode>
                <c:ptCount val="8"/>
                <c:pt idx="0">
                  <c:v>97.1</c:v>
                </c:pt>
                <c:pt idx="1">
                  <c:v>11.5</c:v>
                </c:pt>
                <c:pt idx="2">
                  <c:v>29.7</c:v>
                </c:pt>
                <c:pt idx="3">
                  <c:v>23.9</c:v>
                </c:pt>
                <c:pt idx="4">
                  <c:v>28.6</c:v>
                </c:pt>
                <c:pt idx="5">
                  <c:v>13.5</c:v>
                </c:pt>
                <c:pt idx="6">
                  <c:v>31.3</c:v>
                </c:pt>
                <c:pt idx="7">
                  <c:v>64.3</c:v>
                </c:pt>
              </c:numCache>
            </c:numRef>
          </c:val>
          <c:extLst>
            <c:ext xmlns:c16="http://schemas.microsoft.com/office/drawing/2014/chart" uri="{C3380CC4-5D6E-409C-BE32-E72D297353CC}">
              <c16:uniqueId val="{00000000-FEFC-4C8C-9CFC-202CB986C516}"/>
            </c:ext>
          </c:extLst>
        </c:ser>
        <c:ser>
          <c:idx val="1"/>
          <c:order val="1"/>
          <c:tx>
            <c:strRef>
              <c:f>'Kouluterveyskyselyn aikasarjat '!$C$1:$C$4</c:f>
              <c:strCache>
                <c:ptCount val="4"/>
                <c:pt idx="0">
                  <c:v>Pohjois-Savon hyvinvointialue</c:v>
                </c:pt>
                <c:pt idx="1">
                  <c:v>2023</c:v>
                </c:pt>
                <c:pt idx="2">
                  <c:v>Perusopetus 8. ja 9. lk</c:v>
                </c:pt>
                <c:pt idx="3">
                  <c:v>Sukupuoli: yhteensä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'!$A$5:$A$12</c:f>
              <c:strCache>
                <c:ptCount val="8"/>
                <c:pt idx="0">
                  <c:v>Harrastaa jotakin vähintään kuukausittain, %</c:v>
                </c:pt>
                <c:pt idx="1">
                  <c:v>Harrastaa kirjoittamista vähintään kuukausittain, %</c:v>
                </c:pt>
                <c:pt idx="2">
                  <c:v>Harrastaa kuvataidetta tai valokuvaamista vähintään kuukausittain, %</c:v>
                </c:pt>
                <c:pt idx="3">
                  <c:v>Harrastaa käsitöitä, rakentaa tai korjaa laitteita vähintään kuukausittain, %</c:v>
                </c:pt>
                <c:pt idx="4">
                  <c:v>Harrastaa musiikkia vähintään kuukausittain, %</c:v>
                </c:pt>
                <c:pt idx="5">
                  <c:v>Harrastaa näyttelemistä, sirkusta tai tanssia vähintään kuukausittain, %</c:v>
                </c:pt>
                <c:pt idx="6">
                  <c:v>Harrastaa pelaamista mobiililaitteella tai tietokoneella lähes päivittäin, %</c:v>
                </c:pt>
                <c:pt idx="7">
                  <c:v>Harrastaa pelaamista mobiililaitteella tai tietokoneella vähintään kuukausittain, %</c:v>
                </c:pt>
              </c:strCache>
            </c:strRef>
          </c:cat>
          <c:val>
            <c:numRef>
              <c:f>'Kouluterveyskyselyn aikasarjat '!$C$5:$C$12</c:f>
              <c:numCache>
                <c:formatCode>#\ ##0.0</c:formatCode>
                <c:ptCount val="8"/>
                <c:pt idx="0">
                  <c:v>96.8</c:v>
                </c:pt>
                <c:pt idx="1">
                  <c:v>9.6999999999999993</c:v>
                </c:pt>
                <c:pt idx="2">
                  <c:v>26.5</c:v>
                </c:pt>
                <c:pt idx="3">
                  <c:v>24.5</c:v>
                </c:pt>
                <c:pt idx="4">
                  <c:v>25.3</c:v>
                </c:pt>
                <c:pt idx="5">
                  <c:v>12.1</c:v>
                </c:pt>
                <c:pt idx="6">
                  <c:v>31</c:v>
                </c:pt>
                <c:pt idx="7">
                  <c:v>63.8</c:v>
                </c:pt>
              </c:numCache>
            </c:numRef>
          </c:val>
          <c:extLst>
            <c:ext xmlns:c16="http://schemas.microsoft.com/office/drawing/2014/chart" uri="{C3380CC4-5D6E-409C-BE32-E72D297353CC}">
              <c16:uniqueId val="{00000001-FEFC-4C8C-9CFC-202CB986C516}"/>
            </c:ext>
          </c:extLst>
        </c:ser>
        <c:dLbls>
          <c:dLblPos val="outEnd"/>
          <c:showLegendKey val="0"/>
          <c:showVal val="1"/>
          <c:showCatName val="0"/>
          <c:showSerName val="0"/>
          <c:showPercent val="0"/>
          <c:showBubbleSize val="0"/>
        </c:dLbls>
        <c:gapWidth val="182"/>
        <c:axId val="1087666112"/>
        <c:axId val="526513328"/>
      </c:barChart>
      <c:catAx>
        <c:axId val="1087666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26513328"/>
        <c:crosses val="autoZero"/>
        <c:auto val="1"/>
        <c:lblAlgn val="ctr"/>
        <c:lblOffset val="100"/>
        <c:noMultiLvlLbl val="0"/>
      </c:catAx>
      <c:valAx>
        <c:axId val="526513328"/>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8766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b="0" i="0" baseline="0">
                <a:effectLst/>
              </a:rPr>
              <a:t>Harrastukset, 8. ja 9.lk., PSHVA vs koko maa v.2023</a:t>
            </a:r>
            <a:endParaRPr lang="fi-FI"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'!$B$1:$B$4</c:f>
              <c:strCache>
                <c:ptCount val="4"/>
                <c:pt idx="0">
                  <c:v>Koko maa</c:v>
                </c:pt>
                <c:pt idx="1">
                  <c:v>2023</c:v>
                </c:pt>
                <c:pt idx="2">
                  <c:v>Perusopetus 8. ja 9. lk</c:v>
                </c:pt>
                <c:pt idx="3">
                  <c:v>Sukupuoli: 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'!$A$5:$A$12</c:f>
              <c:strCache>
                <c:ptCount val="8"/>
                <c:pt idx="0">
                  <c:v>Harrastaa taidetta ja kulttuuria vähintään yhtenä päivänä viikossa, %</c:v>
                </c:pt>
                <c:pt idx="1">
                  <c:v>Harrastaa taidetta tai kulttuuria ohjatusti vapaa-ajalla vähintään viikoittain, %</c:v>
                </c:pt>
                <c:pt idx="2">
                  <c:v>Harrastaa taidetta tai kulttuuria omatoimisesti vapaa-ajalla vähintään viikoittain, %</c:v>
                </c:pt>
                <c:pt idx="3">
                  <c:v>Hoitaa lemmikkiä tai kotieläintä lähes päivittäin, %</c:v>
                </c:pt>
                <c:pt idx="4">
                  <c:v>Julkaisee mediasisältöä vähintään kuukausittain, %</c:v>
                </c:pt>
                <c:pt idx="5">
                  <c:v>Kokee, että asuinalueella ei ole tarpeeksi oleskelutiloja nuorille, %</c:v>
                </c:pt>
                <c:pt idx="6">
                  <c:v>Kokee, että asuinalueella järjestetään kiinnostavaa vapaa-ajan toimintaa nuorille, %</c:v>
                </c:pt>
                <c:pt idx="7">
                  <c:v>Kokee harrastuspaikkojen sijaitsevan liian kaukana, %</c:v>
                </c:pt>
              </c:strCache>
            </c:strRef>
          </c:cat>
          <c:val>
            <c:numRef>
              <c:f>'Kouluterveyskyselyn aikasarjat '!$B$5:$B$12</c:f>
              <c:numCache>
                <c:formatCode>#\ ##0.0</c:formatCode>
                <c:ptCount val="8"/>
                <c:pt idx="0">
                  <c:v>47.2</c:v>
                </c:pt>
                <c:pt idx="1">
                  <c:v>18.3</c:v>
                </c:pt>
                <c:pt idx="2">
                  <c:v>25.9</c:v>
                </c:pt>
                <c:pt idx="3">
                  <c:v>33.6</c:v>
                </c:pt>
                <c:pt idx="4">
                  <c:v>12.8</c:v>
                </c:pt>
                <c:pt idx="5">
                  <c:v>31.7</c:v>
                </c:pt>
                <c:pt idx="6">
                  <c:v>31.8</c:v>
                </c:pt>
                <c:pt idx="7">
                  <c:v>24.9</c:v>
                </c:pt>
              </c:numCache>
            </c:numRef>
          </c:val>
          <c:extLst>
            <c:ext xmlns:c16="http://schemas.microsoft.com/office/drawing/2014/chart" uri="{C3380CC4-5D6E-409C-BE32-E72D297353CC}">
              <c16:uniqueId val="{00000000-5649-4DC6-A285-DB0FC824C77E}"/>
            </c:ext>
          </c:extLst>
        </c:ser>
        <c:ser>
          <c:idx val="1"/>
          <c:order val="1"/>
          <c:tx>
            <c:strRef>
              <c:f>'Kouluterveyskyselyn aikasarjat '!$C$1:$C$4</c:f>
              <c:strCache>
                <c:ptCount val="4"/>
                <c:pt idx="0">
                  <c:v>Pohjois-Savon hyvinvointialue</c:v>
                </c:pt>
                <c:pt idx="1">
                  <c:v>2023</c:v>
                </c:pt>
                <c:pt idx="2">
                  <c:v>Perusopetus 8. ja 9. lk</c:v>
                </c:pt>
                <c:pt idx="3">
                  <c:v>Sukupuoli: yhteensä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'!$A$5:$A$12</c:f>
              <c:strCache>
                <c:ptCount val="8"/>
                <c:pt idx="0">
                  <c:v>Harrastaa taidetta ja kulttuuria vähintään yhtenä päivänä viikossa, %</c:v>
                </c:pt>
                <c:pt idx="1">
                  <c:v>Harrastaa taidetta tai kulttuuria ohjatusti vapaa-ajalla vähintään viikoittain, %</c:v>
                </c:pt>
                <c:pt idx="2">
                  <c:v>Harrastaa taidetta tai kulttuuria omatoimisesti vapaa-ajalla vähintään viikoittain, %</c:v>
                </c:pt>
                <c:pt idx="3">
                  <c:v>Hoitaa lemmikkiä tai kotieläintä lähes päivittäin, %</c:v>
                </c:pt>
                <c:pt idx="4">
                  <c:v>Julkaisee mediasisältöä vähintään kuukausittain, %</c:v>
                </c:pt>
                <c:pt idx="5">
                  <c:v>Kokee, että asuinalueella ei ole tarpeeksi oleskelutiloja nuorille, %</c:v>
                </c:pt>
                <c:pt idx="6">
                  <c:v>Kokee, että asuinalueella järjestetään kiinnostavaa vapaa-ajan toimintaa nuorille, %</c:v>
                </c:pt>
                <c:pt idx="7">
                  <c:v>Kokee harrastuspaikkojen sijaitsevan liian kaukana, %</c:v>
                </c:pt>
              </c:strCache>
            </c:strRef>
          </c:cat>
          <c:val>
            <c:numRef>
              <c:f>'Kouluterveyskyselyn aikasarjat '!$C$5:$C$12</c:f>
              <c:numCache>
                <c:formatCode>#\ ##0.0</c:formatCode>
                <c:ptCount val="8"/>
                <c:pt idx="0">
                  <c:v>43.4</c:v>
                </c:pt>
                <c:pt idx="1">
                  <c:v>14.4</c:v>
                </c:pt>
                <c:pt idx="2">
                  <c:v>22.2</c:v>
                </c:pt>
                <c:pt idx="3">
                  <c:v>39.799999999999997</c:v>
                </c:pt>
                <c:pt idx="4">
                  <c:v>11.5</c:v>
                </c:pt>
                <c:pt idx="5">
                  <c:v>33.299999999999997</c:v>
                </c:pt>
                <c:pt idx="6">
                  <c:v>34</c:v>
                </c:pt>
                <c:pt idx="7">
                  <c:v>25.3</c:v>
                </c:pt>
              </c:numCache>
            </c:numRef>
          </c:val>
          <c:extLst>
            <c:ext xmlns:c16="http://schemas.microsoft.com/office/drawing/2014/chart" uri="{C3380CC4-5D6E-409C-BE32-E72D297353CC}">
              <c16:uniqueId val="{00000001-5649-4DC6-A285-DB0FC824C77E}"/>
            </c:ext>
          </c:extLst>
        </c:ser>
        <c:dLbls>
          <c:dLblPos val="outEnd"/>
          <c:showLegendKey val="0"/>
          <c:showVal val="1"/>
          <c:showCatName val="0"/>
          <c:showSerName val="0"/>
          <c:showPercent val="0"/>
          <c:showBubbleSize val="0"/>
        </c:dLbls>
        <c:gapWidth val="182"/>
        <c:axId val="1080695520"/>
        <c:axId val="1158457472"/>
      </c:barChart>
      <c:catAx>
        <c:axId val="1080695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158457472"/>
        <c:crosses val="autoZero"/>
        <c:auto val="1"/>
        <c:lblAlgn val="ctr"/>
        <c:lblOffset val="100"/>
        <c:noMultiLvlLbl val="0"/>
      </c:catAx>
      <c:valAx>
        <c:axId val="115845747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80695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i-FI" sz="1200" b="0" i="0" baseline="0">
                <a:effectLst/>
              </a:rPr>
              <a:t>Harrastukset, 8. ja 9.lk., PSHVA vs koko maa v.2023</a:t>
            </a:r>
            <a:endParaRPr lang="fi-FI" sz="12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fi-FI"/>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'!$B$1:$B$4</c:f>
              <c:strCache>
                <c:ptCount val="4"/>
                <c:pt idx="0">
                  <c:v>Koko maa</c:v>
                </c:pt>
                <c:pt idx="1">
                  <c:v>2023</c:v>
                </c:pt>
                <c:pt idx="2">
                  <c:v>Perusopetus 8. ja 9. lk</c:v>
                </c:pt>
                <c:pt idx="3">
                  <c:v>Sukupuoli: 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'!$A$5:$A$11</c:f>
              <c:strCache>
                <c:ptCount val="7"/>
                <c:pt idx="0">
                  <c:v>Kokee kiinnostavat harrastukset liian kalliiksi, %</c:v>
                </c:pt>
                <c:pt idx="1">
                  <c:v>Koodaa tai ohjelmoi vähintään kuukausittain, %</c:v>
                </c:pt>
                <c:pt idx="2">
                  <c:v>Käy elokuvissa, teatterissa, konsertissa tai näyttelyissä vähintään kuukausittain, %</c:v>
                </c:pt>
                <c:pt idx="3">
                  <c:v>Lukee kirjoja omaksi ilokseen vähintään kuukausittain, %</c:v>
                </c:pt>
                <c:pt idx="4">
                  <c:v>Osallistuu yhdistyksen tai järjestön toimintaan tai vapaaehtoistoimintaan vähintään kuukausittain, %</c:v>
                </c:pt>
                <c:pt idx="5">
                  <c:v>Tekee animaatioita, videoita tai elokuvia vähintään kuukausittain, %</c:v>
                </c:pt>
                <c:pt idx="6">
                  <c:v>Tietää asuinalueen harrastusmahdollisuuksista, %</c:v>
                </c:pt>
              </c:strCache>
            </c:strRef>
          </c:cat>
          <c:val>
            <c:numRef>
              <c:f>'Kouluterveyskyselyn aikasarjat '!$B$5:$B$11</c:f>
              <c:numCache>
                <c:formatCode>#\ ##0.0</c:formatCode>
                <c:ptCount val="7"/>
                <c:pt idx="0">
                  <c:v>22.7</c:v>
                </c:pt>
                <c:pt idx="1">
                  <c:v>9.3000000000000007</c:v>
                </c:pt>
                <c:pt idx="2">
                  <c:v>20</c:v>
                </c:pt>
                <c:pt idx="3">
                  <c:v>29.6</c:v>
                </c:pt>
                <c:pt idx="4">
                  <c:v>19.7</c:v>
                </c:pt>
                <c:pt idx="5">
                  <c:v>10.8</c:v>
                </c:pt>
                <c:pt idx="6">
                  <c:v>54</c:v>
                </c:pt>
              </c:numCache>
            </c:numRef>
          </c:val>
          <c:extLst>
            <c:ext xmlns:c16="http://schemas.microsoft.com/office/drawing/2014/chart" uri="{C3380CC4-5D6E-409C-BE32-E72D297353CC}">
              <c16:uniqueId val="{00000000-34DE-47DC-9376-F94E6480F12A}"/>
            </c:ext>
          </c:extLst>
        </c:ser>
        <c:ser>
          <c:idx val="1"/>
          <c:order val="1"/>
          <c:tx>
            <c:strRef>
              <c:f>'Kouluterveyskyselyn aikasarjat '!$C$1:$C$4</c:f>
              <c:strCache>
                <c:ptCount val="4"/>
                <c:pt idx="0">
                  <c:v>Pohjois-Savon hyvinvointialue</c:v>
                </c:pt>
                <c:pt idx="1">
                  <c:v>2023</c:v>
                </c:pt>
                <c:pt idx="2">
                  <c:v>Perusopetus 8. ja 9. lk</c:v>
                </c:pt>
                <c:pt idx="3">
                  <c:v>Sukupuoli: yhteensä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'!$A$5:$A$11</c:f>
              <c:strCache>
                <c:ptCount val="7"/>
                <c:pt idx="0">
                  <c:v>Kokee kiinnostavat harrastukset liian kalliiksi, %</c:v>
                </c:pt>
                <c:pt idx="1">
                  <c:v>Koodaa tai ohjelmoi vähintään kuukausittain, %</c:v>
                </c:pt>
                <c:pt idx="2">
                  <c:v>Käy elokuvissa, teatterissa, konsertissa tai näyttelyissä vähintään kuukausittain, %</c:v>
                </c:pt>
                <c:pt idx="3">
                  <c:v>Lukee kirjoja omaksi ilokseen vähintään kuukausittain, %</c:v>
                </c:pt>
                <c:pt idx="4">
                  <c:v>Osallistuu yhdistyksen tai järjestön toimintaan tai vapaaehtoistoimintaan vähintään kuukausittain, %</c:v>
                </c:pt>
                <c:pt idx="5">
                  <c:v>Tekee animaatioita, videoita tai elokuvia vähintään kuukausittain, %</c:v>
                </c:pt>
                <c:pt idx="6">
                  <c:v>Tietää asuinalueen harrastusmahdollisuuksista, %</c:v>
                </c:pt>
              </c:strCache>
            </c:strRef>
          </c:cat>
          <c:val>
            <c:numRef>
              <c:f>'Kouluterveyskyselyn aikasarjat '!$C$5:$C$11</c:f>
              <c:numCache>
                <c:formatCode>#\ ##0.0</c:formatCode>
                <c:ptCount val="7"/>
                <c:pt idx="0">
                  <c:v>21.5</c:v>
                </c:pt>
                <c:pt idx="1">
                  <c:v>8.4</c:v>
                </c:pt>
                <c:pt idx="2">
                  <c:v>17.899999999999999</c:v>
                </c:pt>
                <c:pt idx="3">
                  <c:v>24.4</c:v>
                </c:pt>
                <c:pt idx="4">
                  <c:v>16.8</c:v>
                </c:pt>
                <c:pt idx="5">
                  <c:v>9.4</c:v>
                </c:pt>
                <c:pt idx="6">
                  <c:v>57.1</c:v>
                </c:pt>
              </c:numCache>
            </c:numRef>
          </c:val>
          <c:extLst>
            <c:ext xmlns:c16="http://schemas.microsoft.com/office/drawing/2014/chart" uri="{C3380CC4-5D6E-409C-BE32-E72D297353CC}">
              <c16:uniqueId val="{00000001-34DE-47DC-9376-F94E6480F12A}"/>
            </c:ext>
          </c:extLst>
        </c:ser>
        <c:dLbls>
          <c:dLblPos val="outEnd"/>
          <c:showLegendKey val="0"/>
          <c:showVal val="1"/>
          <c:showCatName val="0"/>
          <c:showSerName val="0"/>
          <c:showPercent val="0"/>
          <c:showBubbleSize val="0"/>
        </c:dLbls>
        <c:gapWidth val="182"/>
        <c:axId val="1151954608"/>
        <c:axId val="1158446912"/>
      </c:barChart>
      <c:catAx>
        <c:axId val="115195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1158446912"/>
        <c:crosses val="autoZero"/>
        <c:auto val="1"/>
        <c:lblAlgn val="ctr"/>
        <c:lblOffset val="100"/>
        <c:noMultiLvlLbl val="0"/>
      </c:catAx>
      <c:valAx>
        <c:axId val="1158446912"/>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5195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ettei nuku tarpeeksi 4.-5.lk oppilaat,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'nukkuminenKokee ettei nuku tarp'!$J$12</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'nukkuminenKokee ettei nuku tarp'!$K$11:$Y$11</c:f>
              <c:strCache>
                <c:ptCount val="15"/>
                <c:pt idx="0">
                  <c:v>Koko maa</c:v>
                </c:pt>
                <c:pt idx="1">
                  <c:v>Pohjois-Savon hyvinvointialue</c:v>
                </c:pt>
                <c:pt idx="2">
                  <c:v>Iisalmi</c:v>
                </c:pt>
                <c:pt idx="3">
                  <c:v>Joroinen</c:v>
                </c:pt>
                <c:pt idx="4">
                  <c:v>Kaavi</c:v>
                </c:pt>
                <c:pt idx="5">
                  <c:v>Kiuruvesi</c:v>
                </c:pt>
                <c:pt idx="6">
                  <c:v>Kuopio</c:v>
                </c:pt>
                <c:pt idx="7">
                  <c:v>Lapinlahti</c:v>
                </c:pt>
                <c:pt idx="8">
                  <c:v>Leppävirta</c:v>
                </c:pt>
                <c:pt idx="9">
                  <c:v>Pielavesi</c:v>
                </c:pt>
                <c:pt idx="10">
                  <c:v>Siilinjärvi</c:v>
                </c:pt>
                <c:pt idx="11">
                  <c:v>Suonenjoki</c:v>
                </c:pt>
                <c:pt idx="12">
                  <c:v>Tuusniemi</c:v>
                </c:pt>
                <c:pt idx="13">
                  <c:v>Varkaus</c:v>
                </c:pt>
                <c:pt idx="14">
                  <c:v>Vieremä</c:v>
                </c:pt>
              </c:strCache>
            </c:strRef>
          </c:cat>
          <c:val>
            <c:numRef>
              <c:f>'nukkuminenKokee ettei nuku tarp'!$K$12:$Y$12</c:f>
              <c:numCache>
                <c:formatCode>#\ ##0.0</c:formatCode>
                <c:ptCount val="15"/>
                <c:pt idx="0">
                  <c:v>10.5</c:v>
                </c:pt>
                <c:pt idx="1">
                  <c:v>10.7</c:v>
                </c:pt>
                <c:pt idx="2">
                  <c:v>11.1</c:v>
                </c:pt>
                <c:pt idx="3">
                  <c:v>3.8</c:v>
                </c:pt>
                <c:pt idx="5">
                  <c:v>11.5</c:v>
                </c:pt>
                <c:pt idx="6">
                  <c:v>10.4</c:v>
                </c:pt>
                <c:pt idx="7">
                  <c:v>11.7</c:v>
                </c:pt>
                <c:pt idx="8">
                  <c:v>13.2</c:v>
                </c:pt>
                <c:pt idx="9">
                  <c:v>12.7</c:v>
                </c:pt>
                <c:pt idx="10">
                  <c:v>9.1</c:v>
                </c:pt>
                <c:pt idx="11">
                  <c:v>11.7</c:v>
                </c:pt>
                <c:pt idx="12">
                  <c:v>13.5</c:v>
                </c:pt>
                <c:pt idx="13">
                  <c:v>15</c:v>
                </c:pt>
                <c:pt idx="14">
                  <c:v>13.5</c:v>
                </c:pt>
              </c:numCache>
            </c:numRef>
          </c:val>
          <c:extLst>
            <c:ext xmlns:c16="http://schemas.microsoft.com/office/drawing/2014/chart" uri="{C3380CC4-5D6E-409C-BE32-E72D297353CC}">
              <c16:uniqueId val="{00000000-25E4-4A50-9183-E29E9233F2BC}"/>
            </c:ext>
          </c:extLst>
        </c:ser>
        <c:ser>
          <c:idx val="1"/>
          <c:order val="1"/>
          <c:tx>
            <c:strRef>
              <c:f>'nukkuminenKokee ettei nuku tarp'!$J$13</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'nukkuminenKokee ettei nuku tarp'!$K$11:$Y$11</c:f>
              <c:strCache>
                <c:ptCount val="15"/>
                <c:pt idx="0">
                  <c:v>Koko maa</c:v>
                </c:pt>
                <c:pt idx="1">
                  <c:v>Pohjois-Savon hyvinvointialue</c:v>
                </c:pt>
                <c:pt idx="2">
                  <c:v>Iisalmi</c:v>
                </c:pt>
                <c:pt idx="3">
                  <c:v>Joroinen</c:v>
                </c:pt>
                <c:pt idx="4">
                  <c:v>Kaavi</c:v>
                </c:pt>
                <c:pt idx="5">
                  <c:v>Kiuruvesi</c:v>
                </c:pt>
                <c:pt idx="6">
                  <c:v>Kuopio</c:v>
                </c:pt>
                <c:pt idx="7">
                  <c:v>Lapinlahti</c:v>
                </c:pt>
                <c:pt idx="8">
                  <c:v>Leppävirta</c:v>
                </c:pt>
                <c:pt idx="9">
                  <c:v>Pielavesi</c:v>
                </c:pt>
                <c:pt idx="10">
                  <c:v>Siilinjärvi</c:v>
                </c:pt>
                <c:pt idx="11">
                  <c:v>Suonenjoki</c:v>
                </c:pt>
                <c:pt idx="12">
                  <c:v>Tuusniemi</c:v>
                </c:pt>
                <c:pt idx="13">
                  <c:v>Varkaus</c:v>
                </c:pt>
                <c:pt idx="14">
                  <c:v>Vieremä</c:v>
                </c:pt>
              </c:strCache>
            </c:strRef>
          </c:cat>
          <c:val>
            <c:numRef>
              <c:f>'nukkuminenKokee ettei nuku tarp'!$K$13:$Y$13</c:f>
              <c:numCache>
                <c:formatCode>#\ ##0.0</c:formatCode>
                <c:ptCount val="15"/>
                <c:pt idx="0">
                  <c:v>11.1</c:v>
                </c:pt>
                <c:pt idx="1">
                  <c:v>10.3</c:v>
                </c:pt>
                <c:pt idx="2">
                  <c:v>12.8</c:v>
                </c:pt>
                <c:pt idx="3">
                  <c:v>11.9</c:v>
                </c:pt>
                <c:pt idx="4">
                  <c:v>24.2</c:v>
                </c:pt>
                <c:pt idx="5">
                  <c:v>5</c:v>
                </c:pt>
                <c:pt idx="6">
                  <c:v>10</c:v>
                </c:pt>
                <c:pt idx="7">
                  <c:v>10.5</c:v>
                </c:pt>
                <c:pt idx="8">
                  <c:v>7.1</c:v>
                </c:pt>
                <c:pt idx="9">
                  <c:v>17.899999999999999</c:v>
                </c:pt>
                <c:pt idx="10">
                  <c:v>8.6</c:v>
                </c:pt>
                <c:pt idx="11">
                  <c:v>12.4</c:v>
                </c:pt>
                <c:pt idx="13">
                  <c:v>10.4</c:v>
                </c:pt>
                <c:pt idx="14">
                  <c:v>9.9</c:v>
                </c:pt>
              </c:numCache>
            </c:numRef>
          </c:val>
          <c:extLst>
            <c:ext xmlns:c16="http://schemas.microsoft.com/office/drawing/2014/chart" uri="{C3380CC4-5D6E-409C-BE32-E72D297353CC}">
              <c16:uniqueId val="{00000001-25E4-4A50-9183-E29E9233F2BC}"/>
            </c:ext>
          </c:extLst>
        </c:ser>
        <c:dLbls>
          <c:dLblPos val="outEnd"/>
          <c:showLegendKey val="0"/>
          <c:showVal val="1"/>
          <c:showCatName val="0"/>
          <c:showSerName val="0"/>
          <c:showPercent val="0"/>
          <c:showBubbleSize val="0"/>
        </c:dLbls>
        <c:gapWidth val="219"/>
        <c:overlap val="-27"/>
        <c:axId val="854515416"/>
        <c:axId val="854512176"/>
      </c:barChart>
      <c:catAx>
        <c:axId val="854515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4512176"/>
        <c:crosses val="autoZero"/>
        <c:auto val="1"/>
        <c:lblAlgn val="ctr"/>
        <c:lblOffset val="100"/>
        <c:noMultiLvlLbl val="0"/>
      </c:catAx>
      <c:valAx>
        <c:axId val="85451217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4515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Kokee, ettei nuku tarpeeksi 4.-5. lk oppilaat,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'nukkuminenKokee ettei nuku tarp'!$AO$3</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'nukkuminenKokee ettei nuku tarp'!$AN$4:$AN$11</c:f>
              <c:strCache>
                <c:ptCount val="8"/>
                <c:pt idx="0">
                  <c:v>Pohjois-Pohjanmaan hyvinvointialue</c:v>
                </c:pt>
                <c:pt idx="1">
                  <c:v>Pohjois-Karjalan hyvinvointialue</c:v>
                </c:pt>
                <c:pt idx="2">
                  <c:v>Keski-Suomen hyvinvointialue</c:v>
                </c:pt>
                <c:pt idx="3">
                  <c:v>Etelä-Karjalan hyvinvointialue</c:v>
                </c:pt>
                <c:pt idx="4">
                  <c:v>Kainuun hyvinvointialue</c:v>
                </c:pt>
                <c:pt idx="5">
                  <c:v>Pirkanmaan hyvinvointialue</c:v>
                </c:pt>
                <c:pt idx="6">
                  <c:v>Koko maa</c:v>
                </c:pt>
                <c:pt idx="7">
                  <c:v>Pohjois-Savon hyvinvointialue</c:v>
                </c:pt>
              </c:strCache>
            </c:strRef>
          </c:cat>
          <c:val>
            <c:numRef>
              <c:f>'nukkuminenKokee ettei nuku tarp'!$AO$4:$AO$11</c:f>
              <c:numCache>
                <c:formatCode>#\ ##0.0</c:formatCode>
                <c:ptCount val="8"/>
                <c:pt idx="0">
                  <c:v>9.5</c:v>
                </c:pt>
                <c:pt idx="1">
                  <c:v>10.4</c:v>
                </c:pt>
                <c:pt idx="2">
                  <c:v>10.1</c:v>
                </c:pt>
                <c:pt idx="3">
                  <c:v>10.9</c:v>
                </c:pt>
                <c:pt idx="4">
                  <c:v>11</c:v>
                </c:pt>
                <c:pt idx="5">
                  <c:v>11.1</c:v>
                </c:pt>
                <c:pt idx="6">
                  <c:v>11.1</c:v>
                </c:pt>
                <c:pt idx="7">
                  <c:v>10.3</c:v>
                </c:pt>
              </c:numCache>
            </c:numRef>
          </c:val>
          <c:extLst>
            <c:ext xmlns:c16="http://schemas.microsoft.com/office/drawing/2014/chart" uri="{C3380CC4-5D6E-409C-BE32-E72D297353CC}">
              <c16:uniqueId val="{00000000-8C90-43A7-8466-CC9D9D561D03}"/>
            </c:ext>
          </c:extLst>
        </c:ser>
        <c:ser>
          <c:idx val="1"/>
          <c:order val="1"/>
          <c:tx>
            <c:strRef>
              <c:f>'nukkuminenKokee ettei nuku tarp'!$AP$3</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'nukkuminenKokee ettei nuku tarp'!$AN$4:$AN$11</c:f>
              <c:strCache>
                <c:ptCount val="8"/>
                <c:pt idx="0">
                  <c:v>Pohjois-Pohjanmaan hyvinvointialue</c:v>
                </c:pt>
                <c:pt idx="1">
                  <c:v>Pohjois-Karjalan hyvinvointialue</c:v>
                </c:pt>
                <c:pt idx="2">
                  <c:v>Keski-Suomen hyvinvointialue</c:v>
                </c:pt>
                <c:pt idx="3">
                  <c:v>Etelä-Karjalan hyvinvointialue</c:v>
                </c:pt>
                <c:pt idx="4">
                  <c:v>Kainuun hyvinvointialue</c:v>
                </c:pt>
                <c:pt idx="5">
                  <c:v>Pirkanmaan hyvinvointialue</c:v>
                </c:pt>
                <c:pt idx="6">
                  <c:v>Koko maa</c:v>
                </c:pt>
                <c:pt idx="7">
                  <c:v>Pohjois-Savon hyvinvointialue</c:v>
                </c:pt>
              </c:strCache>
            </c:strRef>
          </c:cat>
          <c:val>
            <c:numRef>
              <c:f>'nukkuminenKokee ettei nuku tarp'!$AP$4:$AP$11</c:f>
              <c:numCache>
                <c:formatCode>#\ ##0.0</c:formatCode>
                <c:ptCount val="8"/>
                <c:pt idx="0">
                  <c:v>9.1999999999999993</c:v>
                </c:pt>
                <c:pt idx="1">
                  <c:v>9.3000000000000007</c:v>
                </c:pt>
                <c:pt idx="2">
                  <c:v>9.4</c:v>
                </c:pt>
                <c:pt idx="3">
                  <c:v>9.8000000000000007</c:v>
                </c:pt>
                <c:pt idx="4">
                  <c:v>9.9</c:v>
                </c:pt>
                <c:pt idx="5">
                  <c:v>10.199999999999999</c:v>
                </c:pt>
                <c:pt idx="6">
                  <c:v>10.5</c:v>
                </c:pt>
                <c:pt idx="7">
                  <c:v>10.7</c:v>
                </c:pt>
              </c:numCache>
            </c:numRef>
          </c:val>
          <c:extLst>
            <c:ext xmlns:c16="http://schemas.microsoft.com/office/drawing/2014/chart" uri="{C3380CC4-5D6E-409C-BE32-E72D297353CC}">
              <c16:uniqueId val="{00000001-8C90-43A7-8466-CC9D9D561D03}"/>
            </c:ext>
          </c:extLst>
        </c:ser>
        <c:dLbls>
          <c:dLblPos val="outEnd"/>
          <c:showLegendKey val="0"/>
          <c:showVal val="1"/>
          <c:showCatName val="0"/>
          <c:showSerName val="0"/>
          <c:showPercent val="0"/>
          <c:showBubbleSize val="0"/>
        </c:dLbls>
        <c:gapWidth val="219"/>
        <c:overlap val="-27"/>
        <c:axId val="718550328"/>
        <c:axId val="854515056"/>
      </c:barChart>
      <c:catAx>
        <c:axId val="718550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4515056"/>
        <c:crosses val="autoZero"/>
        <c:auto val="1"/>
        <c:lblAlgn val="ctr"/>
        <c:lblOffset val="100"/>
        <c:noMultiLvlLbl val="0"/>
      </c:catAx>
      <c:valAx>
        <c:axId val="854515056"/>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8550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0.39569</cdr:x>
      <cdr:y>0.40718</cdr:y>
    </cdr:from>
    <cdr:to>
      <cdr:x>0.40404</cdr:x>
      <cdr:y>0.47808</cdr:y>
    </cdr:to>
    <cdr:cxnSp macro="">
      <cdr:nvCxnSpPr>
        <cdr:cNvPr id="3" name="Suora nuoliyhdysviiva 2">
          <a:extLst xmlns:a="http://schemas.openxmlformats.org/drawingml/2006/main">
            <a:ext uri="{FF2B5EF4-FFF2-40B4-BE49-F238E27FC236}">
              <a16:creationId xmlns:a16="http://schemas.microsoft.com/office/drawing/2014/main" id="{2C19354A-6077-1D94-64CB-FBAF7AE09CD0}"/>
            </a:ext>
          </a:extLst>
        </cdr:cNvPr>
        <cdr:cNvCxnSpPr/>
      </cdr:nvCxnSpPr>
      <cdr:spPr>
        <a:xfrm xmlns:a="http://schemas.openxmlformats.org/drawingml/2006/main">
          <a:off x="4180056" y="1654188"/>
          <a:ext cx="88275" cy="288042"/>
        </a:xfrm>
        <a:prstGeom xmlns:a="http://schemas.openxmlformats.org/drawingml/2006/main" prst="straightConnector1">
          <a:avLst/>
        </a:prstGeom>
        <a:ln xmlns:a="http://schemas.openxmlformats.org/drawingml/2006/main" w="28575">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0.6252</cdr:x>
      <cdr:y>0.27574</cdr:y>
    </cdr:from>
    <cdr:to>
      <cdr:x>0.63485</cdr:x>
      <cdr:y>0.34011</cdr:y>
    </cdr:to>
    <cdr:cxnSp macro="">
      <cdr:nvCxnSpPr>
        <cdr:cNvPr id="5" name="Suora nuoliyhdysviiva 4">
          <a:extLst xmlns:a="http://schemas.openxmlformats.org/drawingml/2006/main">
            <a:ext uri="{FF2B5EF4-FFF2-40B4-BE49-F238E27FC236}">
              <a16:creationId xmlns:a16="http://schemas.microsoft.com/office/drawing/2014/main" id="{0D5B9B45-FB04-ACB4-2242-AEA04B767AA5}"/>
            </a:ext>
          </a:extLst>
        </cdr:cNvPr>
        <cdr:cNvCxnSpPr/>
      </cdr:nvCxnSpPr>
      <cdr:spPr>
        <a:xfrm xmlns:a="http://schemas.openxmlformats.org/drawingml/2006/main" flipV="1">
          <a:off x="6604601" y="1120194"/>
          <a:ext cx="101959" cy="261521"/>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0.3118</cdr:x>
      <cdr:y>0.11609</cdr:y>
    </cdr:from>
    <cdr:to>
      <cdr:x>0.35639</cdr:x>
      <cdr:y>0.21511</cdr:y>
    </cdr:to>
    <cdr:sp macro="" textlink="">
      <cdr:nvSpPr>
        <cdr:cNvPr id="8" name="Ellipsi 7">
          <a:extLst xmlns:a="http://schemas.openxmlformats.org/drawingml/2006/main">
            <a:ext uri="{FF2B5EF4-FFF2-40B4-BE49-F238E27FC236}">
              <a16:creationId xmlns:a16="http://schemas.microsoft.com/office/drawing/2014/main" id="{C1936146-0D35-6E2F-314C-62B4283A0BC4}"/>
            </a:ext>
          </a:extLst>
        </cdr:cNvPr>
        <cdr:cNvSpPr/>
      </cdr:nvSpPr>
      <cdr:spPr>
        <a:xfrm xmlns:a="http://schemas.openxmlformats.org/drawingml/2006/main">
          <a:off x="3293894" y="471623"/>
          <a:ext cx="471055" cy="402272"/>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fi-FI" dirty="0"/>
        </a:p>
      </cdr:txBody>
    </cdr:sp>
  </cdr:relSizeAnchor>
  <cdr:relSizeAnchor xmlns:cdr="http://schemas.openxmlformats.org/drawingml/2006/chartDrawing">
    <cdr:from>
      <cdr:x>0.2523</cdr:x>
      <cdr:y>0.40874</cdr:y>
    </cdr:from>
    <cdr:to>
      <cdr:x>0.26195</cdr:x>
      <cdr:y>0.47311</cdr:y>
    </cdr:to>
    <cdr:cxnSp macro="">
      <cdr:nvCxnSpPr>
        <cdr:cNvPr id="10" name="Suora nuoliyhdysviiva 9">
          <a:extLst xmlns:a="http://schemas.openxmlformats.org/drawingml/2006/main">
            <a:ext uri="{FF2B5EF4-FFF2-40B4-BE49-F238E27FC236}">
              <a16:creationId xmlns:a16="http://schemas.microsoft.com/office/drawing/2014/main" id="{848F62EA-5E36-1A74-EA68-B8459F9709D9}"/>
            </a:ext>
          </a:extLst>
        </cdr:cNvPr>
        <cdr:cNvCxnSpPr/>
      </cdr:nvCxnSpPr>
      <cdr:spPr>
        <a:xfrm xmlns:a="http://schemas.openxmlformats.org/drawingml/2006/main" flipV="1">
          <a:off x="2665292" y="1660521"/>
          <a:ext cx="101959" cy="261521"/>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0.56559</cdr:x>
      <cdr:y>0.40098</cdr:y>
    </cdr:from>
    <cdr:to>
      <cdr:x>0.61018</cdr:x>
      <cdr:y>0.5</cdr:y>
    </cdr:to>
    <cdr:sp macro="" textlink="">
      <cdr:nvSpPr>
        <cdr:cNvPr id="12" name="Ellipsi 11">
          <a:extLst xmlns:a="http://schemas.openxmlformats.org/drawingml/2006/main">
            <a:ext uri="{FF2B5EF4-FFF2-40B4-BE49-F238E27FC236}">
              <a16:creationId xmlns:a16="http://schemas.microsoft.com/office/drawing/2014/main" id="{41B28BEF-CDF1-EB29-507D-5BCC76AA489A}"/>
            </a:ext>
          </a:extLst>
        </cdr:cNvPr>
        <cdr:cNvSpPr/>
      </cdr:nvSpPr>
      <cdr:spPr>
        <a:xfrm xmlns:a="http://schemas.openxmlformats.org/drawingml/2006/main">
          <a:off x="5974920" y="1629013"/>
          <a:ext cx="471055" cy="402272"/>
        </a:xfrm>
        <a:prstGeom xmlns:a="http://schemas.openxmlformats.org/drawingml/2006/main" prst="ellipse">
          <a:avLst/>
        </a:prstGeom>
        <a:noFill xmlns:a="http://schemas.openxmlformats.org/drawingml/2006/main"/>
        <a:ln xmlns:a="http://schemas.openxmlformats.org/drawingml/2006/main" w="28575">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i-FI" dirty="0"/>
        </a:p>
      </cdr:txBody>
    </cdr:sp>
  </cdr:relSizeAnchor>
</c:userShapes>
</file>

<file path=ppt/drawings/drawing2.xml><?xml version="1.0" encoding="utf-8"?>
<c:userShapes xmlns:c="http://schemas.openxmlformats.org/drawingml/2006/chart">
  <cdr:relSizeAnchor xmlns:cdr="http://schemas.openxmlformats.org/drawingml/2006/chartDrawing">
    <cdr:from>
      <cdr:x>0.11479</cdr:x>
      <cdr:y>0.3008</cdr:y>
    </cdr:from>
    <cdr:to>
      <cdr:x>0.11834</cdr:x>
      <cdr:y>0.37474</cdr:y>
    </cdr:to>
    <cdr:cxnSp macro="">
      <cdr:nvCxnSpPr>
        <cdr:cNvPr id="2" name="Suora nuoliyhdysviiva 1">
          <a:extLst xmlns:a="http://schemas.openxmlformats.org/drawingml/2006/main">
            <a:ext uri="{FF2B5EF4-FFF2-40B4-BE49-F238E27FC236}">
              <a16:creationId xmlns:a16="http://schemas.microsoft.com/office/drawing/2014/main" id="{83CF3A65-79CD-4EA2-3673-55334167050A}"/>
            </a:ext>
          </a:extLst>
        </cdr:cNvPr>
        <cdr:cNvCxnSpPr>
          <a:cxnSpLocks xmlns:a="http://schemas.openxmlformats.org/drawingml/2006/main"/>
        </cdr:cNvCxnSpPr>
      </cdr:nvCxnSpPr>
      <cdr:spPr>
        <a:xfrm xmlns:a="http://schemas.openxmlformats.org/drawingml/2006/main">
          <a:off x="1210646" y="1257431"/>
          <a:ext cx="37432" cy="309067"/>
        </a:xfrm>
        <a:prstGeom xmlns:a="http://schemas.openxmlformats.org/drawingml/2006/main" prst="straightConnector1">
          <a:avLst/>
        </a:prstGeom>
        <a:ln xmlns:a="http://schemas.openxmlformats.org/drawingml/2006/main" w="28575">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0.30815</cdr:x>
      <cdr:y>0.31695</cdr:y>
    </cdr:from>
    <cdr:to>
      <cdr:x>0.3117</cdr:x>
      <cdr:y>0.37361</cdr:y>
    </cdr:to>
    <cdr:cxnSp macro="">
      <cdr:nvCxnSpPr>
        <cdr:cNvPr id="3" name="Suora nuoliyhdysviiva 2">
          <a:extLst xmlns:a="http://schemas.openxmlformats.org/drawingml/2006/main">
            <a:ext uri="{FF2B5EF4-FFF2-40B4-BE49-F238E27FC236}">
              <a16:creationId xmlns:a16="http://schemas.microsoft.com/office/drawing/2014/main" id="{83CF3A65-79CD-4EA2-3673-55334167050A}"/>
            </a:ext>
          </a:extLst>
        </cdr:cNvPr>
        <cdr:cNvCxnSpPr>
          <a:cxnSpLocks xmlns:a="http://schemas.openxmlformats.org/drawingml/2006/main"/>
        </cdr:cNvCxnSpPr>
      </cdr:nvCxnSpPr>
      <cdr:spPr>
        <a:xfrm xmlns:a="http://schemas.openxmlformats.org/drawingml/2006/main" flipV="1">
          <a:off x="3250005" y="1324915"/>
          <a:ext cx="37432" cy="236837"/>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0.84301</cdr:x>
      <cdr:y>0.19943</cdr:y>
    </cdr:from>
    <cdr:to>
      <cdr:x>0.84655</cdr:x>
      <cdr:y>0.25609</cdr:y>
    </cdr:to>
    <cdr:cxnSp macro="">
      <cdr:nvCxnSpPr>
        <cdr:cNvPr id="5" name="Suora nuoliyhdysviiva 4">
          <a:extLst xmlns:a="http://schemas.openxmlformats.org/drawingml/2006/main">
            <a:ext uri="{FF2B5EF4-FFF2-40B4-BE49-F238E27FC236}">
              <a16:creationId xmlns:a16="http://schemas.microsoft.com/office/drawing/2014/main" id="{7313D328-1E30-2980-7519-357B1CE77280}"/>
            </a:ext>
          </a:extLst>
        </cdr:cNvPr>
        <cdr:cNvCxnSpPr>
          <a:cxnSpLocks xmlns:a="http://schemas.openxmlformats.org/drawingml/2006/main"/>
        </cdr:cNvCxnSpPr>
      </cdr:nvCxnSpPr>
      <cdr:spPr>
        <a:xfrm xmlns:a="http://schemas.openxmlformats.org/drawingml/2006/main" flipV="1">
          <a:off x="8890900" y="833659"/>
          <a:ext cx="37432" cy="236837"/>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0.45894</cdr:x>
      <cdr:y>0.19416</cdr:y>
    </cdr:from>
    <cdr:to>
      <cdr:x>0.47736</cdr:x>
      <cdr:y>0.31974</cdr:y>
    </cdr:to>
    <cdr:cxnSp macro="">
      <cdr:nvCxnSpPr>
        <cdr:cNvPr id="5" name="Suora nuoliyhdysviiva 4">
          <a:extLst xmlns:a="http://schemas.openxmlformats.org/drawingml/2006/main">
            <a:ext uri="{FF2B5EF4-FFF2-40B4-BE49-F238E27FC236}">
              <a16:creationId xmlns:a16="http://schemas.microsoft.com/office/drawing/2014/main" id="{BD236EEF-7DC7-FD58-CF4F-847F69448F4F}"/>
            </a:ext>
          </a:extLst>
        </cdr:cNvPr>
        <cdr:cNvCxnSpPr/>
      </cdr:nvCxnSpPr>
      <cdr:spPr>
        <a:xfrm xmlns:a="http://schemas.openxmlformats.org/drawingml/2006/main" flipV="1">
          <a:off x="4840315" y="791535"/>
          <a:ext cx="194218" cy="511918"/>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0.4041</cdr:x>
      <cdr:y>0.19506</cdr:y>
    </cdr:from>
    <cdr:to>
      <cdr:x>0.42251</cdr:x>
      <cdr:y>0.32064</cdr:y>
    </cdr:to>
    <cdr:cxnSp macro="">
      <cdr:nvCxnSpPr>
        <cdr:cNvPr id="8" name="Suora nuoliyhdysviiva 7">
          <a:extLst xmlns:a="http://schemas.openxmlformats.org/drawingml/2006/main">
            <a:ext uri="{FF2B5EF4-FFF2-40B4-BE49-F238E27FC236}">
              <a16:creationId xmlns:a16="http://schemas.microsoft.com/office/drawing/2014/main" id="{A8F9BAE5-85ED-F036-5FB2-59FA9A02A268}"/>
            </a:ext>
          </a:extLst>
        </cdr:cNvPr>
        <cdr:cNvCxnSpPr/>
      </cdr:nvCxnSpPr>
      <cdr:spPr>
        <a:xfrm xmlns:a="http://schemas.openxmlformats.org/drawingml/2006/main" flipV="1">
          <a:off x="4261883" y="795201"/>
          <a:ext cx="194218" cy="511918"/>
        </a:xfrm>
        <a:prstGeom xmlns:a="http://schemas.openxmlformats.org/drawingml/2006/main" prst="straightConnector1">
          <a:avLst/>
        </a:prstGeom>
        <a:ln xmlns:a="http://schemas.openxmlformats.org/drawingml/2006/main" w="28575">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0.11302</cdr:x>
      <cdr:y>0.25182</cdr:y>
    </cdr:from>
    <cdr:to>
      <cdr:x>0.1249</cdr:x>
      <cdr:y>0.32192</cdr:y>
    </cdr:to>
    <cdr:cxnSp macro="">
      <cdr:nvCxnSpPr>
        <cdr:cNvPr id="9" name="Suora nuoliyhdysviiva 8">
          <a:extLst xmlns:a="http://schemas.openxmlformats.org/drawingml/2006/main">
            <a:ext uri="{FF2B5EF4-FFF2-40B4-BE49-F238E27FC236}">
              <a16:creationId xmlns:a16="http://schemas.microsoft.com/office/drawing/2014/main" id="{A8F9BAE5-85ED-F036-5FB2-59FA9A02A268}"/>
            </a:ext>
          </a:extLst>
        </cdr:cNvPr>
        <cdr:cNvCxnSpPr/>
      </cdr:nvCxnSpPr>
      <cdr:spPr>
        <a:xfrm xmlns:a="http://schemas.openxmlformats.org/drawingml/2006/main">
          <a:off x="1191945" y="1026586"/>
          <a:ext cx="125304" cy="285779"/>
        </a:xfrm>
        <a:prstGeom xmlns:a="http://schemas.openxmlformats.org/drawingml/2006/main" prst="straightConnector1">
          <a:avLst/>
        </a:prstGeom>
        <a:ln xmlns:a="http://schemas.openxmlformats.org/drawingml/2006/main" w="28575">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EBF57A-47E7-46A1-85D7-01CD38EF63DD}" type="datetime1">
              <a:rPr lang="fi-FI" smtClean="0"/>
              <a:t>9.1.2024</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fi-FI"/>
              <a:t>‹#›</a:t>
            </a:fld>
            <a:endParaRPr lang="fi-FI"/>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2715DBD-A227-48C6-A42A-96D7BBC3B5D8}" type="datetime1">
              <a:rPr lang="fi-FI" noProof="0" smtClean="0"/>
              <a:t>9.1.2024</a:t>
            </a:fld>
            <a:endParaRPr lang="fi-FI" noProof="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fi-FI" noProof="0"/>
              <a:t>‹#›</a:t>
            </a:fld>
            <a:endParaRPr lang="fi-FI" noProof="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tkanet.fi/sotkanet/fi/taulukko/?indicator=szZMLgEA&amp;region=s07MtDbxsjbSM443NQJShgA=&amp;year=sy5zsTbR0zUEAA==&amp;gender=m;f;t&amp;abs=f&amp;color=f&amp;buildVersion=3.1.1&amp;buildTimestamp=20230901063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tkanet.fi/sotkanet/fi/taulukko/?indicator=szZMLgEA&amp;region=i8xIz8vNy0mxNsyPrzIsN09KTso1M7Y2TAQA&amp;year=sy5zsdY1AgA=&amp;gender=t&amp;abs=f&amp;color=f&amp;buildVersion=3.1.1&amp;buildTimestamp=2023090106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err="1">
                <a:hlinkClick r:id="rId3"/>
              </a:rPr>
              <a:t>HVA:t</a:t>
            </a:r>
            <a:endParaRPr lang="fi-FI">
              <a:hlinkClick r:id="rId3"/>
            </a:endParaRPr>
          </a:p>
          <a:p>
            <a:r>
              <a:rPr lang="fi-FI">
                <a:hlinkClick r:id="rId3"/>
              </a:rPr>
              <a:t>Tulostaulukko - Sotkanet.fi, Tilasto- ja indikaattoripankki</a:t>
            </a:r>
            <a:endParaRPr lang="fi-FI"/>
          </a:p>
          <a:p>
            <a:endParaRPr lang="fi-FI"/>
          </a:p>
          <a:p>
            <a:endParaRPr lang="fi-FI"/>
          </a:p>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3</a:t>
            </a:fld>
            <a:endParaRPr lang="fi-FI" noProof="0"/>
          </a:p>
        </p:txBody>
      </p:sp>
    </p:spTree>
    <p:extLst>
      <p:ext uri="{BB962C8B-B14F-4D97-AF65-F5344CB8AC3E}">
        <p14:creationId xmlns:p14="http://schemas.microsoft.com/office/powerpoint/2010/main" val="401894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Pohjois-Savon kunnat: </a:t>
            </a:r>
            <a:r>
              <a:rPr lang="fi-FI">
                <a:hlinkClick r:id="rId3"/>
              </a:rPr>
              <a:t>Tulostaulukko - Sotkanet.fi, Tilasto- ja indikaattoripankki</a:t>
            </a:r>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4</a:t>
            </a:fld>
            <a:endParaRPr lang="fi-FI" noProof="0"/>
          </a:p>
        </p:txBody>
      </p:sp>
    </p:spTree>
    <p:extLst>
      <p:ext uri="{BB962C8B-B14F-4D97-AF65-F5344CB8AC3E}">
        <p14:creationId xmlns:p14="http://schemas.microsoft.com/office/powerpoint/2010/main" val="337694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5</a:t>
            </a:fld>
            <a:endParaRPr lang="fi-FI" noProof="0"/>
          </a:p>
        </p:txBody>
      </p:sp>
    </p:spTree>
    <p:extLst>
      <p:ext uri="{BB962C8B-B14F-4D97-AF65-F5344CB8AC3E}">
        <p14:creationId xmlns:p14="http://schemas.microsoft.com/office/powerpoint/2010/main" val="192752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6</a:t>
            </a:fld>
            <a:endParaRPr lang="fi-FI" noProof="0"/>
          </a:p>
        </p:txBody>
      </p:sp>
    </p:spTree>
    <p:extLst>
      <p:ext uri="{BB962C8B-B14F-4D97-AF65-F5344CB8AC3E}">
        <p14:creationId xmlns:p14="http://schemas.microsoft.com/office/powerpoint/2010/main" val="613075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rtl="0"/>
            <a:fld id="{FC3821A9-1C31-4760-BDBC-9A0BA471B1B7}" type="slidenum">
              <a:rPr lang="fi-FI" noProof="0" smtClean="0"/>
              <a:t>7</a:t>
            </a:fld>
            <a:endParaRPr lang="fi-FI" noProof="0"/>
          </a:p>
        </p:txBody>
      </p:sp>
    </p:spTree>
    <p:extLst>
      <p:ext uri="{BB962C8B-B14F-4D97-AF65-F5344CB8AC3E}">
        <p14:creationId xmlns:p14="http://schemas.microsoft.com/office/powerpoint/2010/main" val="419985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1"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504066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892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6924340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2006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6" y="1800160"/>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095132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833297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6"/>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5564927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1"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790905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3127157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98247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7452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9064530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626342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9918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5"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6435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322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6"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6"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3"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649004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35293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60921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bg1"/>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659941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1895864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8783841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700232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8"/>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167592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3476538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6"/>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9256795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6928116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9.1.2024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050013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9.1.2024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8898104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8" y="2316047"/>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6" y="4414268"/>
            <a:ext cx="5634157" cy="324000"/>
          </a:xfrm>
        </p:spPr>
        <p:txBody>
          <a:bodyPr/>
          <a:lstStyle>
            <a:lvl1pPr marL="0" indent="0" algn="ctr">
              <a:spcAft>
                <a:spcPts val="0"/>
              </a:spcAft>
              <a:buNone/>
              <a:defRPr sz="1998" b="1"/>
            </a:lvl1pPr>
            <a:lvl2pPr marL="358559"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6" y="4729579"/>
            <a:ext cx="5634157" cy="324000"/>
          </a:xfrm>
        </p:spPr>
        <p:txBody>
          <a:bodyPr/>
          <a:lstStyle>
            <a:lvl1pPr marL="0" indent="0" algn="ctr">
              <a:spcAft>
                <a:spcPts val="0"/>
              </a:spcAft>
              <a:buNone/>
              <a:defRPr sz="1998" b="0"/>
            </a:lvl1pPr>
            <a:lvl2pPr marL="358559"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6" y="5071915"/>
            <a:ext cx="5634157" cy="324000"/>
          </a:xfrm>
        </p:spPr>
        <p:txBody>
          <a:bodyPr/>
          <a:lstStyle>
            <a:lvl1pPr marL="0" indent="0" algn="ctr">
              <a:spcAft>
                <a:spcPts val="0"/>
              </a:spcAft>
              <a:buNone/>
              <a:defRPr sz="1998" b="0"/>
            </a:lvl1pPr>
            <a:lvl2pPr marL="358559" indent="0">
              <a:buNone/>
              <a:defRPr/>
            </a:lvl2pPr>
          </a:lstStyle>
          <a:p>
            <a:pPr lvl="0"/>
            <a:r>
              <a:rPr lang="fi-FI"/>
              <a:t>puhelinnumero</a:t>
            </a:r>
          </a:p>
        </p:txBody>
      </p:sp>
    </p:spTree>
    <p:extLst>
      <p:ext uri="{BB962C8B-B14F-4D97-AF65-F5344CB8AC3E}">
        <p14:creationId xmlns:p14="http://schemas.microsoft.com/office/powerpoint/2010/main" val="279631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5"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5"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9.1.2024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60646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65044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82555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4506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9.1.2024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9.1.2024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7" y="2316045"/>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puhelinnumero</a:t>
            </a:r>
          </a:p>
        </p:txBody>
      </p:sp>
    </p:spTree>
    <p:extLst>
      <p:ext uri="{BB962C8B-B14F-4D97-AF65-F5344CB8AC3E}">
        <p14:creationId xmlns:p14="http://schemas.microsoft.com/office/powerpoint/2010/main" val="397013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928287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9.1.2024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666957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749148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054200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9.1.2024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822952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720426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9.1.2024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9.1.2024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9.1.2024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9.1.2024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9.1.2024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image" Target="../media/image1.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9.1.2024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3" y="319852"/>
            <a:ext cx="1522083" cy="329185"/>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661" r:id="rId3"/>
    <p:sldLayoutId id="2147483662" r:id="rId4"/>
    <p:sldLayoutId id="2147483663" r:id="rId5"/>
    <p:sldLayoutId id="2147483664" r:id="rId6"/>
    <p:sldLayoutId id="2147483665" r:id="rId7"/>
    <p:sldLayoutId id="2147483666" r:id="rId8"/>
    <p:sldLayoutId id="2147483677" r:id="rId9"/>
    <p:sldLayoutId id="2147483678" r:id="rId10"/>
    <p:sldLayoutId id="2147483660" r:id="rId11"/>
    <p:sldLayoutId id="2147483669" r:id="rId12"/>
    <p:sldLayoutId id="2147483676" r:id="rId13"/>
    <p:sldLayoutId id="2147483673" r:id="rId14"/>
    <p:sldLayoutId id="2147483674" r:id="rId15"/>
    <p:sldLayoutId id="2147483675" r:id="rId16"/>
    <p:sldLayoutId id="2147483777" r:id="rId17"/>
    <p:sldLayoutId id="2147483667" r:id="rId18"/>
    <p:sldLayoutId id="2147483668" r:id="rId19"/>
    <p:sldLayoutId id="2147483670" r:id="rId20"/>
    <p:sldLayoutId id="2147483671" r:id="rId21"/>
    <p:sldLayoutId id="2147483672" r:id="rId22"/>
    <p:sldLayoutId id="2147483680" r:id="rId23"/>
    <p:sldLayoutId id="2147483682" r:id="rId24"/>
    <p:sldLayoutId id="2147483681" r:id="rId25"/>
    <p:sldLayoutId id="2147483683" r:id="rId26"/>
    <p:sldLayoutId id="2147483778" r:id="rId27"/>
    <p:sldLayoutId id="2147483779" r:id="rId28"/>
    <p:sldLayoutId id="214748367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9.1.2024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9.1.2024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9.1.2024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4"/>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600"/>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9.1.2024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4"/>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600"/>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4" y="319854"/>
            <a:ext cx="1522083" cy="329185"/>
          </a:xfrm>
          <a:prstGeom prst="rect">
            <a:avLst/>
          </a:prstGeom>
        </p:spPr>
      </p:pic>
    </p:spTree>
    <p:extLst>
      <p:ext uri="{BB962C8B-B14F-4D97-AF65-F5344CB8AC3E}">
        <p14:creationId xmlns:p14="http://schemas.microsoft.com/office/powerpoint/2010/main" val="17599212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Lst>
  <p:hf hdr="0" dt="0"/>
  <p:txStyles>
    <p:titleStyle>
      <a:lvl1pPr algn="l" defTabSz="913852" rtl="0" eaLnBrk="1" latinLnBrk="0" hangingPunct="1">
        <a:lnSpc>
          <a:spcPct val="95000"/>
        </a:lnSpc>
        <a:spcBef>
          <a:spcPct val="0"/>
        </a:spcBef>
        <a:buNone/>
        <a:defRPr sz="3598" b="1" kern="1200">
          <a:solidFill>
            <a:schemeClr val="tx2"/>
          </a:solidFill>
          <a:latin typeface="+mj-lt"/>
          <a:ea typeface="+mj-ea"/>
          <a:cs typeface="+mj-cs"/>
        </a:defRPr>
      </a:lvl1pPr>
    </p:titleStyle>
    <p:bodyStyle>
      <a:lvl1pPr marL="180867" indent="-180867" algn="l" defTabSz="913852" rtl="0" eaLnBrk="1" latinLnBrk="0" hangingPunct="1">
        <a:lnSpc>
          <a:spcPct val="100000"/>
        </a:lnSpc>
        <a:spcBef>
          <a:spcPts val="500"/>
        </a:spcBef>
        <a:spcAft>
          <a:spcPts val="0"/>
        </a:spcAft>
        <a:buFont typeface="Arial" panose="020B0604020202020204" pitchFamily="34" charset="0"/>
        <a:buChar char="•"/>
        <a:defRPr sz="1798" kern="1200">
          <a:solidFill>
            <a:schemeClr val="tx2"/>
          </a:solidFill>
          <a:latin typeface="+mn-lt"/>
          <a:ea typeface="+mn-ea"/>
          <a:cs typeface="+mn-cs"/>
        </a:defRPr>
      </a:lvl1pPr>
      <a:lvl2pPr marL="539676"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2pPr>
      <a:lvl3pPr marL="899460" indent="-179280"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3pPr>
      <a:lvl4pPr marL="1259244" indent="-180867"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4pPr>
      <a:lvl5pPr marL="1619028"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5pPr>
      <a:lvl6pPr marL="1978812"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6pPr>
      <a:lvl7pPr marL="2338596"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7pPr>
      <a:lvl8pPr marL="2698380"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8pPr>
      <a:lvl9pPr marL="3058164"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fi-FI"/>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l.fi/tutkimus-ja-kehittaminen/tutkimukset-ja-hankkeet/kouluterveyskysely/kouluterveyskyselyn-tulokset"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sotkanet.fi/sotkanet/fi/taulukko/?indicator=sw5PiTey1jUEAA==&amp;region=i8xIz8vNy0mxNsyPrzIsN09KTso1M7Y29rA28Yg3NTY1sjbSMwQA&amp;year=sy5zsTbS0zUCAA==&amp;gender=m;f;t&amp;abs=f&amp;color=f&amp;buildVersion=3.1.1&amp;buildTimestamp=202309010633"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sampo.thl.fi/pivot/prod/fi/ktk2/lapset/fact_ktk2_lapset?row=measure-952554.&amp;row=952647L&amp;column=alue-886778.886712.886492.886766.886754.886603.886501.886728.886806.886548.886578.886775.886694.886610.886651.886605.886526.886585.886756.886557.886563.&amp;column=vuosi-886824.952479.&amp;column=taustatekija-888288&amp;column=sp-888243.&amp;fo=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hyperlink" Target="https://sampo.thl.fi/pivot/prod/fi/ktk2/lapset/fact_ktk2_lapset?row=measure-952554.&amp;row=952647L&amp;column=alue-886778.886712.886492.886766.886754.886603.886501.886728.886806.886548.886578.886775.886694.886610.886651.886605.886526.886585.886756.886557.886563.&amp;column=vuosi-886824.952479.&amp;column=taustatekija-888288&amp;column=sp-888243.&amp;fo=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9.xml"/><Relationship Id="rId4" Type="http://schemas.openxmlformats.org/officeDocument/2006/relationships/hyperlink" Target="https://sampo.thl.fi/pivot/prod/fi/ktk2/lapset/fact_ktk2_lapset?row=measure-952554.&amp;row=952647L&amp;column=alue-886778.886712.886492.886766.886754.886603.886501.886728.886806.886548.886578.886775.886694.886610.886651.886605.886526.886585.886756.886557.886563.&amp;column=vuosi-886824.952479.&amp;column=taustatekija-888288&amp;column=sp-888243.&amp;fo=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0.xml"/><Relationship Id="rId4" Type="http://schemas.openxmlformats.org/officeDocument/2006/relationships/hyperlink" Target="https://sotkanet.fi/sotkanet/fi/metadata/indicators/372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hyperlink" Target="https://sotkanet.fi/sotkanet/fi/metadata/indicators/372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hyperlink" Target="https://sotkanet.fi/sotkanet/fi/metadata/indicators/372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hyperlink" Target="https://sotkanet.fi/sotkanet/fi/metadata/indicators/372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7.xml"/><Relationship Id="rId4" Type="http://schemas.openxmlformats.org/officeDocument/2006/relationships/hyperlink" Target="https://sotkanet.fi/sotkanet/fi/metadata/indicators/3726"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control" Target="../activeX/activeX13.xml"/><Relationship Id="rId18" Type="http://schemas.openxmlformats.org/officeDocument/2006/relationships/control" Target="../activeX/activeX18.xml"/><Relationship Id="rId3" Type="http://schemas.openxmlformats.org/officeDocument/2006/relationships/control" Target="../activeX/activeX3.xml"/><Relationship Id="rId21" Type="http://schemas.openxmlformats.org/officeDocument/2006/relationships/control" Target="../activeX/activeX21.xml"/><Relationship Id="rId7" Type="http://schemas.openxmlformats.org/officeDocument/2006/relationships/control" Target="../activeX/activeX7.xml"/><Relationship Id="rId12" Type="http://schemas.openxmlformats.org/officeDocument/2006/relationships/control" Target="../activeX/activeX12.xml"/><Relationship Id="rId17" Type="http://schemas.openxmlformats.org/officeDocument/2006/relationships/control" Target="../activeX/activeX17.xml"/><Relationship Id="rId2" Type="http://schemas.openxmlformats.org/officeDocument/2006/relationships/control" Target="../activeX/activeX2.xml"/><Relationship Id="rId16" Type="http://schemas.openxmlformats.org/officeDocument/2006/relationships/control" Target="../activeX/activeX16.xml"/><Relationship Id="rId20" Type="http://schemas.openxmlformats.org/officeDocument/2006/relationships/control" Target="../activeX/activeX20.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control" Target="../activeX/activeX11.xml"/><Relationship Id="rId5" Type="http://schemas.openxmlformats.org/officeDocument/2006/relationships/control" Target="../activeX/activeX5.xml"/><Relationship Id="rId15" Type="http://schemas.openxmlformats.org/officeDocument/2006/relationships/control" Target="../activeX/activeX15.xml"/><Relationship Id="rId23" Type="http://schemas.openxmlformats.org/officeDocument/2006/relationships/image" Target="../media/image5.wmf"/><Relationship Id="rId10" Type="http://schemas.openxmlformats.org/officeDocument/2006/relationships/control" Target="../activeX/activeX10.xml"/><Relationship Id="rId19" Type="http://schemas.openxmlformats.org/officeDocument/2006/relationships/control" Target="../activeX/activeX19.xml"/><Relationship Id="rId4" Type="http://schemas.openxmlformats.org/officeDocument/2006/relationships/control" Target="../activeX/activeX4.xml"/><Relationship Id="rId9" Type="http://schemas.openxmlformats.org/officeDocument/2006/relationships/control" Target="../activeX/activeX9.xml"/><Relationship Id="rId14" Type="http://schemas.openxmlformats.org/officeDocument/2006/relationships/control" Target="../activeX/activeX14.xml"/><Relationship Id="rId2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hyperlink" Target="https://sotkanet.fi/sotkanet/fi/metadata/indicators/4893"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hyperlink" Target="https://sotkanet.fi/sotkanet/fi/metadata/indicators/4893"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chart" Target="../charts/chart5.xml"/><Relationship Id="rId5"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hyperlink" Target="https://thl.fi/documents/155392151/190160464/ktk2023_indikaattorikuvaukset_ylakoulu_lukio_aol_fi.pdf/573ed3e3-d153-edc4-562d-053be6914bd6/ktk2023_indikaattorikuvaukset_ylakoulu_lukio_aol_fi.pdf?t=1699521849552"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Marika.latti@pshyvinvointialue.fi"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44C0C4-3A88-0D77-892B-E20B07AF6C4B}"/>
              </a:ext>
            </a:extLst>
          </p:cNvPr>
          <p:cNvSpPr>
            <a:spLocks noGrp="1"/>
          </p:cNvSpPr>
          <p:nvPr>
            <p:ph type="ctrTitle"/>
          </p:nvPr>
        </p:nvSpPr>
        <p:spPr>
          <a:xfrm>
            <a:off x="6148031" y="1012391"/>
            <a:ext cx="5354587" cy="2468071"/>
          </a:xfrm>
        </p:spPr>
        <p:txBody>
          <a:bodyPr>
            <a:normAutofit/>
          </a:bodyPr>
          <a:lstStyle/>
          <a:p>
            <a:r>
              <a:rPr lang="fi-FI" sz="3950" dirty="0">
                <a:cs typeface="Arial"/>
              </a:rPr>
              <a:t>Kouluterveyskysely </a:t>
            </a:r>
            <a:br>
              <a:rPr lang="fi-FI" sz="3950">
                <a:cs typeface="Arial"/>
              </a:rPr>
            </a:br>
            <a:r>
              <a:rPr lang="fi-FI" sz="3950">
                <a:cs typeface="Arial"/>
              </a:rPr>
              <a:t>tulokset 2023</a:t>
            </a:r>
            <a:br>
              <a:rPr lang="fi-FI" sz="3950">
                <a:cs typeface="Arial"/>
              </a:rPr>
            </a:br>
            <a:r>
              <a:rPr lang="fi-FI" sz="3950">
                <a:cs typeface="Arial"/>
              </a:rPr>
              <a:t>Pohjois-Savo</a:t>
            </a:r>
            <a:endParaRPr lang="fi-FI" dirty="0"/>
          </a:p>
        </p:txBody>
      </p:sp>
      <p:sp>
        <p:nvSpPr>
          <p:cNvPr id="3" name="Alaotsikko 2">
            <a:extLst>
              <a:ext uri="{FF2B5EF4-FFF2-40B4-BE49-F238E27FC236}">
                <a16:creationId xmlns:a16="http://schemas.microsoft.com/office/drawing/2014/main" id="{427EC59B-06CF-76F3-380F-65516A0D9964}"/>
              </a:ext>
            </a:extLst>
          </p:cNvPr>
          <p:cNvSpPr>
            <a:spLocks noGrp="1"/>
          </p:cNvSpPr>
          <p:nvPr>
            <p:ph type="subTitle" idx="1"/>
          </p:nvPr>
        </p:nvSpPr>
        <p:spPr>
          <a:xfrm>
            <a:off x="6180129" y="3515486"/>
            <a:ext cx="5354587" cy="1217735"/>
          </a:xfrm>
        </p:spPr>
        <p:txBody>
          <a:bodyPr/>
          <a:lstStyle/>
          <a:p>
            <a:r>
              <a:rPr lang="fi-FI" sz="1800" dirty="0">
                <a:cs typeface="Arial"/>
              </a:rPr>
              <a:t>Vapaa- aika ja harrastukset</a:t>
            </a:r>
          </a:p>
          <a:p>
            <a:endParaRPr lang="fi-FI" sz="1800" dirty="0">
              <a:cs typeface="Arial"/>
            </a:endParaRPr>
          </a:p>
          <a:p>
            <a:r>
              <a:rPr lang="fi-FI" sz="1800" dirty="0">
                <a:cs typeface="Arial"/>
              </a:rPr>
              <a:t>HYTE- ja osallisuuspalvelualue</a:t>
            </a:r>
          </a:p>
          <a:p>
            <a:r>
              <a:rPr lang="fi-FI" sz="1800" dirty="0">
                <a:cs typeface="Arial"/>
              </a:rPr>
              <a:t>4.1.2024</a:t>
            </a:r>
            <a:endParaRPr lang="fi-FI" sz="1800" dirty="0"/>
          </a:p>
          <a:p>
            <a:endParaRPr lang="fi-FI" sz="1400" dirty="0">
              <a:cs typeface="Arial"/>
            </a:endParaRPr>
          </a:p>
        </p:txBody>
      </p:sp>
      <p:sp>
        <p:nvSpPr>
          <p:cNvPr id="4" name="Dian numeron paikkamerkki 3">
            <a:extLst>
              <a:ext uri="{FF2B5EF4-FFF2-40B4-BE49-F238E27FC236}">
                <a16:creationId xmlns:a16="http://schemas.microsoft.com/office/drawing/2014/main" id="{F2D9C8E2-4485-0C4C-93D0-7A52279AA20E}"/>
              </a:ext>
            </a:extLst>
          </p:cNvPr>
          <p:cNvSpPr>
            <a:spLocks noGrp="1"/>
          </p:cNvSpPr>
          <p:nvPr>
            <p:ph type="sldNum" sz="quarter" idx="12"/>
          </p:nvPr>
        </p:nvSpPr>
        <p:spPr/>
        <p:txBody>
          <a:bodyPr/>
          <a:lstStyle/>
          <a:p>
            <a:fld id="{CCD26548-A701-4132-A0A2-A9B09A70FF4B}" type="slidenum">
              <a:rPr lang="fi-FI" smtClean="0"/>
              <a:t>1</a:t>
            </a:fld>
            <a:endParaRPr lang="fi-FI"/>
          </a:p>
        </p:txBody>
      </p:sp>
    </p:spTree>
    <p:extLst>
      <p:ext uri="{BB962C8B-B14F-4D97-AF65-F5344CB8AC3E}">
        <p14:creationId xmlns:p14="http://schemas.microsoft.com/office/powerpoint/2010/main" val="64971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CDC9A-D9B1-9FD7-7CF6-D79779BF9F93}"/>
              </a:ext>
            </a:extLst>
          </p:cNvPr>
          <p:cNvSpPr>
            <a:spLocks noGrp="1"/>
          </p:cNvSpPr>
          <p:nvPr>
            <p:ph type="title"/>
          </p:nvPr>
        </p:nvSpPr>
        <p:spPr/>
        <p:txBody>
          <a:bodyPr/>
          <a:lstStyle/>
          <a:p>
            <a:br>
              <a:rPr lang="fi-FI" dirty="0"/>
            </a:br>
            <a:r>
              <a:rPr lang="fi-FI" dirty="0"/>
              <a:t>Nukkuminen</a:t>
            </a:r>
            <a:br>
              <a:rPr lang="fi-FI" dirty="0"/>
            </a:br>
            <a:br>
              <a:rPr lang="fi-FI" dirty="0"/>
            </a:br>
            <a:endParaRPr lang="fi-FI" dirty="0"/>
          </a:p>
        </p:txBody>
      </p:sp>
      <p:sp>
        <p:nvSpPr>
          <p:cNvPr id="3" name="Sisällön paikkamerkki 2">
            <a:extLst>
              <a:ext uri="{FF2B5EF4-FFF2-40B4-BE49-F238E27FC236}">
                <a16:creationId xmlns:a16="http://schemas.microsoft.com/office/drawing/2014/main" id="{FC9A026A-35E1-C3D1-801F-0B4C166F8700}"/>
              </a:ext>
            </a:extLst>
          </p:cNvPr>
          <p:cNvSpPr>
            <a:spLocks noGrp="1"/>
          </p:cNvSpPr>
          <p:nvPr>
            <p:ph idx="1"/>
          </p:nvPr>
        </p:nvSpPr>
        <p:spPr/>
        <p:txBody>
          <a:bodyPr/>
          <a:lstStyle/>
          <a:p>
            <a:r>
              <a:rPr lang="fi-FI" dirty="0"/>
              <a:t>Näissä dioissa on keskitytty pääasiassa hyvinvointisuunnitelmaan valittuihin mittareihin</a:t>
            </a:r>
          </a:p>
          <a:p>
            <a:r>
              <a:rPr lang="fi-FI" dirty="0"/>
              <a:t>Lisäksi nostettu muutamia mittareita, joita hyvä tarkistella kokonaisuuden analysoinnissa.</a:t>
            </a:r>
          </a:p>
          <a:p>
            <a:r>
              <a:rPr lang="fi-FI" dirty="0"/>
              <a:t>Lisää mittareita löytyy THL:n sivuilta: </a:t>
            </a:r>
            <a:r>
              <a:rPr lang="fi-FI" dirty="0">
                <a:hlinkClick r:id="rId2"/>
              </a:rPr>
              <a:t>Kouluterveyskyselyn tulokset – THL</a:t>
            </a:r>
            <a:r>
              <a:rPr lang="fi-FI" dirty="0"/>
              <a:t>- tutustu myös niihin oman toimintasi näkökulmasta</a:t>
            </a:r>
          </a:p>
          <a:p>
            <a:endParaRPr lang="fi-FI" dirty="0"/>
          </a:p>
          <a:p>
            <a:endParaRPr lang="fi-FI" dirty="0"/>
          </a:p>
        </p:txBody>
      </p:sp>
      <p:sp>
        <p:nvSpPr>
          <p:cNvPr id="4" name="Alatunnisteen paikkamerkki 3">
            <a:extLst>
              <a:ext uri="{FF2B5EF4-FFF2-40B4-BE49-F238E27FC236}">
                <a16:creationId xmlns:a16="http://schemas.microsoft.com/office/drawing/2014/main" id="{7468CA57-9E39-BA4E-A846-393F5A435872}"/>
              </a:ext>
            </a:extLst>
          </p:cNvPr>
          <p:cNvSpPr>
            <a:spLocks noGrp="1"/>
          </p:cNvSpPr>
          <p:nvPr>
            <p:ph type="ftr" sz="quarter" idx="11"/>
          </p:nvPr>
        </p:nvSpPr>
        <p:spPr/>
        <p:txBody>
          <a:bodyPr/>
          <a:lstStyle/>
          <a:p>
            <a:r>
              <a:rPr lang="fi-FI" dirty="0"/>
              <a:t>Kouluterveyskysely 2023</a:t>
            </a:r>
          </a:p>
          <a:p>
            <a:r>
              <a:rPr lang="fi-FI" dirty="0"/>
              <a:t>Pohjois-Savo</a:t>
            </a:r>
          </a:p>
        </p:txBody>
      </p:sp>
      <p:sp>
        <p:nvSpPr>
          <p:cNvPr id="5" name="Dian numeron paikkamerkki 4">
            <a:extLst>
              <a:ext uri="{FF2B5EF4-FFF2-40B4-BE49-F238E27FC236}">
                <a16:creationId xmlns:a16="http://schemas.microsoft.com/office/drawing/2014/main" id="{3662E2B7-66B8-8F34-D197-FE31626590B8}"/>
              </a:ext>
            </a:extLst>
          </p:cNvPr>
          <p:cNvSpPr>
            <a:spLocks noGrp="1"/>
          </p:cNvSpPr>
          <p:nvPr>
            <p:ph type="sldNum" sz="quarter" idx="12"/>
          </p:nvPr>
        </p:nvSpPr>
        <p:spPr/>
        <p:txBody>
          <a:bodyPr/>
          <a:lstStyle/>
          <a:p>
            <a:fld id="{CCD26548-A701-4132-A0A2-A9B09A70FF4B}" type="slidenum">
              <a:rPr lang="fi-FI" smtClean="0"/>
              <a:t>10</a:t>
            </a:fld>
            <a:endParaRPr lang="fi-FI" dirty="0"/>
          </a:p>
        </p:txBody>
      </p:sp>
    </p:spTree>
    <p:extLst>
      <p:ext uri="{BB962C8B-B14F-4D97-AF65-F5344CB8AC3E}">
        <p14:creationId xmlns:p14="http://schemas.microsoft.com/office/powerpoint/2010/main" val="147094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9987C-679A-14A4-5DE7-10AB591DFCF7}"/>
              </a:ext>
            </a:extLst>
          </p:cNvPr>
          <p:cNvSpPr>
            <a:spLocks noGrp="1"/>
          </p:cNvSpPr>
          <p:nvPr>
            <p:ph type="ctrTitle"/>
          </p:nvPr>
        </p:nvSpPr>
        <p:spPr>
          <a:xfrm>
            <a:off x="6094412" y="869010"/>
            <a:ext cx="5354587" cy="1146222"/>
          </a:xfrm>
        </p:spPr>
        <p:txBody>
          <a:bodyPr>
            <a:normAutofit/>
          </a:bodyPr>
          <a:lstStyle/>
          <a:p>
            <a:r>
              <a:rPr lang="fi-FI" sz="3950" dirty="0">
                <a:cs typeface="Arial"/>
              </a:rPr>
              <a:t>Nukkuminen</a:t>
            </a:r>
          </a:p>
        </p:txBody>
      </p:sp>
      <p:sp>
        <p:nvSpPr>
          <p:cNvPr id="4" name="Dian numeron paikkamerkki 3">
            <a:extLst>
              <a:ext uri="{FF2B5EF4-FFF2-40B4-BE49-F238E27FC236}">
                <a16:creationId xmlns:a16="http://schemas.microsoft.com/office/drawing/2014/main" id="{57D93480-DE35-BC63-EF2B-22D24B4BBEA0}"/>
              </a:ext>
            </a:extLst>
          </p:cNvPr>
          <p:cNvSpPr>
            <a:spLocks noGrp="1"/>
          </p:cNvSpPr>
          <p:nvPr>
            <p:ph type="sldNum" sz="quarter" idx="12"/>
          </p:nvPr>
        </p:nvSpPr>
        <p:spPr/>
        <p:txBody>
          <a:bodyPr/>
          <a:lstStyle/>
          <a:p>
            <a:fld id="{CCD26548-A701-4132-A0A2-A9B09A70FF4B}" type="slidenum">
              <a:rPr lang="fi-FI" smtClean="0"/>
              <a:t>11</a:t>
            </a:fld>
            <a:endParaRPr lang="fi-FI"/>
          </a:p>
        </p:txBody>
      </p:sp>
      <p:sp>
        <p:nvSpPr>
          <p:cNvPr id="6" name="Alaotsikko 3">
            <a:extLst>
              <a:ext uri="{FF2B5EF4-FFF2-40B4-BE49-F238E27FC236}">
                <a16:creationId xmlns:a16="http://schemas.microsoft.com/office/drawing/2014/main" id="{9DD281F7-CFCF-DCA4-3E36-94F802D14C80}"/>
              </a:ext>
            </a:extLst>
          </p:cNvPr>
          <p:cNvSpPr>
            <a:spLocks noGrp="1"/>
          </p:cNvSpPr>
          <p:nvPr/>
        </p:nvSpPr>
        <p:spPr>
          <a:xfrm>
            <a:off x="6504176" y="2393907"/>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400" dirty="0">
                <a:cs typeface="Arial"/>
              </a:rPr>
              <a:t>Sisältää tulokset kysymyksistä:</a:t>
            </a:r>
          </a:p>
          <a:p>
            <a:pPr algn="l">
              <a:spcBef>
                <a:spcPts val="0"/>
              </a:spcBef>
              <a:defRPr/>
            </a:pPr>
            <a:endParaRPr lang="fi-FI" sz="1400" dirty="0">
              <a:cs typeface="Arial"/>
            </a:endParaRPr>
          </a:p>
          <a:p>
            <a:pPr marL="342900" indent="-342900" algn="l">
              <a:spcBef>
                <a:spcPts val="0"/>
              </a:spcBef>
              <a:buBlip>
                <a:blip r:embed="rId2"/>
              </a:buBlip>
              <a:defRPr/>
            </a:pPr>
            <a:r>
              <a:rPr lang="fi-FI" sz="1400" b="0" i="0" u="none" strike="noStrike" dirty="0">
                <a:effectLst/>
                <a:latin typeface="Arial" panose="020B0604020202020204" pitchFamily="34" charset="0"/>
              </a:rPr>
              <a:t>Nukkuu arkisin alle 8 tuntia, % 8. ja 9. luokan oppilaista</a:t>
            </a:r>
            <a:r>
              <a:rPr lang="fi-FI" sz="1400" dirty="0"/>
              <a:t> </a:t>
            </a:r>
          </a:p>
          <a:p>
            <a:pPr marL="342900" indent="-342900" algn="l">
              <a:spcBef>
                <a:spcPts val="0"/>
              </a:spcBef>
              <a:buBlip>
                <a:blip r:embed="rId2"/>
              </a:buBlip>
              <a:defRPr/>
            </a:pPr>
            <a:r>
              <a:rPr lang="fi-FI" sz="1400" b="0" i="0" u="none" strike="noStrike" dirty="0">
                <a:effectLst/>
                <a:latin typeface="Arial" panose="020B0604020202020204" pitchFamily="34" charset="0"/>
              </a:rPr>
              <a:t>Nukkuu arkisin alle 8 tuntia, % ammatillisen oppilaitoksen 1. ja 2. vuoden opiskelijoista</a:t>
            </a:r>
          </a:p>
          <a:p>
            <a:pPr marL="342900" indent="-342900" algn="l">
              <a:spcBef>
                <a:spcPts val="0"/>
              </a:spcBef>
              <a:buBlip>
                <a:blip r:embed="rId2"/>
              </a:buBlip>
              <a:defRPr/>
            </a:pPr>
            <a:r>
              <a:rPr lang="fi-FI" sz="1400" b="0" i="0" u="none" strike="noStrike" dirty="0">
                <a:effectLst/>
                <a:latin typeface="Arial" panose="020B0604020202020204" pitchFamily="34" charset="0"/>
              </a:rPr>
              <a:t>Nukkuu arkisin alle 8 tuntia, % lukion 1. ja 2. vuoden opiskelijoista</a:t>
            </a:r>
            <a:r>
              <a:rPr lang="fi-FI" sz="1400" dirty="0"/>
              <a:t> </a:t>
            </a:r>
          </a:p>
          <a:p>
            <a:pPr marL="342900" indent="-342900" algn="l">
              <a:spcBef>
                <a:spcPts val="0"/>
              </a:spcBef>
              <a:buBlip>
                <a:blip r:embed="rId2"/>
              </a:buBlip>
              <a:defRPr/>
            </a:pPr>
            <a:r>
              <a:rPr lang="fi-FI" sz="1400" dirty="0">
                <a:hlinkClick r:id="rId3"/>
              </a:rPr>
              <a:t>Tulostaulukko - Sotkanet.fi, Tilasto- ja indikaattoripankki</a:t>
            </a:r>
            <a:endParaRPr lang="fi-FI" sz="1400" dirty="0"/>
          </a:p>
          <a:p>
            <a:pPr algn="l">
              <a:spcBef>
                <a:spcPts val="0"/>
              </a:spcBef>
              <a:defRPr/>
            </a:pPr>
            <a:endParaRPr lang="fi-FI" sz="1400" dirty="0"/>
          </a:p>
          <a:p>
            <a:pPr marL="342900" indent="-342900" algn="l">
              <a:spcBef>
                <a:spcPts val="0"/>
              </a:spcBef>
              <a:buBlip>
                <a:blip r:embed="rId2"/>
              </a:buBlip>
              <a:defRPr/>
            </a:pPr>
            <a:r>
              <a:rPr lang="fi-FI" sz="1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rPr>
              <a:t>Kokee, ettei nuku tarpeeksi 4.-5.lk oppilaat </a:t>
            </a:r>
            <a:r>
              <a:rPr lang="fi-FI" sz="1400" b="0" i="0" dirty="0">
                <a:solidFill>
                  <a:srgbClr val="303030"/>
                </a:solidFill>
                <a:effectLst/>
                <a:latin typeface="Source Sans Pro" panose="020B0503030403020204" pitchFamily="34" charset="0"/>
              </a:rPr>
              <a:t> </a:t>
            </a:r>
            <a:r>
              <a:rPr lang="fi-FI" sz="1400" dirty="0">
                <a:hlinkClick r:id="rId4"/>
              </a:rPr>
              <a:t>Kouluterveyskyselyn tulokset 2017-2023. Perusopetus 4. ja 5. lk. oppilaat - THL kuutio- ja tiivistekäyttöliittymä</a:t>
            </a:r>
            <a:endParaRPr lang="fi-FI" sz="1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pPr>
              <a:defRPr/>
            </a:pPr>
            <a:endParaRPr lang="fi-FI" b="0" i="0" u="none" strike="noStrike" kern="1200" cap="none" normalizeH="0" baseline="0" noProof="0" dirty="0">
              <a:ln>
                <a:noFill/>
              </a:ln>
              <a:solidFill>
                <a:srgbClr val="313131"/>
              </a:solidFill>
              <a:effectLst/>
              <a:uLnTx/>
              <a:uFillTx/>
              <a:latin typeface="Arial" panose="020B0604020202020204"/>
              <a:ea typeface="Inter" panose="02000503000000020004" pitchFamily="2" charset="0"/>
              <a:cs typeface="Arial"/>
            </a:endParaRPr>
          </a:p>
        </p:txBody>
      </p:sp>
    </p:spTree>
    <p:extLst>
      <p:ext uri="{BB962C8B-B14F-4D97-AF65-F5344CB8AC3E}">
        <p14:creationId xmlns:p14="http://schemas.microsoft.com/office/powerpoint/2010/main" val="104499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12</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4.-5. luokkalaisten määrän, jotka kokevat etteivät nuku tarpeeksi. </a:t>
            </a:r>
            <a:r>
              <a:rPr lang="fi-FI" sz="1200" dirty="0">
                <a:hlinkClick r:id="rId4"/>
              </a:rPr>
              <a:t>Kouluterveyskyselyn tulokset 2017-2023. Perusopetus 4. ja 5. lk. oppilaat - THL kuutio- ja tiivistekäyttöliittymä</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1536961" y="3356970"/>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3" name="Kaavio 2">
            <a:extLst>
              <a:ext uri="{FF2B5EF4-FFF2-40B4-BE49-F238E27FC236}">
                <a16:creationId xmlns:a16="http://schemas.microsoft.com/office/drawing/2014/main" id="{D2B8C1A4-1FBB-59AA-0A75-7C35502556EB}"/>
              </a:ext>
            </a:extLst>
          </p:cNvPr>
          <p:cNvGraphicFramePr>
            <a:graphicFrameLocks/>
          </p:cNvGraphicFramePr>
          <p:nvPr/>
        </p:nvGraphicFramePr>
        <p:xfrm>
          <a:off x="821076" y="1179661"/>
          <a:ext cx="10564042" cy="40625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937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13</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4.-5. luokkalaisten määrän, jotka kokevat etteivät nuku tarpeeksi. </a:t>
            </a:r>
            <a:r>
              <a:rPr lang="fi-FI" sz="1200" dirty="0">
                <a:hlinkClick r:id="rId4"/>
              </a:rPr>
              <a:t>Kouluterveyskyselyn tulokset 2017-2023. Perusopetus 4. ja 5. lk. oppilaat - THL kuutio- ja tiivistekäyttöliittymä</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5400000" flipV="1">
            <a:off x="10315914" y="3952693"/>
            <a:ext cx="540956" cy="170388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2" name="Kaavio 1">
            <a:extLst>
              <a:ext uri="{FF2B5EF4-FFF2-40B4-BE49-F238E27FC236}">
                <a16:creationId xmlns:a16="http://schemas.microsoft.com/office/drawing/2014/main" id="{2EB1DC92-D35C-C877-FA03-5261AF37F59E}"/>
              </a:ext>
            </a:extLst>
          </p:cNvPr>
          <p:cNvGraphicFramePr>
            <a:graphicFrameLocks/>
          </p:cNvGraphicFramePr>
          <p:nvPr/>
        </p:nvGraphicFramePr>
        <p:xfrm>
          <a:off x="838446" y="1123290"/>
          <a:ext cx="10546672" cy="4109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331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14</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236"/>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peruskoulun 8. ja 9. luokkalaisten osuuden prosentteina kysymykseen vastanneista ko. ikäluokassa, jotka nukkuvat arkisin tavallisesti alle kahdeksan tuntia. </a:t>
            </a:r>
            <a:r>
              <a:rPr lang="fi-FI" sz="1200" dirty="0">
                <a:hlinkClick r:id="rId4"/>
              </a:rPr>
              <a:t>Metadata - Sotkanet.fi, Tilasto- ja indikaattoripankki</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6206388" y="3387813"/>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2" name="Kaavio 1">
            <a:extLst>
              <a:ext uri="{FF2B5EF4-FFF2-40B4-BE49-F238E27FC236}">
                <a16:creationId xmlns:a16="http://schemas.microsoft.com/office/drawing/2014/main" id="{8899E3E1-52C4-447B-AF70-B74FCD7DC922}"/>
              </a:ext>
            </a:extLst>
          </p:cNvPr>
          <p:cNvGraphicFramePr>
            <a:graphicFrameLocks/>
          </p:cNvGraphicFramePr>
          <p:nvPr/>
        </p:nvGraphicFramePr>
        <p:xfrm>
          <a:off x="821076" y="1101478"/>
          <a:ext cx="10546672" cy="418022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uora nuoliyhdysviiva 10">
            <a:extLst>
              <a:ext uri="{FF2B5EF4-FFF2-40B4-BE49-F238E27FC236}">
                <a16:creationId xmlns:a16="http://schemas.microsoft.com/office/drawing/2014/main" id="{83CF3A65-79CD-4EA2-3673-55334167050A}"/>
              </a:ext>
            </a:extLst>
          </p:cNvPr>
          <p:cNvCxnSpPr>
            <a:cxnSpLocks/>
          </p:cNvCxnSpPr>
          <p:nvPr/>
        </p:nvCxnSpPr>
        <p:spPr>
          <a:xfrm>
            <a:off x="1432875" y="2271860"/>
            <a:ext cx="37432" cy="3090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07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15</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236"/>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peruskoulun 8. ja 9. luokkalaisten osuuden prosentteina kysymykseen vastanneista ko. ikäluokassa, jotka nukkuvat arkisin tavallisesti alle kahdeksan tuntia. </a:t>
            </a:r>
            <a:r>
              <a:rPr lang="fi-FI" sz="1200" dirty="0">
                <a:hlinkClick r:id="rId4"/>
              </a:rPr>
              <a:t>Metadata - Sotkanet.fi, Tilasto- ja indikaattoripankki</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2821238" y="2997718"/>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3" name="Kaavio 2">
            <a:extLst>
              <a:ext uri="{FF2B5EF4-FFF2-40B4-BE49-F238E27FC236}">
                <a16:creationId xmlns:a16="http://schemas.microsoft.com/office/drawing/2014/main" id="{3280FCA1-E9C7-3828-7C8C-3659DB5E2057}"/>
              </a:ext>
            </a:extLst>
          </p:cNvPr>
          <p:cNvGraphicFramePr>
            <a:graphicFrameLocks/>
          </p:cNvGraphicFramePr>
          <p:nvPr/>
        </p:nvGraphicFramePr>
        <p:xfrm>
          <a:off x="821076" y="1060599"/>
          <a:ext cx="6991193" cy="4093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Kaavio 1">
            <a:extLst>
              <a:ext uri="{FF2B5EF4-FFF2-40B4-BE49-F238E27FC236}">
                <a16:creationId xmlns:a16="http://schemas.microsoft.com/office/drawing/2014/main" id="{43E2BF8F-6751-FD6B-8112-210DB65F5F1D}"/>
              </a:ext>
            </a:extLst>
          </p:cNvPr>
          <p:cNvGraphicFramePr>
            <a:graphicFrameLocks/>
          </p:cNvGraphicFramePr>
          <p:nvPr/>
        </p:nvGraphicFramePr>
        <p:xfrm>
          <a:off x="7965648" y="1060595"/>
          <a:ext cx="3402099" cy="43497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9691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16</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236"/>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ammatillisen oppilaitoksen 1. ja 2. vuoden opiskelijoiden osuuden prosentteina kysymykseen vastanneista ko. ikäluokassa, jotka nukkuvat alle kahdeksan tuntia arkipäivisin. </a:t>
            </a:r>
            <a:r>
              <a:rPr lang="fi-FI" sz="1200" dirty="0">
                <a:hlinkClick r:id="rId4"/>
              </a:rPr>
              <a:t>Metadata - Sotkanet.fi, Tilasto- ja indikaattoripankki</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3659309" y="3132524"/>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9" name="Kaavio 8">
            <a:extLst>
              <a:ext uri="{FF2B5EF4-FFF2-40B4-BE49-F238E27FC236}">
                <a16:creationId xmlns:a16="http://schemas.microsoft.com/office/drawing/2014/main" id="{39086948-C742-A26B-CDAA-9D502FEA6250}"/>
              </a:ext>
            </a:extLst>
          </p:cNvPr>
          <p:cNvGraphicFramePr>
            <a:graphicFrameLocks/>
          </p:cNvGraphicFramePr>
          <p:nvPr/>
        </p:nvGraphicFramePr>
        <p:xfrm>
          <a:off x="821076" y="1060599"/>
          <a:ext cx="7559336" cy="41281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Kaavio 11">
            <a:extLst>
              <a:ext uri="{FF2B5EF4-FFF2-40B4-BE49-F238E27FC236}">
                <a16:creationId xmlns:a16="http://schemas.microsoft.com/office/drawing/2014/main" id="{F6365421-0366-B48F-2BF2-B8AFBE9E9033}"/>
              </a:ext>
            </a:extLst>
          </p:cNvPr>
          <p:cNvGraphicFramePr>
            <a:graphicFrameLocks/>
          </p:cNvGraphicFramePr>
          <p:nvPr/>
        </p:nvGraphicFramePr>
        <p:xfrm>
          <a:off x="8397780" y="1069698"/>
          <a:ext cx="2969967" cy="41998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476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17</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236"/>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lukion 1. ja 2. vuoden opiskelijoiden osuuden prosentteina kysymykseen vastanneista ko. ikäluokassa, jotka nukkuvat alle kahdeksan tuntia arkipäivisin. </a:t>
            </a:r>
            <a:r>
              <a:rPr lang="fi-FI" sz="1200" dirty="0">
                <a:hlinkClick r:id="rId4"/>
              </a:rPr>
              <a:t>Metadata - Sotkanet.fi, Tilasto- ja indikaattoripankki</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1793800" y="3060084"/>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2" name="Kaavio 1">
            <a:extLst>
              <a:ext uri="{FF2B5EF4-FFF2-40B4-BE49-F238E27FC236}">
                <a16:creationId xmlns:a16="http://schemas.microsoft.com/office/drawing/2014/main" id="{E822C614-9B97-D927-53E4-93D3B939C99A}"/>
              </a:ext>
            </a:extLst>
          </p:cNvPr>
          <p:cNvGraphicFramePr>
            <a:graphicFrameLocks/>
          </p:cNvGraphicFramePr>
          <p:nvPr/>
        </p:nvGraphicFramePr>
        <p:xfrm>
          <a:off x="821076" y="1106153"/>
          <a:ext cx="7361390" cy="40477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Kaavio 2">
            <a:extLst>
              <a:ext uri="{FF2B5EF4-FFF2-40B4-BE49-F238E27FC236}">
                <a16:creationId xmlns:a16="http://schemas.microsoft.com/office/drawing/2014/main" id="{4006F9A4-05BE-EE5B-154A-C02EA7003625}"/>
              </a:ext>
            </a:extLst>
          </p:cNvPr>
          <p:cNvGraphicFramePr>
            <a:graphicFrameLocks/>
          </p:cNvGraphicFramePr>
          <p:nvPr/>
        </p:nvGraphicFramePr>
        <p:xfrm>
          <a:off x="8316727" y="1279840"/>
          <a:ext cx="3090925" cy="39520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85392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18</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endParaRPr lang="fi-FI"/>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236"/>
          </a:xfrm>
          <a:prstGeom prst="rect">
            <a:avLst/>
          </a:prstGeom>
          <a:noFill/>
        </p:spPr>
        <p:txBody>
          <a:bodyPr wrap="square" lIns="0" tIns="0" rIns="0" bIns="0" rtlCol="0">
            <a:spAutoFit/>
          </a:bodyPr>
          <a:lstStyle/>
          <a:p>
            <a:pPr algn="l"/>
            <a:r>
              <a:rPr lang="fi-FI" sz="1200" b="0" i="0" dirty="0">
                <a:solidFill>
                  <a:srgbClr val="303030"/>
                </a:solidFill>
                <a:effectLst/>
                <a:latin typeface="Source Sans Pro" panose="020B0503030403020204" pitchFamily="34" charset="0"/>
              </a:rPr>
              <a:t>Indikaattori ilmaisee niiden lukion 1. ja 2. vuoden opiskelijoiden osuuden prosentteina kysymykseen vastanneista ko. ikäluokassa, jotka nukkuvat alle kahdeksan tuntia arkipäivisin. </a:t>
            </a:r>
            <a:r>
              <a:rPr lang="fi-FI" sz="1200" dirty="0">
                <a:hlinkClick r:id="rId4"/>
              </a:rPr>
              <a:t>Metadata - Sotkanet.fi, Tilasto- ja indikaattoripankki</a:t>
            </a:r>
            <a:endParaRPr lang="fi-FI" sz="1200" dirty="0"/>
          </a:p>
        </p:txBody>
      </p:sp>
      <p:sp>
        <p:nvSpPr>
          <p:cNvPr id="10" name="Ellipsi 9">
            <a:extLst>
              <a:ext uri="{FF2B5EF4-FFF2-40B4-BE49-F238E27FC236}">
                <a16:creationId xmlns:a16="http://schemas.microsoft.com/office/drawing/2014/main" id="{1AE03EEF-BECB-427F-B829-044312599DC8}"/>
              </a:ext>
            </a:extLst>
          </p:cNvPr>
          <p:cNvSpPr/>
          <p:nvPr/>
        </p:nvSpPr>
        <p:spPr>
          <a:xfrm rot="2724659" flipV="1">
            <a:off x="2275564" y="3320175"/>
            <a:ext cx="479394" cy="1881035"/>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aphicFrame>
        <p:nvGraphicFramePr>
          <p:cNvPr id="9" name="Kaavio 8">
            <a:extLst>
              <a:ext uri="{FF2B5EF4-FFF2-40B4-BE49-F238E27FC236}">
                <a16:creationId xmlns:a16="http://schemas.microsoft.com/office/drawing/2014/main" id="{52215552-BA6E-D437-E8C2-7280C0C9A806}"/>
              </a:ext>
            </a:extLst>
          </p:cNvPr>
          <p:cNvGraphicFramePr>
            <a:graphicFrameLocks/>
          </p:cNvGraphicFramePr>
          <p:nvPr/>
        </p:nvGraphicFramePr>
        <p:xfrm>
          <a:off x="756648" y="1119750"/>
          <a:ext cx="10546671" cy="4076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5506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0F700-40AC-6A7B-7D73-0BFF09C7B7D8}"/>
              </a:ext>
            </a:extLst>
          </p:cNvPr>
          <p:cNvSpPr>
            <a:spLocks noGrp="1"/>
          </p:cNvSpPr>
          <p:nvPr>
            <p:ph type="title"/>
          </p:nvPr>
        </p:nvSpPr>
        <p:spPr>
          <a:xfrm>
            <a:off x="460147" y="1104169"/>
            <a:ext cx="11274498" cy="774813"/>
          </a:xfrm>
        </p:spPr>
        <p:txBody>
          <a:bodyPr/>
          <a:lstStyle/>
          <a:p>
            <a:r>
              <a:rPr lang="fi-FI" sz="3999" dirty="0">
                <a:latin typeface="Inter"/>
                <a:ea typeface="Inter" panose="02000503000000020004" pitchFamily="2" charset="0"/>
              </a:rPr>
              <a:t>Yhteenveto nukkuminen</a:t>
            </a:r>
          </a:p>
        </p:txBody>
      </p:sp>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fld id="{CCD26548-A701-4132-A0A2-A9B09A70FF4B}" type="slidenum">
              <a:rPr lang="fi-FI" smtClean="0"/>
              <a:t>19</a:t>
            </a:fld>
            <a:endParaRPr lang="fi-FI"/>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lvl="0" algn="ctr">
              <a:defRPr/>
            </a:pPr>
            <a:r>
              <a:rPr lang="fi-FI" sz="700" b="1">
                <a:solidFill>
                  <a:schemeClr val="bg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chemeClr val="bg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mn-lt"/>
              </a:rPr>
              <a:t>VANHEMMUUS VAHVISTUU</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tx1"/>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chemeClr val="tx1"/>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Calibri"/>
              </a:rPr>
              <a:t>MIELEN HYVINVOINTI JA RIIPPUVUUKSIEN EHKÄISY</a:t>
            </a:r>
            <a:endParaRPr lang="fi-FI" sz="700" b="1" spc="300">
              <a:solidFill>
                <a:schemeClr val="bg1">
                  <a:lumMod val="65000"/>
                </a:scheme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chemeClr val="bg1">
                    <a:lumMod val="65000"/>
                  </a:scheme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HYTE- RESURSSIEN, RAKENTEIDEN JA PROSESSIEN</a:t>
            </a:r>
          </a:p>
          <a:p>
            <a:pPr algn="ctr" defTabSz="914126" fontAlgn="base">
              <a:defRPr/>
            </a:pPr>
            <a:r>
              <a:rPr lang="fi-FI" sz="700" b="1">
                <a:solidFill>
                  <a:schemeClr val="bg1">
                    <a:lumMod val="65000"/>
                  </a:schemeClr>
                </a:solidFill>
                <a:latin typeface="Inter" panose="02000503000000020004" pitchFamily="2" charset="0"/>
                <a:ea typeface="Inter" panose="02000503000000020004" pitchFamily="2" charset="0"/>
              </a:rPr>
              <a:t>VAHVISTUMINEN</a:t>
            </a:r>
            <a:endParaRPr lang="fi-FI" sz="700" spc="300">
              <a:solidFill>
                <a:schemeClr val="bg1">
                  <a:lumMod val="65000"/>
                </a:scheme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237484" y="64911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fi-FI" sz="1799">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738430" y="211207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fi-FI" sz="2400" dirty="0"/>
              <a:t>Hyvää</a:t>
            </a:r>
            <a:endParaRPr lang="fi-FI" sz="1800" spc="0" dirty="0">
              <a:solidFill>
                <a:prstClr val="black"/>
              </a:solidFill>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lang="fi-FI" sz="1800" spc="0" dirty="0">
              <a:solidFill>
                <a:prstClr val="black"/>
              </a:solidFill>
              <a:latin typeface="Arial" panose="020B0604020202020204"/>
              <a:ea typeface="Inter" panose="02000503000000020004" pitchFamily="2" charset="0"/>
              <a:cs typeface="Arial"/>
            </a:endParaRPr>
          </a:p>
          <a:p>
            <a:pPr marL="342900" indent="-342900" algn="l">
              <a:spcBef>
                <a:spcPts val="0"/>
              </a:spcBef>
              <a:buBlip>
                <a:blip r:embed="rId2"/>
              </a:buBlip>
              <a:defRPr/>
            </a:pPr>
            <a:r>
              <a:rPr lang="fi-FI" sz="1800" spc="0" dirty="0">
                <a:solidFill>
                  <a:prstClr val="black"/>
                </a:solidFill>
                <a:latin typeface="Arial" panose="020B0604020202020204"/>
                <a:ea typeface="Inter" panose="02000503000000020004" pitchFamily="2" charset="0"/>
                <a:cs typeface="Arial"/>
              </a:rPr>
              <a:t>Pohjois-savolaiset 4.-5.luokkalaiset kokevat hieman aiempaa useammin, että nukkuvat tarpeeksi</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Alakoululaisten kokemus riittävästä nukkumisesta vaihtelee kunnittain paljon, Kiuruvedellä vain 5% kokee nukkuvansa liian vähän</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Yläkoululaiset, </a:t>
            </a:r>
            <a:r>
              <a:rPr lang="fi-FI" sz="1800" spc="0" dirty="0" err="1">
                <a:solidFill>
                  <a:prstClr val="black"/>
                </a:solidFill>
                <a:latin typeface="Arial" panose="020B0604020202020204"/>
                <a:ea typeface="Inter" panose="02000503000000020004" pitchFamily="2" charset="0"/>
                <a:cs typeface="Arial"/>
              </a:rPr>
              <a:t>ammatill.oppilaitoksen</a:t>
            </a:r>
            <a:r>
              <a:rPr lang="fi-FI" sz="1800" spc="0" dirty="0">
                <a:solidFill>
                  <a:prstClr val="black"/>
                </a:solidFill>
                <a:latin typeface="Arial" panose="020B0604020202020204"/>
                <a:ea typeface="Inter" panose="02000503000000020004" pitchFamily="2" charset="0"/>
                <a:cs typeface="Arial"/>
              </a:rPr>
              <a:t> opiskelijat ja lukiolaiset nukkuvat aiempaa useammin yli 8h yössä </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Yläkoululaisista ja opiskelijoista yli 8h yössä nukkuvia on enemmän kuin koko maassa ja useammalla verrokkihyvinvointialueella</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lang="fi-FI" sz="1800" spc="0" dirty="0">
              <a:solidFill>
                <a:prstClr val="black"/>
              </a:solidFill>
              <a:latin typeface="Arial" panose="020B0604020202020204"/>
              <a:ea typeface="Inter" panose="02000503000000020004" pitchFamily="2" charset="0"/>
              <a:cs typeface="Arial"/>
            </a:endParaRPr>
          </a:p>
          <a:p>
            <a:pPr lvl="1" algn="l">
              <a:spcBef>
                <a:spcPts val="0"/>
              </a:spcBef>
              <a:defRPr/>
            </a:pPr>
            <a:endParaRPr kumimoji="0" lang="fi-FI" sz="22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endParaRPr lang="fi-FI" dirty="0"/>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1"/>
            <a:ext cx="5344142" cy="4038974"/>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fi-FI" sz="2400" spc="0" dirty="0">
                <a:solidFill>
                  <a:prstClr val="black"/>
                </a:solidFill>
                <a:latin typeface="Arial" panose="020B0604020202020204"/>
                <a:ea typeface="Inter" panose="02000503000000020004" pitchFamily="2" charset="0"/>
                <a:cs typeface="Arial"/>
              </a:rPr>
              <a:t>Kehitettävää</a:t>
            </a:r>
          </a:p>
          <a:p>
            <a:pPr marR="0" lvl="0" algn="l" defTabSz="914400" rtl="0" eaLnBrk="1" fontAlgn="auto" latinLnBrk="0" hangingPunct="1">
              <a:lnSpc>
                <a:spcPct val="100000"/>
              </a:lnSpc>
              <a:spcBef>
                <a:spcPts val="0"/>
              </a:spcBef>
              <a:spcAft>
                <a:spcPts val="0"/>
              </a:spcAft>
              <a:buClrTx/>
              <a:buSzTx/>
              <a:tabLst/>
              <a:defRPr/>
            </a:pPr>
            <a:endParaRPr lang="fi-FI" sz="2400" spc="0" dirty="0">
              <a:solidFill>
                <a:prstClr val="black"/>
              </a:solidFill>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Pohjois-Savossa alakoululaiset kokevat koko maata ja verrokkihyvinvointialueita useammin, etteivät nuku tarpeeksi</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Yläkoululaisista ja opiskelijoista tytöt nukkuvat selvästi useammin alle 8 h yössä</a:t>
            </a: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r>
              <a:rPr lang="fi-FI" sz="1800" spc="0" dirty="0">
                <a:solidFill>
                  <a:prstClr val="black"/>
                </a:solidFill>
                <a:latin typeface="Arial" panose="020B0604020202020204"/>
                <a:ea typeface="Inter" panose="02000503000000020004" pitchFamily="2" charset="0"/>
                <a:cs typeface="Arial"/>
              </a:rPr>
              <a:t>Vaikka yläkoululaisten ja opiskelijoiden unen määrä on kasvanut, niin silti heistä suuri osa nukkuu edelleen alle 8 h yössä </a:t>
            </a:r>
          </a:p>
          <a:p>
            <a:pPr marL="800100" lvl="1" indent="-342900" algn="l">
              <a:spcBef>
                <a:spcPts val="0"/>
              </a:spcBef>
              <a:buFont typeface="Wingdings" panose="05000000000000000000" pitchFamily="2" charset="2"/>
              <a:buChar char="Ø"/>
              <a:defRPr/>
            </a:pPr>
            <a:r>
              <a:rPr lang="fi-FI" sz="1600" dirty="0">
                <a:solidFill>
                  <a:prstClr val="black"/>
                </a:solidFill>
                <a:latin typeface="Arial" panose="020B0604020202020204"/>
                <a:ea typeface="Inter" panose="02000503000000020004" pitchFamily="2" charset="0"/>
                <a:cs typeface="Arial"/>
              </a:rPr>
              <a:t>8.-9.lk 35,3%</a:t>
            </a:r>
          </a:p>
          <a:p>
            <a:pPr marL="800100" lvl="1" indent="-342900" algn="l">
              <a:spcBef>
                <a:spcPts val="0"/>
              </a:spcBef>
              <a:buFont typeface="Wingdings" panose="05000000000000000000" pitchFamily="2" charset="2"/>
              <a:buChar char="Ø"/>
              <a:defRPr/>
            </a:pPr>
            <a:r>
              <a:rPr lang="fi-FI" sz="1600" spc="0" dirty="0">
                <a:solidFill>
                  <a:prstClr val="black"/>
                </a:solidFill>
                <a:latin typeface="Arial" panose="020B0604020202020204"/>
                <a:ea typeface="Inter" panose="02000503000000020004" pitchFamily="2" charset="0"/>
                <a:cs typeface="Arial"/>
              </a:rPr>
              <a:t>Lukio 36,9%</a:t>
            </a:r>
          </a:p>
          <a:p>
            <a:pPr marL="800100" lvl="1" indent="-342900" algn="l">
              <a:spcBef>
                <a:spcPts val="0"/>
              </a:spcBef>
              <a:buFont typeface="Wingdings" panose="05000000000000000000" pitchFamily="2" charset="2"/>
              <a:buChar char="Ø"/>
              <a:defRPr/>
            </a:pPr>
            <a:r>
              <a:rPr lang="fi-FI" sz="1600" dirty="0" err="1">
                <a:solidFill>
                  <a:prstClr val="black"/>
                </a:solidFill>
                <a:latin typeface="Arial" panose="020B0604020202020204"/>
                <a:ea typeface="Inter" panose="02000503000000020004" pitchFamily="2" charset="0"/>
                <a:cs typeface="Arial"/>
              </a:rPr>
              <a:t>Ammatill.oppilaitos</a:t>
            </a:r>
            <a:r>
              <a:rPr lang="fi-FI" sz="1600" dirty="0">
                <a:solidFill>
                  <a:prstClr val="black"/>
                </a:solidFill>
                <a:latin typeface="Arial" panose="020B0604020202020204"/>
                <a:ea typeface="Inter" panose="02000503000000020004" pitchFamily="2" charset="0"/>
                <a:cs typeface="Arial"/>
              </a:rPr>
              <a:t> 48,3%</a:t>
            </a:r>
            <a:endParaRPr lang="fi-FI" sz="1600" spc="0" dirty="0">
              <a:solidFill>
                <a:prstClr val="black"/>
              </a:solidFill>
              <a:latin typeface="Arial" panose="020B0604020202020204"/>
              <a:ea typeface="Inter" panose="02000503000000020004" pitchFamily="2" charset="0"/>
              <a:cs typeface="Arial"/>
            </a:endParaRPr>
          </a:p>
          <a:p>
            <a:pPr marL="800100" lvl="1" indent="-342900" algn="l">
              <a:spcBef>
                <a:spcPts val="0"/>
              </a:spcBef>
              <a:buFont typeface="Wingdings" panose="05000000000000000000" pitchFamily="2" charset="2"/>
              <a:buChar char="Ø"/>
              <a:defRPr/>
            </a:pPr>
            <a:endParaRPr lang="fi-FI" sz="1600" spc="0" dirty="0">
              <a:solidFill>
                <a:prstClr val="black"/>
              </a:solidFill>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dirty="0">
              <a:ln>
                <a:noFill/>
              </a:ln>
              <a:solidFill>
                <a:prstClr val="black"/>
              </a:solidFill>
              <a:effectLst/>
              <a:uLnTx/>
              <a:uFillTx/>
              <a:latin typeface="Arial" panose="020B0604020202020204"/>
              <a:ea typeface="Inter" panose="02000503000000020004" pitchFamily="2" charset="0"/>
              <a:cs typeface="Arial"/>
            </a:endParaRPr>
          </a:p>
          <a:p>
            <a:endParaRPr lang="fi-FI" dirty="0"/>
          </a:p>
        </p:txBody>
      </p:sp>
    </p:spTree>
    <p:extLst>
      <p:ext uri="{BB962C8B-B14F-4D97-AF65-F5344CB8AC3E}">
        <p14:creationId xmlns:p14="http://schemas.microsoft.com/office/powerpoint/2010/main" val="106835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9987C-679A-14A4-5DE7-10AB591DFCF7}"/>
              </a:ext>
            </a:extLst>
          </p:cNvPr>
          <p:cNvSpPr>
            <a:spLocks noGrp="1"/>
          </p:cNvSpPr>
          <p:nvPr>
            <p:ph type="ctrTitle"/>
          </p:nvPr>
        </p:nvSpPr>
        <p:spPr>
          <a:xfrm>
            <a:off x="6094412" y="869010"/>
            <a:ext cx="5354587" cy="1146222"/>
          </a:xfrm>
        </p:spPr>
        <p:txBody>
          <a:bodyPr>
            <a:normAutofit fontScale="90000"/>
          </a:bodyPr>
          <a:lstStyle/>
          <a:p>
            <a:r>
              <a:rPr lang="fi-FI" dirty="0"/>
              <a:t>Vapaa-aika ja harrastukset</a:t>
            </a:r>
          </a:p>
        </p:txBody>
      </p:sp>
      <p:sp>
        <p:nvSpPr>
          <p:cNvPr id="4" name="Dian numeron paikkamerkki 3">
            <a:extLst>
              <a:ext uri="{FF2B5EF4-FFF2-40B4-BE49-F238E27FC236}">
                <a16:creationId xmlns:a16="http://schemas.microsoft.com/office/drawing/2014/main" id="{57D93480-DE35-BC63-EF2B-22D24B4BBE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18" name="Rectangle 14">
            <a:extLst>
              <a:ext uri="{FF2B5EF4-FFF2-40B4-BE49-F238E27FC236}">
                <a16:creationId xmlns:a16="http://schemas.microsoft.com/office/drawing/2014/main" id="{C59F3749-7AC5-7021-EF5F-ABC6F344D19D}"/>
              </a:ext>
            </a:extLst>
          </p:cNvPr>
          <p:cNvSpPr>
            <a:spLocks noChangeArrowheads="1"/>
          </p:cNvSpPr>
          <p:nvPr/>
        </p:nvSpPr>
        <p:spPr bwMode="auto">
          <a:xfrm>
            <a:off x="5912112" y="2334644"/>
            <a:ext cx="5964264" cy="15234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171450" indent="-171450" rtl="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fi-FI" sz="1600" dirty="0"/>
              <a:t>Harrastaa jotakin vähintään kerran viikossa, % 8. ja 9. luokan oppilaista</a:t>
            </a:r>
          </a:p>
          <a:p>
            <a:pPr marL="171450" indent="-17145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en-US" sz="1600" dirty="0" err="1">
                <a:solidFill>
                  <a:prstClr val="black">
                    <a:lumMod val="65000"/>
                    <a:lumOff val="35000"/>
                  </a:prstClr>
                </a:solidFill>
              </a:rPr>
              <a:t>Harrastaa</a:t>
            </a:r>
            <a:r>
              <a:rPr lang="en-US" sz="1600" dirty="0">
                <a:solidFill>
                  <a:prstClr val="black">
                    <a:lumMod val="65000"/>
                    <a:lumOff val="35000"/>
                  </a:prstClr>
                </a:solidFill>
              </a:rPr>
              <a:t> </a:t>
            </a:r>
            <a:r>
              <a:rPr lang="en-US" sz="1600" dirty="0" err="1">
                <a:solidFill>
                  <a:prstClr val="black">
                    <a:lumMod val="65000"/>
                    <a:lumOff val="35000"/>
                  </a:prstClr>
                </a:solidFill>
              </a:rPr>
              <a:t>jotakin</a:t>
            </a:r>
            <a:r>
              <a:rPr lang="en-US" sz="1600" dirty="0">
                <a:solidFill>
                  <a:prstClr val="black">
                    <a:lumMod val="65000"/>
                    <a:lumOff val="35000"/>
                  </a:prstClr>
                </a:solidFill>
              </a:rPr>
              <a:t> </a:t>
            </a:r>
            <a:r>
              <a:rPr lang="en-US" sz="1600" dirty="0" err="1">
                <a:solidFill>
                  <a:prstClr val="black">
                    <a:lumMod val="65000"/>
                    <a:lumOff val="35000"/>
                  </a:prstClr>
                </a:solidFill>
              </a:rPr>
              <a:t>vähintään</a:t>
            </a:r>
            <a:r>
              <a:rPr lang="en-US" sz="1600" baseline="0" dirty="0">
                <a:solidFill>
                  <a:prstClr val="black">
                    <a:lumMod val="65000"/>
                    <a:lumOff val="35000"/>
                  </a:prstClr>
                </a:solidFill>
              </a:rPr>
              <a:t> </a:t>
            </a:r>
            <a:r>
              <a:rPr lang="en-US" sz="1600" baseline="0" dirty="0" err="1">
                <a:solidFill>
                  <a:prstClr val="black">
                    <a:lumMod val="65000"/>
                    <a:lumOff val="35000"/>
                  </a:prstClr>
                </a:solidFill>
              </a:rPr>
              <a:t>yhtenä</a:t>
            </a:r>
            <a:r>
              <a:rPr lang="en-US" sz="1600" baseline="0" dirty="0">
                <a:solidFill>
                  <a:prstClr val="black">
                    <a:lumMod val="65000"/>
                    <a:lumOff val="35000"/>
                  </a:prstClr>
                </a:solidFill>
              </a:rPr>
              <a:t> </a:t>
            </a:r>
            <a:r>
              <a:rPr lang="en-US" sz="1600" baseline="0" dirty="0" err="1">
                <a:solidFill>
                  <a:prstClr val="black">
                    <a:lumMod val="65000"/>
                    <a:lumOff val="35000"/>
                  </a:prstClr>
                </a:solidFill>
              </a:rPr>
              <a:t>päivänä</a:t>
            </a:r>
            <a:r>
              <a:rPr lang="en-US" sz="1600" baseline="0" dirty="0">
                <a:solidFill>
                  <a:prstClr val="black">
                    <a:lumMod val="65000"/>
                    <a:lumOff val="35000"/>
                  </a:prstClr>
                </a:solidFill>
              </a:rPr>
              <a:t>/ </a:t>
            </a:r>
            <a:r>
              <a:rPr lang="en-US" sz="1600" baseline="0" dirty="0" err="1">
                <a:solidFill>
                  <a:prstClr val="black">
                    <a:lumMod val="65000"/>
                    <a:lumOff val="35000"/>
                  </a:prstClr>
                </a:solidFill>
              </a:rPr>
              <a:t>kerran</a:t>
            </a:r>
            <a:r>
              <a:rPr lang="en-US" sz="1600" baseline="0" dirty="0">
                <a:solidFill>
                  <a:prstClr val="black">
                    <a:lumMod val="65000"/>
                    <a:lumOff val="35000"/>
                  </a:prstClr>
                </a:solidFill>
              </a:rPr>
              <a:t> </a:t>
            </a:r>
            <a:r>
              <a:rPr lang="en-US" sz="1600" baseline="0" dirty="0" err="1">
                <a:solidFill>
                  <a:prstClr val="black">
                    <a:lumMod val="65000"/>
                    <a:lumOff val="35000"/>
                  </a:prstClr>
                </a:solidFill>
              </a:rPr>
              <a:t>viikossa</a:t>
            </a:r>
            <a:r>
              <a:rPr lang="en-US" sz="1600" baseline="0" dirty="0">
                <a:solidFill>
                  <a:prstClr val="black">
                    <a:lumMod val="65000"/>
                    <a:lumOff val="35000"/>
                  </a:prstClr>
                </a:solidFill>
              </a:rPr>
              <a:t> 4. ja 5. </a:t>
            </a:r>
            <a:r>
              <a:rPr lang="en-US" sz="1600" baseline="0" dirty="0" err="1">
                <a:solidFill>
                  <a:prstClr val="black">
                    <a:lumMod val="65000"/>
                    <a:lumOff val="35000"/>
                  </a:prstClr>
                </a:solidFill>
              </a:rPr>
              <a:t>lk</a:t>
            </a:r>
            <a:r>
              <a:rPr lang="en-US" sz="1600" baseline="0" dirty="0">
                <a:solidFill>
                  <a:prstClr val="black">
                    <a:lumMod val="65000"/>
                    <a:lumOff val="35000"/>
                  </a:prstClr>
                </a:solidFill>
              </a:rPr>
              <a:t>, 8. ja 9.lk, </a:t>
            </a:r>
            <a:r>
              <a:rPr lang="en-US" sz="1600" baseline="0" dirty="0" err="1">
                <a:solidFill>
                  <a:prstClr val="black">
                    <a:lumMod val="65000"/>
                    <a:lumOff val="35000"/>
                  </a:prstClr>
                </a:solidFill>
              </a:rPr>
              <a:t>lukio</a:t>
            </a:r>
            <a:r>
              <a:rPr lang="en-US" sz="1600" baseline="0" dirty="0">
                <a:solidFill>
                  <a:prstClr val="black">
                    <a:lumMod val="65000"/>
                    <a:lumOff val="35000"/>
                  </a:prstClr>
                </a:solidFill>
              </a:rPr>
              <a:t> ja </a:t>
            </a:r>
            <a:r>
              <a:rPr lang="en-US" sz="1600" baseline="0" dirty="0" err="1">
                <a:solidFill>
                  <a:prstClr val="black">
                    <a:lumMod val="65000"/>
                    <a:lumOff val="35000"/>
                  </a:prstClr>
                </a:solidFill>
              </a:rPr>
              <a:t>aol</a:t>
            </a:r>
            <a:endParaRPr lang="en-US" sz="1600" dirty="0" err="1">
              <a:solidFill>
                <a:prstClr val="black">
                  <a:lumMod val="65000"/>
                  <a:lumOff val="35000"/>
                </a:prstClr>
              </a:solidFill>
              <a:cs typeface="Arial"/>
            </a:endParaRPr>
          </a:p>
          <a:p>
            <a:pPr marL="171450" indent="-171450">
              <a:buFont typeface="Arial" panose="020B0604020202020204" pitchFamily="34" charset="0"/>
              <a:buChar char="•"/>
              <a:defRPr sz="1400" b="0" i="0" u="none" strike="noStrike" kern="1200" spc="0" baseline="0">
                <a:solidFill>
                  <a:prstClr val="black">
                    <a:lumMod val="65000"/>
                    <a:lumOff val="35000"/>
                  </a:prstClr>
                </a:solidFill>
                <a:latin typeface="+mn-lt"/>
                <a:ea typeface="+mn-ea"/>
                <a:cs typeface="+mn-cs"/>
              </a:defRPr>
            </a:pPr>
            <a:r>
              <a:rPr lang="fi-FI" sz="1600" dirty="0">
                <a:solidFill>
                  <a:prstClr val="black">
                    <a:lumMod val="65000"/>
                    <a:lumOff val="35000"/>
                  </a:prstClr>
                </a:solidFill>
              </a:rPr>
              <a:t>Harrastukset,</a:t>
            </a:r>
            <a:r>
              <a:rPr lang="fi-FI" sz="1600" baseline="0" dirty="0">
                <a:solidFill>
                  <a:prstClr val="black">
                    <a:lumMod val="65000"/>
                    <a:lumOff val="35000"/>
                  </a:prstClr>
                </a:solidFill>
              </a:rPr>
              <a:t> 8. ja 9.lk</a:t>
            </a:r>
            <a:r>
              <a:rPr lang="fi-FI" sz="1600" dirty="0">
                <a:solidFill>
                  <a:prstClr val="black">
                    <a:lumMod val="65000"/>
                    <a:lumOff val="35000"/>
                  </a:prstClr>
                </a:solidFill>
              </a:rPr>
              <a:t>.</a:t>
            </a:r>
            <a:endParaRPr lang="fi-FI" sz="1600" dirty="0">
              <a:solidFill>
                <a:prstClr val="black">
                  <a:lumMod val="65000"/>
                  <a:lumOff val="35000"/>
                </a:prstClr>
              </a:solidFill>
              <a:cs typeface="Arial"/>
            </a:endParaRPr>
          </a:p>
          <a:p>
            <a:pPr algn="ctr" rtl="0">
              <a:defRPr sz="1400" b="0" i="0" u="none" strike="noStrike" kern="1200" spc="0" baseline="0">
                <a:solidFill>
                  <a:prstClr val="black">
                    <a:lumMod val="65000"/>
                    <a:lumOff val="35000"/>
                  </a:prstClr>
                </a:solidFill>
                <a:latin typeface="+mn-lt"/>
                <a:ea typeface="+mn-ea"/>
                <a:cs typeface="+mn-cs"/>
              </a:defRPr>
            </a:pPr>
            <a:endParaRPr lang="fi-FI" sz="1600" dirty="0"/>
          </a:p>
        </p:txBody>
      </p:sp>
      <p:sp>
        <p:nvSpPr>
          <p:cNvPr id="5" name="Rectangle 1">
            <a:extLst>
              <a:ext uri="{FF2B5EF4-FFF2-40B4-BE49-F238E27FC236}">
                <a16:creationId xmlns:a16="http://schemas.microsoft.com/office/drawing/2014/main" id="{8FC07639-2F63-79C5-39E0-41403DDDE5B9}"/>
              </a:ext>
            </a:extLst>
          </p:cNvPr>
          <p:cNvSpPr>
            <a:spLocks noChangeArrowheads="1"/>
          </p:cNvSpPr>
          <p:nvPr/>
        </p:nvSpPr>
        <p:spPr bwMode="auto">
          <a:xfrm>
            <a:off x="152400" y="-9182"/>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name="HTMLCheckbox12" r:id="rId1" imgW="228600" imgH="274320"/>
        </mc:Choice>
        <mc:Fallback>
          <p:control name="HTMLCheckbox12" r:id="rId1" imgW="228600" imgH="274320">
            <p:pic>
              <p:nvPicPr>
                <p:cNvPr id="19" name="HTMLCheckbox12">
                  <a:extLst>
                    <a:ext uri="{FF2B5EF4-FFF2-40B4-BE49-F238E27FC236}">
                      <a16:creationId xmlns:a16="http://schemas.microsoft.com/office/drawing/2014/main" id="{AC21E5E1-7182-A414-4CEC-694747A9FAB8}"/>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3" r:id="rId2" imgW="228600" imgH="274320"/>
        </mc:Choice>
        <mc:Fallback>
          <p:control name="HTMLCheckbox13" r:id="rId2" imgW="228600" imgH="274320">
            <p:pic>
              <p:nvPicPr>
                <p:cNvPr id="20" name="HTMLCheckbox13">
                  <a:extLst>
                    <a:ext uri="{FF2B5EF4-FFF2-40B4-BE49-F238E27FC236}">
                      <a16:creationId xmlns:a16="http://schemas.microsoft.com/office/drawing/2014/main" id="{427578EB-8F19-53F1-FD24-8E4EE678CF66}"/>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4" r:id="rId3" imgW="228600" imgH="274320"/>
        </mc:Choice>
        <mc:Fallback>
          <p:control name="HTMLCheckbox14" r:id="rId3" imgW="228600" imgH="274320">
            <p:pic>
              <p:nvPicPr>
                <p:cNvPr id="21" name="HTMLCheckbox14">
                  <a:extLst>
                    <a:ext uri="{FF2B5EF4-FFF2-40B4-BE49-F238E27FC236}">
                      <a16:creationId xmlns:a16="http://schemas.microsoft.com/office/drawing/2014/main" id="{DBA8F4C5-F4CE-5737-F518-D0A31BB66AD8}"/>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5" r:id="rId4" imgW="228600" imgH="274320"/>
        </mc:Choice>
        <mc:Fallback>
          <p:control name="HTMLCheckbox15" r:id="rId4" imgW="228600" imgH="274320">
            <p:pic>
              <p:nvPicPr>
                <p:cNvPr id="22" name="HTMLCheckbox15">
                  <a:extLst>
                    <a:ext uri="{FF2B5EF4-FFF2-40B4-BE49-F238E27FC236}">
                      <a16:creationId xmlns:a16="http://schemas.microsoft.com/office/drawing/2014/main" id="{D3914B6F-D628-3D7F-D54B-8546BD19815F}"/>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6" r:id="rId5" imgW="228600" imgH="274320"/>
        </mc:Choice>
        <mc:Fallback>
          <p:control name="HTMLCheckbox16" r:id="rId5" imgW="228600" imgH="274320">
            <p:pic>
              <p:nvPicPr>
                <p:cNvPr id="23" name="HTMLCheckbox16">
                  <a:extLst>
                    <a:ext uri="{FF2B5EF4-FFF2-40B4-BE49-F238E27FC236}">
                      <a16:creationId xmlns:a16="http://schemas.microsoft.com/office/drawing/2014/main" id="{2AE6A621-FFB2-B06B-A438-B392A57729BB}"/>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7" r:id="rId6" imgW="228600" imgH="274320"/>
        </mc:Choice>
        <mc:Fallback>
          <p:control name="HTMLCheckbox17" r:id="rId6" imgW="228600" imgH="274320">
            <p:pic>
              <p:nvPicPr>
                <p:cNvPr id="24" name="HTMLCheckbox17">
                  <a:extLst>
                    <a:ext uri="{FF2B5EF4-FFF2-40B4-BE49-F238E27FC236}">
                      <a16:creationId xmlns:a16="http://schemas.microsoft.com/office/drawing/2014/main" id="{ED1657D7-7F5E-D383-3A36-CEB0B1D20B52}"/>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8" r:id="rId7" imgW="228600" imgH="274320"/>
        </mc:Choice>
        <mc:Fallback>
          <p:control name="HTMLCheckbox18" r:id="rId7" imgW="228600" imgH="274320">
            <p:pic>
              <p:nvPicPr>
                <p:cNvPr id="25" name="HTMLCheckbox18">
                  <a:extLst>
                    <a:ext uri="{FF2B5EF4-FFF2-40B4-BE49-F238E27FC236}">
                      <a16:creationId xmlns:a16="http://schemas.microsoft.com/office/drawing/2014/main" id="{0B52D51B-17ED-E382-6C18-0C9AFF7AA71A}"/>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9" r:id="rId8" imgW="228600" imgH="274320"/>
        </mc:Choice>
        <mc:Fallback>
          <p:control name="HTMLCheckbox19" r:id="rId8" imgW="228600" imgH="274320">
            <p:pic>
              <p:nvPicPr>
                <p:cNvPr id="26" name="HTMLCheckbox19">
                  <a:extLst>
                    <a:ext uri="{FF2B5EF4-FFF2-40B4-BE49-F238E27FC236}">
                      <a16:creationId xmlns:a16="http://schemas.microsoft.com/office/drawing/2014/main" id="{5B892884-F1A8-91C6-6EAC-49F7E52E9071}"/>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0" r:id="rId9" imgW="228600" imgH="274320"/>
        </mc:Choice>
        <mc:Fallback>
          <p:control name="HTMLCheckbox20" r:id="rId9" imgW="228600" imgH="274320">
            <p:pic>
              <p:nvPicPr>
                <p:cNvPr id="27" name="HTMLCheckbox20">
                  <a:extLst>
                    <a:ext uri="{FF2B5EF4-FFF2-40B4-BE49-F238E27FC236}">
                      <a16:creationId xmlns:a16="http://schemas.microsoft.com/office/drawing/2014/main" id="{A4886B9E-D71C-3BBB-0625-A83FAF038C64}"/>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1" r:id="rId10" imgW="228600" imgH="274320"/>
        </mc:Choice>
        <mc:Fallback>
          <p:control name="HTMLCheckbox21" r:id="rId10" imgW="228600" imgH="274320">
            <p:pic>
              <p:nvPicPr>
                <p:cNvPr id="28" name="HTMLCheckbox21">
                  <a:extLst>
                    <a:ext uri="{FF2B5EF4-FFF2-40B4-BE49-F238E27FC236}">
                      <a16:creationId xmlns:a16="http://schemas.microsoft.com/office/drawing/2014/main" id="{178B7799-3BBA-A634-2B7C-2C03494C2DCC}"/>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2" r:id="rId11" imgW="228600" imgH="274320"/>
        </mc:Choice>
        <mc:Fallback>
          <p:control name="HTMLCheckbox22" r:id="rId11" imgW="228600" imgH="274320">
            <p:pic>
              <p:nvPicPr>
                <p:cNvPr id="29" name="HTMLCheckbox22">
                  <a:extLst>
                    <a:ext uri="{FF2B5EF4-FFF2-40B4-BE49-F238E27FC236}">
                      <a16:creationId xmlns:a16="http://schemas.microsoft.com/office/drawing/2014/main" id="{E64675C0-31B1-CCBE-8322-3BB264B711BE}"/>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3" r:id="rId12" imgW="228600" imgH="274320"/>
        </mc:Choice>
        <mc:Fallback>
          <p:control name="HTMLCheckbox23" r:id="rId12" imgW="228600" imgH="274320">
            <p:pic>
              <p:nvPicPr>
                <p:cNvPr id="30" name="HTMLCheckbox23">
                  <a:extLst>
                    <a:ext uri="{FF2B5EF4-FFF2-40B4-BE49-F238E27FC236}">
                      <a16:creationId xmlns:a16="http://schemas.microsoft.com/office/drawing/2014/main" id="{3CB27F90-0FB3-3F1D-AD41-ED7B1841E7BE}"/>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 r:id="rId13" imgW="228600" imgH="274320"/>
        </mc:Choice>
        <mc:Fallback>
          <p:control name="HTMLCheckbox1" r:id="rId13" imgW="228600" imgH="274320">
            <p:pic>
              <p:nvPicPr>
                <p:cNvPr id="6" name="HTMLCheckbox1">
                  <a:extLst>
                    <a:ext uri="{FF2B5EF4-FFF2-40B4-BE49-F238E27FC236}">
                      <a16:creationId xmlns:a16="http://schemas.microsoft.com/office/drawing/2014/main" id="{268AB36F-D011-92AF-B4F5-96C1D687A502}"/>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 r:id="rId14" imgW="228600" imgH="274320"/>
        </mc:Choice>
        <mc:Fallback>
          <p:control name="HTMLCheckbox2" r:id="rId14" imgW="228600" imgH="274320">
            <p:pic>
              <p:nvPicPr>
                <p:cNvPr id="7" name="HTMLCheckbox2">
                  <a:extLst>
                    <a:ext uri="{FF2B5EF4-FFF2-40B4-BE49-F238E27FC236}">
                      <a16:creationId xmlns:a16="http://schemas.microsoft.com/office/drawing/2014/main" id="{0D0AED0D-6279-5BBC-6AE8-FA15347CE3A4}"/>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3" r:id="rId15" imgW="228600" imgH="274320"/>
        </mc:Choice>
        <mc:Fallback>
          <p:control name="HTMLCheckbox3" r:id="rId15" imgW="228600" imgH="274320">
            <p:pic>
              <p:nvPicPr>
                <p:cNvPr id="8" name="HTMLCheckbox3">
                  <a:extLst>
                    <a:ext uri="{FF2B5EF4-FFF2-40B4-BE49-F238E27FC236}">
                      <a16:creationId xmlns:a16="http://schemas.microsoft.com/office/drawing/2014/main" id="{6DB092CB-60D4-2C55-51F6-E0D71412716A}"/>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4" r:id="rId16" imgW="228600" imgH="274320"/>
        </mc:Choice>
        <mc:Fallback>
          <p:control name="HTMLCheckbox4" r:id="rId16" imgW="228600" imgH="274320">
            <p:pic>
              <p:nvPicPr>
                <p:cNvPr id="9" name="HTMLCheckbox4">
                  <a:extLst>
                    <a:ext uri="{FF2B5EF4-FFF2-40B4-BE49-F238E27FC236}">
                      <a16:creationId xmlns:a16="http://schemas.microsoft.com/office/drawing/2014/main" id="{804F651B-A6F0-4271-88EE-619DE60BFDE2}"/>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5" r:id="rId17" imgW="228600" imgH="274320"/>
        </mc:Choice>
        <mc:Fallback>
          <p:control name="HTMLCheckbox5" r:id="rId17" imgW="228600" imgH="274320">
            <p:pic>
              <p:nvPicPr>
                <p:cNvPr id="10" name="HTMLCheckbox5">
                  <a:extLst>
                    <a:ext uri="{FF2B5EF4-FFF2-40B4-BE49-F238E27FC236}">
                      <a16:creationId xmlns:a16="http://schemas.microsoft.com/office/drawing/2014/main" id="{A8451F78-3A3C-2503-0303-E0118777F862}"/>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6" r:id="rId18" imgW="228600" imgH="274320"/>
        </mc:Choice>
        <mc:Fallback>
          <p:control name="HTMLCheckbox6" r:id="rId18" imgW="228600" imgH="274320">
            <p:pic>
              <p:nvPicPr>
                <p:cNvPr id="11" name="HTMLCheckbox6">
                  <a:extLst>
                    <a:ext uri="{FF2B5EF4-FFF2-40B4-BE49-F238E27FC236}">
                      <a16:creationId xmlns:a16="http://schemas.microsoft.com/office/drawing/2014/main" id="{859003ED-05BC-9585-4A07-7570CF59476D}"/>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7" r:id="rId19" imgW="228600" imgH="274320"/>
        </mc:Choice>
        <mc:Fallback>
          <p:control name="HTMLCheckbox7" r:id="rId19" imgW="228600" imgH="274320">
            <p:pic>
              <p:nvPicPr>
                <p:cNvPr id="12" name="HTMLCheckbox7">
                  <a:extLst>
                    <a:ext uri="{FF2B5EF4-FFF2-40B4-BE49-F238E27FC236}">
                      <a16:creationId xmlns:a16="http://schemas.microsoft.com/office/drawing/2014/main" id="{C37A66AF-4C61-31A5-A161-CE0DD3F21FE5}"/>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8" r:id="rId20" imgW="228600" imgH="274320"/>
        </mc:Choice>
        <mc:Fallback>
          <p:control name="HTMLCheckbox8" r:id="rId20" imgW="228600" imgH="274320">
            <p:pic>
              <p:nvPicPr>
                <p:cNvPr id="13" name="HTMLCheckbox8">
                  <a:extLst>
                    <a:ext uri="{FF2B5EF4-FFF2-40B4-BE49-F238E27FC236}">
                      <a16:creationId xmlns:a16="http://schemas.microsoft.com/office/drawing/2014/main" id="{52A82622-68C7-27D9-4B45-BF48FF689F14}"/>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9" r:id="rId21" imgW="228600" imgH="274320"/>
        </mc:Choice>
        <mc:Fallback>
          <p:control name="HTMLCheckbox9" r:id="rId21" imgW="228600" imgH="274320">
            <p:pic>
              <p:nvPicPr>
                <p:cNvPr id="14" name="HTMLCheckbox9">
                  <a:extLst>
                    <a:ext uri="{FF2B5EF4-FFF2-40B4-BE49-F238E27FC236}">
                      <a16:creationId xmlns:a16="http://schemas.microsoft.com/office/drawing/2014/main" id="{D4719E46-21BB-768E-2057-CA2C13379019}"/>
                    </a:ext>
                  </a:extLst>
                </p:cNvPr>
                <p:cNvPicPr preferRelativeResize="0">
                  <a:picLocks noChangeArrowheads="1" noChangeShapeType="1"/>
                </p:cNvPicPr>
                <p:nvPr/>
              </p:nvPicPr>
              <p:blipFill>
                <a:blip r:embed="rId23"/>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624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472069" y="5327669"/>
            <a:ext cx="11416172" cy="1483052"/>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40" y="5317511"/>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1079554" y="5378109"/>
            <a:ext cx="10814619" cy="135421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peruskoulun 8. ja 9. luokan oppilaiden osuudesta (%), jotka harrastavat jotakin vähintään kerran viikossa kouluajan ulkopuolella. Indikaattori perustuu kysymykseen: "Kuinka usein teet seuraavia asioita kouluajan ulkopuolella?". Summaindikaattori muodostuu 15:sta kysymyksen osiosta: 1) harrastan liikuntaa tai urheilen, 2) harrastan laulamista, soittamista tai säveltämistä, 3) harrastan näyttelemistä, sirkusta tai tanssia, 4) harrastan piirtämistä, maalaamista tai valokuvaamista, 5) luen kirjoja omaksi ilokseni, 6) kirjoitan runoja tai kertomuksia, 7) käyn elokuvissa, teatterissa, konsertissa tai näyttelyissä, 8) teen käsi- tai puutöitä, askartelen, rakennan tai korjaan koneita tai laitteita, 9) koodaan tai ohjelmoin, 10) harrastan pelaamista kännykällä, tabletilla, tietokoneella tai muulla vastaavalla, 11) teen animaatioita, videoita tai elokuvia, 12) julkaisen mediasisältöä esimerkiksi bloggaamalla, </a:t>
            </a:r>
            <a:r>
              <a:rPr lang="fi-FI" sz="1100" b="0" i="0" err="1">
                <a:solidFill>
                  <a:srgbClr val="303030"/>
                </a:solidFill>
                <a:effectLst/>
                <a:latin typeface="Source Sans Pro" panose="020B0503030403020204" pitchFamily="34" charset="0"/>
              </a:rPr>
              <a:t>vloggaamalla</a:t>
            </a:r>
            <a:r>
              <a:rPr lang="fi-FI" sz="1100" b="0" i="0">
                <a:solidFill>
                  <a:srgbClr val="303030"/>
                </a:solidFill>
                <a:effectLst/>
                <a:latin typeface="Source Sans Pro" panose="020B0503030403020204" pitchFamily="34" charset="0"/>
              </a:rPr>
              <a:t> tai tubettamalla, 13) hoidan lemmikkiä tai kotieläintä, 14) osallistun jonkin seuran, yhdistyksen tai järjestön toimintaan, esim. partio, 4H-kerho, vapaapalokunta, vapaaehtoistoiminta, seurakunta, 15) harrastan säännöllisesti jotain muuta. Vastausvaihtoehdot: 1) lähes päivittäin, 2) joka viikko, 3) joka kuukausi, 4) harvemmin, 5) en koskaan. Tarkastelussa ovat vastaajat, jotka ovat ilmoittaneet vaihtoehdon 1 tai 2 vähintään yhteen osioon.</a:t>
            </a:r>
            <a:r>
              <a:rPr kumimoji="0" lang="fi-FI" sz="1100" b="0" i="0" u="none" strike="noStrike" kern="1200" cap="none" spc="0" normalizeH="0" baseline="0" noProof="0">
                <a:ln>
                  <a:noFill/>
                </a:ln>
                <a:solidFill>
                  <a:srgbClr val="303030"/>
                </a:solidFill>
                <a:effectLst/>
                <a:uLnTx/>
                <a:uFillTx/>
                <a:latin typeface="Source Sans Pro" panose="020B0503030403020204" pitchFamily="34" charset="0"/>
                <a:ea typeface="+mn-ea"/>
                <a:cs typeface="+mn-cs"/>
              </a:rPr>
              <a:t> </a:t>
            </a:r>
            <a:r>
              <a:rPr lang="fi-FI" sz="1100">
                <a:hlinkClick r:id="rId5"/>
              </a:rPr>
              <a:t>Metadata - Sotkanet.fi, Tilasto- ja indikaattoripankki</a:t>
            </a:r>
            <a:endParaRPr kumimoji="0" lang="fi-FI"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4" name="Sisällön paikkamerkki 5">
            <a:extLst>
              <a:ext uri="{FF2B5EF4-FFF2-40B4-BE49-F238E27FC236}">
                <a16:creationId xmlns:a16="http://schemas.microsoft.com/office/drawing/2014/main" id="{BF6FFCF9-7CCB-4AEF-B6B1-878886C21770}"/>
              </a:ext>
            </a:extLst>
          </p:cNvPr>
          <p:cNvGraphicFramePr>
            <a:graphicFrameLocks noGrp="1"/>
          </p:cNvGraphicFramePr>
          <p:nvPr>
            <p:ph idx="1"/>
            <p:extLst>
              <p:ext uri="{D42A27DB-BD31-4B8C-83A1-F6EECF244321}">
                <p14:modId xmlns:p14="http://schemas.microsoft.com/office/powerpoint/2010/main" val="4128186311"/>
              </p:ext>
            </p:extLst>
          </p:nvPr>
        </p:nvGraphicFramePr>
        <p:xfrm>
          <a:off x="565858" y="1079313"/>
          <a:ext cx="6709025" cy="40685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Kaavio 15">
            <a:extLst>
              <a:ext uri="{FF2B5EF4-FFF2-40B4-BE49-F238E27FC236}">
                <a16:creationId xmlns:a16="http://schemas.microsoft.com/office/drawing/2014/main" id="{31CC2F0B-8887-085E-30F9-2DFF2BE7CF20}"/>
              </a:ext>
            </a:extLst>
          </p:cNvPr>
          <p:cNvGraphicFramePr>
            <a:graphicFrameLocks/>
          </p:cNvGraphicFramePr>
          <p:nvPr>
            <p:extLst>
              <p:ext uri="{D42A27DB-BD31-4B8C-83A1-F6EECF244321}">
                <p14:modId xmlns:p14="http://schemas.microsoft.com/office/powerpoint/2010/main" val="2609620379"/>
              </p:ext>
            </p:extLst>
          </p:nvPr>
        </p:nvGraphicFramePr>
        <p:xfrm>
          <a:off x="8095486" y="2053556"/>
          <a:ext cx="3780890" cy="2746375"/>
        </p:xfrm>
        <a:graphic>
          <a:graphicData uri="http://schemas.openxmlformats.org/drawingml/2006/chart">
            <c:chart xmlns:c="http://schemas.openxmlformats.org/drawingml/2006/chart" xmlns:r="http://schemas.openxmlformats.org/officeDocument/2006/relationships" r:id="rId7"/>
          </a:graphicData>
        </a:graphic>
      </p:graphicFrame>
      <p:sp>
        <p:nvSpPr>
          <p:cNvPr id="11" name="Ellipsi 10">
            <a:extLst>
              <a:ext uri="{FF2B5EF4-FFF2-40B4-BE49-F238E27FC236}">
                <a16:creationId xmlns:a16="http://schemas.microsoft.com/office/drawing/2014/main" id="{02B2E8B8-9229-1505-AB22-14F52075722D}"/>
              </a:ext>
            </a:extLst>
          </p:cNvPr>
          <p:cNvSpPr/>
          <p:nvPr/>
        </p:nvSpPr>
        <p:spPr>
          <a:xfrm rot="2587134" flipV="1">
            <a:off x="5963224" y="3127003"/>
            <a:ext cx="479394" cy="18920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459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solidFill>
                  <a:srgbClr val="303030"/>
                </a:solidFill>
                <a:effectLst/>
                <a:latin typeface="Source Sans Pro" panose="020B0503030403020204" pitchFamily="34" charset="0"/>
              </a:rPr>
              <a:t>Indikaattori tuottaa tietoa niiden peruskoulun 8. ja 9. luokan oppilaiden osuudesta (%), jotka harrastavat jotakin vähintään kerran viikossa kouluajan ulkopuolella. </a:t>
            </a:r>
            <a:r>
              <a:rPr lang="fi-FI" sz="1200">
                <a:hlinkClick r:id="rId5"/>
              </a:rPr>
              <a:t>Metadata - Sotkanet.fi, Tilasto- ja indikaattoripankki</a:t>
            </a:r>
            <a:endParaRPr kumimoji="0" 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4" name="Kaavio 13">
            <a:extLst>
              <a:ext uri="{FF2B5EF4-FFF2-40B4-BE49-F238E27FC236}">
                <a16:creationId xmlns:a16="http://schemas.microsoft.com/office/drawing/2014/main" id="{4EA60E2E-D001-6DD4-FA2C-D00322FF60C4}"/>
              </a:ext>
            </a:extLst>
          </p:cNvPr>
          <p:cNvGraphicFramePr>
            <a:graphicFrameLocks/>
          </p:cNvGraphicFramePr>
          <p:nvPr>
            <p:extLst>
              <p:ext uri="{D42A27DB-BD31-4B8C-83A1-F6EECF244321}">
                <p14:modId xmlns:p14="http://schemas.microsoft.com/office/powerpoint/2010/main" val="2449620967"/>
              </p:ext>
            </p:extLst>
          </p:nvPr>
        </p:nvGraphicFramePr>
        <p:xfrm>
          <a:off x="568663" y="962046"/>
          <a:ext cx="11307713" cy="44977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995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nchor="t">
            <a:spAutoFit/>
          </a:bodyPr>
          <a:lstStyle/>
          <a:p>
            <a:pPr>
              <a:defRPr/>
            </a:pPr>
            <a:r>
              <a:rPr lang="fi-FI" sz="1200" b="0" i="0" dirty="0">
                <a:solidFill>
                  <a:srgbClr val="303030"/>
                </a:solidFill>
                <a:effectLst/>
                <a:latin typeface="Source Sans Pro"/>
                <a:ea typeface="Source Sans Pro"/>
              </a:rPr>
              <a:t>Indikaattorit tuottavat tietoa 8. ja 9.lk nuorten harrastuksista Pohjois-Savossa</a:t>
            </a:r>
            <a:r>
              <a:rPr lang="fi-FI" sz="1200" dirty="0">
                <a:solidFill>
                  <a:srgbClr val="303030"/>
                </a:solidFill>
                <a:latin typeface="Source Sans Pro"/>
                <a:ea typeface="Source Sans Pro"/>
              </a:rPr>
              <a:t> </a:t>
            </a:r>
            <a:r>
              <a:rPr lang="fi-FI" sz="1200" dirty="0">
                <a:solidFill>
                  <a:srgbClr val="303030"/>
                </a:solidFill>
                <a:ea typeface="+mn-lt"/>
                <a:cs typeface="+mn-lt"/>
                <a:hlinkClick r:id="rId5"/>
              </a:rPr>
              <a:t>Kouluterveyskysely 2023: Perusopetuksen 8. ja 9. luokan, lukion ja ammatillisten oppilaitosten indikaattoreiden kuvaukset (thl.fi)</a:t>
            </a:r>
            <a:endParaRPr lang="fi-FI" sz="1200" b="0" i="0" u="none" strike="noStrike" kern="1200" cap="none" spc="0" normalizeH="0" baseline="0" noProof="0">
              <a:ln>
                <a:noFill/>
              </a:ln>
              <a:effectLst/>
              <a:uLnTx/>
              <a:uFillTx/>
              <a:latin typeface="Arial" panose="020B0604020202020204"/>
              <a:cs typeface="Arial"/>
            </a:endParaRPr>
          </a:p>
        </p:txBody>
      </p:sp>
      <p:graphicFrame>
        <p:nvGraphicFramePr>
          <p:cNvPr id="3" name="Kaavio 2">
            <a:extLst>
              <a:ext uri="{FF2B5EF4-FFF2-40B4-BE49-F238E27FC236}">
                <a16:creationId xmlns:a16="http://schemas.microsoft.com/office/drawing/2014/main" id="{78E12A58-31D3-3352-5857-B2F4165E6AE6}"/>
              </a:ext>
            </a:extLst>
          </p:cNvPr>
          <p:cNvGraphicFramePr>
            <a:graphicFrameLocks/>
          </p:cNvGraphicFramePr>
          <p:nvPr>
            <p:extLst>
              <p:ext uri="{D42A27DB-BD31-4B8C-83A1-F6EECF244321}">
                <p14:modId xmlns:p14="http://schemas.microsoft.com/office/powerpoint/2010/main" val="408574974"/>
              </p:ext>
            </p:extLst>
          </p:nvPr>
        </p:nvGraphicFramePr>
        <p:xfrm>
          <a:off x="728327" y="1616370"/>
          <a:ext cx="10080086" cy="32330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03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nchor="t">
            <a:spAutoFit/>
          </a:bodyPr>
          <a:lstStyle/>
          <a:p>
            <a:pPr>
              <a:defRPr/>
            </a:pPr>
            <a:r>
              <a:rPr lang="fi-FI" sz="1200" b="0" i="0" dirty="0">
                <a:solidFill>
                  <a:srgbClr val="303030"/>
                </a:solidFill>
                <a:effectLst/>
                <a:latin typeface="Source Sans Pro"/>
                <a:ea typeface="Source Sans Pro"/>
              </a:rPr>
              <a:t>Indikaattorit tuottavat tietoa 8. ja 9.lk nuorten harrastuksista Pohjois-Savossa</a:t>
            </a:r>
            <a:r>
              <a:rPr lang="fi-FI" sz="1200" dirty="0">
                <a:solidFill>
                  <a:srgbClr val="303030"/>
                </a:solidFill>
                <a:latin typeface="Source Sans Pro"/>
                <a:ea typeface="Source Sans Pro"/>
              </a:rPr>
              <a:t> </a:t>
            </a:r>
            <a:r>
              <a:rPr lang="fi-FI" sz="1200" dirty="0">
                <a:solidFill>
                  <a:srgbClr val="303030"/>
                </a:solidFill>
                <a:ea typeface="+mn-lt"/>
                <a:cs typeface="+mn-lt"/>
                <a:hlinkClick r:id="rId5"/>
              </a:rPr>
              <a:t>Kouluterveyskysely 2023: Perusopetuksen 8. ja 9. luokan, lukion ja ammatillisten oppilaitosten indikaattoreiden kuvaukset (thl.fi)</a:t>
            </a:r>
            <a:endParaRPr lang="fi-FI" sz="1200" b="0" i="0" u="none" strike="noStrike" kern="1200" cap="none" spc="0" normalizeH="0" baseline="0" noProof="0">
              <a:ln>
                <a:noFill/>
              </a:ln>
              <a:effectLst/>
              <a:uLnTx/>
              <a:uFillTx/>
              <a:latin typeface="Arial" panose="020B0604020202020204"/>
              <a:cs typeface="Arial"/>
            </a:endParaRPr>
          </a:p>
        </p:txBody>
      </p:sp>
      <p:graphicFrame>
        <p:nvGraphicFramePr>
          <p:cNvPr id="2" name="Kaavio 1">
            <a:extLst>
              <a:ext uri="{FF2B5EF4-FFF2-40B4-BE49-F238E27FC236}">
                <a16:creationId xmlns:a16="http://schemas.microsoft.com/office/drawing/2014/main" id="{BC58C37E-75E6-6FF2-2DED-AC496F1EB28C}"/>
              </a:ext>
            </a:extLst>
          </p:cNvPr>
          <p:cNvGraphicFramePr>
            <a:graphicFrameLocks/>
          </p:cNvGraphicFramePr>
          <p:nvPr>
            <p:extLst>
              <p:ext uri="{D42A27DB-BD31-4B8C-83A1-F6EECF244321}">
                <p14:modId xmlns:p14="http://schemas.microsoft.com/office/powerpoint/2010/main" val="1224929153"/>
              </p:ext>
            </p:extLst>
          </p:nvPr>
        </p:nvGraphicFramePr>
        <p:xfrm>
          <a:off x="0" y="765813"/>
          <a:ext cx="5932931" cy="46481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Kaavio 8">
            <a:extLst>
              <a:ext uri="{FF2B5EF4-FFF2-40B4-BE49-F238E27FC236}">
                <a16:creationId xmlns:a16="http://schemas.microsoft.com/office/drawing/2014/main" id="{8D940317-9CDA-78A8-1DFB-59375CC3EAB4}"/>
              </a:ext>
            </a:extLst>
          </p:cNvPr>
          <p:cNvGraphicFramePr>
            <a:graphicFrameLocks/>
          </p:cNvGraphicFramePr>
          <p:nvPr>
            <p:extLst>
              <p:ext uri="{D42A27DB-BD31-4B8C-83A1-F6EECF244321}">
                <p14:modId xmlns:p14="http://schemas.microsoft.com/office/powerpoint/2010/main" val="1836973033"/>
              </p:ext>
            </p:extLst>
          </p:nvPr>
        </p:nvGraphicFramePr>
        <p:xfrm>
          <a:off x="5932931" y="803391"/>
          <a:ext cx="6255894" cy="449930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5964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149209" y="694698"/>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D350D78F-7C78-F0A9-4655-05F382897F66}"/>
              </a:ext>
            </a:extLst>
          </p:cNvPr>
          <p:cNvSpPr txBox="1"/>
          <p:nvPr/>
        </p:nvSpPr>
        <p:spPr>
          <a:xfrm flipH="1">
            <a:off x="939064" y="5955525"/>
            <a:ext cx="10181840" cy="369332"/>
          </a:xfrm>
          <a:prstGeom prst="rect">
            <a:avLst/>
          </a:prstGeom>
          <a:noFill/>
        </p:spPr>
        <p:txBody>
          <a:bodyPr wrap="square" lIns="0" tIns="0" rIns="0" bIns="0" rtlCol="0" anchor="t">
            <a:spAutoFit/>
          </a:bodyPr>
          <a:lstStyle/>
          <a:p>
            <a:pPr>
              <a:defRPr/>
            </a:pPr>
            <a:r>
              <a:rPr lang="fi-FI" sz="1200" b="0" i="0" dirty="0">
                <a:solidFill>
                  <a:srgbClr val="303030"/>
                </a:solidFill>
                <a:effectLst/>
                <a:latin typeface="Source Sans Pro"/>
                <a:ea typeface="Source Sans Pro"/>
              </a:rPr>
              <a:t>Indikaattorit tuottavat tietoa 8. ja 9.lk nuorten harrastuksista Pohjois-Savossa</a:t>
            </a:r>
            <a:r>
              <a:rPr lang="fi-FI" sz="1200" dirty="0">
                <a:solidFill>
                  <a:srgbClr val="303030"/>
                </a:solidFill>
                <a:latin typeface="Source Sans Pro"/>
                <a:ea typeface="Source Sans Pro"/>
              </a:rPr>
              <a:t> </a:t>
            </a:r>
            <a:r>
              <a:rPr lang="fi-FI" sz="1200" dirty="0">
                <a:solidFill>
                  <a:srgbClr val="303030"/>
                </a:solidFill>
                <a:ea typeface="+mn-lt"/>
                <a:cs typeface="+mn-lt"/>
                <a:hlinkClick r:id="rId5"/>
              </a:rPr>
              <a:t>Kouluterveyskysely 2023: Perusopetuksen 8. ja 9. luokan, lukion ja ammatillisten oppilaitosten indikaattoreiden kuvaukset (thl.fi)</a:t>
            </a:r>
            <a:endParaRPr lang="fi-FI" sz="1200" b="0" i="0" u="none" strike="noStrike" kern="1200" cap="none" spc="0" normalizeH="0" baseline="0" noProof="0" dirty="0">
              <a:ln>
                <a:noFill/>
              </a:ln>
              <a:effectLst/>
              <a:uLnTx/>
              <a:uFillTx/>
              <a:ea typeface="+mn-lt"/>
              <a:cs typeface="+mn-lt"/>
            </a:endParaRPr>
          </a:p>
        </p:txBody>
      </p:sp>
      <p:graphicFrame>
        <p:nvGraphicFramePr>
          <p:cNvPr id="3" name="Kaavio 2">
            <a:extLst>
              <a:ext uri="{FF2B5EF4-FFF2-40B4-BE49-F238E27FC236}">
                <a16:creationId xmlns:a16="http://schemas.microsoft.com/office/drawing/2014/main" id="{7E743254-8AF8-5A45-559D-E3D5EDB691B1}"/>
              </a:ext>
            </a:extLst>
          </p:cNvPr>
          <p:cNvGraphicFramePr>
            <a:graphicFrameLocks/>
          </p:cNvGraphicFramePr>
          <p:nvPr>
            <p:extLst>
              <p:ext uri="{D42A27DB-BD31-4B8C-83A1-F6EECF244321}">
                <p14:modId xmlns:p14="http://schemas.microsoft.com/office/powerpoint/2010/main" val="2857167634"/>
              </p:ext>
            </p:extLst>
          </p:nvPr>
        </p:nvGraphicFramePr>
        <p:xfrm>
          <a:off x="568662" y="1273996"/>
          <a:ext cx="6869827" cy="40389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0901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00F700-40AC-6A7B-7D73-0BFF09C7B7D8}"/>
              </a:ext>
            </a:extLst>
          </p:cNvPr>
          <p:cNvSpPr>
            <a:spLocks noGrp="1"/>
          </p:cNvSpPr>
          <p:nvPr>
            <p:ph type="title"/>
          </p:nvPr>
        </p:nvSpPr>
        <p:spPr>
          <a:xfrm>
            <a:off x="463081" y="1105383"/>
            <a:ext cx="11268627" cy="774409"/>
          </a:xfrm>
        </p:spPr>
        <p:txBody>
          <a:bodyPr/>
          <a:lstStyle/>
          <a:p>
            <a:r>
              <a:rPr lang="fi-FI" sz="3997">
                <a:latin typeface="Inter"/>
                <a:ea typeface="Inter" panose="02000503000000020004" pitchFamily="2" charset="0"/>
              </a:rPr>
              <a:t>Yhteenveto vapaa-aika (harrastukset)</a:t>
            </a:r>
          </a:p>
        </p:txBody>
      </p:sp>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defTabSz="913852"/>
            <a:fld id="{CCD26548-A701-4132-A0A2-A9B09A70FF4B}" type="slidenum">
              <a:rPr lang="fi-FI">
                <a:solidFill>
                  <a:srgbClr val="313131"/>
                </a:solidFill>
                <a:latin typeface="Arial" panose="020B0604020202020204"/>
              </a:rPr>
              <a:pPr defTabSz="913852"/>
              <a:t>8</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3058" y="222953"/>
            <a:ext cx="1476435" cy="4306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5541" y="330612"/>
            <a:ext cx="1112434" cy="2153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2518" y="269140"/>
            <a:ext cx="1288891" cy="32291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black"/>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prstClr val="black"/>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5080" y="267687"/>
            <a:ext cx="1156261"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773" y="276783"/>
            <a:ext cx="1156261"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038" y="266974"/>
            <a:ext cx="1284534" cy="4306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HYTE- RESURSSIEN, RAKENTEIDEN JA PROSESSIEN</a:t>
            </a:r>
          </a:p>
          <a:p>
            <a:pPr algn="ctr" defTabSz="913578" fontAlgn="base">
              <a:defRPr/>
            </a:pPr>
            <a:r>
              <a:rPr lang="fi-FI" sz="700" b="1">
                <a:solidFill>
                  <a:prstClr val="white">
                    <a:lumMod val="65000"/>
                  </a:prstClr>
                </a:solidFill>
                <a:latin typeface="Inter" panose="02000503000000020004" pitchFamily="2" charset="0"/>
                <a:ea typeface="Inter" panose="02000503000000020004" pitchFamily="2" charset="0"/>
              </a:rPr>
              <a:t>VAHVISTUMINEN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3238972" y="650560"/>
            <a:ext cx="1112434" cy="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fi-FI" sz="1797">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313955" y="2112760"/>
            <a:ext cx="6093565" cy="447610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3852">
              <a:spcBef>
                <a:spcPts val="0"/>
              </a:spcBef>
              <a:defRPr/>
            </a:pPr>
            <a:r>
              <a:rPr lang="fi-FI" sz="1400" dirty="0">
                <a:solidFill>
                  <a:srgbClr val="313131"/>
                </a:solidFill>
                <a:latin typeface="Arial" panose="020B0604020202020204"/>
              </a:rPr>
              <a:t>Hyvää</a:t>
            </a:r>
          </a:p>
          <a:p>
            <a:pPr marL="342265" indent="-342265" algn="l" defTabSz="913852">
              <a:spcBef>
                <a:spcPts val="0"/>
              </a:spcBef>
              <a:buBlip>
                <a:blip r:embed="rId2"/>
              </a:buBlip>
              <a:defRPr/>
            </a:pPr>
            <a:endParaRPr lang="fi-FI" sz="1400" spc="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Suurin osa 94,8% 8. ja 9.lk nuorista harrastaa jotakin vähintään kerran viikossa Pohjois-Savossa ja vertailuhyvinvointialuiden kesken vaihteluväli on 94,3%-96% 8 ja 9.lk tytöt harrastavat useammin (95,4%) kuin pojat (94,2%) jotakin vähintään kerran viikossa.  </a:t>
            </a:r>
            <a:endParaRPr lang="fi-FI" sz="1400" dirty="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Harrastaa jotakin vähintään kerran viikossa (%) 8 ja 9lk nuoria on eniten Pielavedellä 97,5% </a:t>
            </a:r>
            <a:endParaRPr lang="fi-FI" sz="1400" dirty="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Verrattaessa eri kouluasteiden välillä tilannetta (4 ja 5.lk, 8. ja 9.lk, lukion ja ammattioppilaitoksen) nuorten harrastamista, lukiolaiset harrastavat useammin jotakin vähintään kerran viikossa (97,9%) (</a:t>
            </a:r>
            <a:r>
              <a:rPr lang="fi-FI" sz="1400" dirty="0" err="1">
                <a:solidFill>
                  <a:prstClr val="black"/>
                </a:solidFill>
                <a:latin typeface="Arial" panose="020B0604020202020204"/>
                <a:ea typeface="Inter" panose="02000503000000020004" pitchFamily="2" charset="0"/>
                <a:cs typeface="Arial"/>
                <a:sym typeface="Wingdings" panose="05000000000000000000" pitchFamily="2" charset="2"/>
              </a:rPr>
              <a:t>aol</a:t>
            </a: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 92,1%, 8. ja 9.lk 94,8% ja 4. ja 5.lk 87,9%). </a:t>
            </a:r>
            <a:endParaRPr lang="fi-FI" sz="1400" dirty="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Pohjois-Savossa 8 ja 9.lk nuoret hoitavat lemmikkiä tai kotieläintä hieman useammin kuin koko maassa keskimäärin (hoitaa lemmikkiä tai kotieläintä lähes päivittäin PSHVA 39,8% </a:t>
            </a:r>
            <a:r>
              <a:rPr lang="fi-FI" sz="1400" dirty="0" err="1">
                <a:solidFill>
                  <a:prstClr val="black"/>
                </a:solidFill>
                <a:latin typeface="Arial" panose="020B0604020202020204"/>
                <a:ea typeface="Inter" panose="02000503000000020004" pitchFamily="2" charset="0"/>
                <a:cs typeface="Arial"/>
                <a:sym typeface="Wingdings" panose="05000000000000000000" pitchFamily="2" charset="2"/>
              </a:rPr>
              <a:t>vs</a:t>
            </a:r>
            <a:r>
              <a:rPr lang="fi-FI" sz="1400" dirty="0">
                <a:solidFill>
                  <a:prstClr val="black"/>
                </a:solidFill>
                <a:latin typeface="Arial" panose="020B0604020202020204"/>
                <a:ea typeface="Inter" panose="02000503000000020004" pitchFamily="2" charset="0"/>
                <a:cs typeface="Arial"/>
                <a:sym typeface="Wingdings" panose="05000000000000000000" pitchFamily="2" charset="2"/>
              </a:rPr>
              <a:t> koko maa 33,6%)</a:t>
            </a:r>
            <a:endParaRPr lang="fi-FI" sz="1400" dirty="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r>
              <a:rPr lang="fi-FI" sz="1400" dirty="0">
                <a:solidFill>
                  <a:srgbClr val="313131"/>
                </a:solidFill>
                <a:latin typeface="Arial" panose="020B0604020202020204"/>
              </a:rPr>
              <a:t>Pohjois-Savossa nuoret 8 ja 9lk kokevat hieman useammin kuin koko maassa, että asuinalueella järjestetään kiinnostavaa vapaa-ajan toimintaa nuorille (P-S 34%, koko maa 31,8%) ja useampi tietää asuinalueen harrastusmahdollisuuksista (PSHVA 57,1% </a:t>
            </a:r>
            <a:r>
              <a:rPr lang="fi-FI" sz="1400" dirty="0" err="1">
                <a:solidFill>
                  <a:srgbClr val="313131"/>
                </a:solidFill>
                <a:latin typeface="Arial" panose="020B0604020202020204"/>
              </a:rPr>
              <a:t>vs</a:t>
            </a:r>
            <a:r>
              <a:rPr lang="fi-FI" sz="1400" dirty="0">
                <a:solidFill>
                  <a:srgbClr val="313131"/>
                </a:solidFill>
                <a:latin typeface="Arial" panose="020B0604020202020204"/>
              </a:rPr>
              <a:t> koko maa 54%)</a:t>
            </a:r>
            <a:endParaRPr lang="fi-FI" sz="1400" dirty="0">
              <a:solidFill>
                <a:srgbClr val="313131"/>
              </a:solidFill>
              <a:latin typeface="Arial" panose="020B0604020202020204"/>
              <a:cs typeface="Arial"/>
            </a:endParaRPr>
          </a:p>
          <a:p>
            <a:pPr marL="342265" indent="-342265" algn="l" defTabSz="913852">
              <a:spcBef>
                <a:spcPts val="0"/>
              </a:spcBef>
              <a:buBlip>
                <a:blip r:embed="rId2"/>
              </a:buBlip>
              <a:defRPr/>
            </a:pPr>
            <a:endParaRPr lang="fi-FI" sz="1400">
              <a:solidFill>
                <a:srgbClr val="313131"/>
              </a:solidFill>
              <a:latin typeface="Arial" panose="020B0604020202020204"/>
              <a:cs typeface="Arial" panose="020B0604020202020204"/>
            </a:endParaRPr>
          </a:p>
          <a:p>
            <a:pPr marL="342265" indent="-342265" algn="l" defTabSz="913852">
              <a:spcBef>
                <a:spcPts val="0"/>
              </a:spcBef>
              <a:buBlip>
                <a:blip r:embed="rId2"/>
              </a:buBlip>
              <a:defRPr/>
            </a:pPr>
            <a:endParaRPr lang="fi-FI" sz="140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endParaRPr lang="fi-FI" sz="140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endParaRPr lang="fi-FI" sz="1400" spc="0">
              <a:solidFill>
                <a:prstClr val="black"/>
              </a:solidFill>
              <a:latin typeface="Arial" panose="020B0604020202020204"/>
              <a:ea typeface="Inter" panose="02000503000000020004" pitchFamily="2" charset="0"/>
              <a:cs typeface="Arial"/>
            </a:endParaRPr>
          </a:p>
          <a:p>
            <a:pPr marL="456565" lvl="1" algn="l" defTabSz="913852">
              <a:spcBef>
                <a:spcPts val="0"/>
              </a:spcBef>
              <a:defRPr/>
            </a:pPr>
            <a:endParaRPr lang="fi-FI" sz="1400">
              <a:solidFill>
                <a:prstClr val="black"/>
              </a:solidFill>
              <a:latin typeface="Arial" panose="020B0604020202020204"/>
              <a:ea typeface="Inter" panose="02000503000000020004" pitchFamily="2" charset="0"/>
              <a:cs typeface="Arial"/>
            </a:endParaRPr>
          </a:p>
          <a:p>
            <a:pPr marL="342265" indent="-342265" algn="l" defTabSz="913852">
              <a:spcBef>
                <a:spcPts val="0"/>
              </a:spcBef>
              <a:buBlip>
                <a:blip r:embed="rId2"/>
              </a:buBlip>
              <a:defRPr/>
            </a:pPr>
            <a:endParaRPr lang="fi-FI" sz="1400" spc="0">
              <a:solidFill>
                <a:prstClr val="black"/>
              </a:solidFill>
              <a:latin typeface="Arial" panose="020B0604020202020204"/>
              <a:ea typeface="Inter" panose="02000503000000020004" pitchFamily="2" charset="0"/>
              <a:cs typeface="Arial"/>
            </a:endParaRPr>
          </a:p>
          <a:p>
            <a:pPr defTabSz="913852"/>
            <a:endParaRPr lang="fi-FI" sz="1400">
              <a:solidFill>
                <a:srgbClr val="313131"/>
              </a:solidFill>
              <a:latin typeface="Arial" panose="020B0604020202020204"/>
            </a:endParaRPr>
          </a:p>
        </p:txBody>
      </p:sp>
      <p:sp>
        <p:nvSpPr>
          <p:cNvPr id="3" name="Alaotsikko 3">
            <a:extLst>
              <a:ext uri="{FF2B5EF4-FFF2-40B4-BE49-F238E27FC236}">
                <a16:creationId xmlns:a16="http://schemas.microsoft.com/office/drawing/2014/main" id="{3E92FB87-CFAA-1729-EBFC-4D06DF92A7AD}"/>
              </a:ext>
            </a:extLst>
          </p:cNvPr>
          <p:cNvSpPr>
            <a:spLocks noGrp="1"/>
          </p:cNvSpPr>
          <p:nvPr/>
        </p:nvSpPr>
        <p:spPr>
          <a:xfrm>
            <a:off x="6611568" y="2439229"/>
            <a:ext cx="5342750" cy="403792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fi-FI" sz="1600" spc="0" dirty="0">
                <a:solidFill>
                  <a:prstClr val="black"/>
                </a:solidFill>
                <a:latin typeface="Arial" panose="020B0604020202020204"/>
                <a:ea typeface="Inter" panose="02000503000000020004" pitchFamily="2" charset="0"/>
                <a:cs typeface="Arial"/>
              </a:rPr>
              <a:t>Kehitettävää:</a:t>
            </a:r>
          </a:p>
          <a:p>
            <a:pPr marL="342265" indent="-342265" algn="l">
              <a:spcBef>
                <a:spcPts val="0"/>
              </a:spcBef>
              <a:buBlip>
                <a:blip r:embed="rId2"/>
              </a:buBlip>
              <a:defRPr/>
            </a:pPr>
            <a:r>
              <a:rPr lang="fi-FI" sz="1600" spc="0" dirty="0">
                <a:solidFill>
                  <a:prstClr val="black"/>
                </a:solidFill>
                <a:latin typeface="Arial" panose="020B0604020202020204"/>
                <a:ea typeface="Inter" panose="02000503000000020004" pitchFamily="2" charset="0"/>
                <a:cs typeface="Arial"/>
              </a:rPr>
              <a:t>Harrastaa jotakin vähintään kerran viikossa, 8 ja 9.lk parissa on vähentynyt hieman (2021:95,2-&gt; 2023: 94,8)</a:t>
            </a:r>
          </a:p>
          <a:p>
            <a:pPr marL="342265" indent="-342265" algn="l">
              <a:spcBef>
                <a:spcPts val="0"/>
              </a:spcBef>
              <a:buBlip>
                <a:blip r:embed="rId2"/>
              </a:buBlip>
              <a:defRPr/>
            </a:pPr>
            <a:r>
              <a:rPr lang="fi-FI" sz="1600" spc="0" dirty="0">
                <a:solidFill>
                  <a:prstClr val="black"/>
                </a:solidFill>
                <a:latin typeface="Arial" panose="020B0604020202020204"/>
                <a:ea typeface="Inter" panose="02000503000000020004" pitchFamily="2" charset="0"/>
                <a:cs typeface="Arial"/>
              </a:rPr>
              <a:t>Yläkoululaiset tytöt harrastavat hieman useammin kuin pojat (95,4% tytöt ja 94,2% pojat v.2023)</a:t>
            </a:r>
          </a:p>
          <a:p>
            <a:pPr marL="342265" indent="-342265" algn="l">
              <a:spcBef>
                <a:spcPts val="0"/>
              </a:spcBef>
              <a:buBlip>
                <a:blip r:embed="rId2"/>
              </a:buBlip>
              <a:defRPr/>
            </a:pPr>
            <a:r>
              <a:rPr lang="fi-FI" sz="1600" spc="0" dirty="0">
                <a:solidFill>
                  <a:prstClr val="black"/>
                </a:solidFill>
                <a:latin typeface="Arial" panose="020B0604020202020204"/>
                <a:ea typeface="Inter" panose="02000503000000020004" pitchFamily="2" charset="0"/>
                <a:cs typeface="Arial"/>
              </a:rPr>
              <a:t>Harrastaa jotakin vähintään kerran viikossa 8 ja 9lk nuorista on vähiten Tuusniemellä 84,3%</a:t>
            </a:r>
          </a:p>
          <a:p>
            <a:pPr marL="342265" indent="-342265" algn="l">
              <a:spcBef>
                <a:spcPts val="0"/>
              </a:spcBef>
              <a:buBlip>
                <a:blip r:embed="rId2"/>
              </a:buBlip>
              <a:defRPr/>
            </a:pPr>
            <a:r>
              <a:rPr lang="fi-FI" sz="1600" spc="0" dirty="0">
                <a:solidFill>
                  <a:prstClr val="black"/>
                </a:solidFill>
                <a:latin typeface="Arial" panose="020B0604020202020204"/>
                <a:ea typeface="Inter" panose="02000503000000020004" pitchFamily="2" charset="0"/>
                <a:cs typeface="Arial"/>
              </a:rPr>
              <a:t>Taidetta tai kulttuuria harrastetaan 8 ja 9.lk parissa hieman vähemmän Pohjois-Savossa kuin koko maassa keskimäärin (harrastaa taidetta kulttuuria </a:t>
            </a:r>
            <a:r>
              <a:rPr lang="fi-FI" sz="1600" spc="0" dirty="0" err="1">
                <a:solidFill>
                  <a:prstClr val="black"/>
                </a:solidFill>
                <a:latin typeface="Arial" panose="020B0604020202020204"/>
                <a:ea typeface="Inter" panose="02000503000000020004" pitchFamily="2" charset="0"/>
                <a:cs typeface="Arial"/>
              </a:rPr>
              <a:t>väh</a:t>
            </a:r>
            <a:r>
              <a:rPr lang="fi-FI" sz="1600" spc="0" dirty="0">
                <a:solidFill>
                  <a:prstClr val="black"/>
                </a:solidFill>
                <a:latin typeface="Arial" panose="020B0604020202020204"/>
                <a:ea typeface="Inter" panose="02000503000000020004" pitchFamily="2" charset="0"/>
                <a:cs typeface="Arial"/>
              </a:rPr>
              <a:t> yhtenä pv viikossa: koko maa 47,2% </a:t>
            </a:r>
            <a:r>
              <a:rPr lang="fi-FI" sz="1600" spc="0" dirty="0" err="1">
                <a:solidFill>
                  <a:prstClr val="black"/>
                </a:solidFill>
                <a:latin typeface="Arial" panose="020B0604020202020204"/>
                <a:ea typeface="Inter" panose="02000503000000020004" pitchFamily="2" charset="0"/>
                <a:cs typeface="Arial"/>
              </a:rPr>
              <a:t>vs</a:t>
            </a:r>
            <a:r>
              <a:rPr lang="fi-FI" sz="1600" spc="0" dirty="0">
                <a:solidFill>
                  <a:prstClr val="black"/>
                </a:solidFill>
                <a:latin typeface="Arial" panose="020B0604020202020204"/>
                <a:ea typeface="Inter" panose="02000503000000020004" pitchFamily="2" charset="0"/>
                <a:cs typeface="Arial"/>
              </a:rPr>
              <a:t> PSHVA 43,4%)</a:t>
            </a:r>
          </a:p>
          <a:p>
            <a:pPr marL="342265" indent="-342265" algn="l">
              <a:spcBef>
                <a:spcPts val="0"/>
              </a:spcBef>
              <a:buBlip>
                <a:blip r:embed="rId2"/>
              </a:buBlip>
              <a:defRPr/>
            </a:pPr>
            <a:r>
              <a:rPr lang="fi-FI" sz="1600" spc="0" dirty="0">
                <a:solidFill>
                  <a:prstClr val="black"/>
                </a:solidFill>
                <a:latin typeface="Arial" panose="020B0604020202020204"/>
                <a:ea typeface="Inter" panose="02000503000000020004" pitchFamily="2" charset="0"/>
                <a:cs typeface="Arial"/>
              </a:rPr>
              <a:t>Pohjois-Savon 8 ja 9.lk nuoret lukevat hieman harvemmin kirjoja omaksi ilokseen vähintään kuukausittain (PSHVA 24.4% </a:t>
            </a:r>
            <a:r>
              <a:rPr lang="fi-FI" sz="1600" spc="0" dirty="0" err="1">
                <a:solidFill>
                  <a:prstClr val="black"/>
                </a:solidFill>
                <a:latin typeface="Arial" panose="020B0604020202020204"/>
                <a:ea typeface="Inter" panose="02000503000000020004" pitchFamily="2" charset="0"/>
                <a:cs typeface="Arial"/>
              </a:rPr>
              <a:t>vs</a:t>
            </a:r>
            <a:r>
              <a:rPr lang="fi-FI" sz="1600" spc="0" dirty="0">
                <a:solidFill>
                  <a:prstClr val="black"/>
                </a:solidFill>
                <a:latin typeface="Arial" panose="020B0604020202020204"/>
                <a:ea typeface="Inter" panose="02000503000000020004" pitchFamily="2" charset="0"/>
                <a:cs typeface="Arial"/>
              </a:rPr>
              <a:t> koko maa 29,6%)</a:t>
            </a:r>
          </a:p>
          <a:p>
            <a:pPr>
              <a:defRPr/>
            </a:pPr>
            <a:endParaRPr lang="fi-FI" sz="1600">
              <a:solidFill>
                <a:srgbClr val="313131"/>
              </a:solidFill>
              <a:latin typeface="Arial" panose="020B0604020202020204"/>
            </a:endParaRPr>
          </a:p>
        </p:txBody>
      </p:sp>
    </p:spTree>
    <p:extLst>
      <p:ext uri="{BB962C8B-B14F-4D97-AF65-F5344CB8AC3E}">
        <p14:creationId xmlns:p14="http://schemas.microsoft.com/office/powerpoint/2010/main" val="85357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61A75-9F1B-B90F-8FB8-F97552D21715}"/>
              </a:ext>
            </a:extLst>
          </p:cNvPr>
          <p:cNvSpPr>
            <a:spLocks noGrp="1"/>
          </p:cNvSpPr>
          <p:nvPr>
            <p:ph type="ctrTitle"/>
          </p:nvPr>
        </p:nvSpPr>
        <p:spPr/>
        <p:txBody>
          <a:bodyPr/>
          <a:lstStyle/>
          <a:p>
            <a:r>
              <a:rPr lang="fi-FI" dirty="0"/>
              <a:t>Kouluterveyskyselyn tulokset 2023</a:t>
            </a:r>
            <a:br>
              <a:rPr lang="fi-FI" dirty="0"/>
            </a:br>
            <a:r>
              <a:rPr lang="fi-FI" dirty="0"/>
              <a:t>Pohjois-Savo</a:t>
            </a:r>
            <a:br>
              <a:rPr lang="fi-FI" dirty="0"/>
            </a:br>
            <a:r>
              <a:rPr lang="fi-FI" dirty="0"/>
              <a:t>Nukkuminen</a:t>
            </a:r>
          </a:p>
        </p:txBody>
      </p:sp>
      <p:sp>
        <p:nvSpPr>
          <p:cNvPr id="3" name="Alaotsikko 2">
            <a:extLst>
              <a:ext uri="{FF2B5EF4-FFF2-40B4-BE49-F238E27FC236}">
                <a16:creationId xmlns:a16="http://schemas.microsoft.com/office/drawing/2014/main" id="{8CB76D47-EC95-2144-EF7D-7247500A3825}"/>
              </a:ext>
            </a:extLst>
          </p:cNvPr>
          <p:cNvSpPr>
            <a:spLocks noGrp="1"/>
          </p:cNvSpPr>
          <p:nvPr>
            <p:ph type="subTitle" idx="1"/>
          </p:nvPr>
        </p:nvSpPr>
        <p:spPr/>
        <p:txBody>
          <a:bodyPr/>
          <a:lstStyle/>
          <a:p>
            <a:r>
              <a:rPr lang="fi-FI" dirty="0"/>
              <a:t>HYTE- ja osallisuuspalvelualue</a:t>
            </a:r>
          </a:p>
          <a:p>
            <a:r>
              <a:rPr lang="fi-FI" dirty="0"/>
              <a:t>Hyvinvointikoordinaattori Marika Lätti</a:t>
            </a:r>
          </a:p>
          <a:p>
            <a:r>
              <a:rPr lang="fi-FI" dirty="0">
                <a:hlinkClick r:id="rId2"/>
              </a:rPr>
              <a:t>Marika.latti@pshyvinvointialue.fi</a:t>
            </a:r>
            <a:endParaRPr lang="fi-FI" dirty="0"/>
          </a:p>
          <a:p>
            <a:endParaRPr lang="fi-FI" dirty="0"/>
          </a:p>
          <a:p>
            <a:r>
              <a:rPr lang="fi-FI" dirty="0"/>
              <a:t>Koottu 4.1.2024</a:t>
            </a:r>
          </a:p>
          <a:p>
            <a:endParaRPr lang="fi-FI" dirty="0"/>
          </a:p>
        </p:txBody>
      </p:sp>
      <p:sp>
        <p:nvSpPr>
          <p:cNvPr id="4" name="Dian numeron paikkamerkki 3">
            <a:extLst>
              <a:ext uri="{FF2B5EF4-FFF2-40B4-BE49-F238E27FC236}">
                <a16:creationId xmlns:a16="http://schemas.microsoft.com/office/drawing/2014/main" id="{B2B515D2-0518-DBBE-B201-11E3533426CE}"/>
              </a:ext>
            </a:extLst>
          </p:cNvPr>
          <p:cNvSpPr>
            <a:spLocks noGrp="1"/>
          </p:cNvSpPr>
          <p:nvPr>
            <p:ph type="sldNum" sz="quarter" idx="12"/>
          </p:nvPr>
        </p:nvSpPr>
        <p:spPr/>
        <p:txBody>
          <a:bodyPr/>
          <a:lstStyle/>
          <a:p>
            <a:fld id="{CCD26548-A701-4132-A0A2-A9B09A70FF4B}" type="slidenum">
              <a:rPr lang="fi-FI" smtClean="0"/>
              <a:t>9</a:t>
            </a:fld>
            <a:endParaRPr lang="fi-FI" dirty="0"/>
          </a:p>
        </p:txBody>
      </p:sp>
    </p:spTree>
    <p:extLst>
      <p:ext uri="{BB962C8B-B14F-4D97-AF65-F5344CB8AC3E}">
        <p14:creationId xmlns:p14="http://schemas.microsoft.com/office/powerpoint/2010/main" val="3405653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2.xml><?xml version="1.0" encoding="utf-8"?>
<a:theme xmlns:a="http://schemas.openxmlformats.org/drawingml/2006/main" name="Office-teema">
  <a:themeElements>
    <a:clrScheme name="Mukautettu 2">
      <a:dk1>
        <a:sysClr val="windowText" lastClr="000000"/>
      </a:dk1>
      <a:lt1>
        <a:sysClr val="window" lastClr="FFFFFF"/>
      </a:lt1>
      <a:dk2>
        <a:srgbClr val="313131"/>
      </a:dk2>
      <a:lt2>
        <a:srgbClr val="C2C2C2"/>
      </a:lt2>
      <a:accent1>
        <a:srgbClr val="6F5600"/>
      </a:accent1>
      <a:accent2>
        <a:srgbClr val="FFCF29"/>
      </a:accent2>
      <a:accent3>
        <a:srgbClr val="7030A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3.xml><?xml version="1.0" encoding="utf-8"?>
<a:theme xmlns:a="http://schemas.openxmlformats.org/drawingml/2006/main" name="Office-teema">
  <a:themeElements>
    <a:clrScheme name="Mukautettu 19">
      <a:dk1>
        <a:sysClr val="windowText" lastClr="000000"/>
      </a:dk1>
      <a:lt1>
        <a:sysClr val="window" lastClr="FFFFFF"/>
      </a:lt1>
      <a:dk2>
        <a:srgbClr val="313131"/>
      </a:dk2>
      <a:lt2>
        <a:srgbClr val="C2C2C2"/>
      </a:lt2>
      <a:accent1>
        <a:srgbClr val="5CC5C8"/>
      </a:accent1>
      <a:accent2>
        <a:srgbClr val="3D4E16"/>
      </a:accent2>
      <a:accent3>
        <a:srgbClr val="A566D2"/>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4.xml><?xml version="1.0" encoding="utf-8"?>
<a:theme xmlns:a="http://schemas.openxmlformats.org/drawingml/2006/main" name="Office-teema">
  <a:themeElements>
    <a:clrScheme name="Mukautettu 27">
      <a:dk1>
        <a:sysClr val="windowText" lastClr="000000"/>
      </a:dk1>
      <a:lt1>
        <a:sysClr val="window" lastClr="FFFFFF"/>
      </a:lt1>
      <a:dk2>
        <a:srgbClr val="313131"/>
      </a:dk2>
      <a:lt2>
        <a:srgbClr val="C2C2C2"/>
      </a:lt2>
      <a:accent1>
        <a:srgbClr val="FFCF29"/>
      </a:accent1>
      <a:accent2>
        <a:srgbClr val="660AB2"/>
      </a:accent2>
      <a:accent3>
        <a:srgbClr val="94720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5.xml><?xml version="1.0" encoding="utf-8"?>
<a:theme xmlns:a="http://schemas.openxmlformats.org/drawingml/2006/main" name="1_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6.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74e49f9-b87f-4929-b427-2951091360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56B257D12A1A47A363C595B9708E9E" ma:contentTypeVersion="17" ma:contentTypeDescription="Create a new document." ma:contentTypeScope="" ma:versionID="2863289ebe1a2ffcc1f355b037a13704">
  <xsd:schema xmlns:xsd="http://www.w3.org/2001/XMLSchema" xmlns:xs="http://www.w3.org/2001/XMLSchema" xmlns:p="http://schemas.microsoft.com/office/2006/metadata/properties" xmlns:ns1="http://schemas.microsoft.com/sharepoint/v3" xmlns:ns3="f74e49f9-b87f-4929-b427-29510913607e" xmlns:ns4="3637d131-4959-40fd-9250-3d514ece9dca" targetNamespace="http://schemas.microsoft.com/office/2006/metadata/properties" ma:root="true" ma:fieldsID="61b164105d36e4b12cc889b1ef100313" ns1:_="" ns3:_="" ns4:_="">
    <xsd:import namespace="http://schemas.microsoft.com/sharepoint/v3"/>
    <xsd:import namespace="f74e49f9-b87f-4929-b427-29510913607e"/>
    <xsd:import namespace="3637d131-4959-40fd-9250-3d514ece9dca"/>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SearchPropertie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e49f9-b87f-4929-b427-295109136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37d131-4959-40fd-9250-3d514ece9d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A9E2-EF71-4C62-B76D-789CD3F78E30}">
  <ds:schemaRefs>
    <ds:schemaRef ds:uri="http://schemas.microsoft.com/sharepoint/v3/contenttype/forms"/>
  </ds:schemaRefs>
</ds:datastoreItem>
</file>

<file path=customXml/itemProps2.xml><?xml version="1.0" encoding="utf-8"?>
<ds:datastoreItem xmlns:ds="http://schemas.openxmlformats.org/officeDocument/2006/customXml" ds:itemID="{B164CEA6-578D-468D-B8B8-043300A47A7D}">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3637d131-4959-40fd-9250-3d514ece9dca"/>
    <ds:schemaRef ds:uri="f74e49f9-b87f-4929-b427-29510913607e"/>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F9C85B9-AF40-4F1D-8261-CAAA0532D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4e49f9-b87f-4929-b427-29510913607e"/>
    <ds:schemaRef ds:uri="3637d131-4959-40fd-9250-3d514ece9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Ruoanlaitosta esitykseen (laajakuva)</Template>
  <TotalTime>9</TotalTime>
  <Words>2005</Words>
  <Application>Microsoft Office PowerPoint</Application>
  <PresentationFormat>Mukautettu</PresentationFormat>
  <Paragraphs>238</Paragraphs>
  <Slides>19</Slides>
  <Notes>5</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19</vt:i4>
      </vt:variant>
    </vt:vector>
  </HeadingPairs>
  <TitlesOfParts>
    <vt:vector size="29" baseType="lpstr">
      <vt:lpstr>Arial</vt:lpstr>
      <vt:lpstr>Cambria</vt:lpstr>
      <vt:lpstr>Inter</vt:lpstr>
      <vt:lpstr>Source Sans Pro</vt:lpstr>
      <vt:lpstr>Wingdings</vt:lpstr>
      <vt:lpstr>Office-teema</vt:lpstr>
      <vt:lpstr>Office-teema</vt:lpstr>
      <vt:lpstr>Office-teema</vt:lpstr>
      <vt:lpstr>Office-teema</vt:lpstr>
      <vt:lpstr>1_Office-teema</vt:lpstr>
      <vt:lpstr>Kouluterveyskysely  tulokset 2023 Pohjois-Savo</vt:lpstr>
      <vt:lpstr>Vapaa-aika ja harrastukset</vt:lpstr>
      <vt:lpstr>PowerPoint-esitys</vt:lpstr>
      <vt:lpstr>PowerPoint-esitys</vt:lpstr>
      <vt:lpstr>PowerPoint-esitys</vt:lpstr>
      <vt:lpstr>PowerPoint-esitys</vt:lpstr>
      <vt:lpstr>PowerPoint-esitys</vt:lpstr>
      <vt:lpstr>Yhteenveto vapaa-aika (harrastukset)</vt:lpstr>
      <vt:lpstr>Kouluterveyskyselyn tulokset 2023 Pohjois-Savo Nukkuminen</vt:lpstr>
      <vt:lpstr> Nukkuminen  </vt:lpstr>
      <vt:lpstr>Nukkuminen</vt:lpstr>
      <vt:lpstr>PowerPoint-esitys</vt:lpstr>
      <vt:lpstr>PowerPoint-esitys</vt:lpstr>
      <vt:lpstr>PowerPoint-esitys</vt:lpstr>
      <vt:lpstr>PowerPoint-esitys</vt:lpstr>
      <vt:lpstr>PowerPoint-esitys</vt:lpstr>
      <vt:lpstr>PowerPoint-esitys</vt:lpstr>
      <vt:lpstr>PowerPoint-esitys</vt:lpstr>
      <vt:lpstr>Yhteenveto nukkuminen</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Kiusaaminen tilastojen valossa</dc:title>
  <dc:creator>Rytkönen Säde</dc:creator>
  <cp:lastModifiedBy>Lätti Marika</cp:lastModifiedBy>
  <cp:revision>20</cp:revision>
  <dcterms:created xsi:type="dcterms:W3CDTF">2021-10-26T11:21:28Z</dcterms:created>
  <dcterms:modified xsi:type="dcterms:W3CDTF">2024-01-09T06:13:07Z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0x0101005C56B257D12A1A47A363C595B9708E9E</vt:lpwstr>
  </property>
  <property fmtid="{D5CDD505-2E9C-101B-9397-08002B2CF9AE}" pid="3" name="MediaServiceImageTags">
    <vt:lpwstr/>
  </property>
</Properties>
</file>