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7308" r:id="rId5"/>
    <p:sldId id="2145707285" r:id="rId6"/>
    <p:sldId id="2145706970" r:id="rId7"/>
    <p:sldId id="2145706985" r:id="rId8"/>
    <p:sldId id="2145706968" r:id="rId9"/>
    <p:sldId id="2145706971" r:id="rId10"/>
    <p:sldId id="2145706972" r:id="rId11"/>
    <p:sldId id="2145706973" r:id="rId12"/>
    <p:sldId id="2145706979" r:id="rId13"/>
    <p:sldId id="2145706974" r:id="rId14"/>
    <p:sldId id="214570701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ätti Marika" userId="6a19889d-d2ec-4983-bc3b-0bbe409ad3dd" providerId="ADAL" clId="{A46FFE0E-AFC3-422C-8F42-966B0DB3865A}"/>
    <pc:docChg chg="delSld">
      <pc:chgData name="Lätti Marika" userId="6a19889d-d2ec-4983-bc3b-0bbe409ad3dd" providerId="ADAL" clId="{A46FFE0E-AFC3-422C-8F42-966B0DB3865A}" dt="2024-01-11T11:08:33.052" v="3" actId="2696"/>
      <pc:docMkLst>
        <pc:docMk/>
      </pc:docMkLst>
      <pc:sldChg chg="del">
        <pc:chgData name="Lätti Marika" userId="6a19889d-d2ec-4983-bc3b-0bbe409ad3dd" providerId="ADAL" clId="{A46FFE0E-AFC3-422C-8F42-966B0DB3865A}" dt="2024-01-11T11:08:19.820" v="0" actId="47"/>
        <pc:sldMkLst>
          <pc:docMk/>
          <pc:sldMk cId="595988061" sldId="2145706951"/>
        </pc:sldMkLst>
      </pc:sldChg>
      <pc:sldChg chg="del">
        <pc:chgData name="Lätti Marika" userId="6a19889d-d2ec-4983-bc3b-0bbe409ad3dd" providerId="ADAL" clId="{A46FFE0E-AFC3-422C-8F42-966B0DB3865A}" dt="2024-01-11T11:08:19.820" v="0" actId="47"/>
        <pc:sldMkLst>
          <pc:docMk/>
          <pc:sldMk cId="2548899086" sldId="2145706952"/>
        </pc:sldMkLst>
      </pc:sldChg>
      <pc:sldChg chg="del">
        <pc:chgData name="Lätti Marika" userId="6a19889d-d2ec-4983-bc3b-0bbe409ad3dd" providerId="ADAL" clId="{A46FFE0E-AFC3-422C-8F42-966B0DB3865A}" dt="2024-01-11T11:08:19.820" v="0" actId="47"/>
        <pc:sldMkLst>
          <pc:docMk/>
          <pc:sldMk cId="388877806" sldId="2145706954"/>
        </pc:sldMkLst>
      </pc:sldChg>
      <pc:sldChg chg="del">
        <pc:chgData name="Lätti Marika" userId="6a19889d-d2ec-4983-bc3b-0bbe409ad3dd" providerId="ADAL" clId="{A46FFE0E-AFC3-422C-8F42-966B0DB3865A}" dt="2024-01-11T11:08:29.496" v="2" actId="47"/>
        <pc:sldMkLst>
          <pc:docMk/>
          <pc:sldMk cId="1096868255" sldId="2145706962"/>
        </pc:sldMkLst>
      </pc:sldChg>
      <pc:sldChg chg="del">
        <pc:chgData name="Lätti Marika" userId="6a19889d-d2ec-4983-bc3b-0bbe409ad3dd" providerId="ADAL" clId="{A46FFE0E-AFC3-422C-8F42-966B0DB3865A}" dt="2024-01-11T11:08:19.820" v="0" actId="47"/>
        <pc:sldMkLst>
          <pc:docMk/>
          <pc:sldMk cId="1485628623" sldId="2145706987"/>
        </pc:sldMkLst>
      </pc:sldChg>
      <pc:sldChg chg="del">
        <pc:chgData name="Lätti Marika" userId="6a19889d-d2ec-4983-bc3b-0bbe409ad3dd" providerId="ADAL" clId="{A46FFE0E-AFC3-422C-8F42-966B0DB3865A}" dt="2024-01-11T11:08:26.199" v="1" actId="47"/>
        <pc:sldMkLst>
          <pc:docMk/>
          <pc:sldMk cId="3677788688" sldId="2145707008"/>
        </pc:sldMkLst>
      </pc:sldChg>
      <pc:sldChg chg="del">
        <pc:chgData name="Lätti Marika" userId="6a19889d-d2ec-4983-bc3b-0bbe409ad3dd" providerId="ADAL" clId="{A46FFE0E-AFC3-422C-8F42-966B0DB3865A}" dt="2024-01-11T11:08:29.496" v="2" actId="47"/>
        <pc:sldMkLst>
          <pc:docMk/>
          <pc:sldMk cId="863464454" sldId="2145707009"/>
        </pc:sldMkLst>
      </pc:sldChg>
      <pc:sldChg chg="del">
        <pc:chgData name="Lätti Marika" userId="6a19889d-d2ec-4983-bc3b-0bbe409ad3dd" providerId="ADAL" clId="{A46FFE0E-AFC3-422C-8F42-966B0DB3865A}" dt="2024-01-11T11:08:26.199" v="1" actId="47"/>
        <pc:sldMkLst>
          <pc:docMk/>
          <pc:sldMk cId="3092286093" sldId="2145707010"/>
        </pc:sldMkLst>
      </pc:sldChg>
      <pc:sldChg chg="del">
        <pc:chgData name="Lätti Marika" userId="6a19889d-d2ec-4983-bc3b-0bbe409ad3dd" providerId="ADAL" clId="{A46FFE0E-AFC3-422C-8F42-966B0DB3865A}" dt="2024-01-11T11:08:26.199" v="1" actId="47"/>
        <pc:sldMkLst>
          <pc:docMk/>
          <pc:sldMk cId="1886109234" sldId="2145707011"/>
        </pc:sldMkLst>
      </pc:sldChg>
      <pc:sldChg chg="del">
        <pc:chgData name="Lätti Marika" userId="6a19889d-d2ec-4983-bc3b-0bbe409ad3dd" providerId="ADAL" clId="{A46FFE0E-AFC3-422C-8F42-966B0DB3865A}" dt="2024-01-11T11:08:26.199" v="1" actId="47"/>
        <pc:sldMkLst>
          <pc:docMk/>
          <pc:sldMk cId="995369645" sldId="2145707012"/>
        </pc:sldMkLst>
      </pc:sldChg>
      <pc:sldChg chg="del">
        <pc:chgData name="Lätti Marika" userId="6a19889d-d2ec-4983-bc3b-0bbe409ad3dd" providerId="ADAL" clId="{A46FFE0E-AFC3-422C-8F42-966B0DB3865A}" dt="2024-01-11T11:08:19.820" v="0" actId="47"/>
        <pc:sldMkLst>
          <pc:docMk/>
          <pc:sldMk cId="998984286" sldId="2145707015"/>
        </pc:sldMkLst>
      </pc:sldChg>
      <pc:sldChg chg="del">
        <pc:chgData name="Lätti Marika" userId="6a19889d-d2ec-4983-bc3b-0bbe409ad3dd" providerId="ADAL" clId="{A46FFE0E-AFC3-422C-8F42-966B0DB3865A}" dt="2024-01-11T11:08:29.496" v="2" actId="47"/>
        <pc:sldMkLst>
          <pc:docMk/>
          <pc:sldMk cId="3686961738" sldId="2145707286"/>
        </pc:sldMkLst>
      </pc:sldChg>
      <pc:sldChg chg="del">
        <pc:chgData name="Lätti Marika" userId="6a19889d-d2ec-4983-bc3b-0bbe409ad3dd" providerId="ADAL" clId="{A46FFE0E-AFC3-422C-8F42-966B0DB3865A}" dt="2024-01-11T11:08:33.052" v="3" actId="2696"/>
        <pc:sldMkLst>
          <pc:docMk/>
          <pc:sldMk cId="2551378626" sldId="2145707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4. ja 5. luokan oppilaista (2017-)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harjaus'!$I$1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harjaus'!$H$2:$H$21</c:f>
              <c:strCache>
                <c:ptCount val="20"/>
                <c:pt idx="0">
                  <c:v>Kuopio</c:v>
                </c:pt>
                <c:pt idx="1">
                  <c:v>Suonenjoki</c:v>
                </c:pt>
                <c:pt idx="2">
                  <c:v>Keitele</c:v>
                </c:pt>
                <c:pt idx="3">
                  <c:v>Koko maa</c:v>
                </c:pt>
                <c:pt idx="4">
                  <c:v>Pohjois-Savon hyvinvointialue</c:v>
                </c:pt>
                <c:pt idx="5">
                  <c:v>Kiuruvesi</c:v>
                </c:pt>
                <c:pt idx="6">
                  <c:v>Siilinjärvi</c:v>
                </c:pt>
                <c:pt idx="7">
                  <c:v>Varkaus</c:v>
                </c:pt>
                <c:pt idx="8">
                  <c:v>Joroinen</c:v>
                </c:pt>
                <c:pt idx="9">
                  <c:v>Leppävirta</c:v>
                </c:pt>
                <c:pt idx="10">
                  <c:v>Kaavi</c:v>
                </c:pt>
                <c:pt idx="11">
                  <c:v>Iisalmi</c:v>
                </c:pt>
                <c:pt idx="12">
                  <c:v>Vieremä</c:v>
                </c:pt>
                <c:pt idx="13">
                  <c:v>Sonkajärvi</c:v>
                </c:pt>
                <c:pt idx="14">
                  <c:v>Lapinlahti</c:v>
                </c:pt>
                <c:pt idx="15">
                  <c:v>Tuusniemi</c:v>
                </c:pt>
                <c:pt idx="16">
                  <c:v>Rautalampi</c:v>
                </c:pt>
                <c:pt idx="17">
                  <c:v>Pielavesi</c:v>
                </c:pt>
                <c:pt idx="18">
                  <c:v>Rautavaara</c:v>
                </c:pt>
                <c:pt idx="19">
                  <c:v>Vesanto</c:v>
                </c:pt>
              </c:strCache>
            </c:strRef>
          </c:cat>
          <c:val>
            <c:numRef>
              <c:f>'hampaiden harjaus'!$I$2:$I$21</c:f>
              <c:numCache>
                <c:formatCode>General</c:formatCode>
                <c:ptCount val="20"/>
                <c:pt idx="0">
                  <c:v>27.4</c:v>
                </c:pt>
                <c:pt idx="1">
                  <c:v>29.7</c:v>
                </c:pt>
                <c:pt idx="2">
                  <c:v>33.299999999999997</c:v>
                </c:pt>
                <c:pt idx="3">
                  <c:v>30.2</c:v>
                </c:pt>
                <c:pt idx="4">
                  <c:v>31.3</c:v>
                </c:pt>
                <c:pt idx="5">
                  <c:v>30.6</c:v>
                </c:pt>
                <c:pt idx="6">
                  <c:v>30.2</c:v>
                </c:pt>
                <c:pt idx="7">
                  <c:v>30</c:v>
                </c:pt>
                <c:pt idx="8">
                  <c:v>37.799999999999997</c:v>
                </c:pt>
                <c:pt idx="9">
                  <c:v>35.6</c:v>
                </c:pt>
                <c:pt idx="10">
                  <c:v>39.4</c:v>
                </c:pt>
                <c:pt idx="11">
                  <c:v>36.299999999999997</c:v>
                </c:pt>
                <c:pt idx="12">
                  <c:v>40.5</c:v>
                </c:pt>
                <c:pt idx="13">
                  <c:v>54.7</c:v>
                </c:pt>
                <c:pt idx="14">
                  <c:v>35</c:v>
                </c:pt>
                <c:pt idx="15">
                  <c:v>56.8</c:v>
                </c:pt>
                <c:pt idx="16">
                  <c:v>34.700000000000003</c:v>
                </c:pt>
                <c:pt idx="17">
                  <c:v>39.4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B0D-9387-554B84F590A3}"/>
            </c:ext>
          </c:extLst>
        </c:ser>
        <c:ser>
          <c:idx val="1"/>
          <c:order val="1"/>
          <c:tx>
            <c:strRef>
              <c:f>'hampaiden harjaus'!$J$1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harjaus'!$H$2:$H$21</c:f>
              <c:strCache>
                <c:ptCount val="20"/>
                <c:pt idx="0">
                  <c:v>Kuopio</c:v>
                </c:pt>
                <c:pt idx="1">
                  <c:v>Suonenjoki</c:v>
                </c:pt>
                <c:pt idx="2">
                  <c:v>Keitele</c:v>
                </c:pt>
                <c:pt idx="3">
                  <c:v>Koko maa</c:v>
                </c:pt>
                <c:pt idx="4">
                  <c:v>Pohjois-Savon hyvinvointialue</c:v>
                </c:pt>
                <c:pt idx="5">
                  <c:v>Kiuruvesi</c:v>
                </c:pt>
                <c:pt idx="6">
                  <c:v>Siilinjärvi</c:v>
                </c:pt>
                <c:pt idx="7">
                  <c:v>Varkaus</c:v>
                </c:pt>
                <c:pt idx="8">
                  <c:v>Joroinen</c:v>
                </c:pt>
                <c:pt idx="9">
                  <c:v>Leppävirta</c:v>
                </c:pt>
                <c:pt idx="10">
                  <c:v>Kaavi</c:v>
                </c:pt>
                <c:pt idx="11">
                  <c:v>Iisalmi</c:v>
                </c:pt>
                <c:pt idx="12">
                  <c:v>Vieremä</c:v>
                </c:pt>
                <c:pt idx="13">
                  <c:v>Sonkajärvi</c:v>
                </c:pt>
                <c:pt idx="14">
                  <c:v>Lapinlahti</c:v>
                </c:pt>
                <c:pt idx="15">
                  <c:v>Tuusniemi</c:v>
                </c:pt>
                <c:pt idx="16">
                  <c:v>Rautalampi</c:v>
                </c:pt>
                <c:pt idx="17">
                  <c:v>Pielavesi</c:v>
                </c:pt>
                <c:pt idx="18">
                  <c:v>Rautavaara</c:v>
                </c:pt>
                <c:pt idx="19">
                  <c:v>Vesanto</c:v>
                </c:pt>
              </c:strCache>
            </c:strRef>
          </c:cat>
          <c:val>
            <c:numRef>
              <c:f>'hampaiden harjaus'!$J$2:$J$21</c:f>
              <c:numCache>
                <c:formatCode>General</c:formatCode>
                <c:ptCount val="20"/>
                <c:pt idx="0">
                  <c:v>25.3</c:v>
                </c:pt>
                <c:pt idx="1">
                  <c:v>27</c:v>
                </c:pt>
                <c:pt idx="2">
                  <c:v>28.1</c:v>
                </c:pt>
                <c:pt idx="3">
                  <c:v>29.8</c:v>
                </c:pt>
                <c:pt idx="4">
                  <c:v>30.6</c:v>
                </c:pt>
                <c:pt idx="5">
                  <c:v>31.2</c:v>
                </c:pt>
                <c:pt idx="6">
                  <c:v>32.1</c:v>
                </c:pt>
                <c:pt idx="7">
                  <c:v>32.6</c:v>
                </c:pt>
                <c:pt idx="8">
                  <c:v>33.799999999999997</c:v>
                </c:pt>
                <c:pt idx="9">
                  <c:v>33.799999999999997</c:v>
                </c:pt>
                <c:pt idx="10">
                  <c:v>37.200000000000003</c:v>
                </c:pt>
                <c:pt idx="11">
                  <c:v>37.4</c:v>
                </c:pt>
                <c:pt idx="12">
                  <c:v>37.799999999999997</c:v>
                </c:pt>
                <c:pt idx="13">
                  <c:v>39.200000000000003</c:v>
                </c:pt>
                <c:pt idx="14">
                  <c:v>40</c:v>
                </c:pt>
                <c:pt idx="15">
                  <c:v>43.2</c:v>
                </c:pt>
                <c:pt idx="16">
                  <c:v>51.3</c:v>
                </c:pt>
                <c:pt idx="17">
                  <c:v>55.6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7-4B0D-9387-554B84F590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904104"/>
        <c:axId val="857906624"/>
      </c:barChart>
      <c:catAx>
        <c:axId val="8579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7906624"/>
        <c:crosses val="autoZero"/>
        <c:auto val="1"/>
        <c:lblAlgn val="ctr"/>
        <c:lblOffset val="100"/>
        <c:noMultiLvlLbl val="0"/>
      </c:catAx>
      <c:valAx>
        <c:axId val="8579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790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Hampaiden harjaus harvemmin kuin kahdesti päivässä, % lukion 1. ja 2. vuoden opiskelijoista,</a:t>
            </a:r>
            <a:r>
              <a:rPr lang="fi-FI" baseline="0"/>
              <a:t>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'hampaiden harjaus'!$M$12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harjaus'!$N$12:$P$12</c:f>
              <c:numCache>
                <c:formatCode>General</c:formatCode>
                <c:ptCount val="3"/>
                <c:pt idx="0">
                  <c:v>43.6</c:v>
                </c:pt>
                <c:pt idx="1">
                  <c:v>38.1</c:v>
                </c:pt>
                <c:pt idx="2">
                  <c:v>34.200000000000003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46-4E9F-BD18-409C07D70646}"/>
            </c:ext>
          </c:extLst>
        </c:ser>
        <c:ser>
          <c:idx val="1"/>
          <c:order val="1"/>
          <c:tx>
            <c:strRef>
              <c:f>'hampaiden harjaus'!$M$13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harjaus'!$N$13:$P$13</c:f>
              <c:numCache>
                <c:formatCode>General</c:formatCode>
                <c:ptCount val="3"/>
                <c:pt idx="0">
                  <c:v>24</c:v>
                </c:pt>
                <c:pt idx="1">
                  <c:v>22.3</c:v>
                </c:pt>
                <c:pt idx="2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46-4E9F-BD18-409C07D70646}"/>
            </c:ext>
          </c:extLst>
        </c:ser>
        <c:ser>
          <c:idx val="2"/>
          <c:order val="2"/>
          <c:tx>
            <c:strRef>
              <c:f>'hampaiden harjaus'!$M$14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harjaus'!$N$14:$P$14</c:f>
              <c:numCache>
                <c:formatCode>General</c:formatCode>
                <c:ptCount val="3"/>
                <c:pt idx="0">
                  <c:v>32</c:v>
                </c:pt>
                <c:pt idx="1">
                  <c:v>28.9</c:v>
                </c:pt>
                <c:pt idx="2">
                  <c:v>28.6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46-4E9F-BD18-409C07D706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8669616"/>
        <c:axId val="838668896"/>
      </c:lineChart>
      <c:catAx>
        <c:axId val="838669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668896"/>
        <c:crosses val="autoZero"/>
        <c:auto val="1"/>
        <c:lblAlgn val="ctr"/>
        <c:lblOffset val="100"/>
        <c:noMultiLvlLbl val="0"/>
      </c:catAx>
      <c:valAx>
        <c:axId val="8386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866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lukion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harjaus'!$AK$1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harjaus'!$AJ$2:$AJ$9</c:f>
              <c:strCache>
                <c:ptCount val="8"/>
                <c:pt idx="0">
                  <c:v>Keski-Suomen hyvinvointialue</c:v>
                </c:pt>
                <c:pt idx="1">
                  <c:v>Pohjois-Pohjanmaan hyvinvointialue</c:v>
                </c:pt>
                <c:pt idx="2">
                  <c:v>Koko maa</c:v>
                </c:pt>
                <c:pt idx="3">
                  <c:v>Kainuun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Pohjois-Savon hyvinvointialue</c:v>
                </c:pt>
                <c:pt idx="7">
                  <c:v>Etelä-Savon hyvinvointialue</c:v>
                </c:pt>
              </c:strCache>
            </c:strRef>
          </c:cat>
          <c:val>
            <c:numRef>
              <c:f>'hampaiden harjaus'!$AK$2:$AK$9</c:f>
              <c:numCache>
                <c:formatCode>General</c:formatCode>
                <c:ptCount val="8"/>
                <c:pt idx="0">
                  <c:v>32.1</c:v>
                </c:pt>
                <c:pt idx="1">
                  <c:v>32.4</c:v>
                </c:pt>
                <c:pt idx="2">
                  <c:v>31.6</c:v>
                </c:pt>
                <c:pt idx="3">
                  <c:v>27.8</c:v>
                </c:pt>
                <c:pt idx="4">
                  <c:v>34</c:v>
                </c:pt>
                <c:pt idx="5">
                  <c:v>33.9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E-4BDA-AE19-94101BB9500F}"/>
            </c:ext>
          </c:extLst>
        </c:ser>
        <c:ser>
          <c:idx val="1"/>
          <c:order val="1"/>
          <c:tx>
            <c:strRef>
              <c:f>'hampaiden harjaus'!$AL$1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harjaus'!$AJ$2:$AJ$9</c:f>
              <c:strCache>
                <c:ptCount val="8"/>
                <c:pt idx="0">
                  <c:v>Keski-Suomen hyvinvointialue</c:v>
                </c:pt>
                <c:pt idx="1">
                  <c:v>Pohjois-Pohjanmaan hyvinvointialue</c:v>
                </c:pt>
                <c:pt idx="2">
                  <c:v>Koko maa</c:v>
                </c:pt>
                <c:pt idx="3">
                  <c:v>Kainuun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Pohjois-Savon hyvinvointialue</c:v>
                </c:pt>
                <c:pt idx="7">
                  <c:v>Etelä-Savon hyvinvointialue</c:v>
                </c:pt>
              </c:strCache>
            </c:strRef>
          </c:cat>
          <c:val>
            <c:numRef>
              <c:f>'hampaiden harjaus'!$AL$2:$AL$9</c:f>
              <c:numCache>
                <c:formatCode>General</c:formatCode>
                <c:ptCount val="8"/>
                <c:pt idx="0">
                  <c:v>31.4</c:v>
                </c:pt>
                <c:pt idx="1">
                  <c:v>30.6</c:v>
                </c:pt>
                <c:pt idx="2">
                  <c:v>31</c:v>
                </c:pt>
                <c:pt idx="3">
                  <c:v>32.299999999999997</c:v>
                </c:pt>
                <c:pt idx="4">
                  <c:v>32.299999999999997</c:v>
                </c:pt>
                <c:pt idx="5">
                  <c:v>31.1</c:v>
                </c:pt>
                <c:pt idx="6">
                  <c:v>28.9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E-4BDA-AE19-94101BB9500F}"/>
            </c:ext>
          </c:extLst>
        </c:ser>
        <c:ser>
          <c:idx val="2"/>
          <c:order val="2"/>
          <c:tx>
            <c:strRef>
              <c:f>'hampaiden harjaus'!$AM$1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harjaus'!$AJ$2:$AJ$9</c:f>
              <c:strCache>
                <c:ptCount val="8"/>
                <c:pt idx="0">
                  <c:v>Keski-Suomen hyvinvointialue</c:v>
                </c:pt>
                <c:pt idx="1">
                  <c:v>Pohjois-Pohjanmaan hyvinvointialue</c:v>
                </c:pt>
                <c:pt idx="2">
                  <c:v>Koko maa</c:v>
                </c:pt>
                <c:pt idx="3">
                  <c:v>Kainuun hyvinvointialue</c:v>
                </c:pt>
                <c:pt idx="4">
                  <c:v>Pirkanmaan hyvinvointialue</c:v>
                </c:pt>
                <c:pt idx="5">
                  <c:v>Pohjois-Karjalan hyvinvointialue</c:v>
                </c:pt>
                <c:pt idx="6">
                  <c:v>Pohjois-Savon hyvinvointialue</c:v>
                </c:pt>
                <c:pt idx="7">
                  <c:v>Etelä-Savon hyvinvointialue</c:v>
                </c:pt>
              </c:strCache>
            </c:strRef>
          </c:cat>
          <c:val>
            <c:numRef>
              <c:f>'hampaiden harjaus'!$AM$2:$AM$9</c:f>
              <c:numCache>
                <c:formatCode>General</c:formatCode>
                <c:ptCount val="8"/>
                <c:pt idx="0">
                  <c:v>24</c:v>
                </c:pt>
                <c:pt idx="1">
                  <c:v>26.1</c:v>
                </c:pt>
                <c:pt idx="2">
                  <c:v>26.4</c:v>
                </c:pt>
                <c:pt idx="3">
                  <c:v>27.8</c:v>
                </c:pt>
                <c:pt idx="4">
                  <c:v>28.1</c:v>
                </c:pt>
                <c:pt idx="5">
                  <c:v>28.5</c:v>
                </c:pt>
                <c:pt idx="6">
                  <c:v>28.6</c:v>
                </c:pt>
                <c:pt idx="7">
                  <c:v>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E-4BDA-AE19-94101BB950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8918624"/>
        <c:axId val="858916464"/>
      </c:barChart>
      <c:catAx>
        <c:axId val="8589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16464"/>
        <c:crosses val="autoZero"/>
        <c:auto val="1"/>
        <c:lblAlgn val="ctr"/>
        <c:lblOffset val="100"/>
        <c:noMultiLvlLbl val="0"/>
      </c:catAx>
      <c:valAx>
        <c:axId val="85891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1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'hampaiden harjaus'!$AV$3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harjaus'!$AU$4:$AU$7</c:f>
              <c:strCache>
                <c:ptCount val="4"/>
                <c:pt idx="0">
                  <c:v>Hampaiden harjaus harvemmin kuin kahdesti päivässä, % 4. ja 5. luokan oppilaista (2017-)</c:v>
                </c:pt>
                <c:pt idx="1">
                  <c:v>Hampaiden harjaus harvemmin kuin kahdesti päivässä, % 8. ja 9. luokan oppilaista</c:v>
                </c:pt>
                <c:pt idx="2">
                  <c:v>Hampaiden harjaus harvemmin kuin kahdesti päivässä, % ammatillisen oppilaitoksen 1. ja 2. vuoden opiskelijoista</c:v>
                </c:pt>
                <c:pt idx="3">
                  <c:v>Hampaiden harjaus harvemmin kuin kahdesti päivässä, % lukion 1. ja 2. vuoden opiskelijoista</c:v>
                </c:pt>
              </c:strCache>
            </c:strRef>
          </c:cat>
          <c:val>
            <c:numRef>
              <c:f>'hampaiden harjaus'!$AV$4:$AV$7</c:f>
              <c:numCache>
                <c:formatCode>General</c:formatCode>
                <c:ptCount val="4"/>
                <c:pt idx="0">
                  <c:v>34.200000000000003</c:v>
                </c:pt>
                <c:pt idx="1">
                  <c:v>42.7</c:v>
                </c:pt>
                <c:pt idx="2">
                  <c:v>56.4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B-4B25-8230-90A713230F09}"/>
            </c:ext>
          </c:extLst>
        </c:ser>
        <c:ser>
          <c:idx val="1"/>
          <c:order val="1"/>
          <c:tx>
            <c:strRef>
              <c:f>'hampaiden harjaus'!$AW$3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harjaus'!$AU$4:$AU$7</c:f>
              <c:strCache>
                <c:ptCount val="4"/>
                <c:pt idx="0">
                  <c:v>Hampaiden harjaus harvemmin kuin kahdesti päivässä, % 4. ja 5. luokan oppilaista (2017-)</c:v>
                </c:pt>
                <c:pt idx="1">
                  <c:v>Hampaiden harjaus harvemmin kuin kahdesti päivässä, % 8. ja 9. luokan oppilaista</c:v>
                </c:pt>
                <c:pt idx="2">
                  <c:v>Hampaiden harjaus harvemmin kuin kahdesti päivässä, % ammatillisen oppilaitoksen 1. ja 2. vuoden opiskelijoista</c:v>
                </c:pt>
                <c:pt idx="3">
                  <c:v>Hampaiden harjaus harvemmin kuin kahdesti päivässä, % lukion 1. ja 2. vuoden opiskelijoista</c:v>
                </c:pt>
              </c:strCache>
            </c:strRef>
          </c:cat>
          <c:val>
            <c:numRef>
              <c:f>'hampaiden harjaus'!$AW$4:$AW$7</c:f>
              <c:numCache>
                <c:formatCode>General</c:formatCode>
                <c:ptCount val="4"/>
                <c:pt idx="0">
                  <c:v>31.3</c:v>
                </c:pt>
                <c:pt idx="1">
                  <c:v>38.799999999999997</c:v>
                </c:pt>
                <c:pt idx="2">
                  <c:v>52.4</c:v>
                </c:pt>
                <c:pt idx="3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B-4B25-8230-90A713230F09}"/>
            </c:ext>
          </c:extLst>
        </c:ser>
        <c:ser>
          <c:idx val="2"/>
          <c:order val="2"/>
          <c:tx>
            <c:strRef>
              <c:f>'hampaiden harjaus'!$AX$3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harjaus'!$AU$4:$AU$7</c:f>
              <c:strCache>
                <c:ptCount val="4"/>
                <c:pt idx="0">
                  <c:v>Hampaiden harjaus harvemmin kuin kahdesti päivässä, % 4. ja 5. luokan oppilaista (2017-)</c:v>
                </c:pt>
                <c:pt idx="1">
                  <c:v>Hampaiden harjaus harvemmin kuin kahdesti päivässä, % 8. ja 9. luokan oppilaista</c:v>
                </c:pt>
                <c:pt idx="2">
                  <c:v>Hampaiden harjaus harvemmin kuin kahdesti päivässä, % ammatillisen oppilaitoksen 1. ja 2. vuoden opiskelijoista</c:v>
                </c:pt>
                <c:pt idx="3">
                  <c:v>Hampaiden harjaus harvemmin kuin kahdesti päivässä, % lukion 1. ja 2. vuoden opiskelijoista</c:v>
                </c:pt>
              </c:strCache>
            </c:strRef>
          </c:cat>
          <c:val>
            <c:numRef>
              <c:f>'hampaiden harjaus'!$AX$4:$AX$7</c:f>
              <c:numCache>
                <c:formatCode>General</c:formatCode>
                <c:ptCount val="4"/>
                <c:pt idx="0">
                  <c:v>30.6</c:v>
                </c:pt>
                <c:pt idx="1">
                  <c:v>36.700000000000003</c:v>
                </c:pt>
                <c:pt idx="2">
                  <c:v>51</c:v>
                </c:pt>
                <c:pt idx="3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B-4B25-8230-90A713230F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1334240"/>
        <c:axId val="831333520"/>
      </c:barChart>
      <c:catAx>
        <c:axId val="8313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1333520"/>
        <c:crosses val="autoZero"/>
        <c:auto val="1"/>
        <c:lblAlgn val="ctr"/>
        <c:lblOffset val="100"/>
        <c:noMultiLvlLbl val="0"/>
      </c:catAx>
      <c:valAx>
        <c:axId val="83133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13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Hampaiden harjaus harvemmin kuin kahdesti päivässä, % 4. ja 5. luokan oppilaista, PSHVA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'hampaiden harjaus'!$M$3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harjaus'!$N$2:$P$2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'hampaiden harjaus'!$N$3:$P$3</c:f>
              <c:numCache>
                <c:formatCode>General</c:formatCode>
                <c:ptCount val="3"/>
                <c:pt idx="0">
                  <c:v>41.3</c:v>
                </c:pt>
                <c:pt idx="1">
                  <c:v>36.700000000000003</c:v>
                </c:pt>
                <c:pt idx="2">
                  <c:v>36.1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C9-4A55-87A3-B249810253CD}"/>
            </c:ext>
          </c:extLst>
        </c:ser>
        <c:ser>
          <c:idx val="1"/>
          <c:order val="1"/>
          <c:tx>
            <c:strRef>
              <c:f>'hampaiden harjaus'!$M$4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harjaus'!$N$2:$P$2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'hampaiden harjaus'!$N$4:$P$4</c:f>
              <c:numCache>
                <c:formatCode>General</c:formatCode>
                <c:ptCount val="3"/>
                <c:pt idx="0">
                  <c:v>26.9</c:v>
                </c:pt>
                <c:pt idx="1">
                  <c:v>25.7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C9-4A55-87A3-B249810253CD}"/>
            </c:ext>
          </c:extLst>
        </c:ser>
        <c:ser>
          <c:idx val="2"/>
          <c:order val="2"/>
          <c:tx>
            <c:strRef>
              <c:f>'hampaiden harjaus'!$M$5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harjaus'!$N$2:$P$2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'hampaiden harjaus'!$N$5:$P$5</c:f>
              <c:numCache>
                <c:formatCode>General</c:formatCode>
                <c:ptCount val="3"/>
                <c:pt idx="0">
                  <c:v>34.200000000000003</c:v>
                </c:pt>
                <c:pt idx="1">
                  <c:v>31.3</c:v>
                </c:pt>
                <c:pt idx="2">
                  <c:v>30.6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C9-4A55-87A3-B249810253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6436216"/>
        <c:axId val="826435136"/>
      </c:lineChart>
      <c:catAx>
        <c:axId val="82643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35136"/>
        <c:crosses val="autoZero"/>
        <c:auto val="1"/>
        <c:lblAlgn val="ctr"/>
        <c:lblOffset val="100"/>
        <c:noMultiLvlLbl val="0"/>
      </c:catAx>
      <c:valAx>
        <c:axId val="8264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643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4. ja 5. luokan oppilaista (2017-)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harjaus'!$B$2:$B$9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Pirkanmaan hyvinvointialue</c:v>
                </c:pt>
                <c:pt idx="3">
                  <c:v>Pohjois-Savon hyvinvointialue</c:v>
                </c:pt>
                <c:pt idx="4">
                  <c:v>Keski-Suomen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'hampaiden harjaus'!$C$2:$C$9</c:f>
              <c:numCache>
                <c:formatCode>General</c:formatCode>
                <c:ptCount val="8"/>
                <c:pt idx="0">
                  <c:v>32.5</c:v>
                </c:pt>
                <c:pt idx="1">
                  <c:v>30.3</c:v>
                </c:pt>
                <c:pt idx="2">
                  <c:v>34.9</c:v>
                </c:pt>
                <c:pt idx="3">
                  <c:v>34.200000000000003</c:v>
                </c:pt>
                <c:pt idx="4">
                  <c:v>34.6</c:v>
                </c:pt>
                <c:pt idx="5">
                  <c:v>36</c:v>
                </c:pt>
                <c:pt idx="6">
                  <c:v>38.6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3-4943-81DF-CD85B28FB5E1}"/>
            </c:ext>
          </c:extLst>
        </c:ser>
        <c:ser>
          <c:idx val="1"/>
          <c:order val="1"/>
          <c:tx>
            <c:strRef>
              <c:f>'hampaiden harjaus'!$D$1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harjaus'!$B$2:$B$9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Pirkanmaan hyvinvointialue</c:v>
                </c:pt>
                <c:pt idx="3">
                  <c:v>Pohjois-Savon hyvinvointialue</c:v>
                </c:pt>
                <c:pt idx="4">
                  <c:v>Keski-Suomen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'hampaiden harjaus'!$D$2:$D$9</c:f>
              <c:numCache>
                <c:formatCode>General</c:formatCode>
                <c:ptCount val="8"/>
                <c:pt idx="0">
                  <c:v>30.2</c:v>
                </c:pt>
                <c:pt idx="1">
                  <c:v>30.9</c:v>
                </c:pt>
                <c:pt idx="2">
                  <c:v>31</c:v>
                </c:pt>
                <c:pt idx="3">
                  <c:v>31.3</c:v>
                </c:pt>
                <c:pt idx="4">
                  <c:v>32.299999999999997</c:v>
                </c:pt>
                <c:pt idx="5">
                  <c:v>34.200000000000003</c:v>
                </c:pt>
                <c:pt idx="6">
                  <c:v>35.299999999999997</c:v>
                </c:pt>
                <c:pt idx="7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3-4943-81DF-CD85B28FB5E1}"/>
            </c:ext>
          </c:extLst>
        </c:ser>
        <c:ser>
          <c:idx val="2"/>
          <c:order val="2"/>
          <c:tx>
            <c:strRef>
              <c:f>'hampaiden harjaus'!$E$1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harjaus'!$B$2:$B$9</c:f>
              <c:strCache>
                <c:ptCount val="8"/>
                <c:pt idx="0">
                  <c:v>Koko maa</c:v>
                </c:pt>
                <c:pt idx="1">
                  <c:v>Etelä-Savon hyvinvointialue</c:v>
                </c:pt>
                <c:pt idx="2">
                  <c:v>Pirkanmaan hyvinvointialue</c:v>
                </c:pt>
                <c:pt idx="3">
                  <c:v>Pohjois-Savon hyvinvointialue</c:v>
                </c:pt>
                <c:pt idx="4">
                  <c:v>Keski-Suomen hyvinvointialue</c:v>
                </c:pt>
                <c:pt idx="5">
                  <c:v>Pohjois-Karjalan hyvinvointialue</c:v>
                </c:pt>
                <c:pt idx="6">
                  <c:v>Pohjois-Pohjanmaan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'hampaiden harjaus'!$E$2:$E$9</c:f>
              <c:numCache>
                <c:formatCode>General</c:formatCode>
                <c:ptCount val="8"/>
                <c:pt idx="0">
                  <c:v>29.8</c:v>
                </c:pt>
                <c:pt idx="1">
                  <c:v>29.8</c:v>
                </c:pt>
                <c:pt idx="2">
                  <c:v>30.5</c:v>
                </c:pt>
                <c:pt idx="3">
                  <c:v>30.6</c:v>
                </c:pt>
                <c:pt idx="4">
                  <c:v>31.7</c:v>
                </c:pt>
                <c:pt idx="5">
                  <c:v>34</c:v>
                </c:pt>
                <c:pt idx="6">
                  <c:v>35</c:v>
                </c:pt>
                <c:pt idx="7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3-4943-81DF-CD85B28FB5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4825824"/>
        <c:axId val="854826184"/>
      </c:barChart>
      <c:catAx>
        <c:axId val="85482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4826184"/>
        <c:crosses val="autoZero"/>
        <c:auto val="1"/>
        <c:lblAlgn val="ctr"/>
        <c:lblOffset val="100"/>
        <c:noMultiLvlLbl val="0"/>
      </c:catAx>
      <c:valAx>
        <c:axId val="85482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482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8. ja 9. luokan oppilaista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harjaus'!$Z$1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harjaus'!$Y$2:$Y$21</c:f>
              <c:strCache>
                <c:ptCount val="20"/>
                <c:pt idx="0">
                  <c:v>Kuopio</c:v>
                </c:pt>
                <c:pt idx="1">
                  <c:v>Joroinen</c:v>
                </c:pt>
                <c:pt idx="2">
                  <c:v>Varkaus</c:v>
                </c:pt>
                <c:pt idx="3">
                  <c:v>Rautalampi</c:v>
                </c:pt>
                <c:pt idx="4">
                  <c:v>Kiuruvesi</c:v>
                </c:pt>
                <c:pt idx="5">
                  <c:v>Suonenjoki</c:v>
                </c:pt>
                <c:pt idx="6">
                  <c:v>Koko maa</c:v>
                </c:pt>
                <c:pt idx="7">
                  <c:v>Pohjois-Savon hyvinvointialue</c:v>
                </c:pt>
                <c:pt idx="8">
                  <c:v>Siilinjärvi</c:v>
                </c:pt>
                <c:pt idx="9">
                  <c:v>Vesanto</c:v>
                </c:pt>
                <c:pt idx="10">
                  <c:v>Iisalmi</c:v>
                </c:pt>
                <c:pt idx="11">
                  <c:v>Pielavesi</c:v>
                </c:pt>
                <c:pt idx="12">
                  <c:v>Leppävirta</c:v>
                </c:pt>
                <c:pt idx="13">
                  <c:v>Lapinlahti</c:v>
                </c:pt>
                <c:pt idx="14">
                  <c:v>Tuusniemi</c:v>
                </c:pt>
                <c:pt idx="15">
                  <c:v>Vieremä</c:v>
                </c:pt>
                <c:pt idx="16">
                  <c:v>Sonkajärvi</c:v>
                </c:pt>
                <c:pt idx="17">
                  <c:v>Kaavi</c:v>
                </c:pt>
                <c:pt idx="18">
                  <c:v>Keitele</c:v>
                </c:pt>
                <c:pt idx="19">
                  <c:v>Rautavaara</c:v>
                </c:pt>
              </c:strCache>
            </c:strRef>
          </c:cat>
          <c:val>
            <c:numRef>
              <c:f>'hampaiden harjaus'!$Z$2:$Z$21</c:f>
              <c:numCache>
                <c:formatCode>General</c:formatCode>
                <c:ptCount val="20"/>
                <c:pt idx="0">
                  <c:v>35.299999999999997</c:v>
                </c:pt>
                <c:pt idx="1">
                  <c:v>51.9</c:v>
                </c:pt>
                <c:pt idx="2">
                  <c:v>32.6</c:v>
                </c:pt>
                <c:pt idx="3">
                  <c:v>33.299999999999997</c:v>
                </c:pt>
                <c:pt idx="4">
                  <c:v>43.5</c:v>
                </c:pt>
                <c:pt idx="5">
                  <c:v>44.1</c:v>
                </c:pt>
                <c:pt idx="6">
                  <c:v>38.4</c:v>
                </c:pt>
                <c:pt idx="7">
                  <c:v>38.799999999999997</c:v>
                </c:pt>
                <c:pt idx="8">
                  <c:v>41.6</c:v>
                </c:pt>
                <c:pt idx="9">
                  <c:v>0</c:v>
                </c:pt>
                <c:pt idx="10">
                  <c:v>45.2</c:v>
                </c:pt>
                <c:pt idx="11">
                  <c:v>46</c:v>
                </c:pt>
                <c:pt idx="12">
                  <c:v>46.1</c:v>
                </c:pt>
                <c:pt idx="13">
                  <c:v>36.799999999999997</c:v>
                </c:pt>
                <c:pt idx="14">
                  <c:v>36.799999999999997</c:v>
                </c:pt>
                <c:pt idx="15">
                  <c:v>57.1</c:v>
                </c:pt>
                <c:pt idx="16">
                  <c:v>36.4</c:v>
                </c:pt>
                <c:pt idx="17">
                  <c:v>0</c:v>
                </c:pt>
                <c:pt idx="18">
                  <c:v>45.2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F-42F1-A125-FFF681C49BA7}"/>
            </c:ext>
          </c:extLst>
        </c:ser>
        <c:ser>
          <c:idx val="1"/>
          <c:order val="1"/>
          <c:tx>
            <c:strRef>
              <c:f>'hampaiden harjaus'!$AA$1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harjaus'!$Y$2:$Y$21</c:f>
              <c:strCache>
                <c:ptCount val="20"/>
                <c:pt idx="0">
                  <c:v>Kuopio</c:v>
                </c:pt>
                <c:pt idx="1">
                  <c:v>Joroinen</c:v>
                </c:pt>
                <c:pt idx="2">
                  <c:v>Varkaus</c:v>
                </c:pt>
                <c:pt idx="3">
                  <c:v>Rautalampi</c:v>
                </c:pt>
                <c:pt idx="4">
                  <c:v>Kiuruvesi</c:v>
                </c:pt>
                <c:pt idx="5">
                  <c:v>Suonenjoki</c:v>
                </c:pt>
                <c:pt idx="6">
                  <c:v>Koko maa</c:v>
                </c:pt>
                <c:pt idx="7">
                  <c:v>Pohjois-Savon hyvinvointialue</c:v>
                </c:pt>
                <c:pt idx="8">
                  <c:v>Siilinjärvi</c:v>
                </c:pt>
                <c:pt idx="9">
                  <c:v>Vesanto</c:v>
                </c:pt>
                <c:pt idx="10">
                  <c:v>Iisalmi</c:v>
                </c:pt>
                <c:pt idx="11">
                  <c:v>Pielavesi</c:v>
                </c:pt>
                <c:pt idx="12">
                  <c:v>Leppävirta</c:v>
                </c:pt>
                <c:pt idx="13">
                  <c:v>Lapinlahti</c:v>
                </c:pt>
                <c:pt idx="14">
                  <c:v>Tuusniemi</c:v>
                </c:pt>
                <c:pt idx="15">
                  <c:v>Vieremä</c:v>
                </c:pt>
                <c:pt idx="16">
                  <c:v>Sonkajärvi</c:v>
                </c:pt>
                <c:pt idx="17">
                  <c:v>Kaavi</c:v>
                </c:pt>
                <c:pt idx="18">
                  <c:v>Keitele</c:v>
                </c:pt>
                <c:pt idx="19">
                  <c:v>Rautavaara</c:v>
                </c:pt>
              </c:strCache>
            </c:strRef>
          </c:cat>
          <c:val>
            <c:numRef>
              <c:f>'hampaiden harjaus'!$AA$2:$AA$21</c:f>
              <c:numCache>
                <c:formatCode>General</c:formatCode>
                <c:ptCount val="20"/>
                <c:pt idx="0">
                  <c:v>30.8</c:v>
                </c:pt>
                <c:pt idx="1">
                  <c:v>32.5</c:v>
                </c:pt>
                <c:pt idx="2">
                  <c:v>33.1</c:v>
                </c:pt>
                <c:pt idx="3">
                  <c:v>34</c:v>
                </c:pt>
                <c:pt idx="4">
                  <c:v>35.200000000000003</c:v>
                </c:pt>
                <c:pt idx="5">
                  <c:v>35.200000000000003</c:v>
                </c:pt>
                <c:pt idx="6">
                  <c:v>35.700000000000003</c:v>
                </c:pt>
                <c:pt idx="7">
                  <c:v>36.700000000000003</c:v>
                </c:pt>
                <c:pt idx="8">
                  <c:v>37.700000000000003</c:v>
                </c:pt>
                <c:pt idx="9">
                  <c:v>43.8</c:v>
                </c:pt>
                <c:pt idx="10">
                  <c:v>44.3</c:v>
                </c:pt>
                <c:pt idx="11">
                  <c:v>45.6</c:v>
                </c:pt>
                <c:pt idx="12">
                  <c:v>45.7</c:v>
                </c:pt>
                <c:pt idx="13">
                  <c:v>50</c:v>
                </c:pt>
                <c:pt idx="14">
                  <c:v>53.4</c:v>
                </c:pt>
                <c:pt idx="15">
                  <c:v>58.8</c:v>
                </c:pt>
                <c:pt idx="16">
                  <c:v>61.1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F-42F1-A125-FFF681C49B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4421360"/>
        <c:axId val="944421720"/>
      </c:barChart>
      <c:catAx>
        <c:axId val="94442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4421720"/>
        <c:crosses val="autoZero"/>
        <c:auto val="1"/>
        <c:lblAlgn val="ctr"/>
        <c:lblOffset val="100"/>
        <c:noMultiLvlLbl val="0"/>
      </c:catAx>
      <c:valAx>
        <c:axId val="94442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442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Hampaiden harjaus harvemmin kuin kahdesti päivässä, % 8. ja 9. luokan oppilaista,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'hampaiden harjaus'!$M$6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harjaus'!$N$6:$P$6</c:f>
              <c:numCache>
                <c:formatCode>General</c:formatCode>
                <c:ptCount val="3"/>
                <c:pt idx="0">
                  <c:v>54.6</c:v>
                </c:pt>
                <c:pt idx="1">
                  <c:v>49.1</c:v>
                </c:pt>
                <c:pt idx="2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94-4062-8793-4901E7634CA2}"/>
            </c:ext>
          </c:extLst>
        </c:ser>
        <c:ser>
          <c:idx val="1"/>
          <c:order val="1"/>
          <c:tx>
            <c:strRef>
              <c:f>'hampaiden harjaus'!$M$7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harjaus'!$N$7:$P$7</c:f>
              <c:numCache>
                <c:formatCode>General</c:formatCode>
                <c:ptCount val="3"/>
                <c:pt idx="0">
                  <c:v>31.1</c:v>
                </c:pt>
                <c:pt idx="1">
                  <c:v>28.2</c:v>
                </c:pt>
                <c:pt idx="2">
                  <c:v>28.6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94-4062-8793-4901E7634CA2}"/>
            </c:ext>
          </c:extLst>
        </c:ser>
        <c:ser>
          <c:idx val="2"/>
          <c:order val="2"/>
          <c:tx>
            <c:strRef>
              <c:f>'hampaiden harjaus'!$M$8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harjaus'!$N$8:$P$8</c:f>
              <c:numCache>
                <c:formatCode>General</c:formatCode>
                <c:ptCount val="3"/>
                <c:pt idx="0">
                  <c:v>42.7</c:v>
                </c:pt>
                <c:pt idx="1">
                  <c:v>38.799999999999997</c:v>
                </c:pt>
                <c:pt idx="2">
                  <c:v>36.700000000000003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94-4062-8793-4901E7634CA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80969688"/>
        <c:axId val="480964648"/>
      </c:lineChart>
      <c:catAx>
        <c:axId val="4809696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0964648"/>
        <c:crosses val="autoZero"/>
        <c:auto val="1"/>
        <c:lblAlgn val="ctr"/>
        <c:lblOffset val="100"/>
        <c:noMultiLvlLbl val="0"/>
      </c:catAx>
      <c:valAx>
        <c:axId val="48096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096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8. ja 9. luokan oppilaista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harjaus'!$T$1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harjaus'!$S$2:$S$9</c:f>
              <c:strCache>
                <c:ptCount val="8"/>
                <c:pt idx="0">
                  <c:v>Etelä-Savon hyvinvointialue</c:v>
                </c:pt>
                <c:pt idx="1">
                  <c:v>Koko maa</c:v>
                </c:pt>
                <c:pt idx="2">
                  <c:v>Keski-Suomen hyvinvointialue</c:v>
                </c:pt>
                <c:pt idx="3">
                  <c:v>Pohjois-Pohjanmaan hyvinvointialue</c:v>
                </c:pt>
                <c:pt idx="4">
                  <c:v>Pohjois-Savon hyvinvointialue</c:v>
                </c:pt>
                <c:pt idx="5">
                  <c:v>Pirkanmaan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harjaus'!$T$2:$T$9</c:f>
              <c:numCache>
                <c:formatCode>General</c:formatCode>
                <c:ptCount val="8"/>
                <c:pt idx="0">
                  <c:v>41.5</c:v>
                </c:pt>
                <c:pt idx="1">
                  <c:v>40.799999999999997</c:v>
                </c:pt>
                <c:pt idx="2">
                  <c:v>39.6</c:v>
                </c:pt>
                <c:pt idx="3">
                  <c:v>42.8</c:v>
                </c:pt>
                <c:pt idx="4">
                  <c:v>42.7</c:v>
                </c:pt>
                <c:pt idx="5">
                  <c:v>43</c:v>
                </c:pt>
                <c:pt idx="6">
                  <c:v>40.700000000000003</c:v>
                </c:pt>
                <c:pt idx="7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5-4101-88CB-CD32811E0284}"/>
            </c:ext>
          </c:extLst>
        </c:ser>
        <c:ser>
          <c:idx val="1"/>
          <c:order val="1"/>
          <c:tx>
            <c:strRef>
              <c:f>'hampaiden harjaus'!$U$1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harjaus'!$S$2:$S$9</c:f>
              <c:strCache>
                <c:ptCount val="8"/>
                <c:pt idx="0">
                  <c:v>Etelä-Savon hyvinvointialue</c:v>
                </c:pt>
                <c:pt idx="1">
                  <c:v>Koko maa</c:v>
                </c:pt>
                <c:pt idx="2">
                  <c:v>Keski-Suomen hyvinvointialue</c:v>
                </c:pt>
                <c:pt idx="3">
                  <c:v>Pohjois-Pohjanmaan hyvinvointialue</c:v>
                </c:pt>
                <c:pt idx="4">
                  <c:v>Pohjois-Savon hyvinvointialue</c:v>
                </c:pt>
                <c:pt idx="5">
                  <c:v>Pirkanmaan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harjaus'!$U$2:$U$9</c:f>
              <c:numCache>
                <c:formatCode>General</c:formatCode>
                <c:ptCount val="8"/>
                <c:pt idx="0">
                  <c:v>39.700000000000003</c:v>
                </c:pt>
                <c:pt idx="1">
                  <c:v>38.4</c:v>
                </c:pt>
                <c:pt idx="2">
                  <c:v>37.6</c:v>
                </c:pt>
                <c:pt idx="3">
                  <c:v>38.5</c:v>
                </c:pt>
                <c:pt idx="4">
                  <c:v>38.799999999999997</c:v>
                </c:pt>
                <c:pt idx="5">
                  <c:v>41.1</c:v>
                </c:pt>
                <c:pt idx="6">
                  <c:v>41.2</c:v>
                </c:pt>
                <c:pt idx="7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65-4101-88CB-CD32811E0284}"/>
            </c:ext>
          </c:extLst>
        </c:ser>
        <c:ser>
          <c:idx val="2"/>
          <c:order val="2"/>
          <c:tx>
            <c:strRef>
              <c:f>'hampaiden harjaus'!$V$1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harjaus'!$S$2:$S$9</c:f>
              <c:strCache>
                <c:ptCount val="8"/>
                <c:pt idx="0">
                  <c:v>Etelä-Savon hyvinvointialue</c:v>
                </c:pt>
                <c:pt idx="1">
                  <c:v>Koko maa</c:v>
                </c:pt>
                <c:pt idx="2">
                  <c:v>Keski-Suomen hyvinvointialue</c:v>
                </c:pt>
                <c:pt idx="3">
                  <c:v>Pohjois-Pohjanmaan hyvinvointialue</c:v>
                </c:pt>
                <c:pt idx="4">
                  <c:v>Pohjois-Savon hyvinvointialue</c:v>
                </c:pt>
                <c:pt idx="5">
                  <c:v>Pirkanmaan hyvinvointialue</c:v>
                </c:pt>
                <c:pt idx="6">
                  <c:v>Kainuun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harjaus'!$V$2:$V$9</c:f>
              <c:numCache>
                <c:formatCode>General</c:formatCode>
                <c:ptCount val="8"/>
                <c:pt idx="0">
                  <c:v>35.4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36</c:v>
                </c:pt>
                <c:pt idx="4">
                  <c:v>36.700000000000003</c:v>
                </c:pt>
                <c:pt idx="5">
                  <c:v>36.9</c:v>
                </c:pt>
                <c:pt idx="6">
                  <c:v>38.299999999999997</c:v>
                </c:pt>
                <c:pt idx="7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65-4101-88CB-CD32811E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8930864"/>
        <c:axId val="858931584"/>
      </c:barChart>
      <c:catAx>
        <c:axId val="8589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31584"/>
        <c:crosses val="autoZero"/>
        <c:auto val="1"/>
        <c:lblAlgn val="ctr"/>
        <c:lblOffset val="100"/>
        <c:noMultiLvlLbl val="0"/>
      </c:catAx>
      <c:valAx>
        <c:axId val="8589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3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Hampaiden harjaus harvemmin kuin kahdesti päivässä, % ammatillisen oppilaitoksen 1. ja 2. vuoden opiskelijoista,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'hampaiden harjaus'!$M$9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harjaus'!$N$9:$P$9</c:f>
              <c:numCache>
                <c:formatCode>General</c:formatCode>
                <c:ptCount val="3"/>
                <c:pt idx="0">
                  <c:v>66.3</c:v>
                </c:pt>
                <c:pt idx="1">
                  <c:v>60.6</c:v>
                </c:pt>
                <c:pt idx="2">
                  <c:v>57.9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D9-41B7-86AE-D090B903CC1F}"/>
            </c:ext>
          </c:extLst>
        </c:ser>
        <c:ser>
          <c:idx val="1"/>
          <c:order val="1"/>
          <c:tx>
            <c:strRef>
              <c:f>'hampaiden harjaus'!$M$10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harjaus'!$N$10:$P$10</c:f>
              <c:numCache>
                <c:formatCode>General</c:formatCode>
                <c:ptCount val="3"/>
                <c:pt idx="0">
                  <c:v>43.5</c:v>
                </c:pt>
                <c:pt idx="1">
                  <c:v>41.3</c:v>
                </c:pt>
                <c:pt idx="2">
                  <c:v>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D9-41B7-86AE-D090B903CC1F}"/>
            </c:ext>
          </c:extLst>
        </c:ser>
        <c:ser>
          <c:idx val="2"/>
          <c:order val="2"/>
          <c:tx>
            <c:strRef>
              <c:f>'hampaiden harjaus'!$M$11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'hampaiden harjaus'!$N$11:$P$11</c:f>
              <c:numCache>
                <c:formatCode>General</c:formatCode>
                <c:ptCount val="3"/>
                <c:pt idx="0">
                  <c:v>56.4</c:v>
                </c:pt>
                <c:pt idx="1">
                  <c:v>52.4</c:v>
                </c:pt>
                <c:pt idx="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9-41B7-86AE-D090B903CC1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4282896"/>
        <c:axId val="834277496"/>
      </c:lineChart>
      <c:catAx>
        <c:axId val="834282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277496"/>
        <c:crosses val="autoZero"/>
        <c:auto val="1"/>
        <c:lblAlgn val="ctr"/>
        <c:lblOffset val="100"/>
        <c:noMultiLvlLbl val="0"/>
      </c:catAx>
      <c:valAx>
        <c:axId val="83427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428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ammatillisen oppilaitoksen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harjaus'!$AE$1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harjaus'!$AD$2:$AD$9</c:f>
              <c:strCache>
                <c:ptCount val="8"/>
                <c:pt idx="0">
                  <c:v>Etelä-Savon hyvinvointialue</c:v>
                </c:pt>
                <c:pt idx="1">
                  <c:v>Kainuun hyvinvointialue</c:v>
                </c:pt>
                <c:pt idx="2">
                  <c:v>Pohjois-Pohjanmaan hyvinvointialue</c:v>
                </c:pt>
                <c:pt idx="3">
                  <c:v>Koko maa</c:v>
                </c:pt>
                <c:pt idx="4">
                  <c:v>Keski-Suomen hyvinvointialue</c:v>
                </c:pt>
                <c:pt idx="5">
                  <c:v>Pirkanmaan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harjaus'!$AE$2:$AE$9</c:f>
              <c:numCache>
                <c:formatCode>General</c:formatCode>
                <c:ptCount val="8"/>
                <c:pt idx="0">
                  <c:v>54</c:v>
                </c:pt>
                <c:pt idx="1">
                  <c:v>58.3</c:v>
                </c:pt>
                <c:pt idx="2">
                  <c:v>50.3</c:v>
                </c:pt>
                <c:pt idx="3">
                  <c:v>54.2</c:v>
                </c:pt>
                <c:pt idx="4">
                  <c:v>52.8</c:v>
                </c:pt>
                <c:pt idx="5">
                  <c:v>56.8</c:v>
                </c:pt>
                <c:pt idx="6">
                  <c:v>56.4</c:v>
                </c:pt>
                <c:pt idx="7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2-406A-BEB2-B55C7D8FABB8}"/>
            </c:ext>
          </c:extLst>
        </c:ser>
        <c:ser>
          <c:idx val="1"/>
          <c:order val="1"/>
          <c:tx>
            <c:strRef>
              <c:f>'hampaiden harjaus'!$AF$1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harjaus'!$AD$2:$AD$9</c:f>
              <c:strCache>
                <c:ptCount val="8"/>
                <c:pt idx="0">
                  <c:v>Etelä-Savon hyvinvointialue</c:v>
                </c:pt>
                <c:pt idx="1">
                  <c:v>Kainuun hyvinvointialue</c:v>
                </c:pt>
                <c:pt idx="2">
                  <c:v>Pohjois-Pohjanmaan hyvinvointialue</c:v>
                </c:pt>
                <c:pt idx="3">
                  <c:v>Koko maa</c:v>
                </c:pt>
                <c:pt idx="4">
                  <c:v>Keski-Suomen hyvinvointialue</c:v>
                </c:pt>
                <c:pt idx="5">
                  <c:v>Pirkanmaan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harjaus'!$AF$2:$AF$9</c:f>
              <c:numCache>
                <c:formatCode>General</c:formatCode>
                <c:ptCount val="8"/>
                <c:pt idx="0">
                  <c:v>52</c:v>
                </c:pt>
                <c:pt idx="1">
                  <c:v>52.4</c:v>
                </c:pt>
                <c:pt idx="2">
                  <c:v>51.6</c:v>
                </c:pt>
                <c:pt idx="3">
                  <c:v>54.1</c:v>
                </c:pt>
                <c:pt idx="4">
                  <c:v>55.4</c:v>
                </c:pt>
                <c:pt idx="5">
                  <c:v>55.6</c:v>
                </c:pt>
                <c:pt idx="6">
                  <c:v>52.4</c:v>
                </c:pt>
                <c:pt idx="7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2-406A-BEB2-B55C7D8FABB8}"/>
            </c:ext>
          </c:extLst>
        </c:ser>
        <c:ser>
          <c:idx val="2"/>
          <c:order val="2"/>
          <c:tx>
            <c:strRef>
              <c:f>'hampaiden harjaus'!$AG$1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harjaus'!$AD$2:$AD$9</c:f>
              <c:strCache>
                <c:ptCount val="8"/>
                <c:pt idx="0">
                  <c:v>Etelä-Savon hyvinvointialue</c:v>
                </c:pt>
                <c:pt idx="1">
                  <c:v>Kainuun hyvinvointialue</c:v>
                </c:pt>
                <c:pt idx="2">
                  <c:v>Pohjois-Pohjanmaan hyvinvointialue</c:v>
                </c:pt>
                <c:pt idx="3">
                  <c:v>Koko maa</c:v>
                </c:pt>
                <c:pt idx="4">
                  <c:v>Keski-Suomen hyvinvointialue</c:v>
                </c:pt>
                <c:pt idx="5">
                  <c:v>Pirkanmaan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'hampaiden harjaus'!$AG$2:$AG$9</c:f>
              <c:numCache>
                <c:formatCode>General</c:formatCode>
                <c:ptCount val="8"/>
                <c:pt idx="0">
                  <c:v>41.1</c:v>
                </c:pt>
                <c:pt idx="1">
                  <c:v>45.9</c:v>
                </c:pt>
                <c:pt idx="2">
                  <c:v>48.5</c:v>
                </c:pt>
                <c:pt idx="3">
                  <c:v>48.8</c:v>
                </c:pt>
                <c:pt idx="4">
                  <c:v>49</c:v>
                </c:pt>
                <c:pt idx="5">
                  <c:v>50.1</c:v>
                </c:pt>
                <c:pt idx="6">
                  <c:v>51</c:v>
                </c:pt>
                <c:pt idx="7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2-406A-BEB2-B55C7D8FAB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3681680"/>
        <c:axId val="853683120"/>
      </c:barChart>
      <c:catAx>
        <c:axId val="85368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3683120"/>
        <c:crosses val="autoZero"/>
        <c:auto val="1"/>
        <c:lblAlgn val="ctr"/>
        <c:lblOffset val="100"/>
        <c:noMultiLvlLbl val="0"/>
      </c:catAx>
      <c:valAx>
        <c:axId val="85368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368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Hampaiden harjaus harvemmin kuin kahdesti päivässä, % lukion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'hampaiden harjaus'!$AQ$1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harjaus'!$AP$2:$AP$21</c:f>
              <c:strCache>
                <c:ptCount val="20"/>
                <c:pt idx="0">
                  <c:v>Suonenjoki</c:v>
                </c:pt>
                <c:pt idx="1">
                  <c:v>Kuopio</c:v>
                </c:pt>
                <c:pt idx="2">
                  <c:v>Koko maa</c:v>
                </c:pt>
                <c:pt idx="3">
                  <c:v>Varkaus</c:v>
                </c:pt>
                <c:pt idx="4">
                  <c:v>Iisalmi</c:v>
                </c:pt>
                <c:pt idx="5">
                  <c:v>Pohjois-Savon hyvinvointialue</c:v>
                </c:pt>
                <c:pt idx="6">
                  <c:v>Kiuruvesi</c:v>
                </c:pt>
                <c:pt idx="7">
                  <c:v>Lapinlahti</c:v>
                </c:pt>
                <c:pt idx="8">
                  <c:v>Siilinjärvi</c:v>
                </c:pt>
                <c:pt idx="9">
                  <c:v>Pielavesi</c:v>
                </c:pt>
                <c:pt idx="10">
                  <c:v>Joroinen</c:v>
                </c:pt>
                <c:pt idx="11">
                  <c:v>Kaavi</c:v>
                </c:pt>
                <c:pt idx="12">
                  <c:v>Keitele</c:v>
                </c:pt>
                <c:pt idx="13">
                  <c:v>Leppävirta</c:v>
                </c:pt>
                <c:pt idx="14">
                  <c:v>Rautalampi</c:v>
                </c:pt>
                <c:pt idx="15">
                  <c:v>Rautavaara</c:v>
                </c:pt>
                <c:pt idx="16">
                  <c:v>Sonkajärvi</c:v>
                </c:pt>
                <c:pt idx="17">
                  <c:v>Tuusniemi</c:v>
                </c:pt>
                <c:pt idx="18">
                  <c:v>Vesanto</c:v>
                </c:pt>
                <c:pt idx="19">
                  <c:v>Vieremä</c:v>
                </c:pt>
              </c:strCache>
            </c:strRef>
          </c:cat>
          <c:val>
            <c:numRef>
              <c:f>'hampaiden harjaus'!$AQ$2:$AQ$21</c:f>
              <c:numCache>
                <c:formatCode>General</c:formatCode>
                <c:ptCount val="20"/>
                <c:pt idx="0">
                  <c:v>31.8</c:v>
                </c:pt>
                <c:pt idx="1">
                  <c:v>25.2</c:v>
                </c:pt>
                <c:pt idx="2">
                  <c:v>31</c:v>
                </c:pt>
                <c:pt idx="3">
                  <c:v>18.3</c:v>
                </c:pt>
                <c:pt idx="4">
                  <c:v>31.6</c:v>
                </c:pt>
                <c:pt idx="5">
                  <c:v>28.9</c:v>
                </c:pt>
                <c:pt idx="6">
                  <c:v>38.9</c:v>
                </c:pt>
                <c:pt idx="7">
                  <c:v>52.5</c:v>
                </c:pt>
                <c:pt idx="8">
                  <c:v>29.6</c:v>
                </c:pt>
                <c:pt idx="9">
                  <c:v>28.2</c:v>
                </c:pt>
                <c:pt idx="10">
                  <c:v>34.9</c:v>
                </c:pt>
                <c:pt idx="11">
                  <c:v>0</c:v>
                </c:pt>
                <c:pt idx="12">
                  <c:v>0</c:v>
                </c:pt>
                <c:pt idx="13">
                  <c:v>37.700000000000003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7-4337-9FC8-AAD8A6ED1B73}"/>
            </c:ext>
          </c:extLst>
        </c:ser>
        <c:ser>
          <c:idx val="1"/>
          <c:order val="1"/>
          <c:tx>
            <c:strRef>
              <c:f>'hampaiden harjaus'!$AR$1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'hampaiden harjaus'!$AP$2:$AP$21</c:f>
              <c:strCache>
                <c:ptCount val="20"/>
                <c:pt idx="0">
                  <c:v>Suonenjoki</c:v>
                </c:pt>
                <c:pt idx="1">
                  <c:v>Kuopio</c:v>
                </c:pt>
                <c:pt idx="2">
                  <c:v>Koko maa</c:v>
                </c:pt>
                <c:pt idx="3">
                  <c:v>Varkaus</c:v>
                </c:pt>
                <c:pt idx="4">
                  <c:v>Iisalmi</c:v>
                </c:pt>
                <c:pt idx="5">
                  <c:v>Pohjois-Savon hyvinvointialue</c:v>
                </c:pt>
                <c:pt idx="6">
                  <c:v>Kiuruvesi</c:v>
                </c:pt>
                <c:pt idx="7">
                  <c:v>Lapinlahti</c:v>
                </c:pt>
                <c:pt idx="8">
                  <c:v>Siilinjärvi</c:v>
                </c:pt>
                <c:pt idx="9">
                  <c:v>Pielavesi</c:v>
                </c:pt>
                <c:pt idx="10">
                  <c:v>Joroinen</c:v>
                </c:pt>
                <c:pt idx="11">
                  <c:v>Kaavi</c:v>
                </c:pt>
                <c:pt idx="12">
                  <c:v>Keitele</c:v>
                </c:pt>
                <c:pt idx="13">
                  <c:v>Leppävirta</c:v>
                </c:pt>
                <c:pt idx="14">
                  <c:v>Rautalampi</c:v>
                </c:pt>
                <c:pt idx="15">
                  <c:v>Rautavaara</c:v>
                </c:pt>
                <c:pt idx="16">
                  <c:v>Sonkajärvi</c:v>
                </c:pt>
                <c:pt idx="17">
                  <c:v>Tuusniemi</c:v>
                </c:pt>
                <c:pt idx="18">
                  <c:v>Vesanto</c:v>
                </c:pt>
                <c:pt idx="19">
                  <c:v>Vieremä</c:v>
                </c:pt>
              </c:strCache>
            </c:strRef>
          </c:cat>
          <c:val>
            <c:numRef>
              <c:f>'hampaiden harjaus'!$AR$2:$AR$21</c:f>
              <c:numCache>
                <c:formatCode>General</c:formatCode>
                <c:ptCount val="20"/>
                <c:pt idx="0">
                  <c:v>23.8</c:v>
                </c:pt>
                <c:pt idx="1">
                  <c:v>26</c:v>
                </c:pt>
                <c:pt idx="2">
                  <c:v>26.4</c:v>
                </c:pt>
                <c:pt idx="3">
                  <c:v>27.8</c:v>
                </c:pt>
                <c:pt idx="4">
                  <c:v>28.4</c:v>
                </c:pt>
                <c:pt idx="5">
                  <c:v>28.6</c:v>
                </c:pt>
                <c:pt idx="6">
                  <c:v>29.1</c:v>
                </c:pt>
                <c:pt idx="7">
                  <c:v>32.700000000000003</c:v>
                </c:pt>
                <c:pt idx="8">
                  <c:v>34.1</c:v>
                </c:pt>
                <c:pt idx="9">
                  <c:v>35.700000000000003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7-4337-9FC8-AAD8A6ED1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8922944"/>
        <c:axId val="858917544"/>
      </c:barChart>
      <c:catAx>
        <c:axId val="8589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17544"/>
        <c:crosses val="autoZero"/>
        <c:auto val="1"/>
        <c:lblAlgn val="ctr"/>
        <c:lblOffset val="100"/>
        <c:noMultiLvlLbl val="0"/>
      </c:catAx>
      <c:valAx>
        <c:axId val="85891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589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0.80953</cdr:x>
      <cdr:y>0.17133</cdr:y>
    </cdr:from>
    <cdr:to>
      <cdr:x>0.81693</cdr:x>
      <cdr:y>0.27198</cdr:y>
    </cdr:to>
    <cdr:cxnSp macro="">
      <cdr:nvCxnSpPr>
        <cdr:cNvPr id="2" name="Suora nuoliyhdysviiva 1">
          <a:extLst xmlns:a="http://schemas.openxmlformats.org/drawingml/2006/main">
            <a:ext uri="{FF2B5EF4-FFF2-40B4-BE49-F238E27FC236}">
              <a16:creationId xmlns:a16="http://schemas.microsoft.com/office/drawing/2014/main" id="{2685A8F8-E07E-51A8-C8AC-B9BA3CE2F07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537852" y="736642"/>
          <a:ext cx="78036" cy="43274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0.85223</cdr:x>
      <cdr:y>0.13518</cdr:y>
    </cdr:from>
    <cdr:to>
      <cdr:x>0.85963</cdr:x>
      <cdr:y>0.23583</cdr:y>
    </cdr:to>
    <cdr:cxnSp macro="">
      <cdr:nvCxnSpPr>
        <cdr:cNvPr id="4" name="Suora nuoliyhdysviiva 3">
          <a:extLst xmlns:a="http://schemas.openxmlformats.org/drawingml/2006/main">
            <a:ext uri="{FF2B5EF4-FFF2-40B4-BE49-F238E27FC236}">
              <a16:creationId xmlns:a16="http://schemas.microsoft.com/office/drawing/2014/main" id="{E5A2C1F4-3B03-7CD2-ACF6-96D8738336F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988147" y="581195"/>
          <a:ext cx="78036" cy="43274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0.10728</cdr:x>
      <cdr:y>0.2393</cdr:y>
    </cdr:from>
    <cdr:to>
      <cdr:x>0.10728</cdr:x>
      <cdr:y>0.32045</cdr:y>
    </cdr:to>
    <cdr:cxnSp macro="">
      <cdr:nvCxnSpPr>
        <cdr:cNvPr id="2" name="Suora nuoliyhdysviiva 1">
          <a:extLst xmlns:a="http://schemas.openxmlformats.org/drawingml/2006/main">
            <a:ext uri="{FF2B5EF4-FFF2-40B4-BE49-F238E27FC236}">
              <a16:creationId xmlns:a16="http://schemas.microsoft.com/office/drawing/2014/main" id="{37CCF1CA-48D3-4D77-BE4C-2D400C340FF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31454" y="1002208"/>
          <a:ext cx="0" cy="3398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0.80745</cdr:x>
      <cdr:y>0.16387</cdr:y>
    </cdr:from>
    <cdr:to>
      <cdr:x>0.80745</cdr:x>
      <cdr:y>0.29554</cdr:y>
    </cdr:to>
    <cdr:cxnSp macro="">
      <cdr:nvCxnSpPr>
        <cdr:cNvPr id="5" name="Suora nuoliyhdysviiva 4">
          <a:extLst xmlns:a="http://schemas.openxmlformats.org/drawingml/2006/main">
            <a:ext uri="{FF2B5EF4-FFF2-40B4-BE49-F238E27FC236}">
              <a16:creationId xmlns:a16="http://schemas.microsoft.com/office/drawing/2014/main" id="{2C24167D-8A6D-B252-7A59-31A81CF2AFC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515927" y="686270"/>
          <a:ext cx="0" cy="55146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0.39584</cdr:x>
      <cdr:y>0.18318</cdr:y>
    </cdr:from>
    <cdr:to>
      <cdr:x>0.39584</cdr:x>
      <cdr:y>0.27029</cdr:y>
    </cdr:to>
    <cdr:cxnSp macro="">
      <cdr:nvCxnSpPr>
        <cdr:cNvPr id="2" name="Suora nuoliyhdysviiva 1">
          <a:extLst xmlns:a="http://schemas.openxmlformats.org/drawingml/2006/main">
            <a:ext uri="{FF2B5EF4-FFF2-40B4-BE49-F238E27FC236}">
              <a16:creationId xmlns:a16="http://schemas.microsoft.com/office/drawing/2014/main" id="{2C24167D-8A6D-B252-7A59-31A81CF2AFC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174835" y="714667"/>
          <a:ext cx="0" cy="3398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4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49864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1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2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2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9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500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23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183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60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60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8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4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93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07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8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516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11.1.2024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8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11.1.2024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63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11.1.2024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515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905489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07405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5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186030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869050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11.1.2024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61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11.1.2024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37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1" y="2316046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9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9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9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3041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53696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2" y="1800159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28305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73263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5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27838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1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7688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758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11.1.2024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098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3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9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11.1.2024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3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9" y="319853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1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ka.latti@pshyvinvointialue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hyperlink" Target="https://sotkanet.fi/sotkanet/fi/metadata/indicators/37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tutkimus-ja-kehittaminen/tutkimukset-ja-hankkeet/kouluterveyskysely/kouluterveyskyselyn-tulokset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taulukko/?indicator=szZMyrLWzUiON7LWNQQA&amp;region=i8xIz8vNy0mxNsyPrzIsN09KTso1M7Y29rA28bI20jOONzUCUoYA&amp;year=sy5zsTbS0zUCAA==&amp;gender=m;f;t&amp;abs=f&amp;color=f&amp;buildVersion=3.1.1&amp;buildTimestamp=2023090106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hyperlink" Target="https://sotkanet.fi/sotkanet/fi/metadata/indicators/48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s://sotkanet.fi/sotkanet/fi/metadata/indicators/48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hyperlink" Target="https://sotkanet.fi/sotkanet/fi/metadata/indicators/371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hyperlink" Target="https://sotkanet.fi/sotkanet/fi/metadata/indicators/37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hyperlink" Target="https://sotkanet.fi/sotkanet/fi/metadata/indicators/37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9.xml"/><Relationship Id="rId4" Type="http://schemas.openxmlformats.org/officeDocument/2006/relationships/hyperlink" Target="https://sotkanet.fi/sotkanet/fi/metadata/indicators/37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61A75-9F1B-B90F-8FB8-F97552D21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Kouluterveyskyselyn tulokset 2023</a:t>
            </a:r>
            <a:br>
              <a:rPr lang="fi-FI" dirty="0"/>
            </a:br>
            <a:r>
              <a:rPr lang="fi-FI" dirty="0"/>
              <a:t>Pohjois-Savo</a:t>
            </a:r>
            <a:br>
              <a:rPr lang="fi-FI" dirty="0"/>
            </a:br>
            <a:r>
              <a:rPr lang="fi-FI" dirty="0"/>
              <a:t>Suun 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B76D47-EC95-2144-EF7D-7247500A3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HYTE- ja osallisuuspalvelualue</a:t>
            </a:r>
          </a:p>
          <a:p>
            <a:r>
              <a:rPr lang="fi-FI" dirty="0"/>
              <a:t>Hyvinvointikoordinaattori Marika Lätti</a:t>
            </a:r>
          </a:p>
          <a:p>
            <a:r>
              <a:rPr lang="fi-FI" dirty="0">
                <a:hlinkClick r:id="rId2"/>
              </a:rPr>
              <a:t>Marika.latti@pshyvinvointialue.fi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Koottu 4.1.2024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B515D2-0518-DBBE-B201-11E35334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</a:t>
            </a:fld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374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10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lukion 1. ja 2. vuoden opiskelijoiden osuuden prosentteina kysymykseen vastanneista ko. ikäluokassa, jotka harjaavat hampaansa harvemmin kuin kaksi kertaa päivässä. 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A8BD6C-BC99-2DB0-CEDC-6C686F635957}"/>
              </a:ext>
            </a:extLst>
          </p:cNvPr>
          <p:cNvSpPr/>
          <p:nvPr/>
        </p:nvSpPr>
        <p:spPr>
          <a:xfrm rot="2587134" flipV="1">
            <a:off x="5791876" y="3235008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CF01FFF1-710D-7354-A6F5-6AB14D25C5E6}"/>
              </a:ext>
            </a:extLst>
          </p:cNvPr>
          <p:cNvGraphicFramePr>
            <a:graphicFrameLocks/>
          </p:cNvGraphicFramePr>
          <p:nvPr/>
        </p:nvGraphicFramePr>
        <p:xfrm>
          <a:off x="8106900" y="1146789"/>
          <a:ext cx="3262436" cy="415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75598C2A-60E9-5DE2-7477-F7F369C358E8}"/>
              </a:ext>
            </a:extLst>
          </p:cNvPr>
          <p:cNvGraphicFramePr>
            <a:graphicFrameLocks/>
          </p:cNvGraphicFramePr>
          <p:nvPr/>
        </p:nvGraphicFramePr>
        <p:xfrm>
          <a:off x="822665" y="1146789"/>
          <a:ext cx="7017907" cy="410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022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0F700-40AC-6A7B-7D73-0BFF09C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35" y="1104170"/>
            <a:ext cx="11274498" cy="774813"/>
          </a:xfrm>
        </p:spPr>
        <p:txBody>
          <a:bodyPr/>
          <a:lstStyle/>
          <a:p>
            <a:r>
              <a:rPr lang="fi-FI" sz="3999" dirty="0">
                <a:latin typeface="Inter"/>
                <a:ea typeface="Inter" panose="02000503000000020004" pitchFamily="2" charset="0"/>
              </a:rPr>
              <a:t>Yhteenveto suun terveys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11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239072" y="64911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740018" y="2112072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2400" dirty="0">
                <a:solidFill>
                  <a:srgbClr val="313131"/>
                </a:solidFill>
                <a:latin typeface="Arial" panose="020B0604020202020204"/>
              </a:rPr>
              <a:t>Hyvää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dirty="0">
                <a:solidFill>
                  <a:srgbClr val="313131"/>
                </a:solidFill>
                <a:latin typeface="Arial" panose="020B0604020202020204"/>
              </a:rPr>
              <a:t>Kaikissa ikäryhmissä hampaita harjataan kaksi kertaa päivässä aiempaa useammin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3" name="Alaotsikko 3">
            <a:extLst>
              <a:ext uri="{FF2B5EF4-FFF2-40B4-BE49-F238E27FC236}">
                <a16:creationId xmlns:a16="http://schemas.microsoft.com/office/drawing/2014/main" id="{09977252-2937-17A9-D66F-BBE1A9BDEF91}"/>
              </a:ext>
            </a:extLst>
          </p:cNvPr>
          <p:cNvSpPr>
            <a:spLocks noGrp="1"/>
          </p:cNvSpPr>
          <p:nvPr/>
        </p:nvSpPr>
        <p:spPr>
          <a:xfrm>
            <a:off x="6463407" y="1946518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24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Kehitettävää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prstClr val="black"/>
                </a:solidFill>
                <a:latin typeface="Arial" panose="020B0604020202020204"/>
                <a:cs typeface="Arial"/>
              </a:rPr>
              <a:t>Pojat harjaavat hampaitaan tyttöjä harvemmin kaikissa ikäryhmissä</a:t>
            </a:r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CACEB2B5-9601-E242-C6CC-48B06E8E3A8C}"/>
              </a:ext>
            </a:extLst>
          </p:cNvPr>
          <p:cNvGraphicFramePr>
            <a:graphicFrameLocks/>
          </p:cNvGraphicFramePr>
          <p:nvPr/>
        </p:nvGraphicFramePr>
        <p:xfrm>
          <a:off x="1055227" y="3938523"/>
          <a:ext cx="9815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301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CDC9A-D9B1-9FD7-7CF6-D79779B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Suun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A026A-35E1-C3D1-801F-0B4C166F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Näissä dioissa on keskitytty pääasiassa hyvinvointisuunnitelmaan valittuihin mittareihin</a:t>
            </a:r>
          </a:p>
          <a:p>
            <a:r>
              <a:rPr lang="fi-FI" dirty="0"/>
              <a:t>Lisäksi nostettu muutamia mittareita, joita hyvä tarkistella kokonaisuuden analysoinnissa.</a:t>
            </a:r>
          </a:p>
          <a:p>
            <a:r>
              <a:rPr lang="fi-FI" dirty="0"/>
              <a:t>Lisää mittareita löytyy THL:n sivuilta: </a:t>
            </a:r>
            <a:r>
              <a:rPr lang="fi-FI" dirty="0">
                <a:hlinkClick r:id="rId2"/>
              </a:rPr>
              <a:t>Kouluterveyskyselyn tulokset – THL</a:t>
            </a:r>
            <a:r>
              <a:rPr lang="fi-FI" dirty="0"/>
              <a:t>- tutustu myös niihin oman toimintasi näkökulmasta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68CA57-9E39-BA4E-A846-393F5A43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rgbClr val="313131"/>
                </a:solidFill>
                <a:latin typeface="Arial" panose="020B0604020202020204"/>
              </a:rPr>
              <a:t>Kouluterveyskysely 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62E2B7-66B8-8F34-D197-FE316265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2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870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869010"/>
            <a:ext cx="5354587" cy="1146222"/>
          </a:xfrm>
        </p:spPr>
        <p:txBody>
          <a:bodyPr>
            <a:normAutofit/>
          </a:bodyPr>
          <a:lstStyle/>
          <a:p>
            <a:pPr algn="l"/>
            <a:r>
              <a:rPr lang="fi-FI" sz="3950"/>
              <a:t>Suun terveys</a:t>
            </a:r>
            <a:endParaRPr lang="fi-FI" sz="3950">
              <a:cs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3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6" name="Alaotsikko 3">
            <a:extLst>
              <a:ext uri="{FF2B5EF4-FFF2-40B4-BE49-F238E27FC236}">
                <a16:creationId xmlns:a16="http://schemas.microsoft.com/office/drawing/2014/main" id="{9DD281F7-CFCF-DCA4-3E36-94F802D14C80}"/>
              </a:ext>
            </a:extLst>
          </p:cNvPr>
          <p:cNvSpPr>
            <a:spLocks noGrp="1"/>
          </p:cNvSpPr>
          <p:nvPr/>
        </p:nvSpPr>
        <p:spPr>
          <a:xfrm>
            <a:off x="6096000" y="2393908"/>
            <a:ext cx="5538988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/>
                <a:cs typeface="Arial"/>
              </a:rPr>
              <a:t>Sisältää tulokset kysymyksistä:</a:t>
            </a:r>
          </a:p>
          <a:p>
            <a:pPr algn="l">
              <a:spcBef>
                <a:spcPts val="0"/>
              </a:spcBef>
              <a:defRPr/>
            </a:pPr>
            <a:endParaRPr lang="fi-FI" sz="140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/>
              </a:rPr>
              <a:t>Hampaiden harjaus harvemmin kuin kahdesti päivässä, % 4. ja 5. luokan oppilaista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 pitchFamily="34" charset="0"/>
              </a:rPr>
              <a:t>Hampaiden harjaus harvemmin kuin kahdesti päivässä, % 8. ja 9. luokan oppilaista</a:t>
            </a:r>
            <a:r>
              <a:rPr lang="fi-FI" sz="1400">
                <a:solidFill>
                  <a:srgbClr val="313131"/>
                </a:solidFill>
                <a:latin typeface="Arial" panose="020B0604020202020204"/>
              </a:rPr>
              <a:t> 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 pitchFamily="34" charset="0"/>
              </a:rPr>
              <a:t>Hampaiden harjaus harvemmin kuin kahdesti päivässä, % ammatillisen oppilaitoksen 1. ja 2. vuoden opiskelijoista</a:t>
            </a:r>
            <a:r>
              <a:rPr lang="fi-FI" sz="1400">
                <a:solidFill>
                  <a:srgbClr val="313131"/>
                </a:solidFill>
                <a:latin typeface="Arial" panose="020B0604020202020204"/>
              </a:rPr>
              <a:t> 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 pitchFamily="34" charset="0"/>
              </a:rPr>
              <a:t>Hampaiden harjaus harvemmin kuin kahdesti päivässä, % lukion 1. ja 2. vuoden opiskelijoista</a:t>
            </a:r>
            <a:r>
              <a:rPr lang="fi-FI" sz="1400">
                <a:solidFill>
                  <a:srgbClr val="313131"/>
                </a:solidFill>
                <a:latin typeface="Arial" panose="020B0604020202020204"/>
              </a:rPr>
              <a:t> 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>
                <a:solidFill>
                  <a:srgbClr val="313131"/>
                </a:solidFill>
                <a:latin typeface="Arial" panose="020B0604020202020204"/>
                <a:hlinkClick r:id="rId3"/>
              </a:rPr>
              <a:t>Tulostaulukko - Sotkanet.fi, Tilasto- ja indikaattoripankki</a:t>
            </a:r>
            <a:endParaRPr lang="fi-FI" sz="140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>
              <a:defRPr/>
            </a:pPr>
            <a:endParaRPr lang="fi-FI">
              <a:solidFill>
                <a:srgbClr val="313131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4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peruskoulun 4. ja 5. luokkalaisten osuuden prosentteina kysymykseen vastanneista ko. ikäluokassa, jotka harjaavat hampaansa harvemmin kuin kaksi kertaa päivässä.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 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15734495-89C3-B284-4EF5-011EF78CA719}"/>
              </a:ext>
            </a:extLst>
          </p:cNvPr>
          <p:cNvGraphicFramePr>
            <a:graphicFrameLocks/>
          </p:cNvGraphicFramePr>
          <p:nvPr/>
        </p:nvGraphicFramePr>
        <p:xfrm>
          <a:off x="822664" y="1003381"/>
          <a:ext cx="10546671" cy="429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7BFCFD32-AFB9-32B8-BE8D-394A040CD85F}"/>
              </a:ext>
            </a:extLst>
          </p:cNvPr>
          <p:cNvSpPr/>
          <p:nvPr/>
        </p:nvSpPr>
        <p:spPr>
          <a:xfrm rot="2587134" flipV="1">
            <a:off x="2646011" y="3502445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2685A8F8-E07E-51A8-C8AC-B9BA3CE2F07E}"/>
              </a:ext>
            </a:extLst>
          </p:cNvPr>
          <p:cNvCxnSpPr>
            <a:cxnSpLocks/>
          </p:cNvCxnSpPr>
          <p:nvPr/>
        </p:nvCxnSpPr>
        <p:spPr>
          <a:xfrm>
            <a:off x="7929348" y="1651248"/>
            <a:ext cx="133165" cy="4023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5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5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peruskoulun 4. ja 5. luokkalaisten osuuden prosentteina kysymykseen vastanneista ko. ikäluokassa, jotka harjaavat hampaansa harvemmin kuin kaksi kertaa päivässä.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 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A8BD6C-BC99-2DB0-CEDC-6C686F635957}"/>
              </a:ext>
            </a:extLst>
          </p:cNvPr>
          <p:cNvSpPr/>
          <p:nvPr/>
        </p:nvSpPr>
        <p:spPr>
          <a:xfrm rot="2587134" flipV="1">
            <a:off x="3389749" y="3167792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1AA18D64-5BF4-51C6-9446-66F6ECA7D527}"/>
              </a:ext>
            </a:extLst>
          </p:cNvPr>
          <p:cNvGraphicFramePr>
            <a:graphicFrameLocks/>
          </p:cNvGraphicFramePr>
          <p:nvPr/>
        </p:nvGraphicFramePr>
        <p:xfrm>
          <a:off x="8177923" y="989408"/>
          <a:ext cx="3515557" cy="432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838EDF57-219D-9893-0718-A81680F48AB8}"/>
              </a:ext>
            </a:extLst>
          </p:cNvPr>
          <p:cNvGraphicFramePr>
            <a:graphicFrameLocks/>
          </p:cNvGraphicFramePr>
          <p:nvPr/>
        </p:nvGraphicFramePr>
        <p:xfrm>
          <a:off x="822665" y="989407"/>
          <a:ext cx="7145859" cy="430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7CCF1CA-48D3-4D77-BE4C-2D400C340FF4}"/>
              </a:ext>
            </a:extLst>
          </p:cNvPr>
          <p:cNvCxnSpPr>
            <a:cxnSpLocks/>
          </p:cNvCxnSpPr>
          <p:nvPr/>
        </p:nvCxnSpPr>
        <p:spPr>
          <a:xfrm>
            <a:off x="3825444" y="1625664"/>
            <a:ext cx="526643" cy="3325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5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6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peruskoulun 8. ja 9. luokkalaisten osuuden prosentteina kysymykseen vastanneista ko. ikäluokassa, jotka harjaavat hampaansa harvemmin kuin kaksi kertaa päivässä.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  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78F167CD-46FE-8237-DD9D-0A0D85C2EDB5}"/>
              </a:ext>
            </a:extLst>
          </p:cNvPr>
          <p:cNvGraphicFramePr>
            <a:graphicFrameLocks/>
          </p:cNvGraphicFramePr>
          <p:nvPr/>
        </p:nvGraphicFramePr>
        <p:xfrm>
          <a:off x="822664" y="1271839"/>
          <a:ext cx="10546672" cy="418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CEB946E1-D091-2FC0-BF63-AF7E49FDFFE7}"/>
              </a:ext>
            </a:extLst>
          </p:cNvPr>
          <p:cNvSpPr/>
          <p:nvPr/>
        </p:nvSpPr>
        <p:spPr>
          <a:xfrm rot="2587134" flipV="1">
            <a:off x="4153045" y="3609936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51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7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peruskoulun 8. ja 9. luokkalaisten osuuden prosentteina kysymykseen vastanneista ko. ikäluokassa, jotka harjaavat hampaansa harvemmin kuin kaksi kertaa päivässä.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  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A8BD6C-BC99-2DB0-CEDC-6C686F635957}"/>
              </a:ext>
            </a:extLst>
          </p:cNvPr>
          <p:cNvSpPr/>
          <p:nvPr/>
        </p:nvSpPr>
        <p:spPr>
          <a:xfrm rot="2587134" flipV="1">
            <a:off x="4153044" y="3317626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5F445465-EB6B-904F-6CDD-5EE5D72FFA51}"/>
              </a:ext>
            </a:extLst>
          </p:cNvPr>
          <p:cNvGraphicFramePr>
            <a:graphicFrameLocks/>
          </p:cNvGraphicFramePr>
          <p:nvPr/>
        </p:nvGraphicFramePr>
        <p:xfrm>
          <a:off x="7973736" y="1155905"/>
          <a:ext cx="3311370" cy="425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C9AA4841-51F8-46EF-0B61-3C0E898A0340}"/>
              </a:ext>
            </a:extLst>
          </p:cNvPr>
          <p:cNvGraphicFramePr>
            <a:graphicFrameLocks/>
          </p:cNvGraphicFramePr>
          <p:nvPr/>
        </p:nvGraphicFramePr>
        <p:xfrm>
          <a:off x="822663" y="1247319"/>
          <a:ext cx="6972107" cy="41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897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8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10546672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940652" y="5955525"/>
            <a:ext cx="10181840" cy="369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ammatillisen oppilaitoksen 1. ja 2. vuoden opiskelijoiden osuuden prosentteina kysymykseen vastanneista ko. ikäluokassa, jotka harjaavat hampaansa harvemmin kuin kaksi kertaa päivässä. </a:t>
            </a:r>
            <a:r>
              <a:rPr lang="fi-FI" sz="1200">
                <a:solidFill>
                  <a:prstClr val="black"/>
                </a:solidFill>
                <a:latin typeface="Arial" panose="020B0604020202020204"/>
                <a:hlinkClick r:id="rId4"/>
              </a:rPr>
              <a:t> Metadata - Sotkanet.fi, Tilasto- ja indikaattoripankki</a:t>
            </a:r>
            <a:endParaRPr lang="fi-FI" sz="12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2CA8BD6C-BC99-2DB0-CEDC-6C686F635957}"/>
              </a:ext>
            </a:extLst>
          </p:cNvPr>
          <p:cNvSpPr/>
          <p:nvPr/>
        </p:nvSpPr>
        <p:spPr>
          <a:xfrm rot="2587134" flipV="1">
            <a:off x="5791876" y="3239347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75F22F74-7E2A-E6D4-40C7-CADE1F8D89A8}"/>
              </a:ext>
            </a:extLst>
          </p:cNvPr>
          <p:cNvGraphicFramePr>
            <a:graphicFrameLocks/>
          </p:cNvGraphicFramePr>
          <p:nvPr/>
        </p:nvGraphicFramePr>
        <p:xfrm>
          <a:off x="8186800" y="1105844"/>
          <a:ext cx="3182536" cy="4123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4CFE11B8-E8D1-FE5F-278F-75FF90C0D246}"/>
              </a:ext>
            </a:extLst>
          </p:cNvPr>
          <p:cNvGraphicFramePr>
            <a:graphicFrameLocks/>
          </p:cNvGraphicFramePr>
          <p:nvPr/>
        </p:nvGraphicFramePr>
        <p:xfrm>
          <a:off x="822665" y="1105845"/>
          <a:ext cx="7065623" cy="418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049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9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343005"/>
            <a:ext cx="10546672" cy="74952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" y="5084365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013765" y="5592829"/>
            <a:ext cx="10181840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niiden lukion 1. ja 2. vuoden opiskelijoiden osuuden prosentteina kysymykseen vastanneista ko. ikäluokassa, jotka harjaavat hampaansa harvemmin kuin kaksi kertaa päivässä.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  <a:p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59BE27E-7417-22A3-F130-D8701B8E15DB}"/>
              </a:ext>
            </a:extLst>
          </p:cNvPr>
          <p:cNvGraphicFramePr>
            <a:graphicFrameLocks/>
          </p:cNvGraphicFramePr>
          <p:nvPr/>
        </p:nvGraphicFramePr>
        <p:xfrm>
          <a:off x="822664" y="999046"/>
          <a:ext cx="10546671" cy="390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llipsi 10">
            <a:extLst>
              <a:ext uri="{FF2B5EF4-FFF2-40B4-BE49-F238E27FC236}">
                <a16:creationId xmlns:a16="http://schemas.microsoft.com/office/drawing/2014/main" id="{941DDB17-E63A-974B-F2EE-FD7125AD2F2A}"/>
              </a:ext>
            </a:extLst>
          </p:cNvPr>
          <p:cNvSpPr/>
          <p:nvPr/>
        </p:nvSpPr>
        <p:spPr>
          <a:xfrm rot="2587134" flipV="1">
            <a:off x="3129367" y="3118842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7841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f74e49f9-b87f-4929-b427-2951091360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6B257D12A1A47A363C595B9708E9E" ma:contentTypeVersion="17" ma:contentTypeDescription="Create a new document." ma:contentTypeScope="" ma:versionID="2863289ebe1a2ffcc1f355b037a13704">
  <xsd:schema xmlns:xsd="http://www.w3.org/2001/XMLSchema" xmlns:xs="http://www.w3.org/2001/XMLSchema" xmlns:p="http://schemas.microsoft.com/office/2006/metadata/properties" xmlns:ns1="http://schemas.microsoft.com/sharepoint/v3" xmlns:ns3="f74e49f9-b87f-4929-b427-29510913607e" xmlns:ns4="3637d131-4959-40fd-9250-3d514ece9dca" targetNamespace="http://schemas.microsoft.com/office/2006/metadata/properties" ma:root="true" ma:fieldsID="61b164105d36e4b12cc889b1ef100313" ns1:_="" ns3:_="" ns4:_="">
    <xsd:import namespace="http://schemas.microsoft.com/sharepoint/v3"/>
    <xsd:import namespace="f74e49f9-b87f-4929-b427-29510913607e"/>
    <xsd:import namespace="3637d131-4959-40fd-9250-3d514ece9d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e49f9-b87f-4929-b427-295109136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7d131-4959-40fd-9250-3d514ece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B3956-9826-4DE2-B661-9B2A55C9FA14}">
  <ds:schemaRefs>
    <ds:schemaRef ds:uri="f74e49f9-b87f-4929-b427-29510913607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637d131-4959-40fd-9250-3d514ece9d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EB6B5C-A17B-4C8C-A7BC-68F4AA44B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E9E336-C9BB-48C5-BF68-3DA968BD0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e49f9-b87f-4929-b427-29510913607e"/>
    <ds:schemaRef ds:uri="3637d131-4959-40fd-9250-3d514ece9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Laajakuva</PresentationFormat>
  <Paragraphs>122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Inter</vt:lpstr>
      <vt:lpstr>Source Sans Pro</vt:lpstr>
      <vt:lpstr>1_Office-teema</vt:lpstr>
      <vt:lpstr>Kouluterveyskyselyn tulokset 2023 Pohjois-Savo Suun terveys</vt:lpstr>
      <vt:lpstr> Suun terveys</vt:lpstr>
      <vt:lpstr>Suun terveys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Yhteenveto suun terveys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Lätti Marika</dc:creator>
  <cp:lastModifiedBy>Lätti Marika</cp:lastModifiedBy>
  <cp:revision>2</cp:revision>
  <dcterms:created xsi:type="dcterms:W3CDTF">2024-01-06T15:45:50Z</dcterms:created>
  <dcterms:modified xsi:type="dcterms:W3CDTF">2024-01-11T11:08:37Z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0x0101005C56B257D12A1A47A363C595B9708E9E</vt:lpwstr>
  </property>
  <property fmtid="{D5CDD505-2E9C-101B-9397-08002B2CF9AE}" pid="3" name="MediaServiceImageTags">
    <vt:lpwstr/>
  </property>
</Properties>
</file>