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145707287" r:id="rId5"/>
    <p:sldId id="2145707286" r:id="rId6"/>
    <p:sldId id="2145706962" r:id="rId7"/>
    <p:sldId id="2145707009" r:id="rId8"/>
    <p:sldId id="2145707008" r:id="rId9"/>
    <p:sldId id="2145707010" r:id="rId10"/>
    <p:sldId id="2145707012" r:id="rId11"/>
    <p:sldId id="2145707011" r:id="rId12"/>
    <p:sldId id="2145706987" r:id="rId13"/>
    <p:sldId id="2145706951" r:id="rId14"/>
    <p:sldId id="2145706952" r:id="rId15"/>
    <p:sldId id="2145706954" r:id="rId16"/>
    <p:sldId id="2145707015" r:id="rId1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0FA435F-AEAF-4D97-B06A-D33692A0ECA4}" v="6" dt="2024-01-08T12:51:06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pohjoissavo-my.sharepoint.com/personal/marika_latti_pshyvinvointialue_fi/Documents/PSHVAmigraatio2023/2023/Kouluterveyskysely%20Sotkanet%2010.10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Sukupuoliyhdynnässä olleet, % 8. ja 9. luokan oppilaista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yhdynn.olleet!$R$1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yhdynn.olleet!$Q$2:$Q$21</c:f>
              <c:strCache>
                <c:ptCount val="20"/>
                <c:pt idx="0">
                  <c:v>Pielavesi</c:v>
                </c:pt>
                <c:pt idx="1">
                  <c:v>Suonenjoki</c:v>
                </c:pt>
                <c:pt idx="2">
                  <c:v>Siilinjärvi</c:v>
                </c:pt>
                <c:pt idx="3">
                  <c:v>Rautalampi</c:v>
                </c:pt>
                <c:pt idx="4">
                  <c:v>Kuopio</c:v>
                </c:pt>
                <c:pt idx="5">
                  <c:v>Koko maa</c:v>
                </c:pt>
                <c:pt idx="6">
                  <c:v>Tuusniemi</c:v>
                </c:pt>
                <c:pt idx="7">
                  <c:v>Pohjois-Savon hyvinvointialue</c:v>
                </c:pt>
                <c:pt idx="8">
                  <c:v>Iisalmi</c:v>
                </c:pt>
                <c:pt idx="9">
                  <c:v>Lapinlahti</c:v>
                </c:pt>
                <c:pt idx="10">
                  <c:v>Vesanto</c:v>
                </c:pt>
                <c:pt idx="11">
                  <c:v>Sonkajärvi</c:v>
                </c:pt>
                <c:pt idx="12">
                  <c:v>Joroinen</c:v>
                </c:pt>
                <c:pt idx="13">
                  <c:v>Varkaus</c:v>
                </c:pt>
                <c:pt idx="14">
                  <c:v>Kiuruvesi</c:v>
                </c:pt>
                <c:pt idx="15">
                  <c:v>Vieremä</c:v>
                </c:pt>
                <c:pt idx="16">
                  <c:v>Leppävirta</c:v>
                </c:pt>
                <c:pt idx="17">
                  <c:v>Kaavi</c:v>
                </c:pt>
                <c:pt idx="18">
                  <c:v>Keitele</c:v>
                </c:pt>
                <c:pt idx="19">
                  <c:v>Rautavaara</c:v>
                </c:pt>
              </c:strCache>
            </c:strRef>
          </c:cat>
          <c:val>
            <c:numRef>
              <c:f>yhdynn.olleet!$R$2:$R$21</c:f>
              <c:numCache>
                <c:formatCode>General</c:formatCode>
                <c:ptCount val="20"/>
                <c:pt idx="0">
                  <c:v>17.399999999999999</c:v>
                </c:pt>
                <c:pt idx="1">
                  <c:v>30.7</c:v>
                </c:pt>
                <c:pt idx="2">
                  <c:v>22.7</c:v>
                </c:pt>
                <c:pt idx="3">
                  <c:v>31.7</c:v>
                </c:pt>
                <c:pt idx="4">
                  <c:v>19.3</c:v>
                </c:pt>
                <c:pt idx="5">
                  <c:v>18.8</c:v>
                </c:pt>
                <c:pt idx="6">
                  <c:v>27.3</c:v>
                </c:pt>
                <c:pt idx="7">
                  <c:v>21</c:v>
                </c:pt>
                <c:pt idx="8">
                  <c:v>18.899999999999999</c:v>
                </c:pt>
                <c:pt idx="9">
                  <c:v>12.2</c:v>
                </c:pt>
                <c:pt idx="10">
                  <c:v>0</c:v>
                </c:pt>
                <c:pt idx="11">
                  <c:v>16.899999999999999</c:v>
                </c:pt>
                <c:pt idx="12">
                  <c:v>19.2</c:v>
                </c:pt>
                <c:pt idx="13">
                  <c:v>25.5</c:v>
                </c:pt>
                <c:pt idx="14">
                  <c:v>24.3</c:v>
                </c:pt>
                <c:pt idx="15">
                  <c:v>16.2</c:v>
                </c:pt>
                <c:pt idx="16">
                  <c:v>32.200000000000003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BF-4726-98C9-84C05E89EA74}"/>
            </c:ext>
          </c:extLst>
        </c:ser>
        <c:ser>
          <c:idx val="1"/>
          <c:order val="1"/>
          <c:tx>
            <c:strRef>
              <c:f>yhdynn.olleet!$S$1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yhdynn.olleet!$Q$2:$Q$21</c:f>
              <c:strCache>
                <c:ptCount val="20"/>
                <c:pt idx="0">
                  <c:v>Pielavesi</c:v>
                </c:pt>
                <c:pt idx="1">
                  <c:v>Suonenjoki</c:v>
                </c:pt>
                <c:pt idx="2">
                  <c:v>Siilinjärvi</c:v>
                </c:pt>
                <c:pt idx="3">
                  <c:v>Rautalampi</c:v>
                </c:pt>
                <c:pt idx="4">
                  <c:v>Kuopio</c:v>
                </c:pt>
                <c:pt idx="5">
                  <c:v>Koko maa</c:v>
                </c:pt>
                <c:pt idx="6">
                  <c:v>Tuusniemi</c:v>
                </c:pt>
                <c:pt idx="7">
                  <c:v>Pohjois-Savon hyvinvointialue</c:v>
                </c:pt>
                <c:pt idx="8">
                  <c:v>Iisalmi</c:v>
                </c:pt>
                <c:pt idx="9">
                  <c:v>Lapinlahti</c:v>
                </c:pt>
                <c:pt idx="10">
                  <c:v>Vesanto</c:v>
                </c:pt>
                <c:pt idx="11">
                  <c:v>Sonkajärvi</c:v>
                </c:pt>
                <c:pt idx="12">
                  <c:v>Joroinen</c:v>
                </c:pt>
                <c:pt idx="13">
                  <c:v>Varkaus</c:v>
                </c:pt>
                <c:pt idx="14">
                  <c:v>Kiuruvesi</c:v>
                </c:pt>
                <c:pt idx="15">
                  <c:v>Vieremä</c:v>
                </c:pt>
                <c:pt idx="16">
                  <c:v>Leppävirta</c:v>
                </c:pt>
                <c:pt idx="17">
                  <c:v>Kaavi</c:v>
                </c:pt>
                <c:pt idx="18">
                  <c:v>Keitele</c:v>
                </c:pt>
                <c:pt idx="19">
                  <c:v>Rautavaara</c:v>
                </c:pt>
              </c:strCache>
            </c:strRef>
          </c:cat>
          <c:val>
            <c:numRef>
              <c:f>yhdynn.olleet!$S$2:$S$21</c:f>
              <c:numCache>
                <c:formatCode>General</c:formatCode>
                <c:ptCount val="20"/>
                <c:pt idx="0">
                  <c:v>12.7</c:v>
                </c:pt>
                <c:pt idx="1">
                  <c:v>15.4</c:v>
                </c:pt>
                <c:pt idx="2">
                  <c:v>15.7</c:v>
                </c:pt>
                <c:pt idx="3">
                  <c:v>17</c:v>
                </c:pt>
                <c:pt idx="4">
                  <c:v>17.5</c:v>
                </c:pt>
                <c:pt idx="5">
                  <c:v>18.100000000000001</c:v>
                </c:pt>
                <c:pt idx="6">
                  <c:v>18.2</c:v>
                </c:pt>
                <c:pt idx="7">
                  <c:v>18.8</c:v>
                </c:pt>
                <c:pt idx="8">
                  <c:v>19.399999999999999</c:v>
                </c:pt>
                <c:pt idx="9">
                  <c:v>19.600000000000001</c:v>
                </c:pt>
                <c:pt idx="10">
                  <c:v>20</c:v>
                </c:pt>
                <c:pt idx="11">
                  <c:v>20.8</c:v>
                </c:pt>
                <c:pt idx="12">
                  <c:v>21.1</c:v>
                </c:pt>
                <c:pt idx="13">
                  <c:v>21.2</c:v>
                </c:pt>
                <c:pt idx="14">
                  <c:v>23.1</c:v>
                </c:pt>
                <c:pt idx="15">
                  <c:v>25</c:v>
                </c:pt>
                <c:pt idx="16">
                  <c:v>30.7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BF-4726-98C9-84C05E89EA7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1347856"/>
        <c:axId val="832775992"/>
      </c:barChart>
      <c:catAx>
        <c:axId val="83134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2775992"/>
        <c:crosses val="autoZero"/>
        <c:auto val="1"/>
        <c:lblAlgn val="ctr"/>
        <c:lblOffset val="100"/>
        <c:noMultiLvlLbl val="0"/>
      </c:catAx>
      <c:valAx>
        <c:axId val="832775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134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Ei ole käyttänyt ehkäisymenetelmää viimeisimmässä yhdynnässä, % 8. ja 9. luokan oppilaista (2019-)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'Ei ole käyttänyt ehkäisymenetel'!$K$97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'Ei ole käyttänyt ehkäisymenetel'!$J$98:$J$105</c:f>
              <c:strCache>
                <c:ptCount val="8"/>
                <c:pt idx="0">
                  <c:v>Kainuun hyvinvointialue</c:v>
                </c:pt>
                <c:pt idx="1">
                  <c:v>Pohjois-Pohjanmaan hyvinvointialue</c:v>
                </c:pt>
                <c:pt idx="2">
                  <c:v>Keski-Suomen hyvinvointialue</c:v>
                </c:pt>
                <c:pt idx="3">
                  <c:v>Pirkanmaan hyvinvointialue</c:v>
                </c:pt>
                <c:pt idx="4">
                  <c:v>Pohjois-Karjalan hyvinvointialue</c:v>
                </c:pt>
                <c:pt idx="5">
                  <c:v>Pohjois-Savon hyvinvointialue</c:v>
                </c:pt>
                <c:pt idx="6">
                  <c:v>Koko maa</c:v>
                </c:pt>
                <c:pt idx="7">
                  <c:v>Etelä-Karjalan hyvinvointialue</c:v>
                </c:pt>
              </c:strCache>
            </c:strRef>
          </c:cat>
          <c:val>
            <c:numRef>
              <c:f>'Ei ole käyttänyt ehkäisymenetel'!$K$98:$K$105</c:f>
              <c:numCache>
                <c:formatCode>General</c:formatCode>
                <c:ptCount val="8"/>
                <c:pt idx="0">
                  <c:v>19.3</c:v>
                </c:pt>
                <c:pt idx="1">
                  <c:v>17.8</c:v>
                </c:pt>
                <c:pt idx="2">
                  <c:v>14.6</c:v>
                </c:pt>
                <c:pt idx="3">
                  <c:v>19</c:v>
                </c:pt>
                <c:pt idx="4">
                  <c:v>23.8</c:v>
                </c:pt>
                <c:pt idx="5">
                  <c:v>15.3</c:v>
                </c:pt>
                <c:pt idx="6">
                  <c:v>17.3</c:v>
                </c:pt>
                <c:pt idx="7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3A-48E7-A379-19785937187C}"/>
            </c:ext>
          </c:extLst>
        </c:ser>
        <c:ser>
          <c:idx val="1"/>
          <c:order val="1"/>
          <c:tx>
            <c:strRef>
              <c:f>'Ei ole käyttänyt ehkäisymenetel'!$L$97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'Ei ole käyttänyt ehkäisymenetel'!$J$98:$J$105</c:f>
              <c:strCache>
                <c:ptCount val="8"/>
                <c:pt idx="0">
                  <c:v>Kainuun hyvinvointialue</c:v>
                </c:pt>
                <c:pt idx="1">
                  <c:v>Pohjois-Pohjanmaan hyvinvointialue</c:v>
                </c:pt>
                <c:pt idx="2">
                  <c:v>Keski-Suomen hyvinvointialue</c:v>
                </c:pt>
                <c:pt idx="3">
                  <c:v>Pirkanmaan hyvinvointialue</c:v>
                </c:pt>
                <c:pt idx="4">
                  <c:v>Pohjois-Karjalan hyvinvointialue</c:v>
                </c:pt>
                <c:pt idx="5">
                  <c:v>Pohjois-Savon hyvinvointialue</c:v>
                </c:pt>
                <c:pt idx="6">
                  <c:v>Koko maa</c:v>
                </c:pt>
                <c:pt idx="7">
                  <c:v>Etelä-Karjalan hyvinvointialue</c:v>
                </c:pt>
              </c:strCache>
            </c:strRef>
          </c:cat>
          <c:val>
            <c:numRef>
              <c:f>'Ei ole käyttänyt ehkäisymenetel'!$L$98:$L$105</c:f>
              <c:numCache>
                <c:formatCode>General</c:formatCode>
                <c:ptCount val="8"/>
                <c:pt idx="0">
                  <c:v>19.399999999999999</c:v>
                </c:pt>
                <c:pt idx="1">
                  <c:v>22.1</c:v>
                </c:pt>
                <c:pt idx="2">
                  <c:v>19.399999999999999</c:v>
                </c:pt>
                <c:pt idx="3">
                  <c:v>18.899999999999999</c:v>
                </c:pt>
                <c:pt idx="4">
                  <c:v>23.7</c:v>
                </c:pt>
                <c:pt idx="5">
                  <c:v>19.8</c:v>
                </c:pt>
                <c:pt idx="6">
                  <c:v>19.7</c:v>
                </c:pt>
                <c:pt idx="7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3A-48E7-A379-19785937187C}"/>
            </c:ext>
          </c:extLst>
        </c:ser>
        <c:ser>
          <c:idx val="2"/>
          <c:order val="2"/>
          <c:tx>
            <c:strRef>
              <c:f>'Ei ole käyttänyt ehkäisymenetel'!$M$97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'Ei ole käyttänyt ehkäisymenetel'!$J$98:$J$105</c:f>
              <c:strCache>
                <c:ptCount val="8"/>
                <c:pt idx="0">
                  <c:v>Kainuun hyvinvointialue</c:v>
                </c:pt>
                <c:pt idx="1">
                  <c:v>Pohjois-Pohjanmaan hyvinvointialue</c:v>
                </c:pt>
                <c:pt idx="2">
                  <c:v>Keski-Suomen hyvinvointialue</c:v>
                </c:pt>
                <c:pt idx="3">
                  <c:v>Pirkanmaan hyvinvointialue</c:v>
                </c:pt>
                <c:pt idx="4">
                  <c:v>Pohjois-Karjalan hyvinvointialue</c:v>
                </c:pt>
                <c:pt idx="5">
                  <c:v>Pohjois-Savon hyvinvointialue</c:v>
                </c:pt>
                <c:pt idx="6">
                  <c:v>Koko maa</c:v>
                </c:pt>
                <c:pt idx="7">
                  <c:v>Etelä-Karjalan hyvinvointialue</c:v>
                </c:pt>
              </c:strCache>
            </c:strRef>
          </c:cat>
          <c:val>
            <c:numRef>
              <c:f>'Ei ole käyttänyt ehkäisymenetel'!$M$98:$M$105</c:f>
              <c:numCache>
                <c:formatCode>General</c:formatCode>
                <c:ptCount val="8"/>
                <c:pt idx="0">
                  <c:v>18</c:v>
                </c:pt>
                <c:pt idx="1">
                  <c:v>19</c:v>
                </c:pt>
                <c:pt idx="2">
                  <c:v>19.600000000000001</c:v>
                </c:pt>
                <c:pt idx="3">
                  <c:v>19.600000000000001</c:v>
                </c:pt>
                <c:pt idx="4">
                  <c:v>19.7</c:v>
                </c:pt>
                <c:pt idx="5">
                  <c:v>19.7</c:v>
                </c:pt>
                <c:pt idx="6">
                  <c:v>21.3</c:v>
                </c:pt>
                <c:pt idx="7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13A-48E7-A379-1978593718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31887728"/>
        <c:axId val="827013200"/>
      </c:barChart>
      <c:catAx>
        <c:axId val="83188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7013200"/>
        <c:crosses val="autoZero"/>
        <c:auto val="1"/>
        <c:lblAlgn val="ctr"/>
        <c:lblOffset val="100"/>
        <c:noMultiLvlLbl val="0"/>
      </c:catAx>
      <c:valAx>
        <c:axId val="827013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1887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Ei ole käyttänyt ehkäisymenetelmää viimeisimmässä yhdynnässä, % ammatillisen oppilaitoksen 1. ja 2. vuoden opiskelijoista PSHVA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'Ei ole käyttänyt ehkäisymenetel'!$P$54</c:f>
              <c:strCache>
                <c:ptCount val="1"/>
                <c:pt idx="0">
                  <c:v>miehet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ehkäisymenetel'!$Q$53:$S$53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ehkäisymenetel'!$Q$54:$S$54</c:f>
              <c:numCache>
                <c:formatCode>General</c:formatCode>
                <c:ptCount val="3"/>
                <c:pt idx="0">
                  <c:v>14.4</c:v>
                </c:pt>
                <c:pt idx="1">
                  <c:v>14.9</c:v>
                </c:pt>
                <c:pt idx="2">
                  <c:v>14.4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B7F-4E66-95D5-872F7E416B67}"/>
            </c:ext>
          </c:extLst>
        </c:ser>
        <c:ser>
          <c:idx val="1"/>
          <c:order val="1"/>
          <c:tx>
            <c:strRef>
              <c:f>'Ei ole käyttänyt ehkäisymenetel'!$P$55</c:f>
              <c:strCache>
                <c:ptCount val="1"/>
                <c:pt idx="0">
                  <c:v>naiset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ehkäisymenetel'!$Q$53:$S$53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ehkäisymenetel'!$Q$55:$S$55</c:f>
              <c:numCache>
                <c:formatCode>General</c:formatCode>
                <c:ptCount val="3"/>
                <c:pt idx="0">
                  <c:v>12.8</c:v>
                </c:pt>
                <c:pt idx="1">
                  <c:v>13.2</c:v>
                </c:pt>
                <c:pt idx="2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B7F-4E66-95D5-872F7E416B67}"/>
            </c:ext>
          </c:extLst>
        </c:ser>
        <c:ser>
          <c:idx val="2"/>
          <c:order val="2"/>
          <c:tx>
            <c:strRef>
              <c:f>'Ei ole käyttänyt ehkäisymenetel'!$P$56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ehkäisymenetel'!$Q$53:$S$53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ehkäisymenetel'!$Q$56:$S$56</c:f>
              <c:numCache>
                <c:formatCode>General</c:formatCode>
                <c:ptCount val="3"/>
                <c:pt idx="0">
                  <c:v>13.4</c:v>
                </c:pt>
                <c:pt idx="1">
                  <c:v>14.1</c:v>
                </c:pt>
                <c:pt idx="2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B7F-4E66-95D5-872F7E416B6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48492016"/>
        <c:axId val="748490576"/>
      </c:lineChart>
      <c:catAx>
        <c:axId val="74849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8490576"/>
        <c:crosses val="autoZero"/>
        <c:auto val="1"/>
        <c:lblAlgn val="ctr"/>
        <c:lblOffset val="100"/>
        <c:noMultiLvlLbl val="0"/>
      </c:catAx>
      <c:valAx>
        <c:axId val="74849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849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Ei ole käyttänyt ehkäisymenetelmää viimeisimmässä yhdynnässä, % ammatillisen oppilaitoksen 1. ja 2. vuoden opiskelijoista (2019-)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'Ei ole käyttänyt ehkäisymenetel'!$I$119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ehkäisymenetel'!$H$120:$H$127</c:f>
              <c:strCache>
                <c:ptCount val="8"/>
                <c:pt idx="0">
                  <c:v>Etelä-Karjalan hyvinvointialue</c:v>
                </c:pt>
                <c:pt idx="1">
                  <c:v>Pohjois-Karjalan hyvinvointialue</c:v>
                </c:pt>
                <c:pt idx="2">
                  <c:v>Kainuun hyvinvointialue</c:v>
                </c:pt>
                <c:pt idx="3">
                  <c:v>Pohjois-Savon hyvinvointialue</c:v>
                </c:pt>
                <c:pt idx="4">
                  <c:v>Pohjois-Pohjanmaan hyvinvointialue</c:v>
                </c:pt>
                <c:pt idx="5">
                  <c:v>Pirkanmaan hyvinvointialue</c:v>
                </c:pt>
                <c:pt idx="6">
                  <c:v>Keski-Suomen hyvinvointialue</c:v>
                </c:pt>
                <c:pt idx="7">
                  <c:v>Koko maa</c:v>
                </c:pt>
              </c:strCache>
            </c:strRef>
          </c:cat>
          <c:val>
            <c:numRef>
              <c:f>'Ei ole käyttänyt ehkäisymenetel'!$I$120:$I$127</c:f>
              <c:numCache>
                <c:formatCode>General</c:formatCode>
                <c:ptCount val="8"/>
                <c:pt idx="0">
                  <c:v>9.8000000000000007</c:v>
                </c:pt>
                <c:pt idx="1">
                  <c:v>10.199999999999999</c:v>
                </c:pt>
                <c:pt idx="2">
                  <c:v>6.7</c:v>
                </c:pt>
                <c:pt idx="3">
                  <c:v>13.4</c:v>
                </c:pt>
                <c:pt idx="4">
                  <c:v>12.1</c:v>
                </c:pt>
                <c:pt idx="5">
                  <c:v>10.7</c:v>
                </c:pt>
                <c:pt idx="6">
                  <c:v>11.8</c:v>
                </c:pt>
                <c:pt idx="7">
                  <c:v>10.7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40-478C-A968-E94AEE54C7B0}"/>
            </c:ext>
          </c:extLst>
        </c:ser>
        <c:ser>
          <c:idx val="1"/>
          <c:order val="1"/>
          <c:tx>
            <c:strRef>
              <c:f>'Ei ole käyttänyt ehkäisymenetel'!$J$119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ehkäisymenetel'!$H$120:$H$127</c:f>
              <c:strCache>
                <c:ptCount val="8"/>
                <c:pt idx="0">
                  <c:v>Etelä-Karjalan hyvinvointialue</c:v>
                </c:pt>
                <c:pt idx="1">
                  <c:v>Pohjois-Karjalan hyvinvointialue</c:v>
                </c:pt>
                <c:pt idx="2">
                  <c:v>Kainuun hyvinvointialue</c:v>
                </c:pt>
                <c:pt idx="3">
                  <c:v>Pohjois-Savon hyvinvointialue</c:v>
                </c:pt>
                <c:pt idx="4">
                  <c:v>Pohjois-Pohjanmaan hyvinvointialue</c:v>
                </c:pt>
                <c:pt idx="5">
                  <c:v>Pirkanmaan hyvinvointialue</c:v>
                </c:pt>
                <c:pt idx="6">
                  <c:v>Keski-Suomen hyvinvointialue</c:v>
                </c:pt>
                <c:pt idx="7">
                  <c:v>Koko maa</c:v>
                </c:pt>
              </c:strCache>
            </c:strRef>
          </c:cat>
          <c:val>
            <c:numRef>
              <c:f>'Ei ole käyttänyt ehkäisymenetel'!$J$120:$J$127</c:f>
              <c:numCache>
                <c:formatCode>General</c:formatCode>
                <c:ptCount val="8"/>
                <c:pt idx="0">
                  <c:v>8.9</c:v>
                </c:pt>
                <c:pt idx="1">
                  <c:v>13.1</c:v>
                </c:pt>
                <c:pt idx="2">
                  <c:v>13.2</c:v>
                </c:pt>
                <c:pt idx="3">
                  <c:v>14.1</c:v>
                </c:pt>
                <c:pt idx="4">
                  <c:v>13.2</c:v>
                </c:pt>
                <c:pt idx="5">
                  <c:v>13.6</c:v>
                </c:pt>
                <c:pt idx="6">
                  <c:v>10.1</c:v>
                </c:pt>
                <c:pt idx="7">
                  <c:v>12.9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40-478C-A968-E94AEE54C7B0}"/>
            </c:ext>
          </c:extLst>
        </c:ser>
        <c:ser>
          <c:idx val="2"/>
          <c:order val="2"/>
          <c:tx>
            <c:strRef>
              <c:f>'Ei ole käyttänyt ehkäisymenetel'!$K$119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ehkäisymenetel'!$H$120:$H$127</c:f>
              <c:strCache>
                <c:ptCount val="8"/>
                <c:pt idx="0">
                  <c:v>Etelä-Karjalan hyvinvointialue</c:v>
                </c:pt>
                <c:pt idx="1">
                  <c:v>Pohjois-Karjalan hyvinvointialue</c:v>
                </c:pt>
                <c:pt idx="2">
                  <c:v>Kainuun hyvinvointialue</c:v>
                </c:pt>
                <c:pt idx="3">
                  <c:v>Pohjois-Savon hyvinvointialue</c:v>
                </c:pt>
                <c:pt idx="4">
                  <c:v>Pohjois-Pohjanmaan hyvinvointialue</c:v>
                </c:pt>
                <c:pt idx="5">
                  <c:v>Pirkanmaan hyvinvointialue</c:v>
                </c:pt>
                <c:pt idx="6">
                  <c:v>Keski-Suomen hyvinvointialue</c:v>
                </c:pt>
                <c:pt idx="7">
                  <c:v>Koko maa</c:v>
                </c:pt>
              </c:strCache>
            </c:strRef>
          </c:cat>
          <c:val>
            <c:numRef>
              <c:f>'Ei ole käyttänyt ehkäisymenetel'!$K$120:$K$127</c:f>
              <c:numCache>
                <c:formatCode>General</c:formatCode>
                <c:ptCount val="8"/>
                <c:pt idx="0">
                  <c:v>7.3</c:v>
                </c:pt>
                <c:pt idx="1">
                  <c:v>11.7</c:v>
                </c:pt>
                <c:pt idx="2">
                  <c:v>12.2</c:v>
                </c:pt>
                <c:pt idx="3">
                  <c:v>13.1</c:v>
                </c:pt>
                <c:pt idx="4">
                  <c:v>13.3</c:v>
                </c:pt>
                <c:pt idx="5">
                  <c:v>13.8</c:v>
                </c:pt>
                <c:pt idx="6">
                  <c:v>14.2</c:v>
                </c:pt>
                <c:pt idx="7">
                  <c:v>14.3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40-478C-A968-E94AEE54C7B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0411984"/>
        <c:axId val="890412344"/>
      </c:barChart>
      <c:catAx>
        <c:axId val="890411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90412344"/>
        <c:crosses val="autoZero"/>
        <c:auto val="1"/>
        <c:lblAlgn val="ctr"/>
        <c:lblOffset val="100"/>
        <c:noMultiLvlLbl val="0"/>
      </c:catAx>
      <c:valAx>
        <c:axId val="890412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90411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/>
              <a:t>Ei ole käyttänyt ehkäisymenetelmää viimeisimmässä yhdynnässä, % lukion 1. ja 2. vuoden opiskelijoista PSHVA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'Ei ole käyttänyt ehkäisymenetel'!$P$58</c:f>
              <c:strCache>
                <c:ptCount val="1"/>
                <c:pt idx="0">
                  <c:v>miehet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ehkäisymenetel'!$Q$57:$S$57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ehkäisymenetel'!$Q$58:$S$58</c:f>
              <c:numCache>
                <c:formatCode>General</c:formatCode>
                <c:ptCount val="3"/>
                <c:pt idx="0">
                  <c:v>9.1</c:v>
                </c:pt>
                <c:pt idx="1">
                  <c:v>8.3000000000000007</c:v>
                </c:pt>
                <c:pt idx="2">
                  <c:v>9.5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8C1-478E-BDBA-9E64C1CDBA2D}"/>
            </c:ext>
          </c:extLst>
        </c:ser>
        <c:ser>
          <c:idx val="1"/>
          <c:order val="1"/>
          <c:tx>
            <c:strRef>
              <c:f>'Ei ole käyttänyt ehkäisymenetel'!$P$59</c:f>
              <c:strCache>
                <c:ptCount val="1"/>
                <c:pt idx="0">
                  <c:v>naiset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ehkäisymenetel'!$Q$57:$S$57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ehkäisymenetel'!$Q$59:$S$59</c:f>
              <c:numCache>
                <c:formatCode>General</c:formatCode>
                <c:ptCount val="3"/>
                <c:pt idx="0">
                  <c:v>5.8</c:v>
                </c:pt>
                <c:pt idx="1">
                  <c:v>6.7</c:v>
                </c:pt>
                <c:pt idx="2">
                  <c:v>13.4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8C1-478E-BDBA-9E64C1CDBA2D}"/>
            </c:ext>
          </c:extLst>
        </c:ser>
        <c:ser>
          <c:idx val="2"/>
          <c:order val="2"/>
          <c:tx>
            <c:strRef>
              <c:f>'Ei ole käyttänyt ehkäisymenetel'!$P$60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ehkäisymenetel'!$Q$57:$S$57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ehkäisymenetel'!$Q$60:$S$60</c:f>
              <c:numCache>
                <c:formatCode>General</c:formatCode>
                <c:ptCount val="3"/>
                <c:pt idx="0">
                  <c:v>7.2</c:v>
                </c:pt>
                <c:pt idx="1">
                  <c:v>7.3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8C1-478E-BDBA-9E64C1CDBA2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29626288"/>
        <c:axId val="829626648"/>
      </c:lineChart>
      <c:catAx>
        <c:axId val="82962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9626648"/>
        <c:crosses val="autoZero"/>
        <c:auto val="1"/>
        <c:lblAlgn val="ctr"/>
        <c:lblOffset val="100"/>
        <c:noMultiLvlLbl val="0"/>
      </c:catAx>
      <c:valAx>
        <c:axId val="829626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29626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Ei ole käyttänyt ehkäisymenetelmää viimeisimmässä yhdynnässä, % lukion 1. ja 2. vuoden opiskelijoista (2019-)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'Ei ole käyttänyt ehkäisymenetel'!$J$132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ehkäisymenetel'!$I$133:$I$140</c:f>
              <c:strCache>
                <c:ptCount val="8"/>
                <c:pt idx="0">
                  <c:v>Keski-Suomen hyvinvointialue</c:v>
                </c:pt>
                <c:pt idx="1">
                  <c:v>Kainuun hyvinvointialue</c:v>
                </c:pt>
                <c:pt idx="2">
                  <c:v>Pirkanmaan hyvinvointialue</c:v>
                </c:pt>
                <c:pt idx="3">
                  <c:v>Etelä-Karjalan hyvinvointialue</c:v>
                </c:pt>
                <c:pt idx="4">
                  <c:v>Koko maa</c:v>
                </c:pt>
                <c:pt idx="5">
                  <c:v>Pohjois-Pohjanmaan hyvinvointialue</c:v>
                </c:pt>
                <c:pt idx="6">
                  <c:v>Pohjois-Savon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'Ei ole käyttänyt ehkäisymenetel'!$J$133:$J$140</c:f>
              <c:numCache>
                <c:formatCode>General</c:formatCode>
                <c:ptCount val="8"/>
                <c:pt idx="0">
                  <c:v>5.5</c:v>
                </c:pt>
                <c:pt idx="1">
                  <c:v>1.7</c:v>
                </c:pt>
                <c:pt idx="2">
                  <c:v>6.2</c:v>
                </c:pt>
                <c:pt idx="3">
                  <c:v>9.5</c:v>
                </c:pt>
                <c:pt idx="4">
                  <c:v>6.7</c:v>
                </c:pt>
                <c:pt idx="5">
                  <c:v>7.3</c:v>
                </c:pt>
                <c:pt idx="6">
                  <c:v>7.2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E1-4C89-AC21-E39C5348554F}"/>
            </c:ext>
          </c:extLst>
        </c:ser>
        <c:ser>
          <c:idx val="1"/>
          <c:order val="1"/>
          <c:tx>
            <c:strRef>
              <c:f>'Ei ole käyttänyt ehkäisymenetel'!$K$132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ehkäisymenetel'!$I$133:$I$140</c:f>
              <c:strCache>
                <c:ptCount val="8"/>
                <c:pt idx="0">
                  <c:v>Keski-Suomen hyvinvointialue</c:v>
                </c:pt>
                <c:pt idx="1">
                  <c:v>Kainuun hyvinvointialue</c:v>
                </c:pt>
                <c:pt idx="2">
                  <c:v>Pirkanmaan hyvinvointialue</c:v>
                </c:pt>
                <c:pt idx="3">
                  <c:v>Etelä-Karjalan hyvinvointialue</c:v>
                </c:pt>
                <c:pt idx="4">
                  <c:v>Koko maa</c:v>
                </c:pt>
                <c:pt idx="5">
                  <c:v>Pohjois-Pohjanmaan hyvinvointialue</c:v>
                </c:pt>
                <c:pt idx="6">
                  <c:v>Pohjois-Savon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'Ei ole käyttänyt ehkäisymenetel'!$K$133:$K$140</c:f>
              <c:numCache>
                <c:formatCode>General</c:formatCode>
                <c:ptCount val="8"/>
                <c:pt idx="0">
                  <c:v>7.2</c:v>
                </c:pt>
                <c:pt idx="1">
                  <c:v>6.5</c:v>
                </c:pt>
                <c:pt idx="2">
                  <c:v>8.1</c:v>
                </c:pt>
                <c:pt idx="3">
                  <c:v>7.4</c:v>
                </c:pt>
                <c:pt idx="4">
                  <c:v>8.3000000000000007</c:v>
                </c:pt>
                <c:pt idx="5">
                  <c:v>9.1999999999999993</c:v>
                </c:pt>
                <c:pt idx="6">
                  <c:v>7.3</c:v>
                </c:pt>
                <c:pt idx="7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E1-4C89-AC21-E39C5348554F}"/>
            </c:ext>
          </c:extLst>
        </c:ser>
        <c:ser>
          <c:idx val="2"/>
          <c:order val="2"/>
          <c:tx>
            <c:strRef>
              <c:f>'Ei ole käyttänyt ehkäisymenetel'!$L$132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ehkäisymenetel'!$I$133:$I$140</c:f>
              <c:strCache>
                <c:ptCount val="8"/>
                <c:pt idx="0">
                  <c:v>Keski-Suomen hyvinvointialue</c:v>
                </c:pt>
                <c:pt idx="1">
                  <c:v>Kainuun hyvinvointialue</c:v>
                </c:pt>
                <c:pt idx="2">
                  <c:v>Pirkanmaan hyvinvointialue</c:v>
                </c:pt>
                <c:pt idx="3">
                  <c:v>Etelä-Karjalan hyvinvointialue</c:v>
                </c:pt>
                <c:pt idx="4">
                  <c:v>Koko maa</c:v>
                </c:pt>
                <c:pt idx="5">
                  <c:v>Pohjois-Pohjanmaan hyvinvointialue</c:v>
                </c:pt>
                <c:pt idx="6">
                  <c:v>Pohjois-Savon hyvinvointialue</c:v>
                </c:pt>
                <c:pt idx="7">
                  <c:v>Pohjois-Karjalan hyvinvointialue</c:v>
                </c:pt>
              </c:strCache>
            </c:strRef>
          </c:cat>
          <c:val>
            <c:numRef>
              <c:f>'Ei ole käyttänyt ehkäisymenetel'!$L$133:$L$140</c:f>
              <c:numCache>
                <c:formatCode>General</c:formatCode>
                <c:ptCount val="8"/>
                <c:pt idx="0">
                  <c:v>6.5</c:v>
                </c:pt>
                <c:pt idx="1">
                  <c:v>8.1</c:v>
                </c:pt>
                <c:pt idx="2">
                  <c:v>9</c:v>
                </c:pt>
                <c:pt idx="3">
                  <c:v>10</c:v>
                </c:pt>
                <c:pt idx="4">
                  <c:v>10.8</c:v>
                </c:pt>
                <c:pt idx="5">
                  <c:v>12</c:v>
                </c:pt>
                <c:pt idx="6">
                  <c:v>12</c:v>
                </c:pt>
                <c:pt idx="7">
                  <c:v>12.6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E1-4C89-AC21-E39C5348554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3483824"/>
        <c:axId val="483483464"/>
      </c:barChart>
      <c:catAx>
        <c:axId val="48348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3483464"/>
        <c:crosses val="autoZero"/>
        <c:auto val="1"/>
        <c:lblAlgn val="ctr"/>
        <c:lblOffset val="100"/>
        <c:noMultiLvlLbl val="0"/>
      </c:catAx>
      <c:valAx>
        <c:axId val="48348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83483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800" b="0" i="0" baseline="0">
                <a:effectLst/>
              </a:rPr>
              <a:t>Ei ole käyttänyt ehkäisymenetelmää viimeisimmässä yhdynnässä %, PSHVA</a:t>
            </a:r>
            <a:endParaRPr lang="fi-FI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'Ei ole käyttänyt ehkäisymenetel'!$W$57:$X$57</c:f>
              <c:strCache>
                <c:ptCount val="2"/>
                <c:pt idx="0">
                  <c:v>Perusopetus 8.-9.lk</c:v>
                </c:pt>
                <c:pt idx="1">
                  <c:v>Pohjois-Savon hyvinvointialue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ehkäisymenetel'!$Y$56:$AA$56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ehkäisymenetel'!$Y$57:$AA$57</c:f>
              <c:numCache>
                <c:formatCode>General</c:formatCode>
                <c:ptCount val="3"/>
                <c:pt idx="0">
                  <c:v>15.3</c:v>
                </c:pt>
                <c:pt idx="1">
                  <c:v>19.8</c:v>
                </c:pt>
                <c:pt idx="2">
                  <c:v>19.7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0A0-4E70-8D34-83E7022269C1}"/>
            </c:ext>
          </c:extLst>
        </c:ser>
        <c:ser>
          <c:idx val="1"/>
          <c:order val="1"/>
          <c:tx>
            <c:strRef>
              <c:f>'Ei ole käyttänyt ehkäisymenetel'!$W$58:$X$58</c:f>
              <c:strCache>
                <c:ptCount val="2"/>
                <c:pt idx="0">
                  <c:v>Ammatillinen oppilaitos 1.-2.v</c:v>
                </c:pt>
                <c:pt idx="1">
                  <c:v>Pohjois-Savon hyvinvointialue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ehkäisymenetel'!$Y$56:$AA$56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ehkäisymenetel'!$Y$58:$AA$58</c:f>
              <c:numCache>
                <c:formatCode>General</c:formatCode>
                <c:ptCount val="3"/>
                <c:pt idx="0">
                  <c:v>13.4</c:v>
                </c:pt>
                <c:pt idx="1">
                  <c:v>14.1</c:v>
                </c:pt>
                <c:pt idx="2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0A0-4E70-8D34-83E7022269C1}"/>
            </c:ext>
          </c:extLst>
        </c:ser>
        <c:ser>
          <c:idx val="2"/>
          <c:order val="2"/>
          <c:tx>
            <c:strRef>
              <c:f>'Ei ole käyttänyt ehkäisymenetel'!$W$59:$X$59</c:f>
              <c:strCache>
                <c:ptCount val="2"/>
                <c:pt idx="0">
                  <c:v>Lukio 1.-2.v</c:v>
                </c:pt>
                <c:pt idx="1">
                  <c:v>Pohjois-Savon hyvinvointialue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ehkäisymenetel'!$Y$56:$AA$56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ehkäisymenetel'!$Y$59:$AA$59</c:f>
              <c:numCache>
                <c:formatCode>General</c:formatCode>
                <c:ptCount val="3"/>
                <c:pt idx="0">
                  <c:v>7.2</c:v>
                </c:pt>
                <c:pt idx="1">
                  <c:v>7.3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A0-4E70-8D34-83E7022269C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744302640"/>
        <c:axId val="744303000"/>
      </c:lineChart>
      <c:catAx>
        <c:axId val="744302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4303000"/>
        <c:crosses val="autoZero"/>
        <c:auto val="1"/>
        <c:lblAlgn val="ctr"/>
        <c:lblOffset val="100"/>
        <c:noMultiLvlLbl val="0"/>
      </c:catAx>
      <c:valAx>
        <c:axId val="744303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744302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Sukupuoliyhdynnässä olleet, % 8. ja 9. luokan oppilaista, PSHVA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yhdynn.olleet!$I$3</c:f>
              <c:strCache>
                <c:ptCount val="1"/>
                <c:pt idx="0">
                  <c:v>pojat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yhdynn.olleet!$J$2:$L$2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yhdynn.olleet!$J$3:$L$3</c:f>
              <c:numCache>
                <c:formatCode>General</c:formatCode>
                <c:ptCount val="3"/>
                <c:pt idx="0">
                  <c:v>22.2</c:v>
                </c:pt>
                <c:pt idx="1">
                  <c:v>21.1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83-492A-B789-1EB424D3C0B2}"/>
            </c:ext>
          </c:extLst>
        </c:ser>
        <c:ser>
          <c:idx val="1"/>
          <c:order val="1"/>
          <c:tx>
            <c:strRef>
              <c:f>yhdynn.olleet!$I$4</c:f>
              <c:strCache>
                <c:ptCount val="1"/>
                <c:pt idx="0">
                  <c:v>tytöt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yhdynn.olleet!$J$2:$L$2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yhdynn.olleet!$J$4:$L$4</c:f>
              <c:numCache>
                <c:formatCode>General</c:formatCode>
                <c:ptCount val="3"/>
                <c:pt idx="0">
                  <c:v>19.8</c:v>
                </c:pt>
                <c:pt idx="1">
                  <c:v>21.1</c:v>
                </c:pt>
                <c:pt idx="2">
                  <c:v>19.5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83-492A-B789-1EB424D3C0B2}"/>
            </c:ext>
          </c:extLst>
        </c:ser>
        <c:ser>
          <c:idx val="2"/>
          <c:order val="2"/>
          <c:tx>
            <c:strRef>
              <c:f>yhdynn.olleet!$I$5</c:f>
              <c:strCache>
                <c:ptCount val="1"/>
                <c:pt idx="0">
                  <c:v>yhteensä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yhdynn.olleet!$J$2:$L$2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yhdynn.olleet!$J$5:$L$5</c:f>
              <c:numCache>
                <c:formatCode>General</c:formatCode>
                <c:ptCount val="3"/>
                <c:pt idx="0">
                  <c:v>21.1</c:v>
                </c:pt>
                <c:pt idx="1">
                  <c:v>21</c:v>
                </c:pt>
                <c:pt idx="2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83-492A-B789-1EB424D3C0B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44113128"/>
        <c:axId val="844113488"/>
      </c:barChart>
      <c:catAx>
        <c:axId val="844113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4113488"/>
        <c:crosses val="autoZero"/>
        <c:auto val="1"/>
        <c:lblAlgn val="ctr"/>
        <c:lblOffset val="100"/>
        <c:noMultiLvlLbl val="0"/>
      </c:catAx>
      <c:valAx>
        <c:axId val="844113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4113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Sukupuoliyhdynnässä olleet, % 8. ja 9. luokan oppilaista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yhdynn.olleet!$C$2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yhdynn.olleet!$B$3:$B$10</c:f>
              <c:strCache>
                <c:ptCount val="8"/>
                <c:pt idx="0">
                  <c:v>Pohjois-Pohjanmaan hyvinvointialue</c:v>
                </c:pt>
                <c:pt idx="1">
                  <c:v>Keski-Suomen hyvinvointialue</c:v>
                </c:pt>
                <c:pt idx="2">
                  <c:v>Pohjois-Karjalan hyvinvointialue</c:v>
                </c:pt>
                <c:pt idx="3">
                  <c:v>Koko maa</c:v>
                </c:pt>
                <c:pt idx="4">
                  <c:v>Pirkanmaan hyvinvointialue</c:v>
                </c:pt>
                <c:pt idx="5">
                  <c:v>Etelä-Savon hyvinvointialue</c:v>
                </c:pt>
                <c:pt idx="6">
                  <c:v>Pohjois-Savon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yhdynn.olleet!$C$3:$C$10</c:f>
              <c:numCache>
                <c:formatCode>General</c:formatCode>
                <c:ptCount val="8"/>
                <c:pt idx="0">
                  <c:v>17.399999999999999</c:v>
                </c:pt>
                <c:pt idx="1">
                  <c:v>18.899999999999999</c:v>
                </c:pt>
                <c:pt idx="2">
                  <c:v>20.2</c:v>
                </c:pt>
                <c:pt idx="3">
                  <c:v>19.3</c:v>
                </c:pt>
                <c:pt idx="4">
                  <c:v>19.399999999999999</c:v>
                </c:pt>
                <c:pt idx="5">
                  <c:v>21.8</c:v>
                </c:pt>
                <c:pt idx="6">
                  <c:v>21.1</c:v>
                </c:pt>
                <c:pt idx="7">
                  <c:v>21.9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3C-4B38-AD28-95D43D760A22}"/>
            </c:ext>
          </c:extLst>
        </c:ser>
        <c:ser>
          <c:idx val="1"/>
          <c:order val="1"/>
          <c:tx>
            <c:strRef>
              <c:f>yhdynn.olleet!$D$2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yhdynn.olleet!$B$3:$B$10</c:f>
              <c:strCache>
                <c:ptCount val="8"/>
                <c:pt idx="0">
                  <c:v>Pohjois-Pohjanmaan hyvinvointialue</c:v>
                </c:pt>
                <c:pt idx="1">
                  <c:v>Keski-Suomen hyvinvointialue</c:v>
                </c:pt>
                <c:pt idx="2">
                  <c:v>Pohjois-Karjalan hyvinvointialue</c:v>
                </c:pt>
                <c:pt idx="3">
                  <c:v>Koko maa</c:v>
                </c:pt>
                <c:pt idx="4">
                  <c:v>Pirkanmaan hyvinvointialue</c:v>
                </c:pt>
                <c:pt idx="5">
                  <c:v>Etelä-Savon hyvinvointialue</c:v>
                </c:pt>
                <c:pt idx="6">
                  <c:v>Pohjois-Savon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yhdynn.olleet!$D$3:$D$10</c:f>
              <c:numCache>
                <c:formatCode>General</c:formatCode>
                <c:ptCount val="8"/>
                <c:pt idx="0">
                  <c:v>16.5</c:v>
                </c:pt>
                <c:pt idx="1">
                  <c:v>17.5</c:v>
                </c:pt>
                <c:pt idx="2">
                  <c:v>19.2</c:v>
                </c:pt>
                <c:pt idx="3">
                  <c:v>18.8</c:v>
                </c:pt>
                <c:pt idx="4">
                  <c:v>19.8</c:v>
                </c:pt>
                <c:pt idx="5">
                  <c:v>18.100000000000001</c:v>
                </c:pt>
                <c:pt idx="6">
                  <c:v>21</c:v>
                </c:pt>
                <c:pt idx="7">
                  <c:v>23.7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3C-4B38-AD28-95D43D760A22}"/>
            </c:ext>
          </c:extLst>
        </c:ser>
        <c:ser>
          <c:idx val="2"/>
          <c:order val="2"/>
          <c:tx>
            <c:strRef>
              <c:f>yhdynn.olleet!$E$2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yhdynn.olleet!$B$3:$B$10</c:f>
              <c:strCache>
                <c:ptCount val="8"/>
                <c:pt idx="0">
                  <c:v>Pohjois-Pohjanmaan hyvinvointialue</c:v>
                </c:pt>
                <c:pt idx="1">
                  <c:v>Keski-Suomen hyvinvointialue</c:v>
                </c:pt>
                <c:pt idx="2">
                  <c:v>Pohjois-Karjalan hyvinvointialue</c:v>
                </c:pt>
                <c:pt idx="3">
                  <c:v>Koko maa</c:v>
                </c:pt>
                <c:pt idx="4">
                  <c:v>Pirkanmaan hyvinvointialue</c:v>
                </c:pt>
                <c:pt idx="5">
                  <c:v>Etelä-Savon hyvinvointialue</c:v>
                </c:pt>
                <c:pt idx="6">
                  <c:v>Pohjois-Savon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yhdynn.olleet!$E$3:$E$10</c:f>
              <c:numCache>
                <c:formatCode>General</c:formatCode>
                <c:ptCount val="8"/>
                <c:pt idx="0">
                  <c:v>15.6</c:v>
                </c:pt>
                <c:pt idx="1">
                  <c:v>16.3</c:v>
                </c:pt>
                <c:pt idx="2">
                  <c:v>17.7</c:v>
                </c:pt>
                <c:pt idx="3">
                  <c:v>18.100000000000001</c:v>
                </c:pt>
                <c:pt idx="4">
                  <c:v>18.2</c:v>
                </c:pt>
                <c:pt idx="5">
                  <c:v>18.600000000000001</c:v>
                </c:pt>
                <c:pt idx="6">
                  <c:v>18.8</c:v>
                </c:pt>
                <c:pt idx="7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3C-4B38-AD28-95D43D760A2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32777792"/>
        <c:axId val="832777072"/>
      </c:barChart>
      <c:catAx>
        <c:axId val="832777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2777072"/>
        <c:crosses val="autoZero"/>
        <c:auto val="1"/>
        <c:lblAlgn val="ctr"/>
        <c:lblOffset val="100"/>
        <c:noMultiLvlLbl val="0"/>
      </c:catAx>
      <c:valAx>
        <c:axId val="83277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2777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Sukupuoliyhdynnässä olleet, % ammatillisen oppilaitoksen 1. ja 2. vuoden opiskelijoista, PSHVA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yhdynn.olleet!$AB$2</c:f>
              <c:strCache>
                <c:ptCount val="1"/>
                <c:pt idx="0">
                  <c:v>pojat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yhdynn.olleet!$AC$1:$AE$1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yhdynn.olleet!$AC$2:$AE$2</c:f>
              <c:numCache>
                <c:formatCode>General</c:formatCode>
                <c:ptCount val="3"/>
                <c:pt idx="0">
                  <c:v>43.8</c:v>
                </c:pt>
                <c:pt idx="1">
                  <c:v>51.4</c:v>
                </c:pt>
                <c:pt idx="2">
                  <c:v>50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F0-4FCA-B9BA-BA79CD2C5286}"/>
            </c:ext>
          </c:extLst>
        </c:ser>
        <c:ser>
          <c:idx val="1"/>
          <c:order val="1"/>
          <c:tx>
            <c:strRef>
              <c:f>yhdynn.olleet!$AB$3</c:f>
              <c:strCache>
                <c:ptCount val="1"/>
                <c:pt idx="0">
                  <c:v>tytöt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yhdynn.olleet!$AC$1:$AE$1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yhdynn.olleet!$AC$3:$AE$3</c:f>
              <c:numCache>
                <c:formatCode>General</c:formatCode>
                <c:ptCount val="3"/>
                <c:pt idx="0">
                  <c:v>64.400000000000006</c:v>
                </c:pt>
                <c:pt idx="1">
                  <c:v>68.900000000000006</c:v>
                </c:pt>
                <c:pt idx="2">
                  <c:v>58.8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F0-4FCA-B9BA-BA79CD2C5286}"/>
            </c:ext>
          </c:extLst>
        </c:ser>
        <c:ser>
          <c:idx val="2"/>
          <c:order val="2"/>
          <c:tx>
            <c:strRef>
              <c:f>yhdynn.olleet!$AB$4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yhdynn.olleet!$AC$1:$AE$1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yhdynn.olleet!$AC$4:$AE$4</c:f>
              <c:numCache>
                <c:formatCode>General</c:formatCode>
                <c:ptCount val="3"/>
                <c:pt idx="0">
                  <c:v>53</c:v>
                </c:pt>
                <c:pt idx="1">
                  <c:v>59</c:v>
                </c:pt>
                <c:pt idx="2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F0-4FCA-B9BA-BA79CD2C528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28873328"/>
        <c:axId val="928872968"/>
      </c:lineChart>
      <c:catAx>
        <c:axId val="928873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8872968"/>
        <c:crosses val="autoZero"/>
        <c:auto val="1"/>
        <c:lblAlgn val="ctr"/>
        <c:lblOffset val="100"/>
        <c:noMultiLvlLbl val="0"/>
      </c:catAx>
      <c:valAx>
        <c:axId val="928872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928873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Sukupuoliyhdynnässä olleet, % ammatillisen oppilaitoksen 1. ja 2. vuoden opiskelijoista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yhdynn.olleet!$W$1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yhdynn.olleet!$V$2:$V$9</c:f>
              <c:strCache>
                <c:ptCount val="8"/>
                <c:pt idx="0">
                  <c:v>Pohjois-Pohjanmaan hyvinvointialue</c:v>
                </c:pt>
                <c:pt idx="1">
                  <c:v>Pohjois-Karjalan hyvinvointialue</c:v>
                </c:pt>
                <c:pt idx="2">
                  <c:v>Koko maa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Pohjois-Savon hyvinvointialue</c:v>
                </c:pt>
                <c:pt idx="6">
                  <c:v>Etelä-Savon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yhdynn.olleet!$W$2:$W$9</c:f>
              <c:numCache>
                <c:formatCode>General</c:formatCode>
                <c:ptCount val="8"/>
                <c:pt idx="0">
                  <c:v>47.7</c:v>
                </c:pt>
                <c:pt idx="1">
                  <c:v>56.4</c:v>
                </c:pt>
                <c:pt idx="2">
                  <c:v>54.9</c:v>
                </c:pt>
                <c:pt idx="3">
                  <c:v>53.8</c:v>
                </c:pt>
                <c:pt idx="4">
                  <c:v>58.8</c:v>
                </c:pt>
                <c:pt idx="5">
                  <c:v>53</c:v>
                </c:pt>
                <c:pt idx="6">
                  <c:v>53.8</c:v>
                </c:pt>
                <c:pt idx="7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50E-43CB-B7EC-3381438F32C0}"/>
            </c:ext>
          </c:extLst>
        </c:ser>
        <c:ser>
          <c:idx val="1"/>
          <c:order val="1"/>
          <c:tx>
            <c:strRef>
              <c:f>yhdynn.olleet!$X$1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yhdynn.olleet!$V$2:$V$9</c:f>
              <c:strCache>
                <c:ptCount val="8"/>
                <c:pt idx="0">
                  <c:v>Pohjois-Pohjanmaan hyvinvointialue</c:v>
                </c:pt>
                <c:pt idx="1">
                  <c:v>Pohjois-Karjalan hyvinvointialue</c:v>
                </c:pt>
                <c:pt idx="2">
                  <c:v>Koko maa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Pohjois-Savon hyvinvointialue</c:v>
                </c:pt>
                <c:pt idx="6">
                  <c:v>Etelä-Savon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yhdynn.olleet!$X$2:$X$9</c:f>
              <c:numCache>
                <c:formatCode>General</c:formatCode>
                <c:ptCount val="8"/>
                <c:pt idx="0">
                  <c:v>49.8</c:v>
                </c:pt>
                <c:pt idx="1">
                  <c:v>56.6</c:v>
                </c:pt>
                <c:pt idx="2">
                  <c:v>54.5</c:v>
                </c:pt>
                <c:pt idx="3">
                  <c:v>53.1</c:v>
                </c:pt>
                <c:pt idx="4">
                  <c:v>55.9</c:v>
                </c:pt>
                <c:pt idx="5">
                  <c:v>59</c:v>
                </c:pt>
                <c:pt idx="6">
                  <c:v>53.1</c:v>
                </c:pt>
                <c:pt idx="7">
                  <c:v>61.8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50E-43CB-B7EC-3381438F32C0}"/>
            </c:ext>
          </c:extLst>
        </c:ser>
        <c:ser>
          <c:idx val="2"/>
          <c:order val="2"/>
          <c:tx>
            <c:strRef>
              <c:f>yhdynn.olleet!$Y$1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yhdynn.olleet!$V$2:$V$9</c:f>
              <c:strCache>
                <c:ptCount val="8"/>
                <c:pt idx="0">
                  <c:v>Pohjois-Pohjanmaan hyvinvointialue</c:v>
                </c:pt>
                <c:pt idx="1">
                  <c:v>Pohjois-Karjalan hyvinvointialue</c:v>
                </c:pt>
                <c:pt idx="2">
                  <c:v>Koko maa</c:v>
                </c:pt>
                <c:pt idx="3">
                  <c:v>Keski-Suomen hyvinvointialue</c:v>
                </c:pt>
                <c:pt idx="4">
                  <c:v>Pirkanmaan hyvinvointialue</c:v>
                </c:pt>
                <c:pt idx="5">
                  <c:v>Pohjois-Savon hyvinvointialue</c:v>
                </c:pt>
                <c:pt idx="6">
                  <c:v>Etelä-Savon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yhdynn.olleet!$Y$2:$Y$9</c:f>
              <c:numCache>
                <c:formatCode>General</c:formatCode>
                <c:ptCount val="8"/>
                <c:pt idx="0">
                  <c:v>47</c:v>
                </c:pt>
                <c:pt idx="1">
                  <c:v>49.6</c:v>
                </c:pt>
                <c:pt idx="2">
                  <c:v>51.3</c:v>
                </c:pt>
                <c:pt idx="3">
                  <c:v>51.9</c:v>
                </c:pt>
                <c:pt idx="4">
                  <c:v>52.1</c:v>
                </c:pt>
                <c:pt idx="5">
                  <c:v>53</c:v>
                </c:pt>
                <c:pt idx="6">
                  <c:v>54.3</c:v>
                </c:pt>
                <c:pt idx="7">
                  <c:v>63.1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50E-43CB-B7EC-3381438F32C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8894792"/>
        <c:axId val="478895872"/>
      </c:barChart>
      <c:catAx>
        <c:axId val="478894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895872"/>
        <c:crosses val="autoZero"/>
        <c:auto val="1"/>
        <c:lblAlgn val="ctr"/>
        <c:lblOffset val="100"/>
        <c:noMultiLvlLbl val="0"/>
      </c:catAx>
      <c:valAx>
        <c:axId val="478895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894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Sukupuoliyhdynnässä olleet, % lukion 1. ja 2. vuoden opiskelijoista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yhdynn.olleet!$AU$1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yhdynn.olleet!$AT$2:$AT$21</c:f>
              <c:strCache>
                <c:ptCount val="20"/>
                <c:pt idx="0">
                  <c:v>Pielavesi</c:v>
                </c:pt>
                <c:pt idx="1">
                  <c:v>Lapinlahti</c:v>
                </c:pt>
                <c:pt idx="2">
                  <c:v>Koko maa</c:v>
                </c:pt>
                <c:pt idx="3">
                  <c:v>Iisalmi</c:v>
                </c:pt>
                <c:pt idx="4">
                  <c:v>Pohjois-Savon hyvinvointialue</c:v>
                </c:pt>
                <c:pt idx="5">
                  <c:v>Kuopio</c:v>
                </c:pt>
                <c:pt idx="6">
                  <c:v>Varkaus</c:v>
                </c:pt>
                <c:pt idx="7">
                  <c:v>Siilinjärvi</c:v>
                </c:pt>
                <c:pt idx="8">
                  <c:v>Kiuruvesi</c:v>
                </c:pt>
                <c:pt idx="9">
                  <c:v>Joroinen</c:v>
                </c:pt>
                <c:pt idx="10">
                  <c:v>Kaavi</c:v>
                </c:pt>
                <c:pt idx="11">
                  <c:v>Keitele</c:v>
                </c:pt>
                <c:pt idx="12">
                  <c:v>Leppävirta</c:v>
                </c:pt>
                <c:pt idx="13">
                  <c:v>Rautalampi</c:v>
                </c:pt>
                <c:pt idx="14">
                  <c:v>Rautavaara</c:v>
                </c:pt>
                <c:pt idx="15">
                  <c:v>Sonkajärvi</c:v>
                </c:pt>
                <c:pt idx="16">
                  <c:v>Suonenjoki</c:v>
                </c:pt>
                <c:pt idx="17">
                  <c:v>Tuusniemi</c:v>
                </c:pt>
                <c:pt idx="18">
                  <c:v>Vesanto</c:v>
                </c:pt>
                <c:pt idx="19">
                  <c:v>Vieremä</c:v>
                </c:pt>
              </c:strCache>
            </c:strRef>
          </c:cat>
          <c:val>
            <c:numRef>
              <c:f>yhdynn.olleet!$AU$2:$AU$21</c:f>
              <c:numCache>
                <c:formatCode>General</c:formatCode>
                <c:ptCount val="20"/>
                <c:pt idx="0">
                  <c:v>35.9</c:v>
                </c:pt>
                <c:pt idx="1">
                  <c:v>35.9</c:v>
                </c:pt>
                <c:pt idx="2">
                  <c:v>37.4</c:v>
                </c:pt>
                <c:pt idx="3">
                  <c:v>41.4</c:v>
                </c:pt>
                <c:pt idx="4">
                  <c:v>39.700000000000003</c:v>
                </c:pt>
                <c:pt idx="5">
                  <c:v>41</c:v>
                </c:pt>
                <c:pt idx="6">
                  <c:v>37.9</c:v>
                </c:pt>
                <c:pt idx="7">
                  <c:v>31.1</c:v>
                </c:pt>
                <c:pt idx="8">
                  <c:v>31.5</c:v>
                </c:pt>
                <c:pt idx="9">
                  <c:v>41.9</c:v>
                </c:pt>
                <c:pt idx="10">
                  <c:v>0</c:v>
                </c:pt>
                <c:pt idx="11">
                  <c:v>0</c:v>
                </c:pt>
                <c:pt idx="12">
                  <c:v>30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50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7-4D18-BDF1-676837419F5B}"/>
            </c:ext>
          </c:extLst>
        </c:ser>
        <c:ser>
          <c:idx val="1"/>
          <c:order val="1"/>
          <c:tx>
            <c:strRef>
              <c:f>yhdynn.olleet!$AV$1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yhdynn.olleet!$AT$2:$AT$21</c:f>
              <c:strCache>
                <c:ptCount val="20"/>
                <c:pt idx="0">
                  <c:v>Pielavesi</c:v>
                </c:pt>
                <c:pt idx="1">
                  <c:v>Lapinlahti</c:v>
                </c:pt>
                <c:pt idx="2">
                  <c:v>Koko maa</c:v>
                </c:pt>
                <c:pt idx="3">
                  <c:v>Iisalmi</c:v>
                </c:pt>
                <c:pt idx="4">
                  <c:v>Pohjois-Savon hyvinvointialue</c:v>
                </c:pt>
                <c:pt idx="5">
                  <c:v>Kuopio</c:v>
                </c:pt>
                <c:pt idx="6">
                  <c:v>Varkaus</c:v>
                </c:pt>
                <c:pt idx="7">
                  <c:v>Siilinjärvi</c:v>
                </c:pt>
                <c:pt idx="8">
                  <c:v>Kiuruvesi</c:v>
                </c:pt>
                <c:pt idx="9">
                  <c:v>Joroinen</c:v>
                </c:pt>
                <c:pt idx="10">
                  <c:v>Kaavi</c:v>
                </c:pt>
                <c:pt idx="11">
                  <c:v>Keitele</c:v>
                </c:pt>
                <c:pt idx="12">
                  <c:v>Leppävirta</c:v>
                </c:pt>
                <c:pt idx="13">
                  <c:v>Rautalampi</c:v>
                </c:pt>
                <c:pt idx="14">
                  <c:v>Rautavaara</c:v>
                </c:pt>
                <c:pt idx="15">
                  <c:v>Sonkajärvi</c:v>
                </c:pt>
                <c:pt idx="16">
                  <c:v>Suonenjoki</c:v>
                </c:pt>
                <c:pt idx="17">
                  <c:v>Tuusniemi</c:v>
                </c:pt>
                <c:pt idx="18">
                  <c:v>Vesanto</c:v>
                </c:pt>
                <c:pt idx="19">
                  <c:v>Vieremä</c:v>
                </c:pt>
              </c:strCache>
            </c:strRef>
          </c:cat>
          <c:val>
            <c:numRef>
              <c:f>yhdynn.olleet!$AV$2:$AV$21</c:f>
              <c:numCache>
                <c:formatCode>General</c:formatCode>
                <c:ptCount val="20"/>
                <c:pt idx="0">
                  <c:v>19.5</c:v>
                </c:pt>
                <c:pt idx="1">
                  <c:v>22.9</c:v>
                </c:pt>
                <c:pt idx="2">
                  <c:v>34.1</c:v>
                </c:pt>
                <c:pt idx="3">
                  <c:v>34.5</c:v>
                </c:pt>
                <c:pt idx="4">
                  <c:v>36.4</c:v>
                </c:pt>
                <c:pt idx="5">
                  <c:v>37.299999999999997</c:v>
                </c:pt>
                <c:pt idx="6">
                  <c:v>39.700000000000003</c:v>
                </c:pt>
                <c:pt idx="7">
                  <c:v>41.6</c:v>
                </c:pt>
                <c:pt idx="8">
                  <c:v>44.4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17-4D18-BDF1-676837419F5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8882192"/>
        <c:axId val="478884712"/>
      </c:barChart>
      <c:catAx>
        <c:axId val="478882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884712"/>
        <c:crosses val="autoZero"/>
        <c:auto val="1"/>
        <c:lblAlgn val="ctr"/>
        <c:lblOffset val="100"/>
        <c:noMultiLvlLbl val="0"/>
      </c:catAx>
      <c:valAx>
        <c:axId val="47888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78882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Sukupuoliyhdynnässä olleet, % lukion 1. ja 2. vuoden opiskelijoista, PSHVA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yhdynn.olleet!$AN$2</c:f>
              <c:strCache>
                <c:ptCount val="1"/>
                <c:pt idx="0">
                  <c:v>pojat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yhdynn.olleet!$AO$1:$AQ$1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yhdynn.olleet!$AO$2:$AQ$2</c:f>
              <c:numCache>
                <c:formatCode>General</c:formatCode>
                <c:ptCount val="3"/>
                <c:pt idx="0">
                  <c:v>37.299999999999997</c:v>
                </c:pt>
                <c:pt idx="1">
                  <c:v>34.4</c:v>
                </c:pt>
                <c:pt idx="2">
                  <c:v>33.200000000000003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FF-4636-90B2-E23951162CE3}"/>
            </c:ext>
          </c:extLst>
        </c:ser>
        <c:ser>
          <c:idx val="1"/>
          <c:order val="1"/>
          <c:tx>
            <c:strRef>
              <c:f>yhdynn.olleet!$AN$3</c:f>
              <c:strCache>
                <c:ptCount val="1"/>
                <c:pt idx="0">
                  <c:v>tytöt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yhdynn.olleet!$AO$1:$AQ$1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yhdynn.olleet!$AO$3:$AQ$3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43.4</c:v>
                </c:pt>
                <c:pt idx="2">
                  <c:v>38.5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FF-4636-90B2-E23951162CE3}"/>
            </c:ext>
          </c:extLst>
        </c:ser>
        <c:ser>
          <c:idx val="2"/>
          <c:order val="2"/>
          <c:tx>
            <c:strRef>
              <c:f>yhdynn.olleet!$AN$4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yhdynn.olleet!$AO$1:$AQ$1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yhdynn.olleet!$AO$4:$AQ$4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39.700000000000003</c:v>
                </c:pt>
                <c:pt idx="2">
                  <c:v>36.4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FFF-4636-90B2-E23951162CE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79431016"/>
        <c:axId val="579431376"/>
      </c:lineChart>
      <c:catAx>
        <c:axId val="579431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9431376"/>
        <c:crosses val="autoZero"/>
        <c:auto val="1"/>
        <c:lblAlgn val="ctr"/>
        <c:lblOffset val="100"/>
        <c:noMultiLvlLbl val="0"/>
      </c:catAx>
      <c:valAx>
        <c:axId val="579431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79431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Sukupuoliyhdynnässä olleet, % lukion 1. ja 2. vuoden opiskelijoista</a:t>
            </a:r>
            <a:r>
              <a:rPr lang="fi-FI" sz="1400" b="0" i="0" u="none" strike="noStrike" baseline="0"/>
              <a:t> 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yhdynn.olleet!$AI$1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yhdynn.olleet!$AH$2:$AH$9</c:f>
              <c:strCache>
                <c:ptCount val="8"/>
                <c:pt idx="0">
                  <c:v>Pohjois-Pohjanmaan hyvinvointialue</c:v>
                </c:pt>
                <c:pt idx="1">
                  <c:v>Etelä-Savon hyvinvointialue</c:v>
                </c:pt>
                <c:pt idx="2">
                  <c:v>Keski-Suomen hyvinvointialue</c:v>
                </c:pt>
                <c:pt idx="3">
                  <c:v>Pirkanmaan hyvinvointialue</c:v>
                </c:pt>
                <c:pt idx="4">
                  <c:v>Koko maa</c:v>
                </c:pt>
                <c:pt idx="5">
                  <c:v>Pohjois-Savon hyvinvointialue</c:v>
                </c:pt>
                <c:pt idx="6">
                  <c:v>Pohjois-Karjalan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yhdynn.olleet!$AI$2:$AI$9</c:f>
              <c:numCache>
                <c:formatCode>General</c:formatCode>
                <c:ptCount val="8"/>
                <c:pt idx="0">
                  <c:v>32.799999999999997</c:v>
                </c:pt>
                <c:pt idx="1">
                  <c:v>39.9</c:v>
                </c:pt>
                <c:pt idx="2">
                  <c:v>33.6</c:v>
                </c:pt>
                <c:pt idx="3">
                  <c:v>38.4</c:v>
                </c:pt>
                <c:pt idx="4">
                  <c:v>38.1</c:v>
                </c:pt>
                <c:pt idx="5">
                  <c:v>37.200000000000003</c:v>
                </c:pt>
                <c:pt idx="6">
                  <c:v>35.799999999999997</c:v>
                </c:pt>
                <c:pt idx="7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C-4516-ABC5-AE81295E8D10}"/>
            </c:ext>
          </c:extLst>
        </c:ser>
        <c:ser>
          <c:idx val="1"/>
          <c:order val="1"/>
          <c:tx>
            <c:strRef>
              <c:f>yhdynn.olleet!$AJ$1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yhdynn.olleet!$AH$2:$AH$9</c:f>
              <c:strCache>
                <c:ptCount val="8"/>
                <c:pt idx="0">
                  <c:v>Pohjois-Pohjanmaan hyvinvointialue</c:v>
                </c:pt>
                <c:pt idx="1">
                  <c:v>Etelä-Savon hyvinvointialue</c:v>
                </c:pt>
                <c:pt idx="2">
                  <c:v>Keski-Suomen hyvinvointialue</c:v>
                </c:pt>
                <c:pt idx="3">
                  <c:v>Pirkanmaan hyvinvointialue</c:v>
                </c:pt>
                <c:pt idx="4">
                  <c:v>Koko maa</c:v>
                </c:pt>
                <c:pt idx="5">
                  <c:v>Pohjois-Savon hyvinvointialue</c:v>
                </c:pt>
                <c:pt idx="6">
                  <c:v>Pohjois-Karjalan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yhdynn.olleet!$AJ$2:$AJ$9</c:f>
              <c:numCache>
                <c:formatCode>General</c:formatCode>
                <c:ptCount val="8"/>
                <c:pt idx="0">
                  <c:v>31.3</c:v>
                </c:pt>
                <c:pt idx="1">
                  <c:v>35.9</c:v>
                </c:pt>
                <c:pt idx="2">
                  <c:v>36</c:v>
                </c:pt>
                <c:pt idx="3">
                  <c:v>38.4</c:v>
                </c:pt>
                <c:pt idx="4">
                  <c:v>37.4</c:v>
                </c:pt>
                <c:pt idx="5">
                  <c:v>39.700000000000003</c:v>
                </c:pt>
                <c:pt idx="6">
                  <c:v>38.299999999999997</c:v>
                </c:pt>
                <c:pt idx="7">
                  <c:v>41.9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6C-4516-ABC5-AE81295E8D10}"/>
            </c:ext>
          </c:extLst>
        </c:ser>
        <c:ser>
          <c:idx val="2"/>
          <c:order val="2"/>
          <c:tx>
            <c:strRef>
              <c:f>yhdynn.olleet!$AK$1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yhdynn.olleet!$AH$2:$AH$9</c:f>
              <c:strCache>
                <c:ptCount val="8"/>
                <c:pt idx="0">
                  <c:v>Pohjois-Pohjanmaan hyvinvointialue</c:v>
                </c:pt>
                <c:pt idx="1">
                  <c:v>Etelä-Savon hyvinvointialue</c:v>
                </c:pt>
                <c:pt idx="2">
                  <c:v>Keski-Suomen hyvinvointialue</c:v>
                </c:pt>
                <c:pt idx="3">
                  <c:v>Pirkanmaan hyvinvointialue</c:v>
                </c:pt>
                <c:pt idx="4">
                  <c:v>Koko maa</c:v>
                </c:pt>
                <c:pt idx="5">
                  <c:v>Pohjois-Savon hyvinvointialue</c:v>
                </c:pt>
                <c:pt idx="6">
                  <c:v>Pohjois-Karjalan hyvinvointialue</c:v>
                </c:pt>
                <c:pt idx="7">
                  <c:v>Kainuun hyvinvointialue</c:v>
                </c:pt>
              </c:strCache>
            </c:strRef>
          </c:cat>
          <c:val>
            <c:numRef>
              <c:f>yhdynn.olleet!$AK$2:$AK$9</c:f>
              <c:numCache>
                <c:formatCode>General</c:formatCode>
                <c:ptCount val="8"/>
                <c:pt idx="0">
                  <c:v>30.4</c:v>
                </c:pt>
                <c:pt idx="1">
                  <c:v>30.8</c:v>
                </c:pt>
                <c:pt idx="2">
                  <c:v>32.200000000000003</c:v>
                </c:pt>
                <c:pt idx="3">
                  <c:v>33.299999999999997</c:v>
                </c:pt>
                <c:pt idx="4">
                  <c:v>34.1</c:v>
                </c:pt>
                <c:pt idx="5">
                  <c:v>36.4</c:v>
                </c:pt>
                <c:pt idx="6">
                  <c:v>37.799999999999997</c:v>
                </c:pt>
                <c:pt idx="7">
                  <c:v>38.5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6C-4516-ABC5-AE81295E8D1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894444784"/>
        <c:axId val="894447664"/>
      </c:barChart>
      <c:catAx>
        <c:axId val="894444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94447664"/>
        <c:crosses val="autoZero"/>
        <c:auto val="1"/>
        <c:lblAlgn val="ctr"/>
        <c:lblOffset val="100"/>
        <c:noMultiLvlLbl val="0"/>
      </c:catAx>
      <c:valAx>
        <c:axId val="894447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94444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b="0" i="0" u="none" strike="noStrike" baseline="0">
                <a:effectLst/>
              </a:rPr>
              <a:t>Ei ole käyttänyt ehkäisymenetelmää viimeisimmässä yhdynnässä, % 8. ja 9. luokan oppilaista, PSHVA</a:t>
            </a:r>
            <a:endParaRPr lang="fi-FI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'Ei ole käyttänyt ehkäisymenetel'!$G$50</c:f>
              <c:strCache>
                <c:ptCount val="1"/>
                <c:pt idx="0">
                  <c:v>pojat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ehkäisymenetel'!$H$49:$J$49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ehkäisymenetel'!$H$50:$J$50</c:f>
              <c:numCache>
                <c:formatCode>General</c:formatCode>
                <c:ptCount val="3"/>
                <c:pt idx="0">
                  <c:v>19.600000000000001</c:v>
                </c:pt>
                <c:pt idx="1">
                  <c:v>22.3</c:v>
                </c:pt>
                <c:pt idx="2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601-4241-A8E5-0C94AA93211D}"/>
            </c:ext>
          </c:extLst>
        </c:ser>
        <c:ser>
          <c:idx val="1"/>
          <c:order val="1"/>
          <c:tx>
            <c:strRef>
              <c:f>'Ei ole käyttänyt ehkäisymenetel'!$G$51</c:f>
              <c:strCache>
                <c:ptCount val="1"/>
                <c:pt idx="0">
                  <c:v>tytöt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ehkäisymenetel'!$H$49:$J$49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ehkäisymenetel'!$H$51:$J$51</c:f>
              <c:numCache>
                <c:formatCode>General</c:formatCode>
                <c:ptCount val="3"/>
                <c:pt idx="0">
                  <c:v>14.9</c:v>
                </c:pt>
                <c:pt idx="1">
                  <c:v>17.3</c:v>
                </c:pt>
                <c:pt idx="2">
                  <c:v>18.3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601-4241-A8E5-0C94AA93211D}"/>
            </c:ext>
          </c:extLst>
        </c:ser>
        <c:ser>
          <c:idx val="2"/>
          <c:order val="2"/>
          <c:tx>
            <c:strRef>
              <c:f>'Ei ole käyttänyt ehkäisymenetel'!$G$52</c:f>
              <c:strCache>
                <c:ptCount val="1"/>
                <c:pt idx="0">
                  <c:v>yhteensä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'Ei ole käyttänyt ehkäisymenetel'!$H$49:$J$49</c:f>
              <c:strCach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strCache>
            </c:strRef>
          </c:cat>
          <c:val>
            <c:numRef>
              <c:f>'Ei ole käyttänyt ehkäisymenetel'!$H$52:$J$52</c:f>
              <c:numCache>
                <c:formatCode>General</c:formatCode>
                <c:ptCount val="3"/>
                <c:pt idx="0">
                  <c:v>17.3</c:v>
                </c:pt>
                <c:pt idx="1">
                  <c:v>19.7</c:v>
                </c:pt>
                <c:pt idx="2">
                  <c:v>21.3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601-4241-A8E5-0C94AA93211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49452448"/>
        <c:axId val="849453168"/>
      </c:lineChart>
      <c:catAx>
        <c:axId val="84945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9453168"/>
        <c:crosses val="autoZero"/>
        <c:auto val="1"/>
        <c:lblAlgn val="ctr"/>
        <c:lblOffset val="100"/>
        <c:noMultiLvlLbl val="0"/>
      </c:catAx>
      <c:valAx>
        <c:axId val="84945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9452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0.31192</cdr:x>
      <cdr:y>0.51938</cdr:y>
    </cdr:from>
    <cdr:to>
      <cdr:x>0.35738</cdr:x>
      <cdr:y>1</cdr:y>
    </cdr:to>
    <cdr:sp macro="" textlink="">
      <cdr:nvSpPr>
        <cdr:cNvPr id="2" name="Ellipsi 1">
          <a:extLst xmlns:a="http://schemas.openxmlformats.org/drawingml/2006/main">
            <a:ext uri="{FF2B5EF4-FFF2-40B4-BE49-F238E27FC236}">
              <a16:creationId xmlns:a16="http://schemas.microsoft.com/office/drawing/2014/main" id="{941DDB17-E63A-974B-F2EE-FD7125AD2F2A}"/>
            </a:ext>
          </a:extLst>
        </cdr:cNvPr>
        <cdr:cNvSpPr/>
      </cdr:nvSpPr>
      <cdr:spPr>
        <a:xfrm xmlns:a="http://schemas.openxmlformats.org/drawingml/2006/main" rot="2587134" flipV="1">
          <a:off x="3289725" y="2179049"/>
          <a:ext cx="479394" cy="2016426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>
          <a:solidFill>
            <a:schemeClr val="accent2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 rtl="0">
            <a:defRPr lang="fi-fi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fi-FI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4E3C18-FA14-4185-BE65-FDB45FD88D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33C471F-8838-4C25-8EB0-AD6B71B38A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1C416909-AB75-EC03-9BFB-30CD779A3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511864" y="1519367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908250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10">
            <a:extLst>
              <a:ext uri="{FF2B5EF4-FFF2-40B4-BE49-F238E27FC236}">
                <a16:creationId xmlns:a16="http://schemas.microsoft.com/office/drawing/2014/main" id="{94BD04BF-8B83-4AEE-93A3-6E60A99E21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30098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887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4D5A2EE8-260A-4FDA-81CA-7C2F5EFD327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0275" y="2479675"/>
            <a:ext cx="8578850" cy="36972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8F7C9-EEBB-492A-B364-975711C867BE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0293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3" y="2479433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67F28D2-6F27-4100-9CAC-2D84C5CB7C6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55900" y="2479433"/>
            <a:ext cx="4996175" cy="3697531"/>
          </a:xfrm>
        </p:spPr>
        <p:txBody>
          <a:bodyPr/>
          <a:lstStyle>
            <a:lvl1pPr>
              <a:lnSpc>
                <a:spcPct val="105000"/>
              </a:lnSpc>
              <a:defRPr/>
            </a:lvl1pPr>
            <a:lvl2pPr>
              <a:lnSpc>
                <a:spcPct val="105000"/>
              </a:lnSpc>
              <a:defRPr/>
            </a:lvl2pPr>
            <a:lvl3pPr>
              <a:lnSpc>
                <a:spcPct val="105000"/>
              </a:lnSpc>
              <a:defRPr/>
            </a:lvl3pPr>
            <a:lvl4pPr>
              <a:lnSpc>
                <a:spcPct val="105000"/>
              </a:lnSpc>
              <a:defRPr/>
            </a:lvl4pPr>
            <a:lvl5pPr>
              <a:lnSpc>
                <a:spcPct val="105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6EEE6-B03E-4C6D-82CB-6967E10C974D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84684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30862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45564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97500" y="948923"/>
            <a:ext cx="6794501" cy="4960894"/>
          </a:xfrm>
          <a:custGeom>
            <a:avLst/>
            <a:gdLst>
              <a:gd name="connsiteX0" fmla="*/ 0 w 6791184"/>
              <a:gd name="connsiteY0" fmla="*/ 0 h 4959382"/>
              <a:gd name="connsiteX1" fmla="*/ 6791184 w 6791184"/>
              <a:gd name="connsiteY1" fmla="*/ 0 h 4959382"/>
              <a:gd name="connsiteX2" fmla="*/ 6791184 w 6791184"/>
              <a:gd name="connsiteY2" fmla="*/ 4959382 h 4959382"/>
              <a:gd name="connsiteX3" fmla="*/ 0 w 6791184"/>
              <a:gd name="connsiteY3" fmla="*/ 4959382 h 4959382"/>
              <a:gd name="connsiteX4" fmla="*/ 0 w 6791184"/>
              <a:gd name="connsiteY4" fmla="*/ 0 h 495938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0 w 6791184"/>
              <a:gd name="connsiteY4" fmla="*/ 4960492 h 4960492"/>
              <a:gd name="connsiteX5" fmla="*/ 0 w 6791184"/>
              <a:gd name="connsiteY5" fmla="*/ 1110 h 4960492"/>
              <a:gd name="connsiteX0" fmla="*/ 0 w 6791184"/>
              <a:gd name="connsiteY0" fmla="*/ 1110 h 4960492"/>
              <a:gd name="connsiteX1" fmla="*/ 2530334 w 6791184"/>
              <a:gd name="connsiteY1" fmla="*/ 0 h 4960492"/>
              <a:gd name="connsiteX2" fmla="*/ 6791184 w 6791184"/>
              <a:gd name="connsiteY2" fmla="*/ 1110 h 4960492"/>
              <a:gd name="connsiteX3" fmla="*/ 6791184 w 6791184"/>
              <a:gd name="connsiteY3" fmla="*/ 4960492 h 4960492"/>
              <a:gd name="connsiteX4" fmla="*/ 2450959 w 6791184"/>
              <a:gd name="connsiteY4" fmla="*/ 4956175 h 4960492"/>
              <a:gd name="connsiteX5" fmla="*/ 0 w 6791184"/>
              <a:gd name="connsiteY5" fmla="*/ 4960492 h 4960492"/>
              <a:gd name="connsiteX6" fmla="*/ 0 w 6791184"/>
              <a:gd name="connsiteY6" fmla="*/ 1110 h 4960492"/>
              <a:gd name="connsiteX0" fmla="*/ 3316 w 6794500"/>
              <a:gd name="connsiteY0" fmla="*/ 111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7" fmla="*/ 3316 w 6794500"/>
              <a:gd name="connsiteY7" fmla="*/ 111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3316 w 6794500"/>
              <a:gd name="connsiteY5" fmla="*/ 4960492 h 4960492"/>
              <a:gd name="connsiteX6" fmla="*/ 0 w 6794500"/>
              <a:gd name="connsiteY6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0 w 6794500"/>
              <a:gd name="connsiteY0" fmla="*/ 2476500 h 4960492"/>
              <a:gd name="connsiteX1" fmla="*/ 2533650 w 6794500"/>
              <a:gd name="connsiteY1" fmla="*/ 0 h 4960492"/>
              <a:gd name="connsiteX2" fmla="*/ 6794500 w 6794500"/>
              <a:gd name="connsiteY2" fmla="*/ 1110 h 4960492"/>
              <a:gd name="connsiteX3" fmla="*/ 6794500 w 6794500"/>
              <a:gd name="connsiteY3" fmla="*/ 4960492 h 4960492"/>
              <a:gd name="connsiteX4" fmla="*/ 2454275 w 6794500"/>
              <a:gd name="connsiteY4" fmla="*/ 4956175 h 4960492"/>
              <a:gd name="connsiteX5" fmla="*/ 0 w 6794500"/>
              <a:gd name="connsiteY5" fmla="*/ 2476500 h 4960492"/>
              <a:gd name="connsiteX0" fmla="*/ 97 w 6794597"/>
              <a:gd name="connsiteY0" fmla="*/ 2476500 h 4960492"/>
              <a:gd name="connsiteX1" fmla="*/ 2533747 w 6794597"/>
              <a:gd name="connsiteY1" fmla="*/ 0 h 4960492"/>
              <a:gd name="connsiteX2" fmla="*/ 6794597 w 6794597"/>
              <a:gd name="connsiteY2" fmla="*/ 1110 h 4960492"/>
              <a:gd name="connsiteX3" fmla="*/ 6794597 w 6794597"/>
              <a:gd name="connsiteY3" fmla="*/ 4960492 h 4960492"/>
              <a:gd name="connsiteX4" fmla="*/ 2454372 w 6794597"/>
              <a:gd name="connsiteY4" fmla="*/ 4956175 h 4960492"/>
              <a:gd name="connsiteX5" fmla="*/ 97 w 6794597"/>
              <a:gd name="connsiteY5" fmla="*/ 2476500 h 4960492"/>
              <a:gd name="connsiteX0" fmla="*/ 19 w 6794519"/>
              <a:gd name="connsiteY0" fmla="*/ 2476500 h 4960492"/>
              <a:gd name="connsiteX1" fmla="*/ 2533669 w 6794519"/>
              <a:gd name="connsiteY1" fmla="*/ 0 h 4960492"/>
              <a:gd name="connsiteX2" fmla="*/ 6794519 w 6794519"/>
              <a:gd name="connsiteY2" fmla="*/ 1110 h 4960492"/>
              <a:gd name="connsiteX3" fmla="*/ 6794519 w 6794519"/>
              <a:gd name="connsiteY3" fmla="*/ 4960492 h 4960492"/>
              <a:gd name="connsiteX4" fmla="*/ 2454294 w 6794519"/>
              <a:gd name="connsiteY4" fmla="*/ 4956175 h 4960492"/>
              <a:gd name="connsiteX5" fmla="*/ 19 w 6794519"/>
              <a:gd name="connsiteY5" fmla="*/ 2476500 h 4960492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8 w 6794518"/>
              <a:gd name="connsiteY0" fmla="*/ 2476944 h 4960936"/>
              <a:gd name="connsiteX1" fmla="*/ 2533668 w 6794518"/>
              <a:gd name="connsiteY1" fmla="*/ 444 h 4960936"/>
              <a:gd name="connsiteX2" fmla="*/ 6794518 w 6794518"/>
              <a:gd name="connsiteY2" fmla="*/ 1554 h 4960936"/>
              <a:gd name="connsiteX3" fmla="*/ 6794518 w 6794518"/>
              <a:gd name="connsiteY3" fmla="*/ 4960936 h 4960936"/>
              <a:gd name="connsiteX4" fmla="*/ 2454293 w 6794518"/>
              <a:gd name="connsiteY4" fmla="*/ 4956619 h 4960936"/>
              <a:gd name="connsiteX5" fmla="*/ 18 w 6794518"/>
              <a:gd name="connsiteY5" fmla="*/ 2476944 h 4960936"/>
              <a:gd name="connsiteX0" fmla="*/ 1 w 6794501"/>
              <a:gd name="connsiteY0" fmla="*/ 2476902 h 4960894"/>
              <a:gd name="connsiteX1" fmla="*/ 2533651 w 6794501"/>
              <a:gd name="connsiteY1" fmla="*/ 402 h 4960894"/>
              <a:gd name="connsiteX2" fmla="*/ 6794501 w 6794501"/>
              <a:gd name="connsiteY2" fmla="*/ 1512 h 4960894"/>
              <a:gd name="connsiteX3" fmla="*/ 6794501 w 6794501"/>
              <a:gd name="connsiteY3" fmla="*/ 4960894 h 4960894"/>
              <a:gd name="connsiteX4" fmla="*/ 2454276 w 6794501"/>
              <a:gd name="connsiteY4" fmla="*/ 4956577 h 4960894"/>
              <a:gd name="connsiteX5" fmla="*/ 1 w 6794501"/>
              <a:gd name="connsiteY5" fmla="*/ 2476902 h 4960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94501" h="4960894">
                <a:moveTo>
                  <a:pt x="1" y="2476902"/>
                </a:moveTo>
                <a:cubicBezTo>
                  <a:pt x="530" y="895223"/>
                  <a:pt x="1474259" y="-22008"/>
                  <a:pt x="2533651" y="402"/>
                </a:cubicBezTo>
                <a:lnTo>
                  <a:pt x="6794501" y="1512"/>
                </a:lnTo>
                <a:lnTo>
                  <a:pt x="6794501" y="4960894"/>
                </a:lnTo>
                <a:lnTo>
                  <a:pt x="2454276" y="4956577"/>
                </a:lnTo>
                <a:cubicBezTo>
                  <a:pt x="1261534" y="4920403"/>
                  <a:pt x="-528" y="4058581"/>
                  <a:pt x="1" y="247690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8E5D-4BB4-4F55-8BB3-DD8493AE5EA6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7543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" y="949191"/>
            <a:ext cx="6254774" cy="4960626"/>
          </a:xfrm>
          <a:custGeom>
            <a:avLst/>
            <a:gdLst>
              <a:gd name="connsiteX0" fmla="*/ 0 w 6256658"/>
              <a:gd name="connsiteY0" fmla="*/ 0 h 4959382"/>
              <a:gd name="connsiteX1" fmla="*/ 6256658 w 6256658"/>
              <a:gd name="connsiteY1" fmla="*/ 0 h 4959382"/>
              <a:gd name="connsiteX2" fmla="*/ 6256658 w 6256658"/>
              <a:gd name="connsiteY2" fmla="*/ 4959382 h 4959382"/>
              <a:gd name="connsiteX3" fmla="*/ 0 w 6256658"/>
              <a:gd name="connsiteY3" fmla="*/ 4959382 h 4959382"/>
              <a:gd name="connsiteX4" fmla="*/ 0 w 6256658"/>
              <a:gd name="connsiteY4" fmla="*/ 0 h 495938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0 w 6256658"/>
              <a:gd name="connsiteY4" fmla="*/ 4960492 h 4960492"/>
              <a:gd name="connsiteX5" fmla="*/ 0 w 6256658"/>
              <a:gd name="connsiteY5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6658 w 6256658"/>
              <a:gd name="connsiteY3" fmla="*/ 4960492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6256658 w 6256658"/>
              <a:gd name="connsiteY4" fmla="*/ 4960492 h 4960492"/>
              <a:gd name="connsiteX5" fmla="*/ 3810000 w 6256658"/>
              <a:gd name="connsiteY5" fmla="*/ 4959350 h 4960492"/>
              <a:gd name="connsiteX6" fmla="*/ 0 w 6256658"/>
              <a:gd name="connsiteY6" fmla="*/ 4960492 h 4960492"/>
              <a:gd name="connsiteX7" fmla="*/ 0 w 6256658"/>
              <a:gd name="connsiteY7" fmla="*/ 1110 h 4960492"/>
              <a:gd name="connsiteX0" fmla="*/ 0 w 6256658"/>
              <a:gd name="connsiteY0" fmla="*/ 1110 h 4960492"/>
              <a:gd name="connsiteX1" fmla="*/ 3717925 w 6256658"/>
              <a:gd name="connsiteY1" fmla="*/ 0 h 4960492"/>
              <a:gd name="connsiteX2" fmla="*/ 6256658 w 6256658"/>
              <a:gd name="connsiteY2" fmla="*/ 1110 h 4960492"/>
              <a:gd name="connsiteX3" fmla="*/ 6254750 w 6256658"/>
              <a:gd name="connsiteY3" fmla="*/ 2479675 h 4960492"/>
              <a:gd name="connsiteX4" fmla="*/ 3810000 w 6256658"/>
              <a:gd name="connsiteY4" fmla="*/ 4959350 h 4960492"/>
              <a:gd name="connsiteX5" fmla="*/ 0 w 6256658"/>
              <a:gd name="connsiteY5" fmla="*/ 4960492 h 4960492"/>
              <a:gd name="connsiteX6" fmla="*/ 0 w 6256658"/>
              <a:gd name="connsiteY6" fmla="*/ 1110 h 4960492"/>
              <a:gd name="connsiteX0" fmla="*/ 0 w 6254750"/>
              <a:gd name="connsiteY0" fmla="*/ 1110 h 4960492"/>
              <a:gd name="connsiteX1" fmla="*/ 3717925 w 6254750"/>
              <a:gd name="connsiteY1" fmla="*/ 0 h 4960492"/>
              <a:gd name="connsiteX2" fmla="*/ 6254750 w 6254750"/>
              <a:gd name="connsiteY2" fmla="*/ 2479675 h 4960492"/>
              <a:gd name="connsiteX3" fmla="*/ 3810000 w 6254750"/>
              <a:gd name="connsiteY3" fmla="*/ 4959350 h 4960492"/>
              <a:gd name="connsiteX4" fmla="*/ 0 w 6254750"/>
              <a:gd name="connsiteY4" fmla="*/ 4960492 h 4960492"/>
              <a:gd name="connsiteX5" fmla="*/ 0 w 6254750"/>
              <a:gd name="connsiteY5" fmla="*/ 1110 h 4960492"/>
              <a:gd name="connsiteX0" fmla="*/ 0 w 6254873"/>
              <a:gd name="connsiteY0" fmla="*/ 1110 h 4960492"/>
              <a:gd name="connsiteX1" fmla="*/ 3717925 w 6254873"/>
              <a:gd name="connsiteY1" fmla="*/ 0 h 4960492"/>
              <a:gd name="connsiteX2" fmla="*/ 6254750 w 6254873"/>
              <a:gd name="connsiteY2" fmla="*/ 2479675 h 4960492"/>
              <a:gd name="connsiteX3" fmla="*/ 3810000 w 6254873"/>
              <a:gd name="connsiteY3" fmla="*/ 4959350 h 4960492"/>
              <a:gd name="connsiteX4" fmla="*/ 0 w 6254873"/>
              <a:gd name="connsiteY4" fmla="*/ 4960492 h 4960492"/>
              <a:gd name="connsiteX5" fmla="*/ 0 w 6254873"/>
              <a:gd name="connsiteY5" fmla="*/ 1110 h 4960492"/>
              <a:gd name="connsiteX0" fmla="*/ 0 w 6254773"/>
              <a:gd name="connsiteY0" fmla="*/ 1110 h 4960492"/>
              <a:gd name="connsiteX1" fmla="*/ 3717925 w 6254773"/>
              <a:gd name="connsiteY1" fmla="*/ 0 h 4960492"/>
              <a:gd name="connsiteX2" fmla="*/ 6254750 w 6254773"/>
              <a:gd name="connsiteY2" fmla="*/ 2479675 h 4960492"/>
              <a:gd name="connsiteX3" fmla="*/ 3810000 w 6254773"/>
              <a:gd name="connsiteY3" fmla="*/ 4959350 h 4960492"/>
              <a:gd name="connsiteX4" fmla="*/ 0 w 6254773"/>
              <a:gd name="connsiteY4" fmla="*/ 4960492 h 4960492"/>
              <a:gd name="connsiteX5" fmla="*/ 0 w 6254773"/>
              <a:gd name="connsiteY5" fmla="*/ 1110 h 4960492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  <a:gd name="connsiteX0" fmla="*/ 0 w 6254774"/>
              <a:gd name="connsiteY0" fmla="*/ 1244 h 4960626"/>
              <a:gd name="connsiteX1" fmla="*/ 3717925 w 6254774"/>
              <a:gd name="connsiteY1" fmla="*/ 134 h 4960626"/>
              <a:gd name="connsiteX2" fmla="*/ 6254750 w 6254774"/>
              <a:gd name="connsiteY2" fmla="*/ 2479809 h 4960626"/>
              <a:gd name="connsiteX3" fmla="*/ 3810000 w 6254774"/>
              <a:gd name="connsiteY3" fmla="*/ 4959484 h 4960626"/>
              <a:gd name="connsiteX4" fmla="*/ 0 w 6254774"/>
              <a:gd name="connsiteY4" fmla="*/ 4960626 h 4960626"/>
              <a:gd name="connsiteX5" fmla="*/ 0 w 6254774"/>
              <a:gd name="connsiteY5" fmla="*/ 1244 h 4960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54774" h="4960626">
                <a:moveTo>
                  <a:pt x="0" y="1244"/>
                </a:moveTo>
                <a:lnTo>
                  <a:pt x="3717925" y="134"/>
                </a:lnTo>
                <a:cubicBezTo>
                  <a:pt x="4846108" y="-12222"/>
                  <a:pt x="6261629" y="824576"/>
                  <a:pt x="6254750" y="2479809"/>
                </a:cubicBezTo>
                <a:cubicBezTo>
                  <a:pt x="6247871" y="4135042"/>
                  <a:pt x="4887383" y="4955590"/>
                  <a:pt x="3810000" y="4959484"/>
                </a:cubicBezTo>
                <a:lnTo>
                  <a:pt x="0" y="4960626"/>
                </a:lnTo>
                <a:lnTo>
                  <a:pt x="0" y="12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F31D0-648E-47AC-8F1A-58B351024FD1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5103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tekstillinen kuv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0760" y="882869"/>
            <a:ext cx="4455643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0760" y="2702660"/>
            <a:ext cx="4455643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Kuvan paikkamerkki 2">
            <a:extLst>
              <a:ext uri="{FF2B5EF4-FFF2-40B4-BE49-F238E27FC236}">
                <a16:creationId xmlns:a16="http://schemas.microsoft.com/office/drawing/2014/main" id="{03704D70-526C-45EA-9AEC-6CBFEB88E60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41428" y="-1"/>
            <a:ext cx="4995416" cy="6198113"/>
          </a:xfrm>
          <a:custGeom>
            <a:avLst/>
            <a:gdLst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91670 w 4991670"/>
              <a:gd name="connsiteY2" fmla="*/ 6229632 h 6229632"/>
              <a:gd name="connsiteX3" fmla="*/ 0 w 4991670"/>
              <a:gd name="connsiteY3" fmla="*/ 6229632 h 6229632"/>
              <a:gd name="connsiteX4" fmla="*/ 0 w 4991670"/>
              <a:gd name="connsiteY4" fmla="*/ 0 h 6229632"/>
              <a:gd name="connsiteX0" fmla="*/ 0 w 4991670"/>
              <a:gd name="connsiteY0" fmla="*/ 0 h 6229632"/>
              <a:gd name="connsiteX1" fmla="*/ 4991670 w 4991670"/>
              <a:gd name="connsiteY1" fmla="*/ 0 h 6229632"/>
              <a:gd name="connsiteX2" fmla="*/ 4987166 w 4991670"/>
              <a:gd name="connsiteY2" fmla="*/ 3423369 h 6229632"/>
              <a:gd name="connsiteX3" fmla="*/ 4991670 w 4991670"/>
              <a:gd name="connsiteY3" fmla="*/ 6229632 h 6229632"/>
              <a:gd name="connsiteX4" fmla="*/ 0 w 4991670"/>
              <a:gd name="connsiteY4" fmla="*/ 6229632 h 6229632"/>
              <a:gd name="connsiteX5" fmla="*/ 0 w 4991670"/>
              <a:gd name="connsiteY5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374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3746 w 4995416"/>
              <a:gd name="connsiteY5" fmla="*/ 6229632 h 6229632"/>
              <a:gd name="connsiteX6" fmla="*/ 0 w 4995416"/>
              <a:gd name="connsiteY6" fmla="*/ 3432378 h 6229632"/>
              <a:gd name="connsiteX7" fmla="*/ 3746 w 4995416"/>
              <a:gd name="connsiteY7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4995416 w 4995416"/>
              <a:gd name="connsiteY3" fmla="*/ 6229632 h 6229632"/>
              <a:gd name="connsiteX4" fmla="*/ 2535996 w 4995416"/>
              <a:gd name="connsiteY4" fmla="*/ 6229632 h 6229632"/>
              <a:gd name="connsiteX5" fmla="*/ 0 w 4995416"/>
              <a:gd name="connsiteY5" fmla="*/ 3432378 h 6229632"/>
              <a:gd name="connsiteX6" fmla="*/ 3746 w 4995416"/>
              <a:gd name="connsiteY6" fmla="*/ 0 h 6229632"/>
              <a:gd name="connsiteX0" fmla="*/ 3746 w 4995416"/>
              <a:gd name="connsiteY0" fmla="*/ 0 h 6229632"/>
              <a:gd name="connsiteX1" fmla="*/ 4995416 w 4995416"/>
              <a:gd name="connsiteY1" fmla="*/ 0 h 6229632"/>
              <a:gd name="connsiteX2" fmla="*/ 4990912 w 4995416"/>
              <a:gd name="connsiteY2" fmla="*/ 3423369 h 6229632"/>
              <a:gd name="connsiteX3" fmla="*/ 2535996 w 4995416"/>
              <a:gd name="connsiteY3" fmla="*/ 6229632 h 6229632"/>
              <a:gd name="connsiteX4" fmla="*/ 0 w 4995416"/>
              <a:gd name="connsiteY4" fmla="*/ 3432378 h 6229632"/>
              <a:gd name="connsiteX5" fmla="*/ 3746 w 4995416"/>
              <a:gd name="connsiteY5" fmla="*/ 0 h 6229632"/>
              <a:gd name="connsiteX0" fmla="*/ 3746 w 4995416"/>
              <a:gd name="connsiteY0" fmla="*/ 0 h 6422260"/>
              <a:gd name="connsiteX1" fmla="*/ 4995416 w 4995416"/>
              <a:gd name="connsiteY1" fmla="*/ 0 h 6422260"/>
              <a:gd name="connsiteX2" fmla="*/ 4990912 w 4995416"/>
              <a:gd name="connsiteY2" fmla="*/ 3423369 h 6422260"/>
              <a:gd name="connsiteX3" fmla="*/ 2535996 w 4995416"/>
              <a:gd name="connsiteY3" fmla="*/ 6229632 h 6422260"/>
              <a:gd name="connsiteX4" fmla="*/ 0 w 4995416"/>
              <a:gd name="connsiteY4" fmla="*/ 3432378 h 6422260"/>
              <a:gd name="connsiteX5" fmla="*/ 3746 w 4995416"/>
              <a:gd name="connsiteY5" fmla="*/ 0 h 6422260"/>
              <a:gd name="connsiteX0" fmla="*/ 3746 w 4995416"/>
              <a:gd name="connsiteY0" fmla="*/ 0 h 6229640"/>
              <a:gd name="connsiteX1" fmla="*/ 4995416 w 4995416"/>
              <a:gd name="connsiteY1" fmla="*/ 0 h 6229640"/>
              <a:gd name="connsiteX2" fmla="*/ 4990912 w 4995416"/>
              <a:gd name="connsiteY2" fmla="*/ 3423369 h 6229640"/>
              <a:gd name="connsiteX3" fmla="*/ 2535996 w 4995416"/>
              <a:gd name="connsiteY3" fmla="*/ 6229632 h 6229640"/>
              <a:gd name="connsiteX4" fmla="*/ 0 w 4995416"/>
              <a:gd name="connsiteY4" fmla="*/ 3432378 h 6229640"/>
              <a:gd name="connsiteX5" fmla="*/ 3746 w 4995416"/>
              <a:gd name="connsiteY5" fmla="*/ 0 h 6229640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09"/>
              <a:gd name="connsiteX1" fmla="*/ 4995416 w 4995416"/>
              <a:gd name="connsiteY1" fmla="*/ 0 h 6198109"/>
              <a:gd name="connsiteX2" fmla="*/ 4990912 w 4995416"/>
              <a:gd name="connsiteY2" fmla="*/ 3423369 h 6198109"/>
              <a:gd name="connsiteX3" fmla="*/ 2535996 w 4995416"/>
              <a:gd name="connsiteY3" fmla="*/ 6198101 h 6198109"/>
              <a:gd name="connsiteX4" fmla="*/ 0 w 4995416"/>
              <a:gd name="connsiteY4" fmla="*/ 3432378 h 6198109"/>
              <a:gd name="connsiteX5" fmla="*/ 3746 w 4995416"/>
              <a:gd name="connsiteY5" fmla="*/ 0 h 6198109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  <a:gd name="connsiteX0" fmla="*/ 3746 w 4995416"/>
              <a:gd name="connsiteY0" fmla="*/ 0 h 6198113"/>
              <a:gd name="connsiteX1" fmla="*/ 4995416 w 4995416"/>
              <a:gd name="connsiteY1" fmla="*/ 0 h 6198113"/>
              <a:gd name="connsiteX2" fmla="*/ 4990912 w 4995416"/>
              <a:gd name="connsiteY2" fmla="*/ 3423369 h 6198113"/>
              <a:gd name="connsiteX3" fmla="*/ 2535996 w 4995416"/>
              <a:gd name="connsiteY3" fmla="*/ 6198101 h 6198113"/>
              <a:gd name="connsiteX4" fmla="*/ 0 w 4995416"/>
              <a:gd name="connsiteY4" fmla="*/ 3432378 h 6198113"/>
              <a:gd name="connsiteX5" fmla="*/ 3746 w 4995416"/>
              <a:gd name="connsiteY5" fmla="*/ 0 h 61981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5416" h="6198113">
                <a:moveTo>
                  <a:pt x="3746" y="0"/>
                </a:moveTo>
                <a:lnTo>
                  <a:pt x="4995416" y="0"/>
                </a:lnTo>
                <a:cubicBezTo>
                  <a:pt x="4993915" y="1141123"/>
                  <a:pt x="4992413" y="2282246"/>
                  <a:pt x="4990912" y="3423369"/>
                </a:cubicBezTo>
                <a:cubicBezTo>
                  <a:pt x="4981904" y="5132802"/>
                  <a:pt x="4151586" y="6193597"/>
                  <a:pt x="2535996" y="6198101"/>
                </a:cubicBezTo>
                <a:cubicBezTo>
                  <a:pt x="920406" y="6202605"/>
                  <a:pt x="12012" y="5035956"/>
                  <a:pt x="0" y="3432378"/>
                </a:cubicBezTo>
                <a:cubicBezTo>
                  <a:pt x="1249" y="2288252"/>
                  <a:pt x="2497" y="1144126"/>
                  <a:pt x="374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600" b="0" i="1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FEF-F780-4D9F-8B58-EFBA7A90191A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7878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3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3B003A-8C05-4A8D-AF1E-235C765A5AB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047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tx2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AC2DC00-E3DF-4DD2-B970-A43E6A824297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95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F72F94-0DE4-46B2-BC4B-03DD33656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858" y="1398932"/>
            <a:ext cx="10515600" cy="2160000"/>
          </a:xfrm>
        </p:spPr>
        <p:txBody>
          <a:bodyPr anchor="b"/>
          <a:lstStyle>
            <a:lvl1pPr algn="ctr">
              <a:defRPr sz="4099" spc="-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E0173B0-16C2-4182-AD95-1BD911589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858" y="3797237"/>
            <a:ext cx="10515600" cy="2160000"/>
          </a:xfrm>
        </p:spPr>
        <p:txBody>
          <a:bodyPr/>
          <a:lstStyle>
            <a:lvl1pPr marL="0" indent="0" algn="ctr">
              <a:buNone/>
              <a:defRPr sz="2999">
                <a:solidFill>
                  <a:schemeClr val="bg1"/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3B523-2C65-4131-AE5D-4F294F964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13AF8A-1C87-4C4D-9EF3-92D5F7AD8E7D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6461B-3453-4CE9-B33F-0AD721F36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BC889-FA03-4D4A-9267-2179D978D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36713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1799460" indent="0">
              <a:buNone/>
              <a:defRPr/>
            </a:lvl6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D3BDE-3208-47CA-97ED-AD1BC5E421A3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42565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89322E-7B47-4EB0-B09E-4114EA4F1561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7891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6F0BFB-8D35-49ED-B2B9-E4810B5DBF9B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12385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itaatt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1852623"/>
            <a:ext cx="10313378" cy="3183334"/>
          </a:xfrm>
        </p:spPr>
        <p:txBody>
          <a:bodyPr anchor="ctr" anchorCtr="0"/>
          <a:lstStyle>
            <a:lvl1pPr algn="ctr">
              <a:defRPr spc="-1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D5C4B0-2321-4A84-97ED-180F3B8F8CC0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9438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8" name="Ryhmä 7">
            <a:extLst>
              <a:ext uri="{FF2B5EF4-FFF2-40B4-BE49-F238E27FC236}">
                <a16:creationId xmlns:a16="http://schemas.microsoft.com/office/drawing/2014/main" id="{771942AC-4EF7-FCE7-724B-D325E8B2D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161196" y="137835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1CF62482-6DA5-8355-BE4C-E99ED928D6D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69D6212-DF87-EA70-71CE-BE8138755B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3D28E72-2DE6-A740-B70C-DB5E2DC03E7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8856357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9" name="Ryhmä 8">
            <a:extLst>
              <a:ext uri="{FF2B5EF4-FFF2-40B4-BE49-F238E27FC236}">
                <a16:creationId xmlns:a16="http://schemas.microsoft.com/office/drawing/2014/main" id="{103E189E-0988-CFA6-33C8-33AB5FA0D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5"/>
            <a:ext cx="4373562" cy="4378325"/>
            <a:chOff x="1258888" y="1236663"/>
            <a:chExt cx="4373562" cy="437832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25A228F-1E94-EE0B-3FD2-C6CEA151F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5949D61E-C8A7-996D-9B90-ACDE02E54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2287142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6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DBCA1-6718-470C-94D7-D1B1CBCC0428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1" name="Ryhmä 10">
            <a:extLst>
              <a:ext uri="{FF2B5EF4-FFF2-40B4-BE49-F238E27FC236}">
                <a16:creationId xmlns:a16="http://schemas.microsoft.com/office/drawing/2014/main" id="{260872AF-7549-52D3-5811-9970CB46B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922041" y="1236815"/>
            <a:ext cx="4363468" cy="4369557"/>
            <a:chOff x="1241951" y="1236813"/>
            <a:chExt cx="4363468" cy="4369557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CB7CC17C-7C3D-85C8-B61C-A3AEF3CC8DD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493E644D-C567-1C85-DE46-06C929B8E4B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7">
              <a:extLst>
                <a:ext uri="{FF2B5EF4-FFF2-40B4-BE49-F238E27FC236}">
                  <a16:creationId xmlns:a16="http://schemas.microsoft.com/office/drawing/2014/main" id="{3F85D62D-8F97-F47A-F447-AAF36AEBB8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8">
              <a:extLst>
                <a:ext uri="{FF2B5EF4-FFF2-40B4-BE49-F238E27FC236}">
                  <a16:creationId xmlns:a16="http://schemas.microsoft.com/office/drawing/2014/main" id="{8440B825-6540-CA68-E72C-F965BECFCC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9">
              <a:extLst>
                <a:ext uri="{FF2B5EF4-FFF2-40B4-BE49-F238E27FC236}">
                  <a16:creationId xmlns:a16="http://schemas.microsoft.com/office/drawing/2014/main" id="{E9CD2784-E245-AB98-D25E-D7F184C135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0">
              <a:extLst>
                <a:ext uri="{FF2B5EF4-FFF2-40B4-BE49-F238E27FC236}">
                  <a16:creationId xmlns:a16="http://schemas.microsoft.com/office/drawing/2014/main" id="{9CE85037-ADE9-EBB7-01B8-52F6F36CFB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1">
              <a:extLst>
                <a:ext uri="{FF2B5EF4-FFF2-40B4-BE49-F238E27FC236}">
                  <a16:creationId xmlns:a16="http://schemas.microsoft.com/office/drawing/2014/main" id="{E9D6102F-E683-81FC-F2A2-E666D54769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2">
              <a:extLst>
                <a:ext uri="{FF2B5EF4-FFF2-40B4-BE49-F238E27FC236}">
                  <a16:creationId xmlns:a16="http://schemas.microsoft.com/office/drawing/2014/main" id="{C51E74FC-40A9-9261-534B-35FA14FE6E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3">
              <a:extLst>
                <a:ext uri="{FF2B5EF4-FFF2-40B4-BE49-F238E27FC236}">
                  <a16:creationId xmlns:a16="http://schemas.microsoft.com/office/drawing/2014/main" id="{A91741DF-FA2E-697A-2BAD-5C6025734E5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262597D5-40C9-DD3E-8346-B006C09C8E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5">
              <a:extLst>
                <a:ext uri="{FF2B5EF4-FFF2-40B4-BE49-F238E27FC236}">
                  <a16:creationId xmlns:a16="http://schemas.microsoft.com/office/drawing/2014/main" id="{FBD042E0-9042-CE27-3544-319FD86CED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6">
              <a:extLst>
                <a:ext uri="{FF2B5EF4-FFF2-40B4-BE49-F238E27FC236}">
                  <a16:creationId xmlns:a16="http://schemas.microsoft.com/office/drawing/2014/main" id="{51FF12C0-B74D-C676-DB59-5C295B21AEC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7">
              <a:extLst>
                <a:ext uri="{FF2B5EF4-FFF2-40B4-BE49-F238E27FC236}">
                  <a16:creationId xmlns:a16="http://schemas.microsoft.com/office/drawing/2014/main" id="{B1EFF707-CBB0-70D4-AA21-45470011E2F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18">
              <a:extLst>
                <a:ext uri="{FF2B5EF4-FFF2-40B4-BE49-F238E27FC236}">
                  <a16:creationId xmlns:a16="http://schemas.microsoft.com/office/drawing/2014/main" id="{0D890000-F8FB-5097-869F-687381CB2A0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19">
              <a:extLst>
                <a:ext uri="{FF2B5EF4-FFF2-40B4-BE49-F238E27FC236}">
                  <a16:creationId xmlns:a16="http://schemas.microsoft.com/office/drawing/2014/main" id="{4C7F3A47-80CF-C2C7-E03D-E0424CB595B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1F75AF2F-19EF-F03E-2C3A-2C9E23EA4DD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1">
              <a:extLst>
                <a:ext uri="{FF2B5EF4-FFF2-40B4-BE49-F238E27FC236}">
                  <a16:creationId xmlns:a16="http://schemas.microsoft.com/office/drawing/2014/main" id="{0A771DF0-43B7-25EC-810E-D34388CA1F2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2">
              <a:extLst>
                <a:ext uri="{FF2B5EF4-FFF2-40B4-BE49-F238E27FC236}">
                  <a16:creationId xmlns:a16="http://schemas.microsoft.com/office/drawing/2014/main" id="{652EFEE1-8A21-E11F-0984-53ACB57DD03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3">
              <a:extLst>
                <a:ext uri="{FF2B5EF4-FFF2-40B4-BE49-F238E27FC236}">
                  <a16:creationId xmlns:a16="http://schemas.microsoft.com/office/drawing/2014/main" id="{2AA8A966-3CAB-8AD9-358A-AE6FC3F7A8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4">
              <a:extLst>
                <a:ext uri="{FF2B5EF4-FFF2-40B4-BE49-F238E27FC236}">
                  <a16:creationId xmlns:a16="http://schemas.microsoft.com/office/drawing/2014/main" id="{84B0EFFB-3DD9-18E4-1598-A475FAC44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5">
              <a:extLst>
                <a:ext uri="{FF2B5EF4-FFF2-40B4-BE49-F238E27FC236}">
                  <a16:creationId xmlns:a16="http://schemas.microsoft.com/office/drawing/2014/main" id="{51A1648C-508A-DF7C-48EB-6B7DC7BFF8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6">
              <a:extLst>
                <a:ext uri="{FF2B5EF4-FFF2-40B4-BE49-F238E27FC236}">
                  <a16:creationId xmlns:a16="http://schemas.microsoft.com/office/drawing/2014/main" id="{A55B81C9-B288-1E34-EF33-2713E3FD600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7">
              <a:extLst>
                <a:ext uri="{FF2B5EF4-FFF2-40B4-BE49-F238E27FC236}">
                  <a16:creationId xmlns:a16="http://schemas.microsoft.com/office/drawing/2014/main" id="{F845C20F-6144-CDAA-4EA2-4D22A68A66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28">
              <a:extLst>
                <a:ext uri="{FF2B5EF4-FFF2-40B4-BE49-F238E27FC236}">
                  <a16:creationId xmlns:a16="http://schemas.microsoft.com/office/drawing/2014/main" id="{20118B17-32BC-31DC-34ED-9F4FEF7241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29">
              <a:extLst>
                <a:ext uri="{FF2B5EF4-FFF2-40B4-BE49-F238E27FC236}">
                  <a16:creationId xmlns:a16="http://schemas.microsoft.com/office/drawing/2014/main" id="{9C4B50F3-9BF5-D211-DC55-392DBAC057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0">
              <a:extLst>
                <a:ext uri="{FF2B5EF4-FFF2-40B4-BE49-F238E27FC236}">
                  <a16:creationId xmlns:a16="http://schemas.microsoft.com/office/drawing/2014/main" id="{DF0BFE20-5E99-E793-D230-7DA63A15DC6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1">
              <a:extLst>
                <a:ext uri="{FF2B5EF4-FFF2-40B4-BE49-F238E27FC236}">
                  <a16:creationId xmlns:a16="http://schemas.microsoft.com/office/drawing/2014/main" id="{2969407D-6F13-CA5E-AC43-1E0F8C9E91E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2">
              <a:extLst>
                <a:ext uri="{FF2B5EF4-FFF2-40B4-BE49-F238E27FC236}">
                  <a16:creationId xmlns:a16="http://schemas.microsoft.com/office/drawing/2014/main" id="{001F449E-A2C4-78E4-7382-C4107DFE8AF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3">
              <a:extLst>
                <a:ext uri="{FF2B5EF4-FFF2-40B4-BE49-F238E27FC236}">
                  <a16:creationId xmlns:a16="http://schemas.microsoft.com/office/drawing/2014/main" id="{B7DDBD15-D845-8BA5-AB9C-63FACD067E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4">
              <a:extLst>
                <a:ext uri="{FF2B5EF4-FFF2-40B4-BE49-F238E27FC236}">
                  <a16:creationId xmlns:a16="http://schemas.microsoft.com/office/drawing/2014/main" id="{E51613CF-BA5F-4A1F-F39D-EA9E0AC79D2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5">
              <a:extLst>
                <a:ext uri="{FF2B5EF4-FFF2-40B4-BE49-F238E27FC236}">
                  <a16:creationId xmlns:a16="http://schemas.microsoft.com/office/drawing/2014/main" id="{60864246-C52F-2BEA-68DF-9F43C22F772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6">
              <a:extLst>
                <a:ext uri="{FF2B5EF4-FFF2-40B4-BE49-F238E27FC236}">
                  <a16:creationId xmlns:a16="http://schemas.microsoft.com/office/drawing/2014/main" id="{9292DCEB-168A-96B0-3187-430BB5105C8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7">
              <a:extLst>
                <a:ext uri="{FF2B5EF4-FFF2-40B4-BE49-F238E27FC236}">
                  <a16:creationId xmlns:a16="http://schemas.microsoft.com/office/drawing/2014/main" id="{FAD1CB9B-8B42-55DD-4CA8-778C7A76B3D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38">
              <a:extLst>
                <a:ext uri="{FF2B5EF4-FFF2-40B4-BE49-F238E27FC236}">
                  <a16:creationId xmlns:a16="http://schemas.microsoft.com/office/drawing/2014/main" id="{7D4DF5E5-161F-CF4C-0C51-25A307BB0F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39">
              <a:extLst>
                <a:ext uri="{FF2B5EF4-FFF2-40B4-BE49-F238E27FC236}">
                  <a16:creationId xmlns:a16="http://schemas.microsoft.com/office/drawing/2014/main" id="{BB1AD928-DCBF-1E8F-58E1-73B9AB642A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0">
              <a:extLst>
                <a:ext uri="{FF2B5EF4-FFF2-40B4-BE49-F238E27FC236}">
                  <a16:creationId xmlns:a16="http://schemas.microsoft.com/office/drawing/2014/main" id="{CA46CE77-CD42-C7D4-9C50-BC7FEE1D279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9" name="Oval 41">
              <a:extLst>
                <a:ext uri="{FF2B5EF4-FFF2-40B4-BE49-F238E27FC236}">
                  <a16:creationId xmlns:a16="http://schemas.microsoft.com/office/drawing/2014/main" id="{BD18FEF2-CD4D-4421-F8AF-72B122D6D7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50" name="Oval 42">
              <a:extLst>
                <a:ext uri="{FF2B5EF4-FFF2-40B4-BE49-F238E27FC236}">
                  <a16:creationId xmlns:a16="http://schemas.microsoft.com/office/drawing/2014/main" id="{A1F65104-630C-F24F-9B1F-DA602579AA0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1456851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, otsikko ja sisältö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2742" y="882869"/>
            <a:ext cx="4599785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2742" y="2702660"/>
            <a:ext cx="4599785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79902-CAD0-49B3-A6AE-B1BB883B1100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63892158-4F70-8BB9-8D31-A46BB4BB69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4" y="714870"/>
            <a:ext cx="3839687" cy="3817528"/>
            <a:chOff x="1511863" y="1519367"/>
            <a:chExt cx="3839687" cy="3817528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FE1FF69-D414-452C-2978-0204BFF4312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2F9FE427-9837-55B0-6C6E-EC3982452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</p:spTree>
    <p:extLst>
      <p:ext uri="{BB962C8B-B14F-4D97-AF65-F5344CB8AC3E}">
        <p14:creationId xmlns:p14="http://schemas.microsoft.com/office/powerpoint/2010/main" val="323041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4FB9D-D480-450E-ABEE-85694599A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A291936-39C5-4003-8862-5510EDEF2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82A40-35B0-4D7D-958D-06F87EF0DFE4}" type="datetime1">
              <a:rPr lang="fi-FI" smtClean="0"/>
              <a:t>8.1.2024</a:t>
            </a:fld>
            <a:endParaRPr lang="fi-FI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716593F-3851-4098-9C47-5C117FECA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9D1CF5D-3D1A-4FCE-9AAC-FFF0CA0A5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67328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30319-299B-41C0-A3B8-24C0B6F24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57FEF-036F-4DD9-A34E-C33B00CCAEC9}" type="datetime1">
              <a:rPr lang="fi-FI" smtClean="0"/>
              <a:t>8.1.2024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EEDFC-EA37-4158-B7F3-5B0FB1E11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CDAD4-2E88-41A9-ABA8-397CF4352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9168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hteystied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A44C85D0-3A12-439B-B64D-1177ED1A5B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511" y="2316046"/>
            <a:ext cx="5102002" cy="1103135"/>
          </a:xfrm>
          <a:prstGeom prst="rect">
            <a:avLst/>
          </a:prstGeom>
        </p:spPr>
      </p:pic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961B21A4-5EC6-445A-A90D-6071C400881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78809" y="4414268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1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Nimi</a:t>
            </a:r>
          </a:p>
        </p:txBody>
      </p:sp>
      <p:sp>
        <p:nvSpPr>
          <p:cNvPr id="11" name="Tekstin paikkamerkki 9">
            <a:extLst>
              <a:ext uri="{FF2B5EF4-FFF2-40B4-BE49-F238E27FC236}">
                <a16:creationId xmlns:a16="http://schemas.microsoft.com/office/drawing/2014/main" id="{A162947A-7B3B-4773-BD0B-2A50614024F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78809" y="4729579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 err="1"/>
              <a:t>email</a:t>
            </a:r>
            <a:endParaRPr lang="fi-FI"/>
          </a:p>
        </p:txBody>
      </p:sp>
      <p:sp>
        <p:nvSpPr>
          <p:cNvPr id="12" name="Tekstin paikkamerkki 9">
            <a:extLst>
              <a:ext uri="{FF2B5EF4-FFF2-40B4-BE49-F238E27FC236}">
                <a16:creationId xmlns:a16="http://schemas.microsoft.com/office/drawing/2014/main" id="{4A7E9CFC-CD4E-4140-8A53-CE7CB803A8F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78809" y="5071915"/>
            <a:ext cx="5635625" cy="324000"/>
          </a:xfrm>
        </p:spPr>
        <p:txBody>
          <a:bodyPr/>
          <a:lstStyle>
            <a:lvl1pPr marL="0" indent="0" algn="ctr">
              <a:spcAft>
                <a:spcPts val="0"/>
              </a:spcAft>
              <a:buNone/>
              <a:defRPr sz="1999" b="0"/>
            </a:lvl1pPr>
            <a:lvl2pPr marL="358667" indent="0">
              <a:buNone/>
              <a:defRPr/>
            </a:lvl2pPr>
          </a:lstStyle>
          <a:p>
            <a:pPr lvl="0"/>
            <a:r>
              <a:rPr lang="fi-FI"/>
              <a:t>puhelinnumero</a:t>
            </a:r>
          </a:p>
        </p:txBody>
      </p:sp>
    </p:spTree>
    <p:extLst>
      <p:ext uri="{BB962C8B-B14F-4D97-AF65-F5344CB8AC3E}">
        <p14:creationId xmlns:p14="http://schemas.microsoft.com/office/powerpoint/2010/main" val="2526402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186AD1-C9EC-4C8C-92D3-080BA546F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3500000">
            <a:off x="1511864" y="714870"/>
            <a:ext cx="3839687" cy="3817528"/>
            <a:chOff x="1511863" y="1519367"/>
            <a:chExt cx="3839687" cy="3817528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46FE190-C127-4DF1-9753-943E4F4D15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11863" y="1519367"/>
              <a:ext cx="2113955" cy="3817528"/>
            </a:xfrm>
            <a:custGeom>
              <a:avLst/>
              <a:gdLst>
                <a:gd name="T0" fmla="*/ 81 w 11800"/>
                <a:gd name="T1" fmla="*/ 0 h 21307"/>
                <a:gd name="T2" fmla="*/ 14 w 11800"/>
                <a:gd name="T3" fmla="*/ 15382 h 21307"/>
                <a:gd name="T4" fmla="*/ 5874 w 11800"/>
                <a:gd name="T5" fmla="*/ 21293 h 21307"/>
                <a:gd name="T6" fmla="*/ 11785 w 11800"/>
                <a:gd name="T7" fmla="*/ 15434 h 21307"/>
                <a:gd name="T8" fmla="*/ 11785 w 11800"/>
                <a:gd name="T9" fmla="*/ 15433 h 21307"/>
                <a:gd name="T10" fmla="*/ 11800 w 11800"/>
                <a:gd name="T11" fmla="*/ 11822 h 21307"/>
                <a:gd name="T12" fmla="*/ 81 w 11800"/>
                <a:gd name="T13" fmla="*/ 0 h 21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00" h="21307">
                  <a:moveTo>
                    <a:pt x="81" y="0"/>
                  </a:moveTo>
                  <a:lnTo>
                    <a:pt x="14" y="15382"/>
                  </a:lnTo>
                  <a:cubicBezTo>
                    <a:pt x="0" y="18633"/>
                    <a:pt x="2623" y="21279"/>
                    <a:pt x="5874" y="21293"/>
                  </a:cubicBezTo>
                  <a:cubicBezTo>
                    <a:pt x="9124" y="21307"/>
                    <a:pt x="11771" y="18684"/>
                    <a:pt x="11785" y="15434"/>
                  </a:cubicBezTo>
                  <a:lnTo>
                    <a:pt x="11785" y="15433"/>
                  </a:lnTo>
                  <a:lnTo>
                    <a:pt x="11800" y="1182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BA2F6220-49B1-4E5F-B84B-BD29EA985BD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526044" y="1519367"/>
              <a:ext cx="3825506" cy="2123705"/>
            </a:xfrm>
            <a:custGeom>
              <a:avLst/>
              <a:gdLst>
                <a:gd name="T0" fmla="*/ 11719 w 21350"/>
                <a:gd name="T1" fmla="*/ 11822 h 11852"/>
                <a:gd name="T2" fmla="*/ 15425 w 21350"/>
                <a:gd name="T3" fmla="*/ 11838 h 11852"/>
                <a:gd name="T4" fmla="*/ 21336 w 21350"/>
                <a:gd name="T5" fmla="*/ 5979 h 11852"/>
                <a:gd name="T6" fmla="*/ 15477 w 21350"/>
                <a:gd name="T7" fmla="*/ 68 h 11852"/>
                <a:gd name="T8" fmla="*/ 0 w 21350"/>
                <a:gd name="T9" fmla="*/ 0 h 11852"/>
                <a:gd name="T10" fmla="*/ 11719 w 21350"/>
                <a:gd name="T11" fmla="*/ 11822 h 118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50" h="11852">
                  <a:moveTo>
                    <a:pt x="11719" y="11822"/>
                  </a:moveTo>
                  <a:lnTo>
                    <a:pt x="15425" y="11838"/>
                  </a:lnTo>
                  <a:cubicBezTo>
                    <a:pt x="18676" y="11852"/>
                    <a:pt x="21322" y="9229"/>
                    <a:pt x="21336" y="5979"/>
                  </a:cubicBezTo>
                  <a:cubicBezTo>
                    <a:pt x="21350" y="2728"/>
                    <a:pt x="18727" y="82"/>
                    <a:pt x="15477" y="68"/>
                  </a:cubicBezTo>
                  <a:cubicBezTo>
                    <a:pt x="15477" y="68"/>
                    <a:pt x="0" y="0"/>
                    <a:pt x="0" y="0"/>
                  </a:cubicBezTo>
                  <a:lnTo>
                    <a:pt x="11719" y="11822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465B6997-1946-0DAA-CEE5-218AA31F1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70B1218C-769E-330B-357E-5F6F31BC3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2432495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AE1A457-4EA5-FF9F-BD7A-D2A36A70CB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39892" y="1800159"/>
            <a:ext cx="5321599" cy="3248893"/>
            <a:chOff x="639891" y="1800157"/>
            <a:chExt cx="5321599" cy="324889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0E45EA35-C2F4-4544-9879-E4F224E6E03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39891" y="3428543"/>
              <a:ext cx="2640710" cy="1620507"/>
            </a:xfrm>
            <a:custGeom>
              <a:avLst/>
              <a:gdLst>
                <a:gd name="T0" fmla="*/ 0 w 14786"/>
                <a:gd name="T1" fmla="*/ 0 h 9061"/>
                <a:gd name="T2" fmla="*/ 0 w 14786"/>
                <a:gd name="T3" fmla="*/ 0 h 9061"/>
                <a:gd name="T4" fmla="*/ 0 w 14786"/>
                <a:gd name="T5" fmla="*/ 0 h 9061"/>
                <a:gd name="T6" fmla="*/ 0 w 14786"/>
                <a:gd name="T7" fmla="*/ 0 h 9061"/>
                <a:gd name="T8" fmla="*/ 7481 w 14786"/>
                <a:gd name="T9" fmla="*/ 7481 h 9061"/>
                <a:gd name="T10" fmla="*/ 13205 w 14786"/>
                <a:gd name="T11" fmla="*/ 7481 h 9061"/>
                <a:gd name="T12" fmla="*/ 13205 w 14786"/>
                <a:gd name="T13" fmla="*/ 1756 h 9061"/>
                <a:gd name="T14" fmla="*/ 13205 w 14786"/>
                <a:gd name="T15" fmla="*/ 1756 h 9061"/>
                <a:gd name="T16" fmla="*/ 11448 w 14786"/>
                <a:gd name="T17" fmla="*/ 0 h 9061"/>
                <a:gd name="T18" fmla="*/ 0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7481" y="7481"/>
                  </a:lnTo>
                  <a:cubicBezTo>
                    <a:pt x="9061" y="9061"/>
                    <a:pt x="11624" y="9061"/>
                    <a:pt x="13205" y="7481"/>
                  </a:cubicBezTo>
                  <a:cubicBezTo>
                    <a:pt x="14786" y="5900"/>
                    <a:pt x="14786" y="3337"/>
                    <a:pt x="13205" y="1756"/>
                  </a:cubicBezTo>
                  <a:cubicBezTo>
                    <a:pt x="13205" y="1756"/>
                    <a:pt x="13205" y="1756"/>
                    <a:pt x="13205" y="1756"/>
                  </a:cubicBezTo>
                  <a:lnTo>
                    <a:pt x="1144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986398D5-0F8B-4076-A873-AC404FBF1D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9891" y="1800157"/>
              <a:ext cx="2648588" cy="1628385"/>
            </a:xfrm>
            <a:custGeom>
              <a:avLst/>
              <a:gdLst>
                <a:gd name="T0" fmla="*/ 11448 w 14831"/>
                <a:gd name="T1" fmla="*/ 9107 h 9107"/>
                <a:gd name="T2" fmla="*/ 13251 w 14831"/>
                <a:gd name="T3" fmla="*/ 7305 h 9107"/>
                <a:gd name="T4" fmla="*/ 13251 w 14831"/>
                <a:gd name="T5" fmla="*/ 1581 h 9107"/>
                <a:gd name="T6" fmla="*/ 7526 w 14831"/>
                <a:gd name="T7" fmla="*/ 1581 h 9107"/>
                <a:gd name="T8" fmla="*/ 0 w 14831"/>
                <a:gd name="T9" fmla="*/ 9107 h 9107"/>
                <a:gd name="T10" fmla="*/ 11448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11448" y="9107"/>
                  </a:moveTo>
                  <a:lnTo>
                    <a:pt x="13251" y="7305"/>
                  </a:lnTo>
                  <a:cubicBezTo>
                    <a:pt x="14831" y="5724"/>
                    <a:pt x="14831" y="3161"/>
                    <a:pt x="13251" y="1581"/>
                  </a:cubicBezTo>
                  <a:cubicBezTo>
                    <a:pt x="11670" y="0"/>
                    <a:pt x="9107" y="0"/>
                    <a:pt x="7526" y="1581"/>
                  </a:cubicBezTo>
                  <a:cubicBezTo>
                    <a:pt x="7526" y="1581"/>
                    <a:pt x="0" y="9107"/>
                    <a:pt x="0" y="9107"/>
                  </a:cubicBezTo>
                  <a:lnTo>
                    <a:pt x="11448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54075113-04A5-427B-804A-178D0FB9E82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319992" y="3428543"/>
              <a:ext cx="2641498" cy="1620507"/>
            </a:xfrm>
            <a:custGeom>
              <a:avLst/>
              <a:gdLst>
                <a:gd name="T0" fmla="*/ 14786 w 14786"/>
                <a:gd name="T1" fmla="*/ 0 h 9061"/>
                <a:gd name="T2" fmla="*/ 14786 w 14786"/>
                <a:gd name="T3" fmla="*/ 0 h 9061"/>
                <a:gd name="T4" fmla="*/ 14786 w 14786"/>
                <a:gd name="T5" fmla="*/ 0 h 9061"/>
                <a:gd name="T6" fmla="*/ 14786 w 14786"/>
                <a:gd name="T7" fmla="*/ 0 h 9061"/>
                <a:gd name="T8" fmla="*/ 7305 w 14786"/>
                <a:gd name="T9" fmla="*/ 7481 h 9061"/>
                <a:gd name="T10" fmla="*/ 1581 w 14786"/>
                <a:gd name="T11" fmla="*/ 7481 h 9061"/>
                <a:gd name="T12" fmla="*/ 1581 w 14786"/>
                <a:gd name="T13" fmla="*/ 1756 h 9061"/>
                <a:gd name="T14" fmla="*/ 1581 w 14786"/>
                <a:gd name="T15" fmla="*/ 1756 h 9061"/>
                <a:gd name="T16" fmla="*/ 3338 w 14786"/>
                <a:gd name="T17" fmla="*/ 0 h 9061"/>
                <a:gd name="T18" fmla="*/ 14786 w 14786"/>
                <a:gd name="T19" fmla="*/ 0 h 9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786" h="9061">
                  <a:moveTo>
                    <a:pt x="14786" y="0"/>
                  </a:moveTo>
                  <a:lnTo>
                    <a:pt x="14786" y="0"/>
                  </a:lnTo>
                  <a:lnTo>
                    <a:pt x="14786" y="0"/>
                  </a:lnTo>
                  <a:close/>
                  <a:moveTo>
                    <a:pt x="14786" y="0"/>
                  </a:moveTo>
                  <a:lnTo>
                    <a:pt x="7305" y="7481"/>
                  </a:lnTo>
                  <a:cubicBezTo>
                    <a:pt x="5725" y="9061"/>
                    <a:pt x="3162" y="9061"/>
                    <a:pt x="1581" y="7481"/>
                  </a:cubicBezTo>
                  <a:cubicBezTo>
                    <a:pt x="0" y="5900"/>
                    <a:pt x="0" y="3337"/>
                    <a:pt x="1581" y="1756"/>
                  </a:cubicBezTo>
                  <a:cubicBezTo>
                    <a:pt x="1581" y="1756"/>
                    <a:pt x="1581" y="1756"/>
                    <a:pt x="1581" y="1756"/>
                  </a:cubicBezTo>
                  <a:lnTo>
                    <a:pt x="3338" y="0"/>
                  </a:lnTo>
                  <a:lnTo>
                    <a:pt x="14786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202B087E-0424-4FE2-892D-5AB0A82A29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12114" y="1800157"/>
              <a:ext cx="2649376" cy="1628385"/>
            </a:xfrm>
            <a:custGeom>
              <a:avLst/>
              <a:gdLst>
                <a:gd name="T0" fmla="*/ 3383 w 14831"/>
                <a:gd name="T1" fmla="*/ 9107 h 9107"/>
                <a:gd name="T2" fmla="*/ 1580 w 14831"/>
                <a:gd name="T3" fmla="*/ 7305 h 9107"/>
                <a:gd name="T4" fmla="*/ 1580 w 14831"/>
                <a:gd name="T5" fmla="*/ 1581 h 9107"/>
                <a:gd name="T6" fmla="*/ 7304 w 14831"/>
                <a:gd name="T7" fmla="*/ 1581 h 9107"/>
                <a:gd name="T8" fmla="*/ 14831 w 14831"/>
                <a:gd name="T9" fmla="*/ 9107 h 9107"/>
                <a:gd name="T10" fmla="*/ 3383 w 14831"/>
                <a:gd name="T11" fmla="*/ 9107 h 9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31" h="9107">
                  <a:moveTo>
                    <a:pt x="3383" y="9107"/>
                  </a:moveTo>
                  <a:lnTo>
                    <a:pt x="1580" y="7305"/>
                  </a:lnTo>
                  <a:cubicBezTo>
                    <a:pt x="0" y="5724"/>
                    <a:pt x="0" y="3161"/>
                    <a:pt x="1580" y="1581"/>
                  </a:cubicBezTo>
                  <a:cubicBezTo>
                    <a:pt x="3161" y="0"/>
                    <a:pt x="5724" y="0"/>
                    <a:pt x="7304" y="1581"/>
                  </a:cubicBezTo>
                  <a:cubicBezTo>
                    <a:pt x="7305" y="1581"/>
                    <a:pt x="14831" y="9107"/>
                    <a:pt x="14831" y="9107"/>
                  </a:cubicBezTo>
                  <a:lnTo>
                    <a:pt x="3383" y="910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D771CF0-F310-209C-638C-735F3DE6A3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EEB3BAAD-59DE-B9EB-5326-3A39B8D43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249687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7456141C-5B06-88AB-F1B2-BFA33C0F0C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58888" y="1236665"/>
            <a:ext cx="4373562" cy="4378325"/>
            <a:chOff x="1258888" y="1236663"/>
            <a:chExt cx="4373562" cy="437832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D0EC2061-EE4E-4F9E-9351-65C30C5514A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58888" y="2582863"/>
              <a:ext cx="3019425" cy="3032125"/>
            </a:xfrm>
            <a:custGeom>
              <a:avLst/>
              <a:gdLst>
                <a:gd name="T0" fmla="*/ 7505 w 16805"/>
                <a:gd name="T1" fmla="*/ 0 h 16880"/>
                <a:gd name="T2" fmla="*/ 7505 w 16805"/>
                <a:gd name="T3" fmla="*/ 0 h 16880"/>
                <a:gd name="T4" fmla="*/ 4651 w 16805"/>
                <a:gd name="T5" fmla="*/ 0 h 16880"/>
                <a:gd name="T6" fmla="*/ 0 w 16805"/>
                <a:gd name="T7" fmla="*/ 4650 h 16880"/>
                <a:gd name="T8" fmla="*/ 4651 w 16805"/>
                <a:gd name="T9" fmla="*/ 9301 h 16880"/>
                <a:gd name="T10" fmla="*/ 4651 w 16805"/>
                <a:gd name="T11" fmla="*/ 9301 h 16880"/>
                <a:gd name="T12" fmla="*/ 7504 w 16805"/>
                <a:gd name="T13" fmla="*/ 9301 h 16880"/>
                <a:gd name="T14" fmla="*/ 7504 w 16805"/>
                <a:gd name="T15" fmla="*/ 12229 h 16880"/>
                <a:gd name="T16" fmla="*/ 12155 w 16805"/>
                <a:gd name="T17" fmla="*/ 16880 h 16880"/>
                <a:gd name="T18" fmla="*/ 16805 w 16805"/>
                <a:gd name="T19" fmla="*/ 12229 h 16880"/>
                <a:gd name="T20" fmla="*/ 16805 w 16805"/>
                <a:gd name="T21" fmla="*/ 0 h 16880"/>
                <a:gd name="T22" fmla="*/ 7505 w 16805"/>
                <a:gd name="T23" fmla="*/ 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7505" y="0"/>
                  </a:moveTo>
                  <a:lnTo>
                    <a:pt x="7505" y="0"/>
                  </a:lnTo>
                  <a:lnTo>
                    <a:pt x="4651" y="0"/>
                  </a:lnTo>
                  <a:cubicBezTo>
                    <a:pt x="2082" y="0"/>
                    <a:pt x="0" y="2082"/>
                    <a:pt x="0" y="4650"/>
                  </a:cubicBezTo>
                  <a:cubicBezTo>
                    <a:pt x="0" y="7219"/>
                    <a:pt x="2082" y="9301"/>
                    <a:pt x="4651" y="9301"/>
                  </a:cubicBezTo>
                  <a:lnTo>
                    <a:pt x="4651" y="9301"/>
                  </a:lnTo>
                  <a:lnTo>
                    <a:pt x="7504" y="9301"/>
                  </a:lnTo>
                  <a:lnTo>
                    <a:pt x="7504" y="12229"/>
                  </a:lnTo>
                  <a:cubicBezTo>
                    <a:pt x="7504" y="14797"/>
                    <a:pt x="9587" y="16880"/>
                    <a:pt x="12155" y="16880"/>
                  </a:cubicBezTo>
                  <a:cubicBezTo>
                    <a:pt x="14723" y="16880"/>
                    <a:pt x="16805" y="14798"/>
                    <a:pt x="16805" y="12229"/>
                  </a:cubicBezTo>
                  <a:lnTo>
                    <a:pt x="16805" y="0"/>
                  </a:lnTo>
                  <a:lnTo>
                    <a:pt x="7505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43BE5CC-F67A-493E-AC86-BCCFEA817C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3025" y="1236663"/>
              <a:ext cx="3019425" cy="3032125"/>
            </a:xfrm>
            <a:custGeom>
              <a:avLst/>
              <a:gdLst>
                <a:gd name="T0" fmla="*/ 9300 w 16805"/>
                <a:gd name="T1" fmla="*/ 16880 h 16880"/>
                <a:gd name="T2" fmla="*/ 9300 w 16805"/>
                <a:gd name="T3" fmla="*/ 16880 h 16880"/>
                <a:gd name="T4" fmla="*/ 12154 w 16805"/>
                <a:gd name="T5" fmla="*/ 16880 h 16880"/>
                <a:gd name="T6" fmla="*/ 16805 w 16805"/>
                <a:gd name="T7" fmla="*/ 12229 h 16880"/>
                <a:gd name="T8" fmla="*/ 12154 w 16805"/>
                <a:gd name="T9" fmla="*/ 7579 h 16880"/>
                <a:gd name="T10" fmla="*/ 12154 w 16805"/>
                <a:gd name="T11" fmla="*/ 7579 h 16880"/>
                <a:gd name="T12" fmla="*/ 9300 w 16805"/>
                <a:gd name="T13" fmla="*/ 7579 h 16880"/>
                <a:gd name="T14" fmla="*/ 9300 w 16805"/>
                <a:gd name="T15" fmla="*/ 4651 h 16880"/>
                <a:gd name="T16" fmla="*/ 4650 w 16805"/>
                <a:gd name="T17" fmla="*/ 0 h 16880"/>
                <a:gd name="T18" fmla="*/ 0 w 16805"/>
                <a:gd name="T19" fmla="*/ 4651 h 16880"/>
                <a:gd name="T20" fmla="*/ 0 w 16805"/>
                <a:gd name="T21" fmla="*/ 7489 h 16880"/>
                <a:gd name="T22" fmla="*/ 9300 w 16805"/>
                <a:gd name="T23" fmla="*/ 16880 h 16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05" h="16880">
                  <a:moveTo>
                    <a:pt x="9300" y="16880"/>
                  </a:moveTo>
                  <a:lnTo>
                    <a:pt x="9300" y="16880"/>
                  </a:lnTo>
                  <a:lnTo>
                    <a:pt x="12154" y="16880"/>
                  </a:lnTo>
                  <a:cubicBezTo>
                    <a:pt x="14723" y="16880"/>
                    <a:pt x="16805" y="14798"/>
                    <a:pt x="16805" y="12229"/>
                  </a:cubicBezTo>
                  <a:cubicBezTo>
                    <a:pt x="16805" y="9661"/>
                    <a:pt x="14723" y="7579"/>
                    <a:pt x="12154" y="7579"/>
                  </a:cubicBezTo>
                  <a:lnTo>
                    <a:pt x="12154" y="7579"/>
                  </a:lnTo>
                  <a:lnTo>
                    <a:pt x="9300" y="7579"/>
                  </a:lnTo>
                  <a:lnTo>
                    <a:pt x="9300" y="4651"/>
                  </a:lnTo>
                  <a:cubicBezTo>
                    <a:pt x="9300" y="2082"/>
                    <a:pt x="7218" y="0"/>
                    <a:pt x="4650" y="0"/>
                  </a:cubicBezTo>
                  <a:cubicBezTo>
                    <a:pt x="2082" y="0"/>
                    <a:pt x="0" y="2082"/>
                    <a:pt x="0" y="4651"/>
                  </a:cubicBezTo>
                  <a:lnTo>
                    <a:pt x="0" y="7489"/>
                  </a:lnTo>
                  <a:lnTo>
                    <a:pt x="9300" y="1688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8" name="Otsikko 1">
            <a:extLst>
              <a:ext uri="{FF2B5EF4-FFF2-40B4-BE49-F238E27FC236}">
                <a16:creationId xmlns:a16="http://schemas.microsoft.com/office/drawing/2014/main" id="{EA2C3DBA-7B4F-10EA-E452-53629F09A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81AF0E01-1B85-86E0-5408-4397B5B6F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517390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9" name="Ryhmä 48">
            <a:extLst>
              <a:ext uri="{FF2B5EF4-FFF2-40B4-BE49-F238E27FC236}">
                <a16:creationId xmlns:a16="http://schemas.microsoft.com/office/drawing/2014/main" id="{007F2810-1B7E-4288-9E48-5CDA7C4B3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41951" y="1236815"/>
            <a:ext cx="4363468" cy="4369557"/>
            <a:chOff x="1241951" y="1236813"/>
            <a:chExt cx="4363468" cy="436955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EA53E8FE-7BF2-43A8-A78D-880C48FE90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241951" y="2590503"/>
              <a:ext cx="4363468" cy="1662177"/>
            </a:xfrm>
            <a:custGeom>
              <a:avLst/>
              <a:gdLst>
                <a:gd name="T0" fmla="*/ 19685 w 24342"/>
                <a:gd name="T1" fmla="*/ 0 h 9268"/>
                <a:gd name="T2" fmla="*/ 19685 w 24342"/>
                <a:gd name="T3" fmla="*/ 0 h 9268"/>
                <a:gd name="T4" fmla="*/ 4657 w 24342"/>
                <a:gd name="T5" fmla="*/ 0 h 9268"/>
                <a:gd name="T6" fmla="*/ 0 w 24342"/>
                <a:gd name="T7" fmla="*/ 4634 h 9268"/>
                <a:gd name="T8" fmla="*/ 4657 w 24342"/>
                <a:gd name="T9" fmla="*/ 9268 h 9268"/>
                <a:gd name="T10" fmla="*/ 4657 w 24342"/>
                <a:gd name="T11" fmla="*/ 9268 h 9268"/>
                <a:gd name="T12" fmla="*/ 19685 w 24342"/>
                <a:gd name="T13" fmla="*/ 9268 h 9268"/>
                <a:gd name="T14" fmla="*/ 24342 w 24342"/>
                <a:gd name="T15" fmla="*/ 4634 h 9268"/>
                <a:gd name="T16" fmla="*/ 19685 w 24342"/>
                <a:gd name="T17" fmla="*/ 0 h 9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342" h="9268">
                  <a:moveTo>
                    <a:pt x="19685" y="0"/>
                  </a:moveTo>
                  <a:lnTo>
                    <a:pt x="19685" y="0"/>
                  </a:lnTo>
                  <a:lnTo>
                    <a:pt x="4657" y="0"/>
                  </a:lnTo>
                  <a:cubicBezTo>
                    <a:pt x="2085" y="0"/>
                    <a:pt x="0" y="2074"/>
                    <a:pt x="0" y="4634"/>
                  </a:cubicBezTo>
                  <a:cubicBezTo>
                    <a:pt x="0" y="7193"/>
                    <a:pt x="2085" y="9268"/>
                    <a:pt x="4657" y="9268"/>
                  </a:cubicBezTo>
                  <a:lnTo>
                    <a:pt x="4657" y="9268"/>
                  </a:lnTo>
                  <a:lnTo>
                    <a:pt x="19685" y="9268"/>
                  </a:lnTo>
                  <a:cubicBezTo>
                    <a:pt x="22257" y="9268"/>
                    <a:pt x="24342" y="7193"/>
                    <a:pt x="24342" y="4634"/>
                  </a:cubicBezTo>
                  <a:cubicBezTo>
                    <a:pt x="24342" y="2074"/>
                    <a:pt x="22257" y="0"/>
                    <a:pt x="19685" y="0"/>
                  </a:cubicBez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91B320A-6B87-4CD3-8E87-899FA6160C2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88538" y="1236813"/>
              <a:ext cx="1670295" cy="4369557"/>
            </a:xfrm>
            <a:custGeom>
              <a:avLst/>
              <a:gdLst>
                <a:gd name="T0" fmla="*/ 9314 w 9314"/>
                <a:gd name="T1" fmla="*/ 4634 h 24374"/>
                <a:gd name="T2" fmla="*/ 4657 w 9314"/>
                <a:gd name="T3" fmla="*/ 0 h 24374"/>
                <a:gd name="T4" fmla="*/ 0 w 9314"/>
                <a:gd name="T5" fmla="*/ 4634 h 24374"/>
                <a:gd name="T6" fmla="*/ 0 w 9314"/>
                <a:gd name="T7" fmla="*/ 19739 h 24374"/>
                <a:gd name="T8" fmla="*/ 4657 w 9314"/>
                <a:gd name="T9" fmla="*/ 24374 h 24374"/>
                <a:gd name="T10" fmla="*/ 9314 w 9314"/>
                <a:gd name="T11" fmla="*/ 19739 h 24374"/>
                <a:gd name="T12" fmla="*/ 9314 w 9314"/>
                <a:gd name="T13" fmla="*/ 4634 h 24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314" h="24374">
                  <a:moveTo>
                    <a:pt x="9314" y="4634"/>
                  </a:moveTo>
                  <a:cubicBezTo>
                    <a:pt x="9314" y="2075"/>
                    <a:pt x="7229" y="0"/>
                    <a:pt x="4657" y="0"/>
                  </a:cubicBezTo>
                  <a:cubicBezTo>
                    <a:pt x="2085" y="0"/>
                    <a:pt x="0" y="2075"/>
                    <a:pt x="0" y="4634"/>
                  </a:cubicBezTo>
                  <a:lnTo>
                    <a:pt x="0" y="19739"/>
                  </a:lnTo>
                  <a:cubicBezTo>
                    <a:pt x="0" y="22299"/>
                    <a:pt x="2085" y="24374"/>
                    <a:pt x="4657" y="24374"/>
                  </a:cubicBezTo>
                  <a:cubicBezTo>
                    <a:pt x="7229" y="24374"/>
                    <a:pt x="9314" y="22299"/>
                    <a:pt x="9314" y="19739"/>
                  </a:cubicBezTo>
                  <a:lnTo>
                    <a:pt x="9314" y="4634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D31F6D7E-AA89-4E34-870F-A404E56435A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Oval 8">
              <a:extLst>
                <a:ext uri="{FF2B5EF4-FFF2-40B4-BE49-F238E27FC236}">
                  <a16:creationId xmlns:a16="http://schemas.microsoft.com/office/drawing/2014/main" id="{F4DC9D5D-D0BB-478C-8958-677F4B4C6C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Oval 9">
              <a:extLst>
                <a:ext uri="{FF2B5EF4-FFF2-40B4-BE49-F238E27FC236}">
                  <a16:creationId xmlns:a16="http://schemas.microsoft.com/office/drawing/2014/main" id="{4F0CB64C-8700-489E-B59D-2F3A8F3D21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Oval 10">
              <a:extLst>
                <a:ext uri="{FF2B5EF4-FFF2-40B4-BE49-F238E27FC236}">
                  <a16:creationId xmlns:a16="http://schemas.microsoft.com/office/drawing/2014/main" id="{EC17E9B9-CE55-45B0-A22E-D08B8A7609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Oval 11">
              <a:extLst>
                <a:ext uri="{FF2B5EF4-FFF2-40B4-BE49-F238E27FC236}">
                  <a16:creationId xmlns:a16="http://schemas.microsoft.com/office/drawing/2014/main" id="{DCB2B620-E4C8-4B6A-80C5-2DB448222BA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Oval 12">
              <a:extLst>
                <a:ext uri="{FF2B5EF4-FFF2-40B4-BE49-F238E27FC236}">
                  <a16:creationId xmlns:a16="http://schemas.microsoft.com/office/drawing/2014/main" id="{1F80C5BD-2275-4880-9B72-614AB99D752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9" name="Oval 13">
              <a:extLst>
                <a:ext uri="{FF2B5EF4-FFF2-40B4-BE49-F238E27FC236}">
                  <a16:creationId xmlns:a16="http://schemas.microsoft.com/office/drawing/2014/main" id="{37A5EEC2-4E02-41B6-A164-B3243B6BAD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5065504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91FE98D6-A906-4334-8155-0377FE92E97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752957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1" name="Oval 15">
              <a:extLst>
                <a:ext uri="{FF2B5EF4-FFF2-40B4-BE49-F238E27FC236}">
                  <a16:creationId xmlns:a16="http://schemas.microsoft.com/office/drawing/2014/main" id="{7E1F4D48-3948-4630-ABE3-5B5637773F6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4441426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2" name="Oval 16">
              <a:extLst>
                <a:ext uri="{FF2B5EF4-FFF2-40B4-BE49-F238E27FC236}">
                  <a16:creationId xmlns:a16="http://schemas.microsoft.com/office/drawing/2014/main" id="{8F3FFCB2-722E-42E2-85B0-4A02998E23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3" name="Oval 17">
              <a:extLst>
                <a:ext uri="{FF2B5EF4-FFF2-40B4-BE49-F238E27FC236}">
                  <a16:creationId xmlns:a16="http://schemas.microsoft.com/office/drawing/2014/main" id="{5B43CFB6-1FAD-4941-9192-6E41A57843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4" name="Oval 18">
              <a:extLst>
                <a:ext uri="{FF2B5EF4-FFF2-40B4-BE49-F238E27FC236}">
                  <a16:creationId xmlns:a16="http://schemas.microsoft.com/office/drawing/2014/main" id="{34BC8FFB-21BE-4BAA-A848-F39FCFA478C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074608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5" name="Oval 19">
              <a:extLst>
                <a:ext uri="{FF2B5EF4-FFF2-40B4-BE49-F238E27FC236}">
                  <a16:creationId xmlns:a16="http://schemas.microsoft.com/office/drawing/2014/main" id="{CF7ABB5A-11EB-42AE-B0BE-8F4FAFB8B92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6" name="Oval 20">
              <a:extLst>
                <a:ext uri="{FF2B5EF4-FFF2-40B4-BE49-F238E27FC236}">
                  <a16:creationId xmlns:a16="http://schemas.microsoft.com/office/drawing/2014/main" id="{393689CA-569B-4788-8B53-ACF74C9A55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7" name="Oval 21">
              <a:extLst>
                <a:ext uri="{FF2B5EF4-FFF2-40B4-BE49-F238E27FC236}">
                  <a16:creationId xmlns:a16="http://schemas.microsoft.com/office/drawing/2014/main" id="{38A5FD75-7244-4472-A01C-D98CD452A83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371933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8" name="Oval 22">
              <a:extLst>
                <a:ext uri="{FF2B5EF4-FFF2-40B4-BE49-F238E27FC236}">
                  <a16:creationId xmlns:a16="http://schemas.microsoft.com/office/drawing/2014/main" id="{63E01732-7053-46F6-9894-62C1E7E017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2299267"/>
              <a:ext cx="103506" cy="10249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29" name="Oval 23">
              <a:extLst>
                <a:ext uri="{FF2B5EF4-FFF2-40B4-BE49-F238E27FC236}">
                  <a16:creationId xmlns:a16="http://schemas.microsoft.com/office/drawing/2014/main" id="{5723EEAC-5F42-4CCE-BA2A-E1649AA1CDD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986721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0" name="Oval 24">
              <a:extLst>
                <a:ext uri="{FF2B5EF4-FFF2-40B4-BE49-F238E27FC236}">
                  <a16:creationId xmlns:a16="http://schemas.microsoft.com/office/drawing/2014/main" id="{A9B2F3BE-754E-4EBD-BE88-12728885EE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3670272" y="1675190"/>
              <a:ext cx="103506" cy="103506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1" name="Oval 25">
              <a:extLst>
                <a:ext uri="{FF2B5EF4-FFF2-40B4-BE49-F238E27FC236}">
                  <a16:creationId xmlns:a16="http://schemas.microsoft.com/office/drawing/2014/main" id="{7238AE11-B370-4E53-9152-1E914E2246B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2" name="Oval 26">
              <a:extLst>
                <a:ext uri="{FF2B5EF4-FFF2-40B4-BE49-F238E27FC236}">
                  <a16:creationId xmlns:a16="http://schemas.microsoft.com/office/drawing/2014/main" id="{72464969-CC62-4C04-998E-9228BA1CECD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3" name="Oval 27">
              <a:extLst>
                <a:ext uri="{FF2B5EF4-FFF2-40B4-BE49-F238E27FC236}">
                  <a16:creationId xmlns:a16="http://schemas.microsoft.com/office/drawing/2014/main" id="{32198E22-5DFE-4C1C-BB75-F2C91696030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4" name="Oval 28">
              <a:extLst>
                <a:ext uri="{FF2B5EF4-FFF2-40B4-BE49-F238E27FC236}">
                  <a16:creationId xmlns:a16="http://schemas.microsoft.com/office/drawing/2014/main" id="{F818C060-4737-48A5-AE3A-54C4F5509BC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5" name="Oval 29">
              <a:extLst>
                <a:ext uri="{FF2B5EF4-FFF2-40B4-BE49-F238E27FC236}">
                  <a16:creationId xmlns:a16="http://schemas.microsoft.com/office/drawing/2014/main" id="{E72B202D-7567-436D-A82B-452A3815FB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6" name="Oval 30">
              <a:extLst>
                <a:ext uri="{FF2B5EF4-FFF2-40B4-BE49-F238E27FC236}">
                  <a16:creationId xmlns:a16="http://schemas.microsoft.com/office/drawing/2014/main" id="{2F9FA010-90F3-4970-B01A-61348EBB30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7" name="Oval 31">
              <a:extLst>
                <a:ext uri="{FF2B5EF4-FFF2-40B4-BE49-F238E27FC236}">
                  <a16:creationId xmlns:a16="http://schemas.microsoft.com/office/drawing/2014/main" id="{27D4D043-D4BC-4FED-90F7-0BF8A148FE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68151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8" name="Oval 32">
              <a:extLst>
                <a:ext uri="{FF2B5EF4-FFF2-40B4-BE49-F238E27FC236}">
                  <a16:creationId xmlns:a16="http://schemas.microsoft.com/office/drawing/2014/main" id="{C8C0B50A-50F7-43FE-AD15-424DFF04B51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980697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39" name="Oval 33">
              <a:extLst>
                <a:ext uri="{FF2B5EF4-FFF2-40B4-BE49-F238E27FC236}">
                  <a16:creationId xmlns:a16="http://schemas.microsoft.com/office/drawing/2014/main" id="{E5EBE93C-615D-4653-9E18-7470F957500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294258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0" name="Oval 34">
              <a:extLst>
                <a:ext uri="{FF2B5EF4-FFF2-40B4-BE49-F238E27FC236}">
                  <a16:creationId xmlns:a16="http://schemas.microsoft.com/office/drawing/2014/main" id="{0514DED8-8675-42DB-B98C-9E101B3AB1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1" name="Oval 35">
              <a:extLst>
                <a:ext uri="{FF2B5EF4-FFF2-40B4-BE49-F238E27FC236}">
                  <a16:creationId xmlns:a16="http://schemas.microsoft.com/office/drawing/2014/main" id="{A07550E2-601F-4294-B5BE-94CC8B1BEF8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2" name="Oval 36">
              <a:extLst>
                <a:ext uri="{FF2B5EF4-FFF2-40B4-BE49-F238E27FC236}">
                  <a16:creationId xmlns:a16="http://schemas.microsoft.com/office/drawing/2014/main" id="{161459FC-A7B0-40ED-9D72-D2F67929ADE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07251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3" name="Oval 37">
              <a:extLst>
                <a:ext uri="{FF2B5EF4-FFF2-40B4-BE49-F238E27FC236}">
                  <a16:creationId xmlns:a16="http://schemas.microsoft.com/office/drawing/2014/main" id="{1EB3E677-1C82-4835-B43C-A6F2E7E535C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4" name="Oval 38">
              <a:extLst>
                <a:ext uri="{FF2B5EF4-FFF2-40B4-BE49-F238E27FC236}">
                  <a16:creationId xmlns:a16="http://schemas.microsoft.com/office/drawing/2014/main" id="{28761788-DA81-4913-8E38-BC5DEC01834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5" name="Oval 39">
              <a:extLst>
                <a:ext uri="{FF2B5EF4-FFF2-40B4-BE49-F238E27FC236}">
                  <a16:creationId xmlns:a16="http://schemas.microsoft.com/office/drawing/2014/main" id="{C98B3C26-4BC5-42A1-993D-CA47EAA520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36882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6" name="Oval 40">
              <a:extLst>
                <a:ext uri="{FF2B5EF4-FFF2-40B4-BE49-F238E27FC236}">
                  <a16:creationId xmlns:a16="http://schemas.microsoft.com/office/drawing/2014/main" id="{3DA645BE-6768-476E-8F64-5203F1F3F96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446564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7" name="Oval 41">
              <a:extLst>
                <a:ext uri="{FF2B5EF4-FFF2-40B4-BE49-F238E27FC236}">
                  <a16:creationId xmlns:a16="http://schemas.microsoft.com/office/drawing/2014/main" id="{DB0A17E4-8949-4D7E-A799-AC57C1846AA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76012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48" name="Oval 42">
              <a:extLst>
                <a:ext uri="{FF2B5EF4-FFF2-40B4-BE49-F238E27FC236}">
                  <a16:creationId xmlns:a16="http://schemas.microsoft.com/office/drawing/2014/main" id="{906AC13B-636E-4A4B-8AFD-DB79B27CFD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073685" y="3665134"/>
              <a:ext cx="106550" cy="105535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50" name="Otsikko 1">
            <a:extLst>
              <a:ext uri="{FF2B5EF4-FFF2-40B4-BE49-F238E27FC236}">
                <a16:creationId xmlns:a16="http://schemas.microsoft.com/office/drawing/2014/main" id="{063ACA47-9A81-7DD5-3AAD-8197B7DB0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51" name="Alaotsikko 2">
            <a:extLst>
              <a:ext uri="{FF2B5EF4-FFF2-40B4-BE49-F238E27FC236}">
                <a16:creationId xmlns:a16="http://schemas.microsoft.com/office/drawing/2014/main" id="{0637FCA9-9290-6FFC-E4BD-521251B175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468059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83DBC39-583D-7E72-7B71-5DAB5EE93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308101" y="1295400"/>
            <a:ext cx="4276725" cy="4270375"/>
            <a:chOff x="1308100" y="1295400"/>
            <a:chExt cx="4276725" cy="4270375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D3AF8F1-F2D1-4A85-9C57-9A5A7967E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3430588"/>
              <a:ext cx="2025650" cy="1239838"/>
            </a:xfrm>
            <a:custGeom>
              <a:avLst/>
              <a:gdLst>
                <a:gd name="T0" fmla="*/ 0 w 11337"/>
                <a:gd name="T1" fmla="*/ 0 h 6934"/>
                <a:gd name="T2" fmla="*/ 5736 w 11337"/>
                <a:gd name="T3" fmla="*/ 5724 h 6934"/>
                <a:gd name="T4" fmla="*/ 10125 w 11337"/>
                <a:gd name="T5" fmla="*/ 5724 h 6934"/>
                <a:gd name="T6" fmla="*/ 10125 w 11337"/>
                <a:gd name="T7" fmla="*/ 1344 h 6934"/>
                <a:gd name="T8" fmla="*/ 10125 w 11337"/>
                <a:gd name="T9" fmla="*/ 1344 h 6934"/>
                <a:gd name="T10" fmla="*/ 8778 w 11337"/>
                <a:gd name="T11" fmla="*/ 0 h 6934"/>
                <a:gd name="T12" fmla="*/ 0 w 11337"/>
                <a:gd name="T13" fmla="*/ 0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0" y="0"/>
                  </a:moveTo>
                  <a:lnTo>
                    <a:pt x="5736" y="5724"/>
                  </a:lnTo>
                  <a:cubicBezTo>
                    <a:pt x="6948" y="6934"/>
                    <a:pt x="8913" y="6934"/>
                    <a:pt x="10125" y="5724"/>
                  </a:cubicBezTo>
                  <a:cubicBezTo>
                    <a:pt x="11337" y="4515"/>
                    <a:pt x="11337" y="2553"/>
                    <a:pt x="10125" y="1344"/>
                  </a:cubicBezTo>
                  <a:cubicBezTo>
                    <a:pt x="10125" y="1344"/>
                    <a:pt x="10125" y="1344"/>
                    <a:pt x="10125" y="1344"/>
                  </a:cubicBezTo>
                  <a:lnTo>
                    <a:pt x="87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D9E6C694-8F27-4D1E-8789-223F422B70A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552825" y="2184400"/>
              <a:ext cx="2032000" cy="1246188"/>
            </a:xfrm>
            <a:custGeom>
              <a:avLst/>
              <a:gdLst>
                <a:gd name="T0" fmla="*/ 8777 w 11371"/>
                <a:gd name="T1" fmla="*/ 6969 h 6969"/>
                <a:gd name="T2" fmla="*/ 10159 w 11371"/>
                <a:gd name="T3" fmla="*/ 5590 h 6969"/>
                <a:gd name="T4" fmla="*/ 10159 w 11371"/>
                <a:gd name="T5" fmla="*/ 1209 h 6969"/>
                <a:gd name="T6" fmla="*/ 5770 w 11371"/>
                <a:gd name="T7" fmla="*/ 1209 h 6969"/>
                <a:gd name="T8" fmla="*/ 0 w 11371"/>
                <a:gd name="T9" fmla="*/ 6969 h 6969"/>
                <a:gd name="T10" fmla="*/ 8777 w 11371"/>
                <a:gd name="T11" fmla="*/ 6969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8777" y="6969"/>
                  </a:moveTo>
                  <a:lnTo>
                    <a:pt x="10159" y="5590"/>
                  </a:lnTo>
                  <a:cubicBezTo>
                    <a:pt x="11371" y="4380"/>
                    <a:pt x="11371" y="2419"/>
                    <a:pt x="10159" y="1209"/>
                  </a:cubicBezTo>
                  <a:cubicBezTo>
                    <a:pt x="8947" y="0"/>
                    <a:pt x="6982" y="0"/>
                    <a:pt x="5770" y="1209"/>
                  </a:cubicBezTo>
                  <a:cubicBezTo>
                    <a:pt x="5770" y="1209"/>
                    <a:pt x="0" y="6969"/>
                    <a:pt x="0" y="6969"/>
                  </a:cubicBezTo>
                  <a:lnTo>
                    <a:pt x="8777" y="6969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1C4E9DAE-5EDC-4D97-BF69-403F9FEA2A7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14450" y="2190750"/>
              <a:ext cx="2025650" cy="1239838"/>
            </a:xfrm>
            <a:custGeom>
              <a:avLst/>
              <a:gdLst>
                <a:gd name="T0" fmla="*/ 11337 w 11337"/>
                <a:gd name="T1" fmla="*/ 6934 h 6934"/>
                <a:gd name="T2" fmla="*/ 5601 w 11337"/>
                <a:gd name="T3" fmla="*/ 1210 h 6934"/>
                <a:gd name="T4" fmla="*/ 1212 w 11337"/>
                <a:gd name="T5" fmla="*/ 1210 h 6934"/>
                <a:gd name="T6" fmla="*/ 1212 w 11337"/>
                <a:gd name="T7" fmla="*/ 5590 h 6934"/>
                <a:gd name="T8" fmla="*/ 1212 w 11337"/>
                <a:gd name="T9" fmla="*/ 5590 h 6934"/>
                <a:gd name="T10" fmla="*/ 2559 w 11337"/>
                <a:gd name="T11" fmla="*/ 6934 h 6934"/>
                <a:gd name="T12" fmla="*/ 11337 w 11337"/>
                <a:gd name="T13" fmla="*/ 6934 h 69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37" h="6934">
                  <a:moveTo>
                    <a:pt x="11337" y="6934"/>
                  </a:moveTo>
                  <a:lnTo>
                    <a:pt x="5601" y="1210"/>
                  </a:lnTo>
                  <a:cubicBezTo>
                    <a:pt x="4389" y="0"/>
                    <a:pt x="2424" y="0"/>
                    <a:pt x="1212" y="1210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1212" y="5590"/>
                    <a:pt x="1212" y="5590"/>
                  </a:cubicBezTo>
                  <a:lnTo>
                    <a:pt x="2559" y="6934"/>
                  </a:lnTo>
                  <a:lnTo>
                    <a:pt x="11337" y="693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6BA53F4C-1D6B-4CAF-AB48-BB01F5EF9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08100" y="3430588"/>
              <a:ext cx="2032000" cy="1244600"/>
            </a:xfrm>
            <a:custGeom>
              <a:avLst/>
              <a:gdLst>
                <a:gd name="T0" fmla="*/ 2594 w 11371"/>
                <a:gd name="T1" fmla="*/ 0 h 6969"/>
                <a:gd name="T2" fmla="*/ 1212 w 11371"/>
                <a:gd name="T3" fmla="*/ 1379 h 6969"/>
                <a:gd name="T4" fmla="*/ 1212 w 11371"/>
                <a:gd name="T5" fmla="*/ 5759 h 6969"/>
                <a:gd name="T6" fmla="*/ 5601 w 11371"/>
                <a:gd name="T7" fmla="*/ 5759 h 6969"/>
                <a:gd name="T8" fmla="*/ 11371 w 11371"/>
                <a:gd name="T9" fmla="*/ 0 h 6969"/>
                <a:gd name="T10" fmla="*/ 2594 w 11371"/>
                <a:gd name="T11" fmla="*/ 0 h 6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71" h="6969">
                  <a:moveTo>
                    <a:pt x="2594" y="0"/>
                  </a:moveTo>
                  <a:lnTo>
                    <a:pt x="1212" y="1379"/>
                  </a:lnTo>
                  <a:cubicBezTo>
                    <a:pt x="0" y="2589"/>
                    <a:pt x="0" y="4550"/>
                    <a:pt x="1212" y="5759"/>
                  </a:cubicBezTo>
                  <a:cubicBezTo>
                    <a:pt x="2424" y="6969"/>
                    <a:pt x="4389" y="6969"/>
                    <a:pt x="5601" y="5759"/>
                  </a:cubicBezTo>
                  <a:cubicBezTo>
                    <a:pt x="5601" y="5759"/>
                    <a:pt x="11371" y="0"/>
                    <a:pt x="11371" y="0"/>
                  </a:cubicBezTo>
                  <a:lnTo>
                    <a:pt x="2594" y="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7BB1772-8A45-46BB-BDDF-A3F666CACE6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05038" y="3536950"/>
              <a:ext cx="1241425" cy="2022475"/>
            </a:xfrm>
            <a:custGeom>
              <a:avLst/>
              <a:gdLst>
                <a:gd name="T0" fmla="*/ 6948 w 6948"/>
                <a:gd name="T1" fmla="*/ 0 h 11315"/>
                <a:gd name="T2" fmla="*/ 1212 w 6948"/>
                <a:gd name="T3" fmla="*/ 5725 h 11315"/>
                <a:gd name="T4" fmla="*/ 1212 w 6948"/>
                <a:gd name="T5" fmla="*/ 10105 h 11315"/>
                <a:gd name="T6" fmla="*/ 5601 w 6948"/>
                <a:gd name="T7" fmla="*/ 10105 h 11315"/>
                <a:gd name="T8" fmla="*/ 5601 w 6948"/>
                <a:gd name="T9" fmla="*/ 10105 h 11315"/>
                <a:gd name="T10" fmla="*/ 6948 w 6948"/>
                <a:gd name="T11" fmla="*/ 8761 h 11315"/>
                <a:gd name="T12" fmla="*/ 6948 w 6948"/>
                <a:gd name="T13" fmla="*/ 0 h 11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8" h="11315">
                  <a:moveTo>
                    <a:pt x="6948" y="0"/>
                  </a:moveTo>
                  <a:lnTo>
                    <a:pt x="1212" y="5725"/>
                  </a:lnTo>
                  <a:cubicBezTo>
                    <a:pt x="0" y="6935"/>
                    <a:pt x="0" y="8896"/>
                    <a:pt x="1212" y="10105"/>
                  </a:cubicBezTo>
                  <a:cubicBezTo>
                    <a:pt x="2424" y="11315"/>
                    <a:pt x="4389" y="11315"/>
                    <a:pt x="5601" y="10105"/>
                  </a:cubicBezTo>
                  <a:cubicBezTo>
                    <a:pt x="5601" y="10105"/>
                    <a:pt x="5601" y="10105"/>
                    <a:pt x="5601" y="10105"/>
                  </a:cubicBezTo>
                  <a:lnTo>
                    <a:pt x="6948" y="8761"/>
                  </a:lnTo>
                  <a:lnTo>
                    <a:pt x="694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05B8CC6B-5382-428A-BFC9-1A60DDDD071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3536950"/>
              <a:ext cx="1247775" cy="2028825"/>
            </a:xfrm>
            <a:custGeom>
              <a:avLst/>
              <a:gdLst>
                <a:gd name="T0" fmla="*/ 0 w 6982"/>
                <a:gd name="T1" fmla="*/ 8760 h 11349"/>
                <a:gd name="T2" fmla="*/ 1381 w 6982"/>
                <a:gd name="T3" fmla="*/ 10139 h 11349"/>
                <a:gd name="T4" fmla="*/ 5770 w 6982"/>
                <a:gd name="T5" fmla="*/ 10139 h 11349"/>
                <a:gd name="T6" fmla="*/ 5770 w 6982"/>
                <a:gd name="T7" fmla="*/ 5759 h 11349"/>
                <a:gd name="T8" fmla="*/ 0 w 6982"/>
                <a:gd name="T9" fmla="*/ 0 h 11349"/>
                <a:gd name="T10" fmla="*/ 0 w 6982"/>
                <a:gd name="T11" fmla="*/ 8760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2" h="11349">
                  <a:moveTo>
                    <a:pt x="0" y="8760"/>
                  </a:moveTo>
                  <a:lnTo>
                    <a:pt x="1381" y="10139"/>
                  </a:lnTo>
                  <a:cubicBezTo>
                    <a:pt x="2593" y="11349"/>
                    <a:pt x="4558" y="11349"/>
                    <a:pt x="5770" y="10139"/>
                  </a:cubicBezTo>
                  <a:cubicBezTo>
                    <a:pt x="6982" y="8930"/>
                    <a:pt x="6982" y="6969"/>
                    <a:pt x="5770" y="5759"/>
                  </a:cubicBezTo>
                  <a:cubicBezTo>
                    <a:pt x="5770" y="5759"/>
                    <a:pt x="0" y="0"/>
                    <a:pt x="0" y="0"/>
                  </a:cubicBezTo>
                  <a:lnTo>
                    <a:pt x="0" y="8760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44315B9F-335E-4C99-AEE1-9768AC6B29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46463" y="1301750"/>
              <a:ext cx="1241425" cy="2022475"/>
            </a:xfrm>
            <a:custGeom>
              <a:avLst/>
              <a:gdLst>
                <a:gd name="T0" fmla="*/ 0 w 6947"/>
                <a:gd name="T1" fmla="*/ 11314 h 11314"/>
                <a:gd name="T2" fmla="*/ 5735 w 6947"/>
                <a:gd name="T3" fmla="*/ 5590 h 11314"/>
                <a:gd name="T4" fmla="*/ 5735 w 6947"/>
                <a:gd name="T5" fmla="*/ 1209 h 11314"/>
                <a:gd name="T6" fmla="*/ 1346 w 6947"/>
                <a:gd name="T7" fmla="*/ 1209 h 11314"/>
                <a:gd name="T8" fmla="*/ 1346 w 6947"/>
                <a:gd name="T9" fmla="*/ 1209 h 11314"/>
                <a:gd name="T10" fmla="*/ 0 w 6947"/>
                <a:gd name="T11" fmla="*/ 2553 h 11314"/>
                <a:gd name="T12" fmla="*/ 0 w 6947"/>
                <a:gd name="T13" fmla="*/ 11314 h 1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47" h="11314">
                  <a:moveTo>
                    <a:pt x="0" y="11314"/>
                  </a:moveTo>
                  <a:lnTo>
                    <a:pt x="5735" y="5590"/>
                  </a:lnTo>
                  <a:cubicBezTo>
                    <a:pt x="6947" y="4380"/>
                    <a:pt x="6947" y="2419"/>
                    <a:pt x="5735" y="1209"/>
                  </a:cubicBezTo>
                  <a:cubicBezTo>
                    <a:pt x="4523" y="0"/>
                    <a:pt x="2558" y="0"/>
                    <a:pt x="1346" y="1209"/>
                  </a:cubicBezTo>
                  <a:cubicBezTo>
                    <a:pt x="1346" y="1209"/>
                    <a:pt x="1346" y="1209"/>
                    <a:pt x="1346" y="1209"/>
                  </a:cubicBezTo>
                  <a:lnTo>
                    <a:pt x="0" y="2553"/>
                  </a:lnTo>
                  <a:lnTo>
                    <a:pt x="0" y="11314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BB2D174-0EC7-4441-AD18-1776A7DB2EB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198688" y="1295400"/>
              <a:ext cx="1247775" cy="2028825"/>
            </a:xfrm>
            <a:custGeom>
              <a:avLst/>
              <a:gdLst>
                <a:gd name="T0" fmla="*/ 6983 w 6983"/>
                <a:gd name="T1" fmla="*/ 2588 h 11349"/>
                <a:gd name="T2" fmla="*/ 5601 w 6983"/>
                <a:gd name="T3" fmla="*/ 1209 h 11349"/>
                <a:gd name="T4" fmla="*/ 1212 w 6983"/>
                <a:gd name="T5" fmla="*/ 1209 h 11349"/>
                <a:gd name="T6" fmla="*/ 1212 w 6983"/>
                <a:gd name="T7" fmla="*/ 5590 h 11349"/>
                <a:gd name="T8" fmla="*/ 6983 w 6983"/>
                <a:gd name="T9" fmla="*/ 11349 h 11349"/>
                <a:gd name="T10" fmla="*/ 6983 w 6983"/>
                <a:gd name="T11" fmla="*/ 2588 h 11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83" h="11349">
                  <a:moveTo>
                    <a:pt x="6983" y="2588"/>
                  </a:moveTo>
                  <a:lnTo>
                    <a:pt x="5601" y="1209"/>
                  </a:lnTo>
                  <a:cubicBezTo>
                    <a:pt x="4389" y="0"/>
                    <a:pt x="2424" y="0"/>
                    <a:pt x="1212" y="1209"/>
                  </a:cubicBezTo>
                  <a:cubicBezTo>
                    <a:pt x="0" y="2419"/>
                    <a:pt x="0" y="4380"/>
                    <a:pt x="1212" y="5590"/>
                  </a:cubicBezTo>
                  <a:cubicBezTo>
                    <a:pt x="1212" y="5590"/>
                    <a:pt x="6983" y="11349"/>
                    <a:pt x="6983" y="11349"/>
                  </a:cubicBezTo>
                  <a:lnTo>
                    <a:pt x="6983" y="2588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9" name="Otsikko 1">
            <a:extLst>
              <a:ext uri="{FF2B5EF4-FFF2-40B4-BE49-F238E27FC236}">
                <a16:creationId xmlns:a16="http://schemas.microsoft.com/office/drawing/2014/main" id="{CC3CCF47-50E1-26E4-1690-F311DC1633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20" name="Alaotsikko 2">
            <a:extLst>
              <a:ext uri="{FF2B5EF4-FFF2-40B4-BE49-F238E27FC236}">
                <a16:creationId xmlns:a16="http://schemas.microsoft.com/office/drawing/2014/main" id="{D8A95CF2-B9DE-4096-C2FB-1D24CAEC0F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387589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E43FE4-FB6C-45D5-BED5-AFA0DAE40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  <p:grpSp>
        <p:nvGrpSpPr>
          <p:cNvPr id="14" name="Ryhmä 13">
            <a:extLst>
              <a:ext uri="{FF2B5EF4-FFF2-40B4-BE49-F238E27FC236}">
                <a16:creationId xmlns:a16="http://schemas.microsoft.com/office/drawing/2014/main" id="{25D18D17-D3F9-44DF-8EDE-0C7C5C047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291899" y="1369347"/>
            <a:ext cx="5569688" cy="5480715"/>
            <a:chOff x="2616201" y="4763"/>
            <a:chExt cx="6956425" cy="6845300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28A69238-3E3A-4A3A-9418-543D58BFA5E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9376" y="65088"/>
              <a:ext cx="2413000" cy="4302125"/>
            </a:xfrm>
            <a:custGeom>
              <a:avLst/>
              <a:gdLst>
                <a:gd name="T0" fmla="*/ 400 w 10755"/>
                <a:gd name="T1" fmla="*/ 147 h 19180"/>
                <a:gd name="T2" fmla="*/ 0 w 10755"/>
                <a:gd name="T3" fmla="*/ 313 h 19180"/>
                <a:gd name="T4" fmla="*/ 0 w 10755"/>
                <a:gd name="T5" fmla="*/ 13802 h 19180"/>
                <a:gd name="T6" fmla="*/ 5378 w 10755"/>
                <a:gd name="T7" fmla="*/ 19180 h 19180"/>
                <a:gd name="T8" fmla="*/ 10755 w 10755"/>
                <a:gd name="T9" fmla="*/ 13802 h 19180"/>
                <a:gd name="T10" fmla="*/ 10755 w 10755"/>
                <a:gd name="T11" fmla="*/ 13802 h 19180"/>
                <a:gd name="T12" fmla="*/ 10755 w 10755"/>
                <a:gd name="T13" fmla="*/ 10599 h 19180"/>
                <a:gd name="T14" fmla="*/ 10686 w 10755"/>
                <a:gd name="T15" fmla="*/ 10434 h 19180"/>
                <a:gd name="T16" fmla="*/ 400 w 10755"/>
                <a:gd name="T17" fmla="*/ 147 h 19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55" h="19180">
                  <a:moveTo>
                    <a:pt x="400" y="147"/>
                  </a:moveTo>
                  <a:cubicBezTo>
                    <a:pt x="253" y="0"/>
                    <a:pt x="0" y="104"/>
                    <a:pt x="0" y="313"/>
                  </a:cubicBezTo>
                  <a:lnTo>
                    <a:pt x="0" y="13802"/>
                  </a:lnTo>
                  <a:cubicBezTo>
                    <a:pt x="0" y="16772"/>
                    <a:pt x="2408" y="19180"/>
                    <a:pt x="5378" y="19180"/>
                  </a:cubicBezTo>
                  <a:cubicBezTo>
                    <a:pt x="8348" y="19180"/>
                    <a:pt x="10755" y="16772"/>
                    <a:pt x="10755" y="13802"/>
                  </a:cubicBezTo>
                  <a:lnTo>
                    <a:pt x="10755" y="13802"/>
                  </a:lnTo>
                  <a:lnTo>
                    <a:pt x="10755" y="10599"/>
                  </a:lnTo>
                  <a:cubicBezTo>
                    <a:pt x="10755" y="10537"/>
                    <a:pt x="10730" y="10477"/>
                    <a:pt x="10686" y="10434"/>
                  </a:cubicBezTo>
                  <a:lnTo>
                    <a:pt x="400" y="147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857EEE01-04E0-4867-8E7C-F0A0847AFFC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73351" y="7938"/>
              <a:ext cx="4325938" cy="2413000"/>
            </a:xfrm>
            <a:custGeom>
              <a:avLst/>
              <a:gdLst>
                <a:gd name="T0" fmla="*/ 10515 w 19289"/>
                <a:gd name="T1" fmla="*/ 10755 h 10755"/>
                <a:gd name="T2" fmla="*/ 13901 w 19289"/>
                <a:gd name="T3" fmla="*/ 10755 h 10755"/>
                <a:gd name="T4" fmla="*/ 19279 w 19289"/>
                <a:gd name="T5" fmla="*/ 5359 h 10755"/>
                <a:gd name="T6" fmla="*/ 13843 w 19289"/>
                <a:gd name="T7" fmla="*/ 0 h 10755"/>
                <a:gd name="T8" fmla="*/ 298 w 19289"/>
                <a:gd name="T9" fmla="*/ 0 h 10755"/>
                <a:gd name="T10" fmla="*/ 141 w 19289"/>
                <a:gd name="T11" fmla="*/ 381 h 10755"/>
                <a:gd name="T12" fmla="*/ 10515 w 19289"/>
                <a:gd name="T13" fmla="*/ 10755 h 10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89" h="10755">
                  <a:moveTo>
                    <a:pt x="10515" y="10755"/>
                  </a:moveTo>
                  <a:lnTo>
                    <a:pt x="13901" y="10755"/>
                  </a:lnTo>
                  <a:cubicBezTo>
                    <a:pt x="16878" y="10755"/>
                    <a:pt x="19289" y="8337"/>
                    <a:pt x="19279" y="5359"/>
                  </a:cubicBezTo>
                  <a:cubicBezTo>
                    <a:pt x="19269" y="2387"/>
                    <a:pt x="16815" y="0"/>
                    <a:pt x="13843" y="0"/>
                  </a:cubicBezTo>
                  <a:lnTo>
                    <a:pt x="298" y="0"/>
                  </a:lnTo>
                  <a:cubicBezTo>
                    <a:pt x="100" y="0"/>
                    <a:pt x="0" y="240"/>
                    <a:pt x="141" y="381"/>
                  </a:cubicBezTo>
                  <a:lnTo>
                    <a:pt x="10515" y="10755"/>
                  </a:lnTo>
                  <a:close/>
                </a:path>
              </a:pathLst>
            </a:custGeom>
            <a:solidFill>
              <a:srgbClr val="FFC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0EC8585-3977-43D4-B994-8374AA7EC3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16201" y="4763"/>
              <a:ext cx="6956425" cy="6845300"/>
            </a:xfrm>
            <a:custGeom>
              <a:avLst/>
              <a:gdLst>
                <a:gd name="T0" fmla="*/ 29827 w 31023"/>
                <a:gd name="T1" fmla="*/ 30518 h 30518"/>
                <a:gd name="T2" fmla="*/ 31023 w 31023"/>
                <a:gd name="T3" fmla="*/ 30518 h 30518"/>
                <a:gd name="T4" fmla="*/ 30881 w 31023"/>
                <a:gd name="T5" fmla="*/ 30190 h 30518"/>
                <a:gd name="T6" fmla="*/ 881 w 31023"/>
                <a:gd name="T7" fmla="*/ 190 h 30518"/>
                <a:gd name="T8" fmla="*/ 190 w 31023"/>
                <a:gd name="T9" fmla="*/ 190 h 30518"/>
                <a:gd name="T10" fmla="*/ 190 w 31023"/>
                <a:gd name="T11" fmla="*/ 881 h 30518"/>
                <a:gd name="T12" fmla="*/ 29827 w 31023"/>
                <a:gd name="T13" fmla="*/ 30518 h 30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23" h="30518">
                  <a:moveTo>
                    <a:pt x="29827" y="30518"/>
                  </a:moveTo>
                  <a:lnTo>
                    <a:pt x="31023" y="30518"/>
                  </a:lnTo>
                  <a:cubicBezTo>
                    <a:pt x="31019" y="30399"/>
                    <a:pt x="30971" y="30281"/>
                    <a:pt x="30881" y="30190"/>
                  </a:cubicBezTo>
                  <a:lnTo>
                    <a:pt x="881" y="190"/>
                  </a:lnTo>
                  <a:cubicBezTo>
                    <a:pt x="690" y="0"/>
                    <a:pt x="381" y="0"/>
                    <a:pt x="190" y="190"/>
                  </a:cubicBezTo>
                  <a:cubicBezTo>
                    <a:pt x="0" y="381"/>
                    <a:pt x="0" y="690"/>
                    <a:pt x="190" y="881"/>
                  </a:cubicBezTo>
                  <a:lnTo>
                    <a:pt x="29827" y="30518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799"/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2F2FBECB-A307-2064-FCF5-F6F5DC27B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1437181"/>
            <a:ext cx="5355982" cy="2468071"/>
          </a:xfrm>
        </p:spPr>
        <p:txBody>
          <a:bodyPr anchor="t" anchorCtr="0">
            <a:normAutofit/>
          </a:bodyPr>
          <a:lstStyle>
            <a:lvl1pPr algn="ctr">
              <a:defRPr sz="3999" spc="-50" baseline="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13" name="Alaotsikko 2">
            <a:extLst>
              <a:ext uri="{FF2B5EF4-FFF2-40B4-BE49-F238E27FC236}">
                <a16:creationId xmlns:a16="http://schemas.microsoft.com/office/drawing/2014/main" id="{4B1A8B24-0324-68AF-5533-A2F7F1B5AE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1" y="4329875"/>
            <a:ext cx="5355982" cy="1217735"/>
          </a:xfrm>
        </p:spPr>
        <p:txBody>
          <a:bodyPr/>
          <a:lstStyle>
            <a:lvl1pPr marL="0" indent="0" algn="ctr">
              <a:buNone/>
              <a:defRPr sz="2199" spc="-20" baseline="0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</p:spTree>
    <p:extLst>
      <p:ext uri="{BB962C8B-B14F-4D97-AF65-F5344CB8AC3E}">
        <p14:creationId xmlns:p14="http://schemas.microsoft.com/office/powerpoint/2010/main" val="67222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7EB6BE-E09D-4391-BB19-9AB34E85D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4" y="882869"/>
            <a:ext cx="4526870" cy="1472950"/>
          </a:xfrm>
        </p:spPr>
        <p:txBody>
          <a:bodyPr/>
          <a:lstStyle>
            <a:lvl1pPr>
              <a:defRPr sz="2999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7A06A4-1BF6-41E8-89FB-D111961A8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174" y="2702660"/>
            <a:ext cx="4526870" cy="347430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>
            <a:extLst>
              <a:ext uri="{FF2B5EF4-FFF2-40B4-BE49-F238E27FC236}">
                <a16:creationId xmlns:a16="http://schemas.microsoft.com/office/drawing/2014/main" id="{7003FAD7-ACA6-4D45-A7F3-A3802FD3E09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3339" y="869951"/>
            <a:ext cx="4916480" cy="53197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00177F-D1AE-4D79-BFFE-C2705DAEA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5B677-F3BE-4BC7-9B45-5761A11509A9}" type="datetime1">
              <a:rPr lang="fi-FI" smtClean="0"/>
              <a:t>8.1.2024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388A3-F45C-4855-8B64-52B1BF9A5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221093-58DE-4EB6-89DB-B88D32F62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183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E243A338-5EC7-4196-A0E8-05B1FE386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5173" y="861647"/>
            <a:ext cx="10313378" cy="123401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61561A0-4845-4E30-A051-2FD9AFC9A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45173" y="2479433"/>
            <a:ext cx="10313378" cy="36975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Ensimmäinen taso</a:t>
            </a:r>
          </a:p>
          <a:p>
            <a:pPr lvl="2"/>
            <a:r>
              <a:rPr lang="fi-FI"/>
              <a:t>Toinen taso</a:t>
            </a:r>
          </a:p>
          <a:p>
            <a:pPr lvl="3"/>
            <a:r>
              <a:rPr lang="fi-FI"/>
              <a:t>Kolmas taso</a:t>
            </a:r>
          </a:p>
          <a:p>
            <a:pPr lvl="4"/>
            <a:r>
              <a:rPr lang="fi-FI"/>
              <a:t>Neljäs taso</a:t>
            </a:r>
          </a:p>
          <a:p>
            <a:pPr lvl="5"/>
            <a:r>
              <a:rPr lang="fi-FI"/>
              <a:t>Viides taso</a:t>
            </a:r>
          </a:p>
          <a:p>
            <a:pPr lvl="6"/>
            <a:r>
              <a:rPr lang="fi-FI"/>
              <a:t>Kuudes taso</a:t>
            </a:r>
          </a:p>
          <a:p>
            <a:pPr lvl="7"/>
            <a:r>
              <a:rPr lang="fi-FI"/>
              <a:t>Seitsemäs taso</a:t>
            </a:r>
          </a:p>
          <a:p>
            <a:pPr lvl="8"/>
            <a:r>
              <a:rPr lang="fi-FI"/>
              <a:t>Kahdeksas taso</a:t>
            </a:r>
          </a:p>
          <a:p>
            <a:pPr lvl="5"/>
            <a:endParaRPr lang="fi-FI"/>
          </a:p>
          <a:p>
            <a:pPr lvl="4"/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8C5D75-E007-4B16-BDEC-50D708BCD6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0098" y="6316599"/>
            <a:ext cx="141111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</a:defRPr>
            </a:lvl1pPr>
          </a:lstStyle>
          <a:p>
            <a:fld id="{0B1F465F-1FE2-48BD-A5F4-8F709E6305AF}" type="datetime1">
              <a:rPr lang="fi-FI" smtClean="0"/>
              <a:t>8.1.2024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91CA4E-B711-401A-9708-31ACDAD2A6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3635" y="180843"/>
            <a:ext cx="515840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 cap="all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332C66C-0429-4408-858E-55D6FCC689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6269" y="6316599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 b="1">
                <a:solidFill>
                  <a:schemeClr val="tx2"/>
                </a:solidFill>
              </a:defRPr>
            </a:lvl1pPr>
          </a:lstStyle>
          <a:p>
            <a:fld id="{CCD26548-A701-4132-A0A2-A9B09A70FF4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eltamusta logo, jossa yhdistyy sydämen, nuolen ja p-kirjaimen muodot sekä harmaa teksti Pohjois-Savon hyvinvointialue.">
            <a:extLst>
              <a:ext uri="{FF2B5EF4-FFF2-40B4-BE49-F238E27FC236}">
                <a16:creationId xmlns:a16="http://schemas.microsoft.com/office/drawing/2014/main" id="{47AE4CFD-8148-4EE1-9FD3-721B986FD5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469" y="319853"/>
            <a:ext cx="1522479" cy="32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7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hf hdr="0" dt="0"/>
  <p:txStyles>
    <p:titleStyle>
      <a:lvl1pPr algn="l" defTabSz="914126" rtl="0" eaLnBrk="1" latinLnBrk="0" hangingPunct="1">
        <a:lnSpc>
          <a:spcPct val="95000"/>
        </a:lnSpc>
        <a:spcBef>
          <a:spcPct val="0"/>
        </a:spcBef>
        <a:buNone/>
        <a:defRPr sz="3599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0921" indent="-180921" algn="l" defTabSz="914126" rtl="0" eaLnBrk="1" latinLnBrk="0" hangingPunct="1">
        <a:lnSpc>
          <a:spcPct val="100000"/>
        </a:lnSpc>
        <a:spcBef>
          <a:spcPts val="500"/>
        </a:spcBef>
        <a:spcAft>
          <a:spcPts val="0"/>
        </a:spcAft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1pPr>
      <a:lvl2pPr marL="53983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2pPr>
      <a:lvl3pPr marL="899730" indent="-179334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3pPr>
      <a:lvl4pPr marL="1259622" indent="-180921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4pPr>
      <a:lvl5pPr marL="1619514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2"/>
          </a:solidFill>
          <a:latin typeface="+mn-lt"/>
          <a:ea typeface="+mn-ea"/>
          <a:cs typeface="+mn-cs"/>
        </a:defRPr>
      </a:lvl5pPr>
      <a:lvl6pPr marL="1979406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339298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2699190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059082" indent="-179946" algn="l" defTabSz="914126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Marika.latti@pshyvinvointialue.fi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hyperlink" Target="https://sotkanet.fi/sotkanet/fi/taulukko/?indicator=szZMLo83stY1BAA=&amp;region=i8xIz8vNy0mxNsyPrzIsN09KTso1M7Y29rA28bI20jOONzUCUoYA&amp;year=sy5zsTbW0zUCAA==&amp;gender=t&amp;abs=f&amp;color=f&amp;buildVersion=3.1.1&amp;buildTimestamp=20230901063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hyperlink" Target="https://sotkanet.fi/sotkanet/fi/taulukko/?indicator=szZMLo83stY1BAA=&amp;region=i8xIz8vNy0mxNsyPrzIsN09KTso1M7Y29rA28bI20jOONzUCUoYA&amp;year=sy5zsTbW0zUCAA==&amp;gender=t&amp;abs=f&amp;color=f&amp;buildVersion=3.1.1&amp;buildTimestamp=20230901063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5.xml"/><Relationship Id="rId4" Type="http://schemas.openxmlformats.org/officeDocument/2006/relationships/hyperlink" Target="https://sotkanet.fi/sotkanet/fi/taulukko/?indicator=szZMLo83stY1BAA=&amp;region=i8xIz8vNy0mxNsyPrzIsN09KTso1M7Y29rA28bI20jOONzUCUoYA&amp;year=sy5zsTbW0zUCAA==&amp;gender=t&amp;abs=f&amp;color=f&amp;buildVersion=3.1.1&amp;buildTimestamp=202309010633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hl.fi/tutkimus-ja-kehittaminen/tutkimukset-ja-hankkeet/kouluterveyskysely/kouluterveyskyselyn-tulokset" TargetMode="Externa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otkanet.fi/sotkanet/fi/taulukko/?indicator=szZMLo83stY1BAA=&amp;region=i8xIz8vNy0mxNsyPrzIsN09KTso1M7Y29rA28bI20jOONzUCUoYA&amp;year=sy5zsTbS0zUCAA==&amp;gender=m;f;t&amp;abs=f&amp;color=f&amp;buildVersion=3.1.1&amp;buildTimestamp=20230901063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sotkanet.fi/sotkanet/fi/taulukko/?indicator=s_Yzi0-01jUFAA==&amp;region=i8xIz8vNy0mxNsyPrzIsN09KTso1M7Y29rA28bI20jOONzUCUoYA&amp;year=sy5zsTbS0zUCAA==&amp;gender=m;f;t&amp;abs=f&amp;color=f&amp;buildVersion=3.1.1&amp;buildTimestamp=20230901063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1.xml"/><Relationship Id="rId4" Type="http://schemas.openxmlformats.org/officeDocument/2006/relationships/hyperlink" Target="https://sotkanet.fi/sotkanet/fi/metadata/indicators/3142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hyperlink" Target="https://sotkanet.fi/sotkanet/fi/metadata/indicators/314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hyperlink" Target="https://sotkanet.fi/sotkanet/fi/metadata/indicators/315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6.xml"/><Relationship Id="rId4" Type="http://schemas.openxmlformats.org/officeDocument/2006/relationships/hyperlink" Target="https://sotkanet.fi/sotkanet/fi/metadata/indicators/314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hyperlink" Target="https://sotkanet.fi/sotkanet/fi/metadata/indicators/314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hyperlink" Target="https://sotkanet.fi/sotkanet/fi/metadata/indicators/489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F61A75-9F1B-B90F-8FB8-F97552D217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Kouluterveyskyselyn tulokset 2023</a:t>
            </a:r>
            <a:br>
              <a:rPr lang="fi-FI" dirty="0"/>
            </a:br>
            <a:r>
              <a:rPr lang="fi-FI" dirty="0"/>
              <a:t>Pohjois-Savo</a:t>
            </a:r>
            <a:br>
              <a:rPr lang="fi-FI" dirty="0"/>
            </a:br>
            <a:r>
              <a:rPr lang="fi-FI" dirty="0"/>
              <a:t>Seksuaaliterveys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CB76D47-EC95-2144-EF7D-7247500A38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HYTE- ja osallisuuspalvelualue</a:t>
            </a:r>
          </a:p>
          <a:p>
            <a:r>
              <a:rPr lang="fi-FI" dirty="0"/>
              <a:t>Hyvinvointikoordinaattori Marika Lätti</a:t>
            </a:r>
          </a:p>
          <a:p>
            <a:r>
              <a:rPr lang="fi-FI" dirty="0">
                <a:hlinkClick r:id="rId2"/>
              </a:rPr>
              <a:t>Marika.latti@pshyvinvointialue.fi</a:t>
            </a:r>
            <a:endParaRPr lang="fi-FI" dirty="0"/>
          </a:p>
          <a:p>
            <a:endParaRPr lang="fi-FI" dirty="0"/>
          </a:p>
          <a:p>
            <a:r>
              <a:rPr lang="fi-FI" dirty="0"/>
              <a:t>Koottu 4.1.2024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B2B515D2-0518-DBBE-B201-11E353342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1</a:t>
            </a:fld>
            <a:endParaRPr lang="fi-FI" dirty="0">
              <a:solidFill>
                <a:srgbClr val="31313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5513786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10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4190661" y="1369904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244277"/>
            <a:ext cx="10546672" cy="130545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8" y="5084365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1158854" y="5351408"/>
            <a:ext cx="10181840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100">
                <a:solidFill>
                  <a:srgbClr val="303030"/>
                </a:solidFill>
                <a:latin typeface="Arial" panose="020B0604020202020204"/>
                <a:ea typeface="+mn-lt"/>
                <a:cs typeface="Arial" panose="020B0604020202020204"/>
              </a:rPr>
              <a:t>Indikaattori tuottaa tietoa niiden ammatillisten oppilaitosten 1. ja 2. vuoden opiskelijoiden osuudesta (%), jotka eivät ole käyttäneet ehkäisymenetelmää viimeisimmässä yhdynnässä. Indikaattori perustuu kahteen kysymykseen. Kysymys 1: "Oletko koskaan ollut yhdynnässä (emätin- tai peräaukkoyhdyntä)?" Vastausvaihtoehdot: 1) en ole, 2) olen. Kysymys 2: "Mitä ehkäisymenetelmää käytitte viimeisimmässä yhdynnässä? Voit valita useita vaihtoehtoja." Vastausvaihtoehdot: 1) kondomia, 2) e-pillereitä, ehkäisyrengasta, tai -laastaria, 3) kierukkaa, 4) jälkiehkäisyä yhdynnän jälkeen, 5) jotakin muuta menetelmää, 6) ei mitään, toivomme lasta, 7) ei mitään, muusta syystä, 8) en tiedä. Tarkastelussa ovat vastaajat, jotka ovat ilmoittaneet kysymyksessä 2 vaihtoehdon 6 tai 7. Osuus lasketaan vastaajista, jotka ovat ilmoittaneet kysymyksessä 1 vaihtoehdon 2.</a:t>
            </a:r>
            <a:r>
              <a:rPr lang="fi-FI" sz="1100">
                <a:solidFill>
                  <a:prstClr val="black"/>
                </a:solidFill>
                <a:latin typeface="Arial" panose="020B0604020202020204"/>
                <a:hlinkClick r:id="rId4"/>
              </a:rPr>
              <a:t> Tulostaulukko - Sotkanet.fi, Tilasto- ja indikaattoripankki</a:t>
            </a:r>
            <a:endParaRPr lang="fi-FI" sz="11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1" name="Ellipsi 10">
            <a:extLst>
              <a:ext uri="{FF2B5EF4-FFF2-40B4-BE49-F238E27FC236}">
                <a16:creationId xmlns:a16="http://schemas.microsoft.com/office/drawing/2014/main" id="{02B2E8B8-9229-1505-AB22-14F52075722D}"/>
              </a:ext>
            </a:extLst>
          </p:cNvPr>
          <p:cNvSpPr/>
          <p:nvPr/>
        </p:nvSpPr>
        <p:spPr>
          <a:xfrm rot="2587134" flipV="1">
            <a:off x="3494390" y="2814718"/>
            <a:ext cx="425828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22" name="Kaavio 21">
            <a:extLst>
              <a:ext uri="{FF2B5EF4-FFF2-40B4-BE49-F238E27FC236}">
                <a16:creationId xmlns:a16="http://schemas.microsoft.com/office/drawing/2014/main" id="{E2442F06-1332-ED0E-C3B2-9826EA676C7B}"/>
              </a:ext>
            </a:extLst>
          </p:cNvPr>
          <p:cNvGraphicFramePr>
            <a:graphicFrameLocks/>
          </p:cNvGraphicFramePr>
          <p:nvPr/>
        </p:nvGraphicFramePr>
        <p:xfrm>
          <a:off x="7825836" y="1074350"/>
          <a:ext cx="3514859" cy="386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23D1B91B-08CB-EA8B-CBAB-B6E51F81A4A6}"/>
              </a:ext>
            </a:extLst>
          </p:cNvPr>
          <p:cNvGraphicFramePr>
            <a:graphicFrameLocks/>
          </p:cNvGraphicFramePr>
          <p:nvPr/>
        </p:nvGraphicFramePr>
        <p:xfrm>
          <a:off x="950909" y="1046020"/>
          <a:ext cx="6676964" cy="37149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959880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11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4190661" y="1369904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244277"/>
            <a:ext cx="10546672" cy="130545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8" y="5084365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1005080" y="5343006"/>
            <a:ext cx="10181840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100">
                <a:solidFill>
                  <a:srgbClr val="303030"/>
                </a:solidFill>
                <a:latin typeface="Arial" panose="020B0604020202020204"/>
                <a:ea typeface="+mn-lt"/>
                <a:cs typeface="Arial" panose="020B0604020202020204"/>
              </a:rPr>
              <a:t>Indikaattori tuottaa tietoa niiden lukion 1. ja 2. vuoden opiskelijoiden osuudesta (%), jotka eivät ole käyttäneet ehkäisymenetelmää viimeisimmässä yhdynnässä. Indikaattori perustuu kahteen kysymykseen. Kysymys 1: "Oletko koskaan ollut yhdynnässä (emätin- tai peräaukkoyhdyntä)?" Vastausvaihtoehdot: 1) en ole, 2) olen. Kysymys 2: "Mitä ehkäisymenetelmää käytitte viimeisimmässä yhdynnässä? Voit valita useita vaihtoehtoja." Vastausvaihtoehdot: 1) kondomia, 2) e-pillereitä, ehkäisyrengasta, tai -laastaria, 3) kierukkaa, 4) jälkiehkäisyä yhdynnän jälkeen, 5) jotakin muuta menetelmää, 6) ei mitään, toivomme lasta, 7) ei mitään, muusta syystä, 8) en tiedä. Tarkastelussa ovat vastaajat, jotka ovat ilmoittaneet kysymyksessä 2 vaihtoehdon 6 tai 7. Osuus lasketaan vastaajista, jotka ovat ilmoittaneet kysymyksessä 1 vaihtoehdon 2.</a:t>
            </a:r>
            <a:r>
              <a:rPr lang="fi-FI" sz="1100">
                <a:solidFill>
                  <a:prstClr val="black"/>
                </a:solidFill>
                <a:latin typeface="Arial" panose="020B0604020202020204"/>
                <a:hlinkClick r:id="rId4"/>
              </a:rPr>
              <a:t>Tulostaulukko - Sotkanet.fi, Tilasto- ja indikaattoripankki</a:t>
            </a:r>
            <a:endParaRPr lang="fi-FI" sz="11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0" name="Ellipsi 9">
            <a:extLst>
              <a:ext uri="{FF2B5EF4-FFF2-40B4-BE49-F238E27FC236}">
                <a16:creationId xmlns:a16="http://schemas.microsoft.com/office/drawing/2014/main" id="{47C842D9-1CE8-AEAD-1559-E31F8484551C}"/>
              </a:ext>
            </a:extLst>
          </p:cNvPr>
          <p:cNvSpPr/>
          <p:nvPr/>
        </p:nvSpPr>
        <p:spPr>
          <a:xfrm rot="2724659" flipV="1">
            <a:off x="5774018" y="2840706"/>
            <a:ext cx="479394" cy="1881035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12" name="Kaavio 11">
            <a:extLst>
              <a:ext uri="{FF2B5EF4-FFF2-40B4-BE49-F238E27FC236}">
                <a16:creationId xmlns:a16="http://schemas.microsoft.com/office/drawing/2014/main" id="{60D3B6C3-7C17-E2EE-4AB2-B5B782F3ED3D}"/>
              </a:ext>
            </a:extLst>
          </p:cNvPr>
          <p:cNvGraphicFramePr>
            <a:graphicFrameLocks/>
          </p:cNvGraphicFramePr>
          <p:nvPr/>
        </p:nvGraphicFramePr>
        <p:xfrm>
          <a:off x="8118066" y="1185398"/>
          <a:ext cx="2901607" cy="3375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900EA0AD-8684-330A-549D-DCB1A34DDA24}"/>
              </a:ext>
            </a:extLst>
          </p:cNvPr>
          <p:cNvGraphicFramePr>
            <a:graphicFrameLocks/>
          </p:cNvGraphicFramePr>
          <p:nvPr/>
        </p:nvGraphicFramePr>
        <p:xfrm>
          <a:off x="887682" y="1103766"/>
          <a:ext cx="6834459" cy="3692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3" name="Suora nuoliyhdysviiva 2">
            <a:extLst>
              <a:ext uri="{FF2B5EF4-FFF2-40B4-BE49-F238E27FC236}">
                <a16:creationId xmlns:a16="http://schemas.microsoft.com/office/drawing/2014/main" id="{4F4C9198-791F-AB02-35D3-160440385773}"/>
              </a:ext>
            </a:extLst>
          </p:cNvPr>
          <p:cNvCxnSpPr>
            <a:cxnSpLocks/>
          </p:cNvCxnSpPr>
          <p:nvPr/>
        </p:nvCxnSpPr>
        <p:spPr>
          <a:xfrm flipV="1">
            <a:off x="10788763" y="2817029"/>
            <a:ext cx="0" cy="4272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899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12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4190661" y="1369904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244277"/>
            <a:ext cx="10546672" cy="1305455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8" y="5084365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1005080" y="5343006"/>
            <a:ext cx="10181840" cy="101566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100">
                <a:solidFill>
                  <a:srgbClr val="303030"/>
                </a:solidFill>
                <a:latin typeface="Arial" panose="020B0604020202020204"/>
              </a:rPr>
              <a:t>Indikaattori tuottaa tietoa niiden peruskoulun 8. ja 9. luokan oppilaiden osuudesta (%), jotka eivät ole käyttäneet ehkäisymenetelmää viimeisimmässä yhdynnässä. Indikaattori perustuu kahteen kysymykseen. Kysymys 1: "Oletko koskaan ollut yhdynnässä (emätin- tai peräaukkoyhdyntä)?" Vastausvaihtoehdot: 1) en ole, 2) olen. Kysymys 2: "Mitä ehkäisymenetelmää käytitte viimeisimmässä yhdynnässä? Voit valita useita vaihtoehtoja." Vastausvaihtoehdot: 1) kondomia, 2) e-pillereitä, ehkäisyrengasta, tai -laastaria, 3) kierukkaa, 4) jälkiehkäisyä yhdynnän jälkeen, 5) jotakin muuta menetelmää, 6) ei mitään, 7) en tiedä. Tarkastelussa ovat vastaajat, jotka ovat ilmoittaneet kysymyksessä 2 vaihtoehdon 6. Osuus lasketaan vastaajista, jotka ovat ilmoittaneet kysymyksessä 1 vaihtoehdon 2.</a:t>
            </a:r>
            <a:r>
              <a:rPr lang="fi-FI" sz="1100">
                <a:solidFill>
                  <a:srgbClr val="303030"/>
                </a:solidFill>
                <a:latin typeface="Arial" panose="020B0604020202020204"/>
                <a:ea typeface="+mn-lt"/>
                <a:cs typeface="Arial" panose="020B0604020202020204"/>
              </a:rPr>
              <a:t> </a:t>
            </a:r>
            <a:r>
              <a:rPr lang="fi-FI" sz="1100">
                <a:solidFill>
                  <a:prstClr val="black"/>
                </a:solidFill>
                <a:latin typeface="Arial" panose="020B0604020202020204"/>
                <a:hlinkClick r:id="rId4"/>
              </a:rPr>
              <a:t>Tulostaulukko - Sotkanet.fi, Tilasto- ja indikaattoripankki</a:t>
            </a:r>
            <a:endParaRPr lang="fi-FI" sz="1100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1DE24AB3-F0B6-A7B9-A23F-1C48592CDBCD}"/>
              </a:ext>
            </a:extLst>
          </p:cNvPr>
          <p:cNvGraphicFramePr>
            <a:graphicFrameLocks/>
          </p:cNvGraphicFramePr>
          <p:nvPr/>
        </p:nvGraphicFramePr>
        <p:xfrm>
          <a:off x="876661" y="1262909"/>
          <a:ext cx="4572000" cy="336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88778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00F700-40AC-6A7B-7D73-0BFF09C7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735" y="1104170"/>
            <a:ext cx="11274498" cy="774813"/>
          </a:xfrm>
        </p:spPr>
        <p:txBody>
          <a:bodyPr/>
          <a:lstStyle/>
          <a:p>
            <a:r>
              <a:rPr lang="fi-FI" sz="3999">
                <a:latin typeface="Inter"/>
                <a:ea typeface="Inter" panose="02000503000000020004" pitchFamily="2" charset="0"/>
              </a:rPr>
              <a:t>Yhteenveto seksuaaliterveyden edistäminen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13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239072" y="649111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740018" y="2112072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2400" dirty="0">
                <a:solidFill>
                  <a:srgbClr val="313131"/>
                </a:solidFill>
                <a:latin typeface="Arial" panose="020B0604020202020204"/>
              </a:rPr>
              <a:t>Hyvää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1600" dirty="0">
              <a:solidFill>
                <a:srgbClr val="313131"/>
              </a:solidFill>
              <a:latin typeface="Arial" panose="020B060402020202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dirty="0">
                <a:solidFill>
                  <a:srgbClr val="313131"/>
                </a:solidFill>
                <a:latin typeface="Arial" panose="020B0604020202020204"/>
              </a:rPr>
              <a:t>Ammatillisen oppilaitoksen opiskelijoista ehkäisyä jätti käyttämättä viimeisimmässä yhdynnässä 13,1%, kun vastaava luku oli vuonna 2021 14,1%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1600" dirty="0">
              <a:solidFill>
                <a:srgbClr val="313131"/>
              </a:solidFill>
              <a:latin typeface="Arial" panose="020B0604020202020204"/>
            </a:endParaRPr>
          </a:p>
          <a:p>
            <a:pPr algn="l">
              <a:spcBef>
                <a:spcPts val="0"/>
              </a:spcBef>
              <a:defRPr/>
            </a:pPr>
            <a:endParaRPr lang="fi-FI" sz="1600" dirty="0">
              <a:solidFill>
                <a:srgbClr val="313131"/>
              </a:solidFill>
              <a:latin typeface="Arial" panose="020B060402020202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1600" dirty="0">
              <a:solidFill>
                <a:srgbClr val="313131"/>
              </a:solidFill>
              <a:latin typeface="Arial" panose="020B0604020202020204"/>
            </a:endParaRPr>
          </a:p>
          <a:p>
            <a:pPr algn="l">
              <a:spcBef>
                <a:spcPts val="0"/>
              </a:spcBef>
              <a:defRPr/>
            </a:pPr>
            <a:r>
              <a:rPr lang="fi-FI" sz="2400" dirty="0">
                <a:solidFill>
                  <a:srgbClr val="313131"/>
                </a:solidFill>
                <a:latin typeface="Arial" panose="020B0604020202020204"/>
              </a:rPr>
              <a:t>Yleisiä huomioita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dirty="0">
                <a:solidFill>
                  <a:srgbClr val="313131"/>
                </a:solidFill>
                <a:latin typeface="Arial" panose="020B0604020202020204"/>
              </a:rPr>
              <a:t>Kaikissa ikäryhmissä yhdynnässä olleiden määrä on hieman laskenut eli voidaan ajatella, että yhdyntöjen aloittamisikä on laskenut 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1600" dirty="0">
              <a:solidFill>
                <a:srgbClr val="313131"/>
              </a:solidFill>
              <a:latin typeface="Arial" panose="020B060402020202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1600" dirty="0">
              <a:solidFill>
                <a:srgbClr val="313131"/>
              </a:solidFill>
              <a:latin typeface="Arial" panose="020B0604020202020204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1600" dirty="0">
              <a:solidFill>
                <a:srgbClr val="313131"/>
              </a:solidFill>
              <a:latin typeface="Arial" panose="020B0604020202020204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1600" dirty="0">
              <a:solidFill>
                <a:srgbClr val="313131"/>
              </a:solidFill>
              <a:latin typeface="Arial" panose="020B0604020202020204"/>
              <a:cs typeface="Arial"/>
            </a:endParaRPr>
          </a:p>
          <a:p>
            <a:pPr algn="l">
              <a:spcBef>
                <a:spcPts val="0"/>
              </a:spcBef>
              <a:defRPr/>
            </a:pPr>
            <a:endParaRPr lang="fi-FI" sz="1600" dirty="0">
              <a:solidFill>
                <a:srgbClr val="313131"/>
              </a:solidFill>
              <a:latin typeface="Arial" panose="020B0604020202020204"/>
              <a:cs typeface="Arial"/>
            </a:endParaRPr>
          </a:p>
          <a:p>
            <a:pPr algn="l">
              <a:spcBef>
                <a:spcPts val="0"/>
              </a:spcBef>
              <a:defRPr/>
            </a:pPr>
            <a:endParaRPr lang="fi-FI" sz="1600" dirty="0">
              <a:solidFill>
                <a:srgbClr val="313131"/>
              </a:solidFill>
              <a:latin typeface="Arial" panose="020B060402020202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 dirty="0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6650963" y="2112071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3" name="Alaotsikko 3">
            <a:extLst>
              <a:ext uri="{FF2B5EF4-FFF2-40B4-BE49-F238E27FC236}">
                <a16:creationId xmlns:a16="http://schemas.microsoft.com/office/drawing/2014/main" id="{09977252-2937-17A9-D66F-BBE1A9BDEF91}"/>
              </a:ext>
            </a:extLst>
          </p:cNvPr>
          <p:cNvSpPr>
            <a:spLocks noGrp="1"/>
          </p:cNvSpPr>
          <p:nvPr/>
        </p:nvSpPr>
        <p:spPr>
          <a:xfrm>
            <a:off x="6463407" y="1935015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24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Kehitettävää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8.-9.lk oppilaat jättävät useammin käyttämättä ehkäisyä (19,7%) kuin 2.asteen opiskelijat (12-13.1%)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8.-9.lk pojat ovat käyttäneet aiempaa vähemmän ehkäisyä yhdynnöissä (2021: 22,7%</a:t>
            </a: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  <a:sym typeface="Wingdings" panose="05000000000000000000" pitchFamily="2" charset="2"/>
              </a:rPr>
              <a:t> 2023: 22,9%)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  <a:sym typeface="Wingdings" panose="05000000000000000000" pitchFamily="2" charset="2"/>
              </a:rPr>
              <a:t>Lukiolaisista ehkäisyn on jättänyt väliin viimeisimmässä yhdynnässä 12%, kun vastaava tulos vuonna 2021 oli 7,3%.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600" spc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  <a:sym typeface="Wingdings" panose="05000000000000000000" pitchFamily="2" charset="2"/>
              </a:rPr>
              <a:t>Lukiolaiset tytöt jättivät herkemmin käyttämättä ehkäisyä (13,4%) kuin pojat (9,5%).</a:t>
            </a:r>
            <a:endParaRPr lang="fi-FI" sz="16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8984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2CDC9A-D9B1-9FD7-7CF6-D79779BF9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Seksuaaliterveys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9A026A-35E1-C3D1-801F-0B4C166F87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Näissä dioissa on keskitytty pääasiassa hyvinvointisuunnitelmaan valittuihin mittareihin</a:t>
            </a:r>
          </a:p>
          <a:p>
            <a:r>
              <a:rPr lang="fi-FI" dirty="0"/>
              <a:t>Lisäksi nostettu muutamia mittareita, joita hyvä tarkistella kokonaisuuden analysoinnissa.</a:t>
            </a:r>
          </a:p>
          <a:p>
            <a:r>
              <a:rPr lang="fi-FI" dirty="0"/>
              <a:t>Lisää mittareita löytyy THL:n sivuilta: </a:t>
            </a:r>
            <a:r>
              <a:rPr lang="fi-FI" dirty="0">
                <a:hlinkClick r:id="rId2"/>
              </a:rPr>
              <a:t>Kouluterveyskyselyn tulokset – THL</a:t>
            </a:r>
            <a:r>
              <a:rPr lang="fi-FI" dirty="0"/>
              <a:t>- tutustu myös niihin oman toimintasi näkökulmasta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468CA57-9E39-BA4E-A846-393F5A43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rgbClr val="313131"/>
                </a:solidFill>
                <a:latin typeface="Arial" panose="020B0604020202020204"/>
              </a:rPr>
              <a:t>Kouluterveyskysely 2023</a:t>
            </a:r>
          </a:p>
          <a:p>
            <a:r>
              <a:rPr lang="fi-FI" dirty="0">
                <a:solidFill>
                  <a:srgbClr val="313131"/>
                </a:solidFill>
                <a:latin typeface="Arial" panose="020B0604020202020204"/>
              </a:rPr>
              <a:t>Pohjois-Savo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3662E2B7-66B8-8F34-D197-FE3162659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2</a:t>
            </a:fld>
            <a:endParaRPr lang="fi-FI" dirty="0">
              <a:solidFill>
                <a:srgbClr val="313131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686961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B9987C-679A-14A4-5DE7-10AB591DFC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1" y="869010"/>
            <a:ext cx="5354587" cy="1146222"/>
          </a:xfrm>
        </p:spPr>
        <p:txBody>
          <a:bodyPr>
            <a:normAutofit/>
          </a:bodyPr>
          <a:lstStyle/>
          <a:p>
            <a:r>
              <a:rPr lang="fi-FI" sz="3950"/>
              <a:t>Seksuaaliterveys</a:t>
            </a:r>
            <a:endParaRPr lang="fi-FI" sz="3950">
              <a:cs typeface="Arial"/>
            </a:endParaRP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7D93480-DE35-BC63-EF2B-22D24B4BB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3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6" name="Alaotsikko 3">
            <a:extLst>
              <a:ext uri="{FF2B5EF4-FFF2-40B4-BE49-F238E27FC236}">
                <a16:creationId xmlns:a16="http://schemas.microsoft.com/office/drawing/2014/main" id="{9DD281F7-CFCF-DCA4-3E36-94F802D14C80}"/>
              </a:ext>
            </a:extLst>
          </p:cNvPr>
          <p:cNvSpPr>
            <a:spLocks noGrp="1"/>
          </p:cNvSpPr>
          <p:nvPr/>
        </p:nvSpPr>
        <p:spPr>
          <a:xfrm>
            <a:off x="6505764" y="1669003"/>
            <a:ext cx="5129224" cy="4763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r>
              <a:rPr lang="fi-FI" sz="1400" dirty="0">
                <a:solidFill>
                  <a:srgbClr val="313131"/>
                </a:solidFill>
                <a:latin typeface="Arial" panose="020B0604020202020204"/>
                <a:cs typeface="Arial"/>
              </a:rPr>
              <a:t>Sisältää tulokset kysymyksistä:</a:t>
            </a:r>
          </a:p>
          <a:p>
            <a:pPr algn="l">
              <a:spcBef>
                <a:spcPts val="0"/>
              </a:spcBef>
              <a:defRPr/>
            </a:pPr>
            <a:endParaRPr lang="fi-FI" sz="1400" dirty="0">
              <a:solidFill>
                <a:srgbClr val="313131"/>
              </a:solidFill>
              <a:latin typeface="Arial" panose="020B0604020202020204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 dirty="0">
                <a:solidFill>
                  <a:srgbClr val="313131"/>
                </a:solidFill>
                <a:latin typeface="Arial" panose="020B0604020202020204"/>
              </a:rPr>
              <a:t>Ei ole käyttänyt ehkäisymenetelmää viimeisimmässä yhdynnässä, % 8. ja 9. luokan oppilaista (2019-)</a:t>
            </a:r>
            <a:endParaRPr lang="fi-FI" sz="1400" spc="0" dirty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 spc="0" dirty="0">
                <a:solidFill>
                  <a:prstClr val="black"/>
                </a:solidFill>
                <a:latin typeface="Arial" panose="020B0604020202020204"/>
                <a:ea typeface="Inter" panose="02000503000000020004" pitchFamily="2" charset="0"/>
                <a:cs typeface="Arial"/>
              </a:rPr>
              <a:t>Ei ole käyttänyt ehkäisymenetelmää viimeisimmässä yhdynnässä, % ammatillisen oppilaitoksen 1. ja 2. vuoden opiskelijoista (2019-)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 dirty="0">
                <a:solidFill>
                  <a:srgbClr val="313131"/>
                </a:solidFill>
                <a:latin typeface="Arial" panose="020B0604020202020204"/>
              </a:rPr>
              <a:t>Ei ole käyttänyt ehkäisymenetelmää viimeisimmässä yhdynnässä, % lukion 1. ja 2. vuoden opiskelijoista (2019-)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 dirty="0">
                <a:solidFill>
                  <a:srgbClr val="313131"/>
                </a:solidFill>
                <a:latin typeface="Arial" panose="020B0604020202020204"/>
                <a:hlinkClick r:id="rId3"/>
              </a:rPr>
              <a:t>Tulostaulukko - Sotkanet.fi, Tilasto- ja indikaattoripankki</a:t>
            </a:r>
            <a:endParaRPr lang="fi-FI" sz="1400" dirty="0">
              <a:solidFill>
                <a:srgbClr val="313131"/>
              </a:solidFill>
              <a:latin typeface="Arial" panose="020B0604020202020204"/>
            </a:endParaRPr>
          </a:p>
          <a:p>
            <a:pPr algn="l">
              <a:spcBef>
                <a:spcPts val="0"/>
              </a:spcBef>
              <a:defRPr/>
            </a:pPr>
            <a:endParaRPr lang="fi-FI" sz="1400" dirty="0">
              <a:solidFill>
                <a:srgbClr val="313131"/>
              </a:solidFill>
              <a:latin typeface="Arial" panose="020B0604020202020204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1400" dirty="0">
              <a:solidFill>
                <a:srgbClr val="313131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 dirty="0">
                <a:solidFill>
                  <a:srgbClr val="313131"/>
                </a:solidFill>
                <a:latin typeface="Arial" panose="020B0604020202020204" pitchFamily="34" charset="0"/>
              </a:rPr>
              <a:t>Sukupuoliyhdynnässä olleet, % 8. ja 9. luokan oppilaista</a:t>
            </a:r>
            <a:r>
              <a:rPr lang="fi-FI" sz="1400" dirty="0">
                <a:solidFill>
                  <a:srgbClr val="313131"/>
                </a:solidFill>
                <a:latin typeface="Arial" panose="020B0604020202020204"/>
              </a:rPr>
              <a:t> </a:t>
            </a: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 dirty="0">
                <a:solidFill>
                  <a:srgbClr val="313131"/>
                </a:solidFill>
                <a:latin typeface="Arial" panose="020B0604020202020204" pitchFamily="34" charset="0"/>
              </a:rPr>
              <a:t>Sukupuoliyhdynnässä olleet, % ammatillisen oppilaitoksen 1. ja 2. vuoden opiskelijoista</a:t>
            </a:r>
            <a:r>
              <a:rPr lang="fi-FI" sz="1400" dirty="0">
                <a:solidFill>
                  <a:srgbClr val="313131"/>
                </a:solidFill>
                <a:latin typeface="Arial" panose="020B0604020202020204"/>
              </a:rPr>
              <a:t> </a:t>
            </a:r>
            <a:r>
              <a:rPr lang="fi-FI" sz="1400" dirty="0">
                <a:solidFill>
                  <a:srgbClr val="313131"/>
                </a:solidFill>
                <a:latin typeface="Arial" panose="020B0604020202020204" pitchFamily="34" charset="0"/>
              </a:rPr>
              <a:t>Sukupuoliyhdynnässä olleet, % lukion 1. ja 2. vuoden opiskelijoista</a:t>
            </a:r>
            <a:r>
              <a:rPr lang="fi-FI" sz="1400" dirty="0">
                <a:solidFill>
                  <a:srgbClr val="313131"/>
                </a:solidFill>
                <a:latin typeface="Arial" panose="020B0604020202020204"/>
              </a:rPr>
              <a:t> </a:t>
            </a:r>
            <a:endParaRPr lang="fi-FI" sz="1400" dirty="0">
              <a:solidFill>
                <a:srgbClr val="313131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r>
              <a:rPr lang="fi-FI" sz="1400" dirty="0">
                <a:solidFill>
                  <a:srgbClr val="313131"/>
                </a:solidFill>
                <a:latin typeface="Arial" panose="020B0604020202020204"/>
                <a:hlinkClick r:id="rId4"/>
              </a:rPr>
              <a:t>Tulostaulukko - Sotkanet.fi, Tilasto- ja indikaattoripankki</a:t>
            </a:r>
            <a:endParaRPr lang="fi-FI" sz="1400" dirty="0">
              <a:solidFill>
                <a:srgbClr val="313131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96868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4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60723"/>
            <a:ext cx="10546672" cy="721748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51173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1187496" y="5875034"/>
            <a:ext cx="10181840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1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sukupuoliyhdynnässä olleiden peruskoulun 8. ja 9. luokkalaisten osuuden prosentteina kysymykseen vastanneista ko. ikäluokassa. </a:t>
            </a:r>
            <a:r>
              <a:rPr lang="fi-FI" sz="1100">
                <a:solidFill>
                  <a:prstClr val="black"/>
                </a:solidFill>
                <a:latin typeface="Arial" panose="020B0604020202020204"/>
                <a:hlinkClick r:id="rId4"/>
              </a:rPr>
              <a:t>Metadata - Sotkanet.fi, Tilasto- ja indikaattoripankki</a:t>
            </a:r>
            <a:endParaRPr lang="fi-FI" sz="1100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81ABE58E-1551-AA34-84EA-4916895CC51A}"/>
              </a:ext>
            </a:extLst>
          </p:cNvPr>
          <p:cNvGraphicFramePr>
            <a:graphicFrameLocks/>
          </p:cNvGraphicFramePr>
          <p:nvPr/>
        </p:nvGraphicFramePr>
        <p:xfrm>
          <a:off x="822664" y="1033435"/>
          <a:ext cx="10546671" cy="419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346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5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4190661" y="1369904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25699"/>
            <a:ext cx="10546672" cy="95583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37488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1187496" y="5909387"/>
            <a:ext cx="10181840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1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sukupuoliyhdynnässä olleiden peruskoulun 8. ja 9. luokkalaisten osuuden prosentteina kysymykseen vastanneista ko. ikäluokassa. </a:t>
            </a:r>
            <a:r>
              <a:rPr lang="fi-FI" sz="1100">
                <a:solidFill>
                  <a:prstClr val="black"/>
                </a:solidFill>
                <a:latin typeface="Arial" panose="020B0604020202020204"/>
                <a:hlinkClick r:id="rId4"/>
              </a:rPr>
              <a:t>Metadata - Sotkanet.fi, Tilasto- ja indikaattoripankki</a:t>
            </a:r>
            <a:endParaRPr lang="fi-FI" sz="1100">
              <a:solidFill>
                <a:prstClr val="black"/>
              </a:solidFill>
              <a:latin typeface="Arial" panose="020B0604020202020204"/>
            </a:endParaRPr>
          </a:p>
          <a:p>
            <a:endParaRPr lang="fi-FI" sz="11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B4AA5067-FEEF-DF57-7FB8-FDA2B64FF718}"/>
              </a:ext>
            </a:extLst>
          </p:cNvPr>
          <p:cNvSpPr/>
          <p:nvPr/>
        </p:nvSpPr>
        <p:spPr>
          <a:xfrm rot="2587134" flipV="1">
            <a:off x="6207976" y="3020671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043DA82A-A402-476A-1DB3-7B6B46CD6598}"/>
              </a:ext>
            </a:extLst>
          </p:cNvPr>
          <p:cNvGraphicFramePr>
            <a:graphicFrameLocks/>
          </p:cNvGraphicFramePr>
          <p:nvPr/>
        </p:nvGraphicFramePr>
        <p:xfrm>
          <a:off x="8488637" y="882090"/>
          <a:ext cx="2907610" cy="420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33D6B321-750D-E1FE-1475-4C6506F3A64B}"/>
              </a:ext>
            </a:extLst>
          </p:cNvPr>
          <p:cNvGraphicFramePr>
            <a:graphicFrameLocks/>
          </p:cNvGraphicFramePr>
          <p:nvPr/>
        </p:nvGraphicFramePr>
        <p:xfrm>
          <a:off x="864797" y="966653"/>
          <a:ext cx="7356964" cy="417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778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6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4190661" y="1369904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25699"/>
            <a:ext cx="10546672" cy="95583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37488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1187496" y="5909386"/>
            <a:ext cx="10181840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1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sukupuoliyhdynnässä olleiden ammatillisen oppilaitoksen 1. ja 2. vuoden opiskelijoiden osuuden prosentteina kysymykseen vastanneista ko. ikäluokassa. </a:t>
            </a:r>
            <a:r>
              <a:rPr lang="fi-FI" sz="1100">
                <a:solidFill>
                  <a:prstClr val="black"/>
                </a:solidFill>
                <a:latin typeface="Arial" panose="020B0604020202020204"/>
                <a:hlinkClick r:id="rId4"/>
              </a:rPr>
              <a:t>Metadata - Sotkanet.fi, Tilasto- ja indikaattoripankki</a:t>
            </a:r>
            <a:endParaRPr lang="fi-FI" sz="11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B4AA5067-FEEF-DF57-7FB8-FDA2B64FF718}"/>
              </a:ext>
            </a:extLst>
          </p:cNvPr>
          <p:cNvSpPr/>
          <p:nvPr/>
        </p:nvSpPr>
        <p:spPr>
          <a:xfrm rot="2587134" flipV="1">
            <a:off x="5108271" y="3006220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10" name="Kaavio 9">
            <a:extLst>
              <a:ext uri="{FF2B5EF4-FFF2-40B4-BE49-F238E27FC236}">
                <a16:creationId xmlns:a16="http://schemas.microsoft.com/office/drawing/2014/main" id="{445B6BDE-38ED-8840-4566-30CCEB5E98D2}"/>
              </a:ext>
            </a:extLst>
          </p:cNvPr>
          <p:cNvGraphicFramePr>
            <a:graphicFrameLocks/>
          </p:cNvGraphicFramePr>
          <p:nvPr/>
        </p:nvGraphicFramePr>
        <p:xfrm>
          <a:off x="8177922" y="885101"/>
          <a:ext cx="3191414" cy="43895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3261FC18-C276-E266-35E9-6ED2A78BB99C}"/>
              </a:ext>
            </a:extLst>
          </p:cNvPr>
          <p:cNvGraphicFramePr>
            <a:graphicFrameLocks/>
          </p:cNvGraphicFramePr>
          <p:nvPr/>
        </p:nvGraphicFramePr>
        <p:xfrm>
          <a:off x="822664" y="975369"/>
          <a:ext cx="7015926" cy="424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92286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7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60723"/>
            <a:ext cx="10546672" cy="721748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451173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1187496" y="5875034"/>
            <a:ext cx="10181840" cy="3385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1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sukupuoliyhdynnässä olleiden lukion 1. ja 2. vuoden opiskelijoiden osuuden prosentteina kysymykseen vastanneista ko. ikäluokassa. </a:t>
            </a:r>
            <a:r>
              <a:rPr lang="fi-FI" sz="1100">
                <a:solidFill>
                  <a:prstClr val="black"/>
                </a:solidFill>
                <a:latin typeface="Arial" panose="020B0604020202020204"/>
                <a:hlinkClick r:id="rId4"/>
              </a:rPr>
              <a:t>Metadata - Sotkanet.fi, Tilasto- ja indikaattoripankki</a:t>
            </a:r>
            <a:endParaRPr lang="fi-FI" sz="1100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3FF087B6-279B-C037-F148-4492F00B0900}"/>
              </a:ext>
            </a:extLst>
          </p:cNvPr>
          <p:cNvGraphicFramePr>
            <a:graphicFrameLocks/>
          </p:cNvGraphicFramePr>
          <p:nvPr/>
        </p:nvGraphicFramePr>
        <p:xfrm>
          <a:off x="906528" y="972875"/>
          <a:ext cx="10462809" cy="4241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Ellipsi 11">
            <a:extLst>
              <a:ext uri="{FF2B5EF4-FFF2-40B4-BE49-F238E27FC236}">
                <a16:creationId xmlns:a16="http://schemas.microsoft.com/office/drawing/2014/main" id="{D308DA4F-E1BB-60BE-C575-0AA068C87F1A}"/>
              </a:ext>
            </a:extLst>
          </p:cNvPr>
          <p:cNvSpPr/>
          <p:nvPr/>
        </p:nvSpPr>
        <p:spPr>
          <a:xfrm rot="2587134" flipV="1">
            <a:off x="2646012" y="3337346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995369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8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4190661" y="1369904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625699"/>
            <a:ext cx="10546672" cy="955834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2" y="5374880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1187496" y="5909387"/>
            <a:ext cx="10181840" cy="50783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100">
                <a:solidFill>
                  <a:srgbClr val="303030"/>
                </a:solidFill>
                <a:latin typeface="Source Sans Pro" panose="020B0503030403020204" pitchFamily="34" charset="0"/>
              </a:rPr>
              <a:t>Indikaattori ilmaisee sukupuoliyhdynnässä olleiden lukion 1. ja 2. vuoden opiskelijoiden osuuden prosentteina kysymykseen vastanneista ko. ikäluokassa. </a:t>
            </a:r>
            <a:r>
              <a:rPr lang="fi-FI" sz="1100">
                <a:solidFill>
                  <a:prstClr val="black"/>
                </a:solidFill>
                <a:latin typeface="Arial" panose="020B0604020202020204"/>
                <a:hlinkClick r:id="rId4"/>
              </a:rPr>
              <a:t>Metadata - Sotkanet.fi, Tilasto- ja indikaattoripankki</a:t>
            </a:r>
            <a:endParaRPr lang="fi-FI" sz="1100">
              <a:solidFill>
                <a:prstClr val="black"/>
              </a:solidFill>
              <a:latin typeface="Arial" panose="020B0604020202020204"/>
            </a:endParaRPr>
          </a:p>
          <a:p>
            <a:endParaRPr lang="fi-FI" sz="110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12" name="Ellipsi 11">
            <a:extLst>
              <a:ext uri="{FF2B5EF4-FFF2-40B4-BE49-F238E27FC236}">
                <a16:creationId xmlns:a16="http://schemas.microsoft.com/office/drawing/2014/main" id="{B4AA5067-FEEF-DF57-7FB8-FDA2B64FF718}"/>
              </a:ext>
            </a:extLst>
          </p:cNvPr>
          <p:cNvSpPr/>
          <p:nvPr/>
        </p:nvSpPr>
        <p:spPr>
          <a:xfrm rot="2587134" flipV="1">
            <a:off x="5034707" y="3261492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9" name="Kaavio 8">
            <a:extLst>
              <a:ext uri="{FF2B5EF4-FFF2-40B4-BE49-F238E27FC236}">
                <a16:creationId xmlns:a16="http://schemas.microsoft.com/office/drawing/2014/main" id="{EC5A9005-85AA-2AE7-80C4-8520F156A8A2}"/>
              </a:ext>
            </a:extLst>
          </p:cNvPr>
          <p:cNvGraphicFramePr>
            <a:graphicFrameLocks/>
          </p:cNvGraphicFramePr>
          <p:nvPr/>
        </p:nvGraphicFramePr>
        <p:xfrm>
          <a:off x="8231188" y="907687"/>
          <a:ext cx="3155518" cy="423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Kaavio 1">
            <a:extLst>
              <a:ext uri="{FF2B5EF4-FFF2-40B4-BE49-F238E27FC236}">
                <a16:creationId xmlns:a16="http://schemas.microsoft.com/office/drawing/2014/main" id="{B4399D69-7589-07F4-44BA-133A70E1E0DA}"/>
              </a:ext>
            </a:extLst>
          </p:cNvPr>
          <p:cNvGraphicFramePr>
            <a:graphicFrameLocks/>
          </p:cNvGraphicFramePr>
          <p:nvPr/>
        </p:nvGraphicFramePr>
        <p:xfrm>
          <a:off x="822665" y="925995"/>
          <a:ext cx="6970779" cy="4348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88610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94600DA-558B-B4B7-E7DF-AA82EF1C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26548-A701-4132-A0A2-A9B09A70FF4B}" type="slidenum">
              <a:rPr lang="fi-FI">
                <a:solidFill>
                  <a:srgbClr val="313131"/>
                </a:solidFill>
                <a:latin typeface="Arial" panose="020B0604020202020204"/>
              </a:rPr>
              <a:pPr/>
              <a:t>9</a:t>
            </a:fld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A3361E82-03D1-A1CA-839C-8FA98F4A516D}"/>
              </a:ext>
            </a:extLst>
          </p:cNvPr>
          <p:cNvSpPr/>
          <p:nvPr/>
        </p:nvSpPr>
        <p:spPr>
          <a:xfrm>
            <a:off x="201575" y="329028"/>
            <a:ext cx="1477205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>
              <a:defRPr/>
            </a:pPr>
            <a:r>
              <a:rPr lang="fi-FI" sz="700" b="1">
                <a:solidFill>
                  <a:srgbClr val="C2C2C2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OSALLISUUDEN VAHVISTUMINEN JA YKSINÄISYYDEN VÄHENTÄMINEN</a:t>
            </a:r>
            <a:endParaRPr lang="fi-FI" sz="700" spc="300">
              <a:solidFill>
                <a:srgbClr val="C2C2C2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3" name="Suorakulmio 12">
            <a:extLst>
              <a:ext uri="{FF2B5EF4-FFF2-40B4-BE49-F238E27FC236}">
                <a16:creationId xmlns:a16="http://schemas.microsoft.com/office/drawing/2014/main" id="{1E0690FB-5E6D-6E87-5F03-081F894526E5}"/>
              </a:ext>
            </a:extLst>
          </p:cNvPr>
          <p:cNvSpPr/>
          <p:nvPr/>
        </p:nvSpPr>
        <p:spPr>
          <a:xfrm>
            <a:off x="1694837" y="382873"/>
            <a:ext cx="1113014" cy="107694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Arial" panose="020B0604020202020204"/>
              </a:rPr>
              <a:t>VANHEMMUUS VAHVISTUU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66933905-6CDC-0531-4DA6-561C5D485F51}"/>
              </a:ext>
            </a:extLst>
          </p:cNvPr>
          <p:cNvSpPr/>
          <p:nvPr/>
        </p:nvSpPr>
        <p:spPr>
          <a:xfrm>
            <a:off x="3062524" y="267491"/>
            <a:ext cx="1289563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black"/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ITSESTÄ HUOLEHTIMISEN JA TERVEELLISTEN ELINTAPOJEN EDISTÄMINEN </a:t>
            </a:r>
            <a:endParaRPr lang="fi-FI" sz="700" b="1" spc="300">
              <a:solidFill>
                <a:prstClr val="black"/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A4B7B72A-65A7-24D8-F9CE-2B5B68E9ECE9}"/>
              </a:ext>
            </a:extLst>
          </p:cNvPr>
          <p:cNvSpPr/>
          <p:nvPr/>
        </p:nvSpPr>
        <p:spPr>
          <a:xfrm>
            <a:off x="4635907" y="3199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Calibri"/>
              </a:rPr>
              <a:t>MIELEN HYVINVOINTI JA RIIPPUVUUKSIEN EHKÄISY</a:t>
            </a:r>
            <a:endParaRPr lang="fi-FI" sz="700" b="1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54EBA2D-ED48-31EF-F47A-C758468F7645}"/>
              </a:ext>
            </a:extLst>
          </p:cNvPr>
          <p:cNvSpPr/>
          <p:nvPr/>
        </p:nvSpPr>
        <p:spPr>
          <a:xfrm>
            <a:off x="5869243" y="329025"/>
            <a:ext cx="1156863" cy="215388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  <a:cs typeface="Verdana" panose="020B0604030504040204" pitchFamily="34" charset="0"/>
              </a:rPr>
              <a:t>TAPATURMIEN JA VÄKIVALLAN EHKÄISEMINEN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1" name="Suorakulmio 20">
            <a:extLst>
              <a:ext uri="{FF2B5EF4-FFF2-40B4-BE49-F238E27FC236}">
                <a16:creationId xmlns:a16="http://schemas.microsoft.com/office/drawing/2014/main" id="{880B36CF-738F-E4AF-302E-A9702B6BF1A1}"/>
              </a:ext>
            </a:extLst>
          </p:cNvPr>
          <p:cNvSpPr/>
          <p:nvPr/>
        </p:nvSpPr>
        <p:spPr>
          <a:xfrm>
            <a:off x="7033112" y="319228"/>
            <a:ext cx="1285204" cy="323081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HYTE- RESURSSIEN, RAKENTEIDEN JA PROSESSIEN</a:t>
            </a:r>
          </a:p>
          <a:p>
            <a:pPr algn="ctr" defTabSz="914126" fontAlgn="base">
              <a:defRPr/>
            </a:pPr>
            <a:r>
              <a:rPr lang="fi-FI" sz="700" b="1">
                <a:solidFill>
                  <a:prstClr val="white">
                    <a:lumMod val="65000"/>
                  </a:prstClr>
                </a:solidFill>
                <a:latin typeface="Inter" panose="02000503000000020004" pitchFamily="2" charset="0"/>
                <a:ea typeface="Inter" panose="02000503000000020004" pitchFamily="2" charset="0"/>
              </a:rPr>
              <a:t>VAHVISTUMINEN</a:t>
            </a:r>
            <a:endParaRPr lang="fi-FI" sz="700" spc="300">
              <a:solidFill>
                <a:prstClr val="white">
                  <a:lumMod val="65000"/>
                </a:prstClr>
              </a:solidFill>
              <a:latin typeface="Inter" panose="02000503000000020004" pitchFamily="2" charset="0"/>
              <a:ea typeface="Inter" panose="02000503000000020004" pitchFamily="2" charset="0"/>
            </a:endParaRPr>
          </a:p>
        </p:txBody>
      </p:sp>
      <p:sp>
        <p:nvSpPr>
          <p:cNvPr id="23" name="Suorakulmio 22">
            <a:extLst>
              <a:ext uri="{FF2B5EF4-FFF2-40B4-BE49-F238E27FC236}">
                <a16:creationId xmlns:a16="http://schemas.microsoft.com/office/drawing/2014/main" id="{F6FCEF83-9F4C-D32C-101A-CEFAA1B8FD11}"/>
              </a:ext>
            </a:extLst>
          </p:cNvPr>
          <p:cNvSpPr/>
          <p:nvPr/>
        </p:nvSpPr>
        <p:spPr>
          <a:xfrm>
            <a:off x="3150797" y="694699"/>
            <a:ext cx="1113014" cy="4570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126">
              <a:defRPr/>
            </a:pPr>
            <a:endParaRPr lang="fi-FI" sz="1799">
              <a:solidFill>
                <a:prstClr val="white"/>
              </a:solidFill>
              <a:latin typeface="Arial" panose="020B0604020202020204"/>
            </a:endParaRPr>
          </a:p>
        </p:txBody>
      </p:sp>
      <p:sp>
        <p:nvSpPr>
          <p:cNvPr id="18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805295" y="2053557"/>
            <a:ext cx="5129224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20" name="Alaotsikko 3">
            <a:extLst>
              <a:ext uri="{FF2B5EF4-FFF2-40B4-BE49-F238E27FC236}">
                <a16:creationId xmlns:a16="http://schemas.microsoft.com/office/drawing/2014/main" id="{5F9CF03B-E08A-7839-1DC0-3608DF117260}"/>
              </a:ext>
            </a:extLst>
          </p:cNvPr>
          <p:cNvSpPr>
            <a:spLocks noGrp="1"/>
          </p:cNvSpPr>
          <p:nvPr/>
        </p:nvSpPr>
        <p:spPr>
          <a:xfrm>
            <a:off x="4190661" y="1369904"/>
            <a:ext cx="5344142" cy="40389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kern="1200" spc="-2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pPr marL="342900" indent="-342900" algn="l">
              <a:spcBef>
                <a:spcPts val="0"/>
              </a:spcBef>
              <a:buBlip>
                <a:blip r:embed="rId2"/>
              </a:buBlip>
              <a:defRPr/>
            </a:pPr>
            <a:endParaRPr lang="fi-FI" sz="2400" spc="0">
              <a:solidFill>
                <a:prstClr val="black"/>
              </a:solidFill>
              <a:latin typeface="Arial" panose="020B0604020202020204"/>
              <a:ea typeface="Inter" panose="02000503000000020004" pitchFamily="2" charset="0"/>
              <a:cs typeface="Arial"/>
            </a:endParaRPr>
          </a:p>
          <a:p>
            <a:endParaRPr lang="fi-FI">
              <a:solidFill>
                <a:srgbClr val="313131"/>
              </a:solidFill>
              <a:latin typeface="Arial" panose="020B0604020202020204"/>
            </a:endParaRPr>
          </a:p>
        </p:txBody>
      </p:sp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D0482DA6-708B-7F62-0D9C-F113439697A4}"/>
              </a:ext>
            </a:extLst>
          </p:cNvPr>
          <p:cNvSpPr/>
          <p:nvPr/>
        </p:nvSpPr>
        <p:spPr>
          <a:xfrm>
            <a:off x="822664" y="5343005"/>
            <a:ext cx="10546672" cy="1238528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A960318-3B8B-2D6E-F0A3-A08ED3E64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78" y="5084365"/>
            <a:ext cx="5048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D350D78F-7C78-F0A9-4655-05F382897F66}"/>
              </a:ext>
            </a:extLst>
          </p:cNvPr>
          <p:cNvSpPr txBox="1"/>
          <p:nvPr/>
        </p:nvSpPr>
        <p:spPr>
          <a:xfrm flipH="1">
            <a:off x="1013765" y="5592828"/>
            <a:ext cx="10181840" cy="8463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i-FI" sz="1100">
                <a:solidFill>
                  <a:srgbClr val="303030"/>
                </a:solidFill>
                <a:latin typeface="Source Sans Pro" panose="020B0503030403020204" pitchFamily="34" charset="0"/>
              </a:rPr>
              <a:t>Indikaattori tuottaa tietoa niiden peruskoulun 8. ja 9. luokan oppilaiden osuudesta (%), jotka eivät ole käyttäneet ehkäisymenetelmää viimeisimmässä yhdynnässä. Indikaattori perustuu kahteen kysymykseen. Kysymys 1: "Oletko koskaan ollut yhdynnässä (emätin- tai peräaukkoyhdyntä)?" Vastausvaihtoehdot: 1) en ole, 2) olen. Kysymys 2: "Mitä ehkäisymenetelmää käytitte viimeisimmässä yhdynnässä? Voit valita useita vaihtoehtoja." Vastausvaihtoehdot: 1) kondomia, 2) e-pillereitä, ehkäisyrengasta, tai -laastaria, 3) kierukkaa, 4) jälkiehkäisyä yhdynnän jälkeen, 5) jotakin muuta menetelmää, 6) ei mitään, 7) en tiedä. Tarkastelussa ovat vastaajat, jotka ovat ilmoittaneet kysymyksessä 2 vaihtoehdon 6. Osuus lasketaan vastaajista, jotka ovat ilmoittaneet kysymyksessä 1 vaihtoehdon 2. </a:t>
            </a:r>
            <a:r>
              <a:rPr lang="fi-FI" sz="1100">
                <a:solidFill>
                  <a:prstClr val="black"/>
                </a:solidFill>
                <a:latin typeface="Arial" panose="020B0604020202020204"/>
                <a:hlinkClick r:id="rId4"/>
              </a:rPr>
              <a:t>Metadata - Sotkanet.fi, Tilasto- ja indikaattoripankki</a:t>
            </a:r>
            <a:endParaRPr lang="fi-FI" sz="1100">
              <a:solidFill>
                <a:prstClr val="black"/>
              </a:solidFill>
              <a:latin typeface="Arial" panose="020B0604020202020204"/>
            </a:endParaRPr>
          </a:p>
        </p:txBody>
      </p:sp>
      <p:graphicFrame>
        <p:nvGraphicFramePr>
          <p:cNvPr id="11" name="Kaavio 10">
            <a:extLst>
              <a:ext uri="{FF2B5EF4-FFF2-40B4-BE49-F238E27FC236}">
                <a16:creationId xmlns:a16="http://schemas.microsoft.com/office/drawing/2014/main" id="{CE8F0950-04FD-2D15-09A9-7E585F3919A0}"/>
              </a:ext>
            </a:extLst>
          </p:cNvPr>
          <p:cNvGraphicFramePr>
            <a:graphicFrameLocks/>
          </p:cNvGraphicFramePr>
          <p:nvPr/>
        </p:nvGraphicFramePr>
        <p:xfrm>
          <a:off x="8488640" y="990916"/>
          <a:ext cx="2880697" cy="4093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Ellipsi 11">
            <a:extLst>
              <a:ext uri="{FF2B5EF4-FFF2-40B4-BE49-F238E27FC236}">
                <a16:creationId xmlns:a16="http://schemas.microsoft.com/office/drawing/2014/main" id="{B4AA5067-FEEF-DF57-7FB8-FDA2B64FF718}"/>
              </a:ext>
            </a:extLst>
          </p:cNvPr>
          <p:cNvSpPr/>
          <p:nvPr/>
        </p:nvSpPr>
        <p:spPr>
          <a:xfrm rot="2587134" flipV="1">
            <a:off x="5318580" y="2852668"/>
            <a:ext cx="479394" cy="1892080"/>
          </a:xfrm>
          <a:prstGeom prst="ellipse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prstClr val="white"/>
              </a:solidFill>
              <a:latin typeface="Arial" panose="020B0604020202020204"/>
            </a:endParaRPr>
          </a:p>
        </p:txBody>
      </p:sp>
      <p:graphicFrame>
        <p:nvGraphicFramePr>
          <p:cNvPr id="3" name="Kaavio 2">
            <a:extLst>
              <a:ext uri="{FF2B5EF4-FFF2-40B4-BE49-F238E27FC236}">
                <a16:creationId xmlns:a16="http://schemas.microsoft.com/office/drawing/2014/main" id="{1671C585-DC1D-53F3-D18E-E4BC7F414D85}"/>
              </a:ext>
            </a:extLst>
          </p:cNvPr>
          <p:cNvGraphicFramePr>
            <a:graphicFrameLocks/>
          </p:cNvGraphicFramePr>
          <p:nvPr/>
        </p:nvGraphicFramePr>
        <p:xfrm>
          <a:off x="903776" y="930737"/>
          <a:ext cx="7393054" cy="4005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2" name="Suora nuoliyhdysviiva 1">
            <a:extLst>
              <a:ext uri="{FF2B5EF4-FFF2-40B4-BE49-F238E27FC236}">
                <a16:creationId xmlns:a16="http://schemas.microsoft.com/office/drawing/2014/main" id="{6B3F3FB6-C881-A09B-C21F-21D2322B4A63}"/>
              </a:ext>
            </a:extLst>
          </p:cNvPr>
          <p:cNvCxnSpPr>
            <a:cxnSpLocks/>
          </p:cNvCxnSpPr>
          <p:nvPr/>
        </p:nvCxnSpPr>
        <p:spPr>
          <a:xfrm flipV="1">
            <a:off x="11195605" y="2630286"/>
            <a:ext cx="0" cy="4272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62862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ema">
  <a:themeElements>
    <a:clrScheme name="Mukautettu 29">
      <a:dk1>
        <a:sysClr val="windowText" lastClr="000000"/>
      </a:dk1>
      <a:lt1>
        <a:sysClr val="window" lastClr="FFFFFF"/>
      </a:lt1>
      <a:dk2>
        <a:srgbClr val="313131"/>
      </a:dk2>
      <a:lt2>
        <a:srgbClr val="C2C2C2"/>
      </a:lt2>
      <a:accent1>
        <a:srgbClr val="FFCF29"/>
      </a:accent1>
      <a:accent2>
        <a:srgbClr val="660AB2"/>
      </a:accent2>
      <a:accent3>
        <a:srgbClr val="75A1FF"/>
      </a:accent3>
      <a:accent4>
        <a:srgbClr val="E37373"/>
      </a:accent4>
      <a:accent5>
        <a:srgbClr val="B28C0A"/>
      </a:accent5>
      <a:accent6>
        <a:srgbClr val="E3737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SHVA esitysmalli 2022.potx" id="{4EB54F48-73B2-4E76-B75B-E738F993D1DB}" vid="{E8C5E515-D526-4B15-82FA-93233D1528A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680911835D7B4F8478E6D2951DFB9A" ma:contentTypeVersion="15" ma:contentTypeDescription="Create a new document." ma:contentTypeScope="" ma:versionID="c60c6f12f0801482f0606d609d353a48">
  <xsd:schema xmlns:xsd="http://www.w3.org/2001/XMLSchema" xmlns:xs="http://www.w3.org/2001/XMLSchema" xmlns:p="http://schemas.microsoft.com/office/2006/metadata/properties" xmlns:ns1="http://schemas.microsoft.com/sharepoint/v3" xmlns:ns2="ec67e678-778c-4269-8fdd-3d91f3ff65ab" xmlns:ns3="1c4e7784-e133-4dcd-a762-01bf85898668" targetNamespace="http://schemas.microsoft.com/office/2006/metadata/properties" ma:root="true" ma:fieldsID="f3a88fbfb2145b0d0326da23d31f1354" ns1:_="" ns2:_="" ns3:_="">
    <xsd:import namespace="http://schemas.microsoft.com/sharepoint/v3"/>
    <xsd:import namespace="ec67e678-778c-4269-8fdd-3d91f3ff65ab"/>
    <xsd:import namespace="1c4e7784-e133-4dcd-a762-01bf858986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4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5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67e678-778c-4269-8fdd-3d91f3ff65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56bb9e74-d9e5-4a99-8b5e-2bdf48812ba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4e7784-e133-4dcd-a762-01bf85898668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0c76bcb-bb7e-4936-b625-7f7fb56a16ae}" ma:internalName="TaxCatchAll" ma:showField="CatchAllData" ma:web="1c4e7784-e133-4dcd-a762-01bf858986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1c4e7784-e133-4dcd-a762-01bf85898668" xsi:nil="true"/>
    <_ip_UnifiedCompliancePolicyProperties xmlns="http://schemas.microsoft.com/sharepoint/v3" xsi:nil="true"/>
    <lcf76f155ced4ddcb4097134ff3c332f xmlns="ec67e678-778c-4269-8fdd-3d91f3ff65a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D6CC91-FC40-43D4-B837-E162E68387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6C193A-E464-476A-8EB0-E2B7F1E2EE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ec67e678-778c-4269-8fdd-3d91f3ff65ab"/>
    <ds:schemaRef ds:uri="1c4e7784-e133-4dcd-a762-01bf85898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A51C8F8-5EF5-4BAE-9239-FBCC29A81B96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1c4e7784-e133-4dcd-a762-01bf85898668"/>
    <ds:schemaRef ds:uri="ec67e678-778c-4269-8fdd-3d91f3ff65ab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c8ec9329-b3c3-489a-9227-0f70d232e4fa}" enabled="0" method="" siteId="{c8ec9329-b3c3-489a-9227-0f70d232e4f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1554</Words>
  <Application>Microsoft Office PowerPoint</Application>
  <PresentationFormat>Laajakuva</PresentationFormat>
  <Paragraphs>170</Paragraphs>
  <Slides>13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7" baseType="lpstr">
      <vt:lpstr>Arial</vt:lpstr>
      <vt:lpstr>Inter</vt:lpstr>
      <vt:lpstr>Source Sans Pro</vt:lpstr>
      <vt:lpstr>1_Office-teema</vt:lpstr>
      <vt:lpstr>Kouluterveyskyselyn tulokset 2023 Pohjois-Savo Seksuaaliterveys</vt:lpstr>
      <vt:lpstr> Seksuaaliterveys  </vt:lpstr>
      <vt:lpstr>Seksuaaliterveys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Yhteenveto seksuaaliterveyden edistäminen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Lätti Marika</dc:creator>
  <cp:lastModifiedBy>Marika Lätti</cp:lastModifiedBy>
  <cp:revision>2</cp:revision>
  <dcterms:created xsi:type="dcterms:W3CDTF">2024-01-06T15:41:57Z</dcterms:created>
  <dcterms:modified xsi:type="dcterms:W3CDTF">2024-01-08T12:51:06Z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0x01010079680911835D7B4F8478E6D2951DFB9A</vt:lpwstr>
  </property>
  <property fmtid="{D5CDD505-2E9C-101B-9397-08002B2CF9AE}" pid="3" name="MediaServiceImageTags">
    <vt:lpwstr/>
  </property>
</Properties>
</file>