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2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76590-FA95-48FA-9064-016397FD2371}" v="31" dt="2023-10-05T18:46:51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mbedding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mbedding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mbedding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mbedding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mbedding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mbedding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mbedding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(KA:2.5, Hajonta:1.29) (Vastauksia:812)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b="0" spc="100">
                    <a:solidFill>
                      <a:srgbClr val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Peruspalvelut</c:v>
                </c:pt>
                <c:pt idx="1">
                  <c:v>Erityispalvelut/KYS</c:v>
                </c:pt>
                <c:pt idx="2">
                  <c:v>Ikääntyneiden palvelut</c:v>
                </c:pt>
                <c:pt idx="3">
                  <c:v>Vammaispalvelut</c:v>
                </c:pt>
                <c:pt idx="4">
                  <c:v>Perhepalvelut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0.28000000000000003</c:v>
                </c:pt>
                <c:pt idx="1">
                  <c:v>0.24299999999999999</c:v>
                </c:pt>
                <c:pt idx="2">
                  <c:v>0.3</c:v>
                </c:pt>
                <c:pt idx="3">
                  <c:v>5.3999999999999999E-2</c:v>
                </c:pt>
                <c:pt idx="4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9-466A-BD51-19245D14A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50049"/>
        <c:axId val="333291"/>
      </c:barChart>
      <c:catAx>
        <c:axId val="65004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33291"/>
        <c:crosses val="autoZero"/>
        <c:auto val="1"/>
        <c:lblAlgn val="ctr"/>
        <c:lblOffset val="100"/>
        <c:noMultiLvlLbl val="1"/>
      </c:catAx>
      <c:valAx>
        <c:axId val="33329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5004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b="0" spc="100">
              <a:solidFill>
                <a:srgbClr val="000000"/>
              </a:solidFill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txPr>
    <a:bodyPr/>
    <a:lstStyle/>
    <a:p>
      <a:pPr>
        <a:defRPr sz="1100">
          <a:latin typeface="Helvetica" pitchFamily="34" charset="0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(KA:1.31, Hajonta:0.46) (Vastauksia:808)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0.68700000000000006</c:v>
                </c:pt>
                <c:pt idx="1">
                  <c:v>0.313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F-4405-8307-E0DBAA18E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66511"/>
        <c:axId val="182459"/>
      </c:barChart>
      <c:catAx>
        <c:axId val="96651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82459"/>
        <c:crosses val="autoZero"/>
        <c:auto val="1"/>
        <c:lblAlgn val="ctr"/>
        <c:lblOffset val="100"/>
        <c:noMultiLvlLbl val="1"/>
      </c:catAx>
      <c:valAx>
        <c:axId val="18245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6651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b="0" spc="100">
              <a:solidFill>
                <a:srgbClr val="000000"/>
              </a:solidFill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txPr>
    <a:bodyPr/>
    <a:lstStyle/>
    <a:p>
      <a:pPr>
        <a:defRPr sz="1100">
          <a:latin typeface="Helvetica" pitchFamily="34" charset="0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(KA:1.49, Hajonta:0.5) (Vastauksia:799)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0.51100000000000001</c:v>
                </c:pt>
                <c:pt idx="1">
                  <c:v>0.48899999999999999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D-41F7-90BD-ECE958751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22337"/>
        <c:axId val="672089"/>
      </c:barChart>
      <c:catAx>
        <c:axId val="32233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72089"/>
        <c:crosses val="autoZero"/>
        <c:auto val="1"/>
        <c:lblAlgn val="ctr"/>
        <c:lblOffset val="100"/>
        <c:noMultiLvlLbl val="1"/>
      </c:catAx>
      <c:valAx>
        <c:axId val="67208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2233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b="0" spc="100">
              <a:solidFill>
                <a:srgbClr val="000000"/>
              </a:solidFill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txPr>
    <a:bodyPr/>
    <a:lstStyle/>
    <a:p>
      <a:pPr>
        <a:defRPr sz="1100">
          <a:latin typeface="Helvetica" pitchFamily="34" charset="0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(KA:1.59, Hajonta:0.49) (Vastauksia:803)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0.41099999999999998</c:v>
                </c:pt>
                <c:pt idx="1">
                  <c:v>0.58899999999999997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B-4466-A70E-E1FA03090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59201"/>
        <c:axId val="667065"/>
      </c:barChart>
      <c:catAx>
        <c:axId val="65920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67065"/>
        <c:crosses val="autoZero"/>
        <c:auto val="1"/>
        <c:lblAlgn val="ctr"/>
        <c:lblOffset val="100"/>
        <c:noMultiLvlLbl val="1"/>
      </c:catAx>
      <c:valAx>
        <c:axId val="66706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5920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b="0" spc="100">
              <a:solidFill>
                <a:srgbClr val="000000"/>
              </a:solidFill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txPr>
    <a:bodyPr/>
    <a:lstStyle/>
    <a:p>
      <a:pPr>
        <a:defRPr sz="1100">
          <a:latin typeface="Helvetica" pitchFamily="34" charset="0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(KA:1.38, Hajonta:0.49) (Vastauksia:798)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0.61899999999999999</c:v>
                </c:pt>
                <c:pt idx="1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5-4D5E-8DA3-B2B2A1AB2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01120"/>
        <c:axId val="617089"/>
      </c:barChart>
      <c:catAx>
        <c:axId val="701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17089"/>
        <c:crosses val="autoZero"/>
        <c:auto val="1"/>
        <c:lblAlgn val="ctr"/>
        <c:lblOffset val="100"/>
        <c:noMultiLvlLbl val="1"/>
      </c:catAx>
      <c:valAx>
        <c:axId val="61708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01120"/>
        <c:crosses val="autoZero"/>
        <c:crossBetween val="between"/>
        <c:majorUnit val="0.2"/>
      </c:valAx>
    </c:plotArea>
    <c:legend>
      <c:legendPos val="b"/>
      <c:overlay val="0"/>
      <c:spPr>
        <a:ln>
          <a:solidFill>
            <a:schemeClr val="tx1"/>
          </a:solidFill>
        </a:ln>
      </c:spPr>
      <c:txPr>
        <a:bodyPr/>
        <a:lstStyle/>
        <a:p>
          <a:pPr algn="l">
            <a:defRPr b="0" spc="100">
              <a:solidFill>
                <a:srgbClr val="000000"/>
              </a:solidFill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txPr>
    <a:bodyPr/>
    <a:lstStyle/>
    <a:p>
      <a:pPr>
        <a:defRPr sz="1100">
          <a:latin typeface="Helvetica" pitchFamily="34" charset="0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(KA:1.56, Hajonta:0.5) (Vastauksia:808)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0.438</c:v>
                </c:pt>
                <c:pt idx="1">
                  <c:v>0.56200000000000006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7A-4DF8-B8F2-DFBF4DD7C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54412"/>
        <c:axId val="224913"/>
      </c:barChart>
      <c:catAx>
        <c:axId val="1544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24913"/>
        <c:crosses val="autoZero"/>
        <c:auto val="1"/>
        <c:lblAlgn val="ctr"/>
        <c:lblOffset val="100"/>
        <c:noMultiLvlLbl val="1"/>
      </c:catAx>
      <c:valAx>
        <c:axId val="224913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5441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b="0" spc="100">
              <a:solidFill>
                <a:srgbClr val="000000"/>
              </a:solidFill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txPr>
    <a:bodyPr/>
    <a:lstStyle/>
    <a:p>
      <a:pPr>
        <a:defRPr sz="1100">
          <a:latin typeface="Helvetica" pitchFamily="34" charset="0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(KA:1.66, Hajonta:0.47) (Vastauksia:806)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0.33700000000000002</c:v>
                </c:pt>
                <c:pt idx="1">
                  <c:v>0.66300000000000003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8-4066-96B6-631184500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05219"/>
        <c:axId val="42203"/>
      </c:barChart>
      <c:catAx>
        <c:axId val="80521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2203"/>
        <c:crosses val="autoZero"/>
        <c:auto val="1"/>
        <c:lblAlgn val="ctr"/>
        <c:lblOffset val="100"/>
        <c:noMultiLvlLbl val="1"/>
      </c:catAx>
      <c:valAx>
        <c:axId val="42203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0521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b="0" spc="100">
              <a:solidFill>
                <a:srgbClr val="000000"/>
              </a:solidFill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txPr>
    <a:bodyPr/>
    <a:lstStyle/>
    <a:p>
      <a:pPr>
        <a:defRPr sz="1100">
          <a:latin typeface="Helvetica" pitchFamily="34" charset="0"/>
        </a:defRPr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A0F7A9-F848-350E-13C2-0BFF8F31F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82F1D32-A4DD-D8C2-4CC6-19FB5BB3C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82904-0A20-381D-AEB1-CAF3339E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E02AFC-A541-91DD-3B37-CF4A621C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98A751-2E1F-8349-390E-A0412D1E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26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FB4AEC-CA0A-008B-ABC4-35929ACE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B7F10C6-CC92-AC31-27BC-17436B55D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6B41A6-4DBF-8914-44E7-8E458EBE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EBBD65-F849-27F1-372C-FEC96D8F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5C276F-A919-1978-2D22-FAD85396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412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1EF8F27-4C31-46E8-9560-C710A95E2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6C7E9FA-7D39-1BC5-AE75-FB956536C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72EA5A-B045-69D3-2B28-9F6D1305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1E7834-946B-172C-73EC-D7933E98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BA6252-2947-5CEF-FF63-9CC61814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45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BA270F-566E-43D0-1850-A58C9106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6C154D-B882-6F9E-2CDA-34C1C70F5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C71567-9A45-1960-BF95-A9CDCE6C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62E100-1A70-EB91-2132-3A558AED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6F240E-200F-FCF9-729E-1D66A991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48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95F130-CADF-FADF-5F82-D0827486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604F6BF-C77B-A7BC-730B-D05721CB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FCDB4E-05A5-F928-4E7D-E503FA78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39D3E4-19C2-9F86-A8D2-4391B437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E72874-841D-421D-7442-E60ACEC19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22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B48F9B-7F40-63EB-B96A-64FC9D47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0483BB-F345-7AEB-CE9F-5BD5DBC5C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11ADD8-155D-0323-EC34-74DBF98F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492847-0746-8FD1-5B0C-7610C9F7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47CA1B7-6D45-FAF0-A9E6-AB0EFF47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8573C1A-FB27-D3B7-29E9-E6FAB1C0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88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863F2-3970-2C75-928C-81C3FAC0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F1A8B4-CB0A-8DC1-225D-5D3149DE0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8A0247-45F0-6B05-8F94-2846DE94C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F69058F-3729-3F45-C072-018262D7C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04BAC3B-F2F8-ABDF-C863-BA7DBAE0E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6AEF7BF-C6F2-B77C-4A81-A963D354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C6C1224-A4D6-180D-1CCC-CEB975A0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8F9693E-A187-D405-5F3E-242E4FCE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0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6933D8-3610-F35B-CFE8-2B1A6FED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4F1BEED-1A34-C029-3D9D-632C9630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A4FD3BD-BDBB-61AF-B97E-CB6250EB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7AEF0E-839B-F063-6ED5-4879E289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62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1920AA0-8D09-D9D1-DCA6-AC9DB6CC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E373622-C619-BDBF-A8DD-EC12E87E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277DFFB-AE9B-B19A-3120-C19CF46A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61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EACFF2-6DEF-5ED5-0075-C7ECA9F3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321801-6539-DCFC-2B0A-7228A4D1D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502E2D-95A4-69E2-97A8-28A7BDC91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C310C0-484D-7074-F51C-59BECA54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C20B7BA-51DE-8219-F611-D55D6F453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DE638E-1695-13C4-F65E-8F1274A46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13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2632E-F89E-ADB4-B1EF-ADFD54B6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023F0DF-6922-2E77-7C84-C0AF0CADA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0378D3-DCAF-51B7-B221-A6096AFE8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5CF0C7-3882-FF03-E804-B941450DD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6A9B456-0E14-6EDD-F7C9-D8088187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D28A9B-7D25-3B13-078D-1A934683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144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D1F7B12-26C6-8167-3C64-63195D91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CD95A1F-3DEF-C660-3545-598D018E2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6C97F9-82D8-8E91-7544-342ACCF30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66BE-D557-426E-A110-930D2DE7133C}" type="datetimeFigureOut">
              <a:rPr lang="fi-FI" smtClean="0"/>
              <a:t>16.2.2024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F6989E-0917-4AF2-DCEB-D28A786C3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C75B58-0A65-A9BE-958F-AC302793D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F5E17-B37B-4571-A489-447253690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77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ECCF359-5199-B658-1030-F6AF26EDC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4"/>
            <a:ext cx="9231410" cy="2946978"/>
          </a:xfrm>
        </p:spPr>
        <p:txBody>
          <a:bodyPr anchor="b">
            <a:normAutofit fontScale="90000"/>
          </a:bodyPr>
          <a:lstStyle/>
          <a:p>
            <a:pPr algn="l"/>
            <a:r>
              <a:rPr lang="fi-FI" sz="32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Mielenterveysosaamisen kartoituskysely ammattilaisille  Pohjois-Savon hyvinvointialueella 2023</a:t>
            </a:r>
            <a:br>
              <a:rPr lang="fi-FI" sz="18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</a:br>
            <a:endParaRPr lang="fi-FI" sz="115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7A32493-7A6E-A607-4F29-2BE058DE8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fi-FI" dirty="0"/>
              <a:t>Helena Törmi, </a:t>
            </a:r>
            <a:r>
              <a:rPr lang="fi-FI" dirty="0" err="1"/>
              <a:t>Hyte</a:t>
            </a:r>
            <a:r>
              <a:rPr lang="fi-FI" dirty="0"/>
              <a:t>- ja osallisuuspalvelualue</a:t>
            </a:r>
          </a:p>
          <a:p>
            <a:pPr algn="l"/>
            <a:r>
              <a:rPr lang="fi-FI" dirty="0"/>
              <a:t>Jenni Timonen, Kehittämisyksikkö</a:t>
            </a:r>
          </a:p>
        </p:txBody>
      </p:sp>
    </p:spTree>
    <p:extLst>
      <p:ext uri="{BB962C8B-B14F-4D97-AF65-F5344CB8AC3E}">
        <p14:creationId xmlns:p14="http://schemas.microsoft.com/office/powerpoint/2010/main" val="369906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8528CD-F77B-F06C-4315-2A401E15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5221" cy="7588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i-FI" sz="2800" dirty="0"/>
              <a:t>Perhepalvelut (avoimia vastauksia 36)/mielenterveysosaamisen lisäämisen tarve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073D30-0DAD-0660-03D6-6FB71A45B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90650"/>
            <a:ext cx="5686425" cy="536257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l"/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Mielenterveyden oireet ja häiriöt 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(13 ) sekä seuranta, Nuorten </a:t>
            </a:r>
            <a:r>
              <a:rPr lang="fi-FI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mt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-ongelmat, tunnistaminen ja hoito </a:t>
            </a:r>
          </a:p>
          <a:p>
            <a:pPr marL="0" indent="0">
              <a:buNone/>
            </a:pPr>
            <a:endParaRPr lang="fi-FI" sz="22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Hoitopolut / hoitotahot</a:t>
            </a:r>
            <a:r>
              <a:rPr lang="fi-FI" sz="2200" dirty="0">
                <a:solidFill>
                  <a:srgbClr val="000000"/>
                </a:solidFill>
                <a:latin typeface="Calibri" panose="020F0502020204030204" pitchFamily="34" charset="0"/>
              </a:rPr>
              <a:t> j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 selkeät ohjeet hoitoon ohjaamisesta Esim. perheneuvola / LANU / lasten- ja nuorisopsykiatriat (10)</a:t>
            </a:r>
          </a:p>
          <a:p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Kolmas sektori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järjestöt, matalankynnyksen palvelut (7)</a:t>
            </a:r>
          </a:p>
          <a:p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Puheeksi ottoja kohtaaminen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(4)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Vaikutukset toimintakykyyn, käyttäytymiseen, perhe-elämään (4)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Ennaltaehkäisevä yhteistyö</a:t>
            </a:r>
          </a:p>
          <a:p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14B0E28-3F04-3DDA-1A30-11B974A5F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2274" y="1390650"/>
            <a:ext cx="4581525" cy="47863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Muu:</a:t>
            </a:r>
          </a:p>
          <a:p>
            <a:pPr algn="l"/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Kenet ohjataan koulukuraattorille, kuka koulupsykologille ja kuka psykiatriselle </a:t>
            </a:r>
            <a:r>
              <a:rPr lang="fi-FI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sh:lle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?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Psykofyysinen fysioterapia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Lasten ja nuorten psyykkisen hyvinvoinnin tukeminen</a:t>
            </a:r>
          </a:p>
          <a:p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Päihde-ja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mielenterveyskoulutus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826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6DF451-802E-4342-72EA-162E9692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3200" b="1" i="0" u="none" strike="noStrike" baseline="0" dirty="0">
                <a:latin typeface="Calibri" panose="020F0502020204030204" pitchFamily="34" charset="0"/>
              </a:rPr>
              <a:t>Työtä vaikeuttavat asiat, johon toivotaan muutosta /Perhepalvelut</a:t>
            </a:r>
            <a:endParaRPr lang="fi-FI" sz="3200" dirty="0"/>
          </a:p>
        </p:txBody>
      </p:sp>
      <p:sp>
        <p:nvSpPr>
          <p:cNvPr id="35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88FFB-6C5B-E522-FB23-71E0528B8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Resursointi ja organisointi 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Palvelujärjestelmä ja hoitopolut toimiviksi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Asiakkaan pompottelu 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Ei ole riittävästi aikaa asiakkaille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Työnohjausta ei ole saatavilla</a:t>
            </a:r>
          </a:p>
          <a:p>
            <a:endParaRPr lang="fi-FI" sz="2200"/>
          </a:p>
        </p:txBody>
      </p:sp>
    </p:spTree>
    <p:extLst>
      <p:ext uri="{BB962C8B-B14F-4D97-AF65-F5344CB8AC3E}">
        <p14:creationId xmlns:p14="http://schemas.microsoft.com/office/powerpoint/2010/main" val="406723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CD0491-5EED-4857-F8FD-7ACB2BFC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80834" cy="75948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i-FI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VAMMAISPALVELUT (avoimia vastauksia 44) / mielenterveysosaamisen lisäämisen tarve</a:t>
            </a:r>
            <a:endParaRPr lang="fi-FI" sz="24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D37E1E-8DE4-CEAF-8926-D4DA75139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2550"/>
            <a:ext cx="5695950" cy="524827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Kehitysvammainen asiakkaana (7)</a:t>
            </a:r>
          </a:p>
          <a:p>
            <a:pPr lvl="1"/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Kuinka erottaa sairauden tuomat oireet </a:t>
            </a:r>
            <a:r>
              <a:rPr lang="fi-FI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mt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-haasteista?</a:t>
            </a:r>
          </a:p>
          <a:p>
            <a:pPr marL="0" indent="0">
              <a:buNone/>
            </a:pPr>
            <a:endParaRPr lang="fi-FI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Ohjaaminen palveluihin (4) </a:t>
            </a:r>
          </a:p>
          <a:p>
            <a:pPr lvl="1"/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Akuutti apu?</a:t>
            </a:r>
          </a:p>
          <a:p>
            <a:pPr lvl="1"/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Minne ohjataan?</a:t>
            </a:r>
          </a:p>
          <a:p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Mielenterveysongelmat ja niiden tukeminen (4)</a:t>
            </a:r>
          </a:p>
          <a:p>
            <a:pPr marL="457200" lvl="1" indent="0">
              <a:buNone/>
            </a:pPr>
            <a:endParaRPr lang="fi-FI" sz="22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Puheeksi ottaminen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(4)</a:t>
            </a:r>
          </a:p>
          <a:p>
            <a:pPr lvl="1"/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Erityisryhmät (kehitysvammaiset, ymmärtämisenvaikeudet) </a:t>
            </a:r>
          </a:p>
          <a:p>
            <a:pPr marL="0" indent="0">
              <a:buNone/>
            </a:pPr>
            <a:endParaRPr lang="fi-FI" sz="22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Rajapinta asiakkaat: lievästi kehitysvammaiset, autistiset (2)</a:t>
            </a:r>
          </a:p>
          <a:p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181DCC9-35EC-7EF9-9110-3C06105B4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7550" y="1476376"/>
            <a:ext cx="4286250" cy="50164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Muu</a:t>
            </a: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Kehitysvamma, ikääntyminen ja </a:t>
            </a:r>
            <a:r>
              <a:rPr lang="fi-FI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mt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-häiriöt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Kehitysvamma &amp; autismi </a:t>
            </a:r>
          </a:p>
          <a:p>
            <a:pPr marL="0" indent="0">
              <a:buNone/>
            </a:pPr>
            <a:endParaRPr lang="fi-FI" sz="22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Yhdyspintatyö esim. vammaispalvelut ja </a:t>
            </a:r>
            <a:r>
              <a:rPr lang="fi-FI" sz="2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mt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-asiantuntijat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Lääkitysten seurannat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Koulutusta asioiden käsittelyyn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590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23B3CEA-0269-39A9-3695-68DD9989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3400" b="1" i="0" u="none" strike="noStrike" baseline="0" dirty="0">
                <a:latin typeface="Calibri" panose="020F0502020204030204" pitchFamily="34" charset="0"/>
              </a:rPr>
              <a:t>Työtä vaikeuttavat asiat, johon toivotaan muutosta /Vammaispalvelut</a:t>
            </a:r>
            <a:endParaRPr lang="fi-FI" sz="3400" dirty="0"/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9D5210-D878-C35C-49CB-EA8B3E3E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fi-FI" sz="22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latin typeface="Calibri" panose="020F0502020204030204" pitchFamily="34" charset="0"/>
              </a:rPr>
              <a:t>Resurssit, aikaa ei riittävästi asiakkaille</a:t>
            </a:r>
          </a:p>
          <a:p>
            <a:pPr marL="0" indent="0">
              <a:buNone/>
            </a:pPr>
            <a:endParaRPr lang="fi-FI" sz="22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latin typeface="Calibri" panose="020F0502020204030204" pitchFamily="34" charset="0"/>
              </a:rPr>
              <a:t>Tukikeskustelujen puute </a:t>
            </a:r>
          </a:p>
          <a:p>
            <a:pPr marL="0" indent="0">
              <a:buNone/>
            </a:pP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4166413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99FFCA2-6017-376F-5EC0-23498472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190501"/>
            <a:ext cx="11334750" cy="7239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i-FI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IKÄÄNTYNEIDEN PALVELUT( avoimia vastauksia 63)/ mielenterveysosaamisen lisäämisen tarve</a:t>
            </a:r>
            <a:endParaRPr lang="fi-FI" sz="2400" b="1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069D4EC-8486-5188-B870-6274D9D47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057275"/>
            <a:ext cx="5619750" cy="54483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Mielenterveyshäiriöt ja -oireet sekä niissä tukeminen </a:t>
            </a:r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Mt-häiriöt ja muistisairaus 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Mielenterveys ja ikääntyminen ja päihteet 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Skitsofrenia, masennus, autismi, OCD, psykoosi, harhainen asiakas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Kotihoidossa / etähoidossa </a:t>
            </a:r>
          </a:p>
          <a:p>
            <a:pPr marL="0" indent="0">
              <a:buNone/>
            </a:pPr>
            <a:endParaRPr lang="fi-FI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Selkeät hoitopolut ja yhteystiedot ikäihmisten mielenterveyspalveluista </a:t>
            </a:r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(10)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Kotiin tuotavat palvelut? Matalankynnyksen palvelut? Järjestöt?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Akuutti tilanne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Jatkohoitoon lähettämisen kriteerit?/ kiireellisyysluokitus</a:t>
            </a:r>
          </a:p>
          <a:p>
            <a:pPr marL="0" indent="0">
              <a:buNone/>
            </a:pPr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CBE5AD6-CC77-3D0B-6CC7-F8DDC75D7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19200"/>
            <a:ext cx="5181600" cy="495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Puheeksi ottoja kohtaaminen</a:t>
            </a:r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(4)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Koulutuksia kotihoidon henkilöstölle</a:t>
            </a:r>
          </a:p>
          <a:p>
            <a:r>
              <a:rPr lang="fi-FI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Motivoiva haastattelu-koulutus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7408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688FE96-8145-0A75-D886-4A673600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3200" b="1" i="0" u="none" strike="noStrike" baseline="0" dirty="0">
                <a:latin typeface="Calibri" panose="020F0502020204030204" pitchFamily="34" charset="0"/>
              </a:rPr>
              <a:t>Työtä vaikeuttavat asiat, johon toivotaan muutosta</a:t>
            </a:r>
            <a:br>
              <a:rPr lang="fi-FI" sz="5000" dirty="0"/>
            </a:br>
            <a:endParaRPr lang="fi-FI" sz="5000" dirty="0"/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4CFDE2-4FA6-076C-6BCD-8F1D0ED8F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fi-FI" sz="22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latin typeface="Calibri" panose="020F0502020204030204" pitchFamily="34" charset="0"/>
              </a:rPr>
              <a:t>Pienellä paikkakunnalla ei riittävästi palveluita</a:t>
            </a:r>
          </a:p>
          <a:p>
            <a:endParaRPr lang="fi-FI" sz="22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latin typeface="Calibri" panose="020F0502020204030204" pitchFamily="34" charset="0"/>
              </a:rPr>
              <a:t>Ei riittävästi aikaa asiakkaille</a:t>
            </a:r>
          </a:p>
          <a:p>
            <a:pPr marL="0" indent="0">
              <a:buNone/>
            </a:pPr>
            <a:endParaRPr lang="fi-FI" sz="22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latin typeface="Calibri" panose="020F0502020204030204" pitchFamily="34" charset="0"/>
              </a:rPr>
              <a:t>Toivotaan saumatonta yhteistyötä esim. konsultointiin</a:t>
            </a:r>
          </a:p>
          <a:p>
            <a:pPr marL="0" indent="0">
              <a:buNone/>
            </a:pPr>
            <a:endParaRPr lang="fi-FI" sz="22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latin typeface="Calibri" panose="020F0502020204030204" pitchFamily="34" charset="0"/>
              </a:rPr>
              <a:t>Asiakkaiden pompottelu minimiin 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1687217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37CEBD9-E6EB-8D45-229C-B529DD79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Keskeiset tulokset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- osaamista ja tietoa tarvitaan lisää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BD09DB-EBD9-0C31-3FDD-7E33940F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6453985" cy="393528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Hoitoketjut vaativat selkeyttämistä : milloin, minne lähetetään; myös selvät toimijoiden yhteystiedot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Tietoa mielenterveysoireista ja – häiriöistä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Kohtaaminen ja </a:t>
            </a:r>
            <a:r>
              <a:rPr lang="fi-FI" dirty="0" err="1"/>
              <a:t>puheeksiotto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Tietoa 3. sektorin toimijoista</a:t>
            </a:r>
          </a:p>
        </p:txBody>
      </p:sp>
    </p:spTree>
    <p:extLst>
      <p:ext uri="{BB962C8B-B14F-4D97-AF65-F5344CB8AC3E}">
        <p14:creationId xmlns:p14="http://schemas.microsoft.com/office/powerpoint/2010/main" val="137099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9BF4F7F0-DDFD-B6AF-9E15-B11B18586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785"/>
          </a:xfrm>
        </p:spPr>
        <p:txBody>
          <a:bodyPr>
            <a:normAutofit fontScale="90000"/>
          </a:bodyPr>
          <a:lstStyle/>
          <a:p>
            <a:r>
              <a:rPr lang="fi-FI" dirty="0"/>
              <a:t>Kysely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B9A9A0-2819-4F96-3F82-F8DCEEA9C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6648"/>
            <a:ext cx="4552950" cy="501031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8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Kysely toteutettiin </a:t>
            </a:r>
            <a:r>
              <a:rPr lang="fi-FI" sz="1800" b="1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Pulsissa</a:t>
            </a:r>
            <a:r>
              <a:rPr lang="fi-FI" sz="18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/Intranet  elo- syyskuussa 2023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8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Kysely jaettiin myös palvelualueiden esimiehille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8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Kyselyyn vastasi 812 vastaajaa: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i-FI" sz="18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Eniten perus- ja ikääntyneiden 	palveluista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800" b="1" dirty="0"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Tulokset tässä esityksessä yhteenvetona</a:t>
            </a:r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28FFDDAF-7DAE-3A08-2057-EF9AE29CAEF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7412688"/>
              </p:ext>
            </p:extLst>
          </p:nvPr>
        </p:nvGraphicFramePr>
        <p:xfrm>
          <a:off x="5686425" y="609600"/>
          <a:ext cx="5667375" cy="556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89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00F9364-262F-6375-0874-1C0F9AFF7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439737"/>
            <a:ext cx="5157787" cy="855663"/>
          </a:xfrm>
        </p:spPr>
        <p:txBody>
          <a:bodyPr>
            <a:normAutofit/>
          </a:bodyPr>
          <a:lstStyle/>
          <a:p>
            <a:r>
              <a:rPr lang="fi-FI" sz="18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Koetko, että sinulla on aikaa ottaa mielenterveyteen liittyvät asiat puheeksi asiakastyössä?</a:t>
            </a:r>
            <a:endParaRPr lang="fi-FI" sz="1800" dirty="0">
              <a:effectLst/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964817C-112B-38C0-6FBC-859EB81AB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4" y="439737"/>
            <a:ext cx="5157787" cy="933451"/>
          </a:xfrm>
        </p:spPr>
        <p:txBody>
          <a:bodyPr>
            <a:normAutofit/>
          </a:bodyPr>
          <a:lstStyle/>
          <a:p>
            <a:r>
              <a:rPr lang="fi-FI" sz="18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Koetko tarvitsevasi tukea mielenterveyteen liittyvien asioiden </a:t>
            </a:r>
            <a:r>
              <a:rPr lang="fi-FI" sz="1800" b="1" dirty="0" err="1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puheeksiottoon</a:t>
            </a:r>
            <a:r>
              <a:rPr lang="fi-FI" sz="18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 asiakkaan kanssa?</a:t>
            </a:r>
          </a:p>
        </p:txBody>
      </p:sp>
      <p:graphicFrame>
        <p:nvGraphicFramePr>
          <p:cNvPr id="10" name="Chart 4">
            <a:extLst>
              <a:ext uri="{FF2B5EF4-FFF2-40B4-BE49-F238E27FC236}">
                <a16:creationId xmlns:a16="http://schemas.microsoft.com/office/drawing/2014/main" id="{A350AC65-BCA2-EF88-B4B9-FC11936FA5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6954101"/>
              </p:ext>
            </p:extLst>
          </p:nvPr>
        </p:nvGraphicFramePr>
        <p:xfrm>
          <a:off x="839788" y="2228850"/>
          <a:ext cx="5157787" cy="396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6">
            <a:extLst>
              <a:ext uri="{FF2B5EF4-FFF2-40B4-BE49-F238E27FC236}">
                <a16:creationId xmlns:a16="http://schemas.microsoft.com/office/drawing/2014/main" id="{9A132F5B-0206-DB16-014F-A03629695CC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61193350"/>
              </p:ext>
            </p:extLst>
          </p:nvPr>
        </p:nvGraphicFramePr>
        <p:xfrm>
          <a:off x="6172200" y="2228850"/>
          <a:ext cx="5183188" cy="396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26DFD5E5-89D3-9D37-B472-CFFA669218B7}"/>
              </a:ext>
            </a:extLst>
          </p:cNvPr>
          <p:cNvSpPr txBox="1"/>
          <p:nvPr/>
        </p:nvSpPr>
        <p:spPr>
          <a:xfrm>
            <a:off x="839788" y="1373188"/>
            <a:ext cx="47064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Noin 2/3 vastaajista koki, että heillä oli riittävästi</a:t>
            </a:r>
          </a:p>
          <a:p>
            <a:r>
              <a:rPr lang="fi-FI" dirty="0"/>
              <a:t>aikaa ottaa mielenterveysasiat puheeksi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A418B5A0-9498-089F-F408-E362185E83CE}"/>
              </a:ext>
            </a:extLst>
          </p:cNvPr>
          <p:cNvSpPr txBox="1"/>
          <p:nvPr/>
        </p:nvSpPr>
        <p:spPr>
          <a:xfrm>
            <a:off x="6169024" y="1358791"/>
            <a:ext cx="562292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Noin puolet vastaajista tarvitsee tukea mielenterveyteen </a:t>
            </a:r>
          </a:p>
          <a:p>
            <a:r>
              <a:rPr lang="fi-FI" dirty="0"/>
              <a:t>liittyvien asioiden </a:t>
            </a:r>
            <a:r>
              <a:rPr lang="fi-FI" dirty="0" err="1"/>
              <a:t>puheeksiottoon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647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F7EB2EB-74B7-819B-660A-D8D6DC116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95275"/>
            <a:ext cx="5157787" cy="857250"/>
          </a:xfrm>
        </p:spPr>
        <p:txBody>
          <a:bodyPr>
            <a:normAutofit fontScale="70000" lnSpcReduction="20000"/>
          </a:bodyPr>
          <a:lstStyle/>
          <a:p>
            <a:r>
              <a:rPr lang="fi-FI" sz="26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Koetko, että sinulla on riittävästi tietoa mielenterveyden oireista ja häiriöistä?</a:t>
            </a:r>
          </a:p>
          <a:p>
            <a:endParaRPr lang="fi-FI" sz="1800" b="1" dirty="0">
              <a:solidFill>
                <a:srgbClr val="4472C4"/>
              </a:solidFill>
              <a:effectLst/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9DD191-8668-03A5-C081-3E264061B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551" y="104775"/>
            <a:ext cx="4849812" cy="942976"/>
          </a:xfrm>
        </p:spPr>
        <p:txBody>
          <a:bodyPr>
            <a:normAutofit fontScale="70000" lnSpcReduction="20000"/>
          </a:bodyPr>
          <a:lstStyle/>
          <a:p>
            <a:endParaRPr lang="fi-FI" sz="1800" b="1" dirty="0">
              <a:solidFill>
                <a:srgbClr val="4472C4"/>
              </a:solidFill>
              <a:effectLst/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r>
              <a:rPr lang="fi-FI" sz="26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Koetko osaavasi keskustella asiakkaan kanssa mielenterveyteen liittyvistä oireista ja häiriöistä?</a:t>
            </a:r>
          </a:p>
        </p:txBody>
      </p:sp>
      <p:graphicFrame>
        <p:nvGraphicFramePr>
          <p:cNvPr id="7" name="Chart 8">
            <a:extLst>
              <a:ext uri="{FF2B5EF4-FFF2-40B4-BE49-F238E27FC236}">
                <a16:creationId xmlns:a16="http://schemas.microsoft.com/office/drawing/2014/main" id="{9BFE27BF-366A-B2FB-862E-55A3493F1AB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758879"/>
              </p:ext>
            </p:extLst>
          </p:nvPr>
        </p:nvGraphicFramePr>
        <p:xfrm>
          <a:off x="839788" y="1868954"/>
          <a:ext cx="5157787" cy="432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E706E947-5594-8BCA-6D83-A25E3F44B662}"/>
              </a:ext>
            </a:extLst>
          </p:cNvPr>
          <p:cNvSpPr txBox="1"/>
          <p:nvPr/>
        </p:nvSpPr>
        <p:spPr>
          <a:xfrm>
            <a:off x="836612" y="1011703"/>
            <a:ext cx="463293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Yli puolet (59%) koki, ettei ollut riittävästi tietoa</a:t>
            </a:r>
          </a:p>
          <a:p>
            <a:r>
              <a:rPr lang="fi-FI" dirty="0"/>
              <a:t>Mielenterveyden oireista ja häiriöistä</a:t>
            </a:r>
          </a:p>
        </p:txBody>
      </p:sp>
      <p:graphicFrame>
        <p:nvGraphicFramePr>
          <p:cNvPr id="9" name="Chart 10">
            <a:extLst>
              <a:ext uri="{FF2B5EF4-FFF2-40B4-BE49-F238E27FC236}">
                <a16:creationId xmlns:a16="http://schemas.microsoft.com/office/drawing/2014/main" id="{2C9FE63F-698A-8EEC-8816-16D9A14A385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14305612"/>
              </p:ext>
            </p:extLst>
          </p:nvPr>
        </p:nvGraphicFramePr>
        <p:xfrm>
          <a:off x="6172200" y="1868953"/>
          <a:ext cx="5183188" cy="432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BA154994-0576-4C10-8171-C93102F48CDD}"/>
              </a:ext>
            </a:extLst>
          </p:cNvPr>
          <p:cNvSpPr txBox="1"/>
          <p:nvPr/>
        </p:nvSpPr>
        <p:spPr>
          <a:xfrm>
            <a:off x="6308723" y="1047751"/>
            <a:ext cx="498316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Yli puolet (62%) koki osaavansa keskustella </a:t>
            </a:r>
          </a:p>
          <a:p>
            <a:r>
              <a:rPr lang="fi-FI" dirty="0"/>
              <a:t>mielenterveyteen liittyvistä oireista ja häiriöistä</a:t>
            </a:r>
          </a:p>
        </p:txBody>
      </p:sp>
    </p:spTree>
    <p:extLst>
      <p:ext uri="{BB962C8B-B14F-4D97-AF65-F5344CB8AC3E}">
        <p14:creationId xmlns:p14="http://schemas.microsoft.com/office/powerpoint/2010/main" val="134015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BA7B18-B865-9755-5979-545C0980D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85738"/>
            <a:ext cx="5018088" cy="823912"/>
          </a:xfrm>
        </p:spPr>
        <p:txBody>
          <a:bodyPr>
            <a:normAutofit fontScale="92500" lnSpcReduction="20000"/>
          </a:bodyPr>
          <a:lstStyle/>
          <a:p>
            <a:r>
              <a:rPr lang="fi-FI" sz="18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Onko sinulla selkeät ohjeet siitä, minne tarvittaessa ohjaat asiakkaan, jos hän tarvitsee lisätukea mielenterveyteen liittyvissä asioissa?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603EF3-D7CD-3285-186A-ED4F007F5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5" y="185738"/>
            <a:ext cx="5183188" cy="723900"/>
          </a:xfrm>
        </p:spPr>
        <p:txBody>
          <a:bodyPr>
            <a:normAutofit fontScale="92500" lnSpcReduction="20000"/>
          </a:bodyPr>
          <a:lstStyle/>
          <a:p>
            <a:r>
              <a:rPr lang="fi-FI" sz="1800" b="1" dirty="0">
                <a:solidFill>
                  <a:srgbClr val="4472C4"/>
                </a:solidFill>
                <a:effectLst/>
                <a:latin typeface="Helvetica" panose="020B0604020202020204" pitchFamily="34" charset="0"/>
                <a:cs typeface="Times New Roman" panose="02020603050405020304" pitchFamily="18" charset="0"/>
              </a:rPr>
              <a:t>Onko sinulla tietoa, minkä järjestöjen kanssa voit tehdä yhteistyötä, jotta asiakas voi saada apua?</a:t>
            </a:r>
          </a:p>
        </p:txBody>
      </p:sp>
      <p:graphicFrame>
        <p:nvGraphicFramePr>
          <p:cNvPr id="7" name="Chart 12">
            <a:extLst>
              <a:ext uri="{FF2B5EF4-FFF2-40B4-BE49-F238E27FC236}">
                <a16:creationId xmlns:a16="http://schemas.microsoft.com/office/drawing/2014/main" id="{9DE021ED-A115-B910-4DD1-EB870596E5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8600581"/>
              </p:ext>
            </p:extLst>
          </p:nvPr>
        </p:nvGraphicFramePr>
        <p:xfrm>
          <a:off x="839788" y="1819275"/>
          <a:ext cx="5157787" cy="437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4">
            <a:extLst>
              <a:ext uri="{FF2B5EF4-FFF2-40B4-BE49-F238E27FC236}">
                <a16:creationId xmlns:a16="http://schemas.microsoft.com/office/drawing/2014/main" id="{FA1FC4F5-572D-357D-E1E0-172AEF35412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12674832"/>
              </p:ext>
            </p:extLst>
          </p:nvPr>
        </p:nvGraphicFramePr>
        <p:xfrm>
          <a:off x="6172200" y="1905000"/>
          <a:ext cx="5183188" cy="428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53EEB24A-A070-9BE5-79B6-92D8FF2077C4}"/>
              </a:ext>
            </a:extLst>
          </p:cNvPr>
          <p:cNvSpPr txBox="1"/>
          <p:nvPr/>
        </p:nvSpPr>
        <p:spPr>
          <a:xfrm>
            <a:off x="839787" y="1009650"/>
            <a:ext cx="501808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Yli puolet (56%) koki, ettei ollut selkeitä ohjeita </a:t>
            </a:r>
          </a:p>
          <a:p>
            <a:r>
              <a:rPr lang="fi-FI" dirty="0"/>
              <a:t>paikasta, mistä saa lisätukea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635DF79-B124-AAC3-96E5-610F119FC49E}"/>
              </a:ext>
            </a:extLst>
          </p:cNvPr>
          <p:cNvSpPr txBox="1"/>
          <p:nvPr/>
        </p:nvSpPr>
        <p:spPr>
          <a:xfrm>
            <a:off x="6198702" y="1009650"/>
            <a:ext cx="513114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Runsas puolet (66%)  vastasi, ettei ollut tietoa minkä </a:t>
            </a:r>
          </a:p>
          <a:p>
            <a:r>
              <a:rPr lang="fi-FI" dirty="0"/>
              <a:t>järjestön kanssa voi tehdä yhteistyötä</a:t>
            </a:r>
          </a:p>
        </p:txBody>
      </p:sp>
    </p:spTree>
    <p:extLst>
      <p:ext uri="{BB962C8B-B14F-4D97-AF65-F5344CB8AC3E}">
        <p14:creationId xmlns:p14="http://schemas.microsoft.com/office/powerpoint/2010/main" val="234391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82950F-2D64-123C-576D-F43F4960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6"/>
            <a:ext cx="10942637" cy="9398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fi-FI" sz="2600" b="0" i="0" u="none" strike="noStrike" baseline="0" dirty="0">
                <a:latin typeface="Calibri" panose="020F0502020204030204" pitchFamily="34" charset="0"/>
              </a:rPr>
            </a:br>
            <a:r>
              <a:rPr lang="fi-FI" sz="26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fi-FI" sz="2600" b="1" i="0" u="none" strike="noStrike" baseline="0" dirty="0">
                <a:latin typeface="Calibri" panose="020F0502020204030204" pitchFamily="34" charset="0"/>
              </a:rPr>
              <a:t>ERITYISPALVELUT: KYS </a:t>
            </a:r>
            <a:r>
              <a:rPr lang="fi-FI" sz="2600" b="0" i="0" u="none" strike="noStrike" baseline="0" dirty="0">
                <a:latin typeface="Calibri" panose="020F0502020204030204" pitchFamily="34" charset="0"/>
              </a:rPr>
              <a:t>(avoimia vastauksia 52) / mielenterveysosaamisen lisäämisen tarve</a:t>
            </a:r>
            <a:endParaRPr lang="fi-FI" sz="26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EDAA9F-46C7-305E-E7BD-06777BE9C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8021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fi-FI" sz="2000" dirty="0"/>
              <a:t>Ohjaaminen mielenterveyspalveluihin: minne, hoitopolku, yhteystietojen saatavuus (19)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Vuorovaikutus ja </a:t>
            </a:r>
            <a:r>
              <a:rPr lang="fi-FI" sz="2000" dirty="0" err="1"/>
              <a:t>puheeksiotto</a:t>
            </a:r>
            <a:r>
              <a:rPr lang="fi-FI" sz="2000" dirty="0"/>
              <a:t> (10): asiakas, omainen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3.  sektori/ matalan kynnyksen palvelut: selkeä ”listaus”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i="0" u="none" strike="noStrike" baseline="0" dirty="0">
                <a:latin typeface="Calibri" panose="020F0502020204030204" pitchFamily="34" charset="0"/>
              </a:rPr>
              <a:t>Mielenterv</a:t>
            </a:r>
            <a:r>
              <a:rPr lang="fi-FI" sz="2000" dirty="0">
                <a:latin typeface="Calibri" panose="020F0502020204030204" pitchFamily="34" charset="0"/>
              </a:rPr>
              <a:t>eys</a:t>
            </a:r>
            <a:r>
              <a:rPr lang="fi-FI" sz="2000" i="0" u="none" strike="noStrike" baseline="0" dirty="0">
                <a:latin typeface="Calibri" panose="020F0502020204030204" pitchFamily="34" charset="0"/>
              </a:rPr>
              <a:t> oireet ja häiriöt sekä niiden uusimmat hoitomuodot (5)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000" b="0" i="1" u="none" strike="noStrike" baseline="0" dirty="0">
                <a:latin typeface="Calibri" panose="020F0502020204030204" pitchFamily="34" charset="0"/>
              </a:rPr>
              <a:t>“Vinkki: Kaksisuuntaista mielialahäiriötä kärsiville vertaistukiryhmä olisi tarpeen!”</a:t>
            </a: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000" i="0" u="none" strike="noStrike" baseline="0" dirty="0">
              <a:latin typeface="Calibri" panose="020F0502020204030204" pitchFamily="34" charset="0"/>
            </a:endParaRPr>
          </a:p>
          <a:p>
            <a:endParaRPr lang="fi-FI" sz="1500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E32130-F07A-1C0F-D422-4C64307A0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183188" cy="4729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000" i="0" u="none" strike="noStrike" baseline="0" dirty="0">
                <a:latin typeface="Calibri" panose="020F0502020204030204" pitchFamily="34" charset="0"/>
              </a:rPr>
              <a:t>Muu:</a:t>
            </a:r>
          </a:p>
          <a:p>
            <a:r>
              <a:rPr lang="fi-FI" sz="2000" i="0" u="none" strike="noStrike" baseline="0" dirty="0">
                <a:latin typeface="Calibri" panose="020F0502020204030204" pitchFamily="34" charset="0"/>
              </a:rPr>
              <a:t>Materiaalia, esitteitä</a:t>
            </a:r>
          </a:p>
          <a:p>
            <a:pPr marL="0" indent="0">
              <a:buNone/>
            </a:pPr>
            <a:endParaRPr lang="fi-FI" sz="200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Itsetuhoisuus, traumat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Pakolaistaustan huomiointi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Lääkityksen vaikutus seksuaalisuuteen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Toimintakyvyn arviointi (WCPA)</a:t>
            </a:r>
          </a:p>
          <a:p>
            <a:r>
              <a:rPr lang="fi-FI" sz="2000" dirty="0">
                <a:latin typeface="Calibri" panose="020F0502020204030204" pitchFamily="34" charset="0"/>
              </a:rPr>
              <a:t>TRE, DKT</a:t>
            </a:r>
          </a:p>
          <a:p>
            <a:r>
              <a:rPr lang="fi-FI" sz="2000" dirty="0">
                <a:latin typeface="Calibri" panose="020F0502020204030204" pitchFamily="34" charset="0"/>
              </a:rPr>
              <a:t>Kipupotilaat: uupumus, väsymys, masennus, unettomuus</a:t>
            </a: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3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663045-D827-5485-55B7-0E88A4BE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3200" b="1" dirty="0">
                <a:latin typeface="+mn-lt"/>
              </a:rPr>
              <a:t>Työtä vaikeuttavat asiat, joihin toivotaan muutosta (KYS)</a:t>
            </a:r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3F44C-3F46-3AAD-63DD-F4EAD3513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Yhteystietoja ei ole helposti saatavilla, minne ohjata ja mitä palveluita on? Avo-, ja kolmassektori, lakisääteiset palvelut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Resurssit huonot, ei ole aikaa riittävästi asiakkaille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Konsultaation saamisen vaikeus 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 b="0" i="0" u="none" strike="noStrike" baseline="0">
                <a:latin typeface="Calibri" panose="020F0502020204030204" pitchFamily="34" charset="0"/>
              </a:rPr>
              <a:t>Raja-aidat sos. ja terveysalan välillä</a:t>
            </a:r>
          </a:p>
          <a:p>
            <a:pPr marL="0" indent="0">
              <a:buNone/>
            </a:pPr>
            <a:endParaRPr lang="fi-FI" sz="2200" b="0" i="0" u="none" strike="noStrike" baseline="0">
              <a:latin typeface="Calibri" panose="020F0502020204030204" pitchFamily="34" charset="0"/>
            </a:endParaRPr>
          </a:p>
          <a:p>
            <a:r>
              <a:rPr lang="fi-FI" sz="2200">
                <a:latin typeface="Calibri" panose="020F0502020204030204" pitchFamily="34" charset="0"/>
              </a:rPr>
              <a:t>S</a:t>
            </a:r>
            <a:r>
              <a:rPr lang="fi-FI" sz="2200" b="0" i="0" u="none" strike="noStrike" baseline="0">
                <a:latin typeface="Calibri" panose="020F0502020204030204" pitchFamily="34" charset="0"/>
              </a:rPr>
              <a:t>tigmatisointi</a:t>
            </a:r>
          </a:p>
          <a:p>
            <a:endParaRPr lang="fi-FI" sz="2200"/>
          </a:p>
        </p:txBody>
      </p:sp>
    </p:spTree>
    <p:extLst>
      <p:ext uri="{BB962C8B-B14F-4D97-AF65-F5344CB8AC3E}">
        <p14:creationId xmlns:p14="http://schemas.microsoft.com/office/powerpoint/2010/main" val="214693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234257-9AA1-5385-F49A-EBF5EC52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6"/>
            <a:ext cx="10809287" cy="80645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i-FI" sz="2800" dirty="0"/>
              <a:t>Peruspalvelut/ mielenterveysosaamisen lisäämisen tarve (avoimia vastuksia 57)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C31EAB-7896-FED0-561F-7866749C0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28750"/>
            <a:ext cx="5157787" cy="476091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i-FI" sz="22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elkeät hoitopolut ja yhteystiedot sekä palveluverkostot kunnittain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(21)</a:t>
            </a: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Tehtävät, kuka hoitaa ja missä?</a:t>
            </a:r>
            <a:r>
              <a:rPr lang="fi-FI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Miten valita oikea hoitopolku? Nuorten mielenterveyspalveluiden polut (alle 30 v.)!</a:t>
            </a: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Yhteiset toimintatavat hoitoonohjauksessa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Mielenterveyshäiriöt, oireet ja niiden hoitaminen 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(12 )</a:t>
            </a: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Mielenterveyshäiriöiden tai -oireidentunnistaminen, diagnostiikka</a:t>
            </a: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Masennus, itsetuhoisuus, akuutti stressi/suru, unettomuus </a:t>
            </a:r>
          </a:p>
          <a:p>
            <a:pPr algn="l"/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Puheeksi ottaminen ja kohtaaminen 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(8)</a:t>
            </a:r>
          </a:p>
          <a:p>
            <a:pPr marL="0" indent="0">
              <a:buNone/>
            </a:pPr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sz="2200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FB02EEF-8171-1703-A4AC-CFC5C07D5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09725"/>
            <a:ext cx="5183188" cy="48831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200" dirty="0">
                <a:solidFill>
                  <a:srgbClr val="000000"/>
                </a:solidFill>
                <a:latin typeface="Calibri" panose="020F0502020204030204" pitchFamily="34" charset="0"/>
              </a:rPr>
              <a:t>Muu: </a:t>
            </a: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Kolmannen sektorin palvelut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Mt-häiriöiden arviointimenetelmät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Aggressiivisuuden kohtaaminen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Pelko- ja trauma-asiakas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Hoitosuhdekoulutus , lyhytterapeuttiset menetelmät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Saattohoitopotilaan henkinen tuki, omaisen tukeminen </a:t>
            </a:r>
          </a:p>
          <a:p>
            <a:pPr marL="0" indent="0">
              <a:buNone/>
            </a:pPr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Masentunut nuori </a:t>
            </a:r>
            <a:endParaRPr lang="fi-FI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dirty="0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mahoito hammashoidossa </a:t>
            </a:r>
          </a:p>
          <a:p>
            <a:endParaRPr lang="fi-FI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784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9D561B60-7793-724A-9DB1-0AFAE2BD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3200" b="1" i="0" u="none" strike="noStrike" baseline="0" dirty="0">
                <a:latin typeface="Calibri" panose="020F0502020204030204" pitchFamily="34" charset="0"/>
              </a:rPr>
              <a:t>Työtä vaikeuttavat asiat, johon toivotaan muutosta/Peruspalvelut</a:t>
            </a:r>
            <a:endParaRPr lang="fi-FI" sz="3200" dirty="0"/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496E86F2-72CB-DA94-C19F-A128EDD8C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1027579"/>
            <a:ext cx="6224335" cy="4956048"/>
          </a:xfrm>
        </p:spPr>
        <p:txBody>
          <a:bodyPr anchor="ctr">
            <a:normAutofit lnSpcReduction="10000"/>
          </a:bodyPr>
          <a:lstStyle/>
          <a:p>
            <a:r>
              <a:rPr lang="fi-FI" sz="2000" b="0" i="0" u="none" strike="noStrike" baseline="0" dirty="0">
                <a:latin typeface="Calibri" panose="020F0502020204030204" pitchFamily="34" charset="0"/>
              </a:rPr>
              <a:t>“Keskustelu- ja verkostoyhteistyön vahvistamisen sosiaali- ja terveyspalveluiden välillä”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Calibri" panose="020F0502020204030204" pitchFamily="34" charset="0"/>
              </a:rPr>
              <a:t>	</a:t>
            </a:r>
            <a:r>
              <a:rPr lang="fi-FI" sz="2000" b="0" i="0" u="none" strike="noStrike" baseline="0" dirty="0">
                <a:latin typeface="Calibri" panose="020F0502020204030204" pitchFamily="34" charset="0"/>
              </a:rPr>
              <a:t>Sosiaalityön ja terveydenhuollon saumaton 	yhteistyö</a:t>
            </a:r>
          </a:p>
          <a:p>
            <a:pPr marL="0" indent="0">
              <a:buNone/>
            </a:pP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000" b="0" i="0" u="none" strike="noStrike" baseline="0" dirty="0">
                <a:latin typeface="Calibri" panose="020F0502020204030204" pitchFamily="34" charset="0"/>
              </a:rPr>
              <a:t>Mielenterveyspalvelut eivät vedä asiakkaita</a:t>
            </a:r>
          </a:p>
          <a:p>
            <a:pPr marL="0" indent="0">
              <a:buNone/>
            </a:pP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000" b="0" i="0" u="none" strike="noStrike" baseline="0" dirty="0">
                <a:latin typeface="Calibri" panose="020F0502020204030204" pitchFamily="34" charset="0"/>
              </a:rPr>
              <a:t>Asiakkaiden pompottelu luukulta toiselle</a:t>
            </a:r>
          </a:p>
          <a:p>
            <a:pPr marL="0" indent="0">
              <a:buNone/>
            </a:pP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000" b="0" i="0" u="none" strike="noStrike" baseline="0" dirty="0">
                <a:latin typeface="Calibri" panose="020F0502020204030204" pitchFamily="34" charset="0"/>
              </a:rPr>
              <a:t>Mielenterveyspotilaiden kannattelukäynnit haasteellisia</a:t>
            </a:r>
          </a:p>
          <a:p>
            <a:pPr marL="0" indent="0">
              <a:buNone/>
            </a:pP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000" b="0" i="0" u="none" strike="noStrike" baseline="0" dirty="0">
                <a:latin typeface="Calibri" panose="020F0502020204030204" pitchFamily="34" charset="0"/>
              </a:rPr>
              <a:t>Aika ei riitä asiakkaille</a:t>
            </a:r>
          </a:p>
          <a:p>
            <a:pPr marL="0" indent="0">
              <a:buNone/>
            </a:pP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fi-FI" sz="2000" b="0" i="0" u="none" strike="noStrike" baseline="0" dirty="0">
                <a:latin typeface="Calibri" panose="020F0502020204030204" pitchFamily="34" charset="0"/>
              </a:rPr>
              <a:t>Puutteelliset resurssit</a:t>
            </a:r>
          </a:p>
          <a:p>
            <a:pPr marL="0" indent="0">
              <a:buNone/>
            </a:pPr>
            <a:endParaRPr lang="fi-FI" sz="2000" b="0" i="0" u="none" strike="noStrike" baseline="0" dirty="0">
              <a:latin typeface="Calibri" panose="020F0502020204030204" pitchFamily="34" charset="0"/>
            </a:endParaRP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35653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c8ec9329-b3c3-489a-9227-0f70d232e4fa}" enabled="0" method="" siteId="{c8ec9329-b3c3-489a-9227-0f70d232e4f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863</Words>
  <Application>Microsoft Office PowerPoint</Application>
  <PresentationFormat>Laajakuva</PresentationFormat>
  <Paragraphs>200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Wingdings</vt:lpstr>
      <vt:lpstr>Office-teema</vt:lpstr>
      <vt:lpstr>Mielenterveysosaamisen kartoituskysely ammattilaisille  Pohjois-Savon hyvinvointialueella 2023 </vt:lpstr>
      <vt:lpstr>Kysely</vt:lpstr>
      <vt:lpstr>PowerPoint-esitys</vt:lpstr>
      <vt:lpstr>PowerPoint-esitys</vt:lpstr>
      <vt:lpstr>PowerPoint-esitys</vt:lpstr>
      <vt:lpstr>  ERITYISPALVELUT: KYS (avoimia vastauksia 52) / mielenterveysosaamisen lisäämisen tarve</vt:lpstr>
      <vt:lpstr>Työtä vaikeuttavat asiat, joihin toivotaan muutosta (KYS)</vt:lpstr>
      <vt:lpstr>Peruspalvelut/ mielenterveysosaamisen lisäämisen tarve (avoimia vastuksia 57)</vt:lpstr>
      <vt:lpstr>Työtä vaikeuttavat asiat, johon toivotaan muutosta/Peruspalvelut</vt:lpstr>
      <vt:lpstr>Perhepalvelut (avoimia vastauksia 36)/mielenterveysosaamisen lisäämisen tarve</vt:lpstr>
      <vt:lpstr>Työtä vaikeuttavat asiat, johon toivotaan muutosta /Perhepalvelut</vt:lpstr>
      <vt:lpstr>VAMMAISPALVELUT (avoimia vastauksia 44) / mielenterveysosaamisen lisäämisen tarve</vt:lpstr>
      <vt:lpstr>Työtä vaikeuttavat asiat, johon toivotaan muutosta /Vammaispalvelut</vt:lpstr>
      <vt:lpstr>IKÄÄNTYNEIDEN PALVELUT( avoimia vastauksia 63)/ mielenterveysosaamisen lisäämisen tarve</vt:lpstr>
      <vt:lpstr>Työtä vaikeuttavat asiat, johon toivotaan muutosta </vt:lpstr>
      <vt:lpstr>Keskeiset tulokset - osaamista ja tietoa tarvitaan lisää</vt:lpstr>
    </vt:vector>
  </TitlesOfParts>
  <Company>Istekki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Törmi Helena</dc:creator>
  <cp:lastModifiedBy>Törmi Helena</cp:lastModifiedBy>
  <cp:revision>3</cp:revision>
  <dcterms:created xsi:type="dcterms:W3CDTF">2023-10-05T09:02:50Z</dcterms:created>
  <dcterms:modified xsi:type="dcterms:W3CDTF">2024-02-16T14:57:21Z</dcterms:modified>
</cp:coreProperties>
</file>