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xml" ContentType="application/vnd.openxmlformats-officedocument.themeOverride+xml"/>
  <Override PartName="/ppt/notesSlides/notesSlide29.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145707323" r:id="rId2"/>
    <p:sldId id="2145707322" r:id="rId3"/>
    <p:sldId id="2145707303" r:id="rId4"/>
    <p:sldId id="2145707306" r:id="rId5"/>
    <p:sldId id="2145707318" r:id="rId6"/>
    <p:sldId id="2145707320" r:id="rId7"/>
    <p:sldId id="2145707307" r:id="rId8"/>
    <p:sldId id="2145707308" r:id="rId9"/>
    <p:sldId id="2145707326" r:id="rId10"/>
    <p:sldId id="2145707305" r:id="rId11"/>
    <p:sldId id="2145707330" r:id="rId12"/>
    <p:sldId id="2145707329" r:id="rId13"/>
    <p:sldId id="2145707332" r:id="rId14"/>
    <p:sldId id="2145707334" r:id="rId15"/>
    <p:sldId id="2145707340" r:id="rId16"/>
    <p:sldId id="2145707343" r:id="rId17"/>
    <p:sldId id="2145707344" r:id="rId18"/>
    <p:sldId id="2145707313" r:id="rId19"/>
    <p:sldId id="2145707314" r:id="rId20"/>
    <p:sldId id="2145707337" r:id="rId21"/>
    <p:sldId id="2145707310" r:id="rId22"/>
    <p:sldId id="2145707312" r:id="rId23"/>
    <p:sldId id="2145707338" r:id="rId24"/>
    <p:sldId id="2145707348" r:id="rId25"/>
    <p:sldId id="2145707040" r:id="rId26"/>
    <p:sldId id="2145707339" r:id="rId27"/>
    <p:sldId id="2145707238" r:id="rId28"/>
    <p:sldId id="2145707351" r:id="rId29"/>
    <p:sldId id="2145707352" r:id="rId30"/>
    <p:sldId id="2145707122" r:id="rId31"/>
    <p:sldId id="2145707354" r:id="rId32"/>
    <p:sldId id="2145707315" r:id="rId33"/>
    <p:sldId id="2145707349" r:id="rId34"/>
    <p:sldId id="2145707353" r:id="rId35"/>
    <p:sldId id="2145707298" r:id="rId36"/>
    <p:sldId id="2145707061" r:id="rId37"/>
    <p:sldId id="2145707355" r:id="rId38"/>
    <p:sldId id="2145707350" r:id="rId39"/>
    <p:sldId id="2145707356" r:id="rId40"/>
    <p:sldId id="2145707316"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CB099E77-572D-4D68-A23C-363A08D5293A}">
          <p14:sldIdLst>
            <p14:sldId id="2145707323"/>
            <p14:sldId id="2145707322"/>
            <p14:sldId id="2145707303"/>
            <p14:sldId id="2145707306"/>
            <p14:sldId id="2145707318"/>
            <p14:sldId id="2145707320"/>
            <p14:sldId id="2145707307"/>
            <p14:sldId id="2145707308"/>
            <p14:sldId id="2145707326"/>
            <p14:sldId id="2145707305"/>
            <p14:sldId id="2145707330"/>
            <p14:sldId id="2145707329"/>
            <p14:sldId id="2145707332"/>
            <p14:sldId id="2145707334"/>
            <p14:sldId id="2145707340"/>
          </p14:sldIdLst>
        </p14:section>
        <p14:section name="Nimetön osa" id="{08DD825F-E27A-4680-A22D-5AF9642402F7}">
          <p14:sldIdLst>
            <p14:sldId id="2145707343"/>
            <p14:sldId id="2145707344"/>
            <p14:sldId id="2145707313"/>
            <p14:sldId id="2145707314"/>
            <p14:sldId id="2145707337"/>
            <p14:sldId id="2145707310"/>
            <p14:sldId id="2145707312"/>
            <p14:sldId id="2145707338"/>
            <p14:sldId id="2145707348"/>
            <p14:sldId id="2145707040"/>
            <p14:sldId id="2145707339"/>
            <p14:sldId id="2145707238"/>
            <p14:sldId id="2145707351"/>
            <p14:sldId id="2145707352"/>
            <p14:sldId id="2145707122"/>
            <p14:sldId id="2145707354"/>
            <p14:sldId id="2145707315"/>
            <p14:sldId id="2145707349"/>
            <p14:sldId id="2145707353"/>
            <p14:sldId id="2145707298"/>
            <p14:sldId id="2145707061"/>
            <p14:sldId id="2145707355"/>
            <p14:sldId id="2145707350"/>
            <p14:sldId id="2145707356"/>
            <p14:sldId id="2145707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11259-4A6C-4663-AE0B-933E5C060816}" v="2" dt="2024-01-28T17:41:57.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96" autoAdjust="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örmi Helena" userId="037d21f0-ee9c-43d9-854b-692a3357b644" providerId="ADAL" clId="{C8C11259-4A6C-4663-AE0B-933E5C060816}"/>
    <pc:docChg chg="custSel delSld modSld modSection">
      <pc:chgData name="Törmi Helena" userId="037d21f0-ee9c-43d9-854b-692a3357b644" providerId="ADAL" clId="{C8C11259-4A6C-4663-AE0B-933E5C060816}" dt="2024-02-01T23:00:20.332" v="74" actId="5793"/>
      <pc:docMkLst>
        <pc:docMk/>
      </pc:docMkLst>
      <pc:sldChg chg="addSp delSp modSp mod">
        <pc:chgData name="Törmi Helena" userId="037d21f0-ee9c-43d9-854b-692a3357b644" providerId="ADAL" clId="{C8C11259-4A6C-4663-AE0B-933E5C060816}" dt="2024-01-28T17:42:09.203" v="8" actId="14100"/>
        <pc:sldMkLst>
          <pc:docMk/>
          <pc:sldMk cId="1276853444" sldId="2145707308"/>
        </pc:sldMkLst>
        <pc:graphicFrameChg chg="del">
          <ac:chgData name="Törmi Helena" userId="037d21f0-ee9c-43d9-854b-692a3357b644" providerId="ADAL" clId="{C8C11259-4A6C-4663-AE0B-933E5C060816}" dt="2024-01-28T17:41:54.060" v="3" actId="478"/>
          <ac:graphicFrameMkLst>
            <pc:docMk/>
            <pc:sldMk cId="1276853444" sldId="2145707308"/>
            <ac:graphicFrameMk id="2" creationId="{1886339F-A840-EE7F-AA84-379FE3D94791}"/>
          </ac:graphicFrameMkLst>
        </pc:graphicFrameChg>
        <pc:graphicFrameChg chg="add mod">
          <ac:chgData name="Törmi Helena" userId="037d21f0-ee9c-43d9-854b-692a3357b644" providerId="ADAL" clId="{C8C11259-4A6C-4663-AE0B-933E5C060816}" dt="2024-01-28T17:42:09.203" v="8" actId="14100"/>
          <ac:graphicFrameMkLst>
            <pc:docMk/>
            <pc:sldMk cId="1276853444" sldId="2145707308"/>
            <ac:graphicFrameMk id="3" creationId="{3906AAA3-CF56-716A-8469-6AA6E63A6454}"/>
          </ac:graphicFrameMkLst>
        </pc:graphicFrameChg>
      </pc:sldChg>
      <pc:sldChg chg="modSp mod">
        <pc:chgData name="Törmi Helena" userId="037d21f0-ee9c-43d9-854b-692a3357b644" providerId="ADAL" clId="{C8C11259-4A6C-4663-AE0B-933E5C060816}" dt="2024-01-20T13:02:11.422" v="0" actId="14100"/>
        <pc:sldMkLst>
          <pc:docMk/>
          <pc:sldMk cId="2777618068" sldId="2145707322"/>
        </pc:sldMkLst>
        <pc:picChg chg="mod">
          <ac:chgData name="Törmi Helena" userId="037d21f0-ee9c-43d9-854b-692a3357b644" providerId="ADAL" clId="{C8C11259-4A6C-4663-AE0B-933E5C060816}" dt="2024-01-20T13:02:11.422" v="0" actId="14100"/>
          <ac:picMkLst>
            <pc:docMk/>
            <pc:sldMk cId="2777618068" sldId="2145707322"/>
            <ac:picMk id="10" creationId="{E540133C-E2D2-AEDE-F7F7-843C3AA7CEF1}"/>
          </ac:picMkLst>
        </pc:picChg>
      </pc:sldChg>
      <pc:sldChg chg="modSp mod">
        <pc:chgData name="Törmi Helena" userId="037d21f0-ee9c-43d9-854b-692a3357b644" providerId="ADAL" clId="{C8C11259-4A6C-4663-AE0B-933E5C060816}" dt="2024-02-01T23:00:20.332" v="74" actId="5793"/>
        <pc:sldMkLst>
          <pc:docMk/>
          <pc:sldMk cId="3411814592" sldId="2145707323"/>
        </pc:sldMkLst>
        <pc:spChg chg="mod">
          <ac:chgData name="Törmi Helena" userId="037d21f0-ee9c-43d9-854b-692a3357b644" providerId="ADAL" clId="{C8C11259-4A6C-4663-AE0B-933E5C060816}" dt="2024-02-01T23:00:20.332" v="74" actId="5793"/>
          <ac:spMkLst>
            <pc:docMk/>
            <pc:sldMk cId="3411814592" sldId="2145707323"/>
            <ac:spMk id="3" creationId="{00A9D705-D36C-76C2-FBE5-56AF06B52095}"/>
          </ac:spMkLst>
        </pc:spChg>
      </pc:sldChg>
      <pc:sldChg chg="modSp">
        <pc:chgData name="Törmi Helena" userId="037d21f0-ee9c-43d9-854b-692a3357b644" providerId="ADAL" clId="{C8C11259-4A6C-4663-AE0B-933E5C060816}" dt="2024-01-25T17:48:00.780" v="1" actId="20577"/>
        <pc:sldMkLst>
          <pc:docMk/>
          <pc:sldMk cId="1492931000" sldId="2145707332"/>
        </pc:sldMkLst>
        <pc:graphicFrameChg chg="mod">
          <ac:chgData name="Törmi Helena" userId="037d21f0-ee9c-43d9-854b-692a3357b644" providerId="ADAL" clId="{C8C11259-4A6C-4663-AE0B-933E5C060816}" dt="2024-01-25T17:48:00.780" v="1" actId="20577"/>
          <ac:graphicFrameMkLst>
            <pc:docMk/>
            <pc:sldMk cId="1492931000" sldId="2145707332"/>
            <ac:graphicFrameMk id="9" creationId="{A56A0F0D-28BE-902E-021C-628CAB53CADD}"/>
          </ac:graphicFrameMkLst>
        </pc:graphicFrameChg>
      </pc:sldChg>
      <pc:sldChg chg="del">
        <pc:chgData name="Törmi Helena" userId="037d21f0-ee9c-43d9-854b-692a3357b644" providerId="ADAL" clId="{C8C11259-4A6C-4663-AE0B-933E5C060816}" dt="2024-01-25T17:50:41.864" v="2" actId="2696"/>
        <pc:sldMkLst>
          <pc:docMk/>
          <pc:sldMk cId="3249263079" sldId="214570734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helenato\AppData\Local\Temp\MicrosoftEdgeDownloads\a83d5b6d-030d-4b11-b086-1d9c5286eed5\SOTKAnet%20(76).xls"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helenato\AppData\Local\Temp\MicrosoftEdgeDownloads\887d3688-4670-4dbc-9c07-12631bcf5c50\SOTKAnet%20(76).xls"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helenato\AppData\Local\Temp\MicrosoftEdgeDownloads\baee5ca0-5fde-450e-b18e-ffec1f27fb67\SOTKAnet%20(76).xls"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helenato\AppData\Local\Temp\MicrosoftEdgeDownloads\ae415cd7-c068-4c28-bdfd-707d93cb9ba3\SOTKAnet%20(75).xls"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helenato\AppData\Local\Temp\MicrosoftEdgeDownloads\f0bae847-5ece-4efe-8bbb-59724626ce61\SOTKAnet%20(76).xls"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helenato\AppData\Local\Temp\MicrosoftEdgeDownloads\21c0ec49-8bf5-40cb-8556-b152680ee182\SOTKAnet%20(76).xls"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2.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1.xml"/><Relationship Id="rId4" Type="http://schemas.openxmlformats.org/officeDocument/2006/relationships/package" Target="../embeddings/Microsoft_Excel_Worksheet2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elenato\AppData\Local\Temp\MicrosoftEdgeDownloads\166ed32d-d14d-426d-ace3-94dca7958ef8\SOTKAnet%20(75).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Tyytyväinen elämäänsä tällä hetkellä, % 4. ja 5. luokan oppilaista,</a:t>
            </a:r>
            <a:r>
              <a:rPr lang="fi-FI" baseline="0" dirty="0"/>
              <a:t> Pohjois-Savo</a:t>
            </a:r>
            <a:endParaRPr lang="fi-FI" dirty="0"/>
          </a:p>
        </c:rich>
      </c:tx>
      <c:layout>
        <c:manualLayout>
          <c:xMode val="edge"/>
          <c:yMode val="edge"/>
          <c:x val="8.1282212445003138E-2"/>
          <c:y val="3.2407407407407406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 (75).xls]SOTKAnet'!$A$3</c:f>
              <c:strCache>
                <c:ptCount val="1"/>
                <c:pt idx="0">
                  <c:v>miehet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(75).xls]SOTKAnet'!$B$2:$D$2</c:f>
              <c:strCache>
                <c:ptCount val="3"/>
                <c:pt idx="0">
                  <c:v>2019</c:v>
                </c:pt>
                <c:pt idx="1">
                  <c:v>2021</c:v>
                </c:pt>
                <c:pt idx="2">
                  <c:v>2023</c:v>
                </c:pt>
              </c:strCache>
            </c:strRef>
          </c:cat>
          <c:val>
            <c:numRef>
              <c:f>'[SOTKAnet (75).xls]SOTKAnet'!$B$3:$D$3</c:f>
              <c:numCache>
                <c:formatCode>General</c:formatCode>
                <c:ptCount val="3"/>
                <c:pt idx="0">
                  <c:v>92.2</c:v>
                </c:pt>
                <c:pt idx="1">
                  <c:v>89.8</c:v>
                </c:pt>
                <c:pt idx="2">
                  <c:v>90</c:v>
                </c:pt>
              </c:numCache>
            </c:numRef>
          </c:val>
          <c:smooth val="0"/>
          <c:extLst>
            <c:ext xmlns:c16="http://schemas.microsoft.com/office/drawing/2014/chart" uri="{C3380CC4-5D6E-409C-BE32-E72D297353CC}">
              <c16:uniqueId val="{00000000-5E37-42FA-9CA9-C03004201B66}"/>
            </c:ext>
          </c:extLst>
        </c:ser>
        <c:ser>
          <c:idx val="1"/>
          <c:order val="1"/>
          <c:tx>
            <c:strRef>
              <c:f>'[SOTKAnet (75).xls]SOTKAnet'!$A$4</c:f>
              <c:strCache>
                <c:ptCount val="1"/>
                <c:pt idx="0">
                  <c:v>naiset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(75).xls]SOTKAnet'!$B$2:$D$2</c:f>
              <c:strCache>
                <c:ptCount val="3"/>
                <c:pt idx="0">
                  <c:v>2019</c:v>
                </c:pt>
                <c:pt idx="1">
                  <c:v>2021</c:v>
                </c:pt>
                <c:pt idx="2">
                  <c:v>2023</c:v>
                </c:pt>
              </c:strCache>
            </c:strRef>
          </c:cat>
          <c:val>
            <c:numRef>
              <c:f>'[SOTKAnet (75).xls]SOTKAnet'!$B$4:$D$4</c:f>
              <c:numCache>
                <c:formatCode>General</c:formatCode>
                <c:ptCount val="3"/>
                <c:pt idx="0">
                  <c:v>87.1</c:v>
                </c:pt>
                <c:pt idx="1">
                  <c:v>81.3</c:v>
                </c:pt>
                <c:pt idx="2">
                  <c:v>78.099999999999994</c:v>
                </c:pt>
              </c:numCache>
            </c:numRef>
          </c:val>
          <c:smooth val="0"/>
          <c:extLst>
            <c:ext xmlns:c16="http://schemas.microsoft.com/office/drawing/2014/chart" uri="{C3380CC4-5D6E-409C-BE32-E72D297353CC}">
              <c16:uniqueId val="{00000001-5E37-42FA-9CA9-C03004201B66}"/>
            </c:ext>
          </c:extLst>
        </c:ser>
        <c:ser>
          <c:idx val="2"/>
          <c:order val="2"/>
          <c:tx>
            <c:strRef>
              <c:f>'[SOTKAnet (75).xls]SOTKAnet'!$A$5</c:f>
              <c:strCache>
                <c:ptCount val="1"/>
                <c:pt idx="0">
                  <c:v>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(75).xls]SOTKAnet'!$B$2:$D$2</c:f>
              <c:strCache>
                <c:ptCount val="3"/>
                <c:pt idx="0">
                  <c:v>2019</c:v>
                </c:pt>
                <c:pt idx="1">
                  <c:v>2021</c:v>
                </c:pt>
                <c:pt idx="2">
                  <c:v>2023</c:v>
                </c:pt>
              </c:strCache>
            </c:strRef>
          </c:cat>
          <c:val>
            <c:numRef>
              <c:f>'[SOTKAnet (75).xls]SOTKAnet'!$B$5:$D$5</c:f>
              <c:numCache>
                <c:formatCode>General</c:formatCode>
                <c:ptCount val="3"/>
                <c:pt idx="0">
                  <c:v>89.6</c:v>
                </c:pt>
                <c:pt idx="1">
                  <c:v>85.4</c:v>
                </c:pt>
                <c:pt idx="2">
                  <c:v>84</c:v>
                </c:pt>
              </c:numCache>
            </c:numRef>
          </c:val>
          <c:smooth val="0"/>
          <c:extLst>
            <c:ext xmlns:c16="http://schemas.microsoft.com/office/drawing/2014/chart" uri="{C3380CC4-5D6E-409C-BE32-E72D297353CC}">
              <c16:uniqueId val="{00000002-5E37-42FA-9CA9-C03004201B66}"/>
            </c:ext>
          </c:extLst>
        </c:ser>
        <c:dLbls>
          <c:dLblPos val="t"/>
          <c:showLegendKey val="0"/>
          <c:showVal val="1"/>
          <c:showCatName val="0"/>
          <c:showSerName val="0"/>
          <c:showPercent val="0"/>
          <c:showBubbleSize val="0"/>
        </c:dLbls>
        <c:smooth val="0"/>
        <c:axId val="712763976"/>
        <c:axId val="712754256"/>
      </c:lineChart>
      <c:catAx>
        <c:axId val="71276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2754256"/>
        <c:crosses val="autoZero"/>
        <c:auto val="1"/>
        <c:lblAlgn val="ctr"/>
        <c:lblOffset val="100"/>
        <c:noMultiLvlLbl val="0"/>
      </c:catAx>
      <c:valAx>
        <c:axId val="712754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2763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Ei ole syönyt tai</a:t>
            </a:r>
            <a:r>
              <a:rPr lang="fi-FI" baseline="0" dirty="0"/>
              <a:t> nukkunut netin takia%, 4. ja 5. luokan oppilaista,</a:t>
            </a:r>
          </a:p>
          <a:p>
            <a:pPr>
              <a:defRPr/>
            </a:pPr>
            <a:r>
              <a:rPr lang="fi-FI" baseline="0" dirty="0"/>
              <a:t>Pohjois-Savo</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Taul1!$B$3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10854877515310585"/>
                  <c:y val="-4.78007436570429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D6-4933-8815-6E189AB19EBF}"/>
                </c:ext>
              </c:extLst>
            </c:dLbl>
            <c:dLbl>
              <c:idx val="2"/>
              <c:layout>
                <c:manualLayout>
                  <c:x val="3.7388888888888784E-2"/>
                  <c:y val="6.3310367454068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D6-4933-8815-6E189AB19EB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Taul1!$C$3:$E$3</c:f>
              <c:numCache>
                <c:formatCode>General</c:formatCode>
                <c:ptCount val="3"/>
                <c:pt idx="0">
                  <c:v>4.4000000000000004</c:v>
                </c:pt>
                <c:pt idx="1">
                  <c:v>5.3</c:v>
                </c:pt>
                <c:pt idx="2">
                  <c:v>7</c:v>
                </c:pt>
              </c:numCache>
            </c:numRef>
          </c:val>
          <c:smooth val="0"/>
          <c:extLst>
            <c:ext xmlns:c16="http://schemas.microsoft.com/office/drawing/2014/chart" uri="{C3380CC4-5D6E-409C-BE32-E72D297353CC}">
              <c16:uniqueId val="{00000002-46D6-4933-8815-6E189AB19EBF}"/>
            </c:ext>
          </c:extLst>
        </c:ser>
        <c:ser>
          <c:idx val="1"/>
          <c:order val="1"/>
          <c:tx>
            <c:strRef>
              <c:f>Taul1!$B$4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1410433070866141"/>
                  <c:y val="4.4791848935549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D6-4933-8815-6E189AB19EBF}"/>
                </c:ext>
              </c:extLst>
            </c:dLbl>
            <c:dLbl>
              <c:idx val="2"/>
              <c:layout>
                <c:manualLayout>
                  <c:x val="3.3117891513560802E-2"/>
                  <c:y val="-1.504447360746552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D6-4933-8815-6E189AB19EB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Taul1!$C$4:$E$4</c:f>
              <c:numCache>
                <c:formatCode>General</c:formatCode>
                <c:ptCount val="3"/>
                <c:pt idx="0">
                  <c:v>3.6</c:v>
                </c:pt>
                <c:pt idx="1">
                  <c:v>6.9</c:v>
                </c:pt>
                <c:pt idx="2">
                  <c:v>7.3</c:v>
                </c:pt>
              </c:numCache>
            </c:numRef>
          </c:val>
          <c:smooth val="0"/>
          <c:extLst>
            <c:ext xmlns:c16="http://schemas.microsoft.com/office/drawing/2014/chart" uri="{C3380CC4-5D6E-409C-BE32-E72D297353CC}">
              <c16:uniqueId val="{00000005-46D6-4933-8815-6E189AB19EBF}"/>
            </c:ext>
          </c:extLst>
        </c:ser>
        <c:ser>
          <c:idx val="2"/>
          <c:order val="2"/>
          <c:tx>
            <c:strRef>
              <c:f>Taul1!$B$5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10427777777777777"/>
                  <c:y val="-1.0763706620005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D6-4933-8815-6E189AB19EBF}"/>
                </c:ext>
              </c:extLst>
            </c:dLbl>
            <c:dLbl>
              <c:idx val="2"/>
              <c:layout>
                <c:manualLayout>
                  <c:x val="4.1451224846894036E-2"/>
                  <c:y val="-0.103356299212598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D6-4933-8815-6E189AB19EB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Taul1!$C$5:$E$5</c:f>
              <c:numCache>
                <c:formatCode>General</c:formatCode>
                <c:ptCount val="3"/>
                <c:pt idx="0">
                  <c:v>4</c:v>
                </c:pt>
                <c:pt idx="1">
                  <c:v>6.1</c:v>
                </c:pt>
                <c:pt idx="2">
                  <c:v>7.2</c:v>
                </c:pt>
              </c:numCache>
            </c:numRef>
          </c:val>
          <c:smooth val="0"/>
          <c:extLst>
            <c:ext xmlns:c16="http://schemas.microsoft.com/office/drawing/2014/chart" uri="{C3380CC4-5D6E-409C-BE32-E72D297353CC}">
              <c16:uniqueId val="{00000008-46D6-4933-8815-6E189AB19EBF}"/>
            </c:ext>
          </c:extLst>
        </c:ser>
        <c:dLbls>
          <c:dLblPos val="t"/>
          <c:showLegendKey val="0"/>
          <c:showVal val="1"/>
          <c:showCatName val="0"/>
          <c:showSerName val="0"/>
          <c:showPercent val="0"/>
          <c:showBubbleSize val="0"/>
        </c:dLbls>
        <c:marker val="1"/>
        <c:smooth val="0"/>
        <c:axId val="879667256"/>
        <c:axId val="879669416"/>
      </c:lineChart>
      <c:catAx>
        <c:axId val="87966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79669416"/>
        <c:crosses val="autoZero"/>
        <c:auto val="1"/>
        <c:lblAlgn val="ctr"/>
        <c:lblOffset val="100"/>
        <c:noMultiLvlLbl val="0"/>
      </c:catAx>
      <c:valAx>
        <c:axId val="879669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79667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Huomannut</a:t>
            </a:r>
            <a:r>
              <a:rPr lang="fi-FI" baseline="0" dirty="0"/>
              <a:t> usein olleensa netissä vaikkei ole huvittanut %, 4. ja 5. luokan oppilaat</a:t>
            </a:r>
          </a:p>
          <a:p>
            <a:pPr>
              <a:defRPr/>
            </a:pPr>
            <a:r>
              <a:rPr lang="fi-FI" baseline="0" dirty="0"/>
              <a:t>Pohjois-Savo</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692038495188102E-2"/>
          <c:y val="0.17171296296296298"/>
          <c:w val="0.90286351706036749"/>
          <c:h val="0.61498432487605714"/>
        </c:manualLayout>
      </c:layout>
      <c:lineChart>
        <c:grouping val="standard"/>
        <c:varyColors val="0"/>
        <c:ser>
          <c:idx val="0"/>
          <c:order val="0"/>
          <c:tx>
            <c:strRef>
              <c:f>Taul1!$B$3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9.199321959755033E-2"/>
                  <c:y val="-0.1172451881014873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95-4BFA-90CA-E70B58E79278}"/>
                </c:ext>
              </c:extLst>
            </c:dLbl>
            <c:dLbl>
              <c:idx val="2"/>
              <c:layout>
                <c:manualLayout>
                  <c:x val="2.1895669291338581E-2"/>
                  <c:y val="-0.103356299212598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95-4BFA-90CA-E70B58E7927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Taul1!$C$3:$E$3</c:f>
              <c:numCache>
                <c:formatCode>General</c:formatCode>
                <c:ptCount val="3"/>
                <c:pt idx="0">
                  <c:v>26.2</c:v>
                </c:pt>
                <c:pt idx="1">
                  <c:v>27.4</c:v>
                </c:pt>
                <c:pt idx="2">
                  <c:v>27.1</c:v>
                </c:pt>
              </c:numCache>
            </c:numRef>
          </c:val>
          <c:smooth val="0"/>
          <c:extLst>
            <c:ext xmlns:c16="http://schemas.microsoft.com/office/drawing/2014/chart" uri="{C3380CC4-5D6E-409C-BE32-E72D297353CC}">
              <c16:uniqueId val="{00000002-5595-4BFA-90CA-E70B58E79278}"/>
            </c:ext>
          </c:extLst>
        </c:ser>
        <c:ser>
          <c:idx val="1"/>
          <c:order val="1"/>
          <c:tx>
            <c:strRef>
              <c:f>Taul1!$B$4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1143766404199477"/>
                  <c:y val="-1.50444736074657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95-4BFA-90CA-E70B58E79278}"/>
                </c:ext>
              </c:extLst>
            </c:dLbl>
            <c:dLbl>
              <c:idx val="2"/>
              <c:layout>
                <c:manualLayout>
                  <c:x val="1.6340113735783028E-2"/>
                  <c:y val="5.868073782443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95-4BFA-90CA-E70B58E7927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Taul1!$C$4:$E$4</c:f>
              <c:numCache>
                <c:formatCode>General</c:formatCode>
                <c:ptCount val="3"/>
                <c:pt idx="0">
                  <c:v>24.7</c:v>
                </c:pt>
                <c:pt idx="1">
                  <c:v>28.8</c:v>
                </c:pt>
                <c:pt idx="2">
                  <c:v>27.8</c:v>
                </c:pt>
              </c:numCache>
            </c:numRef>
          </c:val>
          <c:smooth val="0"/>
          <c:extLst>
            <c:ext xmlns:c16="http://schemas.microsoft.com/office/drawing/2014/chart" uri="{C3380CC4-5D6E-409C-BE32-E72D297353CC}">
              <c16:uniqueId val="{00000005-5595-4BFA-90CA-E70B58E79278}"/>
            </c:ext>
          </c:extLst>
        </c:ser>
        <c:ser>
          <c:idx val="2"/>
          <c:order val="2"/>
          <c:tx>
            <c:strRef>
              <c:f>Taul1!$B$5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11143766404199477"/>
                  <c:y val="-7.0948891805191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95-4BFA-90CA-E70B58E79278}"/>
                </c:ext>
              </c:extLst>
            </c:dLbl>
            <c:dLbl>
              <c:idx val="2"/>
              <c:layout>
                <c:manualLayout>
                  <c:x val="-1.143766404199475E-2"/>
                  <c:y val="-0.135763706620005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95-4BFA-90CA-E70B58E7927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Taul1!$C$5:$E$5</c:f>
              <c:numCache>
                <c:formatCode>General</c:formatCode>
                <c:ptCount val="3"/>
                <c:pt idx="0">
                  <c:v>25.5</c:v>
                </c:pt>
                <c:pt idx="1">
                  <c:v>28.2</c:v>
                </c:pt>
                <c:pt idx="2">
                  <c:v>27.5</c:v>
                </c:pt>
              </c:numCache>
            </c:numRef>
          </c:val>
          <c:smooth val="0"/>
          <c:extLst>
            <c:ext xmlns:c16="http://schemas.microsoft.com/office/drawing/2014/chart" uri="{C3380CC4-5D6E-409C-BE32-E72D297353CC}">
              <c16:uniqueId val="{00000008-5595-4BFA-90CA-E70B58E79278}"/>
            </c:ext>
          </c:extLst>
        </c:ser>
        <c:dLbls>
          <c:dLblPos val="t"/>
          <c:showLegendKey val="0"/>
          <c:showVal val="1"/>
          <c:showCatName val="0"/>
          <c:showSerName val="0"/>
          <c:showPercent val="0"/>
          <c:showBubbleSize val="0"/>
        </c:dLbls>
        <c:marker val="1"/>
        <c:smooth val="0"/>
        <c:axId val="448813992"/>
        <c:axId val="448812192"/>
      </c:lineChart>
      <c:catAx>
        <c:axId val="448813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48812192"/>
        <c:crosses val="autoZero"/>
        <c:auto val="1"/>
        <c:lblAlgn val="ctr"/>
        <c:lblOffset val="100"/>
        <c:noMultiLvlLbl val="0"/>
      </c:catAx>
      <c:valAx>
        <c:axId val="44881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48813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Kokenut</a:t>
            </a:r>
            <a:r>
              <a:rPr lang="fi-FI" baseline="0" dirty="0"/>
              <a:t> usein, että olisi pitänyt viettää aikaa muutoin kuin netissä.%, 4. ja 5. luokan oppilaista, Pohjos-Savo</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9358705161854772E-2"/>
          <c:y val="0.23231481481481481"/>
          <c:w val="0.90286351706036749"/>
          <c:h val="0.5358639545056868"/>
        </c:manualLayout>
      </c:layout>
      <c:lineChart>
        <c:grouping val="standard"/>
        <c:varyColors val="0"/>
        <c:ser>
          <c:idx val="0"/>
          <c:order val="0"/>
          <c:tx>
            <c:strRef>
              <c:f>Taul1!$B$3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11977099737532811"/>
                  <c:y val="-8.0208151064450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53-4F67-B96E-166F4830186D}"/>
                </c:ext>
              </c:extLst>
            </c:dLbl>
            <c:dLbl>
              <c:idx val="1"/>
              <c:layout>
                <c:manualLayout>
                  <c:x val="-0.11699321959755035"/>
                  <c:y val="-8.9467410323709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53-4F67-B96E-166F4830186D}"/>
                </c:ext>
              </c:extLst>
            </c:dLbl>
            <c:dLbl>
              <c:idx val="2"/>
              <c:layout>
                <c:manualLayout>
                  <c:x val="8.0067804024496932E-3"/>
                  <c:y val="-0.103356299212598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53-4F67-B96E-166F4830186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Taul1!$C$3:$E$3</c:f>
              <c:numCache>
                <c:formatCode>General</c:formatCode>
                <c:ptCount val="3"/>
                <c:pt idx="0">
                  <c:v>32.700000000000003</c:v>
                </c:pt>
                <c:pt idx="1">
                  <c:v>27.9</c:v>
                </c:pt>
                <c:pt idx="2">
                  <c:v>30.6</c:v>
                </c:pt>
              </c:numCache>
            </c:numRef>
          </c:val>
          <c:smooth val="0"/>
          <c:extLst>
            <c:ext xmlns:c16="http://schemas.microsoft.com/office/drawing/2014/chart" uri="{C3380CC4-5D6E-409C-BE32-E72D297353CC}">
              <c16:uniqueId val="{00000003-3D53-4F67-B96E-166F4830186D}"/>
            </c:ext>
          </c:extLst>
        </c:ser>
        <c:ser>
          <c:idx val="1"/>
          <c:order val="1"/>
          <c:tx>
            <c:strRef>
              <c:f>Taul1!$B$4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0161111111111111"/>
                  <c:y val="7.754811898512685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53-4F67-B96E-166F4830186D}"/>
                </c:ext>
              </c:extLst>
            </c:dLbl>
            <c:dLbl>
              <c:idx val="1"/>
              <c:layout>
                <c:manualLayout>
                  <c:x val="-5.8659886264216976E-2"/>
                  <c:y val="9.5717774861475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53-4F67-B96E-166F4830186D}"/>
                </c:ext>
              </c:extLst>
            </c:dLbl>
            <c:dLbl>
              <c:idx val="2"/>
              <c:layout>
                <c:manualLayout>
                  <c:x val="2.0611111111111111E-2"/>
                  <c:y val="2.1643700787401531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r"/>
              <c:showLegendKey val="0"/>
              <c:showVal val="1"/>
              <c:showCatName val="0"/>
              <c:showSerName val="0"/>
              <c:showPercent val="0"/>
              <c:showBubbleSize val="0"/>
              <c:extLst>
                <c:ext xmlns:c15="http://schemas.microsoft.com/office/drawing/2012/chart" uri="{CE6537A1-D6FC-4f65-9D91-7224C49458BB}">
                  <c15:layout>
                    <c:manualLayout>
                      <c:w val="5.6000000000000008E-2"/>
                      <c:h val="9.0972222222222218E-2"/>
                    </c:manualLayout>
                  </c15:layout>
                </c:ext>
                <c:ext xmlns:c16="http://schemas.microsoft.com/office/drawing/2014/chart" uri="{C3380CC4-5D6E-409C-BE32-E72D297353CC}">
                  <c16:uniqueId val="{00000006-3D53-4F67-B96E-166F4830186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Taul1!$C$4:$E$4</c:f>
              <c:numCache>
                <c:formatCode>General</c:formatCode>
                <c:ptCount val="3"/>
                <c:pt idx="0">
                  <c:v>27</c:v>
                </c:pt>
                <c:pt idx="1">
                  <c:v>28.6</c:v>
                </c:pt>
                <c:pt idx="2">
                  <c:v>28</c:v>
                </c:pt>
              </c:numCache>
            </c:numRef>
          </c:val>
          <c:smooth val="0"/>
          <c:extLst>
            <c:ext xmlns:c16="http://schemas.microsoft.com/office/drawing/2014/chart" uri="{C3380CC4-5D6E-409C-BE32-E72D297353CC}">
              <c16:uniqueId val="{00000007-3D53-4F67-B96E-166F4830186D}"/>
            </c:ext>
          </c:extLst>
        </c:ser>
        <c:ser>
          <c:idx val="2"/>
          <c:order val="2"/>
          <c:tx>
            <c:strRef>
              <c:f>Taul1!$B$5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11699321959755034"/>
                  <c:y val="-3.8541484397783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53-4F67-B96E-166F4830186D}"/>
                </c:ext>
              </c:extLst>
            </c:dLbl>
            <c:dLbl>
              <c:idx val="1"/>
              <c:layout>
                <c:manualLayout>
                  <c:x val="2.7451224846894138E-2"/>
                  <c:y val="-8.4837780694079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53-4F67-B96E-166F4830186D}"/>
                </c:ext>
              </c:extLst>
            </c:dLbl>
            <c:dLbl>
              <c:idx val="2"/>
              <c:layout>
                <c:manualLayout>
                  <c:x val="1.356233595800525E-2"/>
                  <c:y val="-4.3171114027413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53-4F67-B96E-166F4830186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Taul1!$C$5:$E$5</c:f>
              <c:numCache>
                <c:formatCode>General</c:formatCode>
                <c:ptCount val="3"/>
                <c:pt idx="0">
                  <c:v>29.9</c:v>
                </c:pt>
                <c:pt idx="1">
                  <c:v>28.3</c:v>
                </c:pt>
                <c:pt idx="2">
                  <c:v>29.3</c:v>
                </c:pt>
              </c:numCache>
            </c:numRef>
          </c:val>
          <c:smooth val="0"/>
          <c:extLst>
            <c:ext xmlns:c16="http://schemas.microsoft.com/office/drawing/2014/chart" uri="{C3380CC4-5D6E-409C-BE32-E72D297353CC}">
              <c16:uniqueId val="{0000000B-3D53-4F67-B96E-166F4830186D}"/>
            </c:ext>
          </c:extLst>
        </c:ser>
        <c:dLbls>
          <c:dLblPos val="t"/>
          <c:showLegendKey val="0"/>
          <c:showVal val="1"/>
          <c:showCatName val="0"/>
          <c:showSerName val="0"/>
          <c:showPercent val="0"/>
          <c:showBubbleSize val="0"/>
        </c:dLbls>
        <c:marker val="1"/>
        <c:smooth val="0"/>
        <c:axId val="233698680"/>
        <c:axId val="233697960"/>
      </c:lineChart>
      <c:catAx>
        <c:axId val="23369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3697960"/>
        <c:crosses val="autoZero"/>
        <c:auto val="1"/>
        <c:lblAlgn val="ctr"/>
        <c:lblOffset val="100"/>
        <c:noMultiLvlLbl val="0"/>
      </c:catAx>
      <c:valAx>
        <c:axId val="233697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369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Tuntenut usein olonsa hermostuneeksi, kun ei ole päässyt nettiin</a:t>
            </a:r>
            <a:r>
              <a:rPr lang="fi-FI" baseline="0" dirty="0"/>
              <a:t> %. 4. ja 5. luokan </a:t>
            </a:r>
            <a:r>
              <a:rPr lang="fi-FI" baseline="0" dirty="0" err="1"/>
              <a:t>oppilasita</a:t>
            </a:r>
            <a:endParaRPr lang="fi-FI" baseline="0" dirty="0"/>
          </a:p>
          <a:p>
            <a:pPr>
              <a:defRPr/>
            </a:pPr>
            <a:r>
              <a:rPr lang="fi-FI" baseline="0" dirty="0"/>
              <a:t>Pohjois-Savo</a:t>
            </a:r>
            <a:endParaRPr lang="fi-FI" dirty="0"/>
          </a:p>
        </c:rich>
      </c:tx>
      <c:layout>
        <c:manualLayout>
          <c:xMode val="edge"/>
          <c:yMode val="edge"/>
          <c:x val="0.10680367766360195"/>
          <c:y val="4.421768707482993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5363188444062126E-2"/>
          <c:y val="0.25602040816326532"/>
          <c:w val="0.92435017012813903"/>
          <c:h val="0.60087283732390595"/>
        </c:manualLayout>
      </c:layout>
      <c:lineChart>
        <c:grouping val="standard"/>
        <c:varyColors val="0"/>
        <c:ser>
          <c:idx val="0"/>
          <c:order val="0"/>
          <c:tx>
            <c:strRef>
              <c:f>Taul1!$B$3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10625739386686996"/>
                  <c:y val="-6.9132519149392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9-4964-BBBB-158714744B8F}"/>
                </c:ext>
              </c:extLst>
            </c:dLbl>
            <c:dLbl>
              <c:idx val="2"/>
              <c:layout>
                <c:manualLayout>
                  <c:x val="4.8501892915089079E-2"/>
                  <c:y val="-7.5935106325994997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r"/>
              <c:showLegendKey val="0"/>
              <c:showVal val="1"/>
              <c:showCatName val="0"/>
              <c:showSerName val="0"/>
              <c:showPercent val="0"/>
              <c:showBubbleSize val="0"/>
              <c:extLst>
                <c:ext xmlns:c15="http://schemas.microsoft.com/office/drawing/2012/chart" uri="{CE6537A1-D6FC-4f65-9D91-7224C49458BB}">
                  <c15:layout>
                    <c:manualLayout>
                      <c:w val="4.79394267171444E-2"/>
                      <c:h val="5.3231292517006798E-2"/>
                    </c:manualLayout>
                  </c15:layout>
                </c:ext>
                <c:ext xmlns:c16="http://schemas.microsoft.com/office/drawing/2014/chart" uri="{C3380CC4-5D6E-409C-BE32-E72D297353CC}">
                  <c16:uniqueId val="{00000001-08A9-4964-BBBB-158714744B8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Taul1!$C$3:$E$3</c:f>
              <c:numCache>
                <c:formatCode>General</c:formatCode>
                <c:ptCount val="3"/>
                <c:pt idx="0">
                  <c:v>16.3</c:v>
                </c:pt>
                <c:pt idx="1">
                  <c:v>16.100000000000001</c:v>
                </c:pt>
                <c:pt idx="2">
                  <c:v>17</c:v>
                </c:pt>
              </c:numCache>
            </c:numRef>
          </c:val>
          <c:smooth val="0"/>
          <c:extLst>
            <c:ext xmlns:c16="http://schemas.microsoft.com/office/drawing/2014/chart" uri="{C3380CC4-5D6E-409C-BE32-E72D297353CC}">
              <c16:uniqueId val="{00000002-08A9-4964-BBBB-158714744B8F}"/>
            </c:ext>
          </c:extLst>
        </c:ser>
        <c:ser>
          <c:idx val="1"/>
          <c:order val="1"/>
          <c:tx>
            <c:strRef>
              <c:f>Taul1!$B$4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9.7604067744641726E-2"/>
                  <c:y val="-4.5322995339868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A9-4964-BBBB-158714744B8F}"/>
                </c:ext>
              </c:extLst>
            </c:dLbl>
            <c:dLbl>
              <c:idx val="2"/>
              <c:layout>
                <c:manualLayout>
                  <c:x val="4.9502476333238225E-2"/>
                  <c:y val="9.09877336761476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A9-4964-BBBB-158714744B8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Taul1!$C$4:$E$4</c:f>
              <c:numCache>
                <c:formatCode>General</c:formatCode>
                <c:ptCount val="3"/>
                <c:pt idx="0">
                  <c:v>12.8</c:v>
                </c:pt>
                <c:pt idx="1">
                  <c:v>15.1</c:v>
                </c:pt>
                <c:pt idx="2">
                  <c:v>15.7</c:v>
                </c:pt>
              </c:numCache>
            </c:numRef>
          </c:val>
          <c:smooth val="0"/>
          <c:extLst>
            <c:ext xmlns:c16="http://schemas.microsoft.com/office/drawing/2014/chart" uri="{C3380CC4-5D6E-409C-BE32-E72D297353CC}">
              <c16:uniqueId val="{00000005-08A9-4964-BBBB-158714744B8F}"/>
            </c:ext>
          </c:extLst>
        </c:ser>
        <c:ser>
          <c:idx val="2"/>
          <c:order val="2"/>
          <c:tx>
            <c:strRef>
              <c:f>Taul1!$B$5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9.9767399275198787E-2"/>
                  <c:y val="-6.23297980609566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A9-4964-BBBB-158714744B8F}"/>
                </c:ext>
              </c:extLst>
            </c:dLbl>
            <c:dLbl>
              <c:idx val="2"/>
              <c:layout>
                <c:manualLayout>
                  <c:x val="4.9837707549941712E-2"/>
                  <c:y val="-4.4192109914832071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r"/>
              <c:showLegendKey val="0"/>
              <c:showVal val="1"/>
              <c:showCatName val="0"/>
              <c:showSerName val="0"/>
              <c:showPercent val="0"/>
              <c:showBubbleSize val="0"/>
              <c:extLst>
                <c:ext xmlns:c15="http://schemas.microsoft.com/office/drawing/2012/chart" uri="{CE6537A1-D6FC-4f65-9D91-7224C49458BB}">
                  <c15:layout>
                    <c:manualLayout>
                      <c:w val="6.9734906716974063E-2"/>
                      <c:h val="4.9829931972789107E-2"/>
                    </c:manualLayout>
                  </c15:layout>
                </c:ext>
                <c:ext xmlns:c16="http://schemas.microsoft.com/office/drawing/2014/chart" uri="{C3380CC4-5D6E-409C-BE32-E72D297353CC}">
                  <c16:uniqueId val="{00000007-08A9-4964-BBBB-158714744B8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Taul1!$C$5:$E$5</c:f>
              <c:numCache>
                <c:formatCode>General</c:formatCode>
                <c:ptCount val="3"/>
                <c:pt idx="0">
                  <c:v>14.5</c:v>
                </c:pt>
                <c:pt idx="1">
                  <c:v>15.6</c:v>
                </c:pt>
                <c:pt idx="2">
                  <c:v>16.3</c:v>
                </c:pt>
              </c:numCache>
            </c:numRef>
          </c:val>
          <c:smooth val="0"/>
          <c:extLst>
            <c:ext xmlns:c16="http://schemas.microsoft.com/office/drawing/2014/chart" uri="{C3380CC4-5D6E-409C-BE32-E72D297353CC}">
              <c16:uniqueId val="{00000008-08A9-4964-BBBB-158714744B8F}"/>
            </c:ext>
          </c:extLst>
        </c:ser>
        <c:dLbls>
          <c:dLblPos val="t"/>
          <c:showLegendKey val="0"/>
          <c:showVal val="1"/>
          <c:showCatName val="0"/>
          <c:showSerName val="0"/>
          <c:showPercent val="0"/>
          <c:showBubbleSize val="0"/>
        </c:dLbls>
        <c:marker val="1"/>
        <c:smooth val="0"/>
        <c:axId val="234097832"/>
        <c:axId val="234094952"/>
      </c:lineChart>
      <c:catAx>
        <c:axId val="23409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4094952"/>
        <c:crosses val="autoZero"/>
        <c:auto val="1"/>
        <c:lblAlgn val="ctr"/>
        <c:lblOffset val="100"/>
        <c:noMultiLvlLbl val="0"/>
      </c:catAx>
      <c:valAx>
        <c:axId val="234094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4097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Nuuskannut</a:t>
            </a:r>
            <a:r>
              <a:rPr lang="fi-FI" baseline="0" dirty="0"/>
              <a:t> vähintään kerran %, 4. ja 5. luokan oppilaista</a:t>
            </a:r>
          </a:p>
          <a:p>
            <a:pPr>
              <a:defRPr/>
            </a:pPr>
            <a:r>
              <a:rPr lang="fi-FI" baseline="0" dirty="0"/>
              <a:t>Pohjois-Savo</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Taul1!$B$3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Taul1!$C$3:$E$3</c:f>
              <c:numCache>
                <c:formatCode>General</c:formatCode>
                <c:ptCount val="3"/>
                <c:pt idx="0">
                  <c:v>3</c:v>
                </c:pt>
                <c:pt idx="1">
                  <c:v>2.5</c:v>
                </c:pt>
                <c:pt idx="2">
                  <c:v>3.3</c:v>
                </c:pt>
              </c:numCache>
            </c:numRef>
          </c:val>
          <c:smooth val="0"/>
          <c:extLst>
            <c:ext xmlns:c16="http://schemas.microsoft.com/office/drawing/2014/chart" uri="{C3380CC4-5D6E-409C-BE32-E72D297353CC}">
              <c16:uniqueId val="{00000000-EF0B-452A-8CB1-139851066B92}"/>
            </c:ext>
          </c:extLst>
        </c:ser>
        <c:ser>
          <c:idx val="1"/>
          <c:order val="1"/>
          <c:tx>
            <c:strRef>
              <c:f>Taul1!$B$4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Taul1!$C$4:$E$4</c:f>
              <c:numCache>
                <c:formatCode>General</c:formatCode>
                <c:ptCount val="3"/>
                <c:pt idx="0">
                  <c:v>1</c:v>
                </c:pt>
                <c:pt idx="1">
                  <c:v>1.2</c:v>
                </c:pt>
                <c:pt idx="2">
                  <c:v>1.2</c:v>
                </c:pt>
              </c:numCache>
            </c:numRef>
          </c:val>
          <c:smooth val="0"/>
          <c:extLst>
            <c:ext xmlns:c16="http://schemas.microsoft.com/office/drawing/2014/chart" uri="{C3380CC4-5D6E-409C-BE32-E72D297353CC}">
              <c16:uniqueId val="{00000001-EF0B-452A-8CB1-139851066B92}"/>
            </c:ext>
          </c:extLst>
        </c:ser>
        <c:ser>
          <c:idx val="2"/>
          <c:order val="2"/>
          <c:tx>
            <c:strRef>
              <c:f>Taul1!$B$5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Taul1!$C$5:$E$5</c:f>
              <c:numCache>
                <c:formatCode>General</c:formatCode>
                <c:ptCount val="3"/>
                <c:pt idx="0">
                  <c:v>2</c:v>
                </c:pt>
                <c:pt idx="1">
                  <c:v>1.8</c:v>
                </c:pt>
                <c:pt idx="2">
                  <c:v>2.2000000000000002</c:v>
                </c:pt>
              </c:numCache>
            </c:numRef>
          </c:val>
          <c:smooth val="0"/>
          <c:extLst>
            <c:ext xmlns:c16="http://schemas.microsoft.com/office/drawing/2014/chart" uri="{C3380CC4-5D6E-409C-BE32-E72D297353CC}">
              <c16:uniqueId val="{00000002-EF0B-452A-8CB1-139851066B92}"/>
            </c:ext>
          </c:extLst>
        </c:ser>
        <c:dLbls>
          <c:dLblPos val="t"/>
          <c:showLegendKey val="0"/>
          <c:showVal val="1"/>
          <c:showCatName val="0"/>
          <c:showSerName val="0"/>
          <c:showPercent val="0"/>
          <c:showBubbleSize val="0"/>
        </c:dLbls>
        <c:marker val="1"/>
        <c:smooth val="0"/>
        <c:axId val="877337936"/>
        <c:axId val="877339376"/>
      </c:lineChart>
      <c:catAx>
        <c:axId val="87733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77339376"/>
        <c:crosses val="autoZero"/>
        <c:auto val="1"/>
        <c:lblAlgn val="ctr"/>
        <c:lblOffset val="100"/>
        <c:noMultiLvlLbl val="0"/>
      </c:catAx>
      <c:valAx>
        <c:axId val="87733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7733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a:t>
            </a:r>
            <a:r>
              <a:rPr lang="fi-FI" baseline="0"/>
              <a:t> sähkösavuketta vähintään kerran %, 4. ja 5. lk oppilaat</a:t>
            </a:r>
          </a:p>
          <a:p>
            <a:pPr>
              <a:defRPr/>
            </a:pPr>
            <a:r>
              <a:rPr lang="fi-FI" baseline="0"/>
              <a:t>Pohjois- Savo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Taul1!$C$2</c:f>
              <c:strCache>
                <c:ptCount val="1"/>
                <c:pt idx="0">
                  <c:v>2019</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c:f>
              <c:strCache>
                <c:ptCount val="3"/>
                <c:pt idx="0">
                  <c:v>pojat</c:v>
                </c:pt>
                <c:pt idx="1">
                  <c:v>tytöt</c:v>
                </c:pt>
                <c:pt idx="2">
                  <c:v>yhteensä</c:v>
                </c:pt>
              </c:strCache>
            </c:strRef>
          </c:cat>
          <c:val>
            <c:numRef>
              <c:f>Taul1!$C$3:$C$5</c:f>
              <c:numCache>
                <c:formatCode>General</c:formatCode>
                <c:ptCount val="3"/>
                <c:pt idx="0">
                  <c:v>4.5999999999999996</c:v>
                </c:pt>
                <c:pt idx="1">
                  <c:v>1.4</c:v>
                </c:pt>
                <c:pt idx="2">
                  <c:v>2.9</c:v>
                </c:pt>
              </c:numCache>
            </c:numRef>
          </c:val>
          <c:smooth val="0"/>
          <c:extLst>
            <c:ext xmlns:c16="http://schemas.microsoft.com/office/drawing/2014/chart" uri="{C3380CC4-5D6E-409C-BE32-E72D297353CC}">
              <c16:uniqueId val="{00000000-99D5-4702-95DA-B07BD3E71850}"/>
            </c:ext>
          </c:extLst>
        </c:ser>
        <c:ser>
          <c:idx val="1"/>
          <c:order val="1"/>
          <c:tx>
            <c:strRef>
              <c:f>Taul1!$D$2</c:f>
              <c:strCache>
                <c:ptCount val="1"/>
                <c:pt idx="0">
                  <c:v>2021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c:f>
              <c:strCache>
                <c:ptCount val="3"/>
                <c:pt idx="0">
                  <c:v>pojat</c:v>
                </c:pt>
                <c:pt idx="1">
                  <c:v>tytöt</c:v>
                </c:pt>
                <c:pt idx="2">
                  <c:v>yhteensä</c:v>
                </c:pt>
              </c:strCache>
            </c:strRef>
          </c:cat>
          <c:val>
            <c:numRef>
              <c:f>Taul1!$D$3:$D$5</c:f>
              <c:numCache>
                <c:formatCode>General</c:formatCode>
                <c:ptCount val="3"/>
                <c:pt idx="0">
                  <c:v>2.6</c:v>
                </c:pt>
                <c:pt idx="1">
                  <c:v>1.2</c:v>
                </c:pt>
                <c:pt idx="2">
                  <c:v>1.9</c:v>
                </c:pt>
              </c:numCache>
            </c:numRef>
          </c:val>
          <c:smooth val="0"/>
          <c:extLst>
            <c:ext xmlns:c16="http://schemas.microsoft.com/office/drawing/2014/chart" uri="{C3380CC4-5D6E-409C-BE32-E72D297353CC}">
              <c16:uniqueId val="{00000001-99D5-4702-95DA-B07BD3E71850}"/>
            </c:ext>
          </c:extLst>
        </c:ser>
        <c:ser>
          <c:idx val="2"/>
          <c:order val="2"/>
          <c:tx>
            <c:strRef>
              <c:f>Taul1!$E$2</c:f>
              <c:strCache>
                <c:ptCount val="1"/>
                <c:pt idx="0">
                  <c:v>2023</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Taul1!$B$3:$B$5</c:f>
              <c:strCache>
                <c:ptCount val="3"/>
                <c:pt idx="0">
                  <c:v>pojat</c:v>
                </c:pt>
                <c:pt idx="1">
                  <c:v>tytöt</c:v>
                </c:pt>
                <c:pt idx="2">
                  <c:v>yhteensä</c:v>
                </c:pt>
              </c:strCache>
            </c:strRef>
          </c:cat>
          <c:val>
            <c:numRef>
              <c:f>Taul1!$E$3:$E$5</c:f>
              <c:numCache>
                <c:formatCode>General</c:formatCode>
                <c:ptCount val="3"/>
                <c:pt idx="0">
                  <c:v>6.5</c:v>
                </c:pt>
                <c:pt idx="1">
                  <c:v>2.1</c:v>
                </c:pt>
                <c:pt idx="2">
                  <c:v>4.5</c:v>
                </c:pt>
              </c:numCache>
            </c:numRef>
          </c:val>
          <c:smooth val="0"/>
          <c:extLst>
            <c:ext xmlns:c16="http://schemas.microsoft.com/office/drawing/2014/chart" uri="{C3380CC4-5D6E-409C-BE32-E72D297353CC}">
              <c16:uniqueId val="{00000002-99D5-4702-95DA-B07BD3E71850}"/>
            </c:ext>
          </c:extLst>
        </c:ser>
        <c:dLbls>
          <c:dLblPos val="t"/>
          <c:showLegendKey val="0"/>
          <c:showVal val="1"/>
          <c:showCatName val="0"/>
          <c:showSerName val="0"/>
          <c:showPercent val="0"/>
          <c:showBubbleSize val="0"/>
        </c:dLbls>
        <c:smooth val="0"/>
        <c:axId val="943297784"/>
        <c:axId val="943298504"/>
      </c:lineChart>
      <c:catAx>
        <c:axId val="943297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43298504"/>
        <c:crosses val="autoZero"/>
        <c:auto val="1"/>
        <c:lblAlgn val="ctr"/>
        <c:lblOffset val="100"/>
        <c:noMultiLvlLbl val="0"/>
      </c:catAx>
      <c:valAx>
        <c:axId val="943298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43297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jotain tupakkatuotetta tai sähkösavuketta vähintään kerran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(76).xls]SOTKAnet'!$D$2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(76).xls]SOTKAnet'!$C$3:$C$10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 (76).xls]SOTKAnet'!$D$3:$D$10</c:f>
              <c:numCache>
                <c:formatCode>General</c:formatCode>
                <c:ptCount val="8"/>
                <c:pt idx="0">
                  <c:v>5.3</c:v>
                </c:pt>
                <c:pt idx="1">
                  <c:v>6.4</c:v>
                </c:pt>
                <c:pt idx="2">
                  <c:v>4.3</c:v>
                </c:pt>
                <c:pt idx="3">
                  <c:v>4.9000000000000004</c:v>
                </c:pt>
                <c:pt idx="4">
                  <c:v>4.7</c:v>
                </c:pt>
                <c:pt idx="5">
                  <c:v>4.5999999999999996</c:v>
                </c:pt>
                <c:pt idx="6">
                  <c:v>4.8</c:v>
                </c:pt>
                <c:pt idx="7">
                  <c:v>4.4000000000000004</c:v>
                </c:pt>
              </c:numCache>
            </c:numRef>
          </c:val>
          <c:extLst>
            <c:ext xmlns:c16="http://schemas.microsoft.com/office/drawing/2014/chart" uri="{C3380CC4-5D6E-409C-BE32-E72D297353CC}">
              <c16:uniqueId val="{00000000-5432-4137-A7B6-A75BEBCB75B1}"/>
            </c:ext>
          </c:extLst>
        </c:ser>
        <c:ser>
          <c:idx val="1"/>
          <c:order val="1"/>
          <c:tx>
            <c:strRef>
              <c:f>'[SOTKAnet (76).xls]SOTKAnet'!$E$2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(76).xls]SOTKAnet'!$C$3:$C$10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 (76).xls]SOTKAnet'!$E$3:$E$10</c:f>
              <c:numCache>
                <c:formatCode>General</c:formatCode>
                <c:ptCount val="8"/>
                <c:pt idx="0">
                  <c:v>3.7</c:v>
                </c:pt>
                <c:pt idx="1">
                  <c:v>3.7</c:v>
                </c:pt>
                <c:pt idx="2">
                  <c:v>3.3</c:v>
                </c:pt>
                <c:pt idx="3">
                  <c:v>2.9</c:v>
                </c:pt>
                <c:pt idx="4">
                  <c:v>3.6</c:v>
                </c:pt>
                <c:pt idx="5">
                  <c:v>3.5</c:v>
                </c:pt>
                <c:pt idx="6">
                  <c:v>4.0999999999999996</c:v>
                </c:pt>
                <c:pt idx="7">
                  <c:v>3.9</c:v>
                </c:pt>
              </c:numCache>
            </c:numRef>
          </c:val>
          <c:extLst>
            <c:ext xmlns:c16="http://schemas.microsoft.com/office/drawing/2014/chart" uri="{C3380CC4-5D6E-409C-BE32-E72D297353CC}">
              <c16:uniqueId val="{00000001-5432-4137-A7B6-A75BEBCB75B1}"/>
            </c:ext>
          </c:extLst>
        </c:ser>
        <c:ser>
          <c:idx val="2"/>
          <c:order val="2"/>
          <c:tx>
            <c:strRef>
              <c:f>'[SOTKAnet (76).xls]SOTKAnet'!$F$2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(76).xls]SOTKAnet'!$C$3:$C$10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 (76).xls]SOTKAnet'!$F$3:$F$10</c:f>
              <c:numCache>
                <c:formatCode>General</c:formatCode>
                <c:ptCount val="8"/>
                <c:pt idx="0">
                  <c:v>4.4000000000000004</c:v>
                </c:pt>
                <c:pt idx="1">
                  <c:v>4.4000000000000004</c:v>
                </c:pt>
                <c:pt idx="2">
                  <c:v>4.7</c:v>
                </c:pt>
                <c:pt idx="3">
                  <c:v>4.8</c:v>
                </c:pt>
                <c:pt idx="4">
                  <c:v>5.2</c:v>
                </c:pt>
                <c:pt idx="5">
                  <c:v>5.5</c:v>
                </c:pt>
                <c:pt idx="6">
                  <c:v>6</c:v>
                </c:pt>
                <c:pt idx="7">
                  <c:v>6.2</c:v>
                </c:pt>
              </c:numCache>
            </c:numRef>
          </c:val>
          <c:extLst>
            <c:ext xmlns:c16="http://schemas.microsoft.com/office/drawing/2014/chart" uri="{C3380CC4-5D6E-409C-BE32-E72D297353CC}">
              <c16:uniqueId val="{00000002-5432-4137-A7B6-A75BEBCB75B1}"/>
            </c:ext>
          </c:extLst>
        </c:ser>
        <c:dLbls>
          <c:dLblPos val="outEnd"/>
          <c:showLegendKey val="0"/>
          <c:showVal val="1"/>
          <c:showCatName val="0"/>
          <c:showSerName val="0"/>
          <c:showPercent val="0"/>
          <c:showBubbleSize val="0"/>
        </c:dLbls>
        <c:gapWidth val="219"/>
        <c:overlap val="-27"/>
        <c:axId val="642746056"/>
        <c:axId val="642749656"/>
      </c:barChart>
      <c:catAx>
        <c:axId val="64274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2749656"/>
        <c:crosses val="autoZero"/>
        <c:auto val="1"/>
        <c:lblAlgn val="ctr"/>
        <c:lblOffset val="100"/>
        <c:noMultiLvlLbl val="0"/>
      </c:catAx>
      <c:valAx>
        <c:axId val="642749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2746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Käyttänyt jotain tupakkatuotetta tai sähkösavuketta vähintään kerran, % 4. ja 5. luokan oppilaista </a:t>
            </a:r>
          </a:p>
          <a:p>
            <a:pPr>
              <a:defRPr/>
            </a:pPr>
            <a:r>
              <a:rPr lang="fi-FI" dirty="0"/>
              <a:t>Pohjois-Savo</a:t>
            </a:r>
          </a:p>
        </c:rich>
      </c:tx>
      <c:layout>
        <c:manualLayout>
          <c:xMode val="edge"/>
          <c:yMode val="edge"/>
          <c:x val="0.13504942780862192"/>
          <c:y val="2.28593850825412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 (76).xls]SOTKAnet'!$C$3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(76).xls]SOTKAnet'!$D$2:$F$2</c:f>
              <c:strCache>
                <c:ptCount val="3"/>
                <c:pt idx="0">
                  <c:v>2019</c:v>
                </c:pt>
                <c:pt idx="1">
                  <c:v>2021</c:v>
                </c:pt>
                <c:pt idx="2">
                  <c:v>2023</c:v>
                </c:pt>
              </c:strCache>
            </c:strRef>
          </c:cat>
          <c:val>
            <c:numRef>
              <c:f>'[SOTKAnet (76).xls]SOTKAnet'!$D$3:$F$3</c:f>
              <c:numCache>
                <c:formatCode>General</c:formatCode>
                <c:ptCount val="3"/>
                <c:pt idx="0">
                  <c:v>7.1</c:v>
                </c:pt>
                <c:pt idx="1">
                  <c:v>5.7</c:v>
                </c:pt>
                <c:pt idx="2">
                  <c:v>9</c:v>
                </c:pt>
              </c:numCache>
            </c:numRef>
          </c:val>
          <c:smooth val="0"/>
          <c:extLst>
            <c:ext xmlns:c16="http://schemas.microsoft.com/office/drawing/2014/chart" uri="{C3380CC4-5D6E-409C-BE32-E72D297353CC}">
              <c16:uniqueId val="{00000000-A525-4069-ADCD-C2E21DA54EAA}"/>
            </c:ext>
          </c:extLst>
        </c:ser>
        <c:ser>
          <c:idx val="1"/>
          <c:order val="1"/>
          <c:tx>
            <c:strRef>
              <c:f>'[SOTKAnet (76).xls]SOTKAnet'!$C$4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(76).xls]SOTKAnet'!$D$2:$F$2</c:f>
              <c:strCache>
                <c:ptCount val="3"/>
                <c:pt idx="0">
                  <c:v>2019</c:v>
                </c:pt>
                <c:pt idx="1">
                  <c:v>2021</c:v>
                </c:pt>
                <c:pt idx="2">
                  <c:v>2023</c:v>
                </c:pt>
              </c:strCache>
            </c:strRef>
          </c:cat>
          <c:val>
            <c:numRef>
              <c:f>'[SOTKAnet (76).xls]SOTKAnet'!$D$4:$F$4</c:f>
              <c:numCache>
                <c:formatCode>General</c:formatCode>
                <c:ptCount val="3"/>
                <c:pt idx="0">
                  <c:v>2.4</c:v>
                </c:pt>
                <c:pt idx="1">
                  <c:v>2.5</c:v>
                </c:pt>
                <c:pt idx="2">
                  <c:v>3</c:v>
                </c:pt>
              </c:numCache>
            </c:numRef>
          </c:val>
          <c:smooth val="0"/>
          <c:extLst>
            <c:ext xmlns:c16="http://schemas.microsoft.com/office/drawing/2014/chart" uri="{C3380CC4-5D6E-409C-BE32-E72D297353CC}">
              <c16:uniqueId val="{00000001-A525-4069-ADCD-C2E21DA54EAA}"/>
            </c:ext>
          </c:extLst>
        </c:ser>
        <c:ser>
          <c:idx val="2"/>
          <c:order val="2"/>
          <c:tx>
            <c:strRef>
              <c:f>'[SOTKAnet (76).xls]SOTKAnet'!$C$5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(76).xls]SOTKAnet'!$D$2:$F$2</c:f>
              <c:strCache>
                <c:ptCount val="3"/>
                <c:pt idx="0">
                  <c:v>2019</c:v>
                </c:pt>
                <c:pt idx="1">
                  <c:v>2021</c:v>
                </c:pt>
                <c:pt idx="2">
                  <c:v>2023</c:v>
                </c:pt>
              </c:strCache>
            </c:strRef>
          </c:cat>
          <c:val>
            <c:numRef>
              <c:f>'[SOTKAnet (76).xls]SOTKAnet'!$D$5:$F$5</c:f>
              <c:numCache>
                <c:formatCode>General</c:formatCode>
                <c:ptCount val="3"/>
                <c:pt idx="0">
                  <c:v>4.8</c:v>
                </c:pt>
                <c:pt idx="1">
                  <c:v>4.0999999999999996</c:v>
                </c:pt>
                <c:pt idx="2">
                  <c:v>6</c:v>
                </c:pt>
              </c:numCache>
            </c:numRef>
          </c:val>
          <c:smooth val="0"/>
          <c:extLst>
            <c:ext xmlns:c16="http://schemas.microsoft.com/office/drawing/2014/chart" uri="{C3380CC4-5D6E-409C-BE32-E72D297353CC}">
              <c16:uniqueId val="{00000002-A525-4069-ADCD-C2E21DA54EAA}"/>
            </c:ext>
          </c:extLst>
        </c:ser>
        <c:dLbls>
          <c:dLblPos val="t"/>
          <c:showLegendKey val="0"/>
          <c:showVal val="1"/>
          <c:showCatName val="0"/>
          <c:showSerName val="0"/>
          <c:showPercent val="0"/>
          <c:showBubbleSize val="0"/>
        </c:dLbls>
        <c:marker val="1"/>
        <c:smooth val="0"/>
        <c:axId val="708555352"/>
        <c:axId val="708551032"/>
      </c:lineChart>
      <c:catAx>
        <c:axId val="70855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8551032"/>
        <c:crosses val="autoZero"/>
        <c:auto val="1"/>
        <c:lblAlgn val="ctr"/>
        <c:lblOffset val="100"/>
        <c:noMultiLvlLbl val="0"/>
      </c:catAx>
      <c:valAx>
        <c:axId val="708551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8555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Käyttänyt jotain tupakkatuotetta tai sähkösavuketta vähintään kerran, % 4. ja 5.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SOTKAnet!$A$3:$A$15</c:f>
              <c:strCache>
                <c:ptCount val="13"/>
                <c:pt idx="0">
                  <c:v>Koko maa</c:v>
                </c:pt>
                <c:pt idx="1">
                  <c:v>Pohjois-Savon hyvinvointialue</c:v>
                </c:pt>
                <c:pt idx="2">
                  <c:v>Iisalmi</c:v>
                </c:pt>
                <c:pt idx="3">
                  <c:v>Joroinen</c:v>
                </c:pt>
                <c:pt idx="4">
                  <c:v>Kiuruvesi</c:v>
                </c:pt>
                <c:pt idx="5">
                  <c:v>Kuopio</c:v>
                </c:pt>
                <c:pt idx="6">
                  <c:v>Lapinlahti</c:v>
                </c:pt>
                <c:pt idx="7">
                  <c:v>Leppävirta</c:v>
                </c:pt>
                <c:pt idx="8">
                  <c:v>Pielavesi</c:v>
                </c:pt>
                <c:pt idx="9">
                  <c:v>Siilinjärvi</c:v>
                </c:pt>
                <c:pt idx="10">
                  <c:v>Suonenjoki</c:v>
                </c:pt>
                <c:pt idx="11">
                  <c:v>Varkaus</c:v>
                </c:pt>
                <c:pt idx="12">
                  <c:v>Vieremä</c:v>
                </c:pt>
              </c:strCache>
            </c:strRef>
          </c:cat>
          <c:val>
            <c:numRef>
              <c:f>SOTKAnet!$B$3:$B$15</c:f>
              <c:numCache>
                <c:formatCode>General</c:formatCode>
                <c:ptCount val="13"/>
                <c:pt idx="0">
                  <c:v>3.5</c:v>
                </c:pt>
                <c:pt idx="1">
                  <c:v>4.0999999999999996</c:v>
                </c:pt>
                <c:pt idx="2">
                  <c:v>4.7</c:v>
                </c:pt>
                <c:pt idx="3">
                  <c:v>11.1</c:v>
                </c:pt>
                <c:pt idx="4">
                  <c:v>1.3</c:v>
                </c:pt>
                <c:pt idx="5">
                  <c:v>3.2</c:v>
                </c:pt>
                <c:pt idx="6">
                  <c:v>2.8</c:v>
                </c:pt>
                <c:pt idx="7">
                  <c:v>6.7</c:v>
                </c:pt>
                <c:pt idx="8">
                  <c:v>6.3</c:v>
                </c:pt>
                <c:pt idx="9">
                  <c:v>2.6</c:v>
                </c:pt>
                <c:pt idx="10">
                  <c:v>0.8</c:v>
                </c:pt>
                <c:pt idx="11">
                  <c:v>5</c:v>
                </c:pt>
                <c:pt idx="12">
                  <c:v>3.8</c:v>
                </c:pt>
              </c:numCache>
            </c:numRef>
          </c:val>
          <c:extLst>
            <c:ext xmlns:c16="http://schemas.microsoft.com/office/drawing/2014/chart" uri="{C3380CC4-5D6E-409C-BE32-E72D297353CC}">
              <c16:uniqueId val="{00000000-DF2B-411C-834E-DDEC0F12D662}"/>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SOTKAnet!$A$3:$A$15</c:f>
              <c:strCache>
                <c:ptCount val="13"/>
                <c:pt idx="0">
                  <c:v>Koko maa</c:v>
                </c:pt>
                <c:pt idx="1">
                  <c:v>Pohjois-Savon hyvinvointialue</c:v>
                </c:pt>
                <c:pt idx="2">
                  <c:v>Iisalmi</c:v>
                </c:pt>
                <c:pt idx="3">
                  <c:v>Joroinen</c:v>
                </c:pt>
                <c:pt idx="4">
                  <c:v>Kiuruvesi</c:v>
                </c:pt>
                <c:pt idx="5">
                  <c:v>Kuopio</c:v>
                </c:pt>
                <c:pt idx="6">
                  <c:v>Lapinlahti</c:v>
                </c:pt>
                <c:pt idx="7">
                  <c:v>Leppävirta</c:v>
                </c:pt>
                <c:pt idx="8">
                  <c:v>Pielavesi</c:v>
                </c:pt>
                <c:pt idx="9">
                  <c:v>Siilinjärvi</c:v>
                </c:pt>
                <c:pt idx="10">
                  <c:v>Suonenjoki</c:v>
                </c:pt>
                <c:pt idx="11">
                  <c:v>Varkaus</c:v>
                </c:pt>
                <c:pt idx="12">
                  <c:v>Vieremä</c:v>
                </c:pt>
              </c:strCache>
            </c:strRef>
          </c:cat>
          <c:val>
            <c:numRef>
              <c:f>SOTKAnet!$C$3:$C$15</c:f>
              <c:numCache>
                <c:formatCode>General</c:formatCode>
                <c:ptCount val="13"/>
                <c:pt idx="0">
                  <c:v>5.5</c:v>
                </c:pt>
                <c:pt idx="1">
                  <c:v>6</c:v>
                </c:pt>
                <c:pt idx="2">
                  <c:v>7</c:v>
                </c:pt>
                <c:pt idx="3">
                  <c:v>9</c:v>
                </c:pt>
                <c:pt idx="4">
                  <c:v>7.1</c:v>
                </c:pt>
                <c:pt idx="5">
                  <c:v>5.0999999999999996</c:v>
                </c:pt>
                <c:pt idx="6">
                  <c:v>9.6</c:v>
                </c:pt>
                <c:pt idx="7">
                  <c:v>12.1</c:v>
                </c:pt>
                <c:pt idx="8">
                  <c:v>9.6999999999999993</c:v>
                </c:pt>
                <c:pt idx="9">
                  <c:v>4.7</c:v>
                </c:pt>
                <c:pt idx="10">
                  <c:v>5.4</c:v>
                </c:pt>
                <c:pt idx="11">
                  <c:v>6.2</c:v>
                </c:pt>
                <c:pt idx="12">
                  <c:v>2.7</c:v>
                </c:pt>
              </c:numCache>
            </c:numRef>
          </c:val>
          <c:extLst>
            <c:ext xmlns:c16="http://schemas.microsoft.com/office/drawing/2014/chart" uri="{C3380CC4-5D6E-409C-BE32-E72D297353CC}">
              <c16:uniqueId val="{00000001-DF2B-411C-834E-DDEC0F12D662}"/>
            </c:ext>
          </c:extLst>
        </c:ser>
        <c:dLbls>
          <c:dLblPos val="outEnd"/>
          <c:showLegendKey val="0"/>
          <c:showVal val="1"/>
          <c:showCatName val="0"/>
          <c:showSerName val="0"/>
          <c:showPercent val="0"/>
          <c:showBubbleSize val="0"/>
        </c:dLbls>
        <c:gapWidth val="219"/>
        <c:overlap val="-27"/>
        <c:axId val="648029456"/>
        <c:axId val="648028376"/>
      </c:barChart>
      <c:catAx>
        <c:axId val="64802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8028376"/>
        <c:crosses val="autoZero"/>
        <c:auto val="1"/>
        <c:lblAlgn val="ctr"/>
        <c:lblOffset val="100"/>
        <c:noMultiLvlLbl val="0"/>
      </c:catAx>
      <c:valAx>
        <c:axId val="648028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802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Tupakoinut</a:t>
            </a:r>
            <a:r>
              <a:rPr lang="fi-FI" baseline="0"/>
              <a:t> vähintään kerran %, 4. ja 5. luokan oppilaista</a:t>
            </a:r>
          </a:p>
          <a:p>
            <a:pPr>
              <a:defRPr/>
            </a:pPr>
            <a:r>
              <a:rPr lang="fi-FI" baseline="0"/>
              <a:t>Pohjois-Savo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Taul1!$B$3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Taul1!$C$3:$E$3</c:f>
              <c:numCache>
                <c:formatCode>General</c:formatCode>
                <c:ptCount val="3"/>
                <c:pt idx="0">
                  <c:v>4.8</c:v>
                </c:pt>
                <c:pt idx="1">
                  <c:v>4.4000000000000004</c:v>
                </c:pt>
                <c:pt idx="2">
                  <c:v>5.5</c:v>
                </c:pt>
              </c:numCache>
            </c:numRef>
          </c:val>
          <c:smooth val="0"/>
          <c:extLst>
            <c:ext xmlns:c16="http://schemas.microsoft.com/office/drawing/2014/chart" uri="{C3380CC4-5D6E-409C-BE32-E72D297353CC}">
              <c16:uniqueId val="{00000000-EDCF-4ED7-8CF6-06267CA92274}"/>
            </c:ext>
          </c:extLst>
        </c:ser>
        <c:ser>
          <c:idx val="1"/>
          <c:order val="1"/>
          <c:tx>
            <c:strRef>
              <c:f>Taul1!$B$4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Taul1!$C$4:$E$4</c:f>
              <c:numCache>
                <c:formatCode>General</c:formatCode>
                <c:ptCount val="3"/>
                <c:pt idx="0">
                  <c:v>1.8</c:v>
                </c:pt>
                <c:pt idx="1">
                  <c:v>2</c:v>
                </c:pt>
                <c:pt idx="2">
                  <c:v>1.9</c:v>
                </c:pt>
              </c:numCache>
            </c:numRef>
          </c:val>
          <c:smooth val="0"/>
          <c:extLst>
            <c:ext xmlns:c16="http://schemas.microsoft.com/office/drawing/2014/chart" uri="{C3380CC4-5D6E-409C-BE32-E72D297353CC}">
              <c16:uniqueId val="{00000001-EDCF-4ED7-8CF6-06267CA92274}"/>
            </c:ext>
          </c:extLst>
        </c:ser>
        <c:ser>
          <c:idx val="2"/>
          <c:order val="2"/>
          <c:tx>
            <c:strRef>
              <c:f>Taul1!$B$5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Taul1!$C$5:$E$5</c:f>
              <c:numCache>
                <c:formatCode>General</c:formatCode>
                <c:ptCount val="3"/>
                <c:pt idx="0">
                  <c:v>3.7</c:v>
                </c:pt>
                <c:pt idx="1">
                  <c:v>3.2</c:v>
                </c:pt>
                <c:pt idx="2">
                  <c:v>3.3</c:v>
                </c:pt>
              </c:numCache>
            </c:numRef>
          </c:val>
          <c:smooth val="0"/>
          <c:extLst>
            <c:ext xmlns:c16="http://schemas.microsoft.com/office/drawing/2014/chart" uri="{C3380CC4-5D6E-409C-BE32-E72D297353CC}">
              <c16:uniqueId val="{00000002-EDCF-4ED7-8CF6-06267CA92274}"/>
            </c:ext>
          </c:extLst>
        </c:ser>
        <c:dLbls>
          <c:dLblPos val="t"/>
          <c:showLegendKey val="0"/>
          <c:showVal val="1"/>
          <c:showCatName val="0"/>
          <c:showSerName val="0"/>
          <c:showPercent val="0"/>
          <c:showBubbleSize val="0"/>
        </c:dLbls>
        <c:marker val="1"/>
        <c:smooth val="0"/>
        <c:axId val="669596176"/>
        <c:axId val="669593656"/>
      </c:lineChart>
      <c:catAx>
        <c:axId val="66959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9593656"/>
        <c:crosses val="autoZero"/>
        <c:auto val="1"/>
        <c:lblAlgn val="ctr"/>
        <c:lblOffset val="100"/>
        <c:noMultiLvlLbl val="0"/>
      </c:catAx>
      <c:valAx>
        <c:axId val="669593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959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Tyytyväinen elämäänsä tällä hetkellä, % 4. ja 5.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SOTKAnet!$B$3:$B$10</c:f>
              <c:numCache>
                <c:formatCode>General</c:formatCode>
                <c:ptCount val="8"/>
                <c:pt idx="0">
                  <c:v>89.5</c:v>
                </c:pt>
                <c:pt idx="1">
                  <c:v>89.3</c:v>
                </c:pt>
                <c:pt idx="2">
                  <c:v>89.1</c:v>
                </c:pt>
                <c:pt idx="3">
                  <c:v>89.9</c:v>
                </c:pt>
                <c:pt idx="4">
                  <c:v>89</c:v>
                </c:pt>
                <c:pt idx="5">
                  <c:v>90.2</c:v>
                </c:pt>
                <c:pt idx="6">
                  <c:v>90.5</c:v>
                </c:pt>
                <c:pt idx="7">
                  <c:v>89.6</c:v>
                </c:pt>
              </c:numCache>
            </c:numRef>
          </c:val>
          <c:extLst>
            <c:ext xmlns:c16="http://schemas.microsoft.com/office/drawing/2014/chart" uri="{C3380CC4-5D6E-409C-BE32-E72D297353CC}">
              <c16:uniqueId val="{00000000-C4E0-4E2C-BC01-50955367EBC9}"/>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SOTKAnet!$C$3:$C$10</c:f>
              <c:numCache>
                <c:formatCode>General</c:formatCode>
                <c:ptCount val="8"/>
                <c:pt idx="0">
                  <c:v>85.1</c:v>
                </c:pt>
                <c:pt idx="1">
                  <c:v>86.9</c:v>
                </c:pt>
                <c:pt idx="2">
                  <c:v>85.2</c:v>
                </c:pt>
                <c:pt idx="3">
                  <c:v>85.8</c:v>
                </c:pt>
                <c:pt idx="4">
                  <c:v>85.1</c:v>
                </c:pt>
                <c:pt idx="5">
                  <c:v>86.5</c:v>
                </c:pt>
                <c:pt idx="6">
                  <c:v>86.4</c:v>
                </c:pt>
                <c:pt idx="7">
                  <c:v>85.4</c:v>
                </c:pt>
              </c:numCache>
            </c:numRef>
          </c:val>
          <c:extLst>
            <c:ext xmlns:c16="http://schemas.microsoft.com/office/drawing/2014/chart" uri="{C3380CC4-5D6E-409C-BE32-E72D297353CC}">
              <c16:uniqueId val="{00000001-C4E0-4E2C-BC01-50955367EBC9}"/>
            </c:ext>
          </c:extLst>
        </c:ser>
        <c:ser>
          <c:idx val="2"/>
          <c:order val="2"/>
          <c:tx>
            <c:strRef>
              <c:f>SOTKAnet!$D$2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SOTKAnet!$D$3:$D$10</c:f>
              <c:numCache>
                <c:formatCode>General</c:formatCode>
                <c:ptCount val="8"/>
                <c:pt idx="0">
                  <c:v>85.1</c:v>
                </c:pt>
                <c:pt idx="1">
                  <c:v>85.2</c:v>
                </c:pt>
                <c:pt idx="2">
                  <c:v>85.1</c:v>
                </c:pt>
                <c:pt idx="3">
                  <c:v>86</c:v>
                </c:pt>
                <c:pt idx="4">
                  <c:v>85.8</c:v>
                </c:pt>
                <c:pt idx="5">
                  <c:v>85.9</c:v>
                </c:pt>
                <c:pt idx="6">
                  <c:v>86.6</c:v>
                </c:pt>
                <c:pt idx="7">
                  <c:v>84</c:v>
                </c:pt>
              </c:numCache>
            </c:numRef>
          </c:val>
          <c:extLst>
            <c:ext xmlns:c16="http://schemas.microsoft.com/office/drawing/2014/chart" uri="{C3380CC4-5D6E-409C-BE32-E72D297353CC}">
              <c16:uniqueId val="{00000002-C4E0-4E2C-BC01-50955367EBC9}"/>
            </c:ext>
          </c:extLst>
        </c:ser>
        <c:dLbls>
          <c:dLblPos val="outEnd"/>
          <c:showLegendKey val="0"/>
          <c:showVal val="1"/>
          <c:showCatName val="0"/>
          <c:showSerName val="0"/>
          <c:showPercent val="0"/>
          <c:showBubbleSize val="0"/>
        </c:dLbls>
        <c:gapWidth val="219"/>
        <c:overlap val="-27"/>
        <c:axId val="659469208"/>
        <c:axId val="659472448"/>
      </c:barChart>
      <c:catAx>
        <c:axId val="659469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9472448"/>
        <c:crosses val="autoZero"/>
        <c:auto val="1"/>
        <c:lblAlgn val="ctr"/>
        <c:lblOffset val="100"/>
        <c:noMultiLvlLbl val="0"/>
      </c:catAx>
      <c:valAx>
        <c:axId val="65947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946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 liiallinen alkoholinkäyttö aiheuttanut haittaa, % 4. ja 5.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 (76).xls]SOTKAnet'!$C$3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(76).xls]SOTKAnet'!$D$2:$F$2</c:f>
              <c:strCache>
                <c:ptCount val="3"/>
                <c:pt idx="0">
                  <c:v>2019</c:v>
                </c:pt>
                <c:pt idx="1">
                  <c:v>2021</c:v>
                </c:pt>
                <c:pt idx="2">
                  <c:v>2023</c:v>
                </c:pt>
              </c:strCache>
            </c:strRef>
          </c:cat>
          <c:val>
            <c:numRef>
              <c:f>'[SOTKAnet (76).xls]SOTKAnet'!$D$3:$F$3</c:f>
              <c:numCache>
                <c:formatCode>General</c:formatCode>
                <c:ptCount val="3"/>
                <c:pt idx="0">
                  <c:v>1.5</c:v>
                </c:pt>
                <c:pt idx="1">
                  <c:v>1.8</c:v>
                </c:pt>
                <c:pt idx="2">
                  <c:v>1.2</c:v>
                </c:pt>
              </c:numCache>
            </c:numRef>
          </c:val>
          <c:smooth val="0"/>
          <c:extLst>
            <c:ext xmlns:c16="http://schemas.microsoft.com/office/drawing/2014/chart" uri="{C3380CC4-5D6E-409C-BE32-E72D297353CC}">
              <c16:uniqueId val="{00000000-F484-45F5-80CC-23F5070D3EA8}"/>
            </c:ext>
          </c:extLst>
        </c:ser>
        <c:ser>
          <c:idx val="1"/>
          <c:order val="1"/>
          <c:tx>
            <c:strRef>
              <c:f>'[SOTKAnet (76).xls]SOTKAnet'!$C$4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(76).xls]SOTKAnet'!$D$2:$F$2</c:f>
              <c:strCache>
                <c:ptCount val="3"/>
                <c:pt idx="0">
                  <c:v>2019</c:v>
                </c:pt>
                <c:pt idx="1">
                  <c:v>2021</c:v>
                </c:pt>
                <c:pt idx="2">
                  <c:v>2023</c:v>
                </c:pt>
              </c:strCache>
            </c:strRef>
          </c:cat>
          <c:val>
            <c:numRef>
              <c:f>'[SOTKAnet (76).xls]SOTKAnet'!$D$4:$F$4</c:f>
              <c:numCache>
                <c:formatCode>General</c:formatCode>
                <c:ptCount val="3"/>
                <c:pt idx="0">
                  <c:v>2.6</c:v>
                </c:pt>
                <c:pt idx="1">
                  <c:v>2.2999999999999998</c:v>
                </c:pt>
                <c:pt idx="2">
                  <c:v>2.9</c:v>
                </c:pt>
              </c:numCache>
            </c:numRef>
          </c:val>
          <c:smooth val="0"/>
          <c:extLst>
            <c:ext xmlns:c16="http://schemas.microsoft.com/office/drawing/2014/chart" uri="{C3380CC4-5D6E-409C-BE32-E72D297353CC}">
              <c16:uniqueId val="{00000001-F484-45F5-80CC-23F5070D3EA8}"/>
            </c:ext>
          </c:extLst>
        </c:ser>
        <c:ser>
          <c:idx val="2"/>
          <c:order val="2"/>
          <c:tx>
            <c:strRef>
              <c:f>'[SOTKAnet (76).xls]SOTKAnet'!$C$5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(76).xls]SOTKAnet'!$D$2:$F$2</c:f>
              <c:strCache>
                <c:ptCount val="3"/>
                <c:pt idx="0">
                  <c:v>2019</c:v>
                </c:pt>
                <c:pt idx="1">
                  <c:v>2021</c:v>
                </c:pt>
                <c:pt idx="2">
                  <c:v>2023</c:v>
                </c:pt>
              </c:strCache>
            </c:strRef>
          </c:cat>
          <c:val>
            <c:numRef>
              <c:f>'[SOTKAnet (76).xls]SOTKAnet'!$D$5:$F$5</c:f>
              <c:numCache>
                <c:formatCode>General</c:formatCode>
                <c:ptCount val="3"/>
                <c:pt idx="0">
                  <c:v>2</c:v>
                </c:pt>
                <c:pt idx="1">
                  <c:v>2.1</c:v>
                </c:pt>
                <c:pt idx="2">
                  <c:v>2</c:v>
                </c:pt>
              </c:numCache>
            </c:numRef>
          </c:val>
          <c:smooth val="0"/>
          <c:extLst>
            <c:ext xmlns:c16="http://schemas.microsoft.com/office/drawing/2014/chart" uri="{C3380CC4-5D6E-409C-BE32-E72D297353CC}">
              <c16:uniqueId val="{00000002-F484-45F5-80CC-23F5070D3EA8}"/>
            </c:ext>
          </c:extLst>
        </c:ser>
        <c:dLbls>
          <c:dLblPos val="t"/>
          <c:showLegendKey val="0"/>
          <c:showVal val="1"/>
          <c:showCatName val="0"/>
          <c:showSerName val="0"/>
          <c:showPercent val="0"/>
          <c:showBubbleSize val="0"/>
        </c:dLbls>
        <c:marker val="1"/>
        <c:smooth val="0"/>
        <c:axId val="667204936"/>
        <c:axId val="667205296"/>
      </c:lineChart>
      <c:catAx>
        <c:axId val="66720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7205296"/>
        <c:crosses val="autoZero"/>
        <c:auto val="1"/>
        <c:lblAlgn val="ctr"/>
        <c:lblOffset val="100"/>
        <c:noMultiLvlLbl val="0"/>
      </c:catAx>
      <c:valAx>
        <c:axId val="667205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7204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 liiallinen alkoholinkäyttö aiheuttanut haittaa, % 4. ja 5.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Keski-Suomen hyvinvointialue</c:v>
                </c:pt>
                <c:pt idx="1">
                  <c:v>Pohjois-Pohjanmaan hyvinvointialue</c:v>
                </c:pt>
                <c:pt idx="2">
                  <c:v>Pirkanmaan hyvinvointialue</c:v>
                </c:pt>
                <c:pt idx="3">
                  <c:v>Etelä-Savon hyvinvointialue</c:v>
                </c:pt>
                <c:pt idx="4">
                  <c:v>Koko maa</c:v>
                </c:pt>
                <c:pt idx="5">
                  <c:v>Pohjois-Savon hyvinvointialue</c:v>
                </c:pt>
                <c:pt idx="6">
                  <c:v>Pohjois-Karjalan hyvinvointialue</c:v>
                </c:pt>
                <c:pt idx="7">
                  <c:v>Kainuun hyvinvointialue</c:v>
                </c:pt>
              </c:strCache>
            </c:strRef>
          </c:cat>
          <c:val>
            <c:numRef>
              <c:f>SOTKAnet!$B$3:$B$10</c:f>
              <c:numCache>
                <c:formatCode>General</c:formatCode>
                <c:ptCount val="8"/>
                <c:pt idx="0">
                  <c:v>2.2000000000000002</c:v>
                </c:pt>
                <c:pt idx="1">
                  <c:v>1.4</c:v>
                </c:pt>
                <c:pt idx="2">
                  <c:v>2</c:v>
                </c:pt>
                <c:pt idx="3">
                  <c:v>2.6</c:v>
                </c:pt>
                <c:pt idx="4">
                  <c:v>1.9</c:v>
                </c:pt>
                <c:pt idx="5">
                  <c:v>2</c:v>
                </c:pt>
                <c:pt idx="6">
                  <c:v>1.8</c:v>
                </c:pt>
                <c:pt idx="7">
                  <c:v>2.9</c:v>
                </c:pt>
              </c:numCache>
            </c:numRef>
          </c:val>
          <c:extLst>
            <c:ext xmlns:c16="http://schemas.microsoft.com/office/drawing/2014/chart" uri="{C3380CC4-5D6E-409C-BE32-E72D297353CC}">
              <c16:uniqueId val="{00000000-4697-44AE-81BF-A15F2F470118}"/>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Keski-Suomen hyvinvointialue</c:v>
                </c:pt>
                <c:pt idx="1">
                  <c:v>Pohjois-Pohjanmaan hyvinvointialue</c:v>
                </c:pt>
                <c:pt idx="2">
                  <c:v>Pirkanmaan hyvinvointialue</c:v>
                </c:pt>
                <c:pt idx="3">
                  <c:v>Etelä-Savon hyvinvointialue</c:v>
                </c:pt>
                <c:pt idx="4">
                  <c:v>Koko maa</c:v>
                </c:pt>
                <c:pt idx="5">
                  <c:v>Pohjois-Savon hyvinvointialue</c:v>
                </c:pt>
                <c:pt idx="6">
                  <c:v>Pohjois-Karjalan hyvinvointialue</c:v>
                </c:pt>
                <c:pt idx="7">
                  <c:v>Kainuun hyvinvointialue</c:v>
                </c:pt>
              </c:strCache>
            </c:strRef>
          </c:cat>
          <c:val>
            <c:numRef>
              <c:f>SOTKAnet!$C$3:$C$10</c:f>
              <c:numCache>
                <c:formatCode>General</c:formatCode>
                <c:ptCount val="8"/>
                <c:pt idx="0">
                  <c:v>1.7</c:v>
                </c:pt>
                <c:pt idx="1">
                  <c:v>1.7</c:v>
                </c:pt>
                <c:pt idx="2">
                  <c:v>1.8</c:v>
                </c:pt>
                <c:pt idx="3">
                  <c:v>1.9</c:v>
                </c:pt>
                <c:pt idx="4">
                  <c:v>1.8</c:v>
                </c:pt>
                <c:pt idx="5">
                  <c:v>2.1</c:v>
                </c:pt>
                <c:pt idx="6">
                  <c:v>1.2</c:v>
                </c:pt>
                <c:pt idx="7">
                  <c:v>2.7</c:v>
                </c:pt>
              </c:numCache>
            </c:numRef>
          </c:val>
          <c:extLst>
            <c:ext xmlns:c16="http://schemas.microsoft.com/office/drawing/2014/chart" uri="{C3380CC4-5D6E-409C-BE32-E72D297353CC}">
              <c16:uniqueId val="{00000001-4697-44AE-81BF-A15F2F470118}"/>
            </c:ext>
          </c:extLst>
        </c:ser>
        <c:ser>
          <c:idx val="2"/>
          <c:order val="2"/>
          <c:tx>
            <c:strRef>
              <c:f>SOTKAnet!$D$2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Keski-Suomen hyvinvointialue</c:v>
                </c:pt>
                <c:pt idx="1">
                  <c:v>Pohjois-Pohjanmaan hyvinvointialue</c:v>
                </c:pt>
                <c:pt idx="2">
                  <c:v>Pirkanmaan hyvinvointialue</c:v>
                </c:pt>
                <c:pt idx="3">
                  <c:v>Etelä-Savon hyvinvointialue</c:v>
                </c:pt>
                <c:pt idx="4">
                  <c:v>Koko maa</c:v>
                </c:pt>
                <c:pt idx="5">
                  <c:v>Pohjois-Savon hyvinvointialue</c:v>
                </c:pt>
                <c:pt idx="6">
                  <c:v>Pohjois-Karjalan hyvinvointialue</c:v>
                </c:pt>
                <c:pt idx="7">
                  <c:v>Kainuun hyvinvointialue</c:v>
                </c:pt>
              </c:strCache>
            </c:strRef>
          </c:cat>
          <c:val>
            <c:numRef>
              <c:f>SOTKAnet!$D$3:$D$10</c:f>
              <c:numCache>
                <c:formatCode>General</c:formatCode>
                <c:ptCount val="8"/>
                <c:pt idx="0">
                  <c:v>1.3</c:v>
                </c:pt>
                <c:pt idx="1">
                  <c:v>1.4</c:v>
                </c:pt>
                <c:pt idx="2">
                  <c:v>1.5</c:v>
                </c:pt>
                <c:pt idx="3">
                  <c:v>1.7</c:v>
                </c:pt>
                <c:pt idx="4">
                  <c:v>1.8</c:v>
                </c:pt>
                <c:pt idx="5">
                  <c:v>2</c:v>
                </c:pt>
                <c:pt idx="6">
                  <c:v>2.1</c:v>
                </c:pt>
                <c:pt idx="7">
                  <c:v>2.8</c:v>
                </c:pt>
              </c:numCache>
            </c:numRef>
          </c:val>
          <c:extLst>
            <c:ext xmlns:c16="http://schemas.microsoft.com/office/drawing/2014/chart" uri="{C3380CC4-5D6E-409C-BE32-E72D297353CC}">
              <c16:uniqueId val="{00000002-4697-44AE-81BF-A15F2F470118}"/>
            </c:ext>
          </c:extLst>
        </c:ser>
        <c:dLbls>
          <c:dLblPos val="outEnd"/>
          <c:showLegendKey val="0"/>
          <c:showVal val="1"/>
          <c:showCatName val="0"/>
          <c:showSerName val="0"/>
          <c:showPercent val="0"/>
          <c:showBubbleSize val="0"/>
        </c:dLbls>
        <c:gapWidth val="219"/>
        <c:overlap val="-27"/>
        <c:axId val="658746368"/>
        <c:axId val="658749608"/>
      </c:barChart>
      <c:catAx>
        <c:axId val="65874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8749608"/>
        <c:crosses val="autoZero"/>
        <c:auto val="1"/>
        <c:lblAlgn val="ctr"/>
        <c:lblOffset val="100"/>
        <c:noMultiLvlLbl val="0"/>
      </c:catAx>
      <c:valAx>
        <c:axId val="658749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8746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a:t>
            </a:r>
            <a:r>
              <a:rPr lang="fi-FI" baseline="0"/>
              <a:t> liiallinen alkoholinkäyttö aiheuttanut haittaa %, 4. ja 5. lk oppilaista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SOTKAnet!$A$3:$A$16</c:f>
              <c:strCache>
                <c:ptCount val="14"/>
                <c:pt idx="0">
                  <c:v>Lapinlahti</c:v>
                </c:pt>
                <c:pt idx="1">
                  <c:v>Kuopio</c:v>
                </c:pt>
                <c:pt idx="2">
                  <c:v>Siilinjärvi</c:v>
                </c:pt>
                <c:pt idx="3">
                  <c:v>Koko maa</c:v>
                </c:pt>
                <c:pt idx="4">
                  <c:v>Suonenjoki</c:v>
                </c:pt>
                <c:pt idx="5">
                  <c:v>Varkaus</c:v>
                </c:pt>
                <c:pt idx="6">
                  <c:v>Pohjois-Savon hyvinvointialue</c:v>
                </c:pt>
                <c:pt idx="7">
                  <c:v>Kiuruvesi</c:v>
                </c:pt>
                <c:pt idx="8">
                  <c:v>Iisalmi</c:v>
                </c:pt>
                <c:pt idx="9">
                  <c:v>Joroinen</c:v>
                </c:pt>
                <c:pt idx="10">
                  <c:v>Leppävirta</c:v>
                </c:pt>
                <c:pt idx="11">
                  <c:v>Vieremä</c:v>
                </c:pt>
                <c:pt idx="12">
                  <c:v>Pielavesi</c:v>
                </c:pt>
                <c:pt idx="13">
                  <c:v>Sonkajärvi</c:v>
                </c:pt>
              </c:strCache>
            </c:strRef>
          </c:cat>
          <c:val>
            <c:numRef>
              <c:f>SOTKAnet!$B$3:$B$16</c:f>
              <c:numCache>
                <c:formatCode>General</c:formatCode>
                <c:ptCount val="14"/>
                <c:pt idx="0">
                  <c:v>0.5</c:v>
                </c:pt>
                <c:pt idx="1">
                  <c:v>1.9</c:v>
                </c:pt>
                <c:pt idx="2">
                  <c:v>0.5</c:v>
                </c:pt>
                <c:pt idx="3">
                  <c:v>1.8</c:v>
                </c:pt>
                <c:pt idx="4">
                  <c:v>1.7</c:v>
                </c:pt>
                <c:pt idx="5">
                  <c:v>2.2000000000000002</c:v>
                </c:pt>
                <c:pt idx="6">
                  <c:v>2.1</c:v>
                </c:pt>
                <c:pt idx="7">
                  <c:v>2.6</c:v>
                </c:pt>
                <c:pt idx="8">
                  <c:v>3.7</c:v>
                </c:pt>
                <c:pt idx="9">
                  <c:v>4.9000000000000004</c:v>
                </c:pt>
                <c:pt idx="10">
                  <c:v>2.7</c:v>
                </c:pt>
                <c:pt idx="11">
                  <c:v>1.4</c:v>
                </c:pt>
                <c:pt idx="12">
                  <c:v>3</c:v>
                </c:pt>
                <c:pt idx="13">
                  <c:v>3.1</c:v>
                </c:pt>
              </c:numCache>
            </c:numRef>
          </c:val>
          <c:extLst>
            <c:ext xmlns:c16="http://schemas.microsoft.com/office/drawing/2014/chart" uri="{C3380CC4-5D6E-409C-BE32-E72D297353CC}">
              <c16:uniqueId val="{00000000-B466-4582-840D-03467AE40741}"/>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SOTKAnet!$A$3:$A$16</c:f>
              <c:strCache>
                <c:ptCount val="14"/>
                <c:pt idx="0">
                  <c:v>Lapinlahti</c:v>
                </c:pt>
                <c:pt idx="1">
                  <c:v>Kuopio</c:v>
                </c:pt>
                <c:pt idx="2">
                  <c:v>Siilinjärvi</c:v>
                </c:pt>
                <c:pt idx="3">
                  <c:v>Koko maa</c:v>
                </c:pt>
                <c:pt idx="4">
                  <c:v>Suonenjoki</c:v>
                </c:pt>
                <c:pt idx="5">
                  <c:v>Varkaus</c:v>
                </c:pt>
                <c:pt idx="6">
                  <c:v>Pohjois-Savon hyvinvointialue</c:v>
                </c:pt>
                <c:pt idx="7">
                  <c:v>Kiuruvesi</c:v>
                </c:pt>
                <c:pt idx="8">
                  <c:v>Iisalmi</c:v>
                </c:pt>
                <c:pt idx="9">
                  <c:v>Joroinen</c:v>
                </c:pt>
                <c:pt idx="10">
                  <c:v>Leppävirta</c:v>
                </c:pt>
                <c:pt idx="11">
                  <c:v>Vieremä</c:v>
                </c:pt>
                <c:pt idx="12">
                  <c:v>Pielavesi</c:v>
                </c:pt>
                <c:pt idx="13">
                  <c:v>Sonkajärvi</c:v>
                </c:pt>
              </c:strCache>
            </c:strRef>
          </c:cat>
          <c:val>
            <c:numRef>
              <c:f>SOTKAnet!$C$3:$C$16</c:f>
              <c:numCache>
                <c:formatCode>General</c:formatCode>
                <c:ptCount val="14"/>
                <c:pt idx="0">
                  <c:v>1.2</c:v>
                </c:pt>
                <c:pt idx="1">
                  <c:v>1.6</c:v>
                </c:pt>
                <c:pt idx="2">
                  <c:v>1.6</c:v>
                </c:pt>
                <c:pt idx="3">
                  <c:v>1.8</c:v>
                </c:pt>
                <c:pt idx="4">
                  <c:v>1.8</c:v>
                </c:pt>
                <c:pt idx="5">
                  <c:v>1.9</c:v>
                </c:pt>
                <c:pt idx="6">
                  <c:v>2</c:v>
                </c:pt>
                <c:pt idx="7">
                  <c:v>2</c:v>
                </c:pt>
                <c:pt idx="8">
                  <c:v>2.2999999999999998</c:v>
                </c:pt>
                <c:pt idx="9">
                  <c:v>2.5</c:v>
                </c:pt>
                <c:pt idx="10">
                  <c:v>2.9</c:v>
                </c:pt>
                <c:pt idx="11">
                  <c:v>4.0999999999999996</c:v>
                </c:pt>
                <c:pt idx="12">
                  <c:v>6.3</c:v>
                </c:pt>
                <c:pt idx="13">
                  <c:v>0</c:v>
                </c:pt>
              </c:numCache>
            </c:numRef>
          </c:val>
          <c:extLst>
            <c:ext xmlns:c16="http://schemas.microsoft.com/office/drawing/2014/chart" uri="{C3380CC4-5D6E-409C-BE32-E72D297353CC}">
              <c16:uniqueId val="{00000001-B466-4582-840D-03467AE40741}"/>
            </c:ext>
          </c:extLst>
        </c:ser>
        <c:dLbls>
          <c:dLblPos val="outEnd"/>
          <c:showLegendKey val="0"/>
          <c:showVal val="1"/>
          <c:showCatName val="0"/>
          <c:showSerName val="0"/>
          <c:showPercent val="0"/>
          <c:showBubbleSize val="0"/>
        </c:dLbls>
        <c:gapWidth val="219"/>
        <c:overlap val="-27"/>
        <c:axId val="657096240"/>
        <c:axId val="657100560"/>
      </c:barChart>
      <c:catAx>
        <c:axId val="65709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7100560"/>
        <c:crosses val="autoZero"/>
        <c:auto val="1"/>
        <c:lblAlgn val="ctr"/>
        <c:lblOffset val="100"/>
        <c:noMultiLvlLbl val="0"/>
      </c:catAx>
      <c:valAx>
        <c:axId val="65710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709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Koulukiusattuna vähintään kerran viikossa, % </a:t>
            </a:r>
          </a:p>
          <a:p>
            <a:pPr>
              <a:defRPr/>
            </a:pPr>
            <a:r>
              <a:rPr lang="fi-FI"/>
              <a:t>4. ja 5. luokan oppilaista (2017-)</a:t>
            </a:r>
          </a:p>
        </c:rich>
      </c:tx>
      <c:layout>
        <c:manualLayout>
          <c:xMode val="edge"/>
          <c:yMode val="edge"/>
          <c:x val="0.35906421959291307"/>
          <c:y val="2.74486580415922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SOTKAnet!$F$2</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SOTKAnet!$C$3:$C$10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extLst/>
            </c:strRef>
          </c:cat>
          <c:val>
            <c:numRef>
              <c:f>SOTKAnet!$F$3:$F$10</c:f>
              <c:numCache>
                <c:formatCode>General</c:formatCode>
                <c:ptCount val="8"/>
                <c:pt idx="0">
                  <c:v>7.2</c:v>
                </c:pt>
                <c:pt idx="1">
                  <c:v>7.1</c:v>
                </c:pt>
                <c:pt idx="2">
                  <c:v>6.6</c:v>
                </c:pt>
                <c:pt idx="3">
                  <c:v>6.9</c:v>
                </c:pt>
                <c:pt idx="4">
                  <c:v>7.4</c:v>
                </c:pt>
                <c:pt idx="5">
                  <c:v>6.7</c:v>
                </c:pt>
                <c:pt idx="6">
                  <c:v>6.2</c:v>
                </c:pt>
                <c:pt idx="7">
                  <c:v>6.5</c:v>
                </c:pt>
              </c:numCache>
            </c:numRef>
          </c:val>
          <c:extLst>
            <c:ext xmlns:c16="http://schemas.microsoft.com/office/drawing/2014/chart" uri="{C3380CC4-5D6E-409C-BE32-E72D297353CC}">
              <c16:uniqueId val="{00000000-7B7E-4940-857F-C7180BAC87C1}"/>
            </c:ext>
          </c:extLst>
        </c:ser>
        <c:ser>
          <c:idx val="1"/>
          <c:order val="1"/>
          <c:tx>
            <c:strRef>
              <c:f>SOTKAnet!$G$2</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SOTKAnet!$C$3:$C$10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extLst/>
            </c:strRef>
          </c:cat>
          <c:val>
            <c:numRef>
              <c:f>SOTKAnet!$G$3:$G$10</c:f>
              <c:numCache>
                <c:formatCode>General</c:formatCode>
                <c:ptCount val="8"/>
                <c:pt idx="0">
                  <c:v>7.9</c:v>
                </c:pt>
                <c:pt idx="1">
                  <c:v>6.7</c:v>
                </c:pt>
                <c:pt idx="2">
                  <c:v>6.9</c:v>
                </c:pt>
                <c:pt idx="3">
                  <c:v>8.1</c:v>
                </c:pt>
                <c:pt idx="4">
                  <c:v>7.9</c:v>
                </c:pt>
                <c:pt idx="5">
                  <c:v>6.3</c:v>
                </c:pt>
                <c:pt idx="6">
                  <c:v>6.4</c:v>
                </c:pt>
                <c:pt idx="7">
                  <c:v>7.9</c:v>
                </c:pt>
              </c:numCache>
            </c:numRef>
          </c:val>
          <c:extLst>
            <c:ext xmlns:c16="http://schemas.microsoft.com/office/drawing/2014/chart" uri="{C3380CC4-5D6E-409C-BE32-E72D297353CC}">
              <c16:uniqueId val="{00000001-7B7E-4940-857F-C7180BAC87C1}"/>
            </c:ext>
          </c:extLst>
        </c:ser>
        <c:ser>
          <c:idx val="2"/>
          <c:order val="2"/>
          <c:tx>
            <c:strRef>
              <c:f>SOTKAnet!$H$2</c:f>
              <c:strCache>
                <c:ptCount val="1"/>
                <c:pt idx="0">
                  <c:v>2023</c:v>
                </c:pt>
              </c:strCache>
            </c:strRef>
          </c:tx>
          <c:spPr>
            <a:solidFill>
              <a:srgbClr val="75A1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SOTKAnet!$C$3:$C$10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extLst/>
            </c:strRef>
          </c:cat>
          <c:val>
            <c:numRef>
              <c:f>SOTKAnet!$H$3:$H$10</c:f>
              <c:numCache>
                <c:formatCode>General</c:formatCode>
                <c:ptCount val="8"/>
                <c:pt idx="0">
                  <c:v>8.6</c:v>
                </c:pt>
                <c:pt idx="1">
                  <c:v>8.3000000000000007</c:v>
                </c:pt>
                <c:pt idx="2">
                  <c:v>8.3000000000000007</c:v>
                </c:pt>
                <c:pt idx="3">
                  <c:v>8.3000000000000007</c:v>
                </c:pt>
                <c:pt idx="4">
                  <c:v>7.6</c:v>
                </c:pt>
                <c:pt idx="5">
                  <c:v>6.8</c:v>
                </c:pt>
                <c:pt idx="6">
                  <c:v>7.2</c:v>
                </c:pt>
                <c:pt idx="7">
                  <c:v>8</c:v>
                </c:pt>
              </c:numCache>
            </c:numRef>
          </c:val>
          <c:extLst>
            <c:ext xmlns:c16="http://schemas.microsoft.com/office/drawing/2014/chart" uri="{C3380CC4-5D6E-409C-BE32-E72D297353CC}">
              <c16:uniqueId val="{00000002-7B7E-4940-857F-C7180BAC87C1}"/>
            </c:ext>
          </c:extLst>
        </c:ser>
        <c:dLbls>
          <c:showLegendKey val="0"/>
          <c:showVal val="0"/>
          <c:showCatName val="0"/>
          <c:showSerName val="0"/>
          <c:showPercent val="0"/>
          <c:showBubbleSize val="0"/>
        </c:dLbls>
        <c:gapWidth val="219"/>
        <c:overlap val="-27"/>
        <c:axId val="649850944"/>
        <c:axId val="649851664"/>
      </c:barChart>
      <c:catAx>
        <c:axId val="64985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9851664"/>
        <c:crosses val="autoZero"/>
        <c:auto val="1"/>
        <c:lblAlgn val="ctr"/>
        <c:lblOffset val="100"/>
        <c:noMultiLvlLbl val="0"/>
      </c:catAx>
      <c:valAx>
        <c:axId val="64985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9850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On yksinäinen välitunnilla, % 4. ja 5.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Pohjois-Karjalan hyvinvointialue</c:v>
                </c:pt>
                <c:pt idx="1">
                  <c:v>Etelä-Savon hyvinvointialue</c:v>
                </c:pt>
                <c:pt idx="2">
                  <c:v>Keski-Suomen hyvinvointialue</c:v>
                </c:pt>
                <c:pt idx="3">
                  <c:v>Pohjois-Pohjanmaan hyvinvointialue</c:v>
                </c:pt>
                <c:pt idx="4">
                  <c:v>Pirkanmaan hyvinvointialue</c:v>
                </c:pt>
                <c:pt idx="5">
                  <c:v>Koko maa</c:v>
                </c:pt>
                <c:pt idx="6">
                  <c:v>Pohjois-Savon hyvinvointialue</c:v>
                </c:pt>
                <c:pt idx="7">
                  <c:v>Kainuun hyvinvointialue</c:v>
                </c:pt>
              </c:strCache>
            </c:strRef>
          </c:cat>
          <c:val>
            <c:numRef>
              <c:f>SOTKAnet!$B$3:$B$10</c:f>
              <c:numCache>
                <c:formatCode>General</c:formatCode>
                <c:ptCount val="8"/>
                <c:pt idx="0">
                  <c:v>4.0999999999999996</c:v>
                </c:pt>
                <c:pt idx="1">
                  <c:v>3.2</c:v>
                </c:pt>
                <c:pt idx="2">
                  <c:v>3.2</c:v>
                </c:pt>
                <c:pt idx="3">
                  <c:v>3.5</c:v>
                </c:pt>
                <c:pt idx="4">
                  <c:v>3.9</c:v>
                </c:pt>
                <c:pt idx="5">
                  <c:v>3.9</c:v>
                </c:pt>
                <c:pt idx="6">
                  <c:v>4</c:v>
                </c:pt>
                <c:pt idx="7">
                  <c:v>5.2</c:v>
                </c:pt>
              </c:numCache>
            </c:numRef>
          </c:val>
          <c:extLst>
            <c:ext xmlns:c16="http://schemas.microsoft.com/office/drawing/2014/chart" uri="{C3380CC4-5D6E-409C-BE32-E72D297353CC}">
              <c16:uniqueId val="{00000000-B94C-44E3-A043-565E92CF2DFC}"/>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Pohjois-Karjalan hyvinvointialue</c:v>
                </c:pt>
                <c:pt idx="1">
                  <c:v>Etelä-Savon hyvinvointialue</c:v>
                </c:pt>
                <c:pt idx="2">
                  <c:v>Keski-Suomen hyvinvointialue</c:v>
                </c:pt>
                <c:pt idx="3">
                  <c:v>Pohjois-Pohjanmaan hyvinvointialue</c:v>
                </c:pt>
                <c:pt idx="4">
                  <c:v>Pirkanmaan hyvinvointialue</c:v>
                </c:pt>
                <c:pt idx="5">
                  <c:v>Koko maa</c:v>
                </c:pt>
                <c:pt idx="6">
                  <c:v>Pohjois-Savon hyvinvointialue</c:v>
                </c:pt>
                <c:pt idx="7">
                  <c:v>Kainuun hyvinvointialue</c:v>
                </c:pt>
              </c:strCache>
            </c:strRef>
          </c:cat>
          <c:val>
            <c:numRef>
              <c:f>SOTKAnet!$C$3:$C$10</c:f>
              <c:numCache>
                <c:formatCode>General</c:formatCode>
                <c:ptCount val="8"/>
                <c:pt idx="0">
                  <c:v>3.3</c:v>
                </c:pt>
                <c:pt idx="1">
                  <c:v>3.4</c:v>
                </c:pt>
                <c:pt idx="2">
                  <c:v>3.4</c:v>
                </c:pt>
                <c:pt idx="3">
                  <c:v>3.4</c:v>
                </c:pt>
                <c:pt idx="4">
                  <c:v>3.5</c:v>
                </c:pt>
                <c:pt idx="5">
                  <c:v>3.7</c:v>
                </c:pt>
                <c:pt idx="6">
                  <c:v>3.7</c:v>
                </c:pt>
                <c:pt idx="7">
                  <c:v>4</c:v>
                </c:pt>
              </c:numCache>
            </c:numRef>
          </c:val>
          <c:extLst>
            <c:ext xmlns:c16="http://schemas.microsoft.com/office/drawing/2014/chart" uri="{C3380CC4-5D6E-409C-BE32-E72D297353CC}">
              <c16:uniqueId val="{00000001-B94C-44E3-A043-565E92CF2DFC}"/>
            </c:ext>
          </c:extLst>
        </c:ser>
        <c:dLbls>
          <c:dLblPos val="outEnd"/>
          <c:showLegendKey val="0"/>
          <c:showVal val="1"/>
          <c:showCatName val="0"/>
          <c:showSerName val="0"/>
          <c:showPercent val="0"/>
          <c:showBubbleSize val="0"/>
        </c:dLbls>
        <c:gapWidth val="219"/>
        <c:overlap val="-27"/>
        <c:axId val="1127269248"/>
        <c:axId val="1127269608"/>
      </c:barChart>
      <c:catAx>
        <c:axId val="112726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27269608"/>
        <c:crosses val="autoZero"/>
        <c:auto val="1"/>
        <c:lblAlgn val="ctr"/>
        <c:lblOffset val="100"/>
        <c:noMultiLvlLbl val="0"/>
      </c:catAx>
      <c:valAx>
        <c:axId val="1127269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27269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koe olevansa tärkeä osa koulu- ja eikä luokkayhteisöä, %, eri kouluasteet ja sukupuolet PSHVA, v.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SOTKAnet!$B$3</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SOTKAnet!$C$2:$F$2</c:f>
              <c:strCache>
                <c:ptCount val="4"/>
                <c:pt idx="0">
                  <c:v> 4. ja 5. luokan oppilaista</c:v>
                </c:pt>
                <c:pt idx="1">
                  <c:v> 8. ja 9. luokan oppilaista</c:v>
                </c:pt>
                <c:pt idx="2">
                  <c:v>ammatillisen oppilaitoksen 1. ja 2. vuoden opiskelijoista</c:v>
                </c:pt>
                <c:pt idx="3">
                  <c:v>lukion 1. ja 2. vuoden opiskelijoista</c:v>
                </c:pt>
              </c:strCache>
            </c:strRef>
          </c:cat>
          <c:val>
            <c:numRef>
              <c:f>SOTKAnet!$C$3:$F$3</c:f>
              <c:numCache>
                <c:formatCode>General</c:formatCode>
                <c:ptCount val="4"/>
                <c:pt idx="0">
                  <c:v>5.6</c:v>
                </c:pt>
                <c:pt idx="1">
                  <c:v>9.8000000000000007</c:v>
                </c:pt>
                <c:pt idx="2">
                  <c:v>5.3</c:v>
                </c:pt>
                <c:pt idx="3">
                  <c:v>7.5</c:v>
                </c:pt>
              </c:numCache>
            </c:numRef>
          </c:val>
          <c:extLst>
            <c:ext xmlns:c16="http://schemas.microsoft.com/office/drawing/2014/chart" uri="{C3380CC4-5D6E-409C-BE32-E72D297353CC}">
              <c16:uniqueId val="{00000000-92B5-473D-9157-FDABAFAF60A0}"/>
            </c:ext>
          </c:extLst>
        </c:ser>
        <c:ser>
          <c:idx val="1"/>
          <c:order val="1"/>
          <c:tx>
            <c:strRef>
              <c:f>SOTKAnet!$B$4</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SOTKAnet!$C$2:$F$2</c:f>
              <c:strCache>
                <c:ptCount val="4"/>
                <c:pt idx="0">
                  <c:v> 4. ja 5. luokan oppilaista</c:v>
                </c:pt>
                <c:pt idx="1">
                  <c:v> 8. ja 9. luokan oppilaista</c:v>
                </c:pt>
                <c:pt idx="2">
                  <c:v>ammatillisen oppilaitoksen 1. ja 2. vuoden opiskelijoista</c:v>
                </c:pt>
                <c:pt idx="3">
                  <c:v>lukion 1. ja 2. vuoden opiskelijoista</c:v>
                </c:pt>
              </c:strCache>
            </c:strRef>
          </c:cat>
          <c:val>
            <c:numRef>
              <c:f>SOTKAnet!$C$4:$F$4</c:f>
              <c:numCache>
                <c:formatCode>General</c:formatCode>
                <c:ptCount val="4"/>
                <c:pt idx="0">
                  <c:v>4.4000000000000004</c:v>
                </c:pt>
                <c:pt idx="1">
                  <c:v>17</c:v>
                </c:pt>
                <c:pt idx="2">
                  <c:v>8</c:v>
                </c:pt>
                <c:pt idx="3">
                  <c:v>11.9</c:v>
                </c:pt>
              </c:numCache>
            </c:numRef>
          </c:val>
          <c:extLst>
            <c:ext xmlns:c16="http://schemas.microsoft.com/office/drawing/2014/chart" uri="{C3380CC4-5D6E-409C-BE32-E72D297353CC}">
              <c16:uniqueId val="{00000001-92B5-473D-9157-FDABAFAF60A0}"/>
            </c:ext>
          </c:extLst>
        </c:ser>
        <c:ser>
          <c:idx val="2"/>
          <c:order val="2"/>
          <c:tx>
            <c:strRef>
              <c:f>SOTKAnet!$B$5</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SOTKAnet!$C$2:$F$2</c:f>
              <c:strCache>
                <c:ptCount val="4"/>
                <c:pt idx="0">
                  <c:v> 4. ja 5. luokan oppilaista</c:v>
                </c:pt>
                <c:pt idx="1">
                  <c:v> 8. ja 9. luokan oppilaista</c:v>
                </c:pt>
                <c:pt idx="2">
                  <c:v>ammatillisen oppilaitoksen 1. ja 2. vuoden opiskelijoista</c:v>
                </c:pt>
                <c:pt idx="3">
                  <c:v>lukion 1. ja 2. vuoden opiskelijoista</c:v>
                </c:pt>
              </c:strCache>
            </c:strRef>
          </c:cat>
          <c:val>
            <c:numRef>
              <c:f>SOTKAnet!$C$5:$F$5</c:f>
              <c:numCache>
                <c:formatCode>General</c:formatCode>
                <c:ptCount val="4"/>
                <c:pt idx="0">
                  <c:v>5</c:v>
                </c:pt>
                <c:pt idx="1">
                  <c:v>13.4</c:v>
                </c:pt>
                <c:pt idx="2">
                  <c:v>6.3</c:v>
                </c:pt>
                <c:pt idx="3">
                  <c:v>10.199999999999999</c:v>
                </c:pt>
              </c:numCache>
            </c:numRef>
          </c:val>
          <c:extLst>
            <c:ext xmlns:c16="http://schemas.microsoft.com/office/drawing/2014/chart" uri="{C3380CC4-5D6E-409C-BE32-E72D297353CC}">
              <c16:uniqueId val="{00000002-92B5-473D-9157-FDABAFAF60A0}"/>
            </c:ext>
          </c:extLst>
        </c:ser>
        <c:dLbls>
          <c:dLblPos val="outEnd"/>
          <c:showLegendKey val="0"/>
          <c:showVal val="1"/>
          <c:showCatName val="0"/>
          <c:showSerName val="0"/>
          <c:showPercent val="0"/>
          <c:showBubbleSize val="0"/>
        </c:dLbls>
        <c:gapWidth val="182"/>
        <c:axId val="690772799"/>
        <c:axId val="678994383"/>
      </c:barChart>
      <c:catAx>
        <c:axId val="690772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78994383"/>
        <c:crosses val="autoZero"/>
        <c:auto val="1"/>
        <c:lblAlgn val="ctr"/>
        <c:lblOffset val="100"/>
        <c:noMultiLvlLbl val="0"/>
      </c:catAx>
      <c:valAx>
        <c:axId val="6789943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9077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yhtään hyvää kaveria, % 4. ja 5.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(75).xls]SOTKAnet'!$B$2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(75).xls]SOTKAnet'!$A$3:$A$10</c:f>
              <c:strCache>
                <c:ptCount val="8"/>
                <c:pt idx="0">
                  <c:v>Pohjois-Karjalan hyvinvointialue</c:v>
                </c:pt>
                <c:pt idx="1">
                  <c:v>Koko maa</c:v>
                </c:pt>
                <c:pt idx="2">
                  <c:v>Etelä-Savon hyvinvointialue</c:v>
                </c:pt>
                <c:pt idx="3">
                  <c:v>Pirkanmaan hyvinvointialue</c:v>
                </c:pt>
                <c:pt idx="4">
                  <c:v>Pohjois-Pohjanmaan hyvinvointialue</c:v>
                </c:pt>
                <c:pt idx="5">
                  <c:v>Keski-Suomen hyvinvointialue</c:v>
                </c:pt>
                <c:pt idx="6">
                  <c:v>Pohjois-Savon hyvinvointialue</c:v>
                </c:pt>
                <c:pt idx="7">
                  <c:v>Kainuun hyvinvointialue</c:v>
                </c:pt>
              </c:strCache>
            </c:strRef>
          </c:cat>
          <c:val>
            <c:numRef>
              <c:f>'[SOTKAnet (75).xls]SOTKAnet'!$B$3:$B$10</c:f>
              <c:numCache>
                <c:formatCode>General</c:formatCode>
                <c:ptCount val="8"/>
                <c:pt idx="0">
                  <c:v>0.9</c:v>
                </c:pt>
                <c:pt idx="1">
                  <c:v>0.8</c:v>
                </c:pt>
                <c:pt idx="2">
                  <c:v>0.8</c:v>
                </c:pt>
                <c:pt idx="3">
                  <c:v>0.9</c:v>
                </c:pt>
                <c:pt idx="4">
                  <c:v>0.6</c:v>
                </c:pt>
                <c:pt idx="5">
                  <c:v>0.7</c:v>
                </c:pt>
                <c:pt idx="6">
                  <c:v>0.7</c:v>
                </c:pt>
                <c:pt idx="7">
                  <c:v>1.1000000000000001</c:v>
                </c:pt>
              </c:numCache>
            </c:numRef>
          </c:val>
          <c:extLst>
            <c:ext xmlns:c16="http://schemas.microsoft.com/office/drawing/2014/chart" uri="{C3380CC4-5D6E-409C-BE32-E72D297353CC}">
              <c16:uniqueId val="{00000000-0DF2-4551-824F-E47E175981BC}"/>
            </c:ext>
          </c:extLst>
        </c:ser>
        <c:ser>
          <c:idx val="1"/>
          <c:order val="1"/>
          <c:tx>
            <c:strRef>
              <c:f>'[SOTKAnet (75).xls]SOTKAnet'!$C$2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(75).xls]SOTKAnet'!$A$3:$A$10</c:f>
              <c:strCache>
                <c:ptCount val="8"/>
                <c:pt idx="0">
                  <c:v>Pohjois-Karjalan hyvinvointialue</c:v>
                </c:pt>
                <c:pt idx="1">
                  <c:v>Koko maa</c:v>
                </c:pt>
                <c:pt idx="2">
                  <c:v>Etelä-Savon hyvinvointialue</c:v>
                </c:pt>
                <c:pt idx="3">
                  <c:v>Pirkanmaan hyvinvointialue</c:v>
                </c:pt>
                <c:pt idx="4">
                  <c:v>Pohjois-Pohjanmaan hyvinvointialue</c:v>
                </c:pt>
                <c:pt idx="5">
                  <c:v>Keski-Suomen hyvinvointialue</c:v>
                </c:pt>
                <c:pt idx="6">
                  <c:v>Pohjois-Savon hyvinvointialue</c:v>
                </c:pt>
                <c:pt idx="7">
                  <c:v>Kainuun hyvinvointialue</c:v>
                </c:pt>
              </c:strCache>
            </c:strRef>
          </c:cat>
          <c:val>
            <c:numRef>
              <c:f>'[SOTKAnet (75).xls]SOTKAnet'!$C$3:$C$10</c:f>
              <c:numCache>
                <c:formatCode>General</c:formatCode>
                <c:ptCount val="8"/>
                <c:pt idx="0">
                  <c:v>0.7</c:v>
                </c:pt>
                <c:pt idx="1">
                  <c:v>0.9</c:v>
                </c:pt>
                <c:pt idx="2">
                  <c:v>0.9</c:v>
                </c:pt>
                <c:pt idx="3">
                  <c:v>0.9</c:v>
                </c:pt>
                <c:pt idx="4">
                  <c:v>0.9</c:v>
                </c:pt>
                <c:pt idx="5">
                  <c:v>1.1000000000000001</c:v>
                </c:pt>
                <c:pt idx="6">
                  <c:v>1.1000000000000001</c:v>
                </c:pt>
                <c:pt idx="7">
                  <c:v>1.4</c:v>
                </c:pt>
              </c:numCache>
            </c:numRef>
          </c:val>
          <c:extLst>
            <c:ext xmlns:c16="http://schemas.microsoft.com/office/drawing/2014/chart" uri="{C3380CC4-5D6E-409C-BE32-E72D297353CC}">
              <c16:uniqueId val="{00000001-0DF2-4551-824F-E47E175981BC}"/>
            </c:ext>
          </c:extLst>
        </c:ser>
        <c:dLbls>
          <c:dLblPos val="outEnd"/>
          <c:showLegendKey val="0"/>
          <c:showVal val="1"/>
          <c:showCatName val="0"/>
          <c:showSerName val="0"/>
          <c:showPercent val="0"/>
          <c:showBubbleSize val="0"/>
        </c:dLbls>
        <c:gapWidth val="219"/>
        <c:overlap val="-27"/>
        <c:axId val="1019114712"/>
        <c:axId val="1019115792"/>
      </c:barChart>
      <c:catAx>
        <c:axId val="1019114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19115792"/>
        <c:crosses val="autoZero"/>
        <c:auto val="1"/>
        <c:lblAlgn val="ctr"/>
        <c:lblOffset val="100"/>
        <c:noMultiLvlLbl val="0"/>
      </c:catAx>
      <c:valAx>
        <c:axId val="101911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19114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Tuntee itsensä usein yksinäiseksi, % 4. ja 5.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Pohjois-Karjalan hyvinvointialue</c:v>
                </c:pt>
                <c:pt idx="1">
                  <c:v>Etelä-Savon hyvinvointialue</c:v>
                </c:pt>
                <c:pt idx="2">
                  <c:v>Pohjois-Pohjanmaan hyvinvointialue</c:v>
                </c:pt>
                <c:pt idx="3">
                  <c:v>Keski-Suomen hyvinvointialue</c:v>
                </c:pt>
                <c:pt idx="4">
                  <c:v>Koko maa</c:v>
                </c:pt>
                <c:pt idx="5">
                  <c:v>Pirkanmaan hyvinvointialue</c:v>
                </c:pt>
                <c:pt idx="6">
                  <c:v>Pohjois-Savon hyvinvointialue</c:v>
                </c:pt>
                <c:pt idx="7">
                  <c:v>Kainuun hyvinvointialue</c:v>
                </c:pt>
              </c:strCache>
            </c:strRef>
          </c:cat>
          <c:val>
            <c:numRef>
              <c:f>SOTKAnet!$B$3:$B$10</c:f>
              <c:numCache>
                <c:formatCode>General</c:formatCode>
                <c:ptCount val="8"/>
                <c:pt idx="0">
                  <c:v>3.6</c:v>
                </c:pt>
                <c:pt idx="1">
                  <c:v>3.1</c:v>
                </c:pt>
                <c:pt idx="2">
                  <c:v>3.4</c:v>
                </c:pt>
                <c:pt idx="3">
                  <c:v>3.5</c:v>
                </c:pt>
                <c:pt idx="4">
                  <c:v>4</c:v>
                </c:pt>
                <c:pt idx="5">
                  <c:v>3.9</c:v>
                </c:pt>
                <c:pt idx="6">
                  <c:v>4.2</c:v>
                </c:pt>
                <c:pt idx="7">
                  <c:v>4.5</c:v>
                </c:pt>
              </c:numCache>
            </c:numRef>
          </c:val>
          <c:extLst>
            <c:ext xmlns:c16="http://schemas.microsoft.com/office/drawing/2014/chart" uri="{C3380CC4-5D6E-409C-BE32-E72D297353CC}">
              <c16:uniqueId val="{00000000-4E08-4A83-937C-BC78D2200377}"/>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Pohjois-Karjalan hyvinvointialue</c:v>
                </c:pt>
                <c:pt idx="1">
                  <c:v>Etelä-Savon hyvinvointialue</c:v>
                </c:pt>
                <c:pt idx="2">
                  <c:v>Pohjois-Pohjanmaan hyvinvointialue</c:v>
                </c:pt>
                <c:pt idx="3">
                  <c:v>Keski-Suomen hyvinvointialue</c:v>
                </c:pt>
                <c:pt idx="4">
                  <c:v>Koko maa</c:v>
                </c:pt>
                <c:pt idx="5">
                  <c:v>Pirkanmaan hyvinvointialue</c:v>
                </c:pt>
                <c:pt idx="6">
                  <c:v>Pohjois-Savon hyvinvointialue</c:v>
                </c:pt>
                <c:pt idx="7">
                  <c:v>Kainuun hyvinvointialue</c:v>
                </c:pt>
              </c:strCache>
            </c:strRef>
          </c:cat>
          <c:val>
            <c:numRef>
              <c:f>SOTKAnet!$C$3:$C$10</c:f>
              <c:numCache>
                <c:formatCode>General</c:formatCode>
                <c:ptCount val="8"/>
                <c:pt idx="0">
                  <c:v>3.2</c:v>
                </c:pt>
                <c:pt idx="1">
                  <c:v>3.3</c:v>
                </c:pt>
                <c:pt idx="2">
                  <c:v>3.4</c:v>
                </c:pt>
                <c:pt idx="3">
                  <c:v>3.6</c:v>
                </c:pt>
                <c:pt idx="4">
                  <c:v>3.9</c:v>
                </c:pt>
                <c:pt idx="5">
                  <c:v>4.2</c:v>
                </c:pt>
                <c:pt idx="6">
                  <c:v>4.3</c:v>
                </c:pt>
                <c:pt idx="7">
                  <c:v>4.8</c:v>
                </c:pt>
              </c:numCache>
            </c:numRef>
          </c:val>
          <c:extLst>
            <c:ext xmlns:c16="http://schemas.microsoft.com/office/drawing/2014/chart" uri="{C3380CC4-5D6E-409C-BE32-E72D297353CC}">
              <c16:uniqueId val="{00000001-4E08-4A83-937C-BC78D2200377}"/>
            </c:ext>
          </c:extLst>
        </c:ser>
        <c:dLbls>
          <c:dLblPos val="outEnd"/>
          <c:showLegendKey val="0"/>
          <c:showVal val="1"/>
          <c:showCatName val="0"/>
          <c:showSerName val="0"/>
          <c:showPercent val="0"/>
          <c:showBubbleSize val="0"/>
        </c:dLbls>
        <c:gapWidth val="219"/>
        <c:overlap val="-27"/>
        <c:axId val="234087032"/>
        <c:axId val="234089912"/>
      </c:barChart>
      <c:catAx>
        <c:axId val="23408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4089912"/>
        <c:crosses val="autoZero"/>
        <c:auto val="1"/>
        <c:lblAlgn val="ctr"/>
        <c:lblOffset val="100"/>
        <c:noMultiLvlLbl val="0"/>
      </c:catAx>
      <c:valAx>
        <c:axId val="234089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4087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err="1"/>
              <a:t>Harrastaa</a:t>
            </a:r>
            <a:r>
              <a:rPr lang="en-US" sz="1200"/>
              <a:t> </a:t>
            </a:r>
            <a:r>
              <a:rPr lang="en-US" sz="1200" err="1"/>
              <a:t>jotakin</a:t>
            </a:r>
            <a:r>
              <a:rPr lang="en-US" sz="1200"/>
              <a:t> </a:t>
            </a:r>
            <a:r>
              <a:rPr lang="en-US" sz="1200" err="1"/>
              <a:t>vähintään</a:t>
            </a:r>
            <a:r>
              <a:rPr lang="en-US" sz="1200" baseline="0"/>
              <a:t> </a:t>
            </a:r>
            <a:r>
              <a:rPr lang="en-US" sz="1200" baseline="0" err="1"/>
              <a:t>yhtenä</a:t>
            </a:r>
            <a:r>
              <a:rPr lang="en-US" sz="1200" baseline="0"/>
              <a:t> </a:t>
            </a:r>
            <a:r>
              <a:rPr lang="en-US" sz="1200" baseline="0" err="1"/>
              <a:t>päivänä</a:t>
            </a:r>
            <a:r>
              <a:rPr lang="en-US" sz="1200" baseline="0"/>
              <a:t>/ </a:t>
            </a:r>
            <a:r>
              <a:rPr lang="en-US" sz="1200" baseline="0" err="1"/>
              <a:t>kerran</a:t>
            </a:r>
            <a:r>
              <a:rPr lang="en-US" sz="1200" baseline="0"/>
              <a:t> </a:t>
            </a:r>
            <a:r>
              <a:rPr lang="en-US" sz="1200" baseline="0" err="1"/>
              <a:t>viikossa</a:t>
            </a:r>
            <a:r>
              <a:rPr lang="en-US" sz="1200" baseline="0"/>
              <a:t> 4. ja 5. </a:t>
            </a:r>
            <a:r>
              <a:rPr lang="en-US" sz="1200" baseline="0" err="1"/>
              <a:t>lk</a:t>
            </a:r>
            <a:r>
              <a:rPr lang="en-US" sz="1200" baseline="0"/>
              <a:t>, 8. ja 9.lk, </a:t>
            </a:r>
            <a:r>
              <a:rPr lang="en-US" sz="1200" baseline="0" err="1"/>
              <a:t>lukio</a:t>
            </a:r>
            <a:r>
              <a:rPr lang="en-US" sz="1200" baseline="0"/>
              <a:t> ja </a:t>
            </a:r>
            <a:r>
              <a:rPr lang="en-US" sz="1200" baseline="0" err="1"/>
              <a:t>aol</a:t>
            </a:r>
            <a:r>
              <a:rPr lang="en-US" sz="1200" baseline="0"/>
              <a:t> v. </a:t>
            </a:r>
            <a:r>
              <a:rPr lang="en-US" sz="1200"/>
              <a:t>2023, PSHVA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SOTKAnet!$B$2</c:f>
              <c:strCache>
                <c:ptCount val="1"/>
                <c:pt idx="0">
                  <c:v>2023</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SOTKAnet!$A$3:$A$6</c:f>
              <c:strCache>
                <c:ptCount val="4"/>
                <c:pt idx="0">
                  <c:v>Ammatillisen oppilaitoksen 1. ja 2. vuoden opiskelijoista</c:v>
                </c:pt>
                <c:pt idx="1">
                  <c:v>Lukion 1. ja 2. vuoden opiskelijoista</c:v>
                </c:pt>
                <c:pt idx="2">
                  <c:v>8. ja 9. luokan oppilaista</c:v>
                </c:pt>
                <c:pt idx="3">
                  <c:v>4. ja 5. luokan oppilaista</c:v>
                </c:pt>
              </c:strCache>
            </c:strRef>
          </c:cat>
          <c:val>
            <c:numRef>
              <c:f>SOTKAnet!$B$3:$B$6</c:f>
              <c:numCache>
                <c:formatCode>General</c:formatCode>
                <c:ptCount val="4"/>
                <c:pt idx="0">
                  <c:v>92.1</c:v>
                </c:pt>
                <c:pt idx="1">
                  <c:v>97.9</c:v>
                </c:pt>
                <c:pt idx="2">
                  <c:v>94.8</c:v>
                </c:pt>
                <c:pt idx="3">
                  <c:v>87.9</c:v>
                </c:pt>
              </c:numCache>
            </c:numRef>
          </c:val>
          <c:extLst>
            <c:ext xmlns:c16="http://schemas.microsoft.com/office/drawing/2014/chart" uri="{C3380CC4-5D6E-409C-BE32-E72D297353CC}">
              <c16:uniqueId val="{00000000-2DB3-4460-ACE1-629ED7F65E06}"/>
            </c:ext>
          </c:extLst>
        </c:ser>
        <c:dLbls>
          <c:dLblPos val="outEnd"/>
          <c:showLegendKey val="0"/>
          <c:showVal val="1"/>
          <c:showCatName val="0"/>
          <c:showSerName val="0"/>
          <c:showPercent val="0"/>
          <c:showBubbleSize val="0"/>
        </c:dLbls>
        <c:gapWidth val="182"/>
        <c:axId val="389716047"/>
        <c:axId val="309766767"/>
      </c:barChart>
      <c:catAx>
        <c:axId val="389716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309766767"/>
        <c:crosses val="autoZero"/>
        <c:auto val="1"/>
        <c:lblAlgn val="ctr"/>
        <c:lblOffset val="100"/>
        <c:noMultiLvlLbl val="0"/>
      </c:catAx>
      <c:valAx>
        <c:axId val="3097667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89716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Keskusteluvaikeuksia vanhempien kanssa , % 4. ja 5.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(76).xls]SOTKAnet'!$B$2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(76).xls]SOTKAnet'!$A$3:$A$10</c:f>
              <c:strCache>
                <c:ptCount val="8"/>
                <c:pt idx="0">
                  <c:v>Pirkanmaan hyvinvointialue</c:v>
                </c:pt>
                <c:pt idx="1">
                  <c:v>Pohjois-Karjalan hyvinvointialue</c:v>
                </c:pt>
                <c:pt idx="2">
                  <c:v>Etelä-Savon hyvinvointialue</c:v>
                </c:pt>
                <c:pt idx="3">
                  <c:v>Keski-Suomen hyvinvointialue</c:v>
                </c:pt>
                <c:pt idx="4">
                  <c:v>Pohjois-Pohjanmaan hyvinvointialue</c:v>
                </c:pt>
                <c:pt idx="5">
                  <c:v>Koko maa</c:v>
                </c:pt>
                <c:pt idx="6">
                  <c:v>Kainuun hyvinvointialue</c:v>
                </c:pt>
                <c:pt idx="7">
                  <c:v>Pohjois-Savon hyvinvointialue</c:v>
                </c:pt>
              </c:strCache>
            </c:strRef>
          </c:cat>
          <c:val>
            <c:numRef>
              <c:f>'[SOTKAnet (76).xls]SOTKAnet'!$B$3:$B$10</c:f>
              <c:numCache>
                <c:formatCode>General</c:formatCode>
                <c:ptCount val="8"/>
                <c:pt idx="0">
                  <c:v>2.2999999999999998</c:v>
                </c:pt>
                <c:pt idx="1">
                  <c:v>1.5</c:v>
                </c:pt>
                <c:pt idx="2">
                  <c:v>1.4</c:v>
                </c:pt>
                <c:pt idx="3">
                  <c:v>2.1</c:v>
                </c:pt>
                <c:pt idx="4">
                  <c:v>2.2000000000000002</c:v>
                </c:pt>
                <c:pt idx="5">
                  <c:v>2.6</c:v>
                </c:pt>
                <c:pt idx="6">
                  <c:v>2.7</c:v>
                </c:pt>
                <c:pt idx="7">
                  <c:v>2.2999999999999998</c:v>
                </c:pt>
              </c:numCache>
            </c:numRef>
          </c:val>
          <c:extLst>
            <c:ext xmlns:c16="http://schemas.microsoft.com/office/drawing/2014/chart" uri="{C3380CC4-5D6E-409C-BE32-E72D297353CC}">
              <c16:uniqueId val="{00000000-00F2-4566-87AF-48E5F1492686}"/>
            </c:ext>
          </c:extLst>
        </c:ser>
        <c:ser>
          <c:idx val="1"/>
          <c:order val="1"/>
          <c:tx>
            <c:strRef>
              <c:f>'[SOTKAnet (76).xls]SOTKAnet'!$C$2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(76).xls]SOTKAnet'!$A$3:$A$10</c:f>
              <c:strCache>
                <c:ptCount val="8"/>
                <c:pt idx="0">
                  <c:v>Pirkanmaan hyvinvointialue</c:v>
                </c:pt>
                <c:pt idx="1">
                  <c:v>Pohjois-Karjalan hyvinvointialue</c:v>
                </c:pt>
                <c:pt idx="2">
                  <c:v>Etelä-Savon hyvinvointialue</c:v>
                </c:pt>
                <c:pt idx="3">
                  <c:v>Keski-Suomen hyvinvointialue</c:v>
                </c:pt>
                <c:pt idx="4">
                  <c:v>Pohjois-Pohjanmaan hyvinvointialue</c:v>
                </c:pt>
                <c:pt idx="5">
                  <c:v>Koko maa</c:v>
                </c:pt>
                <c:pt idx="6">
                  <c:v>Kainuun hyvinvointialue</c:v>
                </c:pt>
                <c:pt idx="7">
                  <c:v>Pohjois-Savon hyvinvointialue</c:v>
                </c:pt>
              </c:strCache>
            </c:strRef>
          </c:cat>
          <c:val>
            <c:numRef>
              <c:f>'[SOTKAnet (76).xls]SOTKAnet'!$C$3:$C$10</c:f>
              <c:numCache>
                <c:formatCode>General</c:formatCode>
                <c:ptCount val="8"/>
                <c:pt idx="0">
                  <c:v>2.4</c:v>
                </c:pt>
                <c:pt idx="1">
                  <c:v>2.4</c:v>
                </c:pt>
                <c:pt idx="2">
                  <c:v>2.6</c:v>
                </c:pt>
                <c:pt idx="3">
                  <c:v>2.6</c:v>
                </c:pt>
                <c:pt idx="4">
                  <c:v>2.7</c:v>
                </c:pt>
                <c:pt idx="5">
                  <c:v>2.9</c:v>
                </c:pt>
                <c:pt idx="6">
                  <c:v>2.9</c:v>
                </c:pt>
                <c:pt idx="7">
                  <c:v>3</c:v>
                </c:pt>
              </c:numCache>
            </c:numRef>
          </c:val>
          <c:extLst>
            <c:ext xmlns:c16="http://schemas.microsoft.com/office/drawing/2014/chart" uri="{C3380CC4-5D6E-409C-BE32-E72D297353CC}">
              <c16:uniqueId val="{00000001-00F2-4566-87AF-48E5F1492686}"/>
            </c:ext>
          </c:extLst>
        </c:ser>
        <c:dLbls>
          <c:dLblPos val="outEnd"/>
          <c:showLegendKey val="0"/>
          <c:showVal val="1"/>
          <c:showCatName val="0"/>
          <c:showSerName val="0"/>
          <c:showPercent val="0"/>
          <c:showBubbleSize val="0"/>
        </c:dLbls>
        <c:gapWidth val="219"/>
        <c:overlap val="-27"/>
        <c:axId val="711117264"/>
        <c:axId val="711116544"/>
      </c:barChart>
      <c:catAx>
        <c:axId val="71111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1116544"/>
        <c:crosses val="autoZero"/>
        <c:auto val="1"/>
        <c:lblAlgn val="ctr"/>
        <c:lblOffset val="100"/>
        <c:noMultiLvlLbl val="0"/>
      </c:catAx>
      <c:valAx>
        <c:axId val="71111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111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Tyytyväinen elämäänsä tällä hetkellä, % 4. ja 5.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SOTKAnet!$A$2:$A$20</c:f>
              <c:strCache>
                <c:ptCount val="19"/>
                <c:pt idx="0">
                  <c:v>Koko maa</c:v>
                </c:pt>
                <c:pt idx="1">
                  <c:v>Pohjois-Savon hyvinvointialue</c:v>
                </c:pt>
                <c:pt idx="2">
                  <c:v>Iisalmi</c:v>
                </c:pt>
                <c:pt idx="3">
                  <c:v>Joroinen</c:v>
                </c:pt>
                <c:pt idx="4">
                  <c:v>Kaavi</c:v>
                </c:pt>
                <c:pt idx="5">
                  <c:v>Keitele</c:v>
                </c:pt>
                <c:pt idx="6">
                  <c:v>Kiuruvesi</c:v>
                </c:pt>
                <c:pt idx="7">
                  <c:v>Kuopio</c:v>
                </c:pt>
                <c:pt idx="8">
                  <c:v>Lapinlahti</c:v>
                </c:pt>
                <c:pt idx="9">
                  <c:v>Leppävirta</c:v>
                </c:pt>
                <c:pt idx="10">
                  <c:v>Pielavesi</c:v>
                </c:pt>
                <c:pt idx="11">
                  <c:v>Rautalampi</c:v>
                </c:pt>
                <c:pt idx="12">
                  <c:v>Siilinjärvi</c:v>
                </c:pt>
                <c:pt idx="13">
                  <c:v>Sonkajärvi</c:v>
                </c:pt>
                <c:pt idx="14">
                  <c:v>Suonenjoki</c:v>
                </c:pt>
                <c:pt idx="15">
                  <c:v>Tuusniemi</c:v>
                </c:pt>
                <c:pt idx="16">
                  <c:v>Varkaus</c:v>
                </c:pt>
                <c:pt idx="17">
                  <c:v>Vesanto</c:v>
                </c:pt>
                <c:pt idx="18">
                  <c:v>Vieremä</c:v>
                </c:pt>
              </c:strCache>
            </c:strRef>
          </c:cat>
          <c:val>
            <c:numRef>
              <c:f>SOTKAnet!$B$2:$B$20</c:f>
              <c:numCache>
                <c:formatCode>General</c:formatCode>
                <c:ptCount val="19"/>
                <c:pt idx="0">
                  <c:v>85.1</c:v>
                </c:pt>
                <c:pt idx="1">
                  <c:v>85.4</c:v>
                </c:pt>
                <c:pt idx="2">
                  <c:v>84.5</c:v>
                </c:pt>
                <c:pt idx="3">
                  <c:v>83.1</c:v>
                </c:pt>
                <c:pt idx="4">
                  <c:v>69.7</c:v>
                </c:pt>
                <c:pt idx="5">
                  <c:v>87.5</c:v>
                </c:pt>
                <c:pt idx="6">
                  <c:v>88.8</c:v>
                </c:pt>
                <c:pt idx="7">
                  <c:v>85.8</c:v>
                </c:pt>
                <c:pt idx="8">
                  <c:v>83.9</c:v>
                </c:pt>
                <c:pt idx="9">
                  <c:v>85.7</c:v>
                </c:pt>
                <c:pt idx="10">
                  <c:v>79.099999999999994</c:v>
                </c:pt>
                <c:pt idx="11">
                  <c:v>82</c:v>
                </c:pt>
                <c:pt idx="12">
                  <c:v>89.1</c:v>
                </c:pt>
                <c:pt idx="13">
                  <c:v>78.099999999999994</c:v>
                </c:pt>
                <c:pt idx="14">
                  <c:v>85.8</c:v>
                </c:pt>
                <c:pt idx="15">
                  <c:v>77.099999999999994</c:v>
                </c:pt>
                <c:pt idx="16">
                  <c:v>85.2</c:v>
                </c:pt>
                <c:pt idx="17">
                  <c:v>93.3</c:v>
                </c:pt>
                <c:pt idx="18">
                  <c:v>84.6</c:v>
                </c:pt>
              </c:numCache>
            </c:numRef>
          </c:val>
          <c:extLst>
            <c:ext xmlns:c16="http://schemas.microsoft.com/office/drawing/2014/chart" uri="{C3380CC4-5D6E-409C-BE32-E72D297353CC}">
              <c16:uniqueId val="{00000000-84AB-4777-94BE-16671BD2559E}"/>
            </c:ext>
          </c:extLst>
        </c:ser>
        <c:ser>
          <c:idx val="1"/>
          <c:order val="1"/>
          <c:tx>
            <c:strRef>
              <c:f>SOTKAnet!$C$1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SOTKAnet!$A$2:$A$20</c:f>
              <c:strCache>
                <c:ptCount val="19"/>
                <c:pt idx="0">
                  <c:v>Koko maa</c:v>
                </c:pt>
                <c:pt idx="1">
                  <c:v>Pohjois-Savon hyvinvointialue</c:v>
                </c:pt>
                <c:pt idx="2">
                  <c:v>Iisalmi</c:v>
                </c:pt>
                <c:pt idx="3">
                  <c:v>Joroinen</c:v>
                </c:pt>
                <c:pt idx="4">
                  <c:v>Kaavi</c:v>
                </c:pt>
                <c:pt idx="5">
                  <c:v>Keitele</c:v>
                </c:pt>
                <c:pt idx="6">
                  <c:v>Kiuruvesi</c:v>
                </c:pt>
                <c:pt idx="7">
                  <c:v>Kuopio</c:v>
                </c:pt>
                <c:pt idx="8">
                  <c:v>Lapinlahti</c:v>
                </c:pt>
                <c:pt idx="9">
                  <c:v>Leppävirta</c:v>
                </c:pt>
                <c:pt idx="10">
                  <c:v>Pielavesi</c:v>
                </c:pt>
                <c:pt idx="11">
                  <c:v>Rautalampi</c:v>
                </c:pt>
                <c:pt idx="12">
                  <c:v>Siilinjärvi</c:v>
                </c:pt>
                <c:pt idx="13">
                  <c:v>Sonkajärvi</c:v>
                </c:pt>
                <c:pt idx="14">
                  <c:v>Suonenjoki</c:v>
                </c:pt>
                <c:pt idx="15">
                  <c:v>Tuusniemi</c:v>
                </c:pt>
                <c:pt idx="16">
                  <c:v>Varkaus</c:v>
                </c:pt>
                <c:pt idx="17">
                  <c:v>Vesanto</c:v>
                </c:pt>
                <c:pt idx="18">
                  <c:v>Vieremä</c:v>
                </c:pt>
              </c:strCache>
            </c:strRef>
          </c:cat>
          <c:val>
            <c:numRef>
              <c:f>SOTKAnet!$C$2:$C$20</c:f>
              <c:numCache>
                <c:formatCode>General</c:formatCode>
                <c:ptCount val="19"/>
                <c:pt idx="0">
                  <c:v>85.1</c:v>
                </c:pt>
                <c:pt idx="1">
                  <c:v>84</c:v>
                </c:pt>
                <c:pt idx="2">
                  <c:v>85.5</c:v>
                </c:pt>
                <c:pt idx="3">
                  <c:v>86.3</c:v>
                </c:pt>
                <c:pt idx="4">
                  <c:v>83.3</c:v>
                </c:pt>
                <c:pt idx="5">
                  <c:v>87.5</c:v>
                </c:pt>
                <c:pt idx="6">
                  <c:v>84.5</c:v>
                </c:pt>
                <c:pt idx="7">
                  <c:v>84.1</c:v>
                </c:pt>
                <c:pt idx="8">
                  <c:v>86.5</c:v>
                </c:pt>
                <c:pt idx="9">
                  <c:v>86</c:v>
                </c:pt>
                <c:pt idx="10">
                  <c:v>76.2</c:v>
                </c:pt>
                <c:pt idx="11">
                  <c:v>87.2</c:v>
                </c:pt>
                <c:pt idx="12">
                  <c:v>85.4</c:v>
                </c:pt>
                <c:pt idx="13">
                  <c:v>76.900000000000006</c:v>
                </c:pt>
                <c:pt idx="14">
                  <c:v>86.5</c:v>
                </c:pt>
                <c:pt idx="15">
                  <c:v>78.400000000000006</c:v>
                </c:pt>
                <c:pt idx="16">
                  <c:v>81.2</c:v>
                </c:pt>
                <c:pt idx="17">
                  <c:v>0</c:v>
                </c:pt>
                <c:pt idx="18">
                  <c:v>81.099999999999994</c:v>
                </c:pt>
              </c:numCache>
            </c:numRef>
          </c:val>
          <c:extLst>
            <c:ext xmlns:c16="http://schemas.microsoft.com/office/drawing/2014/chart" uri="{C3380CC4-5D6E-409C-BE32-E72D297353CC}">
              <c16:uniqueId val="{00000001-84AB-4777-94BE-16671BD2559E}"/>
            </c:ext>
          </c:extLst>
        </c:ser>
        <c:dLbls>
          <c:dLblPos val="outEnd"/>
          <c:showLegendKey val="0"/>
          <c:showVal val="1"/>
          <c:showCatName val="0"/>
          <c:showSerName val="0"/>
          <c:showPercent val="0"/>
          <c:showBubbleSize val="0"/>
        </c:dLbls>
        <c:gapWidth val="219"/>
        <c:overlap val="-27"/>
        <c:axId val="653271184"/>
        <c:axId val="653267944"/>
      </c:barChart>
      <c:catAx>
        <c:axId val="65327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3267944"/>
        <c:crosses val="autoZero"/>
        <c:auto val="1"/>
        <c:lblAlgn val="ctr"/>
        <c:lblOffset val="100"/>
        <c:noMultiLvlLbl val="0"/>
      </c:catAx>
      <c:valAx>
        <c:axId val="653267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327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solidFill>
        <a:schemeClr val="tx1"/>
      </a:solidFill>
    </a:ln>
    <a:effectLst/>
  </c:spPr>
  <c:txPr>
    <a:bodyPr/>
    <a:lstStyle/>
    <a:p>
      <a:pPr>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Keskusteluvaikeuksia vanhempien kanssa , % 4. ja 5.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 (76).xls]SOTKAnet'!$C$3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(76).xls]SOTKAnet'!$D$2:$F$2</c:f>
              <c:strCache>
                <c:ptCount val="3"/>
                <c:pt idx="0">
                  <c:v>2019</c:v>
                </c:pt>
                <c:pt idx="1">
                  <c:v>2021</c:v>
                </c:pt>
                <c:pt idx="2">
                  <c:v>2023</c:v>
                </c:pt>
              </c:strCache>
            </c:strRef>
          </c:cat>
          <c:val>
            <c:numRef>
              <c:f>'[SOTKAnet (76).xls]SOTKAnet'!$D$3:$F$3</c:f>
              <c:numCache>
                <c:formatCode>General</c:formatCode>
                <c:ptCount val="3"/>
                <c:pt idx="0">
                  <c:v>1.7</c:v>
                </c:pt>
                <c:pt idx="1">
                  <c:v>1.5</c:v>
                </c:pt>
                <c:pt idx="2">
                  <c:v>1.7</c:v>
                </c:pt>
              </c:numCache>
            </c:numRef>
          </c:val>
          <c:smooth val="0"/>
          <c:extLst>
            <c:ext xmlns:c16="http://schemas.microsoft.com/office/drawing/2014/chart" uri="{C3380CC4-5D6E-409C-BE32-E72D297353CC}">
              <c16:uniqueId val="{00000000-9AF7-4672-9CF7-6508C1CE05AB}"/>
            </c:ext>
          </c:extLst>
        </c:ser>
        <c:ser>
          <c:idx val="1"/>
          <c:order val="1"/>
          <c:tx>
            <c:strRef>
              <c:f>'[SOTKAnet (76).xls]SOTKAnet'!$C$4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(76).xls]SOTKAnet'!$D$2:$F$2</c:f>
              <c:strCache>
                <c:ptCount val="3"/>
                <c:pt idx="0">
                  <c:v>2019</c:v>
                </c:pt>
                <c:pt idx="1">
                  <c:v>2021</c:v>
                </c:pt>
                <c:pt idx="2">
                  <c:v>2023</c:v>
                </c:pt>
              </c:strCache>
            </c:strRef>
          </c:cat>
          <c:val>
            <c:numRef>
              <c:f>'[SOTKAnet (76).xls]SOTKAnet'!$D$4:$F$4</c:f>
              <c:numCache>
                <c:formatCode>General</c:formatCode>
                <c:ptCount val="3"/>
                <c:pt idx="0">
                  <c:v>2.6</c:v>
                </c:pt>
                <c:pt idx="1">
                  <c:v>3.2</c:v>
                </c:pt>
                <c:pt idx="2">
                  <c:v>4.2</c:v>
                </c:pt>
              </c:numCache>
            </c:numRef>
          </c:val>
          <c:smooth val="0"/>
          <c:extLst>
            <c:ext xmlns:c16="http://schemas.microsoft.com/office/drawing/2014/chart" uri="{C3380CC4-5D6E-409C-BE32-E72D297353CC}">
              <c16:uniqueId val="{00000001-9AF7-4672-9CF7-6508C1CE05AB}"/>
            </c:ext>
          </c:extLst>
        </c:ser>
        <c:ser>
          <c:idx val="2"/>
          <c:order val="2"/>
          <c:tx>
            <c:strRef>
              <c:f>'[SOTKAnet (76).xls]SOTKAnet'!$C$5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(76).xls]SOTKAnet'!$D$2:$F$2</c:f>
              <c:strCache>
                <c:ptCount val="3"/>
                <c:pt idx="0">
                  <c:v>2019</c:v>
                </c:pt>
                <c:pt idx="1">
                  <c:v>2021</c:v>
                </c:pt>
                <c:pt idx="2">
                  <c:v>2023</c:v>
                </c:pt>
              </c:strCache>
            </c:strRef>
          </c:cat>
          <c:val>
            <c:numRef>
              <c:f>'[SOTKAnet (76).xls]SOTKAnet'!$D$5:$F$5</c:f>
              <c:numCache>
                <c:formatCode>General</c:formatCode>
                <c:ptCount val="3"/>
                <c:pt idx="0">
                  <c:v>2.2000000000000002</c:v>
                </c:pt>
                <c:pt idx="1">
                  <c:v>2.2999999999999998</c:v>
                </c:pt>
                <c:pt idx="2">
                  <c:v>3</c:v>
                </c:pt>
              </c:numCache>
            </c:numRef>
          </c:val>
          <c:smooth val="0"/>
          <c:extLst>
            <c:ext xmlns:c16="http://schemas.microsoft.com/office/drawing/2014/chart" uri="{C3380CC4-5D6E-409C-BE32-E72D297353CC}">
              <c16:uniqueId val="{00000002-9AF7-4672-9CF7-6508C1CE05AB}"/>
            </c:ext>
          </c:extLst>
        </c:ser>
        <c:dLbls>
          <c:dLblPos val="t"/>
          <c:showLegendKey val="0"/>
          <c:showVal val="1"/>
          <c:showCatName val="0"/>
          <c:showSerName val="0"/>
          <c:showPercent val="0"/>
          <c:showBubbleSize val="0"/>
        </c:dLbls>
        <c:marker val="1"/>
        <c:smooth val="0"/>
        <c:axId val="661896024"/>
        <c:axId val="661899984"/>
      </c:lineChart>
      <c:catAx>
        <c:axId val="661896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1899984"/>
        <c:crosses val="autoZero"/>
        <c:auto val="1"/>
        <c:lblAlgn val="ctr"/>
        <c:lblOffset val="100"/>
        <c:noMultiLvlLbl val="0"/>
      </c:catAx>
      <c:valAx>
        <c:axId val="66189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1896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a:t>
            </a:r>
            <a:r>
              <a:rPr lang="fi-FI" err="1"/>
              <a:t>huoltapitävien</a:t>
            </a:r>
            <a:r>
              <a:rPr lang="fi-FI"/>
              <a:t> aikuisten fyysistä väkivaltaa vuoden aikana, </a:t>
            </a:r>
          </a:p>
          <a:p>
            <a:pPr>
              <a:defRPr/>
            </a:pPr>
            <a:r>
              <a:rPr lang="fi-FI"/>
              <a:t>% 4. ja 5. luokan oppilaista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'4.-5 lk fyysinen'!$D$30</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lk fyysinen'!$A$31:$A$38</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'4.-5 lk fyysinen'!$D$31:$D$38</c:f>
              <c:numCache>
                <c:formatCode>General</c:formatCode>
                <c:ptCount val="8"/>
                <c:pt idx="0">
                  <c:v>12.5</c:v>
                </c:pt>
                <c:pt idx="1">
                  <c:v>12.8</c:v>
                </c:pt>
                <c:pt idx="2">
                  <c:v>14</c:v>
                </c:pt>
                <c:pt idx="3">
                  <c:v>12.6</c:v>
                </c:pt>
                <c:pt idx="4">
                  <c:v>12.8</c:v>
                </c:pt>
                <c:pt idx="5">
                  <c:v>10.8</c:v>
                </c:pt>
                <c:pt idx="6">
                  <c:v>12.9</c:v>
                </c:pt>
                <c:pt idx="7">
                  <c:v>10.8</c:v>
                </c:pt>
              </c:numCache>
            </c:numRef>
          </c:val>
          <c:extLst>
            <c:ext xmlns:c16="http://schemas.microsoft.com/office/drawing/2014/chart" uri="{C3380CC4-5D6E-409C-BE32-E72D297353CC}">
              <c16:uniqueId val="{00000000-3043-4B23-ABC4-68042BC5D6CC}"/>
            </c:ext>
          </c:extLst>
        </c:ser>
        <c:ser>
          <c:idx val="3"/>
          <c:order val="3"/>
          <c:tx>
            <c:strRef>
              <c:f>'4.-5 lk fyysinen'!$E$30</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lk fyysinen'!$A$31:$A$38</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'4.-5 lk fyysinen'!$E$31:$E$38</c:f>
              <c:numCache>
                <c:formatCode>General</c:formatCode>
                <c:ptCount val="8"/>
                <c:pt idx="0">
                  <c:v>15.1</c:v>
                </c:pt>
                <c:pt idx="1">
                  <c:v>13</c:v>
                </c:pt>
                <c:pt idx="2">
                  <c:v>15.2</c:v>
                </c:pt>
                <c:pt idx="3">
                  <c:v>14.4</c:v>
                </c:pt>
                <c:pt idx="4">
                  <c:v>14.9</c:v>
                </c:pt>
                <c:pt idx="5">
                  <c:v>12.5</c:v>
                </c:pt>
                <c:pt idx="6">
                  <c:v>15.7</c:v>
                </c:pt>
                <c:pt idx="7">
                  <c:v>13.3</c:v>
                </c:pt>
              </c:numCache>
            </c:numRef>
          </c:val>
          <c:extLst>
            <c:ext xmlns:c16="http://schemas.microsoft.com/office/drawing/2014/chart" uri="{C3380CC4-5D6E-409C-BE32-E72D297353CC}">
              <c16:uniqueId val="{00000001-3043-4B23-ABC4-68042BC5D6CC}"/>
            </c:ext>
          </c:extLst>
        </c:ser>
        <c:ser>
          <c:idx val="4"/>
          <c:order val="4"/>
          <c:tx>
            <c:strRef>
              <c:f>'4.-5 lk fyysinen'!$F$30</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'4.-5 lk fyysinen'!$A$31:$A$38</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'4.-5 lk fyysinen'!$F$31:$F$38</c:f>
              <c:numCache>
                <c:formatCode>General</c:formatCode>
                <c:ptCount val="8"/>
                <c:pt idx="0">
                  <c:v>15.8</c:v>
                </c:pt>
                <c:pt idx="1">
                  <c:v>13.6</c:v>
                </c:pt>
                <c:pt idx="2">
                  <c:v>15</c:v>
                </c:pt>
                <c:pt idx="3">
                  <c:v>14</c:v>
                </c:pt>
                <c:pt idx="4">
                  <c:v>15</c:v>
                </c:pt>
                <c:pt idx="5">
                  <c:v>14.1</c:v>
                </c:pt>
                <c:pt idx="6">
                  <c:v>15.6</c:v>
                </c:pt>
                <c:pt idx="7">
                  <c:v>15.1</c:v>
                </c:pt>
              </c:numCache>
            </c:numRef>
          </c:val>
          <c:extLst>
            <c:ext xmlns:c16="http://schemas.microsoft.com/office/drawing/2014/chart" uri="{C3380CC4-5D6E-409C-BE32-E72D297353CC}">
              <c16:uniqueId val="{00000002-3043-4B23-ABC4-68042BC5D6CC}"/>
            </c:ext>
          </c:extLst>
        </c:ser>
        <c:dLbls>
          <c:showLegendKey val="0"/>
          <c:showVal val="0"/>
          <c:showCatName val="0"/>
          <c:showSerName val="0"/>
          <c:showPercent val="0"/>
          <c:showBubbleSize val="0"/>
        </c:dLbls>
        <c:gapWidth val="219"/>
        <c:overlap val="-27"/>
        <c:axId val="832424488"/>
        <c:axId val="832428808"/>
        <c:extLst>
          <c:ext xmlns:c15="http://schemas.microsoft.com/office/drawing/2012/chart" uri="{02D57815-91ED-43cb-92C2-25804820EDAC}">
            <c15:filteredBarSeries>
              <c15:ser>
                <c:idx val="0"/>
                <c:order val="0"/>
                <c:tx>
                  <c:strRef>
                    <c:extLst>
                      <c:ext uri="{02D57815-91ED-43cb-92C2-25804820EDAC}">
                        <c15:formulaRef>
                          <c15:sqref>'4.-5 lk fyysinen'!$B$30</c15:sqref>
                        </c15:formulaRef>
                      </c:ext>
                    </c:extLst>
                    <c:strCache>
                      <c:ptCount val="1"/>
                    </c:strCache>
                  </c:strRef>
                </c:tx>
                <c:spPr>
                  <a:solidFill>
                    <a:schemeClr val="accent1"/>
                  </a:solidFill>
                  <a:ln>
                    <a:noFill/>
                  </a:ln>
                  <a:effectLst/>
                </c:spPr>
                <c:invertIfNegative val="0"/>
                <c:cat>
                  <c:strRef>
                    <c:extLst>
                      <c:ext uri="{02D57815-91ED-43cb-92C2-25804820EDAC}">
                        <c15:formulaRef>
                          <c15:sqref>'4.-5 lk fyysinen'!$A$31:$A$38</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c:ext uri="{02D57815-91ED-43cb-92C2-25804820EDAC}">
                        <c15:formulaRef>
                          <c15:sqref>'4.-5 lk fyysinen'!$B$31:$B$38</c15:sqref>
                        </c15:formulaRef>
                      </c:ext>
                    </c:extLst>
                    <c:numCache>
                      <c:formatCode>General</c:formatCode>
                      <c:ptCount val="8"/>
                    </c:numCache>
                  </c:numRef>
                </c:val>
                <c:extLst>
                  <c:ext xmlns:c16="http://schemas.microsoft.com/office/drawing/2014/chart" uri="{C3380CC4-5D6E-409C-BE32-E72D297353CC}">
                    <c16:uniqueId val="{00000003-3043-4B23-ABC4-68042BC5D6C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'4.-5 lk fyysinen'!$C$30</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'4.-5 lk fyysinen'!$A$31:$A$38</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xmlns:c15="http://schemas.microsoft.com/office/drawing/2012/chart">
                      <c:ext xmlns:c15="http://schemas.microsoft.com/office/drawing/2012/chart" uri="{02D57815-91ED-43cb-92C2-25804820EDAC}">
                        <c15:formulaRef>
                          <c15:sqref>'4.-5 lk fyysinen'!$C$31:$C$38</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3043-4B23-ABC4-68042BC5D6CC}"/>
                  </c:ext>
                </c:extLst>
              </c15:ser>
            </c15:filteredBarSeries>
          </c:ext>
        </c:extLst>
      </c:barChart>
      <c:catAx>
        <c:axId val="83242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2428808"/>
        <c:crosses val="autoZero"/>
        <c:auto val="1"/>
        <c:lblAlgn val="ctr"/>
        <c:lblOffset val="100"/>
        <c:noMultiLvlLbl val="0"/>
      </c:catAx>
      <c:valAx>
        <c:axId val="832428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2424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vanhempien tai muiden huoltapitävien aikuisten henkistä väkivaltaa vuoden aikana, % 8. ja 9. luokan oppilaista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2"/>
          <c:order val="2"/>
          <c:tx>
            <c:strRef>
              <c:f>SOTKAnet!$D$122</c:f>
              <c:strCache>
                <c:ptCount val="1"/>
                <c:pt idx="0">
                  <c:v>2019</c:v>
                </c:pt>
              </c:strCache>
            </c:strRef>
          </c:tx>
          <c:spPr>
            <a:solidFill>
              <a:srgbClr val="FFCF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SOTKAnet!$A$123:$A$130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SOTKAnet!$D$123:$D$130</c:f>
              <c:numCache>
                <c:formatCode>General</c:formatCode>
                <c:ptCount val="8"/>
                <c:pt idx="0">
                  <c:v>27.9</c:v>
                </c:pt>
                <c:pt idx="1">
                  <c:v>27.3</c:v>
                </c:pt>
                <c:pt idx="2">
                  <c:v>25.6</c:v>
                </c:pt>
                <c:pt idx="3">
                  <c:v>26.8</c:v>
                </c:pt>
                <c:pt idx="4">
                  <c:v>27.5</c:v>
                </c:pt>
                <c:pt idx="5">
                  <c:v>26.6</c:v>
                </c:pt>
                <c:pt idx="6">
                  <c:v>24.4</c:v>
                </c:pt>
                <c:pt idx="7">
                  <c:v>28.3</c:v>
                </c:pt>
              </c:numCache>
            </c:numRef>
          </c:val>
          <c:extLst>
            <c:ext xmlns:c16="http://schemas.microsoft.com/office/drawing/2014/chart" uri="{C3380CC4-5D6E-409C-BE32-E72D297353CC}">
              <c16:uniqueId val="{00000000-B9AA-4CB1-A26A-05506E3DD14D}"/>
            </c:ext>
          </c:extLst>
        </c:ser>
        <c:ser>
          <c:idx val="3"/>
          <c:order val="3"/>
          <c:tx>
            <c:strRef>
              <c:f>SOTKAnet!$E$122</c:f>
              <c:strCache>
                <c:ptCount val="1"/>
                <c:pt idx="0">
                  <c:v>2021</c:v>
                </c:pt>
              </c:strCache>
            </c:strRef>
          </c:tx>
          <c:spPr>
            <a:solidFill>
              <a:srgbClr val="660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SOTKAnet!$A$123:$A$130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SOTKAnet!$E$123:$E$130</c:f>
              <c:numCache>
                <c:formatCode>General</c:formatCode>
                <c:ptCount val="8"/>
                <c:pt idx="0">
                  <c:v>31.3</c:v>
                </c:pt>
                <c:pt idx="1">
                  <c:v>29.4</c:v>
                </c:pt>
                <c:pt idx="2">
                  <c:v>29.3</c:v>
                </c:pt>
                <c:pt idx="3">
                  <c:v>27.7</c:v>
                </c:pt>
                <c:pt idx="4">
                  <c:v>31.4</c:v>
                </c:pt>
                <c:pt idx="5">
                  <c:v>28.7</c:v>
                </c:pt>
                <c:pt idx="6">
                  <c:v>29.2</c:v>
                </c:pt>
                <c:pt idx="7">
                  <c:v>30.3</c:v>
                </c:pt>
              </c:numCache>
            </c:numRef>
          </c:val>
          <c:extLst>
            <c:ext xmlns:c16="http://schemas.microsoft.com/office/drawing/2014/chart" uri="{C3380CC4-5D6E-409C-BE32-E72D297353CC}">
              <c16:uniqueId val="{00000001-B9AA-4CB1-A26A-05506E3DD14D}"/>
            </c:ext>
          </c:extLst>
        </c:ser>
        <c:ser>
          <c:idx val="4"/>
          <c:order val="4"/>
          <c:tx>
            <c:strRef>
              <c:f>SOTKAnet!$F$122</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SOTKAnet!$A$123:$A$130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SOTKAnet!$F$123:$F$130</c:f>
              <c:numCache>
                <c:formatCode>General</c:formatCode>
                <c:ptCount val="8"/>
                <c:pt idx="0">
                  <c:v>30.2</c:v>
                </c:pt>
                <c:pt idx="1">
                  <c:v>27.6</c:v>
                </c:pt>
                <c:pt idx="2">
                  <c:v>28.8</c:v>
                </c:pt>
                <c:pt idx="3">
                  <c:v>28.2</c:v>
                </c:pt>
                <c:pt idx="4">
                  <c:v>29.3</c:v>
                </c:pt>
                <c:pt idx="5">
                  <c:v>26.3</c:v>
                </c:pt>
                <c:pt idx="6">
                  <c:v>27.1</c:v>
                </c:pt>
                <c:pt idx="7">
                  <c:v>27.4</c:v>
                </c:pt>
              </c:numCache>
            </c:numRef>
          </c:val>
          <c:extLst>
            <c:ext xmlns:c16="http://schemas.microsoft.com/office/drawing/2014/chart" uri="{C3380CC4-5D6E-409C-BE32-E72D297353CC}">
              <c16:uniqueId val="{00000002-B9AA-4CB1-A26A-05506E3DD14D}"/>
            </c:ext>
          </c:extLst>
        </c:ser>
        <c:dLbls>
          <c:showLegendKey val="0"/>
          <c:showVal val="0"/>
          <c:showCatName val="0"/>
          <c:showSerName val="0"/>
          <c:showPercent val="0"/>
          <c:showBubbleSize val="0"/>
        </c:dLbls>
        <c:gapWidth val="219"/>
        <c:overlap val="-27"/>
        <c:axId val="848385408"/>
        <c:axId val="848382528"/>
        <c:extLst>
          <c:ext xmlns:c15="http://schemas.microsoft.com/office/drawing/2012/chart" uri="{02D57815-91ED-43cb-92C2-25804820EDAC}">
            <c15:filteredBarSeries>
              <c15:ser>
                <c:idx val="0"/>
                <c:order val="0"/>
                <c:tx>
                  <c:strRef>
                    <c:extLst>
                      <c:ext uri="{02D57815-91ED-43cb-92C2-25804820EDAC}">
                        <c15:formulaRef>
                          <c15:sqref>SOTKAnet!$B$122</c15:sqref>
                        </c15:formulaRef>
                      </c:ext>
                    </c:extLst>
                    <c:strCache>
                      <c:ptCount val="1"/>
                    </c:strCache>
                  </c:strRef>
                </c:tx>
                <c:spPr>
                  <a:solidFill>
                    <a:schemeClr val="accent1"/>
                  </a:solidFill>
                  <a:ln>
                    <a:noFill/>
                  </a:ln>
                  <a:effectLst/>
                </c:spPr>
                <c:invertIfNegative val="0"/>
                <c:cat>
                  <c:strRef>
                    <c:extLst>
                      <c:ext uri="{02D57815-91ED-43cb-92C2-25804820EDAC}">
                        <c15:formulaRef>
                          <c15:sqref>SOTKAnet!$A$123:$A$130</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c:ext uri="{02D57815-91ED-43cb-92C2-25804820EDAC}">
                        <c15:formulaRef>
                          <c15:sqref>SOTKAnet!$B$123:$B$130</c15:sqref>
                        </c15:formulaRef>
                      </c:ext>
                    </c:extLst>
                    <c:numCache>
                      <c:formatCode>General</c:formatCode>
                      <c:ptCount val="8"/>
                    </c:numCache>
                  </c:numRef>
                </c:val>
                <c:extLst>
                  <c:ext xmlns:c16="http://schemas.microsoft.com/office/drawing/2014/chart" uri="{C3380CC4-5D6E-409C-BE32-E72D297353CC}">
                    <c16:uniqueId val="{00000003-B9AA-4CB1-A26A-05506E3DD14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SOTKAnet!$C$122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SOTKAnet!$A$123:$A$130</c15:sqref>
                        </c15:formulaRef>
                      </c:ext>
                    </c:extLst>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extLst xmlns:c15="http://schemas.microsoft.com/office/drawing/2012/chart">
                      <c:ext xmlns:c15="http://schemas.microsoft.com/office/drawing/2012/chart" uri="{02D57815-91ED-43cb-92C2-25804820EDAC}">
                        <c15:formulaRef>
                          <c15:sqref>SOTKAnet!$C$123:$C$130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B9AA-4CB1-A26A-05506E3DD14D}"/>
                  </c:ext>
                </c:extLst>
              </c15:ser>
            </c15:filteredBarSeries>
          </c:ext>
        </c:extLst>
      </c:barChart>
      <c:catAx>
        <c:axId val="84838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8382528"/>
        <c:crosses val="autoZero"/>
        <c:auto val="1"/>
        <c:lblAlgn val="ctr"/>
        <c:lblOffset val="100"/>
        <c:noMultiLvlLbl val="0"/>
      </c:catAx>
      <c:valAx>
        <c:axId val="848382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838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Erittäin</a:t>
            </a:r>
            <a:r>
              <a:rPr lang="fi-FI" baseline="0" dirty="0"/>
              <a:t> tyytyväinen elämäänsä, %, 4, ja 5, luokan oppilaista, Pohjois-Savo</a:t>
            </a:r>
            <a:endParaRPr lang="fi-FI" dirty="0"/>
          </a:p>
        </c:rich>
      </c:tx>
      <c:overlay val="0"/>
      <c:spPr>
        <a:no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23176106699301E-2"/>
          <c:y val="0.16195706448943159"/>
          <c:w val="0.90941469895617966"/>
          <c:h val="0.71786223740461985"/>
        </c:manualLayout>
      </c:layout>
      <c:lineChart>
        <c:grouping val="standard"/>
        <c:varyColors val="0"/>
        <c:ser>
          <c:idx val="0"/>
          <c:order val="0"/>
          <c:tx>
            <c:strRef>
              <c:f>Taul1!$B$3</c:f>
              <c:strCache>
                <c:ptCount val="1"/>
                <c:pt idx="0">
                  <c:v>pojat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4944444444444447E-2"/>
                  <c:y val="-9.8726669582968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40-460B-B7CF-D07FE6D59541}"/>
                </c:ext>
              </c:extLst>
            </c:dLbl>
            <c:dLbl>
              <c:idx val="2"/>
              <c:layout>
                <c:manualLayout>
                  <c:x val="-9.9444444444445456E-3"/>
                  <c:y val="-8.9467410323709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40-460B-B7CF-D07FE6D5954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Taul1!$C$3:$E$3</c:f>
              <c:numCache>
                <c:formatCode>General</c:formatCode>
                <c:ptCount val="3"/>
                <c:pt idx="0">
                  <c:v>63</c:v>
                </c:pt>
                <c:pt idx="1">
                  <c:v>54.3</c:v>
                </c:pt>
                <c:pt idx="2">
                  <c:v>54</c:v>
                </c:pt>
              </c:numCache>
            </c:numRef>
          </c:val>
          <c:smooth val="0"/>
          <c:extLst>
            <c:ext xmlns:c16="http://schemas.microsoft.com/office/drawing/2014/chart" uri="{C3380CC4-5D6E-409C-BE32-E72D297353CC}">
              <c16:uniqueId val="{00000002-1F40-460B-B7CF-D07FE6D59541}"/>
            </c:ext>
          </c:extLst>
        </c:ser>
        <c:ser>
          <c:idx val="1"/>
          <c:order val="1"/>
          <c:tx>
            <c:strRef>
              <c:f>Taul1!$B$4</c:f>
              <c:strCache>
                <c:ptCount val="1"/>
                <c:pt idx="0">
                  <c:v>tytöt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0310433070866144"/>
                  <c:y val="-7.0948891805191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40-460B-B7CF-D07FE6D59541}"/>
                </c:ext>
              </c:extLst>
            </c:dLbl>
            <c:dLbl>
              <c:idx val="2"/>
              <c:layout>
                <c:manualLayout>
                  <c:x val="-1.4215441819772426E-2"/>
                  <c:y val="-6.1689632545931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40-460B-B7CF-D07FE6D5954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Taul1!$C$4:$E$4</c:f>
              <c:numCache>
                <c:formatCode>General</c:formatCode>
                <c:ptCount val="3"/>
                <c:pt idx="0">
                  <c:v>48.8</c:v>
                </c:pt>
                <c:pt idx="1">
                  <c:v>35.1</c:v>
                </c:pt>
                <c:pt idx="2">
                  <c:v>37.700000000000003</c:v>
                </c:pt>
              </c:numCache>
            </c:numRef>
          </c:val>
          <c:smooth val="0"/>
          <c:extLst>
            <c:ext xmlns:c16="http://schemas.microsoft.com/office/drawing/2014/chart" uri="{C3380CC4-5D6E-409C-BE32-E72D297353CC}">
              <c16:uniqueId val="{00000005-1F40-460B-B7CF-D07FE6D59541}"/>
            </c:ext>
          </c:extLst>
        </c:ser>
        <c:ser>
          <c:idx val="2"/>
          <c:order val="2"/>
          <c:tx>
            <c:strRef>
              <c:f>Taul1!$B$5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8.9055555555555554E-2"/>
                  <c:y val="-7.17246281714786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40-460B-B7CF-D07FE6D59541}"/>
                </c:ext>
              </c:extLst>
            </c:dLbl>
            <c:dLbl>
              <c:idx val="2"/>
              <c:layout>
                <c:manualLayout>
                  <c:x val="1.4930008748905367E-3"/>
                  <c:y val="-7.6354257801108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40-460B-B7CF-D07FE6D5954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Taul1!$C$2:$E$2</c:f>
              <c:numCache>
                <c:formatCode>General</c:formatCode>
                <c:ptCount val="3"/>
                <c:pt idx="0">
                  <c:v>2019</c:v>
                </c:pt>
                <c:pt idx="1">
                  <c:v>2021</c:v>
                </c:pt>
                <c:pt idx="2">
                  <c:v>2023</c:v>
                </c:pt>
              </c:numCache>
            </c:numRef>
          </c:cat>
          <c:val>
            <c:numRef>
              <c:f>Taul1!$C$5:$E$5</c:f>
              <c:numCache>
                <c:formatCode>General</c:formatCode>
                <c:ptCount val="3"/>
                <c:pt idx="0">
                  <c:v>56</c:v>
                </c:pt>
                <c:pt idx="1">
                  <c:v>44.6</c:v>
                </c:pt>
                <c:pt idx="2">
                  <c:v>45.8</c:v>
                </c:pt>
              </c:numCache>
            </c:numRef>
          </c:val>
          <c:smooth val="0"/>
          <c:extLst>
            <c:ext xmlns:c16="http://schemas.microsoft.com/office/drawing/2014/chart" uri="{C3380CC4-5D6E-409C-BE32-E72D297353CC}">
              <c16:uniqueId val="{00000008-1F40-460B-B7CF-D07FE6D59541}"/>
            </c:ext>
          </c:extLst>
        </c:ser>
        <c:dLbls>
          <c:dLblPos val="t"/>
          <c:showLegendKey val="0"/>
          <c:showVal val="1"/>
          <c:showCatName val="0"/>
          <c:showSerName val="0"/>
          <c:showPercent val="0"/>
          <c:showBubbleSize val="0"/>
        </c:dLbls>
        <c:marker val="1"/>
        <c:smooth val="0"/>
        <c:axId val="660956504"/>
        <c:axId val="660956144"/>
      </c:lineChart>
      <c:catAx>
        <c:axId val="66095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0956144"/>
        <c:crosses val="autoZero"/>
        <c:auto val="1"/>
        <c:lblAlgn val="ctr"/>
        <c:lblOffset val="100"/>
        <c:noMultiLvlLbl val="0"/>
      </c:catAx>
      <c:valAx>
        <c:axId val="66095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095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Matala itsetunnon taso%,</a:t>
            </a:r>
            <a:r>
              <a:rPr lang="fi-FI" baseline="0" dirty="0"/>
              <a:t> 4. ja 5. luokan oppilaista, Pohjois-Savo</a:t>
            </a:r>
            <a:endParaRPr lang="fi-FI" dirty="0"/>
          </a:p>
        </c:rich>
      </c:tx>
      <c:overlay val="0"/>
      <c:spPr>
        <a:no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Taul1!$B$3</c:f>
              <c:strCache>
                <c:ptCount val="1"/>
                <c:pt idx="0">
                  <c:v>pojat</c:v>
                </c:pt>
              </c:strCache>
            </c:strRef>
          </c:tx>
          <c:spPr>
            <a:ln w="28575" cap="rnd">
              <a:solidFill>
                <a:schemeClr val="accent1"/>
              </a:solidFill>
              <a:round/>
            </a:ln>
            <a:effectLst/>
          </c:spPr>
          <c:marker>
            <c:symbol val="none"/>
          </c:marker>
          <c:dLbls>
            <c:dLbl>
              <c:idx val="0"/>
              <c:layout>
                <c:manualLayout>
                  <c:x val="-8.8888888888888892E-2"/>
                  <c:y val="9.2592592592591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37-4E6E-8168-33C752F71E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Taul1!$C$2:$D$2</c:f>
              <c:numCache>
                <c:formatCode>General</c:formatCode>
                <c:ptCount val="2"/>
                <c:pt idx="0">
                  <c:v>2021</c:v>
                </c:pt>
                <c:pt idx="1">
                  <c:v>2023</c:v>
                </c:pt>
              </c:numCache>
            </c:numRef>
          </c:cat>
          <c:val>
            <c:numRef>
              <c:f>Taul1!$C$3:$D$3</c:f>
              <c:numCache>
                <c:formatCode>General</c:formatCode>
                <c:ptCount val="2"/>
                <c:pt idx="0">
                  <c:v>7.9</c:v>
                </c:pt>
                <c:pt idx="1">
                  <c:v>9.3000000000000007</c:v>
                </c:pt>
              </c:numCache>
            </c:numRef>
          </c:val>
          <c:smooth val="0"/>
          <c:extLst>
            <c:ext xmlns:c16="http://schemas.microsoft.com/office/drawing/2014/chart" uri="{C3380CC4-5D6E-409C-BE32-E72D297353CC}">
              <c16:uniqueId val="{00000001-BE37-4E6E-8168-33C752F71E8B}"/>
            </c:ext>
          </c:extLst>
        </c:ser>
        <c:ser>
          <c:idx val="1"/>
          <c:order val="1"/>
          <c:tx>
            <c:strRef>
              <c:f>Taul1!$B$4</c:f>
              <c:strCache>
                <c:ptCount val="1"/>
                <c:pt idx="0">
                  <c:v>tytöt</c:v>
                </c:pt>
              </c:strCache>
            </c:strRef>
          </c:tx>
          <c:spPr>
            <a:ln w="28575" cap="rnd">
              <a:solidFill>
                <a:schemeClr val="accent2"/>
              </a:solidFill>
              <a:round/>
            </a:ln>
            <a:effectLst/>
          </c:spPr>
          <c:marker>
            <c:symbol val="none"/>
          </c:marker>
          <c:dLbls>
            <c:dLbl>
              <c:idx val="0"/>
              <c:layout>
                <c:manualLayout>
                  <c:x val="-0.10277777777777777"/>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37-4E6E-8168-33C752F71E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Taul1!$C$2:$D$2</c:f>
              <c:numCache>
                <c:formatCode>General</c:formatCode>
                <c:ptCount val="2"/>
                <c:pt idx="0">
                  <c:v>2021</c:v>
                </c:pt>
                <c:pt idx="1">
                  <c:v>2023</c:v>
                </c:pt>
              </c:numCache>
            </c:numRef>
          </c:cat>
          <c:val>
            <c:numRef>
              <c:f>Taul1!$C$4:$D$4</c:f>
              <c:numCache>
                <c:formatCode>General</c:formatCode>
                <c:ptCount val="2"/>
                <c:pt idx="0">
                  <c:v>16.8</c:v>
                </c:pt>
                <c:pt idx="1">
                  <c:v>18.8</c:v>
                </c:pt>
              </c:numCache>
            </c:numRef>
          </c:val>
          <c:smooth val="0"/>
          <c:extLst>
            <c:ext xmlns:c16="http://schemas.microsoft.com/office/drawing/2014/chart" uri="{C3380CC4-5D6E-409C-BE32-E72D297353CC}">
              <c16:uniqueId val="{00000003-BE37-4E6E-8168-33C752F71E8B}"/>
            </c:ext>
          </c:extLst>
        </c:ser>
        <c:ser>
          <c:idx val="2"/>
          <c:order val="2"/>
          <c:tx>
            <c:strRef>
              <c:f>Taul1!$B$5</c:f>
              <c:strCache>
                <c:ptCount val="1"/>
                <c:pt idx="0">
                  <c:v>yhteensä</c:v>
                </c:pt>
              </c:strCache>
            </c:strRef>
          </c:tx>
          <c:spPr>
            <a:ln w="28575" cap="rnd">
              <a:solidFill>
                <a:schemeClr val="accent3"/>
              </a:solidFill>
              <a:round/>
            </a:ln>
            <a:effectLst/>
          </c:spPr>
          <c:marker>
            <c:symbol val="none"/>
          </c:marker>
          <c:dLbls>
            <c:dLbl>
              <c:idx val="0"/>
              <c:layout>
                <c:manualLayout>
                  <c:x val="-8.3333333333333356E-2"/>
                  <c:y val="2.7777777777777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37-4E6E-8168-33C752F71E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Taul1!$C$2:$D$2</c:f>
              <c:numCache>
                <c:formatCode>General</c:formatCode>
                <c:ptCount val="2"/>
                <c:pt idx="0">
                  <c:v>2021</c:v>
                </c:pt>
                <c:pt idx="1">
                  <c:v>2023</c:v>
                </c:pt>
              </c:numCache>
            </c:numRef>
          </c:cat>
          <c:val>
            <c:numRef>
              <c:f>Taul1!$C$5:$D$5</c:f>
              <c:numCache>
                <c:formatCode>General</c:formatCode>
                <c:ptCount val="2"/>
                <c:pt idx="0">
                  <c:v>12</c:v>
                </c:pt>
                <c:pt idx="1">
                  <c:v>14.1</c:v>
                </c:pt>
              </c:numCache>
            </c:numRef>
          </c:val>
          <c:smooth val="0"/>
          <c:extLst>
            <c:ext xmlns:c16="http://schemas.microsoft.com/office/drawing/2014/chart" uri="{C3380CC4-5D6E-409C-BE32-E72D297353CC}">
              <c16:uniqueId val="{00000005-BE37-4E6E-8168-33C752F71E8B}"/>
            </c:ext>
          </c:extLst>
        </c:ser>
        <c:dLbls>
          <c:showLegendKey val="0"/>
          <c:showVal val="1"/>
          <c:showCatName val="0"/>
          <c:showSerName val="0"/>
          <c:showPercent val="0"/>
          <c:showBubbleSize val="0"/>
        </c:dLbls>
        <c:smooth val="0"/>
        <c:axId val="901466424"/>
        <c:axId val="901464264"/>
      </c:lineChart>
      <c:catAx>
        <c:axId val="90146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1464264"/>
        <c:crosses val="autoZero"/>
        <c:auto val="1"/>
        <c:lblAlgn val="ctr"/>
        <c:lblOffset val="100"/>
        <c:noMultiLvlLbl val="0"/>
      </c:catAx>
      <c:valAx>
        <c:axId val="901464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146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Mielialaan liittyviä ongelmia kahden viime viikon aikana, % 4. ja 5.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3.3696948962499917E-2"/>
          <c:y val="0.17837594444650998"/>
          <c:w val="0.94410279045288903"/>
          <c:h val="0.43041079894632334"/>
        </c:manualLayout>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SOTKAnet!$B$3:$B$10</c:f>
              <c:numCache>
                <c:formatCode>General</c:formatCode>
                <c:ptCount val="8"/>
                <c:pt idx="0">
                  <c:v>14.1</c:v>
                </c:pt>
                <c:pt idx="1">
                  <c:v>13.7</c:v>
                </c:pt>
                <c:pt idx="2">
                  <c:v>12.2</c:v>
                </c:pt>
                <c:pt idx="3">
                  <c:v>15.5</c:v>
                </c:pt>
                <c:pt idx="4">
                  <c:v>14.9</c:v>
                </c:pt>
                <c:pt idx="5">
                  <c:v>15.4</c:v>
                </c:pt>
                <c:pt idx="6">
                  <c:v>14.4</c:v>
                </c:pt>
                <c:pt idx="7">
                  <c:v>15.5</c:v>
                </c:pt>
              </c:numCache>
            </c:numRef>
          </c:val>
          <c:extLst>
            <c:ext xmlns:c16="http://schemas.microsoft.com/office/drawing/2014/chart" uri="{C3380CC4-5D6E-409C-BE32-E72D297353CC}">
              <c16:uniqueId val="{00000000-D28E-49C8-956D-E894937AD167}"/>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SOTKAnet!$C$3:$C$10</c:f>
              <c:numCache>
                <c:formatCode>General</c:formatCode>
                <c:ptCount val="8"/>
                <c:pt idx="0">
                  <c:v>21.1</c:v>
                </c:pt>
                <c:pt idx="1">
                  <c:v>18.899999999999999</c:v>
                </c:pt>
                <c:pt idx="2">
                  <c:v>18.899999999999999</c:v>
                </c:pt>
                <c:pt idx="3">
                  <c:v>20.5</c:v>
                </c:pt>
                <c:pt idx="4">
                  <c:v>22.6</c:v>
                </c:pt>
                <c:pt idx="5">
                  <c:v>21.2</c:v>
                </c:pt>
                <c:pt idx="6">
                  <c:v>21.6</c:v>
                </c:pt>
                <c:pt idx="7">
                  <c:v>22.2</c:v>
                </c:pt>
              </c:numCache>
            </c:numRef>
          </c:val>
          <c:extLst>
            <c:ext xmlns:c16="http://schemas.microsoft.com/office/drawing/2014/chart" uri="{C3380CC4-5D6E-409C-BE32-E72D297353CC}">
              <c16:uniqueId val="{00000001-D28E-49C8-956D-E894937AD167}"/>
            </c:ext>
          </c:extLst>
        </c:ser>
        <c:ser>
          <c:idx val="2"/>
          <c:order val="2"/>
          <c:tx>
            <c:strRef>
              <c:f>SOTKAnet!$D$2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SOTKAnet!$D$3:$D$10</c:f>
              <c:numCache>
                <c:formatCode>General</c:formatCode>
                <c:ptCount val="8"/>
                <c:pt idx="0">
                  <c:v>20.3</c:v>
                </c:pt>
                <c:pt idx="1">
                  <c:v>20.7</c:v>
                </c:pt>
                <c:pt idx="2">
                  <c:v>21.3</c:v>
                </c:pt>
                <c:pt idx="3">
                  <c:v>21.5</c:v>
                </c:pt>
                <c:pt idx="4">
                  <c:v>21.6</c:v>
                </c:pt>
                <c:pt idx="5">
                  <c:v>22.4</c:v>
                </c:pt>
                <c:pt idx="6">
                  <c:v>23</c:v>
                </c:pt>
                <c:pt idx="7">
                  <c:v>23.4</c:v>
                </c:pt>
              </c:numCache>
            </c:numRef>
          </c:val>
          <c:extLst>
            <c:ext xmlns:c16="http://schemas.microsoft.com/office/drawing/2014/chart" uri="{C3380CC4-5D6E-409C-BE32-E72D297353CC}">
              <c16:uniqueId val="{00000002-D28E-49C8-956D-E894937AD167}"/>
            </c:ext>
          </c:extLst>
        </c:ser>
        <c:dLbls>
          <c:dLblPos val="outEnd"/>
          <c:showLegendKey val="0"/>
          <c:showVal val="1"/>
          <c:showCatName val="0"/>
          <c:showSerName val="0"/>
          <c:showPercent val="0"/>
          <c:showBubbleSize val="0"/>
        </c:dLbls>
        <c:gapWidth val="219"/>
        <c:overlap val="-27"/>
        <c:axId val="647184984"/>
        <c:axId val="647187504"/>
      </c:barChart>
      <c:catAx>
        <c:axId val="64718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7187504"/>
        <c:crosses val="autoZero"/>
        <c:auto val="1"/>
        <c:lblAlgn val="ctr"/>
        <c:lblOffset val="100"/>
        <c:noMultiLvlLbl val="0"/>
      </c:catAx>
      <c:valAx>
        <c:axId val="64718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7184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Mielialaan liittyviä ongelmia kahden viime viikon aikana, % 4. ja 5. luokan oppilaista,</a:t>
            </a:r>
            <a:r>
              <a:rPr lang="fi-FI" baseline="0" dirty="0"/>
              <a:t> Pohjois-Savo</a:t>
            </a:r>
            <a:endParaRPr lang="fi-FI" dirty="0"/>
          </a:p>
        </c:rich>
      </c:tx>
      <c:overlay val="0"/>
      <c:spPr>
        <a:no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SOTKAnet!$C$3</c:f>
              <c:strCache>
                <c:ptCount val="1"/>
                <c:pt idx="0">
                  <c:v>miehet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SOTKAnet!$D$3:$F$3</c:f>
              <c:numCache>
                <c:formatCode>General</c:formatCode>
                <c:ptCount val="3"/>
                <c:pt idx="0">
                  <c:v>12.6</c:v>
                </c:pt>
                <c:pt idx="1">
                  <c:v>16.8</c:v>
                </c:pt>
                <c:pt idx="2">
                  <c:v>18.2</c:v>
                </c:pt>
              </c:numCache>
            </c:numRef>
          </c:val>
          <c:smooth val="0"/>
          <c:extLst>
            <c:ext xmlns:c16="http://schemas.microsoft.com/office/drawing/2014/chart" uri="{C3380CC4-5D6E-409C-BE32-E72D297353CC}">
              <c16:uniqueId val="{00000000-EBED-48B4-B87A-6E900ED7886A}"/>
            </c:ext>
          </c:extLst>
        </c:ser>
        <c:ser>
          <c:idx val="1"/>
          <c:order val="1"/>
          <c:tx>
            <c:strRef>
              <c:f>SOTKAnet!$C$4</c:f>
              <c:strCache>
                <c:ptCount val="1"/>
                <c:pt idx="0">
                  <c:v>naiset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SOTKAnet!$D$4:$F$4</c:f>
              <c:numCache>
                <c:formatCode>General</c:formatCode>
                <c:ptCount val="3"/>
                <c:pt idx="0">
                  <c:v>16</c:v>
                </c:pt>
                <c:pt idx="1">
                  <c:v>26.3</c:v>
                </c:pt>
                <c:pt idx="2">
                  <c:v>27.6</c:v>
                </c:pt>
              </c:numCache>
            </c:numRef>
          </c:val>
          <c:smooth val="0"/>
          <c:extLst>
            <c:ext xmlns:c16="http://schemas.microsoft.com/office/drawing/2014/chart" uri="{C3380CC4-5D6E-409C-BE32-E72D297353CC}">
              <c16:uniqueId val="{00000001-EBED-48B4-B87A-6E900ED7886A}"/>
            </c:ext>
          </c:extLst>
        </c:ser>
        <c:ser>
          <c:idx val="2"/>
          <c:order val="2"/>
          <c:tx>
            <c:strRef>
              <c:f>SOTKAnet!$C$5</c:f>
              <c:strCache>
                <c:ptCount val="1"/>
                <c:pt idx="0">
                  <c:v>yhteensä</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SOTKAnet!$D$5:$F$5</c:f>
              <c:numCache>
                <c:formatCode>General</c:formatCode>
                <c:ptCount val="3"/>
                <c:pt idx="0">
                  <c:v>14.4</c:v>
                </c:pt>
                <c:pt idx="1">
                  <c:v>21.6</c:v>
                </c:pt>
                <c:pt idx="2">
                  <c:v>23</c:v>
                </c:pt>
              </c:numCache>
            </c:numRef>
          </c:val>
          <c:smooth val="0"/>
          <c:extLst>
            <c:ext xmlns:c16="http://schemas.microsoft.com/office/drawing/2014/chart" uri="{C3380CC4-5D6E-409C-BE32-E72D297353CC}">
              <c16:uniqueId val="{00000002-EBED-48B4-B87A-6E900ED7886A}"/>
            </c:ext>
          </c:extLst>
        </c:ser>
        <c:dLbls>
          <c:dLblPos val="t"/>
          <c:showLegendKey val="0"/>
          <c:showVal val="1"/>
          <c:showCatName val="0"/>
          <c:showSerName val="0"/>
          <c:showPercent val="0"/>
          <c:showBubbleSize val="0"/>
        </c:dLbls>
        <c:marker val="1"/>
        <c:smooth val="0"/>
        <c:axId val="423218384"/>
        <c:axId val="423222344"/>
      </c:lineChart>
      <c:catAx>
        <c:axId val="42321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3222344"/>
        <c:crosses val="autoZero"/>
        <c:auto val="1"/>
        <c:lblAlgn val="ctr"/>
        <c:lblOffset val="100"/>
        <c:noMultiLvlLbl val="0"/>
      </c:catAx>
      <c:valAx>
        <c:axId val="423222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3218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Mielialaan liittyviä ongelmia kahden viime viikon aikana, % 4. ja 5. luokan oppilaista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 (75).xls]SOTKAnet'!$B$2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(75).xls]SOTKAnet'!$A$3:$A$18</c:f>
              <c:strCache>
                <c:ptCount val="16"/>
                <c:pt idx="0">
                  <c:v>Keitele</c:v>
                </c:pt>
                <c:pt idx="1">
                  <c:v>Suonenjoki</c:v>
                </c:pt>
                <c:pt idx="2">
                  <c:v>Joroinen</c:v>
                </c:pt>
                <c:pt idx="3">
                  <c:v>Siilinjärvi</c:v>
                </c:pt>
                <c:pt idx="4">
                  <c:v>Lapinlahti</c:v>
                </c:pt>
                <c:pt idx="5">
                  <c:v>Kaavi</c:v>
                </c:pt>
                <c:pt idx="6">
                  <c:v>Iisalmi</c:v>
                </c:pt>
                <c:pt idx="7">
                  <c:v>Kuopio</c:v>
                </c:pt>
                <c:pt idx="8">
                  <c:v>Kiuruvesi</c:v>
                </c:pt>
                <c:pt idx="9">
                  <c:v>Varkaus</c:v>
                </c:pt>
                <c:pt idx="10">
                  <c:v>Vieremä</c:v>
                </c:pt>
                <c:pt idx="11">
                  <c:v>Rautalampi</c:v>
                </c:pt>
                <c:pt idx="12">
                  <c:v>Leppävirta</c:v>
                </c:pt>
                <c:pt idx="13">
                  <c:v>Sonkajärvi</c:v>
                </c:pt>
                <c:pt idx="14">
                  <c:v>Tuusniemi</c:v>
                </c:pt>
                <c:pt idx="15">
                  <c:v>Pielavesi</c:v>
                </c:pt>
              </c:strCache>
            </c:strRef>
          </c:cat>
          <c:val>
            <c:numRef>
              <c:f>'[SOTKAnet (75).xls]SOTKAnet'!$B$3:$B$18</c:f>
              <c:numCache>
                <c:formatCode>General</c:formatCode>
                <c:ptCount val="16"/>
                <c:pt idx="0">
                  <c:v>22.6</c:v>
                </c:pt>
                <c:pt idx="1">
                  <c:v>18.5</c:v>
                </c:pt>
                <c:pt idx="2">
                  <c:v>25.3</c:v>
                </c:pt>
                <c:pt idx="3">
                  <c:v>20.8</c:v>
                </c:pt>
                <c:pt idx="4">
                  <c:v>22.3</c:v>
                </c:pt>
                <c:pt idx="5">
                  <c:v>30.3</c:v>
                </c:pt>
                <c:pt idx="6">
                  <c:v>23.2</c:v>
                </c:pt>
                <c:pt idx="7">
                  <c:v>20.3</c:v>
                </c:pt>
                <c:pt idx="8">
                  <c:v>17.600000000000001</c:v>
                </c:pt>
                <c:pt idx="9">
                  <c:v>21.6</c:v>
                </c:pt>
                <c:pt idx="10">
                  <c:v>17.5</c:v>
                </c:pt>
                <c:pt idx="11">
                  <c:v>18.8</c:v>
                </c:pt>
                <c:pt idx="12">
                  <c:v>26.8</c:v>
                </c:pt>
                <c:pt idx="13">
                  <c:v>35.6</c:v>
                </c:pt>
                <c:pt idx="14">
                  <c:v>28.6</c:v>
                </c:pt>
                <c:pt idx="15">
                  <c:v>23.4</c:v>
                </c:pt>
              </c:numCache>
            </c:numRef>
          </c:val>
          <c:extLst>
            <c:ext xmlns:c16="http://schemas.microsoft.com/office/drawing/2014/chart" uri="{C3380CC4-5D6E-409C-BE32-E72D297353CC}">
              <c16:uniqueId val="{00000000-8FB1-4D86-8EE4-EE7A0785533B}"/>
            </c:ext>
          </c:extLst>
        </c:ser>
        <c:ser>
          <c:idx val="1"/>
          <c:order val="1"/>
          <c:tx>
            <c:strRef>
              <c:f>'[SOTKAnet (75).xls]SOTKAnet'!$C$2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 (75).xls]SOTKAnet'!$A$3:$A$18</c:f>
              <c:strCache>
                <c:ptCount val="16"/>
                <c:pt idx="0">
                  <c:v>Keitele</c:v>
                </c:pt>
                <c:pt idx="1">
                  <c:v>Suonenjoki</c:v>
                </c:pt>
                <c:pt idx="2">
                  <c:v>Joroinen</c:v>
                </c:pt>
                <c:pt idx="3">
                  <c:v>Siilinjärvi</c:v>
                </c:pt>
                <c:pt idx="4">
                  <c:v>Lapinlahti</c:v>
                </c:pt>
                <c:pt idx="5">
                  <c:v>Kaavi</c:v>
                </c:pt>
                <c:pt idx="6">
                  <c:v>Iisalmi</c:v>
                </c:pt>
                <c:pt idx="7">
                  <c:v>Kuopio</c:v>
                </c:pt>
                <c:pt idx="8">
                  <c:v>Kiuruvesi</c:v>
                </c:pt>
                <c:pt idx="9">
                  <c:v>Varkaus</c:v>
                </c:pt>
                <c:pt idx="10">
                  <c:v>Vieremä</c:v>
                </c:pt>
                <c:pt idx="11">
                  <c:v>Rautalampi</c:v>
                </c:pt>
                <c:pt idx="12">
                  <c:v>Leppävirta</c:v>
                </c:pt>
                <c:pt idx="13">
                  <c:v>Sonkajärvi</c:v>
                </c:pt>
                <c:pt idx="14">
                  <c:v>Tuusniemi</c:v>
                </c:pt>
                <c:pt idx="15">
                  <c:v>Pielavesi</c:v>
                </c:pt>
              </c:strCache>
            </c:strRef>
          </c:cat>
          <c:val>
            <c:numRef>
              <c:f>'[SOTKAnet (75).xls]SOTKAnet'!$C$3:$C$18</c:f>
              <c:numCache>
                <c:formatCode>General</c:formatCode>
                <c:ptCount val="16"/>
                <c:pt idx="0">
                  <c:v>16.100000000000001</c:v>
                </c:pt>
                <c:pt idx="1">
                  <c:v>18.2</c:v>
                </c:pt>
                <c:pt idx="2">
                  <c:v>19.2</c:v>
                </c:pt>
                <c:pt idx="3">
                  <c:v>19.899999999999999</c:v>
                </c:pt>
                <c:pt idx="4">
                  <c:v>20.5</c:v>
                </c:pt>
                <c:pt idx="5">
                  <c:v>21.4</c:v>
                </c:pt>
                <c:pt idx="6">
                  <c:v>22.6</c:v>
                </c:pt>
                <c:pt idx="7">
                  <c:v>22.7</c:v>
                </c:pt>
                <c:pt idx="8">
                  <c:v>23.9</c:v>
                </c:pt>
                <c:pt idx="9">
                  <c:v>24.3</c:v>
                </c:pt>
                <c:pt idx="10">
                  <c:v>24.7</c:v>
                </c:pt>
                <c:pt idx="11">
                  <c:v>25.6</c:v>
                </c:pt>
                <c:pt idx="12">
                  <c:v>27.9</c:v>
                </c:pt>
                <c:pt idx="13">
                  <c:v>30</c:v>
                </c:pt>
                <c:pt idx="14">
                  <c:v>33.299999999999997</c:v>
                </c:pt>
                <c:pt idx="15">
                  <c:v>37.700000000000003</c:v>
                </c:pt>
              </c:numCache>
            </c:numRef>
          </c:val>
          <c:extLst>
            <c:ext xmlns:c16="http://schemas.microsoft.com/office/drawing/2014/chart" uri="{C3380CC4-5D6E-409C-BE32-E72D297353CC}">
              <c16:uniqueId val="{00000001-8FB1-4D86-8EE4-EE7A0785533B}"/>
            </c:ext>
          </c:extLst>
        </c:ser>
        <c:dLbls>
          <c:dLblPos val="outEnd"/>
          <c:showLegendKey val="0"/>
          <c:showVal val="1"/>
          <c:showCatName val="0"/>
          <c:showSerName val="0"/>
          <c:showPercent val="0"/>
          <c:showBubbleSize val="0"/>
        </c:dLbls>
        <c:gapWidth val="219"/>
        <c:overlap val="-27"/>
        <c:axId val="676926336"/>
        <c:axId val="677081528"/>
      </c:barChart>
      <c:catAx>
        <c:axId val="67692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7081528"/>
        <c:crosses val="autoZero"/>
        <c:auto val="1"/>
        <c:lblAlgn val="ctr"/>
        <c:lblOffset val="100"/>
        <c:noMultiLvlLbl val="0"/>
      </c:catAx>
      <c:valAx>
        <c:axId val="677081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692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dirty="0"/>
          </a:p>
          <a:p>
            <a:pPr>
              <a:defRPr/>
            </a:pPr>
            <a:r>
              <a:rPr lang="fi-FI" dirty="0"/>
              <a:t>Vähintään lievää ahdistusoireilu</a:t>
            </a:r>
            <a:r>
              <a:rPr lang="fi-FI" baseline="0" dirty="0"/>
              <a:t> %, 4. ja 5. luokan oppilaista</a:t>
            </a:r>
            <a:endParaRPr lang="fi-FI" dirty="0"/>
          </a:p>
          <a:p>
            <a:pPr>
              <a:defRPr/>
            </a:pPr>
            <a:r>
              <a:rPr lang="fi-FI" dirty="0"/>
              <a:t>Pohjois-Savo</a:t>
            </a:r>
          </a:p>
          <a:p>
            <a:pPr>
              <a:defRPr/>
            </a:pPr>
            <a:endParaRPr lang="fi-FI" dirty="0"/>
          </a:p>
        </c:rich>
      </c:tx>
      <c:layout>
        <c:manualLayout>
          <c:xMode val="edge"/>
          <c:yMode val="edge"/>
          <c:x val="0.1603864711712891"/>
          <c:y val="1.822345171188312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6580927384076991E-2"/>
          <c:y val="0.20136665219758898"/>
          <c:w val="0.90286351706036749"/>
          <c:h val="0.56681193431022925"/>
        </c:manualLayout>
      </c:layout>
      <c:lineChart>
        <c:grouping val="standard"/>
        <c:varyColors val="0"/>
        <c:ser>
          <c:idx val="0"/>
          <c:order val="0"/>
          <c:tx>
            <c:strRef>
              <c:f>Taul1!$B$3</c:f>
              <c:strCache>
                <c:ptCount val="1"/>
                <c:pt idx="0">
                  <c:v>pojat</c:v>
                </c:pt>
              </c:strCache>
            </c:strRef>
          </c:tx>
          <c:spPr>
            <a:ln w="28575" cap="rnd">
              <a:solidFill>
                <a:schemeClr val="accent1"/>
              </a:solidFill>
              <a:round/>
            </a:ln>
            <a:effectLst/>
          </c:spPr>
          <c:marker>
            <c:symbol val="none"/>
          </c:marker>
          <c:dLbls>
            <c:dLbl>
              <c:idx val="0"/>
              <c:layout>
                <c:manualLayout>
                  <c:x val="-0.12469444444444444"/>
                  <c:y val="-1.6411854768153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71-4A03-8412-492F440B1189}"/>
                </c:ext>
              </c:extLst>
            </c:dLbl>
            <c:dLbl>
              <c:idx val="1"/>
              <c:layout>
                <c:manualLayout>
                  <c:x val="3.0833333333333333E-3"/>
                  <c:y val="6.73629337999416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71-4A03-8412-492F440B118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Taul1!$C$2:$D$2</c:f>
              <c:numCache>
                <c:formatCode>General</c:formatCode>
                <c:ptCount val="2"/>
                <c:pt idx="0">
                  <c:v>2021</c:v>
                </c:pt>
                <c:pt idx="1">
                  <c:v>2023</c:v>
                </c:pt>
              </c:numCache>
            </c:numRef>
          </c:cat>
          <c:val>
            <c:numRef>
              <c:f>Taul1!$C$3:$D$3</c:f>
              <c:numCache>
                <c:formatCode>General</c:formatCode>
                <c:ptCount val="2"/>
                <c:pt idx="0">
                  <c:v>16.3</c:v>
                </c:pt>
                <c:pt idx="1">
                  <c:v>16.899999999999999</c:v>
                </c:pt>
              </c:numCache>
            </c:numRef>
          </c:val>
          <c:smooth val="0"/>
          <c:extLst>
            <c:ext xmlns:c16="http://schemas.microsoft.com/office/drawing/2014/chart" uri="{C3380CC4-5D6E-409C-BE32-E72D297353CC}">
              <c16:uniqueId val="{00000002-2F71-4A03-8412-492F440B1189}"/>
            </c:ext>
          </c:extLst>
        </c:ser>
        <c:ser>
          <c:idx val="1"/>
          <c:order val="1"/>
          <c:tx>
            <c:strRef>
              <c:f>Taul1!$B$4</c:f>
              <c:strCache>
                <c:ptCount val="1"/>
                <c:pt idx="0">
                  <c:v>tytöt</c:v>
                </c:pt>
              </c:strCache>
            </c:strRef>
          </c:tx>
          <c:spPr>
            <a:ln w="28575" cap="rnd">
              <a:solidFill>
                <a:schemeClr val="accent2"/>
              </a:solidFill>
              <a:round/>
            </a:ln>
            <a:effectLst/>
          </c:spPr>
          <c:marker>
            <c:symbol val="none"/>
          </c:marker>
          <c:dLbls>
            <c:dLbl>
              <c:idx val="0"/>
              <c:layout>
                <c:manualLayout>
                  <c:x val="-0.13025"/>
                  <c:y val="-7.19674103237095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71-4A03-8412-492F440B1189}"/>
                </c:ext>
              </c:extLst>
            </c:dLbl>
            <c:dLbl>
              <c:idx val="1"/>
              <c:layout>
                <c:manualLayout>
                  <c:x val="1.1416666666666462E-2"/>
                  <c:y val="-2.5229658792650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71-4A03-8412-492F440B118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Taul1!$C$2:$D$2</c:f>
              <c:numCache>
                <c:formatCode>General</c:formatCode>
                <c:ptCount val="2"/>
                <c:pt idx="0">
                  <c:v>2021</c:v>
                </c:pt>
                <c:pt idx="1">
                  <c:v>2023</c:v>
                </c:pt>
              </c:numCache>
            </c:numRef>
          </c:cat>
          <c:val>
            <c:numRef>
              <c:f>Taul1!$C$4:$D$4</c:f>
              <c:numCache>
                <c:formatCode>General</c:formatCode>
                <c:ptCount val="2"/>
                <c:pt idx="0">
                  <c:v>31.1</c:v>
                </c:pt>
                <c:pt idx="1">
                  <c:v>34.5</c:v>
                </c:pt>
              </c:numCache>
            </c:numRef>
          </c:val>
          <c:smooth val="0"/>
          <c:extLst>
            <c:ext xmlns:c16="http://schemas.microsoft.com/office/drawing/2014/chart" uri="{C3380CC4-5D6E-409C-BE32-E72D297353CC}">
              <c16:uniqueId val="{00000005-2F71-4A03-8412-492F440B1189}"/>
            </c:ext>
          </c:extLst>
        </c:ser>
        <c:ser>
          <c:idx val="2"/>
          <c:order val="2"/>
          <c:tx>
            <c:strRef>
              <c:f>Taul1!$B$5</c:f>
              <c:strCache>
                <c:ptCount val="1"/>
                <c:pt idx="0">
                  <c:v>yhteensä</c:v>
                </c:pt>
              </c:strCache>
            </c:strRef>
          </c:tx>
          <c:spPr>
            <a:ln w="28575" cap="rnd">
              <a:solidFill>
                <a:schemeClr val="accent3"/>
              </a:solidFill>
              <a:round/>
            </a:ln>
            <a:effectLst/>
          </c:spPr>
          <c:marker>
            <c:symbol val="none"/>
          </c:marker>
          <c:dLbls>
            <c:dLbl>
              <c:idx val="0"/>
              <c:layout>
                <c:manualLayout>
                  <c:x val="-0.13025"/>
                  <c:y val="-2.567111402741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71-4A03-8412-492F440B1189}"/>
                </c:ext>
              </c:extLst>
            </c:dLbl>
            <c:dLbl>
              <c:idx val="1"/>
              <c:layout>
                <c:manualLayout>
                  <c:x val="3.0555555555545369E-4"/>
                  <c:y val="2.10666375036449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71-4A03-8412-492F440B118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Taul1!$C$2:$D$2</c:f>
              <c:numCache>
                <c:formatCode>General</c:formatCode>
                <c:ptCount val="2"/>
                <c:pt idx="0">
                  <c:v>2021</c:v>
                </c:pt>
                <c:pt idx="1">
                  <c:v>2023</c:v>
                </c:pt>
              </c:numCache>
            </c:numRef>
          </c:cat>
          <c:val>
            <c:numRef>
              <c:f>Taul1!$C$5:$D$5</c:f>
              <c:numCache>
                <c:formatCode>General</c:formatCode>
                <c:ptCount val="2"/>
                <c:pt idx="0">
                  <c:v>25.8</c:v>
                </c:pt>
                <c:pt idx="1">
                  <c:v>23.7</c:v>
                </c:pt>
              </c:numCache>
            </c:numRef>
          </c:val>
          <c:smooth val="0"/>
          <c:extLst>
            <c:ext xmlns:c16="http://schemas.microsoft.com/office/drawing/2014/chart" uri="{C3380CC4-5D6E-409C-BE32-E72D297353CC}">
              <c16:uniqueId val="{00000008-2F71-4A03-8412-492F440B1189}"/>
            </c:ext>
          </c:extLst>
        </c:ser>
        <c:dLbls>
          <c:dLblPos val="t"/>
          <c:showLegendKey val="0"/>
          <c:showVal val="1"/>
          <c:showCatName val="0"/>
          <c:showSerName val="0"/>
          <c:showPercent val="0"/>
          <c:showBubbleSize val="0"/>
        </c:dLbls>
        <c:smooth val="0"/>
        <c:axId val="902089608"/>
        <c:axId val="902088168"/>
      </c:lineChart>
      <c:catAx>
        <c:axId val="90208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2088168"/>
        <c:crosses val="autoZero"/>
        <c:auto val="1"/>
        <c:lblAlgn val="ctr"/>
        <c:lblOffset val="100"/>
        <c:noMultiLvlLbl val="0"/>
      </c:catAx>
      <c:valAx>
        <c:axId val="902088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2089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accent6">
        <a:lumMod val="20000"/>
        <a:lumOff val="80000"/>
      </a:schemeClr>
    </a:solidFill>
    <a:ln>
      <a:solidFill>
        <a:schemeClr val="tx1"/>
      </a:solid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0.87758</cdr:x>
      <cdr:y>0.81417</cdr:y>
    </cdr:from>
    <cdr:to>
      <cdr:x>0.97482</cdr:x>
      <cdr:y>0.93127</cdr:y>
    </cdr:to>
    <cdr:sp macro="" textlink="">
      <cdr:nvSpPr>
        <cdr:cNvPr id="2" name="Ellipsi 1">
          <a:extLst xmlns:a="http://schemas.openxmlformats.org/drawingml/2006/main">
            <a:ext uri="{FF2B5EF4-FFF2-40B4-BE49-F238E27FC236}">
              <a16:creationId xmlns:a16="http://schemas.microsoft.com/office/drawing/2014/main" id="{3F36A0CF-7F74-FDD5-3808-4F628F6E61C9}"/>
            </a:ext>
          </a:extLst>
        </cdr:cNvPr>
        <cdr:cNvSpPr/>
      </cdr:nvSpPr>
      <cdr:spPr>
        <a:xfrm xmlns:a="http://schemas.openxmlformats.org/drawingml/2006/main">
          <a:off x="8802654" y="3330262"/>
          <a:ext cx="975360" cy="478971"/>
        </a:xfrm>
        <a:prstGeom xmlns:a="http://schemas.openxmlformats.org/drawingml/2006/main" prst="ellipse">
          <a:avLst/>
        </a:prstGeom>
        <a:noFill xmlns:a="http://schemas.openxmlformats.org/drawingml/2006/main"/>
        <a:ln xmlns:a="http://schemas.openxmlformats.org/drawingml/2006/main">
          <a:solidFill>
            <a:srgbClr val="7030A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rtlCol="0" anchor="ctr"/>
        <a:lstStyle xmlns:a="http://schemas.openxmlformats.org/drawingml/2006/main"/>
        <a:p xmlns:a="http://schemas.openxmlformats.org/drawingml/2006/main">
          <a:endParaRPr lang="fi-FI"/>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EAC41-87A1-454E-BA9E-7448DB276B1A}" type="datetimeFigureOut">
              <a:rPr lang="fi-FI" smtClean="0"/>
              <a:t>2.2.2024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807E0-A883-4160-9FB6-97545CDC5057}" type="slidenum">
              <a:rPr lang="fi-FI" smtClean="0"/>
              <a:t>‹#›</a:t>
            </a:fld>
            <a:endParaRPr lang="fi-FI"/>
          </a:p>
        </p:txBody>
      </p:sp>
    </p:spTree>
    <p:extLst>
      <p:ext uri="{BB962C8B-B14F-4D97-AF65-F5344CB8AC3E}">
        <p14:creationId xmlns:p14="http://schemas.microsoft.com/office/powerpoint/2010/main" val="128760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168990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4162564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4011902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394472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1796337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3208997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297003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309644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1468960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786486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35499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210843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4101077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2364549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2312862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133503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30</a:t>
            </a:fld>
            <a:endParaRPr lang="fi-FI" noProof="0"/>
          </a:p>
        </p:txBody>
      </p:sp>
    </p:spTree>
    <p:extLst>
      <p:ext uri="{BB962C8B-B14F-4D97-AF65-F5344CB8AC3E}">
        <p14:creationId xmlns:p14="http://schemas.microsoft.com/office/powerpoint/2010/main" val="1927527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1373234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1862709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232229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87543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36</a:t>
            </a:fld>
            <a:endParaRPr lang="fi-FI" noProof="0"/>
          </a:p>
        </p:txBody>
      </p:sp>
    </p:spTree>
    <p:extLst>
      <p:ext uri="{BB962C8B-B14F-4D97-AF65-F5344CB8AC3E}">
        <p14:creationId xmlns:p14="http://schemas.microsoft.com/office/powerpoint/2010/main" val="349964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2030439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37</a:t>
            </a:fld>
            <a:endParaRPr lang="fi-FI" noProof="0"/>
          </a:p>
        </p:txBody>
      </p:sp>
    </p:spTree>
    <p:extLst>
      <p:ext uri="{BB962C8B-B14F-4D97-AF65-F5344CB8AC3E}">
        <p14:creationId xmlns:p14="http://schemas.microsoft.com/office/powerpoint/2010/main" val="369432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3093417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1435909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70397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80488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191932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67952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174432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414467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FB7-8703-D548-DA8D-4A675196DF1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546ED64-D244-8533-2C81-083787EBEE7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DADB99E-8098-7C4E-AEE0-40D5095A4AA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ACF1FF-BD94-9EFF-70F4-BDA5ADB0FA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1A9-1C31-4760-BDBC-9A0BA471B1B7}" type="slidenum">
              <a:rPr kumimoji="0" lang="fi-FI" sz="1200" b="0" i="0" u="none" strike="noStrike" kern="1200" cap="none" spc="0" normalizeH="0" baseline="0" noProof="0" smtClean="0">
                <a:ln>
                  <a:noFill/>
                </a:ln>
                <a:solidFill>
                  <a:srgbClr val="4D0511"/>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srgbClr val="4D0511"/>
              </a:solidFill>
              <a:effectLst/>
              <a:uLnTx/>
              <a:uFillTx/>
              <a:latin typeface="Cambria"/>
              <a:ea typeface="+mn-ea"/>
              <a:cs typeface="+mn-cs"/>
            </a:endParaRPr>
          </a:p>
        </p:txBody>
      </p:sp>
    </p:spTree>
    <p:extLst>
      <p:ext uri="{BB962C8B-B14F-4D97-AF65-F5344CB8AC3E}">
        <p14:creationId xmlns:p14="http://schemas.microsoft.com/office/powerpoint/2010/main" val="379933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1C416909-AB75-EC03-9BFB-30CD779A3BFE}"/>
              </a:ext>
              <a:ext uri="{C183D7F6-B498-43B3-948B-1728B52AA6E4}">
                <adec:decorative xmlns:adec="http://schemas.microsoft.com/office/drawing/2017/decorative" val="1"/>
              </a:ext>
            </a:extLst>
          </p:cNvPr>
          <p:cNvGrpSpPr/>
          <p:nvPr userDrawn="1"/>
        </p:nvGrpSpPr>
        <p:grpSpPr>
          <a:xfrm>
            <a:off x="1511864" y="1519367"/>
            <a:ext cx="3839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19921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2" y="882869"/>
            <a:ext cx="4599785"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2"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30098" y="869951"/>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62721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275" y="2479675"/>
            <a:ext cx="8578850"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B38F7C9-EEBB-492A-B364-975711C867BE}"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72420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3" y="2479433"/>
            <a:ext cx="4996175"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5900" y="2479433"/>
            <a:ext cx="4996175"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746EEE6-B03E-4C6D-82CB-6967E10C974D}"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2725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4" y="882869"/>
            <a:ext cx="4526870"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4"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3339" y="869951"/>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323586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4" y="882869"/>
            <a:ext cx="4455643"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4" y="2702660"/>
            <a:ext cx="445564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7500" y="948923"/>
            <a:ext cx="6794501"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9D18E5D-4BB4-4F55-8BB3-DD8493AE5EA6}"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00789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4774"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2" y="882869"/>
            <a:ext cx="4599785"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2"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2FF31D0-648E-47AC-8F1A-58B351024FD1}"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95734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20760" y="882869"/>
            <a:ext cx="4455643"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20760" y="2702660"/>
            <a:ext cx="445564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428" y="-1"/>
            <a:ext cx="4995416"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5B200FEF-F780-4D9F-8B58-EFBA7A90191A}"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14901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399"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853B003A-8C05-4A8D-AF1E-235C765A5AB0}" type="datetime1">
              <a:rPr lang="fi-FI" smtClean="0"/>
              <a:t>2.2.2024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85769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099"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BAC2DC00-E3DF-4DD2-B970-A43E6A824297}" type="datetime1">
              <a:rPr lang="fi-FI" smtClean="0"/>
              <a:t>2.2.2024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8019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858" y="1398932"/>
            <a:ext cx="10515600" cy="2160000"/>
          </a:xfrm>
        </p:spPr>
        <p:txBody>
          <a:bodyPr anchor="b"/>
          <a:lstStyle>
            <a:lvl1pPr algn="ctr">
              <a:defRPr sz="4099" spc="-50" baseline="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858" y="3797237"/>
            <a:ext cx="10515600"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C213AF8A-1C87-4C4D-9EF3-92D5F7AD8E7D}" type="datetime1">
              <a:rPr lang="fi-FI" smtClean="0"/>
              <a:t>2.2.2024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08471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5pPr>
              <a:defRPr/>
            </a:lvl5pPr>
            <a:lvl6pPr marL="1799460" indent="0">
              <a:buNone/>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7739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2.2.2024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020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2.2.2024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314754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5173" y="1852623"/>
            <a:ext cx="10313378" cy="3183334"/>
          </a:xfrm>
        </p:spPr>
        <p:txBody>
          <a:bodyPr anchor="ctr" anchorCtr="0"/>
          <a:lstStyle>
            <a:lvl1pPr algn="ctr">
              <a:defRPr spc="-100" baseline="0">
                <a:solidFill>
                  <a:schemeClr val="bg1"/>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2.2.2024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002723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4" y="882869"/>
            <a:ext cx="4526870"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4"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8" name="Ryhmä 7">
            <a:extLst>
              <a:ext uri="{FF2B5EF4-FFF2-40B4-BE49-F238E27FC236}">
                <a16:creationId xmlns:a16="http://schemas.microsoft.com/office/drawing/2014/main" id="{771942AC-4EF7-FCE7-724B-D325E8B2D7F1}"/>
              </a:ext>
              <a:ext uri="{C183D7F6-B498-43B3-948B-1728B52AA6E4}">
                <adec:decorative xmlns:adec="http://schemas.microsoft.com/office/drawing/2017/decorative" val="1"/>
              </a:ext>
            </a:extLst>
          </p:cNvPr>
          <p:cNvGrpSpPr/>
          <p:nvPr userDrawn="1"/>
        </p:nvGrpSpPr>
        <p:grpSpPr>
          <a:xfrm>
            <a:off x="6161196" y="1378357"/>
            <a:ext cx="556968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759542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2" y="882869"/>
            <a:ext cx="4599785"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2"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9" name="Ryhmä 8">
            <a:extLst>
              <a:ext uri="{FF2B5EF4-FFF2-40B4-BE49-F238E27FC236}">
                <a16:creationId xmlns:a16="http://schemas.microsoft.com/office/drawing/2014/main" id="{103E189E-0988-CFA6-33C8-33AB5FA0D6B1}"/>
              </a:ext>
              <a:ext uri="{C183D7F6-B498-43B3-948B-1728B52AA6E4}">
                <adec:decorative xmlns:adec="http://schemas.microsoft.com/office/drawing/2017/decorative" val="1"/>
              </a:ext>
            </a:extLst>
          </p:cNvPr>
          <p:cNvGrpSpPr/>
          <p:nvPr userDrawn="1"/>
        </p:nvGrpSpPr>
        <p:grpSpPr>
          <a:xfrm>
            <a:off x="1258888" y="1236665"/>
            <a:ext cx="4373562"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2049834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4" y="882869"/>
            <a:ext cx="4526870"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4"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1" name="Ryhmä 10">
            <a:extLst>
              <a:ext uri="{FF2B5EF4-FFF2-40B4-BE49-F238E27FC236}">
                <a16:creationId xmlns:a16="http://schemas.microsoft.com/office/drawing/2014/main" id="{260872AF-7549-52D3-5811-9970CB46BAC0}"/>
              </a:ext>
              <a:ext uri="{C183D7F6-B498-43B3-948B-1728B52AA6E4}">
                <adec:decorative xmlns:adec="http://schemas.microsoft.com/office/drawing/2017/decorative" val="1"/>
              </a:ext>
            </a:extLst>
          </p:cNvPr>
          <p:cNvGrpSpPr/>
          <p:nvPr userDrawn="1"/>
        </p:nvGrpSpPr>
        <p:grpSpPr>
          <a:xfrm>
            <a:off x="6922041" y="1236815"/>
            <a:ext cx="4363468"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4039853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2742" y="882869"/>
            <a:ext cx="4599785"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2742" y="2702660"/>
            <a:ext cx="4599785"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2" name="Ryhmä 11">
            <a:extLst>
              <a:ext uri="{FF2B5EF4-FFF2-40B4-BE49-F238E27FC236}">
                <a16:creationId xmlns:a16="http://schemas.microsoft.com/office/drawing/2014/main" id="{63892158-4F70-8BB9-8D31-A46BB4BB6920}"/>
              </a:ext>
              <a:ext uri="{C183D7F6-B498-43B3-948B-1728B52AA6E4}">
                <adec:decorative xmlns:adec="http://schemas.microsoft.com/office/drawing/2017/decorative" val="1"/>
              </a:ext>
            </a:extLst>
          </p:cNvPr>
          <p:cNvGrpSpPr/>
          <p:nvPr userDrawn="1"/>
        </p:nvGrpSpPr>
        <p:grpSpPr>
          <a:xfrm rot="13500000">
            <a:off x="1511864" y="714870"/>
            <a:ext cx="3839687" cy="3817528"/>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2176941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08182A40-35B0-4D7D-958D-06F87EF0DFE4}" type="datetime1">
              <a:rPr lang="fi-FI" smtClean="0"/>
              <a:t>2.2.2024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257382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D7257FEF-036F-4DD9-A34E-C33B00CCAEC9}" type="datetime1">
              <a:rPr lang="fi-FI" smtClean="0"/>
              <a:t>2.2.2024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408219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8" name="Kuva 7" descr="Keltamusta logo, jossa yhdistyy sydämen, nuolen ja p-kirjaimen muodot sekä harmaa teksti Pohjois-Savon hyvinvointialue.">
            <a:extLst>
              <a:ext uri="{FF2B5EF4-FFF2-40B4-BE49-F238E27FC236}">
                <a16:creationId xmlns:a16="http://schemas.microsoft.com/office/drawing/2014/main" id="{A44C85D0-3A12-439B-B64D-1177ED1A5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6511" y="2316046"/>
            <a:ext cx="5102002" cy="1103135"/>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8809" y="4414268"/>
            <a:ext cx="5635625" cy="324000"/>
          </a:xfrm>
        </p:spPr>
        <p:txBody>
          <a:bodyPr/>
          <a:lstStyle>
            <a:lvl1pPr marL="0" indent="0" algn="ctr">
              <a:spcAft>
                <a:spcPts val="0"/>
              </a:spcAft>
              <a:buNone/>
              <a:defRPr sz="1999" b="1"/>
            </a:lvl1pPr>
            <a:lvl2pPr marL="358667" indent="0">
              <a:buNone/>
              <a:defRPr/>
            </a:lvl2pPr>
          </a:lstStyle>
          <a:p>
            <a:pPr lvl="0"/>
            <a:r>
              <a:rPr lang="fi-FI"/>
              <a:t>Nimi</a:t>
            </a:r>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8809" y="4729579"/>
            <a:ext cx="5635625"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8809" y="5071915"/>
            <a:ext cx="5635625" cy="324000"/>
          </a:xfrm>
        </p:spPr>
        <p:txBody>
          <a:bodyPr/>
          <a:lstStyle>
            <a:lvl1pPr marL="0" indent="0" algn="ctr">
              <a:spcAft>
                <a:spcPts val="0"/>
              </a:spcAft>
              <a:buNone/>
              <a:defRPr sz="1999" b="0"/>
            </a:lvl1pPr>
            <a:lvl2pPr marL="358667" indent="0">
              <a:buNone/>
              <a:defRPr/>
            </a:lvl2pPr>
          </a:lstStyle>
          <a:p>
            <a:pPr lvl="0"/>
            <a:r>
              <a:rPr lang="fi-FI"/>
              <a:t>puhelinnumero</a:t>
            </a:r>
          </a:p>
        </p:txBody>
      </p:sp>
    </p:spTree>
    <p:extLst>
      <p:ext uri="{BB962C8B-B14F-4D97-AF65-F5344CB8AC3E}">
        <p14:creationId xmlns:p14="http://schemas.microsoft.com/office/powerpoint/2010/main" val="170247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 uri="{C183D7F6-B498-43B3-948B-1728B52AA6E4}">
                <adec:decorative xmlns:adec="http://schemas.microsoft.com/office/drawing/2017/decorative" val="1"/>
              </a:ext>
            </a:extLst>
          </p:cNvPr>
          <p:cNvGrpSpPr/>
          <p:nvPr userDrawn="1"/>
        </p:nvGrpSpPr>
        <p:grpSpPr>
          <a:xfrm rot="13500000">
            <a:off x="1511864" y="714870"/>
            <a:ext cx="3839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225683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AE1A457-4EA5-FF9F-BD7A-D2A36A70CBBD}"/>
              </a:ext>
              <a:ext uri="{C183D7F6-B498-43B3-948B-1728B52AA6E4}">
                <adec:decorative xmlns:adec="http://schemas.microsoft.com/office/drawing/2017/decorative" val="1"/>
              </a:ext>
            </a:extLst>
          </p:cNvPr>
          <p:cNvGrpSpPr/>
          <p:nvPr userDrawn="1"/>
        </p:nvGrpSpPr>
        <p:grpSpPr>
          <a:xfrm>
            <a:off x="639892" y="1800159"/>
            <a:ext cx="5321599"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74197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7456141C-5B06-88AB-F1B2-BFA33C0F0C2D}"/>
              </a:ext>
              <a:ext uri="{C183D7F6-B498-43B3-948B-1728B52AA6E4}">
                <adec:decorative xmlns:adec="http://schemas.microsoft.com/office/drawing/2017/decorative" val="1"/>
              </a:ext>
            </a:extLst>
          </p:cNvPr>
          <p:cNvGrpSpPr/>
          <p:nvPr userDrawn="1"/>
        </p:nvGrpSpPr>
        <p:grpSpPr>
          <a:xfrm>
            <a:off x="1258888" y="1236665"/>
            <a:ext cx="4373562"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127507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 uri="{C183D7F6-B498-43B3-948B-1728B52AA6E4}">
                <adec:decorative xmlns:adec="http://schemas.microsoft.com/office/drawing/2017/decorative" val="1"/>
              </a:ext>
            </a:extLst>
          </p:cNvPr>
          <p:cNvGrpSpPr/>
          <p:nvPr userDrawn="1"/>
        </p:nvGrpSpPr>
        <p:grpSpPr>
          <a:xfrm>
            <a:off x="1241951" y="1236815"/>
            <a:ext cx="4363468"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19607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3DBC39-583D-7E72-7B71-5DAB5EE93654}"/>
              </a:ext>
              <a:ext uri="{C183D7F6-B498-43B3-948B-1728B52AA6E4}">
                <adec:decorative xmlns:adec="http://schemas.microsoft.com/office/drawing/2017/decorative" val="1"/>
              </a:ext>
            </a:extLst>
          </p:cNvPr>
          <p:cNvGrpSpPr/>
          <p:nvPr userDrawn="1"/>
        </p:nvGrpSpPr>
        <p:grpSpPr>
          <a:xfrm>
            <a:off x="1308101" y="1295400"/>
            <a:ext cx="4276725"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21680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 uri="{C183D7F6-B498-43B3-948B-1728B52AA6E4}">
                <adec:decorative xmlns:adec="http://schemas.microsoft.com/office/drawing/2017/decorative" val="1"/>
              </a:ext>
            </a:extLst>
          </p:cNvPr>
          <p:cNvGrpSpPr/>
          <p:nvPr userDrawn="1"/>
        </p:nvGrpSpPr>
        <p:grpSpPr>
          <a:xfrm>
            <a:off x="1291899" y="1369347"/>
            <a:ext cx="556968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p:nvPr>
        </p:nvSpPr>
        <p:spPr>
          <a:xfrm>
            <a:off x="6096001" y="1437181"/>
            <a:ext cx="5355982" cy="2468071"/>
          </a:xfrm>
        </p:spPr>
        <p:txBody>
          <a:bodyPr anchor="t" anchorCtr="0">
            <a:normAutofit/>
          </a:bodyPr>
          <a:lstStyle>
            <a:lvl1pPr algn="ctr">
              <a:defRPr sz="3999" spc="-50" baseline="0"/>
            </a:lvl1pPr>
          </a:lstStyle>
          <a:p>
            <a:r>
              <a:rPr lang="fi-FI"/>
              <a:t>Muokkaa ots. perustyyl. napsautt.</a:t>
            </a:r>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p:nvPr>
        </p:nvSpPr>
        <p:spPr>
          <a:xfrm>
            <a:off x="6096001" y="4329875"/>
            <a:ext cx="5355982"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99124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5174" y="882869"/>
            <a:ext cx="4526870"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5174" y="2702660"/>
            <a:ext cx="4526870"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3339" y="869951"/>
            <a:ext cx="491648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855B677-F3BE-4BC7-9B45-5761A11509A9}" type="datetime1">
              <a:rPr lang="fi-FI" smtClean="0"/>
              <a:t>2.2.2024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66783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5173" y="861647"/>
            <a:ext cx="10313378"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5173" y="2479433"/>
            <a:ext cx="10313378"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Ensimmäinen taso</a:t>
            </a:r>
          </a:p>
          <a:p>
            <a:pPr lvl="2"/>
            <a:r>
              <a:rPr lang="fi-FI"/>
              <a:t>Toinen taso</a:t>
            </a:r>
          </a:p>
          <a:p>
            <a:pPr lvl="3"/>
            <a:r>
              <a:rPr lang="fi-FI"/>
              <a:t>Kolmas taso</a:t>
            </a:r>
          </a:p>
          <a:p>
            <a:pPr lvl="4"/>
            <a:r>
              <a:rPr lang="fi-FI"/>
              <a:t>Neljäs taso</a:t>
            </a:r>
          </a:p>
          <a:p>
            <a:pPr lvl="5"/>
            <a:r>
              <a:rPr lang="fi-FI"/>
              <a:t>Viides taso</a:t>
            </a:r>
          </a:p>
          <a:p>
            <a:pPr lvl="6"/>
            <a:r>
              <a:rPr lang="fi-FI"/>
              <a:t>Kuudes taso</a:t>
            </a:r>
          </a:p>
          <a:p>
            <a:pPr lvl="7"/>
            <a:r>
              <a:rPr lang="fi-FI"/>
              <a:t>Seitsemäs taso</a:t>
            </a:r>
          </a:p>
          <a:p>
            <a:pPr lvl="8"/>
            <a:r>
              <a:rPr lang="fi-FI"/>
              <a:t>Kahdeksas taso</a:t>
            </a:r>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30098" y="6316599"/>
            <a:ext cx="1411119"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2.2.2024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635" y="180843"/>
            <a:ext cx="5158408"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6269" y="6316599"/>
            <a:ext cx="2743200"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descr="Keltamusta logo, jossa yhdistyy sydämen, nuolen ja p-kirjaimen muodot sekä harmaa teksti Pohjois-Savon hyvinvointialue.">
            <a:extLst>
              <a:ext uri="{FF2B5EF4-FFF2-40B4-BE49-F238E27FC236}">
                <a16:creationId xmlns:a16="http://schemas.microsoft.com/office/drawing/2014/main" id="{47AE4CFD-8148-4EE1-9FD3-721B986FD53F}"/>
              </a:ext>
              <a:ext uri="{C183D7F6-B498-43B3-948B-1728B52AA6E4}">
                <adec:decorative xmlns:adec="http://schemas.microsoft.com/office/drawing/2017/decorative" val="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0351469" y="319853"/>
            <a:ext cx="1522479" cy="329185"/>
          </a:xfrm>
          <a:prstGeom prst="rect">
            <a:avLst/>
          </a:prstGeom>
        </p:spPr>
      </p:pic>
    </p:spTree>
    <p:extLst>
      <p:ext uri="{BB962C8B-B14F-4D97-AF65-F5344CB8AC3E}">
        <p14:creationId xmlns:p14="http://schemas.microsoft.com/office/powerpoint/2010/main" val="2961343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chart" Target="../charts/chart10.xml"/><Relationship Id="rId4"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chart" Target="../charts/chart11.xml"/><Relationship Id="rId4"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chart" Target="../charts/chart12.xml"/><Relationship Id="rId4"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 Id="rId5" Type="http://schemas.openxmlformats.org/officeDocument/2006/relationships/image" Target="../media/image11.png"/><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 Id="rId5" Type="http://schemas.openxmlformats.org/officeDocument/2006/relationships/chart" Target="../charts/chart1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sotkanet.fi/sotkanet/fi/metadata/indicators/4823" TargetMode="External"/><Relationship Id="rId5" Type="http://schemas.openxmlformats.org/officeDocument/2006/relationships/chart" Target="../charts/chart1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chart" Target="../charts/chart18.xml"/><Relationship Id="rId4" Type="http://schemas.openxmlformats.org/officeDocument/2006/relationships/hyperlink" Target="https://sotkanet.fi/sotkanet/fi/metadata/indicators/482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 Id="rId5" Type="http://schemas.openxmlformats.org/officeDocument/2006/relationships/chart" Target="../charts/chart19.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 Id="rId5" Type="http://schemas.openxmlformats.org/officeDocument/2006/relationships/chart" Target="../charts/chart21.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chart" Target="../charts/chart22.xml"/><Relationship Id="rId4" Type="http://schemas.openxmlformats.org/officeDocument/2006/relationships/hyperlink" Target="https://sotkanet.fi/sotkanet/fi/metadata/indicators/484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tkanet.fi/sotkanet/fi/taulukko/?indicator=szZMqrTWDQi1dvK21k0DAA==&amp;region=s07MtDbxsjbSM443NQJShgA=&amp;year=sy5zsTbS0zUCAA==&amp;gender=t&amp;abs=f&amp;color=f&amp;buildVersion=3.1.1&amp;buildTimestamp=20230901063" TargetMode="External"/><Relationship Id="rId1" Type="http://schemas.openxmlformats.org/officeDocument/2006/relationships/slideLayout" Target="../slideLayouts/slideLayout9.xml"/><Relationship Id="rId5" Type="http://schemas.openxmlformats.org/officeDocument/2006/relationships/chart" Target="../charts/chart2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chart" Target="../charts/chart24.xml"/></Relationships>
</file>

<file path=ppt/slides/_rels/slide27.xml.rels><?xml version="1.0" encoding="UTF-8" standalone="yes"?>
<Relationships xmlns="http://schemas.openxmlformats.org/package/2006/relationships"><Relationship Id="rId3" Type="http://schemas.openxmlformats.org/officeDocument/2006/relationships/hyperlink" Target="https://sotkanet.fi/sotkanet/fi/metadata/indicators/4703" TargetMode="Externa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chart" Target="../charts/chart2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s://sotkanet.fi/sotkanet/fi/metadata/indicators/481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chart" Target="../charts/chart28.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chart" Target="../charts/chart30.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chart" Target="../charts/chart3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hyperlink" Target="https://sotkanet.fi/sotkanet/fi/metadata/indicators/481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chart" Target="../charts/chart5.xml"/><Relationship Id="rId5"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chart" Target="../charts/chart7.xml"/><Relationship Id="rId5" Type="http://schemas.openxmlformats.org/officeDocument/2006/relationships/hyperlink" Target="https://sotkanet.fi/sotkanet/fi/metadata/indicators/4818" TargetMode="Externa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hart" Target="../charts/chart8.xml"/><Relationship Id="rId4" Type="http://schemas.openxmlformats.org/officeDocument/2006/relationships/hyperlink" Target="https://sotkanet.fi/sotkanet/fi/metadata/indicators/481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hyperlink" Target="https://thl.fi/documents/155392151/190160464/ktk2023_indikaattorikuvaukset_alakoulu_fi.pdf/cbb47936-2e93-7ba6-efee-48c80a3a56df/ktk2023_indikaattorikuvaukset_alakoulu_fi.pdf?t=1699521817611" TargetMode="Externa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D3485-8EB6-26ED-75AD-F24A13395D8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D38F03C-216D-9F64-63A9-13DE4DD79ECC}"/>
              </a:ext>
            </a:extLst>
          </p:cNvPr>
          <p:cNvSpPr>
            <a:spLocks noGrp="1"/>
          </p:cNvSpPr>
          <p:nvPr>
            <p:ph type="ctrTitle"/>
          </p:nvPr>
        </p:nvSpPr>
        <p:spPr>
          <a:xfrm>
            <a:off x="5981017" y="807080"/>
            <a:ext cx="5686820" cy="1146222"/>
          </a:xfrm>
        </p:spPr>
        <p:txBody>
          <a:bodyPr vert="horz" lIns="0" tIns="0" rIns="0" bIns="0" rtlCol="0" anchor="t" anchorCtr="0">
            <a:noAutofit/>
          </a:bodyPr>
          <a:lstStyle/>
          <a:p>
            <a:pPr algn="l"/>
            <a:r>
              <a:rPr lang="fi-FI" sz="3950" dirty="0">
                <a:cs typeface="Arial"/>
              </a:rPr>
              <a:t>Mielenterveys</a:t>
            </a:r>
          </a:p>
        </p:txBody>
      </p:sp>
      <p:sp>
        <p:nvSpPr>
          <p:cNvPr id="3" name="Alaotsikko 2">
            <a:extLst>
              <a:ext uri="{FF2B5EF4-FFF2-40B4-BE49-F238E27FC236}">
                <a16:creationId xmlns:a16="http://schemas.microsoft.com/office/drawing/2014/main" id="{00A9D705-D36C-76C2-FBE5-56AF06B52095}"/>
              </a:ext>
            </a:extLst>
          </p:cNvPr>
          <p:cNvSpPr>
            <a:spLocks noGrp="1"/>
          </p:cNvSpPr>
          <p:nvPr>
            <p:ph type="subTitle" idx="1"/>
          </p:nvPr>
        </p:nvSpPr>
        <p:spPr>
          <a:xfrm>
            <a:off x="5981020" y="2351971"/>
            <a:ext cx="5780261" cy="3923930"/>
          </a:xfrm>
        </p:spPr>
        <p:txBody>
          <a:bodyPr/>
          <a:lstStyle/>
          <a:p>
            <a:pPr marL="342900" indent="-342900" algn="l">
              <a:buFont typeface="Arial,Sans-Serif" panose="020B0604020202020204" pitchFamily="34" charset="0"/>
              <a:buChar char="•"/>
            </a:pPr>
            <a:r>
              <a:rPr lang="fi-FI" sz="2200" dirty="0">
                <a:cs typeface="Arial"/>
              </a:rPr>
              <a:t>4.- ja 5. luokkalaiset</a:t>
            </a:r>
            <a:endParaRPr lang="en-US" sz="2200" dirty="0">
              <a:cs typeface="Arial"/>
            </a:endParaRPr>
          </a:p>
          <a:p>
            <a:pPr marL="342900" indent="-342900" algn="l">
              <a:buFont typeface="Arial,Sans-Serif" panose="020B0604020202020204" pitchFamily="34" charset="0"/>
              <a:buChar char="•"/>
            </a:pPr>
            <a:endParaRPr lang="fi-FI" sz="2200" dirty="0">
              <a:cs typeface="Arial"/>
            </a:endParaRPr>
          </a:p>
          <a:p>
            <a:pPr marL="285750" indent="-285750" algn="l">
              <a:buFont typeface="Arial" panose="020B0604020202020204" pitchFamily="34" charset="0"/>
              <a:buChar char="•"/>
            </a:pPr>
            <a:r>
              <a:rPr lang="fi-FI" sz="2200" dirty="0">
                <a:cs typeface="Arial"/>
              </a:rPr>
              <a:t>Vertailu vertailumaakuntiin ja koko maahan, kehitys 2019-2023 sekä kuntakohtaiset koonnit.</a:t>
            </a:r>
          </a:p>
          <a:p>
            <a:pPr marL="285750" indent="-285750" algn="l">
              <a:buFont typeface="Arial" panose="020B0604020202020204" pitchFamily="34" charset="0"/>
              <a:buChar char="•"/>
            </a:pPr>
            <a:endParaRPr lang="fi-FI" sz="2200" dirty="0">
              <a:cs typeface="Arial"/>
            </a:endParaRPr>
          </a:p>
          <a:p>
            <a:pPr marL="285750" indent="-285750" algn="l">
              <a:buFont typeface="Arial" panose="020B0604020202020204" pitchFamily="34" charset="0"/>
              <a:buChar char="•"/>
            </a:pPr>
            <a:r>
              <a:rPr lang="fi-FI" sz="2200" dirty="0">
                <a:cs typeface="Arial"/>
              </a:rPr>
              <a:t>Kuviot vielä saatetaan </a:t>
            </a:r>
            <a:r>
              <a:rPr lang="fi-FI" sz="2200">
                <a:cs typeface="Arial"/>
              </a:rPr>
              <a:t>eri muotoon… </a:t>
            </a:r>
            <a:endParaRPr lang="fi-FI" dirty="0"/>
          </a:p>
        </p:txBody>
      </p:sp>
      <p:sp>
        <p:nvSpPr>
          <p:cNvPr id="4" name="Dian numeron paikkamerkki 3">
            <a:extLst>
              <a:ext uri="{FF2B5EF4-FFF2-40B4-BE49-F238E27FC236}">
                <a16:creationId xmlns:a16="http://schemas.microsoft.com/office/drawing/2014/main" id="{A5F67820-5E3A-5C5E-A0FB-379A2054D56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a:t>
            </a:fld>
            <a:endParaRPr lang="fi-FI">
              <a:solidFill>
                <a:srgbClr val="313131"/>
              </a:solidFill>
              <a:latin typeface="Arial" panose="020B0604020202020204"/>
            </a:endParaRPr>
          </a:p>
        </p:txBody>
      </p:sp>
    </p:spTree>
    <p:extLst>
      <p:ext uri="{BB962C8B-B14F-4D97-AF65-F5344CB8AC3E}">
        <p14:creationId xmlns:p14="http://schemas.microsoft.com/office/powerpoint/2010/main" val="341181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D3485-8EB6-26ED-75AD-F24A13395D8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D38F03C-216D-9F64-63A9-13DE4DD79ECC}"/>
              </a:ext>
            </a:extLst>
          </p:cNvPr>
          <p:cNvSpPr>
            <a:spLocks noGrp="1"/>
          </p:cNvSpPr>
          <p:nvPr>
            <p:ph type="ctrTitle"/>
          </p:nvPr>
        </p:nvSpPr>
        <p:spPr>
          <a:xfrm>
            <a:off x="5981017" y="807080"/>
            <a:ext cx="5686820" cy="1146222"/>
          </a:xfrm>
        </p:spPr>
        <p:txBody>
          <a:bodyPr vert="horz" lIns="0" tIns="0" rIns="0" bIns="0" rtlCol="0" anchor="t" anchorCtr="0">
            <a:noAutofit/>
          </a:bodyPr>
          <a:lstStyle/>
          <a:p>
            <a:pPr algn="l"/>
            <a:r>
              <a:rPr lang="fi-FI" sz="3950" dirty="0">
                <a:cs typeface="Arial"/>
              </a:rPr>
              <a:t>Päihteet ja riippuvuudet</a:t>
            </a:r>
          </a:p>
        </p:txBody>
      </p:sp>
      <p:sp>
        <p:nvSpPr>
          <p:cNvPr id="3" name="Alaotsikko 2">
            <a:extLst>
              <a:ext uri="{FF2B5EF4-FFF2-40B4-BE49-F238E27FC236}">
                <a16:creationId xmlns:a16="http://schemas.microsoft.com/office/drawing/2014/main" id="{00A9D705-D36C-76C2-FBE5-56AF06B52095}"/>
              </a:ext>
            </a:extLst>
          </p:cNvPr>
          <p:cNvSpPr>
            <a:spLocks noGrp="1"/>
          </p:cNvSpPr>
          <p:nvPr>
            <p:ph type="subTitle" idx="1"/>
          </p:nvPr>
        </p:nvSpPr>
        <p:spPr>
          <a:xfrm>
            <a:off x="5981020" y="2351971"/>
            <a:ext cx="5780261" cy="3923930"/>
          </a:xfrm>
        </p:spPr>
        <p:txBody>
          <a:bodyPr/>
          <a:lstStyle/>
          <a:p>
            <a:pPr marL="342900" indent="-342900" algn="l">
              <a:buFont typeface="Arial,Sans-Serif" panose="020B0604020202020204" pitchFamily="34" charset="0"/>
              <a:buChar char="•"/>
            </a:pPr>
            <a:r>
              <a:rPr lang="fi-FI" sz="2200" dirty="0">
                <a:cs typeface="Arial"/>
              </a:rPr>
              <a:t>4.- ja 5. luokkalaiset</a:t>
            </a:r>
            <a:endParaRPr lang="en-US" sz="2200" dirty="0">
              <a:cs typeface="Arial"/>
            </a:endParaRPr>
          </a:p>
          <a:p>
            <a:pPr marL="342900" indent="-342900" algn="l">
              <a:buFont typeface="Arial,Sans-Serif" panose="020B0604020202020204" pitchFamily="34" charset="0"/>
              <a:buChar char="•"/>
            </a:pPr>
            <a:endParaRPr lang="fi-FI" sz="2200" dirty="0">
              <a:cs typeface="Arial"/>
            </a:endParaRPr>
          </a:p>
          <a:p>
            <a:pPr marL="285750" indent="-285750" algn="l">
              <a:buFont typeface="Arial" panose="020B0604020202020204" pitchFamily="34" charset="0"/>
              <a:buChar char="•"/>
            </a:pPr>
            <a:r>
              <a:rPr lang="fi-FI" sz="2200" dirty="0">
                <a:cs typeface="Arial"/>
              </a:rPr>
              <a:t>Vertailu vertailumaakuntiin ja koko maahan, kehitys 2019-2023 sekä kuntakohtaiset koonnit. </a:t>
            </a:r>
            <a:endParaRPr lang="fi-FI" dirty="0"/>
          </a:p>
        </p:txBody>
      </p:sp>
      <p:sp>
        <p:nvSpPr>
          <p:cNvPr id="4" name="Dian numeron paikkamerkki 3">
            <a:extLst>
              <a:ext uri="{FF2B5EF4-FFF2-40B4-BE49-F238E27FC236}">
                <a16:creationId xmlns:a16="http://schemas.microsoft.com/office/drawing/2014/main" id="{A5F67820-5E3A-5C5E-A0FB-379A2054D56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10</a:t>
            </a:fld>
            <a:endParaRPr lang="fi-FI">
              <a:solidFill>
                <a:srgbClr val="313131"/>
              </a:solidFill>
              <a:latin typeface="Arial" panose="020B0604020202020204"/>
            </a:endParaRPr>
          </a:p>
        </p:txBody>
      </p:sp>
    </p:spTree>
    <p:extLst>
      <p:ext uri="{BB962C8B-B14F-4D97-AF65-F5344CB8AC3E}">
        <p14:creationId xmlns:p14="http://schemas.microsoft.com/office/powerpoint/2010/main" val="215775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4CC062E-8A15-63EE-0936-2407EF14B839}"/>
              </a:ext>
            </a:extLst>
          </p:cNvPr>
          <p:cNvSpPr>
            <a:spLocks noGrp="1"/>
          </p:cNvSpPr>
          <p:nvPr>
            <p:ph type="title"/>
          </p:nvPr>
        </p:nvSpPr>
        <p:spPr>
          <a:xfrm>
            <a:off x="945173" y="861647"/>
            <a:ext cx="10313378" cy="1234018"/>
          </a:xfrm>
        </p:spPr>
        <p:txBody>
          <a:bodyPr/>
          <a:lstStyle/>
          <a:p>
            <a:r>
              <a:rPr lang="fi-FI" sz="3600" dirty="0">
                <a:cs typeface="Arial"/>
              </a:rPr>
              <a:t>Päihteet ja riippuvuudet indikaattorit</a:t>
            </a:r>
            <a:endParaRPr lang="en-US" dirty="0"/>
          </a:p>
        </p:txBody>
      </p:sp>
      <p:pic>
        <p:nvPicPr>
          <p:cNvPr id="7" name="Sisällön paikkamerkki 6">
            <a:extLst>
              <a:ext uri="{FF2B5EF4-FFF2-40B4-BE49-F238E27FC236}">
                <a16:creationId xmlns:a16="http://schemas.microsoft.com/office/drawing/2014/main" id="{6C9B4D70-26B2-9193-F166-D01504C847B9}"/>
              </a:ext>
            </a:extLst>
          </p:cNvPr>
          <p:cNvPicPr>
            <a:picLocks noGrp="1" noChangeAspect="1"/>
          </p:cNvPicPr>
          <p:nvPr>
            <p:ph idx="1"/>
          </p:nvPr>
        </p:nvPicPr>
        <p:blipFill>
          <a:blip r:embed="rId2"/>
          <a:stretch>
            <a:fillRect/>
          </a:stretch>
        </p:blipFill>
        <p:spPr>
          <a:xfrm>
            <a:off x="1537008" y="2479433"/>
            <a:ext cx="9129708" cy="3697531"/>
          </a:xfrm>
          <a:noFill/>
        </p:spPr>
      </p:pic>
      <p:sp>
        <p:nvSpPr>
          <p:cNvPr id="14" name="Footer Placeholder 3">
            <a:extLst>
              <a:ext uri="{FF2B5EF4-FFF2-40B4-BE49-F238E27FC236}">
                <a16:creationId xmlns:a16="http://schemas.microsoft.com/office/drawing/2014/main" id="{A3D67350-051A-8908-8649-9E3FD5FAA7CB}"/>
              </a:ext>
            </a:extLst>
          </p:cNvPr>
          <p:cNvSpPr>
            <a:spLocks noGrp="1"/>
          </p:cNvSpPr>
          <p:nvPr>
            <p:ph type="ftr" sz="quarter" idx="11"/>
          </p:nvPr>
        </p:nvSpPr>
        <p:spPr>
          <a:xfrm>
            <a:off x="313635" y="180843"/>
            <a:ext cx="5158408" cy="365125"/>
          </a:xfrm>
        </p:spPr>
        <p:txBody>
          <a:bodyPr/>
          <a:lstStyle/>
          <a:p>
            <a:endParaRPr lang="fi-FI"/>
          </a:p>
        </p:txBody>
      </p:sp>
      <p:sp>
        <p:nvSpPr>
          <p:cNvPr id="5" name="Dian numeron paikkamerkki 4">
            <a:extLst>
              <a:ext uri="{FF2B5EF4-FFF2-40B4-BE49-F238E27FC236}">
                <a16:creationId xmlns:a16="http://schemas.microsoft.com/office/drawing/2014/main" id="{C3D8FFD1-42ED-4294-79F1-8DA3D4096CBD}"/>
              </a:ext>
            </a:extLst>
          </p:cNvPr>
          <p:cNvSpPr>
            <a:spLocks noGrp="1"/>
          </p:cNvSpPr>
          <p:nvPr>
            <p:ph type="sldNum" sz="quarter" idx="12"/>
          </p:nvPr>
        </p:nvSpPr>
        <p:spPr>
          <a:xfrm>
            <a:off x="9136269" y="6316599"/>
            <a:ext cx="2743200" cy="365125"/>
          </a:xfrm>
        </p:spPr>
        <p:txBody>
          <a:bodyPr anchor="ctr">
            <a:normAutofit/>
          </a:bodyPr>
          <a:lstStyle/>
          <a:p>
            <a:pPr>
              <a:spcAft>
                <a:spcPts val="600"/>
              </a:spcAft>
            </a:pPr>
            <a:fld id="{CCD26548-A701-4132-A0A2-A9B09A70FF4B}" type="slidenum">
              <a:rPr lang="fi-FI" smtClean="0"/>
              <a:pPr>
                <a:spcAft>
                  <a:spcPts val="600"/>
                </a:spcAft>
              </a:pPr>
              <a:t>11</a:t>
            </a:fld>
            <a:endParaRPr lang="fi-FI"/>
          </a:p>
        </p:txBody>
      </p:sp>
    </p:spTree>
    <p:extLst>
      <p:ext uri="{BB962C8B-B14F-4D97-AF65-F5344CB8AC3E}">
        <p14:creationId xmlns:p14="http://schemas.microsoft.com/office/powerpoint/2010/main" val="288135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12</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8" name="Tekstiruutu 7">
            <a:extLst>
              <a:ext uri="{FF2B5EF4-FFF2-40B4-BE49-F238E27FC236}">
                <a16:creationId xmlns:a16="http://schemas.microsoft.com/office/drawing/2014/main" id="{CA81767E-D1FB-185A-755B-0406040E67CD}"/>
              </a:ext>
            </a:extLst>
          </p:cNvPr>
          <p:cNvSpPr txBox="1"/>
          <p:nvPr/>
        </p:nvSpPr>
        <p:spPr>
          <a:xfrm>
            <a:off x="634415" y="5928572"/>
            <a:ext cx="10469655" cy="461665"/>
          </a:xfrm>
          <a:prstGeom prst="rect">
            <a:avLst/>
          </a:prstGeom>
          <a:noFill/>
        </p:spPr>
        <p:txBody>
          <a:bodyPr wrap="square">
            <a:spAutoFit/>
          </a:bodyPr>
          <a:lstStyle/>
          <a:p>
            <a:r>
              <a:rPr lang="fi-FI" sz="1200" dirty="0"/>
              <a:t>Indikaattori tuottaa tietoa niiden lasten osuudesta (%), jotka eivät ole usein syöneet tai nukkuneet netin takia</a:t>
            </a:r>
          </a:p>
          <a:p>
            <a:r>
              <a:rPr lang="fi-FI" sz="1200" dirty="0"/>
              <a:t> </a:t>
            </a:r>
            <a:r>
              <a:rPr lang="fi-FI" sz="1200" dirty="0">
                <a:hlinkClick r:id="rId4"/>
              </a:rPr>
              <a:t>Kouluterveyskysely 2023: Perusopetuksen 4. ja 5. luokan indikaattoreiden kuvaukset (thl.fi)</a:t>
            </a:r>
            <a:endParaRPr lang="fi-FI" sz="1200" dirty="0"/>
          </a:p>
        </p:txBody>
      </p:sp>
      <p:graphicFrame>
        <p:nvGraphicFramePr>
          <p:cNvPr id="9" name="Kaavio 8">
            <a:extLst>
              <a:ext uri="{FF2B5EF4-FFF2-40B4-BE49-F238E27FC236}">
                <a16:creationId xmlns:a16="http://schemas.microsoft.com/office/drawing/2014/main" id="{1A536BF9-3108-EC88-BBB4-301D6D37F688}"/>
              </a:ext>
            </a:extLst>
          </p:cNvPr>
          <p:cNvGraphicFramePr>
            <a:graphicFrameLocks/>
          </p:cNvGraphicFramePr>
          <p:nvPr>
            <p:extLst>
              <p:ext uri="{D42A27DB-BD31-4B8C-83A1-F6EECF244321}">
                <p14:modId xmlns:p14="http://schemas.microsoft.com/office/powerpoint/2010/main" val="53295281"/>
              </p:ext>
            </p:extLst>
          </p:nvPr>
        </p:nvGraphicFramePr>
        <p:xfrm>
          <a:off x="6650963" y="1518699"/>
          <a:ext cx="5051557" cy="4129712"/>
        </p:xfrm>
        <a:graphic>
          <a:graphicData uri="http://schemas.openxmlformats.org/drawingml/2006/chart">
            <c:chart xmlns:c="http://schemas.openxmlformats.org/drawingml/2006/chart" xmlns:r="http://schemas.openxmlformats.org/officeDocument/2006/relationships" r:id="rId5"/>
          </a:graphicData>
        </a:graphic>
      </p:graphicFrame>
      <p:pic>
        <p:nvPicPr>
          <p:cNvPr id="11" name="Kuva 10">
            <a:extLst>
              <a:ext uri="{FF2B5EF4-FFF2-40B4-BE49-F238E27FC236}">
                <a16:creationId xmlns:a16="http://schemas.microsoft.com/office/drawing/2014/main" id="{1E23498A-874A-9BB2-FD7B-5333BB035219}"/>
              </a:ext>
            </a:extLst>
          </p:cNvPr>
          <p:cNvPicPr>
            <a:picLocks noChangeAspect="1"/>
          </p:cNvPicPr>
          <p:nvPr/>
        </p:nvPicPr>
        <p:blipFill>
          <a:blip r:embed="rId6"/>
          <a:stretch>
            <a:fillRect/>
          </a:stretch>
        </p:blipFill>
        <p:spPr>
          <a:xfrm>
            <a:off x="489481" y="783633"/>
            <a:ext cx="5545560" cy="4806264"/>
          </a:xfrm>
          <a:prstGeom prst="rect">
            <a:avLst/>
          </a:prstGeom>
        </p:spPr>
      </p:pic>
    </p:spTree>
    <p:extLst>
      <p:ext uri="{BB962C8B-B14F-4D97-AF65-F5344CB8AC3E}">
        <p14:creationId xmlns:p14="http://schemas.microsoft.com/office/powerpoint/2010/main" val="403036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607395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8" name="Tekstiruutu 7">
            <a:extLst>
              <a:ext uri="{FF2B5EF4-FFF2-40B4-BE49-F238E27FC236}">
                <a16:creationId xmlns:a16="http://schemas.microsoft.com/office/drawing/2014/main" id="{E03A4753-DFD6-BF42-8813-F02F9FD503D8}"/>
              </a:ext>
            </a:extLst>
          </p:cNvPr>
          <p:cNvSpPr txBox="1"/>
          <p:nvPr/>
        </p:nvSpPr>
        <p:spPr>
          <a:xfrm>
            <a:off x="697666" y="6179525"/>
            <a:ext cx="9033343" cy="461665"/>
          </a:xfrm>
          <a:prstGeom prst="rect">
            <a:avLst/>
          </a:prstGeom>
          <a:noFill/>
        </p:spPr>
        <p:txBody>
          <a:bodyPr wrap="square">
            <a:spAutoFit/>
          </a:bodyPr>
          <a:lstStyle/>
          <a:p>
            <a:r>
              <a:rPr lang="fi-FI" sz="1200" dirty="0"/>
              <a:t>Indikaattori tuottaa tietoa niiden lasten osuudesta (%), jotka ovat usein huomanneet olevansa netissä, vaikka heitä ei ole oikeastaan edes huvittanut.</a:t>
            </a:r>
            <a:r>
              <a:rPr lang="fi-FI" sz="1200" dirty="0">
                <a:hlinkClick r:id="rId4"/>
              </a:rPr>
              <a:t> Kouluterveyskysely 2023: Perusopetuksen 4. ja 5. luokan indikaattoreiden kuvaukset (thl.fi)</a:t>
            </a:r>
            <a:endParaRPr lang="fi-FI" sz="1200" dirty="0"/>
          </a:p>
        </p:txBody>
      </p:sp>
      <p:graphicFrame>
        <p:nvGraphicFramePr>
          <p:cNvPr id="9" name="Kaavio 8">
            <a:extLst>
              <a:ext uri="{FF2B5EF4-FFF2-40B4-BE49-F238E27FC236}">
                <a16:creationId xmlns:a16="http://schemas.microsoft.com/office/drawing/2014/main" id="{A56A0F0D-28BE-902E-021C-628CAB53CADD}"/>
              </a:ext>
            </a:extLst>
          </p:cNvPr>
          <p:cNvGraphicFramePr>
            <a:graphicFrameLocks/>
          </p:cNvGraphicFramePr>
          <p:nvPr>
            <p:extLst>
              <p:ext uri="{D42A27DB-BD31-4B8C-83A1-F6EECF244321}">
                <p14:modId xmlns:p14="http://schemas.microsoft.com/office/powerpoint/2010/main" val="1764398778"/>
              </p:ext>
            </p:extLst>
          </p:nvPr>
        </p:nvGraphicFramePr>
        <p:xfrm>
          <a:off x="6830170" y="963295"/>
          <a:ext cx="4746929" cy="493141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Kuva 10">
            <a:extLst>
              <a:ext uri="{FF2B5EF4-FFF2-40B4-BE49-F238E27FC236}">
                <a16:creationId xmlns:a16="http://schemas.microsoft.com/office/drawing/2014/main" id="{AF001EF1-9473-AF4D-9663-A101087C2271}"/>
              </a:ext>
            </a:extLst>
          </p:cNvPr>
          <p:cNvPicPr>
            <a:picLocks noChangeAspect="1"/>
          </p:cNvPicPr>
          <p:nvPr/>
        </p:nvPicPr>
        <p:blipFill>
          <a:blip r:embed="rId6"/>
          <a:stretch>
            <a:fillRect/>
          </a:stretch>
        </p:blipFill>
        <p:spPr>
          <a:xfrm>
            <a:off x="373085" y="765468"/>
            <a:ext cx="5496158" cy="5046935"/>
          </a:xfrm>
          <a:prstGeom prst="rect">
            <a:avLst/>
          </a:prstGeom>
        </p:spPr>
      </p:pic>
    </p:spTree>
    <p:extLst>
      <p:ext uri="{BB962C8B-B14F-4D97-AF65-F5344CB8AC3E}">
        <p14:creationId xmlns:p14="http://schemas.microsoft.com/office/powerpoint/2010/main" val="149293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6" y="6060401"/>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8" name="Tekstiruutu 7">
            <a:extLst>
              <a:ext uri="{FF2B5EF4-FFF2-40B4-BE49-F238E27FC236}">
                <a16:creationId xmlns:a16="http://schemas.microsoft.com/office/drawing/2014/main" id="{D5E37921-3C7B-3F4E-DABA-E5F383252D53}"/>
              </a:ext>
            </a:extLst>
          </p:cNvPr>
          <p:cNvSpPr txBox="1"/>
          <p:nvPr/>
        </p:nvSpPr>
        <p:spPr>
          <a:xfrm>
            <a:off x="489478" y="6064458"/>
            <a:ext cx="11073526" cy="461665"/>
          </a:xfrm>
          <a:prstGeom prst="rect">
            <a:avLst/>
          </a:prstGeom>
          <a:noFill/>
        </p:spPr>
        <p:txBody>
          <a:bodyPr wrap="square">
            <a:spAutoFit/>
          </a:bodyPr>
          <a:lstStyle/>
          <a:p>
            <a:r>
              <a:rPr lang="fi-FI" sz="1200" dirty="0"/>
              <a:t>Indikaattori tuottaa tietoa niiden lasten osuudesta (%), jotka ovat kokeneet usein, että pitäisi viettää enemmän aikaa perheen, ystävien tai läksyjen parissa, mutta kaikki aika kuluu netissä.</a:t>
            </a:r>
            <a:r>
              <a:rPr lang="fi-FI" sz="1200" dirty="0">
                <a:hlinkClick r:id="rId4"/>
              </a:rPr>
              <a:t> Kouluterveyskysely 2023: Perusopetuksen 4. ja 5. luokan indikaattoreiden kuvaukset (thl.fi)</a:t>
            </a:r>
            <a:endParaRPr lang="fi-FI" sz="1200" dirty="0"/>
          </a:p>
        </p:txBody>
      </p:sp>
      <p:graphicFrame>
        <p:nvGraphicFramePr>
          <p:cNvPr id="9" name="Kaavio 8">
            <a:extLst>
              <a:ext uri="{FF2B5EF4-FFF2-40B4-BE49-F238E27FC236}">
                <a16:creationId xmlns:a16="http://schemas.microsoft.com/office/drawing/2014/main" id="{F74CF658-0FF5-DE64-C3E8-5634D3A28728}"/>
              </a:ext>
            </a:extLst>
          </p:cNvPr>
          <p:cNvGraphicFramePr>
            <a:graphicFrameLocks/>
          </p:cNvGraphicFramePr>
          <p:nvPr>
            <p:extLst>
              <p:ext uri="{D42A27DB-BD31-4B8C-83A1-F6EECF244321}">
                <p14:modId xmlns:p14="http://schemas.microsoft.com/office/powerpoint/2010/main" val="1545330372"/>
              </p:ext>
            </p:extLst>
          </p:nvPr>
        </p:nvGraphicFramePr>
        <p:xfrm>
          <a:off x="6933537" y="1736993"/>
          <a:ext cx="4564049" cy="4116317"/>
        </p:xfrm>
        <a:graphic>
          <a:graphicData uri="http://schemas.openxmlformats.org/drawingml/2006/chart">
            <c:chart xmlns:c="http://schemas.openxmlformats.org/drawingml/2006/chart" xmlns:r="http://schemas.openxmlformats.org/officeDocument/2006/relationships" r:id="rId5"/>
          </a:graphicData>
        </a:graphic>
      </p:graphicFrame>
      <p:pic>
        <p:nvPicPr>
          <p:cNvPr id="11" name="Kuva 10">
            <a:extLst>
              <a:ext uri="{FF2B5EF4-FFF2-40B4-BE49-F238E27FC236}">
                <a16:creationId xmlns:a16="http://schemas.microsoft.com/office/drawing/2014/main" id="{F2130029-3CEE-B734-7214-ED5FA1E1C27A}"/>
              </a:ext>
            </a:extLst>
          </p:cNvPr>
          <p:cNvPicPr>
            <a:picLocks noChangeAspect="1"/>
          </p:cNvPicPr>
          <p:nvPr/>
        </p:nvPicPr>
        <p:blipFill>
          <a:blip r:embed="rId6"/>
          <a:stretch>
            <a:fillRect/>
          </a:stretch>
        </p:blipFill>
        <p:spPr>
          <a:xfrm>
            <a:off x="373086" y="805393"/>
            <a:ext cx="5496157" cy="5147283"/>
          </a:xfrm>
          <a:prstGeom prst="rect">
            <a:avLst/>
          </a:prstGeom>
        </p:spPr>
      </p:pic>
    </p:spTree>
    <p:extLst>
      <p:ext uri="{BB962C8B-B14F-4D97-AF65-F5344CB8AC3E}">
        <p14:creationId xmlns:p14="http://schemas.microsoft.com/office/powerpoint/2010/main" val="52508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15</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269800" y="6008912"/>
            <a:ext cx="11521983"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51A29388-6434-AEB8-4555-5F28D94A1E6A}"/>
              </a:ext>
            </a:extLst>
          </p:cNvPr>
          <p:cNvGraphicFramePr>
            <a:graphicFrameLocks/>
          </p:cNvGraphicFramePr>
          <p:nvPr>
            <p:extLst>
              <p:ext uri="{D42A27DB-BD31-4B8C-83A1-F6EECF244321}">
                <p14:modId xmlns:p14="http://schemas.microsoft.com/office/powerpoint/2010/main" val="995986154"/>
              </p:ext>
            </p:extLst>
          </p:nvPr>
        </p:nvGraphicFramePr>
        <p:xfrm>
          <a:off x="6405859" y="738993"/>
          <a:ext cx="5452186" cy="4981594"/>
        </p:xfrm>
        <a:graphic>
          <a:graphicData uri="http://schemas.openxmlformats.org/drawingml/2006/chart">
            <c:chart xmlns:c="http://schemas.openxmlformats.org/drawingml/2006/chart" xmlns:r="http://schemas.openxmlformats.org/officeDocument/2006/relationships" r:id="rId4"/>
          </a:graphicData>
        </a:graphic>
      </p:graphicFrame>
      <p:pic>
        <p:nvPicPr>
          <p:cNvPr id="9" name="Kuva 8">
            <a:extLst>
              <a:ext uri="{FF2B5EF4-FFF2-40B4-BE49-F238E27FC236}">
                <a16:creationId xmlns:a16="http://schemas.microsoft.com/office/drawing/2014/main" id="{9FA4EA44-B198-F906-C955-9DC54CF73995}"/>
              </a:ext>
            </a:extLst>
          </p:cNvPr>
          <p:cNvPicPr>
            <a:picLocks noChangeAspect="1"/>
          </p:cNvPicPr>
          <p:nvPr/>
        </p:nvPicPr>
        <p:blipFill>
          <a:blip r:embed="rId5"/>
          <a:stretch>
            <a:fillRect/>
          </a:stretch>
        </p:blipFill>
        <p:spPr>
          <a:xfrm>
            <a:off x="485030" y="886628"/>
            <a:ext cx="5510253" cy="4833959"/>
          </a:xfrm>
          <a:prstGeom prst="rect">
            <a:avLst/>
          </a:prstGeom>
        </p:spPr>
      </p:pic>
      <p:sp>
        <p:nvSpPr>
          <p:cNvPr id="10" name="Tekstiruutu 9">
            <a:extLst>
              <a:ext uri="{FF2B5EF4-FFF2-40B4-BE49-F238E27FC236}">
                <a16:creationId xmlns:a16="http://schemas.microsoft.com/office/drawing/2014/main" id="{229FCDFA-FEB0-A522-B4D0-491C61EFA90B}"/>
              </a:ext>
            </a:extLst>
          </p:cNvPr>
          <p:cNvSpPr txBox="1"/>
          <p:nvPr/>
        </p:nvSpPr>
        <p:spPr>
          <a:xfrm>
            <a:off x="665259" y="6160652"/>
            <a:ext cx="10861481" cy="369332"/>
          </a:xfrm>
          <a:prstGeom prst="rect">
            <a:avLst/>
          </a:prstGeom>
          <a:noFill/>
        </p:spPr>
        <p:txBody>
          <a:bodyPr wrap="square" lIns="0" tIns="0" rIns="0" bIns="0" rtlCol="0">
            <a:spAutoFit/>
          </a:bodyPr>
          <a:lstStyle/>
          <a:p>
            <a:pPr algn="l"/>
            <a:r>
              <a:rPr lang="fi-FI" sz="1200" dirty="0"/>
              <a:t>Tuntenut olonsa usein hermostuneeksi, kun ei ole päässyt nettiin</a:t>
            </a:r>
          </a:p>
          <a:p>
            <a:pPr algn="l"/>
            <a:r>
              <a:rPr lang="fi-FI" sz="1200" dirty="0">
                <a:hlinkClick r:id="rId6"/>
              </a:rPr>
              <a:t>Kouluterveyskysely 2023: Perusopetuksen 4. ja 5. luokan indikaattoreiden kuvaukset (thl.fi)</a:t>
            </a:r>
            <a:endParaRPr lang="fi-FI" sz="1200" dirty="0"/>
          </a:p>
        </p:txBody>
      </p:sp>
    </p:spTree>
    <p:extLst>
      <p:ext uri="{BB962C8B-B14F-4D97-AF65-F5344CB8AC3E}">
        <p14:creationId xmlns:p14="http://schemas.microsoft.com/office/powerpoint/2010/main" val="2563650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16</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622020"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C8C68B4C-3C85-4061-D36B-BDA9B0007C6E}"/>
              </a:ext>
            </a:extLst>
          </p:cNvPr>
          <p:cNvGraphicFramePr>
            <a:graphicFrameLocks/>
          </p:cNvGraphicFramePr>
          <p:nvPr>
            <p:extLst>
              <p:ext uri="{D42A27DB-BD31-4B8C-83A1-F6EECF244321}">
                <p14:modId xmlns:p14="http://schemas.microsoft.com/office/powerpoint/2010/main" val="2937033118"/>
              </p:ext>
            </p:extLst>
          </p:nvPr>
        </p:nvGraphicFramePr>
        <p:xfrm>
          <a:off x="6567778" y="1558456"/>
          <a:ext cx="5427328" cy="416359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iruutu 9">
            <a:extLst>
              <a:ext uri="{FF2B5EF4-FFF2-40B4-BE49-F238E27FC236}">
                <a16:creationId xmlns:a16="http://schemas.microsoft.com/office/drawing/2014/main" id="{132C0138-BF67-FB52-23E1-3B5B0382FB06}"/>
              </a:ext>
            </a:extLst>
          </p:cNvPr>
          <p:cNvSpPr txBox="1"/>
          <p:nvPr/>
        </p:nvSpPr>
        <p:spPr>
          <a:xfrm>
            <a:off x="576665" y="5999609"/>
            <a:ext cx="10715707" cy="461665"/>
          </a:xfrm>
          <a:prstGeom prst="rect">
            <a:avLst/>
          </a:prstGeom>
          <a:noFill/>
        </p:spPr>
        <p:txBody>
          <a:bodyPr wrap="square">
            <a:spAutoFit/>
          </a:bodyPr>
          <a:lstStyle/>
          <a:p>
            <a:r>
              <a:rPr lang="fi-FI" sz="1200" dirty="0"/>
              <a:t>Indikaattori tuottaa tietoa niiden lasten osuudesta (%), jotka ovat nuuskanneet ainakin kerran elämänsä aikana</a:t>
            </a:r>
          </a:p>
          <a:p>
            <a:r>
              <a:rPr lang="fi-FI" sz="1200" dirty="0"/>
              <a:t> </a:t>
            </a:r>
            <a:r>
              <a:rPr lang="fi-FI" sz="1200" dirty="0">
                <a:hlinkClick r:id="rId5"/>
              </a:rPr>
              <a:t>Kouluterveyskysely 2023: Perusopetuksen 4. ja 5. luokan indikaattoreiden kuvaukset (thl.fi)</a:t>
            </a:r>
            <a:endParaRPr lang="fi-FI" sz="1200" dirty="0"/>
          </a:p>
        </p:txBody>
      </p:sp>
      <p:pic>
        <p:nvPicPr>
          <p:cNvPr id="12" name="Kuva 11">
            <a:extLst>
              <a:ext uri="{FF2B5EF4-FFF2-40B4-BE49-F238E27FC236}">
                <a16:creationId xmlns:a16="http://schemas.microsoft.com/office/drawing/2014/main" id="{7080AF4E-9EEA-C2E8-1954-14F6E4945440}"/>
              </a:ext>
            </a:extLst>
          </p:cNvPr>
          <p:cNvPicPr>
            <a:picLocks noChangeAspect="1"/>
          </p:cNvPicPr>
          <p:nvPr/>
        </p:nvPicPr>
        <p:blipFill>
          <a:blip r:embed="rId6"/>
          <a:stretch>
            <a:fillRect/>
          </a:stretch>
        </p:blipFill>
        <p:spPr>
          <a:xfrm>
            <a:off x="373086" y="754757"/>
            <a:ext cx="5496158" cy="4779268"/>
          </a:xfrm>
          <a:prstGeom prst="rect">
            <a:avLst/>
          </a:prstGeom>
        </p:spPr>
      </p:pic>
    </p:spTree>
    <p:extLst>
      <p:ext uri="{BB962C8B-B14F-4D97-AF65-F5344CB8AC3E}">
        <p14:creationId xmlns:p14="http://schemas.microsoft.com/office/powerpoint/2010/main" val="3592357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17</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3" name="Kuva 2">
            <a:extLst>
              <a:ext uri="{FF2B5EF4-FFF2-40B4-BE49-F238E27FC236}">
                <a16:creationId xmlns:a16="http://schemas.microsoft.com/office/drawing/2014/main" id="{5A3D3496-C6F2-18FB-D84A-8CFE2E82BC61}"/>
              </a:ext>
            </a:extLst>
          </p:cNvPr>
          <p:cNvPicPr>
            <a:picLocks noChangeAspect="1"/>
          </p:cNvPicPr>
          <p:nvPr/>
        </p:nvPicPr>
        <p:blipFill>
          <a:blip r:embed="rId4"/>
          <a:stretch>
            <a:fillRect/>
          </a:stretch>
        </p:blipFill>
        <p:spPr>
          <a:xfrm>
            <a:off x="461176" y="922351"/>
            <a:ext cx="5796307" cy="4587861"/>
          </a:xfrm>
          <a:prstGeom prst="rect">
            <a:avLst/>
          </a:prstGeom>
        </p:spPr>
      </p:pic>
      <p:graphicFrame>
        <p:nvGraphicFramePr>
          <p:cNvPr id="8" name="Kaavio 7">
            <a:extLst>
              <a:ext uri="{FF2B5EF4-FFF2-40B4-BE49-F238E27FC236}">
                <a16:creationId xmlns:a16="http://schemas.microsoft.com/office/drawing/2014/main" id="{E0E15176-3446-0638-810C-C8FE4286D565}"/>
              </a:ext>
            </a:extLst>
          </p:cNvPr>
          <p:cNvGraphicFramePr>
            <a:graphicFrameLocks/>
          </p:cNvGraphicFramePr>
          <p:nvPr>
            <p:extLst>
              <p:ext uri="{D42A27DB-BD31-4B8C-83A1-F6EECF244321}">
                <p14:modId xmlns:p14="http://schemas.microsoft.com/office/powerpoint/2010/main" val="2422690480"/>
              </p:ext>
            </p:extLst>
          </p:nvPr>
        </p:nvGraphicFramePr>
        <p:xfrm>
          <a:off x="6601602" y="1582310"/>
          <a:ext cx="5039108" cy="403897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kstiruutu 9">
            <a:extLst>
              <a:ext uri="{FF2B5EF4-FFF2-40B4-BE49-F238E27FC236}">
                <a16:creationId xmlns:a16="http://schemas.microsoft.com/office/drawing/2014/main" id="{731E1A6B-9BDC-77FF-EB95-EA46B0F58238}"/>
              </a:ext>
            </a:extLst>
          </p:cNvPr>
          <p:cNvSpPr txBox="1"/>
          <p:nvPr/>
        </p:nvSpPr>
        <p:spPr>
          <a:xfrm>
            <a:off x="489479" y="5861699"/>
            <a:ext cx="10581409" cy="461665"/>
          </a:xfrm>
          <a:prstGeom prst="rect">
            <a:avLst/>
          </a:prstGeom>
          <a:noFill/>
        </p:spPr>
        <p:txBody>
          <a:bodyPr wrap="square">
            <a:spAutoFit/>
          </a:bodyPr>
          <a:lstStyle/>
          <a:p>
            <a:r>
              <a:rPr lang="fi-FI" sz="1200" dirty="0"/>
              <a:t>Indikaattori tuottaa tietoa niiden lasten osuudesta (%), jotka ovat käyttäneet sähkösavukkeita ainakin kerran elämänsä aikana </a:t>
            </a:r>
            <a:r>
              <a:rPr lang="fi-FI" sz="1200" dirty="0">
                <a:hlinkClick r:id="rId6"/>
              </a:rPr>
              <a:t>Kouluterveyskysely 2023: Perusopetuksen 4. ja 5. luokan indikaattoreiden kuvaukset (thl.fi)</a:t>
            </a:r>
            <a:endParaRPr lang="fi-FI" sz="1200" dirty="0"/>
          </a:p>
        </p:txBody>
      </p:sp>
    </p:spTree>
    <p:extLst>
      <p:ext uri="{BB962C8B-B14F-4D97-AF65-F5344CB8AC3E}">
        <p14:creationId xmlns:p14="http://schemas.microsoft.com/office/powerpoint/2010/main" val="998822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36A3BD17-5865-397F-5D19-18EAFDB6E399}"/>
              </a:ext>
            </a:extLst>
          </p:cNvPr>
          <p:cNvGraphicFramePr>
            <a:graphicFrameLocks/>
          </p:cNvGraphicFramePr>
          <p:nvPr>
            <p:extLst>
              <p:ext uri="{D42A27DB-BD31-4B8C-83A1-F6EECF244321}">
                <p14:modId xmlns:p14="http://schemas.microsoft.com/office/powerpoint/2010/main" val="2323165554"/>
              </p:ext>
            </p:extLst>
          </p:nvPr>
        </p:nvGraphicFramePr>
        <p:xfrm>
          <a:off x="492907" y="1118579"/>
          <a:ext cx="5441612" cy="44445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Kaavio 2">
            <a:extLst>
              <a:ext uri="{FF2B5EF4-FFF2-40B4-BE49-F238E27FC236}">
                <a16:creationId xmlns:a16="http://schemas.microsoft.com/office/drawing/2014/main" id="{FD673C6B-4396-C09C-34AD-CC495D46E63F}"/>
              </a:ext>
            </a:extLst>
          </p:cNvPr>
          <p:cNvGraphicFramePr>
            <a:graphicFrameLocks/>
          </p:cNvGraphicFramePr>
          <p:nvPr>
            <p:extLst>
              <p:ext uri="{D42A27DB-BD31-4B8C-83A1-F6EECF244321}">
                <p14:modId xmlns:p14="http://schemas.microsoft.com/office/powerpoint/2010/main" val="3381256771"/>
              </p:ext>
            </p:extLst>
          </p:nvPr>
        </p:nvGraphicFramePr>
        <p:xfrm>
          <a:off x="6591631" y="1033670"/>
          <a:ext cx="4795074" cy="4444564"/>
        </p:xfrm>
        <a:graphic>
          <a:graphicData uri="http://schemas.openxmlformats.org/drawingml/2006/chart">
            <c:chart xmlns:c="http://schemas.openxmlformats.org/drawingml/2006/chart" xmlns:r="http://schemas.openxmlformats.org/officeDocument/2006/relationships" r:id="rId5"/>
          </a:graphicData>
        </a:graphic>
      </p:graphicFrame>
      <p:sp>
        <p:nvSpPr>
          <p:cNvPr id="8" name="Tekstiruutu 7">
            <a:extLst>
              <a:ext uri="{FF2B5EF4-FFF2-40B4-BE49-F238E27FC236}">
                <a16:creationId xmlns:a16="http://schemas.microsoft.com/office/drawing/2014/main" id="{A520EE45-ABDC-6A30-1ED1-B0B1C5BC5216}"/>
              </a:ext>
            </a:extLst>
          </p:cNvPr>
          <p:cNvSpPr txBox="1"/>
          <p:nvPr/>
        </p:nvSpPr>
        <p:spPr>
          <a:xfrm>
            <a:off x="556288" y="5887602"/>
            <a:ext cx="10718661" cy="646331"/>
          </a:xfrm>
          <a:prstGeom prst="rect">
            <a:avLst/>
          </a:prstGeom>
          <a:noFill/>
        </p:spPr>
        <p:txBody>
          <a:bodyPr wrap="square">
            <a:spAutoFit/>
          </a:bodyPr>
          <a:lstStyle/>
          <a:p>
            <a:r>
              <a:rPr lang="fi-FI" sz="1200" b="0" i="0" dirty="0">
                <a:solidFill>
                  <a:srgbClr val="303030"/>
                </a:solidFill>
                <a:effectLst/>
                <a:latin typeface="Source Sans Pro" panose="020B0503030403020204" pitchFamily="34" charset="0"/>
              </a:rPr>
              <a:t>Indikaattori ilmaisee niiden peruskoulun 4. ja 5. luokkalaisten osuuden prosentteina kysymykseen vastanneista ko. ikäluokassa, jotka ovat käyttäneet jotain tupakkatuotetta tai sähkösavuketta vähintään kerran. Indikaattori perustuu kysymykseen: oletko koskaan käyttänyt näitä? 1) tupakka, 2) nuuska ja 3) sähkötupakka</a:t>
            </a:r>
            <a:r>
              <a:rPr lang="fi-FI" sz="1200" dirty="0">
                <a:hlinkClick r:id="rId6"/>
              </a:rPr>
              <a:t>Metadata - Sotkanet.fi, Tilasto- ja indikaattoripankki</a:t>
            </a:r>
            <a:endParaRPr lang="fi-FI" sz="1200" dirty="0"/>
          </a:p>
        </p:txBody>
      </p:sp>
    </p:spTree>
    <p:extLst>
      <p:ext uri="{BB962C8B-B14F-4D97-AF65-F5344CB8AC3E}">
        <p14:creationId xmlns:p14="http://schemas.microsoft.com/office/powerpoint/2010/main" val="4246971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19</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8" name="Tekstiruutu 7">
            <a:extLst>
              <a:ext uri="{FF2B5EF4-FFF2-40B4-BE49-F238E27FC236}">
                <a16:creationId xmlns:a16="http://schemas.microsoft.com/office/drawing/2014/main" id="{A520EE45-ABDC-6A30-1ED1-B0B1C5BC5216}"/>
              </a:ext>
            </a:extLst>
          </p:cNvPr>
          <p:cNvSpPr txBox="1"/>
          <p:nvPr/>
        </p:nvSpPr>
        <p:spPr>
          <a:xfrm>
            <a:off x="556288" y="5887602"/>
            <a:ext cx="10718661" cy="646331"/>
          </a:xfrm>
          <a:prstGeom prst="rect">
            <a:avLst/>
          </a:prstGeom>
          <a:noFill/>
        </p:spPr>
        <p:txBody>
          <a:bodyPr wrap="square">
            <a:spAutoFit/>
          </a:bodyPr>
          <a:lstStyle/>
          <a:p>
            <a:r>
              <a:rPr lang="fi-FI" sz="1200" b="0" i="0" dirty="0">
                <a:solidFill>
                  <a:srgbClr val="303030"/>
                </a:solidFill>
                <a:effectLst/>
                <a:latin typeface="Source Sans Pro" panose="020B0503030403020204" pitchFamily="34" charset="0"/>
              </a:rPr>
              <a:t>Indikaattori ilmaisee niiden peruskoulun 4. ja 5. luokkalaisten osuuden prosentteina kysymykseen vastanneista ko. ikäluokassa, jotka ovat käyttäneet jotain tupakkatuotetta tai sähkösavuketta vähintään kerran. Indikaattori perustuu kysymykseen: oletko koskaan käyttänyt näitä? 1) tupakka, 2) nuuska ja 3) sähkötupakka</a:t>
            </a:r>
            <a:r>
              <a:rPr lang="fi-FI" sz="1200" dirty="0">
                <a:hlinkClick r:id="rId4"/>
              </a:rPr>
              <a:t>Metadata - Sotkanet.fi, Tilasto- ja indikaattoripankki</a:t>
            </a:r>
            <a:endParaRPr lang="fi-FI" sz="1200" dirty="0"/>
          </a:p>
        </p:txBody>
      </p:sp>
      <p:graphicFrame>
        <p:nvGraphicFramePr>
          <p:cNvPr id="11" name="Kaavio 10">
            <a:extLst>
              <a:ext uri="{FF2B5EF4-FFF2-40B4-BE49-F238E27FC236}">
                <a16:creationId xmlns:a16="http://schemas.microsoft.com/office/drawing/2014/main" id="{41875703-02B2-FFBF-7D88-48BF968A48C2}"/>
              </a:ext>
            </a:extLst>
          </p:cNvPr>
          <p:cNvGraphicFramePr>
            <a:graphicFrameLocks/>
          </p:cNvGraphicFramePr>
          <p:nvPr>
            <p:extLst>
              <p:ext uri="{D42A27DB-BD31-4B8C-83A1-F6EECF244321}">
                <p14:modId xmlns:p14="http://schemas.microsoft.com/office/powerpoint/2010/main" val="1436341909"/>
              </p:ext>
            </p:extLst>
          </p:nvPr>
        </p:nvGraphicFramePr>
        <p:xfrm>
          <a:off x="556288" y="1184744"/>
          <a:ext cx="10901542" cy="44368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985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EDC428-7C8F-9DB8-632F-20D9285317CA}"/>
              </a:ext>
            </a:extLst>
          </p:cNvPr>
          <p:cNvSpPr>
            <a:spLocks noGrp="1"/>
          </p:cNvSpPr>
          <p:nvPr>
            <p:ph type="title"/>
          </p:nvPr>
        </p:nvSpPr>
        <p:spPr/>
        <p:txBody>
          <a:bodyPr/>
          <a:lstStyle/>
          <a:p>
            <a:r>
              <a:rPr lang="fi-FI" dirty="0"/>
              <a:t>Indikaattorit/mielenterveys</a:t>
            </a:r>
          </a:p>
        </p:txBody>
      </p:sp>
      <p:pic>
        <p:nvPicPr>
          <p:cNvPr id="10" name="Sisällön paikkamerkki 9">
            <a:extLst>
              <a:ext uri="{FF2B5EF4-FFF2-40B4-BE49-F238E27FC236}">
                <a16:creationId xmlns:a16="http://schemas.microsoft.com/office/drawing/2014/main" id="{E540133C-E2D2-AEDE-F7F7-843C3AA7CEF1}"/>
              </a:ext>
            </a:extLst>
          </p:cNvPr>
          <p:cNvPicPr>
            <a:picLocks noGrp="1" noChangeAspect="1"/>
          </p:cNvPicPr>
          <p:nvPr>
            <p:ph idx="1"/>
          </p:nvPr>
        </p:nvPicPr>
        <p:blipFill>
          <a:blip r:embed="rId2"/>
          <a:stretch>
            <a:fillRect/>
          </a:stretch>
        </p:blipFill>
        <p:spPr>
          <a:xfrm>
            <a:off x="945173" y="2250218"/>
            <a:ext cx="9299758" cy="3069205"/>
          </a:xfrm>
          <a:solidFill>
            <a:schemeClr val="accent3">
              <a:lumMod val="20000"/>
              <a:lumOff val="80000"/>
            </a:schemeClr>
          </a:solidFill>
          <a:ln>
            <a:solidFill>
              <a:schemeClr val="tx1"/>
            </a:solidFill>
          </a:ln>
        </p:spPr>
      </p:pic>
      <p:sp>
        <p:nvSpPr>
          <p:cNvPr id="5" name="Dian numeron paikkamerkki 4">
            <a:extLst>
              <a:ext uri="{FF2B5EF4-FFF2-40B4-BE49-F238E27FC236}">
                <a16:creationId xmlns:a16="http://schemas.microsoft.com/office/drawing/2014/main" id="{29B65EBE-3853-6BC3-BE73-4AC23340EC79}"/>
              </a:ext>
            </a:extLst>
          </p:cNvPr>
          <p:cNvSpPr>
            <a:spLocks noGrp="1"/>
          </p:cNvSpPr>
          <p:nvPr>
            <p:ph type="sldNum" sz="quarter" idx="12"/>
          </p:nvPr>
        </p:nvSpPr>
        <p:spPr/>
        <p:txBody>
          <a:bodyPr/>
          <a:lstStyle/>
          <a:p>
            <a:fld id="{CCD26548-A701-4132-A0A2-A9B09A70FF4B}" type="slidenum">
              <a:rPr lang="fi-FI" smtClean="0"/>
              <a:t>2</a:t>
            </a:fld>
            <a:endParaRPr lang="fi-FI"/>
          </a:p>
        </p:txBody>
      </p:sp>
    </p:spTree>
    <p:extLst>
      <p:ext uri="{BB962C8B-B14F-4D97-AF65-F5344CB8AC3E}">
        <p14:creationId xmlns:p14="http://schemas.microsoft.com/office/powerpoint/2010/main" val="277761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20</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3" name="Kuva 2">
            <a:extLst>
              <a:ext uri="{FF2B5EF4-FFF2-40B4-BE49-F238E27FC236}">
                <a16:creationId xmlns:a16="http://schemas.microsoft.com/office/drawing/2014/main" id="{616C1A8A-9E1E-660B-211B-3F5588E93E6D}"/>
              </a:ext>
            </a:extLst>
          </p:cNvPr>
          <p:cNvPicPr>
            <a:picLocks noChangeAspect="1"/>
          </p:cNvPicPr>
          <p:nvPr/>
        </p:nvPicPr>
        <p:blipFill>
          <a:blip r:embed="rId4"/>
          <a:stretch>
            <a:fillRect/>
          </a:stretch>
        </p:blipFill>
        <p:spPr>
          <a:xfrm>
            <a:off x="492981" y="882595"/>
            <a:ext cx="6157982" cy="4608567"/>
          </a:xfrm>
          <a:prstGeom prst="rect">
            <a:avLst/>
          </a:prstGeom>
        </p:spPr>
      </p:pic>
      <p:graphicFrame>
        <p:nvGraphicFramePr>
          <p:cNvPr id="7" name="Kaavio 6">
            <a:extLst>
              <a:ext uri="{FF2B5EF4-FFF2-40B4-BE49-F238E27FC236}">
                <a16:creationId xmlns:a16="http://schemas.microsoft.com/office/drawing/2014/main" id="{58D64509-1500-6131-A355-146F4A075CC0}"/>
              </a:ext>
            </a:extLst>
          </p:cNvPr>
          <p:cNvGraphicFramePr>
            <a:graphicFrameLocks/>
          </p:cNvGraphicFramePr>
          <p:nvPr>
            <p:extLst>
              <p:ext uri="{D42A27DB-BD31-4B8C-83A1-F6EECF244321}">
                <p14:modId xmlns:p14="http://schemas.microsoft.com/office/powerpoint/2010/main" val="1311920170"/>
              </p:ext>
            </p:extLst>
          </p:nvPr>
        </p:nvGraphicFramePr>
        <p:xfrm>
          <a:off x="7299297" y="1590261"/>
          <a:ext cx="4277801" cy="4038975"/>
        </p:xfrm>
        <a:graphic>
          <a:graphicData uri="http://schemas.openxmlformats.org/drawingml/2006/chart">
            <c:chart xmlns:c="http://schemas.openxmlformats.org/drawingml/2006/chart" xmlns:r="http://schemas.openxmlformats.org/officeDocument/2006/relationships" r:id="rId5"/>
          </a:graphicData>
        </a:graphic>
      </p:graphicFrame>
      <p:sp>
        <p:nvSpPr>
          <p:cNvPr id="9" name="Tekstiruutu 8">
            <a:extLst>
              <a:ext uri="{FF2B5EF4-FFF2-40B4-BE49-F238E27FC236}">
                <a16:creationId xmlns:a16="http://schemas.microsoft.com/office/drawing/2014/main" id="{A0DF750E-A4F9-C585-A5D0-B8E443354F39}"/>
              </a:ext>
            </a:extLst>
          </p:cNvPr>
          <p:cNvSpPr txBox="1"/>
          <p:nvPr/>
        </p:nvSpPr>
        <p:spPr>
          <a:xfrm>
            <a:off x="572494" y="5944476"/>
            <a:ext cx="10050449" cy="461665"/>
          </a:xfrm>
          <a:prstGeom prst="rect">
            <a:avLst/>
          </a:prstGeom>
          <a:noFill/>
        </p:spPr>
        <p:txBody>
          <a:bodyPr wrap="square">
            <a:spAutoFit/>
          </a:bodyPr>
          <a:lstStyle/>
          <a:p>
            <a:r>
              <a:rPr lang="fi-FI" sz="1200" dirty="0"/>
              <a:t>Indikaattori tuottaa tietoa niiden lasten osuudesta (%), jotka ovat tupakoineet ainakin kerran elämänsä </a:t>
            </a:r>
            <a:r>
              <a:rPr lang="fi-FI" sz="1200" dirty="0" err="1"/>
              <a:t>aikana</a:t>
            </a:r>
            <a:r>
              <a:rPr lang="fi-FI" sz="1200" dirty="0" err="1">
                <a:hlinkClick r:id="rId6"/>
              </a:rPr>
              <a:t>Kouluterveyskysely</a:t>
            </a:r>
            <a:r>
              <a:rPr lang="fi-FI" sz="1200" dirty="0">
                <a:hlinkClick r:id="rId6"/>
              </a:rPr>
              <a:t> 2023: Perusopetuksen 4. ja 5. luokan indikaattoreiden kuvaukset (thl.fi)</a:t>
            </a:r>
            <a:r>
              <a:rPr lang="fi-FI" sz="1200" dirty="0"/>
              <a:t> </a:t>
            </a:r>
          </a:p>
        </p:txBody>
      </p:sp>
    </p:spTree>
    <p:extLst>
      <p:ext uri="{BB962C8B-B14F-4D97-AF65-F5344CB8AC3E}">
        <p14:creationId xmlns:p14="http://schemas.microsoft.com/office/powerpoint/2010/main" val="53987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21</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DD16C00D-FA7C-1520-B7BF-7E02F1011864}"/>
              </a:ext>
            </a:extLst>
          </p:cNvPr>
          <p:cNvGraphicFramePr>
            <a:graphicFrameLocks/>
          </p:cNvGraphicFramePr>
          <p:nvPr>
            <p:extLst>
              <p:ext uri="{D42A27DB-BD31-4B8C-83A1-F6EECF244321}">
                <p14:modId xmlns:p14="http://schemas.microsoft.com/office/powerpoint/2010/main" val="3169409913"/>
              </p:ext>
            </p:extLst>
          </p:nvPr>
        </p:nvGraphicFramePr>
        <p:xfrm>
          <a:off x="6591632" y="1137037"/>
          <a:ext cx="4866198" cy="4508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a:extLst>
              <a:ext uri="{FF2B5EF4-FFF2-40B4-BE49-F238E27FC236}">
                <a16:creationId xmlns:a16="http://schemas.microsoft.com/office/drawing/2014/main" id="{5B2684A6-F76C-C7EA-3F08-DE6317723252}"/>
              </a:ext>
            </a:extLst>
          </p:cNvPr>
          <p:cNvGraphicFramePr>
            <a:graphicFrameLocks/>
          </p:cNvGraphicFramePr>
          <p:nvPr>
            <p:extLst>
              <p:ext uri="{D42A27DB-BD31-4B8C-83A1-F6EECF244321}">
                <p14:modId xmlns:p14="http://schemas.microsoft.com/office/powerpoint/2010/main" val="2801860773"/>
              </p:ext>
            </p:extLst>
          </p:nvPr>
        </p:nvGraphicFramePr>
        <p:xfrm>
          <a:off x="667910" y="1137037"/>
          <a:ext cx="5685182" cy="4365266"/>
        </p:xfrm>
        <a:graphic>
          <a:graphicData uri="http://schemas.openxmlformats.org/drawingml/2006/chart">
            <c:chart xmlns:c="http://schemas.openxmlformats.org/drawingml/2006/chart" xmlns:r="http://schemas.openxmlformats.org/officeDocument/2006/relationships" r:id="rId5"/>
          </a:graphicData>
        </a:graphic>
      </p:graphicFrame>
      <p:sp>
        <p:nvSpPr>
          <p:cNvPr id="8" name="Tekstiruutu 7">
            <a:extLst>
              <a:ext uri="{FF2B5EF4-FFF2-40B4-BE49-F238E27FC236}">
                <a16:creationId xmlns:a16="http://schemas.microsoft.com/office/drawing/2014/main" id="{68B8EF39-4F7D-2F58-6D01-84AF9A2EB2DF}"/>
              </a:ext>
            </a:extLst>
          </p:cNvPr>
          <p:cNvSpPr txBox="1"/>
          <p:nvPr/>
        </p:nvSpPr>
        <p:spPr>
          <a:xfrm>
            <a:off x="606387" y="5992071"/>
            <a:ext cx="11034323" cy="461665"/>
          </a:xfrm>
          <a:prstGeom prst="rect">
            <a:avLst/>
          </a:prstGeom>
          <a:noFill/>
        </p:spPr>
        <p:txBody>
          <a:bodyPr wrap="square">
            <a:spAutoFit/>
          </a:bodyPr>
          <a:lstStyle/>
          <a:p>
            <a:r>
              <a:rPr lang="fi-FI" sz="1200" dirty="0"/>
              <a:t>Indikaattori tuottaa tietoa niiden lasten osuudesta (%), jotka ovat ilmoittaneet, että joku vanhemmista käyttää lapsen mielestä liikaa alkoholia ja siitä on aiheutunut </a:t>
            </a:r>
          </a:p>
          <a:p>
            <a:r>
              <a:rPr lang="fi-FI" sz="1200" dirty="0"/>
              <a:t>lapselle haittaa.</a:t>
            </a:r>
            <a:r>
              <a:rPr lang="fi-FI" sz="1200" dirty="0">
                <a:hlinkClick r:id="rId6"/>
              </a:rPr>
              <a:t> Kouluterveyskysely 2023: Perusopetuksen 4. ja 5. luokan indikaattoreiden kuvaukset (thl.fi)</a:t>
            </a:r>
            <a:endParaRPr lang="fi-FI" sz="1200" dirty="0"/>
          </a:p>
        </p:txBody>
      </p:sp>
    </p:spTree>
    <p:extLst>
      <p:ext uri="{BB962C8B-B14F-4D97-AF65-F5344CB8AC3E}">
        <p14:creationId xmlns:p14="http://schemas.microsoft.com/office/powerpoint/2010/main" val="257687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22</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946204" y="4603805"/>
            <a:ext cx="9796007" cy="1488727"/>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7" name="Tekstiruutu 6">
            <a:extLst>
              <a:ext uri="{FF2B5EF4-FFF2-40B4-BE49-F238E27FC236}">
                <a16:creationId xmlns:a16="http://schemas.microsoft.com/office/drawing/2014/main" id="{368BBE1B-4926-F97C-A5D3-2FAC793076FC}"/>
              </a:ext>
            </a:extLst>
          </p:cNvPr>
          <p:cNvSpPr txBox="1"/>
          <p:nvPr/>
        </p:nvSpPr>
        <p:spPr>
          <a:xfrm>
            <a:off x="373085" y="5974738"/>
            <a:ext cx="10551382" cy="646331"/>
          </a:xfrm>
          <a:prstGeom prst="rect">
            <a:avLst/>
          </a:prstGeom>
          <a:noFill/>
        </p:spPr>
        <p:txBody>
          <a:bodyPr wrap="square">
            <a:spAutoFit/>
          </a:bodyPr>
          <a:lstStyle/>
          <a:p>
            <a:r>
              <a:rPr lang="fi-FI" sz="1200" b="0" i="0" dirty="0">
                <a:solidFill>
                  <a:srgbClr val="303030"/>
                </a:solidFill>
                <a:effectLst/>
                <a:latin typeface="Source Sans Pro" panose="020B0503030403020204" pitchFamily="34" charset="0"/>
              </a:rPr>
              <a:t>Indikaattori ilmaisee niiden peruskoulun 4. ja 5. luokkalaisten osuuden prosentteina kysymykseen vastanneista ko. ikäluokassa, joille vanhemman liiallinen alkoholinkäyttö on aiheuttanut haittaa. Indikaattori perustuu kysymyksiin: 1) käyttääkö joku vanhemmistasi mielestäsi liikaa alkoholia ja 2) onko siitä aiheutunut sinulle haittaa.</a:t>
            </a:r>
            <a:r>
              <a:rPr lang="fi-FI" sz="1200" dirty="0">
                <a:hlinkClick r:id="rId4"/>
              </a:rPr>
              <a:t> Metadata - Sotkanet.fi, Tilasto- ja indikaattoripankki</a:t>
            </a:r>
            <a:endParaRPr lang="fi-FI" sz="1200" dirty="0"/>
          </a:p>
        </p:txBody>
      </p:sp>
      <p:graphicFrame>
        <p:nvGraphicFramePr>
          <p:cNvPr id="9" name="Kaavio 8">
            <a:extLst>
              <a:ext uri="{FF2B5EF4-FFF2-40B4-BE49-F238E27FC236}">
                <a16:creationId xmlns:a16="http://schemas.microsoft.com/office/drawing/2014/main" id="{6F6D7887-AEF2-0F4A-4893-A171CE168A1F}"/>
              </a:ext>
            </a:extLst>
          </p:cNvPr>
          <p:cNvGraphicFramePr>
            <a:graphicFrameLocks/>
          </p:cNvGraphicFramePr>
          <p:nvPr>
            <p:extLst>
              <p:ext uri="{D42A27DB-BD31-4B8C-83A1-F6EECF244321}">
                <p14:modId xmlns:p14="http://schemas.microsoft.com/office/powerpoint/2010/main" val="1305148828"/>
              </p:ext>
            </p:extLst>
          </p:nvPr>
        </p:nvGraphicFramePr>
        <p:xfrm>
          <a:off x="469127" y="1097281"/>
          <a:ext cx="11020508" cy="45790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931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 name="Tekstiruutu 1">
            <a:extLst>
              <a:ext uri="{FF2B5EF4-FFF2-40B4-BE49-F238E27FC236}">
                <a16:creationId xmlns:a16="http://schemas.microsoft.com/office/drawing/2014/main" id="{609DE202-573C-062B-92EA-58DC546C2C17}"/>
              </a:ext>
            </a:extLst>
          </p:cNvPr>
          <p:cNvSpPr txBox="1"/>
          <p:nvPr/>
        </p:nvSpPr>
        <p:spPr>
          <a:xfrm>
            <a:off x="524786" y="969932"/>
            <a:ext cx="8110331" cy="738664"/>
          </a:xfrm>
          <a:prstGeom prst="rect">
            <a:avLst/>
          </a:prstGeom>
          <a:solidFill>
            <a:schemeClr val="bg1">
              <a:lumMod val="95000"/>
            </a:schemeClr>
          </a:solidFill>
          <a:ln>
            <a:solidFill>
              <a:schemeClr val="tx1"/>
            </a:solidFill>
          </a:ln>
        </p:spPr>
        <p:txBody>
          <a:bodyPr wrap="square" lIns="0" tIns="0" rIns="0" bIns="0" rtlCol="0">
            <a:spAutoFit/>
          </a:bodyPr>
          <a:lstStyle/>
          <a:p>
            <a:pPr algn="l"/>
            <a:r>
              <a:rPr lang="fi-FI" sz="2400" dirty="0"/>
              <a:t>Joitakin mielenterveyden ja päihteiden käytön taustatekijöitä….</a:t>
            </a:r>
          </a:p>
        </p:txBody>
      </p:sp>
      <p:sp>
        <p:nvSpPr>
          <p:cNvPr id="8" name="Tekstiruutu 7">
            <a:extLst>
              <a:ext uri="{FF2B5EF4-FFF2-40B4-BE49-F238E27FC236}">
                <a16:creationId xmlns:a16="http://schemas.microsoft.com/office/drawing/2014/main" id="{20D6BB87-4CFC-D02F-6FFC-71A99B89EF50}"/>
              </a:ext>
            </a:extLst>
          </p:cNvPr>
          <p:cNvSpPr txBox="1"/>
          <p:nvPr/>
        </p:nvSpPr>
        <p:spPr>
          <a:xfrm>
            <a:off x="524786" y="1915567"/>
            <a:ext cx="5187317" cy="3046988"/>
          </a:xfrm>
          <a:prstGeom prst="rect">
            <a:avLst/>
          </a:prstGeom>
          <a:noFill/>
        </p:spPr>
        <p:txBody>
          <a:bodyPr wrap="none" lIns="0" tIns="0" rIns="0" bIns="0" rtlCol="0">
            <a:spAutoFit/>
          </a:bodyPr>
          <a:lstStyle/>
          <a:p>
            <a:pPr marL="285750" indent="-285750" algn="l">
              <a:buFont typeface="Wingdings" panose="05000000000000000000" pitchFamily="2" charset="2"/>
              <a:buChar char="Ø"/>
            </a:pPr>
            <a:r>
              <a:rPr lang="fi-FI" dirty="0"/>
              <a:t>Koulu-uupumus</a:t>
            </a:r>
          </a:p>
          <a:p>
            <a:pPr marL="285750" indent="-285750" algn="l">
              <a:buFont typeface="Wingdings" panose="05000000000000000000" pitchFamily="2" charset="2"/>
              <a:buChar char="Ø"/>
            </a:pPr>
            <a:r>
              <a:rPr lang="fi-FI" dirty="0"/>
              <a:t>Koulukiusaaminen</a:t>
            </a:r>
          </a:p>
          <a:p>
            <a:pPr marL="285750" indent="-285750" algn="l">
              <a:buFont typeface="Wingdings" panose="05000000000000000000" pitchFamily="2" charset="2"/>
              <a:buChar char="Ø"/>
            </a:pPr>
            <a:r>
              <a:rPr lang="fi-FI" dirty="0"/>
              <a:t>Ei koe olevansa osa luokka tai kouluyhteisöä</a:t>
            </a:r>
          </a:p>
          <a:p>
            <a:pPr marL="285750" indent="-285750" algn="l">
              <a:buFont typeface="Wingdings" panose="05000000000000000000" pitchFamily="2" charset="2"/>
              <a:buChar char="Ø"/>
            </a:pPr>
            <a:r>
              <a:rPr lang="fi-FI" dirty="0"/>
              <a:t>Yksinäinen välitunnilla</a:t>
            </a:r>
          </a:p>
          <a:p>
            <a:pPr marL="285750" indent="-285750" algn="l">
              <a:buFont typeface="Wingdings" panose="05000000000000000000" pitchFamily="2" charset="2"/>
              <a:buChar char="Ø"/>
            </a:pPr>
            <a:r>
              <a:rPr lang="fi-FI" dirty="0"/>
              <a:t>Ei ole yhtään hyvää kaveria</a:t>
            </a:r>
          </a:p>
          <a:p>
            <a:pPr marL="285750" indent="-285750" algn="l">
              <a:buFont typeface="Wingdings" panose="05000000000000000000" pitchFamily="2" charset="2"/>
              <a:buChar char="Ø"/>
            </a:pPr>
            <a:r>
              <a:rPr lang="fi-FI" dirty="0"/>
              <a:t>Hyvä keskusteluyhteys vanhemman kanssa</a:t>
            </a:r>
          </a:p>
          <a:p>
            <a:pPr marL="285750" indent="-285750" algn="l">
              <a:buFont typeface="Wingdings" panose="05000000000000000000" pitchFamily="2" charset="2"/>
              <a:buChar char="Ø"/>
            </a:pPr>
            <a:r>
              <a:rPr lang="fi-FI" dirty="0"/>
              <a:t>Sopii usein vanhemman kanssa kotiintuloajoista</a:t>
            </a:r>
          </a:p>
          <a:p>
            <a:pPr marL="285750" indent="-285750" algn="l">
              <a:buFont typeface="Wingdings" panose="05000000000000000000" pitchFamily="2" charset="2"/>
              <a:buChar char="Ø"/>
            </a:pPr>
            <a:r>
              <a:rPr lang="fi-FI" dirty="0"/>
              <a:t>Harrastaa vapaa-ajalla</a:t>
            </a:r>
          </a:p>
          <a:p>
            <a:pPr marL="285750" indent="-285750" algn="l">
              <a:buFont typeface="Wingdings" panose="05000000000000000000" pitchFamily="2" charset="2"/>
              <a:buChar char="Ø"/>
            </a:pPr>
            <a:r>
              <a:rPr lang="fi-FI" dirty="0"/>
              <a:t>Kotona fyysinen ja pyykkinen väkivalta</a:t>
            </a:r>
          </a:p>
          <a:p>
            <a:pPr marL="285750" indent="-285750" algn="l">
              <a:buFont typeface="Wingdings" panose="05000000000000000000" pitchFamily="2" charset="2"/>
              <a:buChar char="Ø"/>
            </a:pPr>
            <a:r>
              <a:rPr lang="fi-FI" dirty="0"/>
              <a:t>Terveys (kokemus, kivut)</a:t>
            </a:r>
          </a:p>
          <a:p>
            <a:pPr marL="285750" indent="-285750" algn="l">
              <a:buFont typeface="Wingdings" panose="05000000000000000000" pitchFamily="2" charset="2"/>
              <a:buChar char="Ø"/>
            </a:pPr>
            <a:r>
              <a:rPr lang="fi-FI" dirty="0"/>
              <a:t>Terveystarkastus tunnelmat</a:t>
            </a:r>
          </a:p>
        </p:txBody>
      </p:sp>
    </p:spTree>
    <p:extLst>
      <p:ext uri="{BB962C8B-B14F-4D97-AF65-F5344CB8AC3E}">
        <p14:creationId xmlns:p14="http://schemas.microsoft.com/office/powerpoint/2010/main" val="389049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 name="Tekstiruutu 1">
            <a:extLst>
              <a:ext uri="{FF2B5EF4-FFF2-40B4-BE49-F238E27FC236}">
                <a16:creationId xmlns:a16="http://schemas.microsoft.com/office/drawing/2014/main" id="{609DE202-573C-062B-92EA-58DC546C2C17}"/>
              </a:ext>
            </a:extLst>
          </p:cNvPr>
          <p:cNvSpPr txBox="1"/>
          <p:nvPr/>
        </p:nvSpPr>
        <p:spPr>
          <a:xfrm>
            <a:off x="524786" y="969932"/>
            <a:ext cx="8110331" cy="369332"/>
          </a:xfrm>
          <a:prstGeom prst="rect">
            <a:avLst/>
          </a:prstGeom>
          <a:solidFill>
            <a:schemeClr val="bg1">
              <a:lumMod val="95000"/>
            </a:schemeClr>
          </a:solidFill>
          <a:ln>
            <a:solidFill>
              <a:schemeClr val="tx1"/>
            </a:solidFill>
          </a:ln>
        </p:spPr>
        <p:txBody>
          <a:bodyPr wrap="square" lIns="0" tIns="0" rIns="0" bIns="0" rtlCol="0">
            <a:spAutoFit/>
          </a:bodyPr>
          <a:lstStyle/>
          <a:p>
            <a:pPr algn="l"/>
            <a:r>
              <a:rPr lang="fi-FI" sz="2400" dirty="0"/>
              <a:t>Joitakin mielenterveyden ja päihteiden taustatekijäitä</a:t>
            </a:r>
          </a:p>
        </p:txBody>
      </p:sp>
      <p:pic>
        <p:nvPicPr>
          <p:cNvPr id="4" name="Kuva 3">
            <a:extLst>
              <a:ext uri="{FF2B5EF4-FFF2-40B4-BE49-F238E27FC236}">
                <a16:creationId xmlns:a16="http://schemas.microsoft.com/office/drawing/2014/main" id="{0933E002-A262-F299-96E8-670A80C2BB96}"/>
              </a:ext>
            </a:extLst>
          </p:cNvPr>
          <p:cNvPicPr>
            <a:picLocks noChangeAspect="1"/>
          </p:cNvPicPr>
          <p:nvPr/>
        </p:nvPicPr>
        <p:blipFill>
          <a:blip r:embed="rId4"/>
          <a:stretch>
            <a:fillRect/>
          </a:stretch>
        </p:blipFill>
        <p:spPr>
          <a:xfrm>
            <a:off x="524787" y="1946517"/>
            <a:ext cx="5651570" cy="4520785"/>
          </a:xfrm>
          <a:prstGeom prst="rect">
            <a:avLst/>
          </a:prstGeom>
        </p:spPr>
      </p:pic>
      <p:sp>
        <p:nvSpPr>
          <p:cNvPr id="8" name="Tekstiruutu 7">
            <a:extLst>
              <a:ext uri="{FF2B5EF4-FFF2-40B4-BE49-F238E27FC236}">
                <a16:creationId xmlns:a16="http://schemas.microsoft.com/office/drawing/2014/main" id="{02CA11E9-F474-6691-EC97-D897A07419B8}"/>
              </a:ext>
            </a:extLst>
          </p:cNvPr>
          <p:cNvSpPr txBox="1"/>
          <p:nvPr/>
        </p:nvSpPr>
        <p:spPr>
          <a:xfrm>
            <a:off x="4697869" y="1764754"/>
            <a:ext cx="1308050" cy="553998"/>
          </a:xfrm>
          <a:prstGeom prst="rect">
            <a:avLst/>
          </a:prstGeom>
          <a:noFill/>
          <a:ln>
            <a:solidFill>
              <a:schemeClr val="tx1"/>
            </a:solidFill>
          </a:ln>
        </p:spPr>
        <p:txBody>
          <a:bodyPr wrap="none" lIns="0" tIns="0" rIns="0" bIns="0" rtlCol="0">
            <a:spAutoFit/>
          </a:bodyPr>
          <a:lstStyle/>
          <a:p>
            <a:pPr algn="l"/>
            <a:r>
              <a:rPr lang="fi-FI" dirty="0"/>
              <a:t>Pojat 15,8% </a:t>
            </a:r>
          </a:p>
          <a:p>
            <a:pPr algn="l"/>
            <a:r>
              <a:rPr lang="fi-FI" dirty="0"/>
              <a:t>Tytöt 19,9%</a:t>
            </a:r>
          </a:p>
        </p:txBody>
      </p:sp>
      <p:sp>
        <p:nvSpPr>
          <p:cNvPr id="9" name="Tekstiruutu 8">
            <a:extLst>
              <a:ext uri="{FF2B5EF4-FFF2-40B4-BE49-F238E27FC236}">
                <a16:creationId xmlns:a16="http://schemas.microsoft.com/office/drawing/2014/main" id="{FA538D7D-E39F-BA02-5C78-80818471BF61}"/>
              </a:ext>
            </a:extLst>
          </p:cNvPr>
          <p:cNvSpPr txBox="1"/>
          <p:nvPr/>
        </p:nvSpPr>
        <p:spPr>
          <a:xfrm>
            <a:off x="6530801" y="2333849"/>
            <a:ext cx="5294719" cy="3447098"/>
          </a:xfrm>
          <a:prstGeom prst="rect">
            <a:avLst/>
          </a:prstGeom>
          <a:noFill/>
        </p:spPr>
        <p:txBody>
          <a:bodyPr wrap="none" lIns="0" tIns="0" rIns="0" bIns="0" rtlCol="0">
            <a:spAutoFit/>
          </a:bodyPr>
          <a:lstStyle/>
          <a:p>
            <a:pPr algn="l"/>
            <a:r>
              <a:rPr lang="fi-FI" sz="1600" dirty="0"/>
              <a:t>Indikaattori tuottaa tietoa niiden lasten osuudesta (%),</a:t>
            </a:r>
          </a:p>
          <a:p>
            <a:pPr algn="l"/>
            <a:r>
              <a:rPr lang="fi-FI" sz="1600" dirty="0"/>
              <a:t> jotka kokevat koulu-uupumusta</a:t>
            </a:r>
          </a:p>
          <a:p>
            <a:pPr algn="l"/>
            <a:r>
              <a:rPr lang="fi-FI" sz="1600" dirty="0"/>
              <a:t>"Oletko kokenut seuraavanlaisia </a:t>
            </a:r>
          </a:p>
          <a:p>
            <a:pPr algn="l"/>
            <a:r>
              <a:rPr lang="fi-FI" sz="1600" dirty="0"/>
              <a:t>tunteita koulutyöhösi liittyen?". </a:t>
            </a:r>
          </a:p>
          <a:p>
            <a:pPr algn="l"/>
            <a:r>
              <a:rPr lang="fi-FI" sz="1600" dirty="0"/>
              <a:t>Summaindikaattori muodostuu viidestä kysymyksen </a:t>
            </a:r>
          </a:p>
          <a:p>
            <a:pPr algn="l"/>
            <a:r>
              <a:rPr lang="fi-FI" sz="1600" dirty="0"/>
              <a:t>osiosta:</a:t>
            </a:r>
          </a:p>
          <a:p>
            <a:pPr algn="l"/>
            <a:r>
              <a:rPr lang="fi-FI" sz="1600" dirty="0"/>
              <a:t> 1) Tunnen hukkuvani koulutyöhön, </a:t>
            </a:r>
          </a:p>
          <a:p>
            <a:pPr algn="l"/>
            <a:r>
              <a:rPr lang="fi-FI" sz="1600" dirty="0"/>
              <a:t>2) Nukun huonosti erilaisten kouluasioiden takia, </a:t>
            </a:r>
          </a:p>
          <a:p>
            <a:pPr algn="l"/>
            <a:r>
              <a:rPr lang="fi-FI" sz="1600" dirty="0"/>
              <a:t>3) Minusta tuntuu, että olen menettämässä kiinnostukseni </a:t>
            </a:r>
          </a:p>
          <a:p>
            <a:pPr algn="l"/>
            <a:r>
              <a:rPr lang="fi-FI" sz="1600" dirty="0"/>
              <a:t>koulua kohtaan, 4) Mietin, onko koulunkäynnilläni </a:t>
            </a:r>
          </a:p>
          <a:p>
            <a:pPr algn="l"/>
            <a:r>
              <a:rPr lang="fi-FI" sz="1600" dirty="0"/>
              <a:t>merkitystä, </a:t>
            </a:r>
          </a:p>
          <a:p>
            <a:pPr algn="l"/>
            <a:r>
              <a:rPr lang="fi-FI" sz="1600" dirty="0"/>
              <a:t>5) Tuntuu, etten pysty koulutyössä samaan kuin ennen. </a:t>
            </a:r>
          </a:p>
          <a:p>
            <a:pPr algn="l"/>
            <a:r>
              <a:rPr lang="fi-FI" sz="1600" dirty="0"/>
              <a:t>laskennassa ovat vain kaikkiin kysymyksen </a:t>
            </a:r>
          </a:p>
          <a:p>
            <a:pPr algn="l"/>
            <a:r>
              <a:rPr lang="fi-FI" sz="1600" dirty="0"/>
              <a:t>osioihin vastanneet.</a:t>
            </a:r>
          </a:p>
        </p:txBody>
      </p:sp>
    </p:spTree>
    <p:extLst>
      <p:ext uri="{BB962C8B-B14F-4D97-AF65-F5344CB8AC3E}">
        <p14:creationId xmlns:p14="http://schemas.microsoft.com/office/powerpoint/2010/main" val="234147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25</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tx1"/>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5913091" y="624133"/>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1075076" y="5772716"/>
            <a:ext cx="10294260" cy="1030687"/>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600">
                <a:solidFill>
                  <a:srgbClr val="303030"/>
                </a:solidFill>
                <a:latin typeface="Inter" panose="02000503000000020004" pitchFamily="2" charset="0"/>
                <a:ea typeface="Inter" panose="02000503000000020004" pitchFamily="2" charset="0"/>
              </a:rPr>
              <a:t>Indikaattori ilmaisee koulukiusaamisen kohteeksi kerran viikossa tai useammin lukukauden aikana joutuneiden peruskoulun 4. ja 5. luokkalaisten osuuden prosentteina kysymykseen vastanneista ko. ikäluokassa.  </a:t>
            </a:r>
          </a:p>
          <a:p>
            <a:pPr algn="l">
              <a:spcBef>
                <a:spcPts val="0"/>
              </a:spcBef>
              <a:defRPr/>
            </a:pPr>
            <a:r>
              <a:rPr lang="fi-FI" sz="1600">
                <a:solidFill>
                  <a:srgbClr val="303030"/>
                </a:solidFill>
                <a:latin typeface="Inter" panose="02000503000000020004" pitchFamily="2" charset="0"/>
                <a:ea typeface="Inter" panose="02000503000000020004" pitchFamily="2" charset="0"/>
                <a:hlinkClick r:id="rId2"/>
              </a:rPr>
              <a:t>Sotkanet tulostaulukko linkki.</a:t>
            </a:r>
            <a:endParaRPr lang="fi-FI" sz="1600">
              <a:latin typeface="Inter" panose="02000503000000020004" pitchFamily="2" charset="0"/>
              <a:ea typeface="Inter" panose="02000503000000020004" pitchFamily="2" charset="0"/>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2"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2B788329-DB23-28FC-70FF-AA0FA00D83BB}"/>
              </a:ext>
            </a:extLst>
          </p:cNvPr>
          <p:cNvGraphicFramePr>
            <a:graphicFrameLocks/>
          </p:cNvGraphicFramePr>
          <p:nvPr/>
        </p:nvGraphicFramePr>
        <p:xfrm>
          <a:off x="1075076" y="1195703"/>
          <a:ext cx="10439244" cy="4164138"/>
        </p:xfrm>
        <a:graphic>
          <a:graphicData uri="http://schemas.openxmlformats.org/drawingml/2006/chart">
            <c:chart xmlns:c="http://schemas.openxmlformats.org/drawingml/2006/chart" xmlns:r="http://schemas.openxmlformats.org/officeDocument/2006/relationships" r:id="rId5"/>
          </a:graphicData>
        </a:graphic>
      </p:graphicFrame>
      <p:sp>
        <p:nvSpPr>
          <p:cNvPr id="3" name="Ellipsi 2">
            <a:extLst>
              <a:ext uri="{FF2B5EF4-FFF2-40B4-BE49-F238E27FC236}">
                <a16:creationId xmlns:a16="http://schemas.microsoft.com/office/drawing/2014/main" id="{B284A034-2B78-5440-0FAB-14F7A0BB0D5F}"/>
              </a:ext>
            </a:extLst>
          </p:cNvPr>
          <p:cNvSpPr/>
          <p:nvPr/>
        </p:nvSpPr>
        <p:spPr>
          <a:xfrm>
            <a:off x="10124010" y="4560587"/>
            <a:ext cx="1245326" cy="58802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8481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26</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4032EEFA-6000-D60D-B3DC-D4C8B29DA9B0}"/>
              </a:ext>
            </a:extLst>
          </p:cNvPr>
          <p:cNvGraphicFramePr>
            <a:graphicFrameLocks/>
          </p:cNvGraphicFramePr>
          <p:nvPr>
            <p:extLst>
              <p:ext uri="{D42A27DB-BD31-4B8C-83A1-F6EECF244321}">
                <p14:modId xmlns:p14="http://schemas.microsoft.com/office/powerpoint/2010/main" val="1929397562"/>
              </p:ext>
            </p:extLst>
          </p:nvPr>
        </p:nvGraphicFramePr>
        <p:xfrm>
          <a:off x="691763" y="1201009"/>
          <a:ext cx="9557830" cy="42855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3898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27</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prstClr val="black"/>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prstClr val="black"/>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92241" y="75507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712729"/>
            <a:ext cx="10546672" cy="837003"/>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000">
                <a:solidFill>
                  <a:srgbClr val="303030"/>
                </a:solidFill>
                <a:latin typeface="Source Sans Pro" panose="020B0503030403020204" pitchFamily="34" charset="0"/>
              </a:rPr>
              <a:t>Indikaattori ilmaisee niiden peruskoulun 8. ja 9. luokkalaisten osuuden prosentteina kysymykseen vastanneista ko. ikäluokassa, jotka eivät koe olevansa tärkeä osa koulu- eikä luokkayhteisöä. Indikaattori perustuu kysymykseen: koen olevani tärkeä osa 1) luokkayhteisöä ja 2) kouluyhteisöä. Vastausvaihtoehdot: 1) täysin samaa mieltä, 2) samaa mieltä, 3) en samaa enkä eri mieltä, 4) eri mieltä ja 5) täysin eri mieltä. Indikaattorissa ovat mukana ne vastaajat, jotka ovat ilmoittaneet vaihtoehdon 4 tai 5 molempiin osioihin. </a:t>
            </a:r>
            <a:r>
              <a:rPr lang="fi-FI" sz="1000">
                <a:hlinkClick r:id="rId3"/>
              </a:rPr>
              <a:t>Metadata - Sotkanet.fi, Tilasto- ja indikaattoripankki</a:t>
            </a:r>
            <a:endParaRPr lang="fi-FI" sz="1000">
              <a:solidFill>
                <a:prstClr val="white"/>
              </a:solidFill>
              <a:latin typeface="Arial" panose="020B0604020202020204"/>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2"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Kaavio 9">
            <a:extLst>
              <a:ext uri="{FF2B5EF4-FFF2-40B4-BE49-F238E27FC236}">
                <a16:creationId xmlns:a16="http://schemas.microsoft.com/office/drawing/2014/main" id="{F0F5E9BF-80F1-0FB1-E862-7403A6F72FDF}"/>
              </a:ext>
            </a:extLst>
          </p:cNvPr>
          <p:cNvGraphicFramePr>
            <a:graphicFrameLocks/>
          </p:cNvGraphicFramePr>
          <p:nvPr/>
        </p:nvGraphicFramePr>
        <p:xfrm>
          <a:off x="940176" y="1498993"/>
          <a:ext cx="8997840" cy="39151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84920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69E77CD6-6435-ECE5-32E0-4D3D545DF242}"/>
              </a:ext>
            </a:extLst>
          </p:cNvPr>
          <p:cNvGraphicFramePr>
            <a:graphicFrameLocks/>
          </p:cNvGraphicFramePr>
          <p:nvPr>
            <p:extLst>
              <p:ext uri="{D42A27DB-BD31-4B8C-83A1-F6EECF244321}">
                <p14:modId xmlns:p14="http://schemas.microsoft.com/office/powerpoint/2010/main" val="2050082363"/>
              </p:ext>
            </p:extLst>
          </p:nvPr>
        </p:nvGraphicFramePr>
        <p:xfrm>
          <a:off x="604299" y="1129085"/>
          <a:ext cx="8881607" cy="43491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1542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29</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F1C1E357-910F-241C-5D30-EA62AA686B70}"/>
              </a:ext>
            </a:extLst>
          </p:cNvPr>
          <p:cNvGraphicFramePr>
            <a:graphicFrameLocks/>
          </p:cNvGraphicFramePr>
          <p:nvPr>
            <p:extLst>
              <p:ext uri="{D42A27DB-BD31-4B8C-83A1-F6EECF244321}">
                <p14:modId xmlns:p14="http://schemas.microsoft.com/office/powerpoint/2010/main" val="2634102166"/>
              </p:ext>
            </p:extLst>
          </p:nvPr>
        </p:nvGraphicFramePr>
        <p:xfrm>
          <a:off x="540689" y="1311965"/>
          <a:ext cx="10352598" cy="42002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435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7" name="Tekstiruutu 6">
            <a:extLst>
              <a:ext uri="{FF2B5EF4-FFF2-40B4-BE49-F238E27FC236}">
                <a16:creationId xmlns:a16="http://schemas.microsoft.com/office/drawing/2014/main" id="{BEB1E2CF-B81C-8396-52A7-22F05228D6EE}"/>
              </a:ext>
            </a:extLst>
          </p:cNvPr>
          <p:cNvSpPr txBox="1"/>
          <p:nvPr/>
        </p:nvSpPr>
        <p:spPr>
          <a:xfrm>
            <a:off x="614238" y="5759810"/>
            <a:ext cx="8643729" cy="830997"/>
          </a:xfrm>
          <a:prstGeom prst="rect">
            <a:avLst/>
          </a:prstGeom>
          <a:noFill/>
        </p:spPr>
        <p:txBody>
          <a:bodyPr wrap="square">
            <a:spAutoFit/>
          </a:bodyPr>
          <a:lstStyle/>
          <a:p>
            <a:pPr algn="l">
              <a:spcBef>
                <a:spcPts val="0"/>
              </a:spcBef>
              <a:defRPr/>
            </a:pPr>
            <a:endParaRPr lang="fi-FI" sz="12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r>
              <a:rPr lang="fi-FI" sz="1200" b="0" i="0" dirty="0">
                <a:solidFill>
                  <a:srgbClr val="303030"/>
                </a:solidFill>
                <a:effectLst/>
                <a:latin typeface="Source Sans Pro" panose="020B0503030403020204" pitchFamily="34" charset="0"/>
              </a:rPr>
              <a:t>Indikaattori ilmaisee niiden peruskoulun 4. ja 5. luokkalaisten osuuden prosentteina kysymykseen vastanneista ko. ikäluokassa, jotka ovat erittäin tai melko tyytyväisiä elämäänsä tällä hetkellä.</a:t>
            </a:r>
            <a:r>
              <a:rPr lang="fi-FI" sz="1200" dirty="0">
                <a:hlinkClick r:id="rId4"/>
              </a:rPr>
              <a:t> Metadata - Sotkanet.fi, Tilasto- ja indikaattoripankki</a:t>
            </a:r>
            <a:endParaRPr lang="fi-FI" sz="1200" spc="0" dirty="0">
              <a:solidFill>
                <a:prstClr val="black"/>
              </a:solidFill>
              <a:latin typeface="Arial" panose="020B0604020202020204"/>
              <a:ea typeface="Inter" panose="02000503000000020004" pitchFamily="2" charset="0"/>
              <a:cs typeface="Arial"/>
            </a:endParaRPr>
          </a:p>
          <a:p>
            <a:endParaRPr lang="fi-FI" sz="1200" dirty="0">
              <a:solidFill>
                <a:srgbClr val="313131"/>
              </a:solidFill>
              <a:latin typeface="Arial" panose="020B0604020202020204"/>
            </a:endParaRPr>
          </a:p>
        </p:txBody>
      </p:sp>
      <p:graphicFrame>
        <p:nvGraphicFramePr>
          <p:cNvPr id="8" name="Kaavio 7">
            <a:extLst>
              <a:ext uri="{FF2B5EF4-FFF2-40B4-BE49-F238E27FC236}">
                <a16:creationId xmlns:a16="http://schemas.microsoft.com/office/drawing/2014/main" id="{512F6CEE-4E4E-BA90-1509-126B56935FE9}"/>
              </a:ext>
            </a:extLst>
          </p:cNvPr>
          <p:cNvGraphicFramePr>
            <a:graphicFrameLocks/>
          </p:cNvGraphicFramePr>
          <p:nvPr>
            <p:extLst>
              <p:ext uri="{D42A27DB-BD31-4B8C-83A1-F6EECF244321}">
                <p14:modId xmlns:p14="http://schemas.microsoft.com/office/powerpoint/2010/main" val="2815653504"/>
              </p:ext>
            </p:extLst>
          </p:nvPr>
        </p:nvGraphicFramePr>
        <p:xfrm>
          <a:off x="6366728" y="975892"/>
          <a:ext cx="5019977" cy="45023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Kaavio 8">
            <a:extLst>
              <a:ext uri="{FF2B5EF4-FFF2-40B4-BE49-F238E27FC236}">
                <a16:creationId xmlns:a16="http://schemas.microsoft.com/office/drawing/2014/main" id="{D3F80BDE-1A32-2218-9736-84106EB6D6BC}"/>
              </a:ext>
            </a:extLst>
          </p:cNvPr>
          <p:cNvGraphicFramePr>
            <a:graphicFrameLocks/>
          </p:cNvGraphicFramePr>
          <p:nvPr>
            <p:extLst>
              <p:ext uri="{D42A27DB-BD31-4B8C-83A1-F6EECF244321}">
                <p14:modId xmlns:p14="http://schemas.microsoft.com/office/powerpoint/2010/main" val="2510187535"/>
              </p:ext>
            </p:extLst>
          </p:nvPr>
        </p:nvGraphicFramePr>
        <p:xfrm>
          <a:off x="373086" y="953810"/>
          <a:ext cx="5561434" cy="442841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3621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a:defRPr/>
            </a:pPr>
            <a:fld id="{CCD26548-A701-4132-A0A2-A9B09A70FF4B}" type="slidenum">
              <a:rPr lang="fi-FI">
                <a:solidFill>
                  <a:srgbClr val="313131"/>
                </a:solidFill>
                <a:latin typeface="Arial" panose="020B0604020202020204"/>
              </a:rPr>
              <a:pPr>
                <a:defRPr/>
              </a:pPr>
              <a:t>30</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prstClr val="black"/>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50797" y="694699"/>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a:defRPr/>
            </a:pPr>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i-FI">
              <a:solidFill>
                <a:prstClr val="white"/>
              </a:solidFill>
              <a:latin typeface="Arial" panose="020B0604020202020204"/>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2"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40652" y="5955525"/>
            <a:ext cx="10181840" cy="184666"/>
          </a:xfrm>
          <a:prstGeom prst="rect">
            <a:avLst/>
          </a:prstGeom>
          <a:noFill/>
        </p:spPr>
        <p:txBody>
          <a:bodyPr wrap="square" lIns="0" tIns="0" rIns="0" bIns="0" rtlCol="0" anchor="t">
            <a:spAutoFit/>
          </a:bodyPr>
          <a:lstStyle/>
          <a:p>
            <a:pPr>
              <a:defRPr/>
            </a:pPr>
            <a:r>
              <a:rPr lang="fi-FI" sz="1200">
                <a:solidFill>
                  <a:srgbClr val="303030"/>
                </a:solidFill>
                <a:latin typeface="Source Sans Pro"/>
                <a:ea typeface="Source Sans Pro"/>
              </a:rPr>
              <a:t>Indikaattorit tuottavat tietoa 8. ja 9.lk nuorten harrastuksista Pohjois-Savossa</a:t>
            </a:r>
            <a:endParaRPr lang="fi-FI" sz="1200">
              <a:latin typeface="Arial" panose="020B0604020202020204"/>
              <a:cs typeface="Arial"/>
            </a:endParaRPr>
          </a:p>
        </p:txBody>
      </p:sp>
      <p:graphicFrame>
        <p:nvGraphicFramePr>
          <p:cNvPr id="3" name="Kaavio 2">
            <a:extLst>
              <a:ext uri="{FF2B5EF4-FFF2-40B4-BE49-F238E27FC236}">
                <a16:creationId xmlns:a16="http://schemas.microsoft.com/office/drawing/2014/main" id="{78E12A58-31D3-3352-5857-B2F4165E6AE6}"/>
              </a:ext>
            </a:extLst>
          </p:cNvPr>
          <p:cNvGraphicFramePr>
            <a:graphicFrameLocks/>
          </p:cNvGraphicFramePr>
          <p:nvPr/>
        </p:nvGraphicFramePr>
        <p:xfrm>
          <a:off x="729915" y="1616370"/>
          <a:ext cx="10080086" cy="32330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038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31</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8" name="Kuva 7">
            <a:extLst>
              <a:ext uri="{FF2B5EF4-FFF2-40B4-BE49-F238E27FC236}">
                <a16:creationId xmlns:a16="http://schemas.microsoft.com/office/drawing/2014/main" id="{FC425705-4D33-629B-C987-34798DF0C366}"/>
              </a:ext>
            </a:extLst>
          </p:cNvPr>
          <p:cNvPicPr>
            <a:picLocks noChangeAspect="1"/>
          </p:cNvPicPr>
          <p:nvPr/>
        </p:nvPicPr>
        <p:blipFill>
          <a:blip r:embed="rId4"/>
          <a:stretch>
            <a:fillRect/>
          </a:stretch>
        </p:blipFill>
        <p:spPr>
          <a:xfrm>
            <a:off x="516835" y="1311542"/>
            <a:ext cx="11068215" cy="4234916"/>
          </a:xfrm>
          <a:prstGeom prst="rect">
            <a:avLst/>
          </a:prstGeom>
        </p:spPr>
      </p:pic>
    </p:spTree>
    <p:extLst>
      <p:ext uri="{BB962C8B-B14F-4D97-AF65-F5344CB8AC3E}">
        <p14:creationId xmlns:p14="http://schemas.microsoft.com/office/powerpoint/2010/main" val="513427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32</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F0DE0CE2-CD39-2CC4-7182-2B1D8DB5A58E}"/>
              </a:ext>
            </a:extLst>
          </p:cNvPr>
          <p:cNvGraphicFramePr>
            <a:graphicFrameLocks/>
          </p:cNvGraphicFramePr>
          <p:nvPr>
            <p:extLst>
              <p:ext uri="{D42A27DB-BD31-4B8C-83A1-F6EECF244321}">
                <p14:modId xmlns:p14="http://schemas.microsoft.com/office/powerpoint/2010/main" val="3941541444"/>
              </p:ext>
            </p:extLst>
          </p:nvPr>
        </p:nvGraphicFramePr>
        <p:xfrm>
          <a:off x="373085" y="1144987"/>
          <a:ext cx="6653021" cy="4397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a:extLst>
              <a:ext uri="{FF2B5EF4-FFF2-40B4-BE49-F238E27FC236}">
                <a16:creationId xmlns:a16="http://schemas.microsoft.com/office/drawing/2014/main" id="{1876BAED-09AB-AC5C-5F9A-666811A7EDAC}"/>
              </a:ext>
            </a:extLst>
          </p:cNvPr>
          <p:cNvGraphicFramePr>
            <a:graphicFrameLocks/>
          </p:cNvGraphicFramePr>
          <p:nvPr>
            <p:extLst>
              <p:ext uri="{D42A27DB-BD31-4B8C-83A1-F6EECF244321}">
                <p14:modId xmlns:p14="http://schemas.microsoft.com/office/powerpoint/2010/main" val="2620596495"/>
              </p:ext>
            </p:extLst>
          </p:nvPr>
        </p:nvGraphicFramePr>
        <p:xfrm>
          <a:off x="7458316" y="1144987"/>
          <a:ext cx="3928388" cy="44765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91254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33</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3" name="Kuva 2">
            <a:extLst>
              <a:ext uri="{FF2B5EF4-FFF2-40B4-BE49-F238E27FC236}">
                <a16:creationId xmlns:a16="http://schemas.microsoft.com/office/drawing/2014/main" id="{98222524-9051-B646-FE99-C0AEC9C54124}"/>
              </a:ext>
            </a:extLst>
          </p:cNvPr>
          <p:cNvPicPr>
            <a:picLocks noChangeAspect="1"/>
          </p:cNvPicPr>
          <p:nvPr/>
        </p:nvPicPr>
        <p:blipFill>
          <a:blip r:embed="rId4"/>
          <a:stretch>
            <a:fillRect/>
          </a:stretch>
        </p:blipFill>
        <p:spPr>
          <a:xfrm>
            <a:off x="620202" y="1049572"/>
            <a:ext cx="10766503" cy="4325047"/>
          </a:xfrm>
          <a:prstGeom prst="rect">
            <a:avLst/>
          </a:prstGeom>
        </p:spPr>
      </p:pic>
    </p:spTree>
    <p:extLst>
      <p:ext uri="{BB962C8B-B14F-4D97-AF65-F5344CB8AC3E}">
        <p14:creationId xmlns:p14="http://schemas.microsoft.com/office/powerpoint/2010/main" val="3242919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34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7" name="Kuva 6">
            <a:extLst>
              <a:ext uri="{FF2B5EF4-FFF2-40B4-BE49-F238E27FC236}">
                <a16:creationId xmlns:a16="http://schemas.microsoft.com/office/drawing/2014/main" id="{F1AD9B13-458E-EF17-52C5-E193930CA3C9}"/>
              </a:ext>
            </a:extLst>
          </p:cNvPr>
          <p:cNvPicPr>
            <a:picLocks noChangeAspect="1"/>
          </p:cNvPicPr>
          <p:nvPr/>
        </p:nvPicPr>
        <p:blipFill>
          <a:blip r:embed="rId4"/>
          <a:stretch>
            <a:fillRect/>
          </a:stretch>
        </p:blipFill>
        <p:spPr>
          <a:xfrm>
            <a:off x="485030" y="1001864"/>
            <a:ext cx="11107972" cy="4541686"/>
          </a:xfrm>
          <a:prstGeom prst="rect">
            <a:avLst/>
          </a:prstGeom>
        </p:spPr>
      </p:pic>
    </p:spTree>
    <p:extLst>
      <p:ext uri="{BB962C8B-B14F-4D97-AF65-F5344CB8AC3E}">
        <p14:creationId xmlns:p14="http://schemas.microsoft.com/office/powerpoint/2010/main" val="1204924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7139F-04EF-0D13-C09A-E33A0D69525E}"/>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883D6692-F5D5-9033-02B5-7BB86BF04252}"/>
              </a:ext>
            </a:extLst>
          </p:cNvPr>
          <p:cNvSpPr>
            <a:spLocks noGrp="1"/>
          </p:cNvSpPr>
          <p:nvPr>
            <p:ph type="sldNum" sz="quarter" idx="12"/>
          </p:nvPr>
        </p:nvSpPr>
        <p:spPr/>
        <p:txBody>
          <a:bodyPr/>
          <a:lstStyle/>
          <a:p>
            <a:fld id="{CCD26548-A701-4132-A0A2-A9B09A70FF4B}" type="slidenum">
              <a:rPr lang="fi-FI" smtClean="0"/>
              <a:t>35</a:t>
            </a:fld>
            <a:endParaRPr lang="fi-FI"/>
          </a:p>
        </p:txBody>
      </p:sp>
      <p:sp>
        <p:nvSpPr>
          <p:cNvPr id="5" name="Suorakulmio 4">
            <a:extLst>
              <a:ext uri="{FF2B5EF4-FFF2-40B4-BE49-F238E27FC236}">
                <a16:creationId xmlns:a16="http://schemas.microsoft.com/office/drawing/2014/main" id="{A5667AE1-8A64-CA35-943F-37A14E0B10E4}"/>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FD5C3C03-F485-8C66-66B5-8DFC5E946D35}"/>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7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7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1793B7A-6E7D-8278-1054-D3C809FA398A}"/>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2893A846-188B-1BE1-F335-B0A0DA2BAF1D}"/>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4" name="Suorakulmio: Pyöristetyt kulmat 3">
            <a:extLst>
              <a:ext uri="{FF2B5EF4-FFF2-40B4-BE49-F238E27FC236}">
                <a16:creationId xmlns:a16="http://schemas.microsoft.com/office/drawing/2014/main" id="{C198FA54-F755-903F-A6F2-34855E801F5C}"/>
              </a:ext>
            </a:extLst>
          </p:cNvPr>
          <p:cNvSpPr/>
          <p:nvPr/>
        </p:nvSpPr>
        <p:spPr>
          <a:xfrm>
            <a:off x="822664" y="5277395"/>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E6AFAA6-77BE-E02F-E8B3-25E363A5F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52"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1F2397E9-0722-5184-E82F-896E781936A6}"/>
              </a:ext>
            </a:extLst>
          </p:cNvPr>
          <p:cNvSpPr txBox="1"/>
          <p:nvPr/>
        </p:nvSpPr>
        <p:spPr>
          <a:xfrm>
            <a:off x="1004785" y="5382623"/>
            <a:ext cx="10169900" cy="1107996"/>
          </a:xfrm>
          <a:prstGeom prst="rect">
            <a:avLst/>
          </a:prstGeom>
          <a:noFill/>
        </p:spPr>
        <p:txBody>
          <a:bodyPr wrap="square" lIns="0" tIns="0" rIns="0" bIns="0" rtlCol="0">
            <a:spAutoFit/>
          </a:bodyPr>
          <a:lstStyle/>
          <a:p>
            <a:pPr algn="l"/>
            <a:r>
              <a:rPr lang="fi-FI" sz="1200">
                <a:solidFill>
                  <a:srgbClr val="303030"/>
                </a:solidFill>
                <a:latin typeface="Source Sans Pro" panose="020B0503030403020204" pitchFamily="34" charset="0"/>
              </a:rPr>
              <a:t>Indikaattori tuottaa tietoa niiden peruskoulun 4. ja 5. luokan oppilaiden osuudesta (%), jotka ovat kokeneet vanhempien tai muun </a:t>
            </a:r>
            <a:r>
              <a:rPr lang="fi-FI" sz="1200" err="1">
                <a:solidFill>
                  <a:srgbClr val="303030"/>
                </a:solidFill>
                <a:latin typeface="Source Sans Pro" panose="020B0503030403020204" pitchFamily="34" charset="0"/>
              </a:rPr>
              <a:t>huoltapitävän</a:t>
            </a:r>
            <a:r>
              <a:rPr lang="fi-FI" sz="1200">
                <a:solidFill>
                  <a:srgbClr val="303030"/>
                </a:solidFill>
                <a:latin typeface="Source Sans Pro" panose="020B0503030403020204" pitchFamily="34" charset="0"/>
              </a:rPr>
              <a:t> aikuisen fyysistä väkivaltaa vuoden aikana. Indikaattori perustuu kysymykseen: "Onko vanhempasi tehnyt sinulle seuraavia asioita viimeksi kuluneen 12 kuukauden aikana?". Kysymyksen osiot: 1) tarttunut sinuun niin, että sinuun sattui, 2) töninyt tai ravistellut sinua vihaisesti, 3) tukistanut sinua, 4) läimäyttänyt sinua, 5) lyönyt sinua nyrkillä tai esineellä, 6) potkaissut sinua, 7) satuttanut sinua muuten fyysisesti. Vastausvaihtoehdot: 1) ei, 2) 1-2 kertaa, 3) 3 kertaa tai useammin, 4) on tehnyt, mutta en muista montako kertaa.</a:t>
            </a:r>
            <a:endParaRPr lang="fi-FI" sz="1200">
              <a:latin typeface="Inter" panose="02000503000000020004" pitchFamily="2" charset="0"/>
              <a:ea typeface="Inter" panose="02000503000000020004" pitchFamily="2" charset="0"/>
              <a:hlinkClick r:id="" action="ppaction://noaction"/>
            </a:endParaRPr>
          </a:p>
          <a:p>
            <a:pPr algn="l"/>
            <a:r>
              <a:rPr lang="fi-FI" sz="1200">
                <a:latin typeface="Inter" panose="02000503000000020004" pitchFamily="2" charset="0"/>
                <a:ea typeface="Inter" panose="02000503000000020004" pitchFamily="2" charset="0"/>
                <a:hlinkClick r:id="" action="ppaction://noaction"/>
              </a:rPr>
              <a:t>Sotkanet tulostaulukko.</a:t>
            </a:r>
            <a:endParaRPr lang="fi-FI" sz="1200">
              <a:latin typeface="Inter" panose="02000503000000020004" pitchFamily="2" charset="0"/>
              <a:ea typeface="Inter" panose="02000503000000020004" pitchFamily="2" charset="0"/>
            </a:endParaRPr>
          </a:p>
        </p:txBody>
      </p:sp>
      <p:graphicFrame>
        <p:nvGraphicFramePr>
          <p:cNvPr id="10" name="Kaavio 9">
            <a:extLst>
              <a:ext uri="{FF2B5EF4-FFF2-40B4-BE49-F238E27FC236}">
                <a16:creationId xmlns:a16="http://schemas.microsoft.com/office/drawing/2014/main" id="{4030EF2A-A1C4-2160-0001-04E27609391C}"/>
              </a:ext>
            </a:extLst>
          </p:cNvPr>
          <p:cNvGraphicFramePr>
            <a:graphicFrameLocks/>
          </p:cNvGraphicFramePr>
          <p:nvPr/>
        </p:nvGraphicFramePr>
        <p:xfrm>
          <a:off x="1518454" y="841313"/>
          <a:ext cx="8912328" cy="4541311"/>
        </p:xfrm>
        <a:graphic>
          <a:graphicData uri="http://schemas.openxmlformats.org/drawingml/2006/chart">
            <c:chart xmlns:c="http://schemas.openxmlformats.org/drawingml/2006/chart" xmlns:r="http://schemas.openxmlformats.org/officeDocument/2006/relationships" r:id="rId3"/>
          </a:graphicData>
        </a:graphic>
      </p:graphicFrame>
      <p:sp>
        <p:nvSpPr>
          <p:cNvPr id="11" name="Ellipsi 10">
            <a:extLst>
              <a:ext uri="{FF2B5EF4-FFF2-40B4-BE49-F238E27FC236}">
                <a16:creationId xmlns:a16="http://schemas.microsoft.com/office/drawing/2014/main" id="{82593BCE-2B7A-5030-4538-9325C37331A5}"/>
              </a:ext>
            </a:extLst>
          </p:cNvPr>
          <p:cNvSpPr/>
          <p:nvPr/>
        </p:nvSpPr>
        <p:spPr>
          <a:xfrm>
            <a:off x="9253767" y="4663439"/>
            <a:ext cx="1032645" cy="458254"/>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3" name="Suorakulmio 2">
            <a:extLst>
              <a:ext uri="{FF2B5EF4-FFF2-40B4-BE49-F238E27FC236}">
                <a16:creationId xmlns:a16="http://schemas.microsoft.com/office/drawing/2014/main" id="{D2214326-51C6-40D5-6C0F-E56B6EBD5C39}"/>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8" name="Suorakulmio 7">
            <a:extLst>
              <a:ext uri="{FF2B5EF4-FFF2-40B4-BE49-F238E27FC236}">
                <a16:creationId xmlns:a16="http://schemas.microsoft.com/office/drawing/2014/main" id="{3F16D633-4EA3-80E5-4243-7BC7642F329B}"/>
              </a:ext>
            </a:extLst>
          </p:cNvPr>
          <p:cNvSpPr/>
          <p:nvPr/>
        </p:nvSpPr>
        <p:spPr>
          <a:xfrm>
            <a:off x="7102578" y="265818"/>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AC468EA0-1326-0263-C30A-AF6B2418392F}"/>
              </a:ext>
            </a:extLst>
          </p:cNvPr>
          <p:cNvSpPr/>
          <p:nvPr/>
        </p:nvSpPr>
        <p:spPr>
          <a:xfrm>
            <a:off x="5913091" y="672059"/>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Tree>
    <p:extLst>
      <p:ext uri="{BB962C8B-B14F-4D97-AF65-F5344CB8AC3E}">
        <p14:creationId xmlns:p14="http://schemas.microsoft.com/office/powerpoint/2010/main" val="2339890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36</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5277395"/>
            <a:ext cx="10546672" cy="1272337"/>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52" y="5121693"/>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32C3A51F-CD05-7621-E458-A4F985D7AB26}"/>
              </a:ext>
            </a:extLst>
          </p:cNvPr>
          <p:cNvSpPr txBox="1"/>
          <p:nvPr/>
        </p:nvSpPr>
        <p:spPr>
          <a:xfrm>
            <a:off x="1004785" y="5382623"/>
            <a:ext cx="10169900" cy="1107996"/>
          </a:xfrm>
          <a:prstGeom prst="rect">
            <a:avLst/>
          </a:prstGeom>
          <a:noFill/>
        </p:spPr>
        <p:txBody>
          <a:bodyPr wrap="square" lIns="0" tIns="0" rIns="0" bIns="0" rtlCol="0">
            <a:spAutoFit/>
          </a:bodyPr>
          <a:lstStyle/>
          <a:p>
            <a:pPr algn="l"/>
            <a:r>
              <a:rPr lang="fi-FI" sz="1200">
                <a:solidFill>
                  <a:srgbClr val="303030"/>
                </a:solidFill>
                <a:latin typeface="Source Sans Pro" panose="020B0503030403020204" pitchFamily="34" charset="0"/>
              </a:rPr>
              <a:t>Indikaattori tuottaa tietoa niiden peruskoulun 8. ja 9. luokan oppilaiden osuudesta (%), jotka ovat kokeneet vanhempien tai muun </a:t>
            </a:r>
            <a:r>
              <a:rPr lang="fi-FI" sz="1200" err="1">
                <a:solidFill>
                  <a:srgbClr val="303030"/>
                </a:solidFill>
                <a:latin typeface="Source Sans Pro" panose="020B0503030403020204" pitchFamily="34" charset="0"/>
              </a:rPr>
              <a:t>huoltapitävän</a:t>
            </a:r>
            <a:r>
              <a:rPr lang="fi-FI" sz="1200">
                <a:solidFill>
                  <a:srgbClr val="303030"/>
                </a:solidFill>
                <a:latin typeface="Source Sans Pro" panose="020B0503030403020204" pitchFamily="34" charset="0"/>
              </a:rPr>
              <a:t> aikuisen henkistä väkivaltaa vuoden aikana. Indikaattori perustuu kysymykseen: "Onko vanhempasi tehnyt sinulle seuraavia asioita viimeksi kuluneen 12 kuukauden aikana?". Kysymyksen osiot: 1) kieltäytynyt puhumasta sinulle pitkän aikaa, 2) loukannut sanallisesti, esimerkiksi haukkunut sinua, 3) nöyryyttänyt tai nolannut sinua, 4) uhannut hylätä tai jättää sinut yksin, 5) heittänyt, lyönyt tai potkinut esineitä (esim. paiskonut ovia), 6) lukinnut sinut johonkin paikkaan, 7) uhannut sinua väkivallalla.</a:t>
            </a:r>
            <a:endParaRPr lang="fi-FI" sz="1200">
              <a:latin typeface="Inter" panose="02000503000000020004" pitchFamily="2" charset="0"/>
              <a:ea typeface="Inter" panose="02000503000000020004" pitchFamily="2" charset="0"/>
              <a:hlinkClick r:id="" action="ppaction://noaction"/>
            </a:endParaRPr>
          </a:p>
          <a:p>
            <a:pPr algn="l"/>
            <a:r>
              <a:rPr lang="fi-FI" sz="1200">
                <a:latin typeface="Inter" panose="02000503000000020004" pitchFamily="2" charset="0"/>
                <a:ea typeface="Inter" panose="02000503000000020004" pitchFamily="2" charset="0"/>
                <a:hlinkClick r:id="" action="ppaction://noaction"/>
              </a:rPr>
              <a:t>Sotkanet tulostaulukko</a:t>
            </a:r>
            <a:r>
              <a:rPr lang="fi-FI" sz="1200">
                <a:latin typeface="Inter" panose="02000503000000020004" pitchFamily="2" charset="0"/>
                <a:ea typeface="Inter" panose="02000503000000020004" pitchFamily="2" charset="0"/>
              </a:rPr>
              <a:t>.</a:t>
            </a:r>
          </a:p>
        </p:txBody>
      </p:sp>
      <p:sp>
        <p:nvSpPr>
          <p:cNvPr id="8" name="Suorakulmio 7">
            <a:extLst>
              <a:ext uri="{FF2B5EF4-FFF2-40B4-BE49-F238E27FC236}">
                <a16:creationId xmlns:a16="http://schemas.microsoft.com/office/drawing/2014/main" id="{E82EE96A-4DDF-4066-B916-B24E885CD1AA}"/>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743C4CE1-0F98-6C25-6108-3056440D24E6}"/>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75000"/>
                  </a:schemeClr>
                </a:solidFill>
                <a:latin typeface="Inter" panose="02000503000000020004" pitchFamily="2" charset="0"/>
                <a:ea typeface="Inter" panose="02000503000000020004" pitchFamily="2" charset="0"/>
                <a:cs typeface="+mn-lt"/>
              </a:rPr>
              <a:t>VANHEMMUUS</a:t>
            </a:r>
            <a:r>
              <a:rPr lang="fi-FI" sz="700" b="1">
                <a:solidFill>
                  <a:schemeClr val="bg1">
                    <a:lumMod val="65000"/>
                  </a:schemeClr>
                </a:solidFill>
                <a:latin typeface="Inter" panose="02000503000000020004" pitchFamily="2" charset="0"/>
                <a:ea typeface="Inter" panose="02000503000000020004" pitchFamily="2" charset="0"/>
                <a:cs typeface="+mn-lt"/>
              </a:rPr>
              <a:t> </a:t>
            </a:r>
            <a:r>
              <a:rPr lang="fi-FI" sz="700" b="1">
                <a:solidFill>
                  <a:schemeClr val="bg1">
                    <a:lumMod val="75000"/>
                  </a:schemeClr>
                </a:solidFill>
                <a:latin typeface="Inter" panose="02000503000000020004" pitchFamily="2" charset="0"/>
                <a:ea typeface="Inter" panose="02000503000000020004" pitchFamily="2" charset="0"/>
                <a:cs typeface="+mn-lt"/>
              </a:rPr>
              <a:t>VAHVISTUU</a:t>
            </a:r>
            <a:endParaRPr lang="fi-FI" sz="700" b="1" spc="300">
              <a:solidFill>
                <a:schemeClr val="bg1">
                  <a:lumMod val="7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7C492570-3E82-A4A8-0D15-185719EDBF83}"/>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84ADF673-C391-0270-565E-933392001DFA}"/>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8097EEF9-BAFE-919C-0A99-1CD9E555AF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FC6CECF5-5910-AA22-B1CC-1224A606DC5F}"/>
              </a:ext>
            </a:extLst>
          </p:cNvPr>
          <p:cNvSpPr/>
          <p:nvPr/>
        </p:nvSpPr>
        <p:spPr>
          <a:xfrm>
            <a:off x="7102578" y="265818"/>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7E924C05-D521-F3A4-5D61-3F5DBF01954E}"/>
              </a:ext>
            </a:extLst>
          </p:cNvPr>
          <p:cNvSpPr/>
          <p:nvPr/>
        </p:nvSpPr>
        <p:spPr>
          <a:xfrm>
            <a:off x="5913091" y="672059"/>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graphicFrame>
        <p:nvGraphicFramePr>
          <p:cNvPr id="5" name="Kaavio 4">
            <a:extLst>
              <a:ext uri="{FF2B5EF4-FFF2-40B4-BE49-F238E27FC236}">
                <a16:creationId xmlns:a16="http://schemas.microsoft.com/office/drawing/2014/main" id="{8E34A5FB-BFAA-FAC3-819A-F03FEA8EE9F8}"/>
              </a:ext>
            </a:extLst>
          </p:cNvPr>
          <p:cNvGraphicFramePr>
            <a:graphicFrameLocks/>
          </p:cNvGraphicFramePr>
          <p:nvPr/>
        </p:nvGraphicFramePr>
        <p:xfrm>
          <a:off x="1004785" y="1067567"/>
          <a:ext cx="10030562" cy="4090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85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37</a:t>
            </a:fld>
            <a:endParaRPr lang="fi-FI"/>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2664" y="6050943"/>
            <a:ext cx="10546672" cy="498789"/>
          </a:xfrm>
          <a:prstGeom prst="roundRect">
            <a:avLst>
              <a:gd name="adj" fmla="val 12292"/>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E82EE96A-4DDF-4066-B916-B24E885CD1AA}"/>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9" name="Suorakulmio 8">
            <a:extLst>
              <a:ext uri="{FF2B5EF4-FFF2-40B4-BE49-F238E27FC236}">
                <a16:creationId xmlns:a16="http://schemas.microsoft.com/office/drawing/2014/main" id="{743C4CE1-0F98-6C25-6108-3056440D24E6}"/>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75000"/>
                  </a:schemeClr>
                </a:solidFill>
                <a:latin typeface="Inter" panose="02000503000000020004" pitchFamily="2" charset="0"/>
                <a:ea typeface="Inter" panose="02000503000000020004" pitchFamily="2" charset="0"/>
                <a:cs typeface="+mn-lt"/>
              </a:rPr>
              <a:t>VANHEMMUUS</a:t>
            </a:r>
            <a:r>
              <a:rPr lang="fi-FI" sz="700" b="1">
                <a:solidFill>
                  <a:schemeClr val="bg1">
                    <a:lumMod val="65000"/>
                  </a:schemeClr>
                </a:solidFill>
                <a:latin typeface="Inter" panose="02000503000000020004" pitchFamily="2" charset="0"/>
                <a:ea typeface="Inter" panose="02000503000000020004" pitchFamily="2" charset="0"/>
                <a:cs typeface="+mn-lt"/>
              </a:rPr>
              <a:t> </a:t>
            </a:r>
            <a:r>
              <a:rPr lang="fi-FI" sz="700" b="1">
                <a:solidFill>
                  <a:schemeClr val="bg1">
                    <a:lumMod val="75000"/>
                  </a:schemeClr>
                </a:solidFill>
                <a:latin typeface="Inter" panose="02000503000000020004" pitchFamily="2" charset="0"/>
                <a:ea typeface="Inter" panose="02000503000000020004" pitchFamily="2" charset="0"/>
                <a:cs typeface="+mn-lt"/>
              </a:rPr>
              <a:t>VAHVISTUU</a:t>
            </a:r>
            <a:endParaRPr lang="fi-FI" sz="700" b="1" spc="300">
              <a:solidFill>
                <a:schemeClr val="bg1">
                  <a:lumMod val="75000"/>
                </a:schemeClr>
              </a:solidFill>
              <a:latin typeface="Inter" panose="02000503000000020004" pitchFamily="2" charset="0"/>
              <a:ea typeface="Inter" panose="02000503000000020004" pitchFamily="2" charset="0"/>
            </a:endParaRPr>
          </a:p>
        </p:txBody>
      </p:sp>
      <p:sp>
        <p:nvSpPr>
          <p:cNvPr id="10" name="Suorakulmio 9">
            <a:extLst>
              <a:ext uri="{FF2B5EF4-FFF2-40B4-BE49-F238E27FC236}">
                <a16:creationId xmlns:a16="http://schemas.microsoft.com/office/drawing/2014/main" id="{7C492570-3E82-A4A8-0D15-185719EDBF83}"/>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bg2"/>
              </a:solidFill>
              <a:latin typeface="Inter" panose="02000503000000020004" pitchFamily="2" charset="0"/>
              <a:ea typeface="Inter" panose="02000503000000020004" pitchFamily="2" charset="0"/>
            </a:endParaRPr>
          </a:p>
        </p:txBody>
      </p:sp>
      <p:sp>
        <p:nvSpPr>
          <p:cNvPr id="11" name="Suorakulmio 10">
            <a:extLst>
              <a:ext uri="{FF2B5EF4-FFF2-40B4-BE49-F238E27FC236}">
                <a16:creationId xmlns:a16="http://schemas.microsoft.com/office/drawing/2014/main" id="{84ADF673-C391-0270-565E-933392001DFA}"/>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2" name="Suorakulmio 11">
            <a:extLst>
              <a:ext uri="{FF2B5EF4-FFF2-40B4-BE49-F238E27FC236}">
                <a16:creationId xmlns:a16="http://schemas.microsoft.com/office/drawing/2014/main" id="{8097EEF9-BAFE-919C-0A99-1CD9E555AF45}"/>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b="1" spc="300">
              <a:solidFill>
                <a:schemeClr val="tx1"/>
              </a:solidFill>
              <a:latin typeface="Inter" panose="02000503000000020004" pitchFamily="2" charset="0"/>
              <a:ea typeface="Inter" panose="02000503000000020004" pitchFamily="2" charset="0"/>
            </a:endParaRPr>
          </a:p>
        </p:txBody>
      </p:sp>
      <p:sp>
        <p:nvSpPr>
          <p:cNvPr id="14" name="Suorakulmio 13">
            <a:extLst>
              <a:ext uri="{FF2B5EF4-FFF2-40B4-BE49-F238E27FC236}">
                <a16:creationId xmlns:a16="http://schemas.microsoft.com/office/drawing/2014/main" id="{FC6CECF5-5910-AA22-B1CC-1224A606DC5F}"/>
              </a:ext>
            </a:extLst>
          </p:cNvPr>
          <p:cNvSpPr/>
          <p:nvPr/>
        </p:nvSpPr>
        <p:spPr>
          <a:xfrm>
            <a:off x="7102578" y="265818"/>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16" name="Suorakulmio 15">
            <a:extLst>
              <a:ext uri="{FF2B5EF4-FFF2-40B4-BE49-F238E27FC236}">
                <a16:creationId xmlns:a16="http://schemas.microsoft.com/office/drawing/2014/main" id="{7E924C05-D521-F3A4-5D61-3F5DBF01954E}"/>
              </a:ext>
            </a:extLst>
          </p:cNvPr>
          <p:cNvSpPr/>
          <p:nvPr/>
        </p:nvSpPr>
        <p:spPr>
          <a:xfrm>
            <a:off x="5913091" y="672059"/>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pic>
        <p:nvPicPr>
          <p:cNvPr id="13" name="Kuva 12">
            <a:extLst>
              <a:ext uri="{FF2B5EF4-FFF2-40B4-BE49-F238E27FC236}">
                <a16:creationId xmlns:a16="http://schemas.microsoft.com/office/drawing/2014/main" id="{92E52383-DAAB-55D9-417E-6E3E7427C938}"/>
              </a:ext>
            </a:extLst>
          </p:cNvPr>
          <p:cNvPicPr>
            <a:picLocks noChangeAspect="1"/>
          </p:cNvPicPr>
          <p:nvPr/>
        </p:nvPicPr>
        <p:blipFill>
          <a:blip r:embed="rId4"/>
          <a:stretch>
            <a:fillRect/>
          </a:stretch>
        </p:blipFill>
        <p:spPr>
          <a:xfrm>
            <a:off x="699716" y="1065475"/>
            <a:ext cx="5213375" cy="4812144"/>
          </a:xfrm>
          <a:prstGeom prst="rect">
            <a:avLst/>
          </a:prstGeom>
        </p:spPr>
      </p:pic>
      <p:pic>
        <p:nvPicPr>
          <p:cNvPr id="17" name="Kuva 16">
            <a:extLst>
              <a:ext uri="{FF2B5EF4-FFF2-40B4-BE49-F238E27FC236}">
                <a16:creationId xmlns:a16="http://schemas.microsoft.com/office/drawing/2014/main" id="{10EB8C26-6BCC-9DE8-E57E-F3B35F2B0846}"/>
              </a:ext>
            </a:extLst>
          </p:cNvPr>
          <p:cNvPicPr>
            <a:picLocks noChangeAspect="1"/>
          </p:cNvPicPr>
          <p:nvPr/>
        </p:nvPicPr>
        <p:blipFill>
          <a:blip r:embed="rId5"/>
          <a:stretch>
            <a:fillRect/>
          </a:stretch>
        </p:blipFill>
        <p:spPr>
          <a:xfrm>
            <a:off x="6650963" y="1065476"/>
            <a:ext cx="4552425" cy="4738976"/>
          </a:xfrm>
          <a:prstGeom prst="rect">
            <a:avLst/>
          </a:prstGeom>
        </p:spPr>
      </p:pic>
      <p:sp>
        <p:nvSpPr>
          <p:cNvPr id="18" name="Tekstiruutu 17">
            <a:extLst>
              <a:ext uri="{FF2B5EF4-FFF2-40B4-BE49-F238E27FC236}">
                <a16:creationId xmlns:a16="http://schemas.microsoft.com/office/drawing/2014/main" id="{14AC6441-3BA9-0059-2A15-405049EE5E57}"/>
              </a:ext>
            </a:extLst>
          </p:cNvPr>
          <p:cNvSpPr txBox="1"/>
          <p:nvPr/>
        </p:nvSpPr>
        <p:spPr>
          <a:xfrm>
            <a:off x="988612" y="4961528"/>
            <a:ext cx="1243930" cy="830997"/>
          </a:xfrm>
          <a:prstGeom prst="rect">
            <a:avLst/>
          </a:prstGeom>
          <a:noFill/>
        </p:spPr>
        <p:txBody>
          <a:bodyPr wrap="none" lIns="0" tIns="0" rIns="0" bIns="0" rtlCol="0">
            <a:spAutoFit/>
          </a:bodyPr>
          <a:lstStyle/>
          <a:p>
            <a:pPr algn="l"/>
            <a:r>
              <a:rPr lang="fi-FI" dirty="0"/>
              <a:t>Pojat 24,4%</a:t>
            </a:r>
          </a:p>
          <a:p>
            <a:pPr algn="l"/>
            <a:r>
              <a:rPr lang="fi-FI" dirty="0"/>
              <a:t>Tytöt 35,5%</a:t>
            </a:r>
          </a:p>
          <a:p>
            <a:pPr algn="l"/>
            <a:endParaRPr lang="fi-FI" dirty="0" err="1"/>
          </a:p>
        </p:txBody>
      </p:sp>
      <p:sp>
        <p:nvSpPr>
          <p:cNvPr id="19" name="Tekstiruutu 18">
            <a:extLst>
              <a:ext uri="{FF2B5EF4-FFF2-40B4-BE49-F238E27FC236}">
                <a16:creationId xmlns:a16="http://schemas.microsoft.com/office/drawing/2014/main" id="{79E26448-3B06-DFE9-64C3-9D2014A33BF2}"/>
              </a:ext>
            </a:extLst>
          </p:cNvPr>
          <p:cNvSpPr txBox="1"/>
          <p:nvPr/>
        </p:nvSpPr>
        <p:spPr>
          <a:xfrm>
            <a:off x="7026105" y="5041127"/>
            <a:ext cx="1243930" cy="553998"/>
          </a:xfrm>
          <a:prstGeom prst="rect">
            <a:avLst/>
          </a:prstGeom>
          <a:noFill/>
        </p:spPr>
        <p:txBody>
          <a:bodyPr wrap="none" lIns="0" tIns="0" rIns="0" bIns="0" rtlCol="0">
            <a:spAutoFit/>
          </a:bodyPr>
          <a:lstStyle/>
          <a:p>
            <a:pPr algn="l"/>
            <a:r>
              <a:rPr lang="fi-FI" dirty="0"/>
              <a:t>Pojat 17,7%</a:t>
            </a:r>
          </a:p>
          <a:p>
            <a:pPr algn="l"/>
            <a:r>
              <a:rPr lang="fi-FI" dirty="0"/>
              <a:t>Tytöt 27,7%</a:t>
            </a:r>
          </a:p>
        </p:txBody>
      </p:sp>
    </p:spTree>
    <p:extLst>
      <p:ext uri="{BB962C8B-B14F-4D97-AF65-F5344CB8AC3E}">
        <p14:creationId xmlns:p14="http://schemas.microsoft.com/office/powerpoint/2010/main" val="2700450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38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3" name="Kuva 2">
            <a:extLst>
              <a:ext uri="{FF2B5EF4-FFF2-40B4-BE49-F238E27FC236}">
                <a16:creationId xmlns:a16="http://schemas.microsoft.com/office/drawing/2014/main" id="{C286306E-19BE-E54C-3450-61174FB99C9A}"/>
              </a:ext>
            </a:extLst>
          </p:cNvPr>
          <p:cNvPicPr>
            <a:picLocks noChangeAspect="1"/>
          </p:cNvPicPr>
          <p:nvPr/>
        </p:nvPicPr>
        <p:blipFill>
          <a:blip r:embed="rId4"/>
          <a:stretch>
            <a:fillRect/>
          </a:stretch>
        </p:blipFill>
        <p:spPr>
          <a:xfrm>
            <a:off x="620202" y="1176337"/>
            <a:ext cx="9239415" cy="4505325"/>
          </a:xfrm>
          <a:prstGeom prst="rect">
            <a:avLst/>
          </a:prstGeom>
        </p:spPr>
      </p:pic>
      <p:sp>
        <p:nvSpPr>
          <p:cNvPr id="7" name="Tekstiruutu 6">
            <a:extLst>
              <a:ext uri="{FF2B5EF4-FFF2-40B4-BE49-F238E27FC236}">
                <a16:creationId xmlns:a16="http://schemas.microsoft.com/office/drawing/2014/main" id="{BEEBCF47-6198-0BEF-92E1-0C68C8603EB9}"/>
              </a:ext>
            </a:extLst>
          </p:cNvPr>
          <p:cNvSpPr txBox="1"/>
          <p:nvPr/>
        </p:nvSpPr>
        <p:spPr>
          <a:xfrm>
            <a:off x="2293677" y="4319973"/>
            <a:ext cx="1218347" cy="830997"/>
          </a:xfrm>
          <a:prstGeom prst="rect">
            <a:avLst/>
          </a:prstGeom>
          <a:noFill/>
        </p:spPr>
        <p:txBody>
          <a:bodyPr wrap="none" lIns="0" tIns="0" rIns="0" bIns="0" rtlCol="0">
            <a:spAutoFit/>
          </a:bodyPr>
          <a:lstStyle/>
          <a:p>
            <a:pPr algn="l"/>
            <a:r>
              <a:rPr lang="fi-FI" dirty="0"/>
              <a:t>Pojat 10%</a:t>
            </a:r>
          </a:p>
          <a:p>
            <a:pPr algn="l"/>
            <a:r>
              <a:rPr lang="fi-FI" dirty="0"/>
              <a:t>Tytöt 16,6%</a:t>
            </a:r>
          </a:p>
          <a:p>
            <a:pPr algn="l"/>
            <a:r>
              <a:rPr lang="fi-FI" dirty="0"/>
              <a:t>Kaikki 12,4</a:t>
            </a:r>
          </a:p>
        </p:txBody>
      </p:sp>
    </p:spTree>
    <p:extLst>
      <p:ext uri="{BB962C8B-B14F-4D97-AF65-F5344CB8AC3E}">
        <p14:creationId xmlns:p14="http://schemas.microsoft.com/office/powerpoint/2010/main" val="3848107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39</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3" name="Kuva 2">
            <a:extLst>
              <a:ext uri="{FF2B5EF4-FFF2-40B4-BE49-F238E27FC236}">
                <a16:creationId xmlns:a16="http://schemas.microsoft.com/office/drawing/2014/main" id="{4E73D886-D8A6-C170-E9DC-113FD63E5C37}"/>
              </a:ext>
            </a:extLst>
          </p:cNvPr>
          <p:cNvPicPr>
            <a:picLocks noChangeAspect="1"/>
          </p:cNvPicPr>
          <p:nvPr/>
        </p:nvPicPr>
        <p:blipFill>
          <a:blip r:embed="rId4"/>
          <a:stretch>
            <a:fillRect/>
          </a:stretch>
        </p:blipFill>
        <p:spPr>
          <a:xfrm>
            <a:off x="723568" y="1438096"/>
            <a:ext cx="10663137" cy="3981807"/>
          </a:xfrm>
          <a:prstGeom prst="rect">
            <a:avLst/>
          </a:prstGeom>
        </p:spPr>
      </p:pic>
    </p:spTree>
    <p:extLst>
      <p:ext uri="{BB962C8B-B14F-4D97-AF65-F5344CB8AC3E}">
        <p14:creationId xmlns:p14="http://schemas.microsoft.com/office/powerpoint/2010/main" val="52063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4</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sp>
        <p:nvSpPr>
          <p:cNvPr id="3" name="Tekstiruutu 2">
            <a:extLst>
              <a:ext uri="{FF2B5EF4-FFF2-40B4-BE49-F238E27FC236}">
                <a16:creationId xmlns:a16="http://schemas.microsoft.com/office/drawing/2014/main" id="{2D700472-5278-B5B1-9816-90DC255061E4}"/>
              </a:ext>
            </a:extLst>
          </p:cNvPr>
          <p:cNvSpPr txBox="1"/>
          <p:nvPr/>
        </p:nvSpPr>
        <p:spPr>
          <a:xfrm>
            <a:off x="614238" y="5759810"/>
            <a:ext cx="10772467" cy="830997"/>
          </a:xfrm>
          <a:prstGeom prst="rect">
            <a:avLst/>
          </a:prstGeom>
          <a:noFill/>
        </p:spPr>
        <p:txBody>
          <a:bodyPr wrap="square">
            <a:spAutoFit/>
          </a:bodyPr>
          <a:lstStyle/>
          <a:p>
            <a:pPr algn="l">
              <a:spcBef>
                <a:spcPts val="0"/>
              </a:spcBef>
              <a:defRPr/>
            </a:pPr>
            <a:endParaRPr lang="fi-FI" sz="12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r>
              <a:rPr lang="fi-FI" sz="1200" b="0" i="0" dirty="0">
                <a:solidFill>
                  <a:srgbClr val="303030"/>
                </a:solidFill>
                <a:effectLst/>
                <a:latin typeface="Source Sans Pro" panose="020B0503030403020204" pitchFamily="34" charset="0"/>
              </a:rPr>
              <a:t>Indikaattori ilmaisee niiden peruskoulun 4. ja 5. luokkalaisten osuuden prosentteina kysymykseen vastanneista ko. ikäluokassa, jotka ovat erittäin tai melko tyytyväisiä elämäänsä tällä hetkellä.</a:t>
            </a:r>
            <a:r>
              <a:rPr lang="fi-FI" sz="1200" dirty="0">
                <a:hlinkClick r:id="rId4"/>
              </a:rPr>
              <a:t> Metadata - Sotkanet.fi, Tilasto- ja indikaattoripankki</a:t>
            </a:r>
            <a:endParaRPr lang="fi-FI" sz="1200" spc="0" dirty="0">
              <a:solidFill>
                <a:prstClr val="black"/>
              </a:solidFill>
              <a:latin typeface="Arial" panose="020B0604020202020204"/>
              <a:ea typeface="Inter" panose="02000503000000020004" pitchFamily="2" charset="0"/>
              <a:cs typeface="Arial"/>
            </a:endParaRPr>
          </a:p>
          <a:p>
            <a:endParaRPr lang="fi-FI" sz="1200" dirty="0">
              <a:solidFill>
                <a:srgbClr val="313131"/>
              </a:solidFill>
              <a:latin typeface="Arial" panose="020B0604020202020204"/>
            </a:endParaRPr>
          </a:p>
        </p:txBody>
      </p:sp>
      <p:graphicFrame>
        <p:nvGraphicFramePr>
          <p:cNvPr id="7" name="Kaavio 6">
            <a:extLst>
              <a:ext uri="{FF2B5EF4-FFF2-40B4-BE49-F238E27FC236}">
                <a16:creationId xmlns:a16="http://schemas.microsoft.com/office/drawing/2014/main" id="{2B1D8121-43CC-A17F-574D-927449D69A04}"/>
              </a:ext>
            </a:extLst>
          </p:cNvPr>
          <p:cNvGraphicFramePr>
            <a:graphicFrameLocks/>
          </p:cNvGraphicFramePr>
          <p:nvPr>
            <p:extLst>
              <p:ext uri="{D42A27DB-BD31-4B8C-83A1-F6EECF244321}">
                <p14:modId xmlns:p14="http://schemas.microsoft.com/office/powerpoint/2010/main" val="2357449602"/>
              </p:ext>
            </p:extLst>
          </p:nvPr>
        </p:nvGraphicFramePr>
        <p:xfrm>
          <a:off x="196895" y="1113183"/>
          <a:ext cx="11505626" cy="46531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200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40</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3" name="Kuva 2">
            <a:extLst>
              <a:ext uri="{FF2B5EF4-FFF2-40B4-BE49-F238E27FC236}">
                <a16:creationId xmlns:a16="http://schemas.microsoft.com/office/drawing/2014/main" id="{0AEC0EB6-B19A-6665-A23D-E0EF589A4695}"/>
              </a:ext>
            </a:extLst>
          </p:cNvPr>
          <p:cNvPicPr>
            <a:picLocks noChangeAspect="1"/>
          </p:cNvPicPr>
          <p:nvPr/>
        </p:nvPicPr>
        <p:blipFill>
          <a:blip r:embed="rId4"/>
          <a:stretch>
            <a:fillRect/>
          </a:stretch>
        </p:blipFill>
        <p:spPr>
          <a:xfrm>
            <a:off x="0" y="1440780"/>
            <a:ext cx="12192000" cy="3976440"/>
          </a:xfrm>
          <a:prstGeom prst="rect">
            <a:avLst/>
          </a:prstGeom>
        </p:spPr>
      </p:pic>
    </p:spTree>
    <p:extLst>
      <p:ext uri="{BB962C8B-B14F-4D97-AF65-F5344CB8AC3E}">
        <p14:creationId xmlns:p14="http://schemas.microsoft.com/office/powerpoint/2010/main" val="229556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5</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8" name="Kuva 7">
            <a:extLst>
              <a:ext uri="{FF2B5EF4-FFF2-40B4-BE49-F238E27FC236}">
                <a16:creationId xmlns:a16="http://schemas.microsoft.com/office/drawing/2014/main" id="{462EB3CA-D952-C6BA-0964-CA3AA434F54F}"/>
              </a:ext>
            </a:extLst>
          </p:cNvPr>
          <p:cNvPicPr>
            <a:picLocks noChangeAspect="1"/>
          </p:cNvPicPr>
          <p:nvPr/>
        </p:nvPicPr>
        <p:blipFill>
          <a:blip r:embed="rId4"/>
          <a:stretch>
            <a:fillRect/>
          </a:stretch>
        </p:blipFill>
        <p:spPr>
          <a:xfrm>
            <a:off x="461176" y="858051"/>
            <a:ext cx="5634694" cy="4561669"/>
          </a:xfrm>
          <a:prstGeom prst="rect">
            <a:avLst/>
          </a:prstGeom>
        </p:spPr>
      </p:pic>
      <p:sp>
        <p:nvSpPr>
          <p:cNvPr id="10" name="Tekstiruutu 9">
            <a:extLst>
              <a:ext uri="{FF2B5EF4-FFF2-40B4-BE49-F238E27FC236}">
                <a16:creationId xmlns:a16="http://schemas.microsoft.com/office/drawing/2014/main" id="{EA190CC6-6F14-E66F-494D-1CA1536F3DF7}"/>
              </a:ext>
            </a:extLst>
          </p:cNvPr>
          <p:cNvSpPr txBox="1"/>
          <p:nvPr/>
        </p:nvSpPr>
        <p:spPr>
          <a:xfrm>
            <a:off x="614473" y="6002990"/>
            <a:ext cx="10726737" cy="461665"/>
          </a:xfrm>
          <a:prstGeom prst="rect">
            <a:avLst/>
          </a:prstGeom>
          <a:noFill/>
        </p:spPr>
        <p:txBody>
          <a:bodyPr wrap="square">
            <a:spAutoFit/>
          </a:bodyPr>
          <a:lstStyle/>
          <a:p>
            <a:r>
              <a:rPr lang="fi-FI" sz="1200" dirty="0"/>
              <a:t>Indikaattori tuottaa tietoa niiden lasten osuudesta (%), jotka ovat erittäin tyytyväisiä elämäänsä tällä hetkellä.</a:t>
            </a:r>
            <a:r>
              <a:rPr lang="fi-FI" sz="1200" dirty="0">
                <a:hlinkClick r:id="rId5"/>
              </a:rPr>
              <a:t> Kouluterveyskysely 2023: Perusopetuksen 4. ja 5. luokan indikaattoreiden kuvaukset (thl.fi)</a:t>
            </a:r>
            <a:endParaRPr lang="fi-FI" sz="1200" dirty="0"/>
          </a:p>
        </p:txBody>
      </p:sp>
      <p:sp>
        <p:nvSpPr>
          <p:cNvPr id="11" name="Tekstiruutu 10">
            <a:extLst>
              <a:ext uri="{FF2B5EF4-FFF2-40B4-BE49-F238E27FC236}">
                <a16:creationId xmlns:a16="http://schemas.microsoft.com/office/drawing/2014/main" id="{426271CF-39DD-9BC7-E07B-CEF0022008FA}"/>
              </a:ext>
            </a:extLst>
          </p:cNvPr>
          <p:cNvSpPr txBox="1"/>
          <p:nvPr/>
        </p:nvSpPr>
        <p:spPr>
          <a:xfrm>
            <a:off x="8587409" y="1876508"/>
            <a:ext cx="65" cy="276999"/>
          </a:xfrm>
          <a:prstGeom prst="rect">
            <a:avLst/>
          </a:prstGeom>
          <a:noFill/>
        </p:spPr>
        <p:txBody>
          <a:bodyPr wrap="none" lIns="0" tIns="0" rIns="0" bIns="0" rtlCol="0">
            <a:spAutoFit/>
          </a:bodyPr>
          <a:lstStyle/>
          <a:p>
            <a:pPr algn="l"/>
            <a:endParaRPr lang="fi-FI" dirty="0" err="1"/>
          </a:p>
        </p:txBody>
      </p:sp>
      <p:graphicFrame>
        <p:nvGraphicFramePr>
          <p:cNvPr id="14" name="Kaavio 13">
            <a:extLst>
              <a:ext uri="{FF2B5EF4-FFF2-40B4-BE49-F238E27FC236}">
                <a16:creationId xmlns:a16="http://schemas.microsoft.com/office/drawing/2014/main" id="{431FEE11-A0DD-2460-E492-E019A3E44F56}"/>
              </a:ext>
            </a:extLst>
          </p:cNvPr>
          <p:cNvGraphicFramePr>
            <a:graphicFrameLocks/>
          </p:cNvGraphicFramePr>
          <p:nvPr>
            <p:extLst>
              <p:ext uri="{D42A27DB-BD31-4B8C-83A1-F6EECF244321}">
                <p14:modId xmlns:p14="http://schemas.microsoft.com/office/powerpoint/2010/main" val="2168202981"/>
              </p:ext>
            </p:extLst>
          </p:nvPr>
        </p:nvGraphicFramePr>
        <p:xfrm>
          <a:off x="6650964" y="1535017"/>
          <a:ext cx="4942038" cy="40389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589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6</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pic>
        <p:nvPicPr>
          <p:cNvPr id="3" name="Kuva 2">
            <a:extLst>
              <a:ext uri="{FF2B5EF4-FFF2-40B4-BE49-F238E27FC236}">
                <a16:creationId xmlns:a16="http://schemas.microsoft.com/office/drawing/2014/main" id="{BD55C039-B49A-EC99-3604-5036F4E6F3D2}"/>
              </a:ext>
            </a:extLst>
          </p:cNvPr>
          <p:cNvPicPr>
            <a:picLocks noChangeAspect="1"/>
          </p:cNvPicPr>
          <p:nvPr/>
        </p:nvPicPr>
        <p:blipFill>
          <a:blip r:embed="rId4"/>
          <a:stretch>
            <a:fillRect/>
          </a:stretch>
        </p:blipFill>
        <p:spPr>
          <a:xfrm>
            <a:off x="532737" y="848979"/>
            <a:ext cx="6229283" cy="4766061"/>
          </a:xfrm>
          <a:prstGeom prst="rect">
            <a:avLst/>
          </a:prstGeom>
          <a:ln>
            <a:solidFill>
              <a:schemeClr val="tx1"/>
            </a:solidFill>
          </a:ln>
        </p:spPr>
      </p:pic>
      <p:sp>
        <p:nvSpPr>
          <p:cNvPr id="9" name="Tekstiruutu 8">
            <a:extLst>
              <a:ext uri="{FF2B5EF4-FFF2-40B4-BE49-F238E27FC236}">
                <a16:creationId xmlns:a16="http://schemas.microsoft.com/office/drawing/2014/main" id="{EF02625D-9573-F9C1-8B5F-FDF210FABF03}"/>
              </a:ext>
            </a:extLst>
          </p:cNvPr>
          <p:cNvSpPr txBox="1"/>
          <p:nvPr/>
        </p:nvSpPr>
        <p:spPr>
          <a:xfrm>
            <a:off x="532737" y="5975941"/>
            <a:ext cx="10777108" cy="523220"/>
          </a:xfrm>
          <a:prstGeom prst="rect">
            <a:avLst/>
          </a:prstGeom>
          <a:noFill/>
        </p:spPr>
        <p:txBody>
          <a:bodyPr wrap="square">
            <a:spAutoFit/>
          </a:bodyPr>
          <a:lstStyle/>
          <a:p>
            <a:r>
              <a:rPr lang="fi-FI" sz="1400" dirty="0"/>
              <a:t>Indikaattori tuottaa tietoa niiden lasten osuudesta (%), joilla on matala itsetunnon taso eli selvästi keskimääräistä kielteisempi arvio itsestä.</a:t>
            </a:r>
            <a:r>
              <a:rPr lang="fi-FI" sz="1400" dirty="0">
                <a:hlinkClick r:id="rId5"/>
              </a:rPr>
              <a:t> Kouluterveyskysely 2023: Perusopetuksen 4. ja 5. luokan indikaattoreiden kuvaukset (thl.fi)</a:t>
            </a:r>
            <a:endParaRPr lang="fi-FI" sz="1400" dirty="0"/>
          </a:p>
        </p:txBody>
      </p:sp>
      <p:graphicFrame>
        <p:nvGraphicFramePr>
          <p:cNvPr id="10" name="Kaavio 9">
            <a:extLst>
              <a:ext uri="{FF2B5EF4-FFF2-40B4-BE49-F238E27FC236}">
                <a16:creationId xmlns:a16="http://schemas.microsoft.com/office/drawing/2014/main" id="{90CE0485-360B-7DC6-6B69-B646E14F6921}"/>
              </a:ext>
            </a:extLst>
          </p:cNvPr>
          <p:cNvGraphicFramePr>
            <a:graphicFrameLocks/>
          </p:cNvGraphicFramePr>
          <p:nvPr>
            <p:extLst>
              <p:ext uri="{D42A27DB-BD31-4B8C-83A1-F6EECF244321}">
                <p14:modId xmlns:p14="http://schemas.microsoft.com/office/powerpoint/2010/main" val="3171978977"/>
              </p:ext>
            </p:extLst>
          </p:nvPr>
        </p:nvGraphicFramePr>
        <p:xfrm>
          <a:off x="7203882" y="861765"/>
          <a:ext cx="4349362" cy="47660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9237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7</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2" name="Kaavio 1">
            <a:extLst>
              <a:ext uri="{FF2B5EF4-FFF2-40B4-BE49-F238E27FC236}">
                <a16:creationId xmlns:a16="http://schemas.microsoft.com/office/drawing/2014/main" id="{B0AEF0DB-3772-2283-12D9-48D1E4116877}"/>
              </a:ext>
            </a:extLst>
          </p:cNvPr>
          <p:cNvGraphicFramePr>
            <a:graphicFrameLocks/>
          </p:cNvGraphicFramePr>
          <p:nvPr>
            <p:extLst>
              <p:ext uri="{D42A27DB-BD31-4B8C-83A1-F6EECF244321}">
                <p14:modId xmlns:p14="http://schemas.microsoft.com/office/powerpoint/2010/main" val="3790375689"/>
              </p:ext>
            </p:extLst>
          </p:nvPr>
        </p:nvGraphicFramePr>
        <p:xfrm>
          <a:off x="373086" y="970398"/>
          <a:ext cx="5899628" cy="4637259"/>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iruutu 6">
            <a:extLst>
              <a:ext uri="{FF2B5EF4-FFF2-40B4-BE49-F238E27FC236}">
                <a16:creationId xmlns:a16="http://schemas.microsoft.com/office/drawing/2014/main" id="{9E6678C4-5CCB-11F5-ACFE-B454CAF3F4E9}"/>
              </a:ext>
            </a:extLst>
          </p:cNvPr>
          <p:cNvSpPr txBox="1"/>
          <p:nvPr/>
        </p:nvSpPr>
        <p:spPr>
          <a:xfrm>
            <a:off x="499003" y="5922355"/>
            <a:ext cx="10996654" cy="461665"/>
          </a:xfrm>
          <a:prstGeom prst="rect">
            <a:avLst/>
          </a:prstGeom>
          <a:noFill/>
        </p:spPr>
        <p:txBody>
          <a:bodyPr wrap="square">
            <a:spAutoFit/>
          </a:bodyPr>
          <a:lstStyle/>
          <a:p>
            <a:r>
              <a:rPr lang="fi-FI" sz="1200" b="0" i="0" dirty="0">
                <a:solidFill>
                  <a:srgbClr val="303030"/>
                </a:solidFill>
                <a:effectLst/>
                <a:latin typeface="Source Sans Pro" panose="020B0503030403020204" pitchFamily="34" charset="0"/>
              </a:rPr>
              <a:t>Indikaattori ilmaisee mielialaan liittyviä ongelmia kokevien peruskoulun 4. ja 5. luokkalaisten osuuden prosentteina kysymykseen vastanneista ko. ikäluokassa</a:t>
            </a:r>
            <a:r>
              <a:rPr lang="fi-FI" sz="1200" dirty="0">
                <a:hlinkClick r:id="rId5"/>
              </a:rPr>
              <a:t>Metadata - Sotkanet.fi, Tilasto- ja indikaattoripankki</a:t>
            </a:r>
            <a:endParaRPr lang="fi-FI" sz="1200" dirty="0"/>
          </a:p>
        </p:txBody>
      </p:sp>
      <p:graphicFrame>
        <p:nvGraphicFramePr>
          <p:cNvPr id="8" name="Kaavio 7">
            <a:extLst>
              <a:ext uri="{FF2B5EF4-FFF2-40B4-BE49-F238E27FC236}">
                <a16:creationId xmlns:a16="http://schemas.microsoft.com/office/drawing/2014/main" id="{DDBDE992-BAB3-6057-CD59-E2B0597BCEE8}"/>
              </a:ext>
            </a:extLst>
          </p:cNvPr>
          <p:cNvGraphicFramePr>
            <a:graphicFrameLocks/>
          </p:cNvGraphicFramePr>
          <p:nvPr>
            <p:extLst>
              <p:ext uri="{D42A27DB-BD31-4B8C-83A1-F6EECF244321}">
                <p14:modId xmlns:p14="http://schemas.microsoft.com/office/powerpoint/2010/main" val="1636139249"/>
              </p:ext>
            </p:extLst>
          </p:nvPr>
        </p:nvGraphicFramePr>
        <p:xfrm>
          <a:off x="6989159" y="1041621"/>
          <a:ext cx="4627698" cy="47246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524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204525" y="5990067"/>
            <a:ext cx="11329436" cy="672812"/>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b="0" i="0" dirty="0">
                <a:solidFill>
                  <a:srgbClr val="303030"/>
                </a:solidFill>
                <a:effectLst/>
                <a:latin typeface="Source Sans Pro" panose="020B0503030403020204" pitchFamily="34" charset="0"/>
              </a:rPr>
              <a:t>Indikaattori ilmaisee mielialaan liittyviä ongelmia kokevien peruskoulun 4. ja 5. luokkalaisten osuuden prosentteina kysymykseen vastanneista ko. ikäluokassa</a:t>
            </a:r>
            <a:r>
              <a:rPr lang="fi-FI" sz="1200" dirty="0">
                <a:hlinkClick r:id="rId4"/>
              </a:rPr>
              <a:t>Metadata - Sotkanet.fi, Tilasto- ja indikaattoripankki</a:t>
            </a:r>
            <a:endParaRPr lang="fi-FI" sz="1200" dirty="0"/>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73085" y="5887602"/>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3" name="Kaavio 2">
            <a:extLst>
              <a:ext uri="{FF2B5EF4-FFF2-40B4-BE49-F238E27FC236}">
                <a16:creationId xmlns:a16="http://schemas.microsoft.com/office/drawing/2014/main" id="{3906AAA3-CF56-716A-8469-6AA6E63A6454}"/>
              </a:ext>
            </a:extLst>
          </p:cNvPr>
          <p:cNvGraphicFramePr>
            <a:graphicFrameLocks/>
          </p:cNvGraphicFramePr>
          <p:nvPr>
            <p:extLst>
              <p:ext uri="{D42A27DB-BD31-4B8C-83A1-F6EECF244321}">
                <p14:modId xmlns:p14="http://schemas.microsoft.com/office/powerpoint/2010/main" val="2672453972"/>
              </p:ext>
            </p:extLst>
          </p:nvPr>
        </p:nvGraphicFramePr>
        <p:xfrm>
          <a:off x="578841" y="1233182"/>
          <a:ext cx="10721130" cy="41865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685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0C06-AAFB-EB18-A372-2D2B7E883967}"/>
            </a:ext>
          </a:extLst>
        </p:cNvPr>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F98A391B-B7B3-5DB8-300A-1DD3F0FCCD1E}"/>
              </a:ext>
            </a:extLst>
          </p:cNvPr>
          <p:cNvSpPr>
            <a:spLocks noGrp="1"/>
          </p:cNvSpPr>
          <p:nvPr>
            <p:ph type="sldNum" sz="quarter" idx="12"/>
          </p:nvPr>
        </p:nvSpPr>
        <p:spPr/>
        <p:txBody>
          <a:bodyPr/>
          <a:lstStyle/>
          <a:p>
            <a:fld id="{CCD26548-A701-4132-A0A2-A9B09A70FF4B}" type="slidenum">
              <a:rPr lang="fi-FI">
                <a:solidFill>
                  <a:srgbClr val="313131"/>
                </a:solidFill>
                <a:latin typeface="Arial" panose="020B0604020202020204"/>
              </a:rPr>
              <a:pPr/>
              <a:t>9</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75EE1E5C-7BB5-80DC-166A-90DC2C852B35}"/>
              </a:ext>
            </a:extLst>
          </p:cNvPr>
          <p:cNvSpPr/>
          <p:nvPr/>
        </p:nvSpPr>
        <p:spPr>
          <a:xfrm>
            <a:off x="201575" y="221280"/>
            <a:ext cx="1477205"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C2D3E576-35B9-0AED-90FC-58B86433F063}"/>
              </a:ext>
            </a:extLst>
          </p:cNvPr>
          <p:cNvSpPr/>
          <p:nvPr/>
        </p:nvSpPr>
        <p:spPr>
          <a:xfrm>
            <a:off x="1694837" y="328998"/>
            <a:ext cx="1113014" cy="2154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36A421C6-D852-1E4E-3498-82D68BDFDB7D}"/>
              </a:ext>
            </a:extLst>
          </p:cNvPr>
          <p:cNvSpPr/>
          <p:nvPr/>
        </p:nvSpPr>
        <p:spPr>
          <a:xfrm>
            <a:off x="3062524" y="267491"/>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D2EE6-7306-F5ED-4D41-043E2D6A0F44}"/>
              </a:ext>
            </a:extLst>
          </p:cNvPr>
          <p:cNvSpPr/>
          <p:nvPr/>
        </p:nvSpPr>
        <p:spPr>
          <a:xfrm>
            <a:off x="4635907" y="2660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black"/>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black"/>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5736F2F0-EEC3-99F6-55CF-8B00C513FC18}"/>
              </a:ext>
            </a:extLst>
          </p:cNvPr>
          <p:cNvSpPr/>
          <p:nvPr/>
        </p:nvSpPr>
        <p:spPr>
          <a:xfrm>
            <a:off x="5869243" y="275138"/>
            <a:ext cx="1156863" cy="32316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944FFE58-0A3C-63EC-61E0-56AA703C9F16}"/>
              </a:ext>
            </a:extLst>
          </p:cNvPr>
          <p:cNvSpPr/>
          <p:nvPr/>
        </p:nvSpPr>
        <p:spPr>
          <a:xfrm>
            <a:off x="7033112" y="265325"/>
            <a:ext cx="1285204" cy="4308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9352BD0A-7403-0D79-DA65-5EF295C18484}"/>
              </a:ext>
            </a:extLst>
          </p:cNvPr>
          <p:cNvSpPr/>
          <p:nvPr/>
        </p:nvSpPr>
        <p:spPr>
          <a:xfrm>
            <a:off x="4679755" y="633656"/>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2118AAB5-02EC-9E63-4B08-6B71F9050620}"/>
              </a:ext>
            </a:extLst>
          </p:cNvPr>
          <p:cNvSpPr>
            <a:spLocks noGrp="1"/>
          </p:cNvSpPr>
          <p:nvPr/>
        </p:nvSpPr>
        <p:spPr>
          <a:xfrm>
            <a:off x="805295" y="205355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dirty="0">
              <a:solidFill>
                <a:prstClr val="black"/>
              </a:solidFill>
              <a:latin typeface="Arial" panose="020B0604020202020204"/>
              <a:ea typeface="Inter" panose="02000503000000020004" pitchFamily="2" charset="0"/>
              <a:cs typeface="Arial"/>
            </a:endParaRPr>
          </a:p>
          <a:p>
            <a:endParaRPr lang="fi-FI"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32359C1E-5A9C-DC9F-95BF-F3100306B23C}"/>
              </a:ext>
            </a:extLst>
          </p:cNvPr>
          <p:cNvSpPr>
            <a:spLocks noGrp="1"/>
          </p:cNvSpPr>
          <p:nvPr/>
        </p:nvSpPr>
        <p:spPr>
          <a:xfrm>
            <a:off x="6650963" y="2112071"/>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endParaRPr lang="fi-FI" sz="2400" spc="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3"/>
              </a:buBlip>
              <a:defRPr/>
            </a:pPr>
            <a:endParaRPr lang="fi-FI" sz="2400" spc="0">
              <a:solidFill>
                <a:prstClr val="black"/>
              </a:solidFill>
              <a:latin typeface="Arial" panose="020B0604020202020204"/>
              <a:ea typeface="Inter" panose="02000503000000020004" pitchFamily="2" charset="0"/>
              <a:cs typeface="Arial"/>
            </a:endParaRPr>
          </a:p>
          <a:p>
            <a:endParaRPr lang="fi-FI">
              <a:solidFill>
                <a:srgbClr val="313131"/>
              </a:solidFill>
              <a:latin typeface="Arial" panose="020B0604020202020204"/>
            </a:endParaRPr>
          </a:p>
        </p:txBody>
      </p:sp>
      <p:sp>
        <p:nvSpPr>
          <p:cNvPr id="4" name="Suorakulmio: Pyöristetyt kulmat 3">
            <a:extLst>
              <a:ext uri="{FF2B5EF4-FFF2-40B4-BE49-F238E27FC236}">
                <a16:creationId xmlns:a16="http://schemas.microsoft.com/office/drawing/2014/main" id="{FFD8D690-F8B0-DCB3-76E1-1E28272EA481}"/>
              </a:ext>
            </a:extLst>
          </p:cNvPr>
          <p:cNvSpPr/>
          <p:nvPr/>
        </p:nvSpPr>
        <p:spPr>
          <a:xfrm>
            <a:off x="312531" y="6151046"/>
            <a:ext cx="11329436" cy="6728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latin typeface="Arial" panose="020B0604020202020204"/>
            </a:endParaRPr>
          </a:p>
        </p:txBody>
      </p:sp>
      <p:graphicFrame>
        <p:nvGraphicFramePr>
          <p:cNvPr id="7" name="Kaavio 6">
            <a:extLst>
              <a:ext uri="{FF2B5EF4-FFF2-40B4-BE49-F238E27FC236}">
                <a16:creationId xmlns:a16="http://schemas.microsoft.com/office/drawing/2014/main" id="{91AB6FE2-C473-6ABC-CC8A-C6328B901B18}"/>
              </a:ext>
            </a:extLst>
          </p:cNvPr>
          <p:cNvGraphicFramePr>
            <a:graphicFrameLocks/>
          </p:cNvGraphicFramePr>
          <p:nvPr>
            <p:extLst>
              <p:ext uri="{D42A27DB-BD31-4B8C-83A1-F6EECF244321}">
                <p14:modId xmlns:p14="http://schemas.microsoft.com/office/powerpoint/2010/main" val="2936002437"/>
              </p:ext>
            </p:extLst>
          </p:nvPr>
        </p:nvGraphicFramePr>
        <p:xfrm>
          <a:off x="7382896" y="1661823"/>
          <a:ext cx="4277680" cy="4218191"/>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iruutu 7">
            <a:extLst>
              <a:ext uri="{FF2B5EF4-FFF2-40B4-BE49-F238E27FC236}">
                <a16:creationId xmlns:a16="http://schemas.microsoft.com/office/drawing/2014/main" id="{95126B9F-AF94-9419-72E0-9AE950256B60}"/>
              </a:ext>
            </a:extLst>
          </p:cNvPr>
          <p:cNvSpPr txBox="1"/>
          <p:nvPr/>
        </p:nvSpPr>
        <p:spPr>
          <a:xfrm>
            <a:off x="550033" y="6195092"/>
            <a:ext cx="6224461" cy="553998"/>
          </a:xfrm>
          <a:prstGeom prst="rect">
            <a:avLst/>
          </a:prstGeom>
          <a:noFill/>
        </p:spPr>
        <p:txBody>
          <a:bodyPr wrap="none" lIns="0" tIns="0" rIns="0" bIns="0" rtlCol="0">
            <a:spAutoFit/>
          </a:bodyPr>
          <a:lstStyle/>
          <a:p>
            <a:pPr algn="l"/>
            <a:r>
              <a:rPr lang="fi-FI" sz="1200" dirty="0"/>
              <a:t>Vähintään lievää ahdistusoireilua Indikaattori tuottaa tietoa niiden lasten osuudesta (%), </a:t>
            </a:r>
          </a:p>
          <a:p>
            <a:pPr algn="l"/>
            <a:r>
              <a:rPr lang="fi-FI" sz="1200" dirty="0"/>
              <a:t>jotka kokevat vähintään lievää ahdistuneisuutta. </a:t>
            </a:r>
            <a:r>
              <a:rPr lang="fi-FI" sz="1200" dirty="0">
                <a:hlinkClick r:id="rId5"/>
              </a:rPr>
              <a:t>Kouluterveyskysely 2023: Perusopetuksen </a:t>
            </a:r>
          </a:p>
          <a:p>
            <a:pPr algn="l"/>
            <a:r>
              <a:rPr lang="fi-FI" sz="1200" dirty="0">
                <a:hlinkClick r:id="rId5"/>
              </a:rPr>
              <a:t>4. ja 5. luokan indikaattoreiden kuvaukset (thl.fi)</a:t>
            </a:r>
            <a:endParaRPr lang="fi-FI" sz="1200" dirty="0"/>
          </a:p>
        </p:txBody>
      </p:sp>
      <p:pic>
        <p:nvPicPr>
          <p:cNvPr id="10" name="Kuva 9">
            <a:extLst>
              <a:ext uri="{FF2B5EF4-FFF2-40B4-BE49-F238E27FC236}">
                <a16:creationId xmlns:a16="http://schemas.microsoft.com/office/drawing/2014/main" id="{E936C63B-4FBF-D1BD-F0DA-12BF3B0995C2}"/>
              </a:ext>
            </a:extLst>
          </p:cNvPr>
          <p:cNvPicPr>
            <a:picLocks noChangeAspect="1"/>
          </p:cNvPicPr>
          <p:nvPr/>
        </p:nvPicPr>
        <p:blipFill>
          <a:blip r:embed="rId6"/>
          <a:stretch>
            <a:fillRect/>
          </a:stretch>
        </p:blipFill>
        <p:spPr>
          <a:xfrm>
            <a:off x="550033" y="861765"/>
            <a:ext cx="6498334" cy="5018249"/>
          </a:xfrm>
          <a:prstGeom prst="rect">
            <a:avLst/>
          </a:prstGeom>
        </p:spPr>
      </p:pic>
    </p:spTree>
    <p:extLst>
      <p:ext uri="{BB962C8B-B14F-4D97-AF65-F5344CB8AC3E}">
        <p14:creationId xmlns:p14="http://schemas.microsoft.com/office/powerpoint/2010/main" val="1985663291"/>
      </p:ext>
    </p:extLst>
  </p:cSld>
  <p:clrMapOvr>
    <a:masterClrMapping/>
  </p:clrMapOvr>
</p:sld>
</file>

<file path=ppt/theme/theme1.xml><?xml version="1.0" encoding="utf-8"?>
<a:theme xmlns:a="http://schemas.openxmlformats.org/drawingml/2006/main" name="1_Office-teema">
  <a:themeElements>
    <a:clrScheme name="Mukautettu 29">
      <a:dk1>
        <a:sysClr val="windowText" lastClr="000000"/>
      </a:dk1>
      <a:lt1>
        <a:sysClr val="window" lastClr="FFFFFF"/>
      </a:lt1>
      <a:dk2>
        <a:srgbClr val="313131"/>
      </a:dk2>
      <a:lt2>
        <a:srgbClr val="C2C2C2"/>
      </a:lt2>
      <a:accent1>
        <a:srgbClr val="FFCF29"/>
      </a:accent1>
      <a:accent2>
        <a:srgbClr val="660AB2"/>
      </a:accent2>
      <a:accent3>
        <a:srgbClr val="75A1FF"/>
      </a:accent3>
      <a:accent4>
        <a:srgbClr val="E37373"/>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HVA esitysmalli 2022.potx" id="{4EB54F48-73B2-4E76-B75B-E738F993D1DB}" vid="{E8C5E515-D526-4B15-82FA-93233D1528A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c8ec9329-b3c3-489a-9227-0f70d232e4fa}" enabled="0" method="" siteId="{c8ec9329-b3c3-489a-9227-0f70d232e4fa}" removed="1"/>
</clbl:labelList>
</file>

<file path=docProps/app.xml><?xml version="1.0" encoding="utf-8"?>
<Properties xmlns="http://schemas.openxmlformats.org/officeDocument/2006/extended-properties" xmlns:vt="http://schemas.openxmlformats.org/officeDocument/2006/docPropsVTypes">
  <TotalTime>952</TotalTime>
  <Words>2884</Words>
  <Application>Microsoft Office PowerPoint</Application>
  <PresentationFormat>Laajakuva</PresentationFormat>
  <Paragraphs>512</Paragraphs>
  <Slides>40</Slides>
  <Notes>33</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40</vt:i4>
      </vt:variant>
    </vt:vector>
  </HeadingPairs>
  <TitlesOfParts>
    <vt:vector size="48" baseType="lpstr">
      <vt:lpstr>Arial</vt:lpstr>
      <vt:lpstr>Arial,Sans-Serif</vt:lpstr>
      <vt:lpstr>Calibri</vt:lpstr>
      <vt:lpstr>Cambria</vt:lpstr>
      <vt:lpstr>Inter</vt:lpstr>
      <vt:lpstr>Source Sans Pro</vt:lpstr>
      <vt:lpstr>Wingdings</vt:lpstr>
      <vt:lpstr>1_Office-teema</vt:lpstr>
      <vt:lpstr>Mielenterveys</vt:lpstr>
      <vt:lpstr>Indikaattorit/mielenterveys</vt:lpstr>
      <vt:lpstr>PowerPoint-esitys</vt:lpstr>
      <vt:lpstr>PowerPoint-esitys</vt:lpstr>
      <vt:lpstr>PowerPoint-esitys</vt:lpstr>
      <vt:lpstr>PowerPoint-esitys</vt:lpstr>
      <vt:lpstr>PowerPoint-esitys</vt:lpstr>
      <vt:lpstr>PowerPoint-esitys</vt:lpstr>
      <vt:lpstr>PowerPoint-esitys</vt:lpstr>
      <vt:lpstr>Päihteet ja riippuvuudet</vt:lpstr>
      <vt:lpstr>Päihteet ja riippuvuudet indikaattorit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Istekki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4.lk</dc:title>
  <dc:creator>Törmi Helena</dc:creator>
  <cp:lastModifiedBy>Törmi Helena</cp:lastModifiedBy>
  <cp:revision>2</cp:revision>
  <dcterms:created xsi:type="dcterms:W3CDTF">2024-01-16T11:51:21Z</dcterms:created>
  <dcterms:modified xsi:type="dcterms:W3CDTF">2024-02-01T23:00:25Z</dcterms:modified>
</cp:coreProperties>
</file>