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xml" ContentType="application/vnd.openxmlformats-officedocument.presentationml.notesSlid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xml" ContentType="application/vnd.openxmlformats-officedocument.presentationml.notesSlid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xml" ContentType="application/vnd.openxmlformats-officedocument.presentationml.notesSlid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4.xml" ContentType="application/vnd.openxmlformats-officedocument.presentationml.notesSlid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xml" ContentType="application/vnd.openxmlformats-officedocument.presentationml.notesSlide+xml"/>
  <Override PartName="/ppt/charts/chart6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7.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8.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9.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0.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1.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2.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3.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4.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5.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6.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7.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8.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9.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80.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1.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2.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3.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4.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5.xml" ContentType="application/vnd.openxmlformats-officedocument.drawingml.chart+xml"/>
  <Override PartName="/ppt/charts/style84.xml" ContentType="application/vnd.ms-office.chartstyle+xml"/>
  <Override PartName="/ppt/charts/colors8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315" r:id="rId2"/>
    <p:sldId id="2145707305" r:id="rId3"/>
    <p:sldId id="2145707203" r:id="rId4"/>
    <p:sldId id="2145707202" r:id="rId5"/>
    <p:sldId id="2145707363" r:id="rId6"/>
    <p:sldId id="2145707318" r:id="rId7"/>
    <p:sldId id="2145707206" r:id="rId8"/>
    <p:sldId id="2145707199" r:id="rId9"/>
    <p:sldId id="2145707370" r:id="rId10"/>
    <p:sldId id="2145707369" r:id="rId11"/>
    <p:sldId id="2145707205" r:id="rId12"/>
    <p:sldId id="2145707364" r:id="rId13"/>
    <p:sldId id="2145707371" r:id="rId14"/>
    <p:sldId id="2145707372" r:id="rId15"/>
    <p:sldId id="2145707208" r:id="rId16"/>
    <p:sldId id="2145707209" r:id="rId17"/>
    <p:sldId id="2145707207" r:id="rId18"/>
    <p:sldId id="2145707210" r:id="rId19"/>
    <p:sldId id="2145707367" r:id="rId20"/>
    <p:sldId id="2145707374" r:id="rId21"/>
    <p:sldId id="2145707376" r:id="rId22"/>
    <p:sldId id="2145707366" r:id="rId23"/>
    <p:sldId id="2145707373" r:id="rId24"/>
    <p:sldId id="2145707388" r:id="rId25"/>
    <p:sldId id="2145707214" r:id="rId26"/>
    <p:sldId id="2145707216" r:id="rId27"/>
    <p:sldId id="2145707212" r:id="rId28"/>
    <p:sldId id="2145707354" r:id="rId29"/>
    <p:sldId id="2145707313" r:id="rId30"/>
    <p:sldId id="2145707307" r:id="rId31"/>
    <p:sldId id="2145707314" r:id="rId32"/>
    <p:sldId id="2145707315" r:id="rId33"/>
    <p:sldId id="2145707316" r:id="rId34"/>
    <p:sldId id="2145707317" r:id="rId35"/>
    <p:sldId id="2145707360" r:id="rId36"/>
    <p:sldId id="2145707361" r:id="rId37"/>
    <p:sldId id="2145707365" r:id="rId38"/>
    <p:sldId id="2145707362" r:id="rId39"/>
    <p:sldId id="2145707356" r:id="rId40"/>
    <p:sldId id="2145707357" r:id="rId41"/>
    <p:sldId id="2145707338" r:id="rId42"/>
    <p:sldId id="2145707035" r:id="rId43"/>
    <p:sldId id="2145707031" r:id="rId44"/>
    <p:sldId id="2145707028" r:id="rId45"/>
    <p:sldId id="2145707062" r:id="rId46"/>
    <p:sldId id="2145707059" r:id="rId47"/>
    <p:sldId id="2145707238" r:id="rId48"/>
    <p:sldId id="2145707122" r:id="rId49"/>
    <p:sldId id="2145707375" r:id="rId50"/>
    <p:sldId id="2145707379" r:id="rId51"/>
    <p:sldId id="2145707381" r:id="rId52"/>
    <p:sldId id="2145707378" r:id="rId53"/>
    <p:sldId id="2145707343" r:id="rId54"/>
    <p:sldId id="2145707341" r:id="rId55"/>
    <p:sldId id="2145707345" r:id="rId56"/>
    <p:sldId id="2145707339" r:id="rId57"/>
    <p:sldId id="2145707340" r:id="rId58"/>
    <p:sldId id="2145707384" r:id="rId59"/>
    <p:sldId id="2145707386" r:id="rId60"/>
    <p:sldId id="2145707389" r:id="rId61"/>
    <p:sldId id="2145707385" r:id="rId62"/>
    <p:sldId id="2145707382" r:id="rId63"/>
    <p:sldId id="2145707377" r:id="rId64"/>
    <p:sldId id="2145707387" r:id="rId65"/>
    <p:sldId id="2145707380" r:id="rId6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A49F4-AC4E-4AB0-9C38-672BEC889DB9}" v="213" dt="2024-02-01T19:59:30.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örmi Helena" userId="037d21f0-ee9c-43d9-854b-692a3357b644" providerId="ADAL" clId="{E43A49F4-AC4E-4AB0-9C38-672BEC889DB9}"/>
    <pc:docChg chg="undo custSel addSld delSld modSld sldOrd delMainMaster">
      <pc:chgData name="Törmi Helena" userId="037d21f0-ee9c-43d9-854b-692a3357b644" providerId="ADAL" clId="{E43A49F4-AC4E-4AB0-9C38-672BEC889DB9}" dt="2024-02-01T19:59:59.554" v="527" actId="20577"/>
      <pc:docMkLst>
        <pc:docMk/>
      </pc:docMkLst>
      <pc:sldChg chg="del">
        <pc:chgData name="Törmi Helena" userId="037d21f0-ee9c-43d9-854b-692a3357b644" providerId="ADAL" clId="{E43A49F4-AC4E-4AB0-9C38-672BEC889DB9}" dt="2024-01-21T15:50:18.321" v="0" actId="2696"/>
        <pc:sldMkLst>
          <pc:docMk/>
          <pc:sldMk cId="2828798783" sldId="256"/>
        </pc:sldMkLst>
      </pc:sldChg>
      <pc:sldChg chg="ord">
        <pc:chgData name="Törmi Helena" userId="037d21f0-ee9c-43d9-854b-692a3357b644" providerId="ADAL" clId="{E43A49F4-AC4E-4AB0-9C38-672BEC889DB9}" dt="2024-01-21T17:50:12.137" v="4"/>
        <pc:sldMkLst>
          <pc:docMk/>
          <pc:sldMk cId="649711624" sldId="315"/>
        </pc:sldMkLst>
      </pc:sldChg>
      <pc:sldChg chg="del">
        <pc:chgData name="Törmi Helena" userId="037d21f0-ee9c-43d9-854b-692a3357b644" providerId="ADAL" clId="{E43A49F4-AC4E-4AB0-9C38-672BEC889DB9}" dt="2024-02-01T17:16:47.483" v="5" actId="2696"/>
        <pc:sldMkLst>
          <pc:docMk/>
          <pc:sldMk cId="1737031169" sldId="2145707019"/>
        </pc:sldMkLst>
      </pc:sldChg>
      <pc:sldChg chg="del">
        <pc:chgData name="Törmi Helena" userId="037d21f0-ee9c-43d9-854b-692a3357b644" providerId="ADAL" clId="{E43A49F4-AC4E-4AB0-9C38-672BEC889DB9}" dt="2024-02-01T17:16:47.483" v="5" actId="2696"/>
        <pc:sldMkLst>
          <pc:docMk/>
          <pc:sldMk cId="4082844427" sldId="2145707020"/>
        </pc:sldMkLst>
      </pc:sldChg>
      <pc:sldChg chg="del">
        <pc:chgData name="Törmi Helena" userId="037d21f0-ee9c-43d9-854b-692a3357b644" providerId="ADAL" clId="{E43A49F4-AC4E-4AB0-9C38-672BEC889DB9}" dt="2024-02-01T17:16:47.483" v="5" actId="2696"/>
        <pc:sldMkLst>
          <pc:docMk/>
          <pc:sldMk cId="1078744207" sldId="2145707022"/>
        </pc:sldMkLst>
      </pc:sldChg>
      <pc:sldChg chg="del">
        <pc:chgData name="Törmi Helena" userId="037d21f0-ee9c-43d9-854b-692a3357b644" providerId="ADAL" clId="{E43A49F4-AC4E-4AB0-9C38-672BEC889DB9}" dt="2024-02-01T17:16:47.483" v="5" actId="2696"/>
        <pc:sldMkLst>
          <pc:docMk/>
          <pc:sldMk cId="855262393" sldId="2145707023"/>
        </pc:sldMkLst>
      </pc:sldChg>
      <pc:sldChg chg="modSp">
        <pc:chgData name="Törmi Helena" userId="037d21f0-ee9c-43d9-854b-692a3357b644" providerId="ADAL" clId="{E43A49F4-AC4E-4AB0-9C38-672BEC889DB9}" dt="2024-02-01T17:45:35.565" v="209" actId="207"/>
        <pc:sldMkLst>
          <pc:docMk/>
          <pc:sldMk cId="1811778592" sldId="2145707199"/>
        </pc:sldMkLst>
        <pc:graphicFrameChg chg="mod">
          <ac:chgData name="Törmi Helena" userId="037d21f0-ee9c-43d9-854b-692a3357b644" providerId="ADAL" clId="{E43A49F4-AC4E-4AB0-9C38-672BEC889DB9}" dt="2024-02-01T17:45:35.565" v="209" actId="207"/>
          <ac:graphicFrameMkLst>
            <pc:docMk/>
            <pc:sldMk cId="1811778592" sldId="2145707199"/>
            <ac:graphicFrameMk id="2" creationId="{190E9DE4-F619-4646-4F05-9CC670576630}"/>
          </ac:graphicFrameMkLst>
        </pc:graphicFrameChg>
      </pc:sldChg>
      <pc:sldChg chg="modSp mod">
        <pc:chgData name="Törmi Helena" userId="037d21f0-ee9c-43d9-854b-692a3357b644" providerId="ADAL" clId="{E43A49F4-AC4E-4AB0-9C38-672BEC889DB9}" dt="2024-02-01T17:18:25.111" v="134" actId="14100"/>
        <pc:sldMkLst>
          <pc:docMk/>
          <pc:sldMk cId="3484707199" sldId="2145707203"/>
        </pc:sldMkLst>
        <pc:graphicFrameChg chg="mod">
          <ac:chgData name="Törmi Helena" userId="037d21f0-ee9c-43d9-854b-692a3357b644" providerId="ADAL" clId="{E43A49F4-AC4E-4AB0-9C38-672BEC889DB9}" dt="2024-02-01T17:18:25.111" v="134" actId="14100"/>
          <ac:graphicFrameMkLst>
            <pc:docMk/>
            <pc:sldMk cId="3484707199" sldId="2145707203"/>
            <ac:graphicFrameMk id="8" creationId="{C7EF0417-2599-50BF-B72F-73FAEF16DDB3}"/>
          </ac:graphicFrameMkLst>
        </pc:graphicFrameChg>
      </pc:sldChg>
      <pc:sldChg chg="modSp mod ord">
        <pc:chgData name="Törmi Helena" userId="037d21f0-ee9c-43d9-854b-692a3357b644" providerId="ADAL" clId="{E43A49F4-AC4E-4AB0-9C38-672BEC889DB9}" dt="2024-02-01T17:17:39.781" v="133" actId="20577"/>
        <pc:sldMkLst>
          <pc:docMk/>
          <pc:sldMk cId="3272378427" sldId="2145707305"/>
        </pc:sldMkLst>
        <pc:spChg chg="mod">
          <ac:chgData name="Törmi Helena" userId="037d21f0-ee9c-43d9-854b-692a3357b644" providerId="ADAL" clId="{E43A49F4-AC4E-4AB0-9C38-672BEC889DB9}" dt="2024-02-01T17:17:39.781" v="133" actId="20577"/>
          <ac:spMkLst>
            <pc:docMk/>
            <pc:sldMk cId="3272378427" sldId="2145707305"/>
            <ac:spMk id="6" creationId="{EFECE9C3-8A67-D2E9-F593-E6E4218A94BB}"/>
          </ac:spMkLst>
        </pc:spChg>
      </pc:sldChg>
      <pc:sldChg chg="modSp mod">
        <pc:chgData name="Törmi Helena" userId="037d21f0-ee9c-43d9-854b-692a3357b644" providerId="ADAL" clId="{E43A49F4-AC4E-4AB0-9C38-672BEC889DB9}" dt="2024-02-01T19:51:16.723" v="499" actId="207"/>
        <pc:sldMkLst>
          <pc:docMk/>
          <pc:sldMk cId="2730407373" sldId="2145707316"/>
        </pc:sldMkLst>
        <pc:graphicFrameChg chg="mod">
          <ac:chgData name="Törmi Helena" userId="037d21f0-ee9c-43d9-854b-692a3357b644" providerId="ADAL" clId="{E43A49F4-AC4E-4AB0-9C38-672BEC889DB9}" dt="2024-02-01T19:51:16.723" v="499" actId="207"/>
          <ac:graphicFrameMkLst>
            <pc:docMk/>
            <pc:sldMk cId="2730407373" sldId="2145707316"/>
            <ac:graphicFrameMk id="2" creationId="{65A481A6-ABA1-65C9-B307-E287267A4C91}"/>
          </ac:graphicFrameMkLst>
        </pc:graphicFrameChg>
      </pc:sldChg>
      <pc:sldChg chg="modSp">
        <pc:chgData name="Törmi Helena" userId="037d21f0-ee9c-43d9-854b-692a3357b644" providerId="ADAL" clId="{E43A49F4-AC4E-4AB0-9C38-672BEC889DB9}" dt="2024-02-01T17:37:21.065" v="193" actId="208"/>
        <pc:sldMkLst>
          <pc:docMk/>
          <pc:sldMk cId="482969135" sldId="2145707318"/>
        </pc:sldMkLst>
        <pc:graphicFrameChg chg="mod">
          <ac:chgData name="Törmi Helena" userId="037d21f0-ee9c-43d9-854b-692a3357b644" providerId="ADAL" clId="{E43A49F4-AC4E-4AB0-9C38-672BEC889DB9}" dt="2024-02-01T17:37:21.065" v="193" actId="208"/>
          <ac:graphicFrameMkLst>
            <pc:docMk/>
            <pc:sldMk cId="482969135" sldId="2145707318"/>
            <ac:graphicFrameMk id="7" creationId="{CCB59634-DDF6-7F4A-6E47-301D24839059}"/>
          </ac:graphicFrameMkLst>
        </pc:graphicFrameChg>
      </pc:sldChg>
      <pc:sldChg chg="modSp mod">
        <pc:chgData name="Törmi Helena" userId="037d21f0-ee9c-43d9-854b-692a3357b644" providerId="ADAL" clId="{E43A49F4-AC4E-4AB0-9C38-672BEC889DB9}" dt="2024-02-01T19:59:59.554" v="527" actId="20577"/>
        <pc:sldMkLst>
          <pc:docMk/>
          <pc:sldMk cId="3890497661" sldId="2145707338"/>
        </pc:sldMkLst>
        <pc:spChg chg="mod">
          <ac:chgData name="Törmi Helena" userId="037d21f0-ee9c-43d9-854b-692a3357b644" providerId="ADAL" clId="{E43A49F4-AC4E-4AB0-9C38-672BEC889DB9}" dt="2024-02-01T19:59:59.554" v="527" actId="20577"/>
          <ac:spMkLst>
            <pc:docMk/>
            <pc:sldMk cId="3890497661" sldId="2145707338"/>
            <ac:spMk id="2" creationId="{609DE202-573C-062B-92EA-58DC546C2C17}"/>
          </ac:spMkLst>
        </pc:spChg>
      </pc:sldChg>
      <pc:sldChg chg="addSp delSp modSp mod">
        <pc:chgData name="Törmi Helena" userId="037d21f0-ee9c-43d9-854b-692a3357b644" providerId="ADAL" clId="{E43A49F4-AC4E-4AB0-9C38-672BEC889DB9}" dt="2024-02-01T18:44:49.841" v="444" actId="14100"/>
        <pc:sldMkLst>
          <pc:docMk/>
          <pc:sldMk cId="1661780536" sldId="2145707339"/>
        </pc:sldMkLst>
        <pc:graphicFrameChg chg="add mod">
          <ac:chgData name="Törmi Helena" userId="037d21f0-ee9c-43d9-854b-692a3357b644" providerId="ADAL" clId="{E43A49F4-AC4E-4AB0-9C38-672BEC889DB9}" dt="2024-02-01T18:44:49.841" v="444" actId="14100"/>
          <ac:graphicFrameMkLst>
            <pc:docMk/>
            <pc:sldMk cId="1661780536" sldId="2145707339"/>
            <ac:graphicFrameMk id="2" creationId="{68B30C73-BE2A-94B9-13FB-267B0C223B2B}"/>
          </ac:graphicFrameMkLst>
        </pc:graphicFrameChg>
        <pc:picChg chg="del mod">
          <ac:chgData name="Törmi Helena" userId="037d21f0-ee9c-43d9-854b-692a3357b644" providerId="ADAL" clId="{E43A49F4-AC4E-4AB0-9C38-672BEC889DB9}" dt="2024-02-01T18:44:31.300" v="438" actId="478"/>
          <ac:picMkLst>
            <pc:docMk/>
            <pc:sldMk cId="1661780536" sldId="2145707339"/>
            <ac:picMk id="3" creationId="{DF6ACF67-81C2-0870-1148-2E02B41474D8}"/>
          </ac:picMkLst>
        </pc:picChg>
      </pc:sldChg>
      <pc:sldChg chg="del">
        <pc:chgData name="Törmi Helena" userId="037d21f0-ee9c-43d9-854b-692a3357b644" providerId="ADAL" clId="{E43A49F4-AC4E-4AB0-9C38-672BEC889DB9}" dt="2024-02-01T18:46:59.511" v="446" actId="2696"/>
        <pc:sldMkLst>
          <pc:docMk/>
          <pc:sldMk cId="3872013516" sldId="2145707346"/>
        </pc:sldMkLst>
      </pc:sldChg>
      <pc:sldChg chg="modSp mod">
        <pc:chgData name="Törmi Helena" userId="037d21f0-ee9c-43d9-854b-692a3357b644" providerId="ADAL" clId="{E43A49F4-AC4E-4AB0-9C38-672BEC889DB9}" dt="2024-02-01T18:18:43.625" v="406" actId="207"/>
        <pc:sldMkLst>
          <pc:docMk/>
          <pc:sldMk cId="1889428006" sldId="2145707354"/>
        </pc:sldMkLst>
        <pc:graphicFrameChg chg="mod">
          <ac:chgData name="Törmi Helena" userId="037d21f0-ee9c-43d9-854b-692a3357b644" providerId="ADAL" clId="{E43A49F4-AC4E-4AB0-9C38-672BEC889DB9}" dt="2024-02-01T18:18:43.625" v="406" actId="207"/>
          <ac:graphicFrameMkLst>
            <pc:docMk/>
            <pc:sldMk cId="1889428006" sldId="2145707354"/>
            <ac:graphicFrameMk id="7" creationId="{4E14AF07-8888-6741-E616-FA92097ACCED}"/>
          </ac:graphicFrameMkLst>
        </pc:graphicFrameChg>
      </pc:sldChg>
      <pc:sldChg chg="add del">
        <pc:chgData name="Törmi Helena" userId="037d21f0-ee9c-43d9-854b-692a3357b644" providerId="ADAL" clId="{E43A49F4-AC4E-4AB0-9C38-672BEC889DB9}" dt="2024-02-01T19:59:30.641" v="502"/>
        <pc:sldMkLst>
          <pc:docMk/>
          <pc:sldMk cId="462091537" sldId="2145707356"/>
        </pc:sldMkLst>
      </pc:sldChg>
      <pc:sldChg chg="add">
        <pc:chgData name="Törmi Helena" userId="037d21f0-ee9c-43d9-854b-692a3357b644" providerId="ADAL" clId="{E43A49F4-AC4E-4AB0-9C38-672BEC889DB9}" dt="2024-02-01T19:59:30.641" v="502"/>
        <pc:sldMkLst>
          <pc:docMk/>
          <pc:sldMk cId="1109322784" sldId="2145707357"/>
        </pc:sldMkLst>
      </pc:sldChg>
      <pc:sldChg chg="addSp delSp modSp mod">
        <pc:chgData name="Törmi Helena" userId="037d21f0-ee9c-43d9-854b-692a3357b644" providerId="ADAL" clId="{E43A49F4-AC4E-4AB0-9C38-672BEC889DB9}" dt="2024-02-01T18:28:05.644" v="414" actId="14100"/>
        <pc:sldMkLst>
          <pc:docMk/>
          <pc:sldMk cId="2934297492" sldId="2145707360"/>
        </pc:sldMkLst>
        <pc:graphicFrameChg chg="add mod">
          <ac:chgData name="Törmi Helena" userId="037d21f0-ee9c-43d9-854b-692a3357b644" providerId="ADAL" clId="{E43A49F4-AC4E-4AB0-9C38-672BEC889DB9}" dt="2024-02-01T18:28:05.644" v="414" actId="14100"/>
          <ac:graphicFrameMkLst>
            <pc:docMk/>
            <pc:sldMk cId="2934297492" sldId="2145707360"/>
            <ac:graphicFrameMk id="2" creationId="{DA50D65A-DDF1-AFF1-6245-1D80E0C169D8}"/>
          </ac:graphicFrameMkLst>
        </pc:graphicFrameChg>
        <pc:picChg chg="del">
          <ac:chgData name="Törmi Helena" userId="037d21f0-ee9c-43d9-854b-692a3357b644" providerId="ADAL" clId="{E43A49F4-AC4E-4AB0-9C38-672BEC889DB9}" dt="2024-02-01T18:27:51.288" v="407" actId="478"/>
          <ac:picMkLst>
            <pc:docMk/>
            <pc:sldMk cId="2934297492" sldId="2145707360"/>
            <ac:picMk id="7" creationId="{0271D253-6182-5746-5C2F-1597C5C66BD5}"/>
          </ac:picMkLst>
        </pc:picChg>
      </pc:sldChg>
      <pc:sldChg chg="addSp delSp modSp mod">
        <pc:chgData name="Törmi Helena" userId="037d21f0-ee9c-43d9-854b-692a3357b644" providerId="ADAL" clId="{E43A49F4-AC4E-4AB0-9C38-672BEC889DB9}" dt="2024-02-01T18:34:38.219" v="421" actId="14100"/>
        <pc:sldMkLst>
          <pc:docMk/>
          <pc:sldMk cId="3326786380" sldId="2145707361"/>
        </pc:sldMkLst>
        <pc:graphicFrameChg chg="add mod">
          <ac:chgData name="Törmi Helena" userId="037d21f0-ee9c-43d9-854b-692a3357b644" providerId="ADAL" clId="{E43A49F4-AC4E-4AB0-9C38-672BEC889DB9}" dt="2024-02-01T18:34:38.219" v="421" actId="14100"/>
          <ac:graphicFrameMkLst>
            <pc:docMk/>
            <pc:sldMk cId="3326786380" sldId="2145707361"/>
            <ac:graphicFrameMk id="2" creationId="{5F3088C1-1DD1-53FD-43C7-71188F6A0443}"/>
          </ac:graphicFrameMkLst>
        </pc:graphicFrameChg>
        <pc:picChg chg="del">
          <ac:chgData name="Törmi Helena" userId="037d21f0-ee9c-43d9-854b-692a3357b644" providerId="ADAL" clId="{E43A49F4-AC4E-4AB0-9C38-672BEC889DB9}" dt="2024-02-01T18:34:23.912" v="415" actId="478"/>
          <ac:picMkLst>
            <pc:docMk/>
            <pc:sldMk cId="3326786380" sldId="2145707361"/>
            <ac:picMk id="3" creationId="{BDBC316E-7AB9-5474-DEF2-24A6E8E20D2A}"/>
          </ac:picMkLst>
        </pc:picChg>
      </pc:sldChg>
      <pc:sldChg chg="addSp delSp modSp mod">
        <pc:chgData name="Törmi Helena" userId="037d21f0-ee9c-43d9-854b-692a3357b644" providerId="ADAL" clId="{E43A49F4-AC4E-4AB0-9C38-672BEC889DB9}" dt="2024-02-01T18:41:40.201" v="436" actId="14100"/>
        <pc:sldMkLst>
          <pc:docMk/>
          <pc:sldMk cId="810597660" sldId="2145707362"/>
        </pc:sldMkLst>
        <pc:graphicFrameChg chg="add mod">
          <ac:chgData name="Törmi Helena" userId="037d21f0-ee9c-43d9-854b-692a3357b644" providerId="ADAL" clId="{E43A49F4-AC4E-4AB0-9C38-672BEC889DB9}" dt="2024-02-01T18:41:40.201" v="436" actId="14100"/>
          <ac:graphicFrameMkLst>
            <pc:docMk/>
            <pc:sldMk cId="810597660" sldId="2145707362"/>
            <ac:graphicFrameMk id="2" creationId="{5AEA7016-41FF-BDD8-B7D1-2EBFEC7C1C53}"/>
          </ac:graphicFrameMkLst>
        </pc:graphicFrameChg>
        <pc:picChg chg="del">
          <ac:chgData name="Törmi Helena" userId="037d21f0-ee9c-43d9-854b-692a3357b644" providerId="ADAL" clId="{E43A49F4-AC4E-4AB0-9C38-672BEC889DB9}" dt="2024-02-01T18:41:27.573" v="430" actId="478"/>
          <ac:picMkLst>
            <pc:docMk/>
            <pc:sldMk cId="810597660" sldId="2145707362"/>
            <ac:picMk id="3" creationId="{B9364A92-50A2-8756-9BE0-A7F126D91E67}"/>
          </ac:picMkLst>
        </pc:picChg>
      </pc:sldChg>
      <pc:sldChg chg="addSp delSp modSp mod">
        <pc:chgData name="Törmi Helena" userId="037d21f0-ee9c-43d9-854b-692a3357b644" providerId="ADAL" clId="{E43A49F4-AC4E-4AB0-9C38-672BEC889DB9}" dt="2024-02-01T18:03:24.599" v="369" actId="20577"/>
        <pc:sldMkLst>
          <pc:docMk/>
          <pc:sldMk cId="77014213" sldId="2145707363"/>
        </pc:sldMkLst>
        <pc:graphicFrameChg chg="add mod">
          <ac:chgData name="Törmi Helena" userId="037d21f0-ee9c-43d9-854b-692a3357b644" providerId="ADAL" clId="{E43A49F4-AC4E-4AB0-9C38-672BEC889DB9}" dt="2024-02-01T18:03:24.599" v="369" actId="20577"/>
          <ac:graphicFrameMkLst>
            <pc:docMk/>
            <pc:sldMk cId="77014213" sldId="2145707363"/>
            <ac:graphicFrameMk id="2" creationId="{86BC25C8-8E64-3AFB-A33A-D719AF3B953A}"/>
          </ac:graphicFrameMkLst>
        </pc:graphicFrameChg>
        <pc:graphicFrameChg chg="mod">
          <ac:chgData name="Törmi Helena" userId="037d21f0-ee9c-43d9-854b-692a3357b644" providerId="ADAL" clId="{E43A49F4-AC4E-4AB0-9C38-672BEC889DB9}" dt="2024-02-01T17:37:30.133" v="195" actId="14100"/>
          <ac:graphicFrameMkLst>
            <pc:docMk/>
            <pc:sldMk cId="77014213" sldId="2145707363"/>
            <ac:graphicFrameMk id="8" creationId="{DAF556F7-9C91-7B39-6522-2E4719C065C8}"/>
          </ac:graphicFrameMkLst>
        </pc:graphicFrameChg>
        <pc:picChg chg="del">
          <ac:chgData name="Törmi Helena" userId="037d21f0-ee9c-43d9-854b-692a3357b644" providerId="ADAL" clId="{E43A49F4-AC4E-4AB0-9C38-672BEC889DB9}" dt="2024-02-01T17:35:42.915" v="135" actId="478"/>
          <ac:picMkLst>
            <pc:docMk/>
            <pc:sldMk cId="77014213" sldId="2145707363"/>
            <ac:picMk id="3" creationId="{894A9F66-7E59-02EE-3BAC-B402CAF8760E}"/>
          </ac:picMkLst>
        </pc:picChg>
      </pc:sldChg>
      <pc:sldChg chg="addSp delSp modSp mod">
        <pc:chgData name="Törmi Helena" userId="037d21f0-ee9c-43d9-854b-692a3357b644" providerId="ADAL" clId="{E43A49F4-AC4E-4AB0-9C38-672BEC889DB9}" dt="2024-02-01T18:02:51.477" v="352" actId="20577"/>
        <pc:sldMkLst>
          <pc:docMk/>
          <pc:sldMk cId="655912888" sldId="2145707364"/>
        </pc:sldMkLst>
        <pc:spChg chg="mod">
          <ac:chgData name="Törmi Helena" userId="037d21f0-ee9c-43d9-854b-692a3357b644" providerId="ADAL" clId="{E43A49F4-AC4E-4AB0-9C38-672BEC889DB9}" dt="2024-02-01T17:44:27.347" v="207" actId="1076"/>
          <ac:spMkLst>
            <pc:docMk/>
            <pc:sldMk cId="655912888" sldId="2145707364"/>
            <ac:spMk id="20" creationId="{5F9CF03B-E08A-7839-1DC0-3608DF117260}"/>
          </ac:spMkLst>
        </pc:spChg>
        <pc:graphicFrameChg chg="add mod">
          <ac:chgData name="Törmi Helena" userId="037d21f0-ee9c-43d9-854b-692a3357b644" providerId="ADAL" clId="{E43A49F4-AC4E-4AB0-9C38-672BEC889DB9}" dt="2024-02-01T18:02:51.477" v="352" actId="20577"/>
          <ac:graphicFrameMkLst>
            <pc:docMk/>
            <pc:sldMk cId="655912888" sldId="2145707364"/>
            <ac:graphicFrameMk id="2" creationId="{21E537E3-8BD1-5C87-73A2-FED314D04C52}"/>
          </ac:graphicFrameMkLst>
        </pc:graphicFrameChg>
        <pc:graphicFrameChg chg="mod">
          <ac:chgData name="Törmi Helena" userId="037d21f0-ee9c-43d9-854b-692a3357b644" providerId="ADAL" clId="{E43A49F4-AC4E-4AB0-9C38-672BEC889DB9}" dt="2024-02-01T17:46:37.092" v="214" actId="207"/>
          <ac:graphicFrameMkLst>
            <pc:docMk/>
            <pc:sldMk cId="655912888" sldId="2145707364"/>
            <ac:graphicFrameMk id="7" creationId="{52A78268-6DC3-F741-4F62-6E3A7435B2BB}"/>
          </ac:graphicFrameMkLst>
        </pc:graphicFrameChg>
        <pc:picChg chg="del">
          <ac:chgData name="Törmi Helena" userId="037d21f0-ee9c-43d9-854b-692a3357b644" providerId="ADAL" clId="{E43A49F4-AC4E-4AB0-9C38-672BEC889DB9}" dt="2024-02-01T17:43:55.396" v="197" actId="478"/>
          <ac:picMkLst>
            <pc:docMk/>
            <pc:sldMk cId="655912888" sldId="2145707364"/>
            <ac:picMk id="3" creationId="{B6C5B8A8-D285-768C-2651-80DEA61E6F5D}"/>
          </ac:picMkLst>
        </pc:picChg>
      </pc:sldChg>
      <pc:sldChg chg="addSp delSp modSp mod">
        <pc:chgData name="Törmi Helena" userId="037d21f0-ee9c-43d9-854b-692a3357b644" providerId="ADAL" clId="{E43A49F4-AC4E-4AB0-9C38-672BEC889DB9}" dt="2024-02-01T18:38:44.035" v="429" actId="14100"/>
        <pc:sldMkLst>
          <pc:docMk/>
          <pc:sldMk cId="70332616" sldId="2145707365"/>
        </pc:sldMkLst>
        <pc:graphicFrameChg chg="add mod">
          <ac:chgData name="Törmi Helena" userId="037d21f0-ee9c-43d9-854b-692a3357b644" providerId="ADAL" clId="{E43A49F4-AC4E-4AB0-9C38-672BEC889DB9}" dt="2024-02-01T18:38:44.035" v="429" actId="14100"/>
          <ac:graphicFrameMkLst>
            <pc:docMk/>
            <pc:sldMk cId="70332616" sldId="2145707365"/>
            <ac:graphicFrameMk id="2" creationId="{99DDEF9C-6616-5B06-8372-5CD71C80E0D4}"/>
          </ac:graphicFrameMkLst>
        </pc:graphicFrameChg>
        <pc:picChg chg="del">
          <ac:chgData name="Törmi Helena" userId="037d21f0-ee9c-43d9-854b-692a3357b644" providerId="ADAL" clId="{E43A49F4-AC4E-4AB0-9C38-672BEC889DB9}" dt="2024-02-01T18:38:27.268" v="422" actId="478"/>
          <ac:picMkLst>
            <pc:docMk/>
            <pc:sldMk cId="70332616" sldId="2145707365"/>
            <ac:picMk id="3" creationId="{C3E2B16A-2F37-E3EB-5154-A48CD9473E09}"/>
          </ac:picMkLst>
        </pc:picChg>
      </pc:sldChg>
      <pc:sldChg chg="addSp delSp modSp mod">
        <pc:chgData name="Törmi Helena" userId="037d21f0-ee9c-43d9-854b-692a3357b644" providerId="ADAL" clId="{E43A49F4-AC4E-4AB0-9C38-672BEC889DB9}" dt="2024-02-01T18:14:03.752" v="395" actId="14100"/>
        <pc:sldMkLst>
          <pc:docMk/>
          <pc:sldMk cId="722222427" sldId="2145707366"/>
        </pc:sldMkLst>
        <pc:graphicFrameChg chg="add mod">
          <ac:chgData name="Törmi Helena" userId="037d21f0-ee9c-43d9-854b-692a3357b644" providerId="ADAL" clId="{E43A49F4-AC4E-4AB0-9C38-672BEC889DB9}" dt="2024-02-01T18:14:03.752" v="395" actId="14100"/>
          <ac:graphicFrameMkLst>
            <pc:docMk/>
            <pc:sldMk cId="722222427" sldId="2145707366"/>
            <ac:graphicFrameMk id="2" creationId="{41BC9E12-3EFC-622C-0B9E-2B55152B695A}"/>
          </ac:graphicFrameMkLst>
        </pc:graphicFrameChg>
        <pc:picChg chg="del">
          <ac:chgData name="Törmi Helena" userId="037d21f0-ee9c-43d9-854b-692a3357b644" providerId="ADAL" clId="{E43A49F4-AC4E-4AB0-9C38-672BEC889DB9}" dt="2024-02-01T18:13:42.628" v="388" actId="478"/>
          <ac:picMkLst>
            <pc:docMk/>
            <pc:sldMk cId="722222427" sldId="2145707366"/>
            <ac:picMk id="3" creationId="{1980934E-7185-EB6B-E583-D30D35232E67}"/>
          </ac:picMkLst>
        </pc:picChg>
      </pc:sldChg>
      <pc:sldChg chg="addSp delSp modSp mod">
        <pc:chgData name="Törmi Helena" userId="037d21f0-ee9c-43d9-854b-692a3357b644" providerId="ADAL" clId="{E43A49F4-AC4E-4AB0-9C38-672BEC889DB9}" dt="2024-02-01T18:01:48.292" v="297" actId="20577"/>
        <pc:sldMkLst>
          <pc:docMk/>
          <pc:sldMk cId="4039566888" sldId="2145707367"/>
        </pc:sldMkLst>
        <pc:graphicFrameChg chg="add mod">
          <ac:chgData name="Törmi Helena" userId="037d21f0-ee9c-43d9-854b-692a3357b644" providerId="ADAL" clId="{E43A49F4-AC4E-4AB0-9C38-672BEC889DB9}" dt="2024-02-01T18:01:48.292" v="297" actId="20577"/>
          <ac:graphicFrameMkLst>
            <pc:docMk/>
            <pc:sldMk cId="4039566888" sldId="2145707367"/>
            <ac:graphicFrameMk id="2" creationId="{4EC065CE-3DE2-CB73-BD6A-3C0526816053}"/>
          </ac:graphicFrameMkLst>
        </pc:graphicFrameChg>
        <pc:picChg chg="del">
          <ac:chgData name="Törmi Helena" userId="037d21f0-ee9c-43d9-854b-692a3357b644" providerId="ADAL" clId="{E43A49F4-AC4E-4AB0-9C38-672BEC889DB9}" dt="2024-02-01T18:00:19.066" v="242" actId="478"/>
          <ac:picMkLst>
            <pc:docMk/>
            <pc:sldMk cId="4039566888" sldId="2145707367"/>
            <ac:picMk id="3" creationId="{AB1918FE-0315-7060-89DE-0C54C75AE4D6}"/>
          </ac:picMkLst>
        </pc:picChg>
      </pc:sldChg>
      <pc:sldChg chg="addSp delSp modSp mod">
        <pc:chgData name="Törmi Helena" userId="037d21f0-ee9c-43d9-854b-692a3357b644" providerId="ADAL" clId="{E43A49F4-AC4E-4AB0-9C38-672BEC889DB9}" dt="2024-02-01T18:02:28.741" v="329" actId="20577"/>
        <pc:sldMkLst>
          <pc:docMk/>
          <pc:sldMk cId="3082650895" sldId="2145707371"/>
        </pc:sldMkLst>
        <pc:graphicFrameChg chg="add mod">
          <ac:chgData name="Törmi Helena" userId="037d21f0-ee9c-43d9-854b-692a3357b644" providerId="ADAL" clId="{E43A49F4-AC4E-4AB0-9C38-672BEC889DB9}" dt="2024-02-01T18:02:28.741" v="329" actId="20577"/>
          <ac:graphicFrameMkLst>
            <pc:docMk/>
            <pc:sldMk cId="3082650895" sldId="2145707371"/>
            <ac:graphicFrameMk id="2" creationId="{FC2CAB3B-8F79-1912-AC61-7DB7401C30AD}"/>
          </ac:graphicFrameMkLst>
        </pc:graphicFrameChg>
        <pc:graphicFrameChg chg="mod">
          <ac:chgData name="Törmi Helena" userId="037d21f0-ee9c-43d9-854b-692a3357b644" providerId="ADAL" clId="{E43A49F4-AC4E-4AB0-9C38-672BEC889DB9}" dt="2024-02-01T17:49:33.779" v="223" actId="14100"/>
          <ac:graphicFrameMkLst>
            <pc:docMk/>
            <pc:sldMk cId="3082650895" sldId="2145707371"/>
            <ac:graphicFrameMk id="10" creationId="{67D73EF0-9481-9C28-3D8D-9D1FEF95338E}"/>
          </ac:graphicFrameMkLst>
        </pc:graphicFrameChg>
        <pc:picChg chg="del">
          <ac:chgData name="Törmi Helena" userId="037d21f0-ee9c-43d9-854b-692a3357b644" providerId="ADAL" clId="{E43A49F4-AC4E-4AB0-9C38-672BEC889DB9}" dt="2024-02-01T17:48:56.355" v="215" actId="478"/>
          <ac:picMkLst>
            <pc:docMk/>
            <pc:sldMk cId="3082650895" sldId="2145707371"/>
            <ac:picMk id="8" creationId="{DFC65B98-9D03-E347-056E-749E287BA6B1}"/>
          </ac:picMkLst>
        </pc:picChg>
      </pc:sldChg>
      <pc:sldChg chg="addSp delSp modSp mod">
        <pc:chgData name="Törmi Helena" userId="037d21f0-ee9c-43d9-854b-692a3357b644" providerId="ADAL" clId="{E43A49F4-AC4E-4AB0-9C38-672BEC889DB9}" dt="2024-02-01T19:14:28.216" v="495" actId="20577"/>
        <pc:sldMkLst>
          <pc:docMk/>
          <pc:sldMk cId="1535824305" sldId="2145707372"/>
        </pc:sldMkLst>
        <pc:graphicFrameChg chg="add mod">
          <ac:chgData name="Törmi Helena" userId="037d21f0-ee9c-43d9-854b-692a3357b644" providerId="ADAL" clId="{E43A49F4-AC4E-4AB0-9C38-672BEC889DB9}" dt="2024-02-01T18:02:17.611" v="322" actId="20577"/>
          <ac:graphicFrameMkLst>
            <pc:docMk/>
            <pc:sldMk cId="1535824305" sldId="2145707372"/>
            <ac:graphicFrameMk id="2" creationId="{CD43F538-FCF4-CA9E-E33E-AFCE6F75862F}"/>
          </ac:graphicFrameMkLst>
        </pc:graphicFrameChg>
        <pc:graphicFrameChg chg="mod">
          <ac:chgData name="Törmi Helena" userId="037d21f0-ee9c-43d9-854b-692a3357b644" providerId="ADAL" clId="{E43A49F4-AC4E-4AB0-9C38-672BEC889DB9}" dt="2024-02-01T19:14:28.216" v="495" actId="20577"/>
          <ac:graphicFrameMkLst>
            <pc:docMk/>
            <pc:sldMk cId="1535824305" sldId="2145707372"/>
            <ac:graphicFrameMk id="7" creationId="{172FE89D-969C-C490-874B-9631428BEBEB}"/>
          </ac:graphicFrameMkLst>
        </pc:graphicFrameChg>
        <pc:picChg chg="del">
          <ac:chgData name="Törmi Helena" userId="037d21f0-ee9c-43d9-854b-692a3357b644" providerId="ADAL" clId="{E43A49F4-AC4E-4AB0-9C38-672BEC889DB9}" dt="2024-02-01T17:51:30.608" v="224" actId="478"/>
          <ac:picMkLst>
            <pc:docMk/>
            <pc:sldMk cId="1535824305" sldId="2145707372"/>
            <ac:picMk id="3" creationId="{C6893033-997B-875C-C9F1-FCD31ACF68F4}"/>
          </ac:picMkLst>
        </pc:picChg>
      </pc:sldChg>
      <pc:sldChg chg="addSp delSp modSp mod">
        <pc:chgData name="Törmi Helena" userId="037d21f0-ee9c-43d9-854b-692a3357b644" providerId="ADAL" clId="{E43A49F4-AC4E-4AB0-9C38-672BEC889DB9}" dt="2024-02-01T18:10:05.655" v="387" actId="14100"/>
        <pc:sldMkLst>
          <pc:docMk/>
          <pc:sldMk cId="11254247" sldId="2145707373"/>
        </pc:sldMkLst>
        <pc:graphicFrameChg chg="add mod">
          <ac:chgData name="Törmi Helena" userId="037d21f0-ee9c-43d9-854b-692a3357b644" providerId="ADAL" clId="{E43A49F4-AC4E-4AB0-9C38-672BEC889DB9}" dt="2024-02-01T18:10:05.655" v="387" actId="14100"/>
          <ac:graphicFrameMkLst>
            <pc:docMk/>
            <pc:sldMk cId="11254247" sldId="2145707373"/>
            <ac:graphicFrameMk id="2" creationId="{B518FA4F-22FC-E239-96A3-347C33D9A01D}"/>
          </ac:graphicFrameMkLst>
        </pc:graphicFrameChg>
        <pc:picChg chg="del">
          <ac:chgData name="Törmi Helena" userId="037d21f0-ee9c-43d9-854b-692a3357b644" providerId="ADAL" clId="{E43A49F4-AC4E-4AB0-9C38-672BEC889DB9}" dt="2024-02-01T18:09:39.881" v="379" actId="478"/>
          <ac:picMkLst>
            <pc:docMk/>
            <pc:sldMk cId="11254247" sldId="2145707373"/>
            <ac:picMk id="3" creationId="{6FBC8FC6-7E2A-C5FA-7942-6B0D08292197}"/>
          </ac:picMkLst>
        </pc:picChg>
      </pc:sldChg>
      <pc:sldChg chg="addSp delSp modSp mod">
        <pc:chgData name="Törmi Helena" userId="037d21f0-ee9c-43d9-854b-692a3357b644" providerId="ADAL" clId="{E43A49F4-AC4E-4AB0-9C38-672BEC889DB9}" dt="2024-02-01T18:01:36.642" v="289" actId="20577"/>
        <pc:sldMkLst>
          <pc:docMk/>
          <pc:sldMk cId="3984480936" sldId="2145707374"/>
        </pc:sldMkLst>
        <pc:spChg chg="del">
          <ac:chgData name="Törmi Helena" userId="037d21f0-ee9c-43d9-854b-692a3357b644" providerId="ADAL" clId="{E43A49F4-AC4E-4AB0-9C38-672BEC889DB9}" dt="2024-02-01T17:57:52.234" v="239" actId="478"/>
          <ac:spMkLst>
            <pc:docMk/>
            <pc:sldMk cId="3984480936" sldId="2145707374"/>
            <ac:spMk id="8" creationId="{53793233-7FEA-BDA8-ABA2-80EAEB66B841}"/>
          </ac:spMkLst>
        </pc:spChg>
        <pc:graphicFrameChg chg="add mod">
          <ac:chgData name="Törmi Helena" userId="037d21f0-ee9c-43d9-854b-692a3357b644" providerId="ADAL" clId="{E43A49F4-AC4E-4AB0-9C38-672BEC889DB9}" dt="2024-02-01T18:01:36.642" v="289" actId="20577"/>
          <ac:graphicFrameMkLst>
            <pc:docMk/>
            <pc:sldMk cId="3984480936" sldId="2145707374"/>
            <ac:graphicFrameMk id="2" creationId="{A7BEDC18-966D-3E88-5D28-A8762CD68894}"/>
          </ac:graphicFrameMkLst>
        </pc:graphicFrameChg>
        <pc:graphicFrameChg chg="mod">
          <ac:chgData name="Törmi Helena" userId="037d21f0-ee9c-43d9-854b-692a3357b644" providerId="ADAL" clId="{E43A49F4-AC4E-4AB0-9C38-672BEC889DB9}" dt="2024-02-01T17:58:06.433" v="241" actId="14100"/>
          <ac:graphicFrameMkLst>
            <pc:docMk/>
            <pc:sldMk cId="3984480936" sldId="2145707374"/>
            <ac:graphicFrameMk id="7" creationId="{77F55098-9E40-3CA1-56E5-96B0A00F8FF2}"/>
          </ac:graphicFrameMkLst>
        </pc:graphicFrameChg>
        <pc:picChg chg="del">
          <ac:chgData name="Törmi Helena" userId="037d21f0-ee9c-43d9-854b-692a3357b644" providerId="ADAL" clId="{E43A49F4-AC4E-4AB0-9C38-672BEC889DB9}" dt="2024-02-01T17:57:32.323" v="232" actId="478"/>
          <ac:picMkLst>
            <pc:docMk/>
            <pc:sldMk cId="3984480936" sldId="2145707374"/>
            <ac:picMk id="3" creationId="{E41A40D2-81BB-4187-CD9E-F7B2D58B4C59}"/>
          </ac:picMkLst>
        </pc:picChg>
      </pc:sldChg>
      <pc:sldChg chg="addSp delSp modSp mod">
        <pc:chgData name="Törmi Helena" userId="037d21f0-ee9c-43d9-854b-692a3357b644" providerId="ADAL" clId="{E43A49F4-AC4E-4AB0-9C38-672BEC889DB9}" dt="2024-02-01T19:43:10.588" v="497" actId="27918"/>
        <pc:sldMkLst>
          <pc:docMk/>
          <pc:sldMk cId="2616980400" sldId="2145707376"/>
        </pc:sldMkLst>
        <pc:spChg chg="del">
          <ac:chgData name="Törmi Helena" userId="037d21f0-ee9c-43d9-854b-692a3357b644" providerId="ADAL" clId="{E43A49F4-AC4E-4AB0-9C38-672BEC889DB9}" dt="2024-02-01T18:06:16.806" v="377" actId="478"/>
          <ac:spMkLst>
            <pc:docMk/>
            <pc:sldMk cId="2616980400" sldId="2145707376"/>
            <ac:spMk id="8" creationId="{DEC39F22-0079-8146-0911-417FC101FB6A}"/>
          </ac:spMkLst>
        </pc:spChg>
        <pc:graphicFrameChg chg="add mod">
          <ac:chgData name="Törmi Helena" userId="037d21f0-ee9c-43d9-854b-692a3357b644" providerId="ADAL" clId="{E43A49F4-AC4E-4AB0-9C38-672BEC889DB9}" dt="2024-02-01T18:06:22.890" v="378" actId="113"/>
          <ac:graphicFrameMkLst>
            <pc:docMk/>
            <pc:sldMk cId="2616980400" sldId="2145707376"/>
            <ac:graphicFrameMk id="2" creationId="{6EF2483E-5669-F2AE-23C4-B818502D1ADD}"/>
          </ac:graphicFrameMkLst>
        </pc:graphicFrameChg>
        <pc:graphicFrameChg chg="mod">
          <ac:chgData name="Törmi Helena" userId="037d21f0-ee9c-43d9-854b-692a3357b644" providerId="ADAL" clId="{E43A49F4-AC4E-4AB0-9C38-672BEC889DB9}" dt="2024-02-01T19:43:04.889" v="496" actId="207"/>
          <ac:graphicFrameMkLst>
            <pc:docMk/>
            <pc:sldMk cId="2616980400" sldId="2145707376"/>
            <ac:graphicFrameMk id="7" creationId="{C3544B75-5BBE-B952-A794-B71085780489}"/>
          </ac:graphicFrameMkLst>
        </pc:graphicFrameChg>
        <pc:picChg chg="del">
          <ac:chgData name="Törmi Helena" userId="037d21f0-ee9c-43d9-854b-692a3357b644" providerId="ADAL" clId="{E43A49F4-AC4E-4AB0-9C38-672BEC889DB9}" dt="2024-02-01T18:05:45.592" v="370" actId="478"/>
          <ac:picMkLst>
            <pc:docMk/>
            <pc:sldMk cId="2616980400" sldId="2145707376"/>
            <ac:picMk id="3" creationId="{E4DF1CF7-7142-33B9-D6EC-F4235FD36578}"/>
          </ac:picMkLst>
        </pc:picChg>
      </pc:sldChg>
      <pc:sldChg chg="addSp delSp modSp mod">
        <pc:chgData name="Törmi Helena" userId="037d21f0-ee9c-43d9-854b-692a3357b644" providerId="ADAL" clId="{E43A49F4-AC4E-4AB0-9C38-672BEC889DB9}" dt="2024-02-01T18:57:56.359" v="482" actId="5793"/>
        <pc:sldMkLst>
          <pc:docMk/>
          <pc:sldMk cId="781589541" sldId="2145707377"/>
        </pc:sldMkLst>
        <pc:spChg chg="mod">
          <ac:chgData name="Törmi Helena" userId="037d21f0-ee9c-43d9-854b-692a3357b644" providerId="ADAL" clId="{E43A49F4-AC4E-4AB0-9C38-672BEC889DB9}" dt="2024-02-01T18:57:56.359" v="482" actId="5793"/>
          <ac:spMkLst>
            <pc:docMk/>
            <pc:sldMk cId="781589541" sldId="2145707377"/>
            <ac:spMk id="11" creationId="{082AECC0-0756-2977-61AE-EAC350C21494}"/>
          </ac:spMkLst>
        </pc:spChg>
        <pc:graphicFrameChg chg="add mod">
          <ac:chgData name="Törmi Helena" userId="037d21f0-ee9c-43d9-854b-692a3357b644" providerId="ADAL" clId="{E43A49F4-AC4E-4AB0-9C38-672BEC889DB9}" dt="2024-02-01T18:57:38.601" v="473" actId="14100"/>
          <ac:graphicFrameMkLst>
            <pc:docMk/>
            <pc:sldMk cId="781589541" sldId="2145707377"/>
            <ac:graphicFrameMk id="2" creationId="{AC766A5B-9F30-F8B6-CF97-E6247325CBDC}"/>
          </ac:graphicFrameMkLst>
        </pc:graphicFrameChg>
        <pc:picChg chg="del">
          <ac:chgData name="Törmi Helena" userId="037d21f0-ee9c-43d9-854b-692a3357b644" providerId="ADAL" clId="{E43A49F4-AC4E-4AB0-9C38-672BEC889DB9}" dt="2024-02-01T18:57:22.156" v="468" actId="478"/>
          <ac:picMkLst>
            <pc:docMk/>
            <pc:sldMk cId="781589541" sldId="2145707377"/>
            <ac:picMk id="7" creationId="{3E078839-A19A-2AEC-D886-3DA6A429FD3F}"/>
          </ac:picMkLst>
        </pc:picChg>
      </pc:sldChg>
      <pc:sldChg chg="addSp delSp modSp mod">
        <pc:chgData name="Törmi Helena" userId="037d21f0-ee9c-43d9-854b-692a3357b644" providerId="ADAL" clId="{E43A49F4-AC4E-4AB0-9C38-672BEC889DB9}" dt="2024-02-01T19:00:20.481" v="494" actId="14100"/>
        <pc:sldMkLst>
          <pc:docMk/>
          <pc:sldMk cId="1012528758" sldId="2145707382"/>
        </pc:sldMkLst>
        <pc:spChg chg="mod">
          <ac:chgData name="Törmi Helena" userId="037d21f0-ee9c-43d9-854b-692a3357b644" providerId="ADAL" clId="{E43A49F4-AC4E-4AB0-9C38-672BEC889DB9}" dt="2024-02-01T19:00:18.055" v="493" actId="1076"/>
          <ac:spMkLst>
            <pc:docMk/>
            <pc:sldMk cId="1012528758" sldId="2145707382"/>
            <ac:spMk id="9" creationId="{A5A287C2-A550-9153-3D1C-B184078EAA7B}"/>
          </ac:spMkLst>
        </pc:spChg>
        <pc:graphicFrameChg chg="add mod">
          <ac:chgData name="Törmi Helena" userId="037d21f0-ee9c-43d9-854b-692a3357b644" providerId="ADAL" clId="{E43A49F4-AC4E-4AB0-9C38-672BEC889DB9}" dt="2024-02-01T19:00:20.481" v="494" actId="14100"/>
          <ac:graphicFrameMkLst>
            <pc:docMk/>
            <pc:sldMk cId="1012528758" sldId="2145707382"/>
            <ac:graphicFrameMk id="2" creationId="{FEDD01E5-244C-FEC7-7ED0-34FAAA4B4ECA}"/>
          </ac:graphicFrameMkLst>
        </pc:graphicFrameChg>
        <pc:picChg chg="del">
          <ac:chgData name="Törmi Helena" userId="037d21f0-ee9c-43d9-854b-692a3357b644" providerId="ADAL" clId="{E43A49F4-AC4E-4AB0-9C38-672BEC889DB9}" dt="2024-02-01T18:59:50.163" v="483" actId="478"/>
          <ac:picMkLst>
            <pc:docMk/>
            <pc:sldMk cId="1012528758" sldId="2145707382"/>
            <ac:picMk id="3" creationId="{76CD85AB-A769-D58E-EFC5-6E7F2800B0A5}"/>
          </ac:picMkLst>
        </pc:picChg>
      </pc:sldChg>
      <pc:sldChg chg="del">
        <pc:chgData name="Törmi Helena" userId="037d21f0-ee9c-43d9-854b-692a3357b644" providerId="ADAL" clId="{E43A49F4-AC4E-4AB0-9C38-672BEC889DB9}" dt="2024-02-01T18:45:59.935" v="445" actId="2696"/>
        <pc:sldMkLst>
          <pc:docMk/>
          <pc:sldMk cId="3401663833" sldId="2145707383"/>
        </pc:sldMkLst>
      </pc:sldChg>
      <pc:sldChg chg="addSp delSp modSp add mod">
        <pc:chgData name="Törmi Helena" userId="037d21f0-ee9c-43d9-854b-692a3357b644" providerId="ADAL" clId="{E43A49F4-AC4E-4AB0-9C38-672BEC889DB9}" dt="2024-02-01T18:16:30.134" v="404" actId="14100"/>
        <pc:sldMkLst>
          <pc:docMk/>
          <pc:sldMk cId="504310036" sldId="2145707388"/>
        </pc:sldMkLst>
        <pc:graphicFrameChg chg="del">
          <ac:chgData name="Törmi Helena" userId="037d21f0-ee9c-43d9-854b-692a3357b644" providerId="ADAL" clId="{E43A49F4-AC4E-4AB0-9C38-672BEC889DB9}" dt="2024-02-01T18:14:48.036" v="397" actId="478"/>
          <ac:graphicFrameMkLst>
            <pc:docMk/>
            <pc:sldMk cId="504310036" sldId="2145707388"/>
            <ac:graphicFrameMk id="2" creationId="{B518FA4F-22FC-E239-96A3-347C33D9A01D}"/>
          </ac:graphicFrameMkLst>
        </pc:graphicFrameChg>
        <pc:graphicFrameChg chg="add mod">
          <ac:chgData name="Törmi Helena" userId="037d21f0-ee9c-43d9-854b-692a3357b644" providerId="ADAL" clId="{E43A49F4-AC4E-4AB0-9C38-672BEC889DB9}" dt="2024-02-01T18:16:30.134" v="404" actId="14100"/>
          <ac:graphicFrameMkLst>
            <pc:docMk/>
            <pc:sldMk cId="504310036" sldId="2145707388"/>
            <ac:graphicFrameMk id="3" creationId="{EB64B6F6-BA5A-26C9-8701-6785FDD0572A}"/>
          </ac:graphicFrameMkLst>
        </pc:graphicFrameChg>
        <pc:graphicFrameChg chg="del">
          <ac:chgData name="Törmi Helena" userId="037d21f0-ee9c-43d9-854b-692a3357b644" providerId="ADAL" clId="{E43A49F4-AC4E-4AB0-9C38-672BEC889DB9}" dt="2024-02-01T18:14:50.675" v="398" actId="478"/>
          <ac:graphicFrameMkLst>
            <pc:docMk/>
            <pc:sldMk cId="504310036" sldId="2145707388"/>
            <ac:graphicFrameMk id="7" creationId="{C7D4720A-C1F6-97A6-E576-2D02DC7C4081}"/>
          </ac:graphicFrameMkLst>
        </pc:graphicFrameChg>
      </pc:sldChg>
      <pc:sldChg chg="addSp delSp modSp add mod">
        <pc:chgData name="Törmi Helena" userId="037d21f0-ee9c-43d9-854b-692a3357b644" providerId="ADAL" clId="{E43A49F4-AC4E-4AB0-9C38-672BEC889DB9}" dt="2024-02-01T18:54:33.949" v="467" actId="478"/>
        <pc:sldMkLst>
          <pc:docMk/>
          <pc:sldMk cId="3628529519" sldId="2145707389"/>
        </pc:sldMkLst>
        <pc:spChg chg="del">
          <ac:chgData name="Törmi Helena" userId="037d21f0-ee9c-43d9-854b-692a3357b644" providerId="ADAL" clId="{E43A49F4-AC4E-4AB0-9C38-672BEC889DB9}" dt="2024-02-01T18:54:33.949" v="467" actId="478"/>
          <ac:spMkLst>
            <pc:docMk/>
            <pc:sldMk cId="3628529519" sldId="2145707389"/>
            <ac:spMk id="11" creationId="{02D70716-8B43-C2CC-ECD7-D14146359937}"/>
          </ac:spMkLst>
        </pc:spChg>
        <pc:graphicFrameChg chg="add mod">
          <ac:chgData name="Törmi Helena" userId="037d21f0-ee9c-43d9-854b-692a3357b644" providerId="ADAL" clId="{E43A49F4-AC4E-4AB0-9C38-672BEC889DB9}" dt="2024-02-01T18:54:20.873" v="465" actId="14100"/>
          <ac:graphicFrameMkLst>
            <pc:docMk/>
            <pc:sldMk cId="3628529519" sldId="2145707389"/>
            <ac:graphicFrameMk id="2" creationId="{B0D80880-7B7B-5C42-A20D-329BE49A7150}"/>
          </ac:graphicFrameMkLst>
        </pc:graphicFrameChg>
        <pc:graphicFrameChg chg="del">
          <ac:chgData name="Törmi Helena" userId="037d21f0-ee9c-43d9-854b-692a3357b644" providerId="ADAL" clId="{E43A49F4-AC4E-4AB0-9C38-672BEC889DB9}" dt="2024-02-01T18:49:38.191" v="450" actId="478"/>
          <ac:graphicFrameMkLst>
            <pc:docMk/>
            <pc:sldMk cId="3628529519" sldId="2145707389"/>
            <ac:graphicFrameMk id="3" creationId="{11F24F26-126B-278C-F07F-23B373BF0C23}"/>
          </ac:graphicFrameMkLst>
        </pc:graphicFrameChg>
        <pc:graphicFrameChg chg="add mod">
          <ac:chgData name="Törmi Helena" userId="037d21f0-ee9c-43d9-854b-692a3357b644" providerId="ADAL" clId="{E43A49F4-AC4E-4AB0-9C38-672BEC889DB9}" dt="2024-02-01T18:54:23.624" v="466" actId="14100"/>
          <ac:graphicFrameMkLst>
            <pc:docMk/>
            <pc:sldMk cId="3628529519" sldId="2145707389"/>
            <ac:graphicFrameMk id="7" creationId="{B086803C-F7D4-3EB7-B697-D95364CBE92B}"/>
          </ac:graphicFrameMkLst>
        </pc:graphicFrameChg>
      </pc:sldChg>
      <pc:sldChg chg="add del">
        <pc:chgData name="Törmi Helena" userId="037d21f0-ee9c-43d9-854b-692a3357b644" providerId="ADAL" clId="{E43A49F4-AC4E-4AB0-9C38-672BEC889DB9}" dt="2024-02-01T18:49:24.366" v="448" actId="2890"/>
        <pc:sldMkLst>
          <pc:docMk/>
          <pc:sldMk cId="3788773321" sldId="2145707389"/>
        </pc:sldMkLst>
      </pc:sldChg>
      <pc:sldChg chg="new del">
        <pc:chgData name="Törmi Helena" userId="037d21f0-ee9c-43d9-854b-692a3357b644" providerId="ADAL" clId="{E43A49F4-AC4E-4AB0-9C38-672BEC889DB9}" dt="2024-02-01T19:59:37.175" v="503" actId="2696"/>
        <pc:sldMkLst>
          <pc:docMk/>
          <pc:sldMk cId="1092910515" sldId="2145707390"/>
        </pc:sldMkLst>
      </pc:sldChg>
      <pc:sldMasterChg chg="del delSldLayout">
        <pc:chgData name="Törmi Helena" userId="037d21f0-ee9c-43d9-854b-692a3357b644" providerId="ADAL" clId="{E43A49F4-AC4E-4AB0-9C38-672BEC889DB9}" dt="2024-01-21T15:50:18.321" v="0" actId="2696"/>
        <pc:sldMasterMkLst>
          <pc:docMk/>
          <pc:sldMasterMk cId="1034940108" sldId="2147483648"/>
        </pc:sldMasterMkLst>
        <pc:sldLayoutChg chg="del">
          <pc:chgData name="Törmi Helena" userId="037d21f0-ee9c-43d9-854b-692a3357b644" providerId="ADAL" clId="{E43A49F4-AC4E-4AB0-9C38-672BEC889DB9}" dt="2024-01-21T15:50:18.321" v="0" actId="2696"/>
          <pc:sldLayoutMkLst>
            <pc:docMk/>
            <pc:sldMasterMk cId="1034940108" sldId="2147483648"/>
            <pc:sldLayoutMk cId="1660530163" sldId="2147483649"/>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3320050161" sldId="2147483650"/>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736723759" sldId="2147483651"/>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3107059691" sldId="2147483652"/>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2712304086" sldId="2147483653"/>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2858340139" sldId="2147483654"/>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279200512" sldId="2147483655"/>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3431692200" sldId="2147483656"/>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1928527096" sldId="2147483657"/>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194828881" sldId="2147483658"/>
          </pc:sldLayoutMkLst>
        </pc:sldLayoutChg>
        <pc:sldLayoutChg chg="del">
          <pc:chgData name="Törmi Helena" userId="037d21f0-ee9c-43d9-854b-692a3357b644" providerId="ADAL" clId="{E43A49F4-AC4E-4AB0-9C38-672BEC889DB9}" dt="2024-01-21T15:50:18.321" v="0" actId="2696"/>
          <pc:sldLayoutMkLst>
            <pc:docMk/>
            <pc:sldMasterMk cId="1034940108" sldId="2147483648"/>
            <pc:sldLayoutMk cId="2525078235" sldId="2147483659"/>
          </pc:sldLayoutMkLst>
        </pc:sldLayoutChg>
      </pc:sldMasterChg>
      <pc:sldMasterChg chg="del delSldLayout">
        <pc:chgData name="Törmi Helena" userId="037d21f0-ee9c-43d9-854b-692a3357b644" providerId="ADAL" clId="{E43A49F4-AC4E-4AB0-9C38-672BEC889DB9}" dt="2024-02-01T17:16:47.483" v="5" actId="2696"/>
        <pc:sldMasterMkLst>
          <pc:docMk/>
          <pc:sldMasterMk cId="559789760" sldId="2147483690"/>
        </pc:sldMasterMkLst>
        <pc:sldLayoutChg chg="del">
          <pc:chgData name="Törmi Helena" userId="037d21f0-ee9c-43d9-854b-692a3357b644" providerId="ADAL" clId="{E43A49F4-AC4E-4AB0-9C38-672BEC889DB9}" dt="2024-02-01T17:16:47.483" v="5" actId="2696"/>
          <pc:sldLayoutMkLst>
            <pc:docMk/>
            <pc:sldMasterMk cId="559789760" sldId="2147483690"/>
            <pc:sldLayoutMk cId="1331790810" sldId="2147483691"/>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3072756940" sldId="2147483692"/>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2723708518" sldId="2147483693"/>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3985043984" sldId="2147483694"/>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3725674532" sldId="2147483695"/>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638510788" sldId="2147483696"/>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924184783" sldId="2147483697"/>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1996967791" sldId="2147483698"/>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1706494286" sldId="2147483699"/>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4232552844" sldId="2147483700"/>
          </pc:sldLayoutMkLst>
        </pc:sldLayoutChg>
        <pc:sldLayoutChg chg="del">
          <pc:chgData name="Törmi Helena" userId="037d21f0-ee9c-43d9-854b-692a3357b644" providerId="ADAL" clId="{E43A49F4-AC4E-4AB0-9C38-672BEC889DB9}" dt="2024-02-01T17:16:47.483" v="5" actId="2696"/>
          <pc:sldLayoutMkLst>
            <pc:docMk/>
            <pc:sldMasterMk cId="559789760" sldId="2147483690"/>
            <pc:sldLayoutMk cId="2029985837" sldId="214748370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elenato\AppData\Local\Temp\MicrosoftEdgeDownloads\f57d96a4-d0f8-486c-bb8a-8112efca3524\SOTKAnet%20(75).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helenato\Downloads\SOTKAnet%20(56).xls"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helenato\AppData\Local\Temp\MicrosoftEdgeDownloads\4c014f06-ae05-4805-9a81-a5d1357fce7f\SOTKAnet%20(77).xls" TargetMode="External"/><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6.xml"/><Relationship Id="rId1" Type="http://schemas.microsoft.com/office/2011/relationships/chartStyle" Target="style4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7.xml"/><Relationship Id="rId1"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9.xml"/><Relationship Id="rId1" Type="http://schemas.microsoft.com/office/2011/relationships/chartStyle" Target="style4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0.xml"/><Relationship Id="rId1" Type="http://schemas.microsoft.com/office/2011/relationships/chartStyle" Target="style50.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1.xml"/><Relationship Id="rId1" Type="http://schemas.microsoft.com/office/2011/relationships/chartStyle" Target="style51.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helenato\AppData\Local\Temp\MicrosoftEdgeDownloads\d60cc9d1-f044-43ea-8da5-7b577629d383\SOTKAnet%20(75).xls" TargetMode="External"/><Relationship Id="rId2" Type="http://schemas.microsoft.com/office/2011/relationships/chartColorStyle" Target="colors52.xml"/><Relationship Id="rId1" Type="http://schemas.microsoft.com/office/2011/relationships/chartStyle" Target="style52.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helenato\AppData\Local\Temp\MicrosoftEdgeDownloads\408a7d3d-f890-45dc-ac06-468d2819c0cb\SOTKAnet%20(75).xls" TargetMode="External"/><Relationship Id="rId2" Type="http://schemas.microsoft.com/office/2011/relationships/chartColorStyle" Target="colors53.xml"/><Relationship Id="rId1"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4.xml"/><Relationship Id="rId1" Type="http://schemas.microsoft.com/office/2011/relationships/chartStyle" Target="style5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5.xml"/><Relationship Id="rId1" Type="http://schemas.microsoft.com/office/2011/relationships/chartStyle" Target="style5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6.xml"/><Relationship Id="rId1" Type="http://schemas.microsoft.com/office/2011/relationships/chartStyle" Target="style5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7.xml"/><Relationship Id="rId1" Type="http://schemas.microsoft.com/office/2011/relationships/chartStyle" Target="style5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9.xml"/><Relationship Id="rId1" Type="http://schemas.microsoft.com/office/2011/relationships/chartStyle" Target="style5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60.xml"/><Relationship Id="rId1" Type="http://schemas.microsoft.com/office/2011/relationships/chartStyle" Target="style6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61.xml"/><Relationship Id="rId1" Type="http://schemas.microsoft.com/office/2011/relationships/chartStyle" Target="style6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62.xml"/><Relationship Id="rId1" Type="http://schemas.microsoft.com/office/2011/relationships/chartStyle" Target="style6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63.xml"/><Relationship Id="rId1" Type="http://schemas.microsoft.com/office/2011/relationships/chartStyle" Target="style6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4.xml"/><Relationship Id="rId1" Type="http://schemas.microsoft.com/office/2011/relationships/chartStyle" Target="style6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5.xml"/><Relationship Id="rId1" Type="http://schemas.microsoft.com/office/2011/relationships/chartStyle" Target="style6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6.xml"/><Relationship Id="rId1" Type="http://schemas.microsoft.com/office/2011/relationships/chartStyle" Target="style6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7.xml"/><Relationship Id="rId1" Type="http://schemas.microsoft.com/office/2011/relationships/chartStyle" Target="style6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elenato\AppData\Local\Temp\MicrosoftEdgeDownloads\63a779fb-5883-4218-bcd7-cfb656f2bd47\SOTKAnet%20(75).xls"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9.xml"/><Relationship Id="rId1" Type="http://schemas.microsoft.com/office/2011/relationships/chartStyle" Target="style69.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70.xml"/><Relationship Id="rId1" Type="http://schemas.microsoft.com/office/2011/relationships/chartStyle" Target="style7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71.xml"/><Relationship Id="rId1" Type="http://schemas.microsoft.com/office/2011/relationships/chartStyle" Target="style7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72.xml"/><Relationship Id="rId1" Type="http://schemas.microsoft.com/office/2011/relationships/chartStyle" Target="style7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73.xml"/><Relationship Id="rId1" Type="http://schemas.microsoft.com/office/2011/relationships/chartStyle" Target="style7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74.xml"/><Relationship Id="rId1" Type="http://schemas.microsoft.com/office/2011/relationships/chartStyle" Target="style74.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75.xml"/><Relationship Id="rId1" Type="http://schemas.microsoft.com/office/2011/relationships/chartStyle" Target="style7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6.xml"/><Relationship Id="rId1" Type="http://schemas.microsoft.com/office/2011/relationships/chartStyle" Target="style76.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7.xml"/><Relationship Id="rId1" Type="http://schemas.microsoft.com/office/2011/relationships/chartStyle" Target="style77.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8.xml"/><Relationship Id="rId1" Type="http://schemas.microsoft.com/office/2011/relationships/chartStyle" Target="style7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9.xml"/><Relationship Id="rId1" Type="http://schemas.microsoft.com/office/2011/relationships/chartStyle" Target="style79.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80.xml"/><Relationship Id="rId1" Type="http://schemas.microsoft.com/office/2011/relationships/chartStyle" Target="style80.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81.xml"/><Relationship Id="rId1" Type="http://schemas.microsoft.com/office/2011/relationships/chartStyle" Target="style81.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82.xml"/><Relationship Id="rId1" Type="http://schemas.microsoft.com/office/2011/relationships/chartStyle" Target="style8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83.xml"/><Relationship Id="rId1" Type="http://schemas.microsoft.com/office/2011/relationships/chartStyle" Target="style83.xml"/></Relationships>
</file>

<file path=ppt/charts/_rels/chart85.xml.rels><?xml version="1.0" encoding="UTF-8" standalone="yes"?>
<Relationships xmlns="http://schemas.openxmlformats.org/package/2006/relationships"><Relationship Id="rId3" Type="http://schemas.openxmlformats.org/officeDocument/2006/relationships/oleObject" Target="file:///C:\Users\helenato\AppData\Local\Temp\MicrosoftEdgeDownloads\4f8fdf25-1731-4e5c-b77a-c868f1136ed4\ktk2.nuoret.fact_ktk2_nuoret.latest%20(13).xlsx" TargetMode="External"/><Relationship Id="rId2" Type="http://schemas.microsoft.com/office/2011/relationships/chartColorStyle" Target="colors84.xml"/><Relationship Id="rId1" Type="http://schemas.microsoft.com/office/2011/relationships/chartStyle" Target="style8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Tyytyväinen elämäänsä tällä hetkellä, % 8.</a:t>
            </a:r>
            <a:r>
              <a:rPr lang="fi-FI" baseline="0" dirty="0"/>
              <a:t> ja 9.</a:t>
            </a:r>
            <a:r>
              <a:rPr lang="fi-FI" dirty="0"/>
              <a:t> luokan oppilaista </a:t>
            </a:r>
          </a:p>
        </c:rich>
      </c:tx>
      <c:overlay val="0"/>
      <c:spPr>
        <a:solidFill>
          <a:schemeClr val="accent3">
            <a:lumMod val="20000"/>
            <a:lumOff val="80000"/>
          </a:schemeClr>
        </a:solid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SOTKAnet!$L$12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SOTKAnet!$K$13:$K$20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SOTKAnet!$L$13:$L$20</c:f>
              <c:numCache>
                <c:formatCode>General</c:formatCode>
                <c:ptCount val="8"/>
                <c:pt idx="0">
                  <c:v>75.2</c:v>
                </c:pt>
                <c:pt idx="1">
                  <c:v>74.599999999999994</c:v>
                </c:pt>
                <c:pt idx="2">
                  <c:v>72.400000000000006</c:v>
                </c:pt>
                <c:pt idx="3">
                  <c:v>76.099999999999994</c:v>
                </c:pt>
                <c:pt idx="4">
                  <c:v>75.2</c:v>
                </c:pt>
                <c:pt idx="5">
                  <c:v>74.599999999999994</c:v>
                </c:pt>
                <c:pt idx="6">
                  <c:v>77</c:v>
                </c:pt>
                <c:pt idx="7">
                  <c:v>73.8</c:v>
                </c:pt>
              </c:numCache>
            </c:numRef>
          </c:val>
          <c:extLst>
            <c:ext xmlns:c16="http://schemas.microsoft.com/office/drawing/2014/chart" uri="{C3380CC4-5D6E-409C-BE32-E72D297353CC}">
              <c16:uniqueId val="{00000000-7AB8-4214-8D51-D778FFC450EC}"/>
            </c:ext>
          </c:extLst>
        </c:ser>
        <c:ser>
          <c:idx val="1"/>
          <c:order val="1"/>
          <c:tx>
            <c:strRef>
              <c:f>SOTKAnet!$M$12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SOTKAnet!$K$13:$K$20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SOTKAnet!$M$13:$M$20</c:f>
              <c:numCache>
                <c:formatCode>General</c:formatCode>
                <c:ptCount val="8"/>
                <c:pt idx="0">
                  <c:v>68.2</c:v>
                </c:pt>
                <c:pt idx="1">
                  <c:v>69.3</c:v>
                </c:pt>
                <c:pt idx="2">
                  <c:v>68.8</c:v>
                </c:pt>
                <c:pt idx="3">
                  <c:v>71.400000000000006</c:v>
                </c:pt>
                <c:pt idx="4">
                  <c:v>68.400000000000006</c:v>
                </c:pt>
                <c:pt idx="5">
                  <c:v>70.400000000000006</c:v>
                </c:pt>
                <c:pt idx="6">
                  <c:v>69.400000000000006</c:v>
                </c:pt>
                <c:pt idx="7">
                  <c:v>67.3</c:v>
                </c:pt>
              </c:numCache>
            </c:numRef>
          </c:val>
          <c:extLst>
            <c:ext xmlns:c16="http://schemas.microsoft.com/office/drawing/2014/chart" uri="{C3380CC4-5D6E-409C-BE32-E72D297353CC}">
              <c16:uniqueId val="{00000001-7AB8-4214-8D51-D778FFC450EC}"/>
            </c:ext>
          </c:extLst>
        </c:ser>
        <c:ser>
          <c:idx val="2"/>
          <c:order val="2"/>
          <c:tx>
            <c:strRef>
              <c:f>SOTKAnet!$N$12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SOTKAnet!$K$13:$K$20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SOTKAnet!$N$13:$N$20</c:f>
              <c:numCache>
                <c:formatCode>General</c:formatCode>
                <c:ptCount val="8"/>
                <c:pt idx="0">
                  <c:v>65.7</c:v>
                </c:pt>
                <c:pt idx="1">
                  <c:v>66</c:v>
                </c:pt>
                <c:pt idx="2">
                  <c:v>63.9</c:v>
                </c:pt>
                <c:pt idx="3">
                  <c:v>66.8</c:v>
                </c:pt>
                <c:pt idx="4">
                  <c:v>66.3</c:v>
                </c:pt>
                <c:pt idx="5">
                  <c:v>66.400000000000006</c:v>
                </c:pt>
                <c:pt idx="6">
                  <c:v>65.599999999999994</c:v>
                </c:pt>
                <c:pt idx="7">
                  <c:v>65.7</c:v>
                </c:pt>
              </c:numCache>
            </c:numRef>
          </c:val>
          <c:extLst>
            <c:ext xmlns:c16="http://schemas.microsoft.com/office/drawing/2014/chart" uri="{C3380CC4-5D6E-409C-BE32-E72D297353CC}">
              <c16:uniqueId val="{00000002-7AB8-4214-8D51-D778FFC450EC}"/>
            </c:ext>
          </c:extLst>
        </c:ser>
        <c:dLbls>
          <c:dLblPos val="outEnd"/>
          <c:showLegendKey val="0"/>
          <c:showVal val="1"/>
          <c:showCatName val="0"/>
          <c:showSerName val="0"/>
          <c:showPercent val="0"/>
          <c:showBubbleSize val="0"/>
        </c:dLbls>
        <c:gapWidth val="219"/>
        <c:overlap val="-27"/>
        <c:axId val="703242224"/>
        <c:axId val="703246904"/>
      </c:barChart>
      <c:catAx>
        <c:axId val="70324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3246904"/>
        <c:crosses val="autoZero"/>
        <c:auto val="1"/>
        <c:lblAlgn val="ctr"/>
        <c:lblOffset val="100"/>
        <c:noMultiLvlLbl val="0"/>
      </c:catAx>
      <c:valAx>
        <c:axId val="70324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324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baseline="0">
                <a:effectLst/>
              </a:rPr>
              <a:t>Kokenut vahvaa positiivista mielenterveyttä viimeisen kahden viikon aikana, % ammatillisen oppilaitoksen 1. ja 2. vuoden opiskelijoista, Pohjois-Savo</a:t>
            </a:r>
            <a:endParaRPr lang="fi-FI"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(75).xls]SOTKAnet'!$A$3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(75).xls]SOTKAnet'!$B$2:$C$2</c:f>
              <c:strCache>
                <c:ptCount val="2"/>
                <c:pt idx="0">
                  <c:v>2021</c:v>
                </c:pt>
                <c:pt idx="1">
                  <c:v>2023</c:v>
                </c:pt>
              </c:strCache>
            </c:strRef>
          </c:cat>
          <c:val>
            <c:numRef>
              <c:f>'[SOTKAnet (75).xls]SOTKAnet'!$B$3:$C$3</c:f>
              <c:numCache>
                <c:formatCode>General</c:formatCode>
                <c:ptCount val="2"/>
                <c:pt idx="0">
                  <c:v>34</c:v>
                </c:pt>
                <c:pt idx="1">
                  <c:v>36.5</c:v>
                </c:pt>
              </c:numCache>
            </c:numRef>
          </c:val>
          <c:smooth val="0"/>
          <c:extLst>
            <c:ext xmlns:c16="http://schemas.microsoft.com/office/drawing/2014/chart" uri="{C3380CC4-5D6E-409C-BE32-E72D297353CC}">
              <c16:uniqueId val="{00000000-41A4-45F1-945C-3B374DC8D27C}"/>
            </c:ext>
          </c:extLst>
        </c:ser>
        <c:ser>
          <c:idx val="1"/>
          <c:order val="1"/>
          <c:tx>
            <c:strRef>
              <c:f>'[SOTKAnet (75).xls]SOTKAnet'!$A$4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(75).xls]SOTKAnet'!$B$2:$C$2</c:f>
              <c:strCache>
                <c:ptCount val="2"/>
                <c:pt idx="0">
                  <c:v>2021</c:v>
                </c:pt>
                <c:pt idx="1">
                  <c:v>2023</c:v>
                </c:pt>
              </c:strCache>
            </c:strRef>
          </c:cat>
          <c:val>
            <c:numRef>
              <c:f>'[SOTKAnet (75).xls]SOTKAnet'!$B$4:$C$4</c:f>
              <c:numCache>
                <c:formatCode>General</c:formatCode>
                <c:ptCount val="2"/>
                <c:pt idx="0">
                  <c:v>18.399999999999999</c:v>
                </c:pt>
                <c:pt idx="1">
                  <c:v>14.5</c:v>
                </c:pt>
              </c:numCache>
            </c:numRef>
          </c:val>
          <c:smooth val="0"/>
          <c:extLst>
            <c:ext xmlns:c16="http://schemas.microsoft.com/office/drawing/2014/chart" uri="{C3380CC4-5D6E-409C-BE32-E72D297353CC}">
              <c16:uniqueId val="{00000001-41A4-45F1-945C-3B374DC8D27C}"/>
            </c:ext>
          </c:extLst>
        </c:ser>
        <c:ser>
          <c:idx val="2"/>
          <c:order val="2"/>
          <c:tx>
            <c:strRef>
              <c:f>'[SOTKAnet (75).xls]SOTKAnet'!$A$5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(75).xls]SOTKAnet'!$B$2:$C$2</c:f>
              <c:strCache>
                <c:ptCount val="2"/>
                <c:pt idx="0">
                  <c:v>2021</c:v>
                </c:pt>
                <c:pt idx="1">
                  <c:v>2023</c:v>
                </c:pt>
              </c:strCache>
            </c:strRef>
          </c:cat>
          <c:val>
            <c:numRef>
              <c:f>'[SOTKAnet (75).xls]SOTKAnet'!$B$5:$C$5</c:f>
              <c:numCache>
                <c:formatCode>General</c:formatCode>
                <c:ptCount val="2"/>
                <c:pt idx="0">
                  <c:v>27.4</c:v>
                </c:pt>
                <c:pt idx="1">
                  <c:v>29.1</c:v>
                </c:pt>
              </c:numCache>
            </c:numRef>
          </c:val>
          <c:smooth val="0"/>
          <c:extLst>
            <c:ext xmlns:c16="http://schemas.microsoft.com/office/drawing/2014/chart" uri="{C3380CC4-5D6E-409C-BE32-E72D297353CC}">
              <c16:uniqueId val="{00000002-41A4-45F1-945C-3B374DC8D27C}"/>
            </c:ext>
          </c:extLst>
        </c:ser>
        <c:dLbls>
          <c:dLblPos val="t"/>
          <c:showLegendKey val="0"/>
          <c:showVal val="1"/>
          <c:showCatName val="0"/>
          <c:showSerName val="0"/>
          <c:showPercent val="0"/>
          <c:showBubbleSize val="0"/>
        </c:dLbls>
        <c:marker val="1"/>
        <c:smooth val="0"/>
        <c:axId val="702568672"/>
        <c:axId val="702570112"/>
      </c:lineChart>
      <c:catAx>
        <c:axId val="70256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2570112"/>
        <c:crosses val="autoZero"/>
        <c:auto val="1"/>
        <c:lblAlgn val="ctr"/>
        <c:lblOffset val="100"/>
        <c:noMultiLvlLbl val="0"/>
      </c:catAx>
      <c:valAx>
        <c:axId val="70257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256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1">
        <a:lumMod val="20000"/>
        <a:lumOff val="80000"/>
      </a:schemeClr>
    </a:solidFill>
    <a:ln>
      <a:solidFill>
        <a:schemeClr val="accent1">
          <a:lumMod val="20000"/>
          <a:lumOff val="80000"/>
        </a:schemeClr>
      </a:solid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ammatillisen oppilaitoksen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SOTKAnet!$B$19</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SOTKAnet!$A$20:$A$25</c:f>
              <c:strCache>
                <c:ptCount val="6"/>
                <c:pt idx="0">
                  <c:v>Koko maa</c:v>
                </c:pt>
                <c:pt idx="1">
                  <c:v>Pohjois-Savon hyvinvointialue</c:v>
                </c:pt>
                <c:pt idx="2">
                  <c:v>Iisalmi</c:v>
                </c:pt>
                <c:pt idx="3">
                  <c:v>Kuopio</c:v>
                </c:pt>
                <c:pt idx="4">
                  <c:v>Siilinjärvi</c:v>
                </c:pt>
                <c:pt idx="5">
                  <c:v>Varkaus</c:v>
                </c:pt>
              </c:strCache>
            </c:strRef>
          </c:cat>
          <c:val>
            <c:numRef>
              <c:f>SOTKAnet!$B$20:$B$25</c:f>
              <c:numCache>
                <c:formatCode>General</c:formatCode>
                <c:ptCount val="6"/>
                <c:pt idx="0">
                  <c:v>26.3</c:v>
                </c:pt>
                <c:pt idx="1">
                  <c:v>27.4</c:v>
                </c:pt>
                <c:pt idx="2">
                  <c:v>28.3</c:v>
                </c:pt>
                <c:pt idx="3">
                  <c:v>28.7</c:v>
                </c:pt>
                <c:pt idx="4">
                  <c:v>25.4</c:v>
                </c:pt>
                <c:pt idx="5">
                  <c:v>24.5</c:v>
                </c:pt>
              </c:numCache>
            </c:numRef>
          </c:val>
          <c:extLst>
            <c:ext xmlns:c16="http://schemas.microsoft.com/office/drawing/2014/chart" uri="{C3380CC4-5D6E-409C-BE32-E72D297353CC}">
              <c16:uniqueId val="{00000000-27E0-46C9-848F-78F32414C8F1}"/>
            </c:ext>
          </c:extLst>
        </c:ser>
        <c:ser>
          <c:idx val="1"/>
          <c:order val="1"/>
          <c:tx>
            <c:strRef>
              <c:f>SOTKAnet!$C$19</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SOTKAnet!$A$20:$A$25</c:f>
              <c:strCache>
                <c:ptCount val="6"/>
                <c:pt idx="0">
                  <c:v>Koko maa</c:v>
                </c:pt>
                <c:pt idx="1">
                  <c:v>Pohjois-Savon hyvinvointialue</c:v>
                </c:pt>
                <c:pt idx="2">
                  <c:v>Iisalmi</c:v>
                </c:pt>
                <c:pt idx="3">
                  <c:v>Kuopio</c:v>
                </c:pt>
                <c:pt idx="4">
                  <c:v>Siilinjärvi</c:v>
                </c:pt>
                <c:pt idx="5">
                  <c:v>Varkaus</c:v>
                </c:pt>
              </c:strCache>
            </c:strRef>
          </c:cat>
          <c:val>
            <c:numRef>
              <c:f>SOTKAnet!$C$20:$C$25</c:f>
              <c:numCache>
                <c:formatCode>General</c:formatCode>
                <c:ptCount val="6"/>
                <c:pt idx="0">
                  <c:v>25</c:v>
                </c:pt>
                <c:pt idx="1">
                  <c:v>29.1</c:v>
                </c:pt>
                <c:pt idx="2">
                  <c:v>31.7</c:v>
                </c:pt>
                <c:pt idx="3">
                  <c:v>28.1</c:v>
                </c:pt>
                <c:pt idx="4">
                  <c:v>20.5</c:v>
                </c:pt>
                <c:pt idx="5">
                  <c:v>31.8</c:v>
                </c:pt>
              </c:numCache>
            </c:numRef>
          </c:val>
          <c:extLst>
            <c:ext xmlns:c16="http://schemas.microsoft.com/office/drawing/2014/chart" uri="{C3380CC4-5D6E-409C-BE32-E72D297353CC}">
              <c16:uniqueId val="{00000001-27E0-46C9-848F-78F32414C8F1}"/>
            </c:ext>
          </c:extLst>
        </c:ser>
        <c:dLbls>
          <c:dLblPos val="outEnd"/>
          <c:showLegendKey val="0"/>
          <c:showVal val="1"/>
          <c:showCatName val="0"/>
          <c:showSerName val="0"/>
          <c:showPercent val="0"/>
          <c:showBubbleSize val="0"/>
        </c:dLbls>
        <c:gapWidth val="219"/>
        <c:overlap val="-27"/>
        <c:axId val="232057704"/>
        <c:axId val="232049424"/>
      </c:barChart>
      <c:catAx>
        <c:axId val="23205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049424"/>
        <c:crosses val="autoZero"/>
        <c:auto val="1"/>
        <c:lblAlgn val="ctr"/>
        <c:lblOffset val="100"/>
        <c:noMultiLvlLbl val="0"/>
      </c:catAx>
      <c:valAx>
        <c:axId val="23204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057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SOTKAnet!$B$18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SOTKAnet!$A$19:$A$26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SOTKAnet!$B$19:$B$26</c:f>
              <c:numCache>
                <c:formatCode>General</c:formatCode>
                <c:ptCount val="8"/>
                <c:pt idx="0">
                  <c:v>26</c:v>
                </c:pt>
                <c:pt idx="1">
                  <c:v>26.5</c:v>
                </c:pt>
                <c:pt idx="2">
                  <c:v>26.4</c:v>
                </c:pt>
                <c:pt idx="3">
                  <c:v>26.5</c:v>
                </c:pt>
                <c:pt idx="4">
                  <c:v>26</c:v>
                </c:pt>
                <c:pt idx="5">
                  <c:v>26.7</c:v>
                </c:pt>
                <c:pt idx="6">
                  <c:v>26.7</c:v>
                </c:pt>
                <c:pt idx="7">
                  <c:v>25.3</c:v>
                </c:pt>
              </c:numCache>
            </c:numRef>
          </c:val>
          <c:extLst>
            <c:ext xmlns:c16="http://schemas.microsoft.com/office/drawing/2014/chart" uri="{C3380CC4-5D6E-409C-BE32-E72D297353CC}">
              <c16:uniqueId val="{00000000-8574-4A98-B55F-BA0E28459776}"/>
            </c:ext>
          </c:extLst>
        </c:ser>
        <c:ser>
          <c:idx val="1"/>
          <c:order val="1"/>
          <c:tx>
            <c:strRef>
              <c:f>SOTKAnet!$C$18</c:f>
              <c:strCache>
                <c:ptCount val="1"/>
                <c:pt idx="0">
                  <c:v>2023</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SOTKAnet!$A$19:$A$26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SOTKAnet!$C$19:$C$26</c:f>
              <c:numCache>
                <c:formatCode>General</c:formatCode>
                <c:ptCount val="8"/>
                <c:pt idx="0">
                  <c:v>25.3</c:v>
                </c:pt>
                <c:pt idx="1">
                  <c:v>22</c:v>
                </c:pt>
                <c:pt idx="2">
                  <c:v>27.2</c:v>
                </c:pt>
                <c:pt idx="3">
                  <c:v>28.8</c:v>
                </c:pt>
                <c:pt idx="4">
                  <c:v>25.6</c:v>
                </c:pt>
                <c:pt idx="5">
                  <c:v>27.4</c:v>
                </c:pt>
                <c:pt idx="6">
                  <c:v>24.4</c:v>
                </c:pt>
                <c:pt idx="7">
                  <c:v>25.2</c:v>
                </c:pt>
              </c:numCache>
            </c:numRef>
          </c:val>
          <c:extLst>
            <c:ext xmlns:c16="http://schemas.microsoft.com/office/drawing/2014/chart" uri="{C3380CC4-5D6E-409C-BE32-E72D297353CC}">
              <c16:uniqueId val="{00000001-8574-4A98-B55F-BA0E28459776}"/>
            </c:ext>
          </c:extLst>
        </c:ser>
        <c:dLbls>
          <c:dLblPos val="outEnd"/>
          <c:showLegendKey val="0"/>
          <c:showVal val="1"/>
          <c:showCatName val="0"/>
          <c:showSerName val="0"/>
          <c:showPercent val="0"/>
          <c:showBubbleSize val="0"/>
        </c:dLbls>
        <c:gapWidth val="219"/>
        <c:overlap val="-27"/>
        <c:axId val="1003412016"/>
        <c:axId val="1003420656"/>
      </c:barChart>
      <c:catAx>
        <c:axId val="100341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420656"/>
        <c:crosses val="autoZero"/>
        <c:auto val="1"/>
        <c:lblAlgn val="ctr"/>
        <c:lblOffset val="100"/>
        <c:noMultiLvlLbl val="0"/>
      </c:catAx>
      <c:valAx>
        <c:axId val="100342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41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SOTKAnet!$B$2:$C$2</c:f>
              <c:strCache>
                <c:ptCount val="2"/>
                <c:pt idx="0">
                  <c:v>2021</c:v>
                </c:pt>
                <c:pt idx="1">
                  <c:v>2023</c:v>
                </c:pt>
              </c:strCache>
            </c:strRef>
          </c:cat>
          <c:val>
            <c:numRef>
              <c:f>SOTKAnet!$B$3:$C$3</c:f>
              <c:numCache>
                <c:formatCode>General</c:formatCode>
                <c:ptCount val="2"/>
                <c:pt idx="0">
                  <c:v>35.1</c:v>
                </c:pt>
                <c:pt idx="1">
                  <c:v>38.799999999999997</c:v>
                </c:pt>
              </c:numCache>
            </c:numRef>
          </c:val>
          <c:smooth val="0"/>
          <c:extLst>
            <c:ext xmlns:c16="http://schemas.microsoft.com/office/drawing/2014/chart" uri="{C3380CC4-5D6E-409C-BE32-E72D297353CC}">
              <c16:uniqueId val="{00000000-CC78-4409-BB32-B370CA349702}"/>
            </c:ext>
          </c:extLst>
        </c:ser>
        <c:ser>
          <c:idx val="1"/>
          <c:order val="1"/>
          <c:tx>
            <c:strRef>
              <c:f>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SOTKAnet!$B$2:$C$2</c:f>
              <c:strCache>
                <c:ptCount val="2"/>
                <c:pt idx="0">
                  <c:v>2021</c:v>
                </c:pt>
                <c:pt idx="1">
                  <c:v>2023</c:v>
                </c:pt>
              </c:strCache>
            </c:strRef>
          </c:cat>
          <c:val>
            <c:numRef>
              <c:f>SOTKAnet!$B$4:$C$4</c:f>
              <c:numCache>
                <c:formatCode>General</c:formatCode>
                <c:ptCount val="2"/>
                <c:pt idx="0">
                  <c:v>18.600000000000001</c:v>
                </c:pt>
                <c:pt idx="1">
                  <c:v>16.2</c:v>
                </c:pt>
              </c:numCache>
            </c:numRef>
          </c:val>
          <c:smooth val="0"/>
          <c:extLst>
            <c:ext xmlns:c16="http://schemas.microsoft.com/office/drawing/2014/chart" uri="{C3380CC4-5D6E-409C-BE32-E72D297353CC}">
              <c16:uniqueId val="{00000001-CC78-4409-BB32-B370CA349702}"/>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SOTKAnet!$B$2:$C$2</c:f>
              <c:strCache>
                <c:ptCount val="2"/>
                <c:pt idx="0">
                  <c:v>2021</c:v>
                </c:pt>
                <c:pt idx="1">
                  <c:v>2023</c:v>
                </c:pt>
              </c:strCache>
            </c:strRef>
          </c:cat>
          <c:val>
            <c:numRef>
              <c:f>SOTKAnet!$B$5:$C$5</c:f>
              <c:numCache>
                <c:formatCode>General</c:formatCode>
                <c:ptCount val="2"/>
                <c:pt idx="0">
                  <c:v>25.3</c:v>
                </c:pt>
                <c:pt idx="1">
                  <c:v>25.2</c:v>
                </c:pt>
              </c:numCache>
            </c:numRef>
          </c:val>
          <c:smooth val="0"/>
          <c:extLst>
            <c:ext xmlns:c16="http://schemas.microsoft.com/office/drawing/2014/chart" uri="{C3380CC4-5D6E-409C-BE32-E72D297353CC}">
              <c16:uniqueId val="{00000002-CC78-4409-BB32-B370CA349702}"/>
            </c:ext>
          </c:extLst>
        </c:ser>
        <c:dLbls>
          <c:dLblPos val="t"/>
          <c:showLegendKey val="0"/>
          <c:showVal val="1"/>
          <c:showCatName val="0"/>
          <c:showSerName val="0"/>
          <c:showPercent val="0"/>
          <c:showBubbleSize val="0"/>
        </c:dLbls>
        <c:marker val="1"/>
        <c:smooth val="0"/>
        <c:axId val="649683816"/>
        <c:axId val="649686336"/>
      </c:lineChart>
      <c:catAx>
        <c:axId val="64968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686336"/>
        <c:crosses val="autoZero"/>
        <c:auto val="1"/>
        <c:lblAlgn val="ctr"/>
        <c:lblOffset val="100"/>
        <c:noMultiLvlLbl val="0"/>
      </c:catAx>
      <c:valAx>
        <c:axId val="64968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68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SOTKAnet!$G$29</c:f>
              <c:strCache>
                <c:ptCount val="1"/>
                <c:pt idx="0">
                  <c:v>2021</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SOTKAnet!$F$30:$F$41</c:f>
              <c:strCache>
                <c:ptCount val="12"/>
                <c:pt idx="0">
                  <c:v>Koko maa</c:v>
                </c:pt>
                <c:pt idx="1">
                  <c:v>Pohjois-Savon hyvinvointialue</c:v>
                </c:pt>
                <c:pt idx="2">
                  <c:v>Iisalmi</c:v>
                </c:pt>
                <c:pt idx="3">
                  <c:v>Kiuruvesi</c:v>
                </c:pt>
                <c:pt idx="4">
                  <c:v>Kuopio</c:v>
                </c:pt>
                <c:pt idx="5">
                  <c:v>Lapinlahti</c:v>
                </c:pt>
                <c:pt idx="6">
                  <c:v>Leppävirta</c:v>
                </c:pt>
                <c:pt idx="7">
                  <c:v>Pielavesi</c:v>
                </c:pt>
                <c:pt idx="8">
                  <c:v>Rautalampi</c:v>
                </c:pt>
                <c:pt idx="9">
                  <c:v>Siilinjärvi</c:v>
                </c:pt>
                <c:pt idx="10">
                  <c:v>Suonenjoki</c:v>
                </c:pt>
                <c:pt idx="11">
                  <c:v>Varkaus</c:v>
                </c:pt>
              </c:strCache>
            </c:strRef>
          </c:cat>
          <c:val>
            <c:numRef>
              <c:f>SOTKAnet!$G$30:$G$41</c:f>
              <c:numCache>
                <c:formatCode>General</c:formatCode>
                <c:ptCount val="12"/>
                <c:pt idx="0">
                  <c:v>26</c:v>
                </c:pt>
                <c:pt idx="1">
                  <c:v>25.3</c:v>
                </c:pt>
                <c:pt idx="2">
                  <c:v>24.6</c:v>
                </c:pt>
                <c:pt idx="3">
                  <c:v>20.399999999999999</c:v>
                </c:pt>
                <c:pt idx="4">
                  <c:v>26</c:v>
                </c:pt>
                <c:pt idx="5">
                  <c:v>25</c:v>
                </c:pt>
                <c:pt idx="6">
                  <c:v>26.1</c:v>
                </c:pt>
                <c:pt idx="7">
                  <c:v>18.899999999999999</c:v>
                </c:pt>
                <c:pt idx="8">
                  <c:v>15.4</c:v>
                </c:pt>
                <c:pt idx="9">
                  <c:v>25.4</c:v>
                </c:pt>
                <c:pt idx="10">
                  <c:v>28.9</c:v>
                </c:pt>
                <c:pt idx="11">
                  <c:v>26.1</c:v>
                </c:pt>
              </c:numCache>
            </c:numRef>
          </c:val>
          <c:extLst>
            <c:ext xmlns:c16="http://schemas.microsoft.com/office/drawing/2014/chart" uri="{C3380CC4-5D6E-409C-BE32-E72D297353CC}">
              <c16:uniqueId val="{00000000-FD3F-4180-8776-F02B5442631D}"/>
            </c:ext>
          </c:extLst>
        </c:ser>
        <c:ser>
          <c:idx val="1"/>
          <c:order val="1"/>
          <c:tx>
            <c:strRef>
              <c:f>SOTKAnet!$H$29</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SOTKAnet!$F$30:$F$41</c:f>
              <c:strCache>
                <c:ptCount val="12"/>
                <c:pt idx="0">
                  <c:v>Koko maa</c:v>
                </c:pt>
                <c:pt idx="1">
                  <c:v>Pohjois-Savon hyvinvointialue</c:v>
                </c:pt>
                <c:pt idx="2">
                  <c:v>Iisalmi</c:v>
                </c:pt>
                <c:pt idx="3">
                  <c:v>Kiuruvesi</c:v>
                </c:pt>
                <c:pt idx="4">
                  <c:v>Kuopio</c:v>
                </c:pt>
                <c:pt idx="5">
                  <c:v>Lapinlahti</c:v>
                </c:pt>
                <c:pt idx="6">
                  <c:v>Leppävirta</c:v>
                </c:pt>
                <c:pt idx="7">
                  <c:v>Pielavesi</c:v>
                </c:pt>
                <c:pt idx="8">
                  <c:v>Rautalampi</c:v>
                </c:pt>
                <c:pt idx="9">
                  <c:v>Siilinjärvi</c:v>
                </c:pt>
                <c:pt idx="10">
                  <c:v>Suonenjoki</c:v>
                </c:pt>
                <c:pt idx="11">
                  <c:v>Varkaus</c:v>
                </c:pt>
              </c:strCache>
            </c:strRef>
          </c:cat>
          <c:val>
            <c:numRef>
              <c:f>SOTKAnet!$H$30:$H$41</c:f>
              <c:numCache>
                <c:formatCode>General</c:formatCode>
                <c:ptCount val="12"/>
                <c:pt idx="0">
                  <c:v>25.3</c:v>
                </c:pt>
                <c:pt idx="1">
                  <c:v>25.2</c:v>
                </c:pt>
                <c:pt idx="2">
                  <c:v>27.3</c:v>
                </c:pt>
                <c:pt idx="3">
                  <c:v>16.7</c:v>
                </c:pt>
                <c:pt idx="4">
                  <c:v>25.7</c:v>
                </c:pt>
                <c:pt idx="5">
                  <c:v>30.6</c:v>
                </c:pt>
                <c:pt idx="6">
                  <c:v>29.3</c:v>
                </c:pt>
                <c:pt idx="7">
                  <c:v>21.4</c:v>
                </c:pt>
                <c:pt idx="8">
                  <c:v>20</c:v>
                </c:pt>
                <c:pt idx="9">
                  <c:v>21.7</c:v>
                </c:pt>
                <c:pt idx="10">
                  <c:v>19.5</c:v>
                </c:pt>
                <c:pt idx="11">
                  <c:v>25.6</c:v>
                </c:pt>
              </c:numCache>
            </c:numRef>
          </c:val>
          <c:extLst>
            <c:ext xmlns:c16="http://schemas.microsoft.com/office/drawing/2014/chart" uri="{C3380CC4-5D6E-409C-BE32-E72D297353CC}">
              <c16:uniqueId val="{00000001-FD3F-4180-8776-F02B5442631D}"/>
            </c:ext>
          </c:extLst>
        </c:ser>
        <c:dLbls>
          <c:dLblPos val="outEnd"/>
          <c:showLegendKey val="0"/>
          <c:showVal val="1"/>
          <c:showCatName val="0"/>
          <c:showSerName val="0"/>
          <c:showPercent val="0"/>
          <c:showBubbleSize val="0"/>
        </c:dLbls>
        <c:gapWidth val="219"/>
        <c:overlap val="-27"/>
        <c:axId val="232073184"/>
        <c:axId val="232080384"/>
      </c:barChart>
      <c:catAx>
        <c:axId val="23207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080384"/>
        <c:crosses val="autoZero"/>
        <c:auto val="1"/>
        <c:lblAlgn val="ctr"/>
        <c:lblOffset val="100"/>
        <c:noMultiLvlLbl val="0"/>
      </c:catAx>
      <c:valAx>
        <c:axId val="23208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07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Ollut huolissaan mielialastaan kuluneen 12 kk</a:t>
            </a:r>
            <a:r>
              <a:rPr lang="fi-FI" baseline="0"/>
              <a:t> aikan, %, 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SOTKAnet!$B$2:$C$2</c:f>
              <c:strCache>
                <c:ptCount val="2"/>
                <c:pt idx="0">
                  <c:v>2021</c:v>
                </c:pt>
                <c:pt idx="1">
                  <c:v>2023</c:v>
                </c:pt>
              </c:strCache>
            </c:strRef>
          </c:cat>
          <c:val>
            <c:numRef>
              <c:f>SOTKAnet!$B$3:$C$3</c:f>
              <c:numCache>
                <c:formatCode>General</c:formatCode>
                <c:ptCount val="2"/>
                <c:pt idx="0">
                  <c:v>19.399999999999999</c:v>
                </c:pt>
                <c:pt idx="1">
                  <c:v>15.6</c:v>
                </c:pt>
              </c:numCache>
            </c:numRef>
          </c:val>
          <c:smooth val="0"/>
          <c:extLst>
            <c:ext xmlns:c16="http://schemas.microsoft.com/office/drawing/2014/chart" uri="{C3380CC4-5D6E-409C-BE32-E72D297353CC}">
              <c16:uniqueId val="{00000000-431D-4224-B014-EBDA1410BA56}"/>
            </c:ext>
          </c:extLst>
        </c:ser>
        <c:ser>
          <c:idx val="1"/>
          <c:order val="1"/>
          <c:tx>
            <c:strRef>
              <c:f>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SOTKAnet!$B$2:$C$2</c:f>
              <c:strCache>
                <c:ptCount val="2"/>
                <c:pt idx="0">
                  <c:v>2021</c:v>
                </c:pt>
                <c:pt idx="1">
                  <c:v>2023</c:v>
                </c:pt>
              </c:strCache>
            </c:strRef>
          </c:cat>
          <c:val>
            <c:numRef>
              <c:f>SOTKAnet!$B$4:$C$4</c:f>
              <c:numCache>
                <c:formatCode>General</c:formatCode>
                <c:ptCount val="2"/>
                <c:pt idx="0">
                  <c:v>57.1</c:v>
                </c:pt>
                <c:pt idx="1">
                  <c:v>54.2</c:v>
                </c:pt>
              </c:numCache>
            </c:numRef>
          </c:val>
          <c:smooth val="0"/>
          <c:extLst>
            <c:ext xmlns:c16="http://schemas.microsoft.com/office/drawing/2014/chart" uri="{C3380CC4-5D6E-409C-BE32-E72D297353CC}">
              <c16:uniqueId val="{00000001-431D-4224-B014-EBDA1410BA56}"/>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SOTKAnet!$B$2:$C$2</c:f>
              <c:strCache>
                <c:ptCount val="2"/>
                <c:pt idx="0">
                  <c:v>2021</c:v>
                </c:pt>
                <c:pt idx="1">
                  <c:v>2023</c:v>
                </c:pt>
              </c:strCache>
            </c:strRef>
          </c:cat>
          <c:val>
            <c:numRef>
              <c:f>SOTKAnet!$B$5:$C$5</c:f>
              <c:numCache>
                <c:formatCode>General</c:formatCode>
                <c:ptCount val="2"/>
                <c:pt idx="0">
                  <c:v>38.700000000000003</c:v>
                </c:pt>
                <c:pt idx="1">
                  <c:v>35.5</c:v>
                </c:pt>
              </c:numCache>
            </c:numRef>
          </c:val>
          <c:smooth val="0"/>
          <c:extLst>
            <c:ext xmlns:c16="http://schemas.microsoft.com/office/drawing/2014/chart" uri="{C3380CC4-5D6E-409C-BE32-E72D297353CC}">
              <c16:uniqueId val="{00000002-431D-4224-B014-EBDA1410BA56}"/>
            </c:ext>
          </c:extLst>
        </c:ser>
        <c:dLbls>
          <c:dLblPos val="t"/>
          <c:showLegendKey val="0"/>
          <c:showVal val="1"/>
          <c:showCatName val="0"/>
          <c:showSerName val="0"/>
          <c:showPercent val="0"/>
          <c:showBubbleSize val="0"/>
        </c:dLbls>
        <c:marker val="1"/>
        <c:smooth val="0"/>
        <c:axId val="991960792"/>
        <c:axId val="991969432"/>
      </c:lineChart>
      <c:catAx>
        <c:axId val="99196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1969432"/>
        <c:crosses val="autoZero"/>
        <c:auto val="1"/>
        <c:lblAlgn val="ctr"/>
        <c:lblOffset val="100"/>
        <c:noMultiLvlLbl val="0"/>
      </c:catAx>
      <c:valAx>
        <c:axId val="991969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1960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1">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Ollut huolissaan mielialastaan kuluneen 12 kuukauden aikana, %, 8.</a:t>
            </a:r>
            <a:r>
              <a:rPr lang="fi-FI" b="1" baseline="0" dirty="0"/>
              <a:t> ja 9. luokka</a:t>
            </a:r>
            <a:endParaRPr lang="fi-FI"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Pohjanmaan hyvinvointialue</c:v>
                </c:pt>
                <c:pt idx="1">
                  <c:v>Pohjois-Karjalan hyvinvointialue</c:v>
                </c:pt>
                <c:pt idx="2">
                  <c:v>Etelä-Savon hyvinvointialue</c:v>
                </c:pt>
                <c:pt idx="3">
                  <c:v>Pohjois-Savon hyvinvointialue</c:v>
                </c:pt>
                <c:pt idx="4">
                  <c:v>Keski-Suomen hyvinvointialue</c:v>
                </c:pt>
                <c:pt idx="5">
                  <c:v>Pirkanmaan hyvinvointialue</c:v>
                </c:pt>
                <c:pt idx="6">
                  <c:v>Koko maa</c:v>
                </c:pt>
                <c:pt idx="7">
                  <c:v>Kainuun hyvinvointialue</c:v>
                </c:pt>
              </c:strCache>
            </c:strRef>
          </c:cat>
          <c:val>
            <c:numRef>
              <c:f>'Kouluterveyskyselyn aikasarjat '!$B$3:$B$10</c:f>
              <c:numCache>
                <c:formatCode>#\ ##0.0</c:formatCode>
                <c:ptCount val="8"/>
                <c:pt idx="0">
                  <c:v>28</c:v>
                </c:pt>
                <c:pt idx="1">
                  <c:v>34.1</c:v>
                </c:pt>
                <c:pt idx="2">
                  <c:v>34.4</c:v>
                </c:pt>
                <c:pt idx="3">
                  <c:v>35.5</c:v>
                </c:pt>
                <c:pt idx="4">
                  <c:v>35.5</c:v>
                </c:pt>
                <c:pt idx="5">
                  <c:v>35.5</c:v>
                </c:pt>
                <c:pt idx="6">
                  <c:v>35.9</c:v>
                </c:pt>
                <c:pt idx="7">
                  <c:v>36.5</c:v>
                </c:pt>
              </c:numCache>
            </c:numRef>
          </c:val>
          <c:extLst>
            <c:ext xmlns:c16="http://schemas.microsoft.com/office/drawing/2014/chart" uri="{C3380CC4-5D6E-409C-BE32-E72D297353CC}">
              <c16:uniqueId val="{00000000-B204-4E38-BE16-C5A0004BABA7}"/>
            </c:ext>
          </c:extLst>
        </c:ser>
        <c:dLbls>
          <c:dLblPos val="outEnd"/>
          <c:showLegendKey val="0"/>
          <c:showVal val="1"/>
          <c:showCatName val="0"/>
          <c:showSerName val="0"/>
          <c:showPercent val="0"/>
          <c:showBubbleSize val="0"/>
        </c:dLbls>
        <c:gapWidth val="219"/>
        <c:overlap val="-27"/>
        <c:axId val="689247080"/>
        <c:axId val="689244560"/>
      </c:barChart>
      <c:catAx>
        <c:axId val="68924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9244560"/>
        <c:crosses val="autoZero"/>
        <c:auto val="1"/>
        <c:lblAlgn val="ctr"/>
        <c:lblOffset val="100"/>
        <c:noMultiLvlLbl val="0"/>
      </c:catAx>
      <c:valAx>
        <c:axId val="6892445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924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Ollut huolissaan mielialastaan</a:t>
            </a:r>
            <a:r>
              <a:rPr lang="fi-FI" baseline="0"/>
              <a:t> kuluneen 12 kk aikana,%, 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19.2</c:v>
                </c:pt>
                <c:pt idx="1">
                  <c:v>23.9</c:v>
                </c:pt>
                <c:pt idx="2">
                  <c:v>23.3</c:v>
                </c:pt>
              </c:numCache>
            </c:numRef>
          </c:val>
          <c:smooth val="0"/>
          <c:extLst>
            <c:ext xmlns:c16="http://schemas.microsoft.com/office/drawing/2014/chart" uri="{C3380CC4-5D6E-409C-BE32-E72D297353CC}">
              <c16:uniqueId val="{00000000-A82F-4ACA-8883-7A6584D93944}"/>
            </c:ext>
          </c:extLst>
        </c:ser>
        <c:ser>
          <c:idx val="1"/>
          <c:order val="1"/>
          <c:tx>
            <c:strRef>
              <c:f>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51.2</c:v>
                </c:pt>
                <c:pt idx="1">
                  <c:v>60.2</c:v>
                </c:pt>
                <c:pt idx="2">
                  <c:v>59.9</c:v>
                </c:pt>
              </c:numCache>
            </c:numRef>
          </c:val>
          <c:smooth val="0"/>
          <c:extLst>
            <c:ext xmlns:c16="http://schemas.microsoft.com/office/drawing/2014/chart" uri="{C3380CC4-5D6E-409C-BE32-E72D297353CC}">
              <c16:uniqueId val="{00000001-A82F-4ACA-8883-7A6584D93944}"/>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38.4</c:v>
                </c:pt>
                <c:pt idx="1">
                  <c:v>45.5</c:v>
                </c:pt>
                <c:pt idx="2">
                  <c:v>45.5</c:v>
                </c:pt>
              </c:numCache>
            </c:numRef>
          </c:val>
          <c:smooth val="0"/>
          <c:extLst>
            <c:ext xmlns:c16="http://schemas.microsoft.com/office/drawing/2014/chart" uri="{C3380CC4-5D6E-409C-BE32-E72D297353CC}">
              <c16:uniqueId val="{00000002-A82F-4ACA-8883-7A6584D93944}"/>
            </c:ext>
          </c:extLst>
        </c:ser>
        <c:dLbls>
          <c:dLblPos val="t"/>
          <c:showLegendKey val="0"/>
          <c:showVal val="1"/>
          <c:showCatName val="0"/>
          <c:showSerName val="0"/>
          <c:showPercent val="0"/>
          <c:showBubbleSize val="0"/>
        </c:dLbls>
        <c:marker val="1"/>
        <c:smooth val="0"/>
        <c:axId val="991979512"/>
        <c:axId val="991975912"/>
      </c:lineChart>
      <c:catAx>
        <c:axId val="9919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1975912"/>
        <c:crosses val="autoZero"/>
        <c:auto val="1"/>
        <c:lblAlgn val="ctr"/>
        <c:lblOffset val="100"/>
        <c:noMultiLvlLbl val="0"/>
      </c:catAx>
      <c:valAx>
        <c:axId val="991975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1979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Ollut huolissaan mielialastaan kuluneen 12 kuukauden aikana, %. lukio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Pohjanmaan hyvinvointialue</c:v>
                </c:pt>
                <c:pt idx="1">
                  <c:v>Keski-Suomen hyvinvointialue</c:v>
                </c:pt>
                <c:pt idx="2">
                  <c:v>Koko maa</c:v>
                </c:pt>
                <c:pt idx="3">
                  <c:v>Kainuun hyvinvointialue</c:v>
                </c:pt>
                <c:pt idx="4">
                  <c:v>Pohjois-Karjalan hyvinvointialue</c:v>
                </c:pt>
                <c:pt idx="5">
                  <c:v>Etelä-Savon hyvinvointialue</c:v>
                </c:pt>
                <c:pt idx="6">
                  <c:v>Pirkanmaan hyvinvointialue</c:v>
                </c:pt>
                <c:pt idx="7">
                  <c:v>Pohjois-Savon hyvinvointialue</c:v>
                </c:pt>
              </c:strCache>
            </c:strRef>
          </c:cat>
          <c:val>
            <c:numRef>
              <c:f>'Kouluterveyskyselyn aikasarjat '!$B$3:$B$10</c:f>
              <c:numCache>
                <c:formatCode>#\ ##0.0</c:formatCode>
                <c:ptCount val="8"/>
                <c:pt idx="0">
                  <c:v>34.799999999999997</c:v>
                </c:pt>
                <c:pt idx="1">
                  <c:v>41</c:v>
                </c:pt>
                <c:pt idx="2">
                  <c:v>43</c:v>
                </c:pt>
                <c:pt idx="3">
                  <c:v>43.1</c:v>
                </c:pt>
                <c:pt idx="4">
                  <c:v>44.1</c:v>
                </c:pt>
                <c:pt idx="5">
                  <c:v>44.4</c:v>
                </c:pt>
                <c:pt idx="6">
                  <c:v>44.9</c:v>
                </c:pt>
                <c:pt idx="7">
                  <c:v>45.5</c:v>
                </c:pt>
              </c:numCache>
            </c:numRef>
          </c:val>
          <c:extLst>
            <c:ext xmlns:c16="http://schemas.microsoft.com/office/drawing/2014/chart" uri="{C3380CC4-5D6E-409C-BE32-E72D297353CC}">
              <c16:uniqueId val="{00000000-7CA8-485F-8CBD-D0F359420805}"/>
            </c:ext>
          </c:extLst>
        </c:ser>
        <c:dLbls>
          <c:dLblPos val="outEnd"/>
          <c:showLegendKey val="0"/>
          <c:showVal val="1"/>
          <c:showCatName val="0"/>
          <c:showSerName val="0"/>
          <c:showPercent val="0"/>
          <c:showBubbleSize val="0"/>
        </c:dLbls>
        <c:gapWidth val="219"/>
        <c:overlap val="-27"/>
        <c:axId val="514988624"/>
        <c:axId val="514994024"/>
      </c:barChart>
      <c:catAx>
        <c:axId val="51498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994024"/>
        <c:crosses val="autoZero"/>
        <c:auto val="1"/>
        <c:lblAlgn val="ctr"/>
        <c:lblOffset val="100"/>
        <c:noMultiLvlLbl val="0"/>
      </c:catAx>
      <c:valAx>
        <c:axId val="5149940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988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Ollut huolissaan mielialastaan kulunee 12 kk</a:t>
            </a:r>
            <a:r>
              <a:rPr lang="fi-FI" baseline="0" dirty="0"/>
              <a:t> aikana , ammatillinen oppilaisto, Pohjois-Savo</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15.2</c:v>
                </c:pt>
                <c:pt idx="1">
                  <c:v>17.399999999999999</c:v>
                </c:pt>
                <c:pt idx="2">
                  <c:v>15.3</c:v>
                </c:pt>
              </c:numCache>
            </c:numRef>
          </c:val>
          <c:smooth val="0"/>
          <c:extLst>
            <c:ext xmlns:c16="http://schemas.microsoft.com/office/drawing/2014/chart" uri="{C3380CC4-5D6E-409C-BE32-E72D297353CC}">
              <c16:uniqueId val="{00000000-A275-44BE-8627-72EB77E1A18C}"/>
            </c:ext>
          </c:extLst>
        </c:ser>
        <c:ser>
          <c:idx val="1"/>
          <c:order val="1"/>
          <c:tx>
            <c:strRef>
              <c:f>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51.1</c:v>
                </c:pt>
                <c:pt idx="1">
                  <c:v>55.5</c:v>
                </c:pt>
                <c:pt idx="2">
                  <c:v>53.9</c:v>
                </c:pt>
              </c:numCache>
            </c:numRef>
          </c:val>
          <c:smooth val="0"/>
          <c:extLst>
            <c:ext xmlns:c16="http://schemas.microsoft.com/office/drawing/2014/chart" uri="{C3380CC4-5D6E-409C-BE32-E72D297353CC}">
              <c16:uniqueId val="{00000001-A275-44BE-8627-72EB77E1A18C}"/>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31.5</c:v>
                </c:pt>
                <c:pt idx="1">
                  <c:v>34.1</c:v>
                </c:pt>
                <c:pt idx="2">
                  <c:v>28.6</c:v>
                </c:pt>
              </c:numCache>
            </c:numRef>
          </c:val>
          <c:smooth val="0"/>
          <c:extLst>
            <c:ext xmlns:c16="http://schemas.microsoft.com/office/drawing/2014/chart" uri="{C3380CC4-5D6E-409C-BE32-E72D297353CC}">
              <c16:uniqueId val="{00000002-A275-44BE-8627-72EB77E1A18C}"/>
            </c:ext>
          </c:extLst>
        </c:ser>
        <c:dLbls>
          <c:dLblPos val="t"/>
          <c:showLegendKey val="0"/>
          <c:showVal val="1"/>
          <c:showCatName val="0"/>
          <c:showSerName val="0"/>
          <c:showPercent val="0"/>
          <c:showBubbleSize val="0"/>
        </c:dLbls>
        <c:marker val="1"/>
        <c:smooth val="0"/>
        <c:axId val="994064000"/>
        <c:axId val="994064360"/>
      </c:lineChart>
      <c:catAx>
        <c:axId val="99406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4064360"/>
        <c:crosses val="autoZero"/>
        <c:auto val="1"/>
        <c:lblAlgn val="ctr"/>
        <c:lblOffset val="100"/>
        <c:noMultiLvlLbl val="0"/>
      </c:catAx>
      <c:valAx>
        <c:axId val="994064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406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CC"/>
    </a:solidFill>
    <a:ln>
      <a:solidFill>
        <a:schemeClr val="tx1"/>
      </a:solid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Tyytyväinen elämäänsä tällä hetkellä, % 8. ja 9. luokan oppilaista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83.8</c:v>
                </c:pt>
                <c:pt idx="1">
                  <c:v>79.599999999999994</c:v>
                </c:pt>
                <c:pt idx="2">
                  <c:v>78.8</c:v>
                </c:pt>
              </c:numCache>
            </c:numRef>
          </c:val>
          <c:smooth val="0"/>
          <c:extLst>
            <c:ext xmlns:c16="http://schemas.microsoft.com/office/drawing/2014/chart" uri="{C3380CC4-5D6E-409C-BE32-E72D297353CC}">
              <c16:uniqueId val="{00000000-2FC0-4928-8783-D8A9ED481EC1}"/>
            </c:ext>
          </c:extLst>
        </c:ser>
        <c:ser>
          <c:idx val="1"/>
          <c:order val="1"/>
          <c:tx>
            <c:strRef>
              <c:f>SOTKAnet!$A$4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64.400000000000006</c:v>
                </c:pt>
                <c:pt idx="1">
                  <c:v>55.6</c:v>
                </c:pt>
                <c:pt idx="2">
                  <c:v>53.3</c:v>
                </c:pt>
              </c:numCache>
            </c:numRef>
          </c:val>
          <c:smooth val="0"/>
          <c:extLst>
            <c:ext xmlns:c16="http://schemas.microsoft.com/office/drawing/2014/chart" uri="{C3380CC4-5D6E-409C-BE32-E72D297353CC}">
              <c16:uniqueId val="{00000001-2FC0-4928-8783-D8A9ED481EC1}"/>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73.8</c:v>
                </c:pt>
                <c:pt idx="1">
                  <c:v>67.3</c:v>
                </c:pt>
                <c:pt idx="2">
                  <c:v>65.7</c:v>
                </c:pt>
              </c:numCache>
            </c:numRef>
          </c:val>
          <c:smooth val="0"/>
          <c:extLst>
            <c:ext xmlns:c16="http://schemas.microsoft.com/office/drawing/2014/chart" uri="{C3380CC4-5D6E-409C-BE32-E72D297353CC}">
              <c16:uniqueId val="{00000002-2FC0-4928-8783-D8A9ED481EC1}"/>
            </c:ext>
          </c:extLst>
        </c:ser>
        <c:dLbls>
          <c:dLblPos val="t"/>
          <c:showLegendKey val="0"/>
          <c:showVal val="1"/>
          <c:showCatName val="0"/>
          <c:showSerName val="0"/>
          <c:showPercent val="0"/>
          <c:showBubbleSize val="0"/>
        </c:dLbls>
        <c:marker val="1"/>
        <c:smooth val="0"/>
        <c:axId val="712372760"/>
        <c:axId val="712375640"/>
      </c:lineChart>
      <c:catAx>
        <c:axId val="71237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2375640"/>
        <c:crosses val="autoZero"/>
        <c:auto val="1"/>
        <c:lblAlgn val="ctr"/>
        <c:lblOffset val="100"/>
        <c:noMultiLvlLbl val="0"/>
      </c:catAx>
      <c:valAx>
        <c:axId val="71237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2372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Ollut huolissaan mielialastaan kuluneen 12 kuukauden aikana, %, ammatillinen oppilaitos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Pohjanmaan hyvinvointialue</c:v>
                </c:pt>
                <c:pt idx="1">
                  <c:v>Pohjois-Savon hyvinvointialue</c:v>
                </c:pt>
                <c:pt idx="2">
                  <c:v>Keski-Suomen hyvinvointialue</c:v>
                </c:pt>
                <c:pt idx="3">
                  <c:v>Pohjois-Karjalan hyvinvointialue</c:v>
                </c:pt>
                <c:pt idx="4">
                  <c:v>Pirkanmaan hyvinvointialue</c:v>
                </c:pt>
                <c:pt idx="5">
                  <c:v>Koko maa</c:v>
                </c:pt>
                <c:pt idx="6">
                  <c:v>Etelä-Savon hyvinvointialue</c:v>
                </c:pt>
                <c:pt idx="7">
                  <c:v>Kainuun hyvinvointialue</c:v>
                </c:pt>
              </c:strCache>
            </c:strRef>
          </c:cat>
          <c:val>
            <c:numRef>
              <c:f>'Kouluterveyskyselyn aikasarjat '!$B$3:$B$10</c:f>
              <c:numCache>
                <c:formatCode>#\ ##0.0</c:formatCode>
                <c:ptCount val="8"/>
                <c:pt idx="0">
                  <c:v>25.6</c:v>
                </c:pt>
                <c:pt idx="1">
                  <c:v>28.6</c:v>
                </c:pt>
                <c:pt idx="2">
                  <c:v>28.7</c:v>
                </c:pt>
                <c:pt idx="3">
                  <c:v>32.6</c:v>
                </c:pt>
                <c:pt idx="4">
                  <c:v>32.799999999999997</c:v>
                </c:pt>
                <c:pt idx="5">
                  <c:v>34</c:v>
                </c:pt>
                <c:pt idx="6">
                  <c:v>34.4</c:v>
                </c:pt>
                <c:pt idx="7">
                  <c:v>40.299999999999997</c:v>
                </c:pt>
              </c:numCache>
            </c:numRef>
          </c:val>
          <c:extLst>
            <c:ext xmlns:c16="http://schemas.microsoft.com/office/drawing/2014/chart" uri="{C3380CC4-5D6E-409C-BE32-E72D297353CC}">
              <c16:uniqueId val="{00000000-9A99-4506-802F-56A4236DBD66}"/>
            </c:ext>
          </c:extLst>
        </c:ser>
        <c:dLbls>
          <c:dLblPos val="outEnd"/>
          <c:showLegendKey val="0"/>
          <c:showVal val="1"/>
          <c:showCatName val="0"/>
          <c:showSerName val="0"/>
          <c:showPercent val="0"/>
          <c:showBubbleSize val="0"/>
        </c:dLbls>
        <c:gapWidth val="219"/>
        <c:overlap val="-27"/>
        <c:axId val="522860152"/>
        <c:axId val="522863032"/>
      </c:barChart>
      <c:catAx>
        <c:axId val="5228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863032"/>
        <c:crosses val="autoZero"/>
        <c:auto val="1"/>
        <c:lblAlgn val="ctr"/>
        <c:lblOffset val="100"/>
        <c:noMultiLvlLbl val="0"/>
      </c:catAx>
      <c:valAx>
        <c:axId val="5228630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86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8. ja 9. luokan oppilaista,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SOTKAnet!$J$4</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SOTKAnet!$K$3:$M$3</c:f>
              <c:strCache>
                <c:ptCount val="3"/>
                <c:pt idx="0">
                  <c:v>2019</c:v>
                </c:pt>
                <c:pt idx="1">
                  <c:v>2021</c:v>
                </c:pt>
                <c:pt idx="2">
                  <c:v>2023</c:v>
                </c:pt>
              </c:strCache>
            </c:strRef>
          </c:cat>
          <c:val>
            <c:numRef>
              <c:f>SOTKAnet!$K$4:$M$4</c:f>
              <c:numCache>
                <c:formatCode>General</c:formatCode>
                <c:ptCount val="3"/>
                <c:pt idx="0">
                  <c:v>5.0999999999999996</c:v>
                </c:pt>
                <c:pt idx="1">
                  <c:v>8.5</c:v>
                </c:pt>
                <c:pt idx="2">
                  <c:v>7.6</c:v>
                </c:pt>
              </c:numCache>
            </c:numRef>
          </c:val>
          <c:smooth val="0"/>
          <c:extLst>
            <c:ext xmlns:c16="http://schemas.microsoft.com/office/drawing/2014/chart" uri="{C3380CC4-5D6E-409C-BE32-E72D297353CC}">
              <c16:uniqueId val="{00000000-6FF9-401B-823B-C7CF2638437B}"/>
            </c:ext>
          </c:extLst>
        </c:ser>
        <c:ser>
          <c:idx val="1"/>
          <c:order val="1"/>
          <c:tx>
            <c:strRef>
              <c:f>SOTKAnet!$J$5</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SOTKAnet!$K$3:$M$3</c:f>
              <c:strCache>
                <c:ptCount val="3"/>
                <c:pt idx="0">
                  <c:v>2019</c:v>
                </c:pt>
                <c:pt idx="1">
                  <c:v>2021</c:v>
                </c:pt>
                <c:pt idx="2">
                  <c:v>2023</c:v>
                </c:pt>
              </c:strCache>
            </c:strRef>
          </c:cat>
          <c:val>
            <c:numRef>
              <c:f>SOTKAnet!$K$5:$M$5</c:f>
              <c:numCache>
                <c:formatCode>General</c:formatCode>
                <c:ptCount val="3"/>
                <c:pt idx="0">
                  <c:v>20.5</c:v>
                </c:pt>
                <c:pt idx="1">
                  <c:v>31.4</c:v>
                </c:pt>
                <c:pt idx="2">
                  <c:v>33.6</c:v>
                </c:pt>
              </c:numCache>
            </c:numRef>
          </c:val>
          <c:smooth val="0"/>
          <c:extLst>
            <c:ext xmlns:c16="http://schemas.microsoft.com/office/drawing/2014/chart" uri="{C3380CC4-5D6E-409C-BE32-E72D297353CC}">
              <c16:uniqueId val="{00000001-6FF9-401B-823B-C7CF2638437B}"/>
            </c:ext>
          </c:extLst>
        </c:ser>
        <c:ser>
          <c:idx val="2"/>
          <c:order val="2"/>
          <c:tx>
            <c:strRef>
              <c:f>SOTKAnet!$J$6</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SOTKAnet!$K$3:$M$3</c:f>
              <c:strCache>
                <c:ptCount val="3"/>
                <c:pt idx="0">
                  <c:v>2019</c:v>
                </c:pt>
                <c:pt idx="1">
                  <c:v>2021</c:v>
                </c:pt>
                <c:pt idx="2">
                  <c:v>2023</c:v>
                </c:pt>
              </c:strCache>
            </c:strRef>
          </c:cat>
          <c:val>
            <c:numRef>
              <c:f>SOTKAnet!$K$6:$M$6</c:f>
              <c:numCache>
                <c:formatCode>General</c:formatCode>
                <c:ptCount val="3"/>
                <c:pt idx="0">
                  <c:v>12.9</c:v>
                </c:pt>
                <c:pt idx="1">
                  <c:v>20</c:v>
                </c:pt>
                <c:pt idx="2">
                  <c:v>20.7</c:v>
                </c:pt>
              </c:numCache>
            </c:numRef>
          </c:val>
          <c:smooth val="0"/>
          <c:extLst>
            <c:ext xmlns:c16="http://schemas.microsoft.com/office/drawing/2014/chart" uri="{C3380CC4-5D6E-409C-BE32-E72D297353CC}">
              <c16:uniqueId val="{00000002-6FF9-401B-823B-C7CF2638437B}"/>
            </c:ext>
          </c:extLst>
        </c:ser>
        <c:dLbls>
          <c:dLblPos val="t"/>
          <c:showLegendKey val="0"/>
          <c:showVal val="1"/>
          <c:showCatName val="0"/>
          <c:showSerName val="0"/>
          <c:showPercent val="0"/>
          <c:showBubbleSize val="0"/>
        </c:dLbls>
        <c:marker val="1"/>
        <c:smooth val="0"/>
        <c:axId val="650480744"/>
        <c:axId val="650483984"/>
      </c:lineChart>
      <c:catAx>
        <c:axId val="65048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0483984"/>
        <c:crosses val="autoZero"/>
        <c:auto val="1"/>
        <c:lblAlgn val="ctr"/>
        <c:lblOffset val="100"/>
        <c:noMultiLvlLbl val="0"/>
      </c:catAx>
      <c:valAx>
        <c:axId val="65048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0480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Keski-Suomen hyvinvointialue</c:v>
                </c:pt>
                <c:pt idx="2">
                  <c:v>Pohjois-Savon hyvinvointialue</c:v>
                </c:pt>
                <c:pt idx="3">
                  <c:v>Etelä-Savon hyvinvointialue</c:v>
                </c:pt>
                <c:pt idx="4">
                  <c:v>Pohjois-Karjalan hyvinvointialue</c:v>
                </c:pt>
                <c:pt idx="5">
                  <c:v>Pirkanmaan hyvinvointialue</c:v>
                </c:pt>
                <c:pt idx="6">
                  <c:v>Koko maa</c:v>
                </c:pt>
                <c:pt idx="7">
                  <c:v>Kainuun hyvinvointialue</c:v>
                </c:pt>
              </c:strCache>
            </c:strRef>
          </c:cat>
          <c:val>
            <c:numRef>
              <c:f>SOTKAnet!$B$3:$B$10</c:f>
              <c:numCache>
                <c:formatCode>General</c:formatCode>
                <c:ptCount val="8"/>
                <c:pt idx="0">
                  <c:v>17</c:v>
                </c:pt>
                <c:pt idx="1">
                  <c:v>17.2</c:v>
                </c:pt>
                <c:pt idx="2">
                  <c:v>20</c:v>
                </c:pt>
                <c:pt idx="3">
                  <c:v>17.899999999999999</c:v>
                </c:pt>
                <c:pt idx="4">
                  <c:v>19.3</c:v>
                </c:pt>
                <c:pt idx="5">
                  <c:v>20.7</c:v>
                </c:pt>
                <c:pt idx="6">
                  <c:v>19.399999999999999</c:v>
                </c:pt>
                <c:pt idx="7">
                  <c:v>17.7</c:v>
                </c:pt>
              </c:numCache>
            </c:numRef>
          </c:val>
          <c:extLst>
            <c:ext xmlns:c16="http://schemas.microsoft.com/office/drawing/2014/chart" uri="{C3380CC4-5D6E-409C-BE32-E72D297353CC}">
              <c16:uniqueId val="{00000000-6448-4771-A4F4-E2EE6E078C46}"/>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Keski-Suomen hyvinvointialue</c:v>
                </c:pt>
                <c:pt idx="2">
                  <c:v>Pohjois-Savon hyvinvointialue</c:v>
                </c:pt>
                <c:pt idx="3">
                  <c:v>Etelä-Savon hyvinvointialue</c:v>
                </c:pt>
                <c:pt idx="4">
                  <c:v>Pohjois-Karjalan hyvinvointialue</c:v>
                </c:pt>
                <c:pt idx="5">
                  <c:v>Pirkanmaan hyvinvointialue</c:v>
                </c:pt>
                <c:pt idx="6">
                  <c:v>Koko maa</c:v>
                </c:pt>
                <c:pt idx="7">
                  <c:v>Kainuun hyvinvointialue</c:v>
                </c:pt>
              </c:strCache>
            </c:strRef>
          </c:cat>
          <c:val>
            <c:numRef>
              <c:f>SOTKAnet!$C$3:$C$10</c:f>
              <c:numCache>
                <c:formatCode>General</c:formatCode>
                <c:ptCount val="8"/>
                <c:pt idx="0">
                  <c:v>20.3</c:v>
                </c:pt>
                <c:pt idx="1">
                  <c:v>20.6</c:v>
                </c:pt>
                <c:pt idx="2">
                  <c:v>20.7</c:v>
                </c:pt>
                <c:pt idx="3">
                  <c:v>20.9</c:v>
                </c:pt>
                <c:pt idx="4">
                  <c:v>20.9</c:v>
                </c:pt>
                <c:pt idx="5">
                  <c:v>21.1</c:v>
                </c:pt>
                <c:pt idx="6">
                  <c:v>21.4</c:v>
                </c:pt>
                <c:pt idx="7">
                  <c:v>23.1</c:v>
                </c:pt>
              </c:numCache>
            </c:numRef>
          </c:val>
          <c:extLst>
            <c:ext xmlns:c16="http://schemas.microsoft.com/office/drawing/2014/chart" uri="{C3380CC4-5D6E-409C-BE32-E72D297353CC}">
              <c16:uniqueId val="{00000001-6448-4771-A4F4-E2EE6E078C46}"/>
            </c:ext>
          </c:extLst>
        </c:ser>
        <c:dLbls>
          <c:dLblPos val="outEnd"/>
          <c:showLegendKey val="0"/>
          <c:showVal val="1"/>
          <c:showCatName val="0"/>
          <c:showSerName val="0"/>
          <c:showPercent val="0"/>
          <c:showBubbleSize val="0"/>
        </c:dLbls>
        <c:gapWidth val="219"/>
        <c:overlap val="-27"/>
        <c:axId val="704745584"/>
        <c:axId val="704745944"/>
      </c:barChart>
      <c:catAx>
        <c:axId val="7047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4745944"/>
        <c:crosses val="autoZero"/>
        <c:auto val="1"/>
        <c:lblAlgn val="ctr"/>
        <c:lblOffset val="100"/>
        <c:noMultiLvlLbl val="0"/>
      </c:catAx>
      <c:valAx>
        <c:axId val="704745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474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8. ja 9.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Tuusniemi</c:v>
                </c:pt>
                <c:pt idx="1">
                  <c:v>Vieremä</c:v>
                </c:pt>
                <c:pt idx="2">
                  <c:v>Lapinlahti</c:v>
                </c:pt>
                <c:pt idx="3">
                  <c:v>Kuopio</c:v>
                </c:pt>
                <c:pt idx="4">
                  <c:v>Varkaus</c:v>
                </c:pt>
                <c:pt idx="5">
                  <c:v>Pohjois-Savon hyvinvointialue</c:v>
                </c:pt>
                <c:pt idx="6">
                  <c:v>Pielavesi</c:v>
                </c:pt>
                <c:pt idx="7">
                  <c:v>Koko maa</c:v>
                </c:pt>
                <c:pt idx="8">
                  <c:v>Leppävirta</c:v>
                </c:pt>
                <c:pt idx="9">
                  <c:v>Joroinen</c:v>
                </c:pt>
                <c:pt idx="10">
                  <c:v>Siilinjärvi</c:v>
                </c:pt>
                <c:pt idx="11">
                  <c:v>Suonenjoki</c:v>
                </c:pt>
                <c:pt idx="12">
                  <c:v>Iisalmi</c:v>
                </c:pt>
                <c:pt idx="13">
                  <c:v>Sonkajärvi</c:v>
                </c:pt>
                <c:pt idx="14">
                  <c:v>Vesanto</c:v>
                </c:pt>
                <c:pt idx="15">
                  <c:v>Rautalampi</c:v>
                </c:pt>
                <c:pt idx="16">
                  <c:v>Kiuruvesi</c:v>
                </c:pt>
              </c:strCache>
            </c:strRef>
          </c:cat>
          <c:val>
            <c:numRef>
              <c:f>SOTKAnet!$B$3:$B$19</c:f>
              <c:numCache>
                <c:formatCode>General</c:formatCode>
                <c:ptCount val="17"/>
                <c:pt idx="0">
                  <c:v>27.3</c:v>
                </c:pt>
                <c:pt idx="1">
                  <c:v>25.8</c:v>
                </c:pt>
                <c:pt idx="2">
                  <c:v>15</c:v>
                </c:pt>
                <c:pt idx="3">
                  <c:v>20.100000000000001</c:v>
                </c:pt>
                <c:pt idx="4">
                  <c:v>19.899999999999999</c:v>
                </c:pt>
                <c:pt idx="5">
                  <c:v>20</c:v>
                </c:pt>
                <c:pt idx="6">
                  <c:v>24.4</c:v>
                </c:pt>
                <c:pt idx="7">
                  <c:v>19.399999999999999</c:v>
                </c:pt>
                <c:pt idx="8">
                  <c:v>14.5</c:v>
                </c:pt>
                <c:pt idx="9">
                  <c:v>11.4</c:v>
                </c:pt>
                <c:pt idx="10">
                  <c:v>21.4</c:v>
                </c:pt>
                <c:pt idx="11">
                  <c:v>19.2</c:v>
                </c:pt>
                <c:pt idx="12">
                  <c:v>20.5</c:v>
                </c:pt>
                <c:pt idx="13">
                  <c:v>20.3</c:v>
                </c:pt>
                <c:pt idx="14">
                  <c:v>0</c:v>
                </c:pt>
                <c:pt idx="15">
                  <c:v>21.5</c:v>
                </c:pt>
                <c:pt idx="16">
                  <c:v>21.8</c:v>
                </c:pt>
              </c:numCache>
            </c:numRef>
          </c:val>
          <c:extLst>
            <c:ext xmlns:c16="http://schemas.microsoft.com/office/drawing/2014/chart" uri="{C3380CC4-5D6E-409C-BE32-E72D297353CC}">
              <c16:uniqueId val="{00000000-5CE9-4729-AD02-95ECDC072298}"/>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Tuusniemi</c:v>
                </c:pt>
                <c:pt idx="1">
                  <c:v>Vieremä</c:v>
                </c:pt>
                <c:pt idx="2">
                  <c:v>Lapinlahti</c:v>
                </c:pt>
                <c:pt idx="3">
                  <c:v>Kuopio</c:v>
                </c:pt>
                <c:pt idx="4">
                  <c:v>Varkaus</c:v>
                </c:pt>
                <c:pt idx="5">
                  <c:v>Pohjois-Savon hyvinvointialue</c:v>
                </c:pt>
                <c:pt idx="6">
                  <c:v>Pielavesi</c:v>
                </c:pt>
                <c:pt idx="7">
                  <c:v>Koko maa</c:v>
                </c:pt>
                <c:pt idx="8">
                  <c:v>Leppävirta</c:v>
                </c:pt>
                <c:pt idx="9">
                  <c:v>Joroinen</c:v>
                </c:pt>
                <c:pt idx="10">
                  <c:v>Siilinjärvi</c:v>
                </c:pt>
                <c:pt idx="11">
                  <c:v>Suonenjoki</c:v>
                </c:pt>
                <c:pt idx="12">
                  <c:v>Iisalmi</c:v>
                </c:pt>
                <c:pt idx="13">
                  <c:v>Sonkajärvi</c:v>
                </c:pt>
                <c:pt idx="14">
                  <c:v>Vesanto</c:v>
                </c:pt>
                <c:pt idx="15">
                  <c:v>Rautalampi</c:v>
                </c:pt>
                <c:pt idx="16">
                  <c:v>Kiuruvesi</c:v>
                </c:pt>
              </c:strCache>
            </c:strRef>
          </c:cat>
          <c:val>
            <c:numRef>
              <c:f>SOTKAnet!$C$3:$C$19</c:f>
              <c:numCache>
                <c:formatCode>General</c:formatCode>
                <c:ptCount val="17"/>
                <c:pt idx="0">
                  <c:v>14</c:v>
                </c:pt>
                <c:pt idx="1">
                  <c:v>18</c:v>
                </c:pt>
                <c:pt idx="2">
                  <c:v>18.8</c:v>
                </c:pt>
                <c:pt idx="3">
                  <c:v>19.2</c:v>
                </c:pt>
                <c:pt idx="4">
                  <c:v>19.5</c:v>
                </c:pt>
                <c:pt idx="5">
                  <c:v>20.7</c:v>
                </c:pt>
                <c:pt idx="6">
                  <c:v>20.8</c:v>
                </c:pt>
                <c:pt idx="7">
                  <c:v>21.4</c:v>
                </c:pt>
                <c:pt idx="8">
                  <c:v>21.4</c:v>
                </c:pt>
                <c:pt idx="9">
                  <c:v>21.8</c:v>
                </c:pt>
                <c:pt idx="10">
                  <c:v>21.9</c:v>
                </c:pt>
                <c:pt idx="11">
                  <c:v>22.5</c:v>
                </c:pt>
                <c:pt idx="12">
                  <c:v>23.2</c:v>
                </c:pt>
                <c:pt idx="13">
                  <c:v>24.1</c:v>
                </c:pt>
                <c:pt idx="14">
                  <c:v>25</c:v>
                </c:pt>
                <c:pt idx="15">
                  <c:v>27.7</c:v>
                </c:pt>
                <c:pt idx="16">
                  <c:v>29</c:v>
                </c:pt>
              </c:numCache>
            </c:numRef>
          </c:val>
          <c:extLst>
            <c:ext xmlns:c16="http://schemas.microsoft.com/office/drawing/2014/chart" uri="{C3380CC4-5D6E-409C-BE32-E72D297353CC}">
              <c16:uniqueId val="{00000001-5CE9-4729-AD02-95ECDC072298}"/>
            </c:ext>
          </c:extLst>
        </c:ser>
        <c:dLbls>
          <c:dLblPos val="outEnd"/>
          <c:showLegendKey val="0"/>
          <c:showVal val="1"/>
          <c:showCatName val="0"/>
          <c:showSerName val="0"/>
          <c:showPercent val="0"/>
          <c:showBubbleSize val="0"/>
        </c:dLbls>
        <c:gapWidth val="219"/>
        <c:overlap val="-27"/>
        <c:axId val="645675976"/>
        <c:axId val="645669856"/>
      </c:barChart>
      <c:catAx>
        <c:axId val="64567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5669856"/>
        <c:crosses val="autoZero"/>
        <c:auto val="1"/>
        <c:lblAlgn val="ctr"/>
        <c:lblOffset val="100"/>
        <c:noMultiLvlLbl val="0"/>
      </c:catAx>
      <c:valAx>
        <c:axId val="64566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5675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ammatillisen oppilaitoksen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SOTKAnet!$K$13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SOTKAnet!$J$14:$J$21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SOTKAnet!$K$14:$K$21</c:f>
              <c:numCache>
                <c:formatCode>General</c:formatCode>
                <c:ptCount val="8"/>
                <c:pt idx="0">
                  <c:v>16.600000000000001</c:v>
                </c:pt>
                <c:pt idx="1">
                  <c:v>14.1</c:v>
                </c:pt>
                <c:pt idx="2">
                  <c:v>16.3</c:v>
                </c:pt>
                <c:pt idx="3">
                  <c:v>16</c:v>
                </c:pt>
                <c:pt idx="4">
                  <c:v>18.5</c:v>
                </c:pt>
                <c:pt idx="5">
                  <c:v>17.100000000000001</c:v>
                </c:pt>
                <c:pt idx="6">
                  <c:v>14.5</c:v>
                </c:pt>
                <c:pt idx="7">
                  <c:v>14.5</c:v>
                </c:pt>
              </c:numCache>
            </c:numRef>
          </c:val>
          <c:extLst>
            <c:ext xmlns:c16="http://schemas.microsoft.com/office/drawing/2014/chart" uri="{C3380CC4-5D6E-409C-BE32-E72D297353CC}">
              <c16:uniqueId val="{00000000-8DC7-4B4C-A9E1-8419F47CF876}"/>
            </c:ext>
          </c:extLst>
        </c:ser>
        <c:ser>
          <c:idx val="1"/>
          <c:order val="1"/>
          <c:tx>
            <c:strRef>
              <c:f>SOTKAnet!$L$13</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SOTKAnet!$J$14:$J$21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SOTKAnet!$L$14:$L$21</c:f>
              <c:numCache>
                <c:formatCode>General</c:formatCode>
                <c:ptCount val="8"/>
                <c:pt idx="0">
                  <c:v>18</c:v>
                </c:pt>
                <c:pt idx="1">
                  <c:v>19.399999999999999</c:v>
                </c:pt>
                <c:pt idx="2">
                  <c:v>21.8</c:v>
                </c:pt>
                <c:pt idx="3">
                  <c:v>15.7</c:v>
                </c:pt>
                <c:pt idx="4">
                  <c:v>15.6</c:v>
                </c:pt>
                <c:pt idx="5">
                  <c:v>14.4</c:v>
                </c:pt>
                <c:pt idx="6">
                  <c:v>18.399999999999999</c:v>
                </c:pt>
                <c:pt idx="7">
                  <c:v>14.6</c:v>
                </c:pt>
              </c:numCache>
            </c:numRef>
          </c:val>
          <c:extLst>
            <c:ext xmlns:c16="http://schemas.microsoft.com/office/drawing/2014/chart" uri="{C3380CC4-5D6E-409C-BE32-E72D297353CC}">
              <c16:uniqueId val="{00000001-8DC7-4B4C-A9E1-8419F47CF876}"/>
            </c:ext>
          </c:extLst>
        </c:ser>
        <c:dLbls>
          <c:dLblPos val="outEnd"/>
          <c:showLegendKey val="0"/>
          <c:showVal val="1"/>
          <c:showCatName val="0"/>
          <c:showSerName val="0"/>
          <c:showPercent val="0"/>
          <c:showBubbleSize val="0"/>
        </c:dLbls>
        <c:gapWidth val="219"/>
        <c:overlap val="-27"/>
        <c:axId val="712955560"/>
        <c:axId val="712955920"/>
      </c:barChart>
      <c:catAx>
        <c:axId val="71295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2955920"/>
        <c:crosses val="autoZero"/>
        <c:auto val="1"/>
        <c:lblAlgn val="ctr"/>
        <c:lblOffset val="100"/>
        <c:noMultiLvlLbl val="0"/>
      </c:catAx>
      <c:valAx>
        <c:axId val="71295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295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ammatillisen</a:t>
            </a:r>
            <a:r>
              <a:rPr lang="fi-FI" baseline="0"/>
              <a:t> oppilaitoksen </a:t>
            </a:r>
            <a:r>
              <a:rPr lang="fi-FI"/>
              <a:t>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SOTKAnet!$H$4</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SOTKAnet!$I$3:$K$3</c:f>
              <c:strCache>
                <c:ptCount val="3"/>
                <c:pt idx="0">
                  <c:v>2019</c:v>
                </c:pt>
                <c:pt idx="1">
                  <c:v>2021</c:v>
                </c:pt>
                <c:pt idx="2">
                  <c:v>2023</c:v>
                </c:pt>
              </c:strCache>
            </c:strRef>
          </c:cat>
          <c:val>
            <c:numRef>
              <c:f>SOTKAnet!$I$4:$K$4</c:f>
              <c:numCache>
                <c:formatCode>General</c:formatCode>
                <c:ptCount val="3"/>
                <c:pt idx="0">
                  <c:v>5.3</c:v>
                </c:pt>
                <c:pt idx="1">
                  <c:v>5.0999999999999996</c:v>
                </c:pt>
                <c:pt idx="2">
                  <c:v>7.8</c:v>
                </c:pt>
              </c:numCache>
            </c:numRef>
          </c:val>
          <c:smooth val="0"/>
          <c:extLst>
            <c:ext xmlns:c16="http://schemas.microsoft.com/office/drawing/2014/chart" uri="{C3380CC4-5D6E-409C-BE32-E72D297353CC}">
              <c16:uniqueId val="{00000000-4870-4DA2-9647-EA979093265D}"/>
            </c:ext>
          </c:extLst>
        </c:ser>
        <c:ser>
          <c:idx val="1"/>
          <c:order val="1"/>
          <c:tx>
            <c:strRef>
              <c:f>SOTKAnet!$H$5</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SOTKAnet!$I$3:$K$3</c:f>
              <c:strCache>
                <c:ptCount val="3"/>
                <c:pt idx="0">
                  <c:v>2019</c:v>
                </c:pt>
                <c:pt idx="1">
                  <c:v>2021</c:v>
                </c:pt>
                <c:pt idx="2">
                  <c:v>2023</c:v>
                </c:pt>
              </c:strCache>
            </c:strRef>
          </c:cat>
          <c:val>
            <c:numRef>
              <c:f>SOTKAnet!$I$5:$K$5</c:f>
              <c:numCache>
                <c:formatCode>General</c:formatCode>
                <c:ptCount val="3"/>
                <c:pt idx="0">
                  <c:v>20</c:v>
                </c:pt>
                <c:pt idx="1">
                  <c:v>27.1</c:v>
                </c:pt>
                <c:pt idx="2">
                  <c:v>28</c:v>
                </c:pt>
              </c:numCache>
            </c:numRef>
          </c:val>
          <c:smooth val="0"/>
          <c:extLst>
            <c:ext xmlns:c16="http://schemas.microsoft.com/office/drawing/2014/chart" uri="{C3380CC4-5D6E-409C-BE32-E72D297353CC}">
              <c16:uniqueId val="{00000001-4870-4DA2-9647-EA979093265D}"/>
            </c:ext>
          </c:extLst>
        </c:ser>
        <c:ser>
          <c:idx val="2"/>
          <c:order val="2"/>
          <c:tx>
            <c:strRef>
              <c:f>SOTKAnet!$H$6</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SOTKAnet!$I$3:$K$3</c:f>
              <c:strCache>
                <c:ptCount val="3"/>
                <c:pt idx="0">
                  <c:v>2019</c:v>
                </c:pt>
                <c:pt idx="1">
                  <c:v>2021</c:v>
                </c:pt>
                <c:pt idx="2">
                  <c:v>2023</c:v>
                </c:pt>
              </c:strCache>
            </c:strRef>
          </c:cat>
          <c:val>
            <c:numRef>
              <c:f>SOTKAnet!$I$6:$K$6</c:f>
              <c:numCache>
                <c:formatCode>General</c:formatCode>
                <c:ptCount val="3"/>
                <c:pt idx="0">
                  <c:v>11.9</c:v>
                </c:pt>
                <c:pt idx="1">
                  <c:v>14.5</c:v>
                </c:pt>
                <c:pt idx="2">
                  <c:v>14.6</c:v>
                </c:pt>
              </c:numCache>
            </c:numRef>
          </c:val>
          <c:smooth val="0"/>
          <c:extLst>
            <c:ext xmlns:c16="http://schemas.microsoft.com/office/drawing/2014/chart" uri="{C3380CC4-5D6E-409C-BE32-E72D297353CC}">
              <c16:uniqueId val="{00000002-4870-4DA2-9647-EA979093265D}"/>
            </c:ext>
          </c:extLst>
        </c:ser>
        <c:dLbls>
          <c:dLblPos val="t"/>
          <c:showLegendKey val="0"/>
          <c:showVal val="1"/>
          <c:showCatName val="0"/>
          <c:showSerName val="0"/>
          <c:showPercent val="0"/>
          <c:showBubbleSize val="0"/>
        </c:dLbls>
        <c:marker val="1"/>
        <c:smooth val="0"/>
        <c:axId val="713179968"/>
        <c:axId val="713178888"/>
      </c:lineChart>
      <c:catAx>
        <c:axId val="7131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3178888"/>
        <c:crosses val="autoZero"/>
        <c:auto val="1"/>
        <c:lblAlgn val="ctr"/>
        <c:lblOffset val="100"/>
        <c:noMultiLvlLbl val="0"/>
      </c:catAx>
      <c:valAx>
        <c:axId val="713178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317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CC"/>
    </a:solidFill>
    <a:ln>
      <a:solidFill>
        <a:schemeClr val="tx1"/>
      </a:solid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(54).xls]SOTKAnet'!$B$18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(54).xls]SOTKAnet'!$A$19:$A$26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 (54).xls]SOTKAnet'!$B$19:$B$26</c:f>
              <c:numCache>
                <c:formatCode>General</c:formatCode>
                <c:ptCount val="8"/>
                <c:pt idx="0">
                  <c:v>21.5</c:v>
                </c:pt>
                <c:pt idx="1">
                  <c:v>19.2</c:v>
                </c:pt>
                <c:pt idx="2">
                  <c:v>20.8</c:v>
                </c:pt>
                <c:pt idx="3">
                  <c:v>22</c:v>
                </c:pt>
                <c:pt idx="4">
                  <c:v>21.3</c:v>
                </c:pt>
                <c:pt idx="5">
                  <c:v>22.1</c:v>
                </c:pt>
                <c:pt idx="6">
                  <c:v>19.899999999999999</c:v>
                </c:pt>
                <c:pt idx="7">
                  <c:v>20.5</c:v>
                </c:pt>
              </c:numCache>
            </c:numRef>
          </c:val>
          <c:extLst>
            <c:ext xmlns:c16="http://schemas.microsoft.com/office/drawing/2014/chart" uri="{C3380CC4-5D6E-409C-BE32-E72D297353CC}">
              <c16:uniqueId val="{00000000-659D-4F79-AC5D-4D3DD8DB3EA4}"/>
            </c:ext>
          </c:extLst>
        </c:ser>
        <c:ser>
          <c:idx val="1"/>
          <c:order val="1"/>
          <c:tx>
            <c:strRef>
              <c:f>'[SOTKAnet (54).xls]SOTKAnet'!$C$18</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(54).xls]SOTKAnet'!$A$19:$A$26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 (54).xls]SOTKAnet'!$C$19:$C$26</c:f>
              <c:numCache>
                <c:formatCode>General</c:formatCode>
                <c:ptCount val="8"/>
                <c:pt idx="0">
                  <c:v>21.1</c:v>
                </c:pt>
                <c:pt idx="1">
                  <c:v>25.9</c:v>
                </c:pt>
                <c:pt idx="2">
                  <c:v>21.9</c:v>
                </c:pt>
                <c:pt idx="3">
                  <c:v>17.8</c:v>
                </c:pt>
                <c:pt idx="4">
                  <c:v>20.9</c:v>
                </c:pt>
                <c:pt idx="5">
                  <c:v>21</c:v>
                </c:pt>
                <c:pt idx="6">
                  <c:v>20.100000000000001</c:v>
                </c:pt>
                <c:pt idx="7">
                  <c:v>21.5</c:v>
                </c:pt>
              </c:numCache>
            </c:numRef>
          </c:val>
          <c:extLst>
            <c:ext xmlns:c16="http://schemas.microsoft.com/office/drawing/2014/chart" uri="{C3380CC4-5D6E-409C-BE32-E72D297353CC}">
              <c16:uniqueId val="{00000001-659D-4F79-AC5D-4D3DD8DB3EA4}"/>
            </c:ext>
          </c:extLst>
        </c:ser>
        <c:dLbls>
          <c:dLblPos val="outEnd"/>
          <c:showLegendKey val="0"/>
          <c:showVal val="1"/>
          <c:showCatName val="0"/>
          <c:showSerName val="0"/>
          <c:showPercent val="0"/>
          <c:showBubbleSize val="0"/>
        </c:dLbls>
        <c:gapWidth val="219"/>
        <c:overlap val="-27"/>
        <c:axId val="1003392344"/>
        <c:axId val="1003398824"/>
      </c:barChart>
      <c:catAx>
        <c:axId val="100339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398824"/>
        <c:crosses val="autoZero"/>
        <c:auto val="1"/>
        <c:lblAlgn val="ctr"/>
        <c:lblOffset val="100"/>
        <c:noMultiLvlLbl val="0"/>
      </c:catAx>
      <c:valAx>
        <c:axId val="100339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3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Kohtalainen tai vaikea ahdistuneisuus, % lukion 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(56).xls]SOTKAnet'!$J$9</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 (56).xls]SOTKAnet'!$K$8:$M$8</c:f>
              <c:numCache>
                <c:formatCode>General</c:formatCode>
                <c:ptCount val="3"/>
                <c:pt idx="0">
                  <c:v>2019</c:v>
                </c:pt>
                <c:pt idx="1">
                  <c:v>2021</c:v>
                </c:pt>
                <c:pt idx="2">
                  <c:v>2022</c:v>
                </c:pt>
              </c:numCache>
            </c:numRef>
          </c:cat>
          <c:val>
            <c:numRef>
              <c:f>'[SOTKAnet (56).xls]SOTKAnet'!$K$9:$M$9</c:f>
              <c:numCache>
                <c:formatCode>General</c:formatCode>
                <c:ptCount val="3"/>
                <c:pt idx="0">
                  <c:v>3.3</c:v>
                </c:pt>
                <c:pt idx="1">
                  <c:v>8.4</c:v>
                </c:pt>
                <c:pt idx="2">
                  <c:v>8.1</c:v>
                </c:pt>
              </c:numCache>
            </c:numRef>
          </c:val>
          <c:smooth val="0"/>
          <c:extLst>
            <c:ext xmlns:c16="http://schemas.microsoft.com/office/drawing/2014/chart" uri="{C3380CC4-5D6E-409C-BE32-E72D297353CC}">
              <c16:uniqueId val="{00000000-6C7B-4430-AEB6-4E1BBEEFB926}"/>
            </c:ext>
          </c:extLst>
        </c:ser>
        <c:ser>
          <c:idx val="1"/>
          <c:order val="1"/>
          <c:tx>
            <c:strRef>
              <c:f>'[SOTKAnet (56).xls]SOTKAnet'!$J$10</c:f>
              <c:strCache>
                <c:ptCount val="1"/>
                <c:pt idx="0">
                  <c:v>tytöt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 (56).xls]SOTKAnet'!$K$8:$M$8</c:f>
              <c:numCache>
                <c:formatCode>General</c:formatCode>
                <c:ptCount val="3"/>
                <c:pt idx="0">
                  <c:v>2019</c:v>
                </c:pt>
                <c:pt idx="1">
                  <c:v>2021</c:v>
                </c:pt>
                <c:pt idx="2">
                  <c:v>2022</c:v>
                </c:pt>
              </c:numCache>
            </c:numRef>
          </c:cat>
          <c:val>
            <c:numRef>
              <c:f>'[SOTKAnet (56).xls]SOTKAnet'!$K$10:$M$10</c:f>
              <c:numCache>
                <c:formatCode>General</c:formatCode>
                <c:ptCount val="3"/>
                <c:pt idx="0">
                  <c:v>17.7</c:v>
                </c:pt>
                <c:pt idx="1">
                  <c:v>28.9</c:v>
                </c:pt>
                <c:pt idx="2">
                  <c:v>30.3</c:v>
                </c:pt>
              </c:numCache>
            </c:numRef>
          </c:val>
          <c:smooth val="0"/>
          <c:extLst>
            <c:ext xmlns:c16="http://schemas.microsoft.com/office/drawing/2014/chart" uri="{C3380CC4-5D6E-409C-BE32-E72D297353CC}">
              <c16:uniqueId val="{00000001-6C7B-4430-AEB6-4E1BBEEFB926}"/>
            </c:ext>
          </c:extLst>
        </c:ser>
        <c:ser>
          <c:idx val="2"/>
          <c:order val="2"/>
          <c:tx>
            <c:strRef>
              <c:f>'[SOTKAnet (56).xls]SOTKAnet'!$J$11</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 (56).xls]SOTKAnet'!$K$8:$M$8</c:f>
              <c:numCache>
                <c:formatCode>General</c:formatCode>
                <c:ptCount val="3"/>
                <c:pt idx="0">
                  <c:v>2019</c:v>
                </c:pt>
                <c:pt idx="1">
                  <c:v>2021</c:v>
                </c:pt>
                <c:pt idx="2">
                  <c:v>2022</c:v>
                </c:pt>
              </c:numCache>
            </c:numRef>
          </c:cat>
          <c:val>
            <c:numRef>
              <c:f>'[SOTKAnet (56).xls]SOTKAnet'!$K$11:$M$11</c:f>
              <c:numCache>
                <c:formatCode>General</c:formatCode>
                <c:ptCount val="3"/>
                <c:pt idx="0">
                  <c:v>11.8</c:v>
                </c:pt>
                <c:pt idx="1">
                  <c:v>20.5</c:v>
                </c:pt>
                <c:pt idx="2">
                  <c:v>21.5</c:v>
                </c:pt>
              </c:numCache>
            </c:numRef>
          </c:val>
          <c:smooth val="0"/>
          <c:extLst>
            <c:ext xmlns:c16="http://schemas.microsoft.com/office/drawing/2014/chart" uri="{C3380CC4-5D6E-409C-BE32-E72D297353CC}">
              <c16:uniqueId val="{00000002-6C7B-4430-AEB6-4E1BBEEFB926}"/>
            </c:ext>
          </c:extLst>
        </c:ser>
        <c:dLbls>
          <c:dLblPos val="t"/>
          <c:showLegendKey val="0"/>
          <c:showVal val="1"/>
          <c:showCatName val="0"/>
          <c:showSerName val="0"/>
          <c:showPercent val="0"/>
          <c:showBubbleSize val="0"/>
        </c:dLbls>
        <c:smooth val="0"/>
        <c:axId val="650698192"/>
        <c:axId val="650692792"/>
      </c:lineChart>
      <c:catAx>
        <c:axId val="65069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0692792"/>
        <c:crosses val="autoZero"/>
        <c:auto val="1"/>
        <c:lblAlgn val="ctr"/>
        <c:lblOffset val="100"/>
        <c:noMultiLvlLbl val="0"/>
      </c:catAx>
      <c:valAx>
        <c:axId val="650692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069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Sosiaalinen</a:t>
            </a:r>
            <a:r>
              <a:rPr lang="fi-FI" baseline="0"/>
              <a:t> ahdisteuneisuus, %, 8. ja 9. luokan oppilaista</a:t>
            </a:r>
          </a:p>
          <a:p>
            <a:pPr>
              <a:defRPr/>
            </a:pPr>
            <a:r>
              <a:rPr lang="fi-FI" baseline="0"/>
              <a:t>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SOTKAnet!$B$4</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SOTKAnet!$C$3:$D$3</c:f>
              <c:numCache>
                <c:formatCode>General</c:formatCode>
                <c:ptCount val="2"/>
                <c:pt idx="0">
                  <c:v>2021</c:v>
                </c:pt>
                <c:pt idx="1">
                  <c:v>2023</c:v>
                </c:pt>
              </c:numCache>
            </c:numRef>
          </c:cat>
          <c:val>
            <c:numRef>
              <c:f>SOTKAnet!$C$4:$D$4</c:f>
              <c:numCache>
                <c:formatCode>General</c:formatCode>
                <c:ptCount val="2"/>
                <c:pt idx="0">
                  <c:v>20.9</c:v>
                </c:pt>
                <c:pt idx="1">
                  <c:v>19.5</c:v>
                </c:pt>
              </c:numCache>
            </c:numRef>
          </c:val>
          <c:smooth val="0"/>
          <c:extLst>
            <c:ext xmlns:c16="http://schemas.microsoft.com/office/drawing/2014/chart" uri="{C3380CC4-5D6E-409C-BE32-E72D297353CC}">
              <c16:uniqueId val="{00000000-E57D-4582-B0CF-B3E1287D45AB}"/>
            </c:ext>
          </c:extLst>
        </c:ser>
        <c:ser>
          <c:idx val="1"/>
          <c:order val="1"/>
          <c:tx>
            <c:strRef>
              <c:f>SOTKAnet!$B$5</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SOTKAnet!$C$3:$D$3</c:f>
              <c:numCache>
                <c:formatCode>General</c:formatCode>
                <c:ptCount val="2"/>
                <c:pt idx="0">
                  <c:v>2021</c:v>
                </c:pt>
                <c:pt idx="1">
                  <c:v>2023</c:v>
                </c:pt>
              </c:numCache>
            </c:numRef>
          </c:cat>
          <c:val>
            <c:numRef>
              <c:f>SOTKAnet!$C$5:$D$5</c:f>
              <c:numCache>
                <c:formatCode>General</c:formatCode>
                <c:ptCount val="2"/>
                <c:pt idx="0">
                  <c:v>51.4</c:v>
                </c:pt>
                <c:pt idx="1">
                  <c:v>52.8</c:v>
                </c:pt>
              </c:numCache>
            </c:numRef>
          </c:val>
          <c:smooth val="0"/>
          <c:extLst>
            <c:ext xmlns:c16="http://schemas.microsoft.com/office/drawing/2014/chart" uri="{C3380CC4-5D6E-409C-BE32-E72D297353CC}">
              <c16:uniqueId val="{00000001-E57D-4582-B0CF-B3E1287D45AB}"/>
            </c:ext>
          </c:extLst>
        </c:ser>
        <c:ser>
          <c:idx val="2"/>
          <c:order val="2"/>
          <c:tx>
            <c:strRef>
              <c:f>SOTKAnet!$B$6</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SOTKAnet!$C$3:$D$3</c:f>
              <c:numCache>
                <c:formatCode>General</c:formatCode>
                <c:ptCount val="2"/>
                <c:pt idx="0">
                  <c:v>2021</c:v>
                </c:pt>
                <c:pt idx="1">
                  <c:v>2023</c:v>
                </c:pt>
              </c:numCache>
            </c:numRef>
          </c:cat>
          <c:val>
            <c:numRef>
              <c:f>SOTKAnet!$C$6:$D$6</c:f>
              <c:numCache>
                <c:formatCode>General</c:formatCode>
                <c:ptCount val="2"/>
                <c:pt idx="0">
                  <c:v>36.299999999999997</c:v>
                </c:pt>
                <c:pt idx="1">
                  <c:v>36.4</c:v>
                </c:pt>
              </c:numCache>
            </c:numRef>
          </c:val>
          <c:smooth val="0"/>
          <c:extLst>
            <c:ext xmlns:c16="http://schemas.microsoft.com/office/drawing/2014/chart" uri="{C3380CC4-5D6E-409C-BE32-E72D297353CC}">
              <c16:uniqueId val="{00000002-E57D-4582-B0CF-B3E1287D45AB}"/>
            </c:ext>
          </c:extLst>
        </c:ser>
        <c:dLbls>
          <c:dLblPos val="t"/>
          <c:showLegendKey val="0"/>
          <c:showVal val="1"/>
          <c:showCatName val="0"/>
          <c:showSerName val="0"/>
          <c:showPercent val="0"/>
          <c:showBubbleSize val="0"/>
        </c:dLbls>
        <c:marker val="1"/>
        <c:smooth val="0"/>
        <c:axId val="421815048"/>
        <c:axId val="421822968"/>
      </c:lineChart>
      <c:catAx>
        <c:axId val="42181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1822968"/>
        <c:crosses val="autoZero"/>
        <c:auto val="1"/>
        <c:lblAlgn val="ctr"/>
        <c:lblOffset val="100"/>
        <c:noMultiLvlLbl val="0"/>
      </c:catAx>
      <c:valAx>
        <c:axId val="421822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181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Sosiaalinen ahdistuneisuus, %,- 8. ja 9. luokka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Pohjanmaan hyvinvointialue</c:v>
                </c:pt>
                <c:pt idx="1">
                  <c:v>Pirkanmaan hyvinvointialue</c:v>
                </c:pt>
                <c:pt idx="2">
                  <c:v>Etelä-Savon hyvinvointialue</c:v>
                </c:pt>
                <c:pt idx="3">
                  <c:v>Pohjois-Karjalan hyvinvointialue</c:v>
                </c:pt>
                <c:pt idx="4">
                  <c:v>Koko maa</c:v>
                </c:pt>
                <c:pt idx="5">
                  <c:v>Pohjois-Savon hyvinvointialue</c:v>
                </c:pt>
                <c:pt idx="6">
                  <c:v>Keski-Suomen hyvinvointialue</c:v>
                </c:pt>
                <c:pt idx="7">
                  <c:v>Kainuun hyvinvointialue</c:v>
                </c:pt>
              </c:strCache>
            </c:strRef>
          </c:cat>
          <c:val>
            <c:numRef>
              <c:f>'Kouluterveyskyselyn aikasarjat '!$B$3:$B$10</c:f>
              <c:numCache>
                <c:formatCode>#\ ##0.0</c:formatCode>
                <c:ptCount val="8"/>
                <c:pt idx="0">
                  <c:v>28.2</c:v>
                </c:pt>
                <c:pt idx="1">
                  <c:v>35.9</c:v>
                </c:pt>
                <c:pt idx="2">
                  <c:v>36.1</c:v>
                </c:pt>
                <c:pt idx="3">
                  <c:v>36.200000000000003</c:v>
                </c:pt>
                <c:pt idx="4">
                  <c:v>36.299999999999997</c:v>
                </c:pt>
                <c:pt idx="5">
                  <c:v>36.4</c:v>
                </c:pt>
                <c:pt idx="6">
                  <c:v>36.799999999999997</c:v>
                </c:pt>
                <c:pt idx="7">
                  <c:v>38.1</c:v>
                </c:pt>
              </c:numCache>
            </c:numRef>
          </c:val>
          <c:extLst>
            <c:ext xmlns:c16="http://schemas.microsoft.com/office/drawing/2014/chart" uri="{C3380CC4-5D6E-409C-BE32-E72D297353CC}">
              <c16:uniqueId val="{00000000-B83E-4608-983E-18B3FEB9F351}"/>
            </c:ext>
          </c:extLst>
        </c:ser>
        <c:dLbls>
          <c:dLblPos val="outEnd"/>
          <c:showLegendKey val="0"/>
          <c:showVal val="1"/>
          <c:showCatName val="0"/>
          <c:showSerName val="0"/>
          <c:showPercent val="0"/>
          <c:showBubbleSize val="0"/>
        </c:dLbls>
        <c:gapWidth val="219"/>
        <c:overlap val="-27"/>
        <c:axId val="425906712"/>
        <c:axId val="425907432"/>
      </c:barChart>
      <c:catAx>
        <c:axId val="42590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5907432"/>
        <c:crosses val="autoZero"/>
        <c:auto val="1"/>
        <c:lblAlgn val="ctr"/>
        <c:lblOffset val="100"/>
        <c:noMultiLvlLbl val="0"/>
      </c:catAx>
      <c:valAx>
        <c:axId val="4259074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590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Tyytyväinen elämäänsä tällä hetkellä, % 8. ja 9. luokan oppilaista</a:t>
            </a:r>
          </a:p>
        </c:rich>
      </c:tx>
      <c:overlay val="0"/>
      <c:spPr>
        <a:solidFill>
          <a:schemeClr val="bg1"/>
        </a:solidFill>
        <a:ln>
          <a:solidFill>
            <a:schemeClr val="bg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Kiuruvesi</c:v>
                </c:pt>
                <c:pt idx="1">
                  <c:v>Rautalampi</c:v>
                </c:pt>
                <c:pt idx="2">
                  <c:v>Pielavesi</c:v>
                </c:pt>
                <c:pt idx="3">
                  <c:v>Vieremä</c:v>
                </c:pt>
                <c:pt idx="4">
                  <c:v>Iisalmi</c:v>
                </c:pt>
                <c:pt idx="5">
                  <c:v>Siilinjärvi</c:v>
                </c:pt>
                <c:pt idx="6">
                  <c:v>Varkaus</c:v>
                </c:pt>
                <c:pt idx="7">
                  <c:v>Koko maa</c:v>
                </c:pt>
                <c:pt idx="8">
                  <c:v>Pohjois-Savon hyvinvointialue</c:v>
                </c:pt>
                <c:pt idx="9">
                  <c:v>Kuopio</c:v>
                </c:pt>
                <c:pt idx="10">
                  <c:v>Leppävirta</c:v>
                </c:pt>
                <c:pt idx="11">
                  <c:v>Suonenjoki</c:v>
                </c:pt>
                <c:pt idx="12">
                  <c:v>Lapinlahti</c:v>
                </c:pt>
                <c:pt idx="13">
                  <c:v>Sonkajärvi</c:v>
                </c:pt>
                <c:pt idx="14">
                  <c:v>Joroinen</c:v>
                </c:pt>
                <c:pt idx="15">
                  <c:v>Vesanto</c:v>
                </c:pt>
                <c:pt idx="16">
                  <c:v>Tuusniemi</c:v>
                </c:pt>
              </c:strCache>
            </c:strRef>
          </c:cat>
          <c:val>
            <c:numRef>
              <c:f>SOTKAnet!$B$3:$B$19</c:f>
              <c:numCache>
                <c:formatCode>General</c:formatCode>
                <c:ptCount val="17"/>
                <c:pt idx="0">
                  <c:v>55.8</c:v>
                </c:pt>
                <c:pt idx="1">
                  <c:v>57.4</c:v>
                </c:pt>
                <c:pt idx="2">
                  <c:v>60.5</c:v>
                </c:pt>
                <c:pt idx="3">
                  <c:v>65.2</c:v>
                </c:pt>
                <c:pt idx="4">
                  <c:v>65.099999999999994</c:v>
                </c:pt>
                <c:pt idx="5">
                  <c:v>70.099999999999994</c:v>
                </c:pt>
                <c:pt idx="6">
                  <c:v>68.5</c:v>
                </c:pt>
                <c:pt idx="7">
                  <c:v>68.2</c:v>
                </c:pt>
                <c:pt idx="8">
                  <c:v>67.3</c:v>
                </c:pt>
                <c:pt idx="9">
                  <c:v>67.8</c:v>
                </c:pt>
                <c:pt idx="10">
                  <c:v>71.400000000000006</c:v>
                </c:pt>
                <c:pt idx="11">
                  <c:v>62.9</c:v>
                </c:pt>
                <c:pt idx="12">
                  <c:v>71.400000000000006</c:v>
                </c:pt>
                <c:pt idx="13">
                  <c:v>68.2</c:v>
                </c:pt>
                <c:pt idx="14">
                  <c:v>71.400000000000006</c:v>
                </c:pt>
                <c:pt idx="15">
                  <c:v>0</c:v>
                </c:pt>
                <c:pt idx="16">
                  <c:v>63.1</c:v>
                </c:pt>
              </c:numCache>
            </c:numRef>
          </c:val>
          <c:extLst>
            <c:ext xmlns:c16="http://schemas.microsoft.com/office/drawing/2014/chart" uri="{C3380CC4-5D6E-409C-BE32-E72D297353CC}">
              <c16:uniqueId val="{00000000-FE64-41A6-88F6-929F2F3CA39D}"/>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Kiuruvesi</c:v>
                </c:pt>
                <c:pt idx="1">
                  <c:v>Rautalampi</c:v>
                </c:pt>
                <c:pt idx="2">
                  <c:v>Pielavesi</c:v>
                </c:pt>
                <c:pt idx="3">
                  <c:v>Vieremä</c:v>
                </c:pt>
                <c:pt idx="4">
                  <c:v>Iisalmi</c:v>
                </c:pt>
                <c:pt idx="5">
                  <c:v>Siilinjärvi</c:v>
                </c:pt>
                <c:pt idx="6">
                  <c:v>Varkaus</c:v>
                </c:pt>
                <c:pt idx="7">
                  <c:v>Koko maa</c:v>
                </c:pt>
                <c:pt idx="8">
                  <c:v>Pohjois-Savon hyvinvointialue</c:v>
                </c:pt>
                <c:pt idx="9">
                  <c:v>Kuopio</c:v>
                </c:pt>
                <c:pt idx="10">
                  <c:v>Leppävirta</c:v>
                </c:pt>
                <c:pt idx="11">
                  <c:v>Suonenjoki</c:v>
                </c:pt>
                <c:pt idx="12">
                  <c:v>Lapinlahti</c:v>
                </c:pt>
                <c:pt idx="13">
                  <c:v>Sonkajärvi</c:v>
                </c:pt>
                <c:pt idx="14">
                  <c:v>Joroinen</c:v>
                </c:pt>
                <c:pt idx="15">
                  <c:v>Vesanto</c:v>
                </c:pt>
                <c:pt idx="16">
                  <c:v>Tuusniemi</c:v>
                </c:pt>
              </c:strCache>
            </c:strRef>
          </c:cat>
          <c:val>
            <c:numRef>
              <c:f>SOTKAnet!$C$3:$C$19</c:f>
              <c:numCache>
                <c:formatCode>General</c:formatCode>
                <c:ptCount val="17"/>
                <c:pt idx="0">
                  <c:v>53</c:v>
                </c:pt>
                <c:pt idx="1">
                  <c:v>59.1</c:v>
                </c:pt>
                <c:pt idx="2">
                  <c:v>60.8</c:v>
                </c:pt>
                <c:pt idx="3">
                  <c:v>60.8</c:v>
                </c:pt>
                <c:pt idx="4">
                  <c:v>63.5</c:v>
                </c:pt>
                <c:pt idx="5">
                  <c:v>64.8</c:v>
                </c:pt>
                <c:pt idx="6">
                  <c:v>65.5</c:v>
                </c:pt>
                <c:pt idx="7">
                  <c:v>65.7</c:v>
                </c:pt>
                <c:pt idx="8">
                  <c:v>65.7</c:v>
                </c:pt>
                <c:pt idx="9">
                  <c:v>66.900000000000006</c:v>
                </c:pt>
                <c:pt idx="10">
                  <c:v>66.900000000000006</c:v>
                </c:pt>
                <c:pt idx="11">
                  <c:v>67</c:v>
                </c:pt>
                <c:pt idx="12">
                  <c:v>67.5</c:v>
                </c:pt>
                <c:pt idx="13">
                  <c:v>68</c:v>
                </c:pt>
                <c:pt idx="14">
                  <c:v>72.2</c:v>
                </c:pt>
                <c:pt idx="15">
                  <c:v>75</c:v>
                </c:pt>
                <c:pt idx="16">
                  <c:v>75.5</c:v>
                </c:pt>
              </c:numCache>
            </c:numRef>
          </c:val>
          <c:extLst>
            <c:ext xmlns:c16="http://schemas.microsoft.com/office/drawing/2014/chart" uri="{C3380CC4-5D6E-409C-BE32-E72D297353CC}">
              <c16:uniqueId val="{00000001-FE64-41A6-88F6-929F2F3CA39D}"/>
            </c:ext>
          </c:extLst>
        </c:ser>
        <c:dLbls>
          <c:dLblPos val="outEnd"/>
          <c:showLegendKey val="0"/>
          <c:showVal val="1"/>
          <c:showCatName val="0"/>
          <c:showSerName val="0"/>
          <c:showPercent val="0"/>
          <c:showBubbleSize val="0"/>
        </c:dLbls>
        <c:gapWidth val="219"/>
        <c:overlap val="-27"/>
        <c:axId val="419821696"/>
        <c:axId val="419811976"/>
      </c:barChart>
      <c:catAx>
        <c:axId val="41982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9811976"/>
        <c:crosses val="autoZero"/>
        <c:auto val="1"/>
        <c:lblAlgn val="ctr"/>
        <c:lblOffset val="100"/>
        <c:noMultiLvlLbl val="0"/>
      </c:catAx>
      <c:valAx>
        <c:axId val="419811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982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Sosilaalinen ahdistuneisuus, %, ammatillinen</a:t>
            </a:r>
            <a:r>
              <a:rPr lang="fi-FI" baseline="0"/>
              <a:t> oppilaitos, 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SOTKAnet!$G$3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SOTKAnet!$H$3:$I$3</c:f>
              <c:numCache>
                <c:formatCode>General</c:formatCode>
                <c:ptCount val="2"/>
                <c:pt idx="0">
                  <c:v>17.3</c:v>
                </c:pt>
                <c:pt idx="1">
                  <c:v>17.899999999999999</c:v>
                </c:pt>
              </c:numCache>
            </c:numRef>
          </c:val>
          <c:smooth val="0"/>
          <c:extLst>
            <c:ext xmlns:c16="http://schemas.microsoft.com/office/drawing/2014/chart" uri="{C3380CC4-5D6E-409C-BE32-E72D297353CC}">
              <c16:uniqueId val="{00000000-74F0-45E4-969C-0C63843971C7}"/>
            </c:ext>
          </c:extLst>
        </c:ser>
        <c:ser>
          <c:idx val="1"/>
          <c:order val="1"/>
          <c:tx>
            <c:strRef>
              <c:f>SOTKAnet!$G$4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SOTKAnet!$H$4:$I$4</c:f>
              <c:numCache>
                <c:formatCode>General</c:formatCode>
                <c:ptCount val="2"/>
                <c:pt idx="0">
                  <c:v>49.2</c:v>
                </c:pt>
                <c:pt idx="1">
                  <c:v>49.7</c:v>
                </c:pt>
              </c:numCache>
            </c:numRef>
          </c:val>
          <c:smooth val="0"/>
          <c:extLst>
            <c:ext xmlns:c16="http://schemas.microsoft.com/office/drawing/2014/chart" uri="{C3380CC4-5D6E-409C-BE32-E72D297353CC}">
              <c16:uniqueId val="{00000001-74F0-45E4-969C-0C63843971C7}"/>
            </c:ext>
          </c:extLst>
        </c:ser>
        <c:ser>
          <c:idx val="2"/>
          <c:order val="2"/>
          <c:tx>
            <c:strRef>
              <c:f>SOTKAnet!$G$5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SOTKAnet!$H$5:$I$5</c:f>
              <c:numCache>
                <c:formatCode>General</c:formatCode>
                <c:ptCount val="2"/>
                <c:pt idx="0">
                  <c:v>31</c:v>
                </c:pt>
                <c:pt idx="1">
                  <c:v>28.7</c:v>
                </c:pt>
              </c:numCache>
            </c:numRef>
          </c:val>
          <c:smooth val="0"/>
          <c:extLst>
            <c:ext xmlns:c16="http://schemas.microsoft.com/office/drawing/2014/chart" uri="{C3380CC4-5D6E-409C-BE32-E72D297353CC}">
              <c16:uniqueId val="{00000002-74F0-45E4-969C-0C63843971C7}"/>
            </c:ext>
          </c:extLst>
        </c:ser>
        <c:dLbls>
          <c:dLblPos val="t"/>
          <c:showLegendKey val="0"/>
          <c:showVal val="1"/>
          <c:showCatName val="0"/>
          <c:showSerName val="0"/>
          <c:showPercent val="0"/>
          <c:showBubbleSize val="0"/>
        </c:dLbls>
        <c:marker val="1"/>
        <c:smooth val="0"/>
        <c:axId val="991568120"/>
        <c:axId val="991566680"/>
      </c:lineChart>
      <c:catAx>
        <c:axId val="99156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1566680"/>
        <c:crosses val="autoZero"/>
        <c:auto val="1"/>
        <c:lblAlgn val="ctr"/>
        <c:lblOffset val="100"/>
        <c:noMultiLvlLbl val="0"/>
      </c:catAx>
      <c:valAx>
        <c:axId val="99156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1568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Sosiaalinen ahdistuneisuus, %, ammatillinen oppilaitos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Pohjanmaan hyvinvointialue</c:v>
                </c:pt>
                <c:pt idx="1">
                  <c:v>Pohjois-Karjalan hyvinvointialue</c:v>
                </c:pt>
                <c:pt idx="2">
                  <c:v>Keski-Suomen hyvinvointialue</c:v>
                </c:pt>
                <c:pt idx="3">
                  <c:v>Pirkanmaan hyvinvointialue</c:v>
                </c:pt>
                <c:pt idx="4">
                  <c:v>Pohjois-Savon hyvinvointialue</c:v>
                </c:pt>
                <c:pt idx="5">
                  <c:v>Etelä-Savon hyvinvointialue</c:v>
                </c:pt>
                <c:pt idx="6">
                  <c:v>Koko maa</c:v>
                </c:pt>
                <c:pt idx="7">
                  <c:v>Kainuun hyvinvointialue</c:v>
                </c:pt>
              </c:strCache>
            </c:strRef>
          </c:cat>
          <c:val>
            <c:numRef>
              <c:f>'Kouluterveyskyselyn aikasarjat '!$B$3:$B$10</c:f>
              <c:numCache>
                <c:formatCode>#\ ##0.0</c:formatCode>
                <c:ptCount val="8"/>
                <c:pt idx="0">
                  <c:v>25.8</c:v>
                </c:pt>
                <c:pt idx="1">
                  <c:v>27.6</c:v>
                </c:pt>
                <c:pt idx="2">
                  <c:v>28</c:v>
                </c:pt>
                <c:pt idx="3">
                  <c:v>28.1</c:v>
                </c:pt>
                <c:pt idx="4">
                  <c:v>28.7</c:v>
                </c:pt>
                <c:pt idx="5">
                  <c:v>29.9</c:v>
                </c:pt>
                <c:pt idx="6">
                  <c:v>31.2</c:v>
                </c:pt>
                <c:pt idx="7">
                  <c:v>32.5</c:v>
                </c:pt>
              </c:numCache>
            </c:numRef>
          </c:val>
          <c:extLst>
            <c:ext xmlns:c16="http://schemas.microsoft.com/office/drawing/2014/chart" uri="{C3380CC4-5D6E-409C-BE32-E72D297353CC}">
              <c16:uniqueId val="{00000000-D83F-45F1-A85D-AA0B36016BBF}"/>
            </c:ext>
          </c:extLst>
        </c:ser>
        <c:dLbls>
          <c:dLblPos val="outEnd"/>
          <c:showLegendKey val="0"/>
          <c:showVal val="1"/>
          <c:showCatName val="0"/>
          <c:showSerName val="0"/>
          <c:showPercent val="0"/>
          <c:showBubbleSize val="0"/>
        </c:dLbls>
        <c:gapWidth val="219"/>
        <c:overlap val="-27"/>
        <c:axId val="428335928"/>
        <c:axId val="428338808"/>
      </c:barChart>
      <c:catAx>
        <c:axId val="42833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8338808"/>
        <c:crosses val="autoZero"/>
        <c:auto val="1"/>
        <c:lblAlgn val="ctr"/>
        <c:lblOffset val="100"/>
        <c:noMultiLvlLbl val="0"/>
      </c:catAx>
      <c:valAx>
        <c:axId val="4283388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833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Sosiaalinen</a:t>
            </a:r>
            <a:r>
              <a:rPr lang="fi-FI" baseline="0"/>
              <a:t> ahdistuneisuus, %, lukio, 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SOTKAnet!$G$3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SOTKAnet!$H$3:$I$3</c:f>
              <c:numCache>
                <c:formatCode>General</c:formatCode>
                <c:ptCount val="2"/>
                <c:pt idx="0">
                  <c:v>22.1</c:v>
                </c:pt>
                <c:pt idx="1">
                  <c:v>23</c:v>
                </c:pt>
              </c:numCache>
            </c:numRef>
          </c:val>
          <c:smooth val="0"/>
          <c:extLst>
            <c:ext xmlns:c16="http://schemas.microsoft.com/office/drawing/2014/chart" uri="{C3380CC4-5D6E-409C-BE32-E72D297353CC}">
              <c16:uniqueId val="{00000000-43B7-416F-9291-691B93AC56EC}"/>
            </c:ext>
          </c:extLst>
        </c:ser>
        <c:ser>
          <c:idx val="1"/>
          <c:order val="1"/>
          <c:tx>
            <c:strRef>
              <c:f>SOTKAnet!$G$4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SOTKAnet!$H$4:$I$4</c:f>
              <c:numCache>
                <c:formatCode>General</c:formatCode>
                <c:ptCount val="2"/>
                <c:pt idx="0">
                  <c:v>44.4</c:v>
                </c:pt>
                <c:pt idx="1">
                  <c:v>49.1</c:v>
                </c:pt>
              </c:numCache>
            </c:numRef>
          </c:val>
          <c:smooth val="0"/>
          <c:extLst>
            <c:ext xmlns:c16="http://schemas.microsoft.com/office/drawing/2014/chart" uri="{C3380CC4-5D6E-409C-BE32-E72D297353CC}">
              <c16:uniqueId val="{00000001-43B7-416F-9291-691B93AC56EC}"/>
            </c:ext>
          </c:extLst>
        </c:ser>
        <c:ser>
          <c:idx val="2"/>
          <c:order val="2"/>
          <c:tx>
            <c:strRef>
              <c:f>SOTKAnet!$G$5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SOTKAnet!$H$5:$I$5</c:f>
              <c:numCache>
                <c:formatCode>General</c:formatCode>
                <c:ptCount val="2"/>
                <c:pt idx="0">
                  <c:v>35.299999999999997</c:v>
                </c:pt>
                <c:pt idx="1">
                  <c:v>38.700000000000003</c:v>
                </c:pt>
              </c:numCache>
            </c:numRef>
          </c:val>
          <c:smooth val="0"/>
          <c:extLst>
            <c:ext xmlns:c16="http://schemas.microsoft.com/office/drawing/2014/chart" uri="{C3380CC4-5D6E-409C-BE32-E72D297353CC}">
              <c16:uniqueId val="{00000002-43B7-416F-9291-691B93AC56EC}"/>
            </c:ext>
          </c:extLst>
        </c:ser>
        <c:dLbls>
          <c:dLblPos val="t"/>
          <c:showLegendKey val="0"/>
          <c:showVal val="1"/>
          <c:showCatName val="0"/>
          <c:showSerName val="0"/>
          <c:showPercent val="0"/>
          <c:showBubbleSize val="0"/>
        </c:dLbls>
        <c:marker val="1"/>
        <c:smooth val="0"/>
        <c:axId val="994099488"/>
        <c:axId val="994098408"/>
      </c:lineChart>
      <c:catAx>
        <c:axId val="99409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4098408"/>
        <c:crosses val="autoZero"/>
        <c:auto val="1"/>
        <c:lblAlgn val="ctr"/>
        <c:lblOffset val="100"/>
        <c:noMultiLvlLbl val="0"/>
      </c:catAx>
      <c:valAx>
        <c:axId val="994098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9409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Sosiaalinen ahdistuneisuus, %, lukio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Pohjanmaan hyvinvointialue</c:v>
                </c:pt>
                <c:pt idx="1">
                  <c:v>Keski-Suomen hyvinvointialue</c:v>
                </c:pt>
                <c:pt idx="2">
                  <c:v>Pirkanmaan hyvinvointialue</c:v>
                </c:pt>
                <c:pt idx="3">
                  <c:v>Koko maa</c:v>
                </c:pt>
                <c:pt idx="4">
                  <c:v>Pohjois-Karjalan hyvinvointialue</c:v>
                </c:pt>
                <c:pt idx="5">
                  <c:v>Pohjois-Savon hyvinvointialue</c:v>
                </c:pt>
                <c:pt idx="6">
                  <c:v>Kainuun hyvinvointialue</c:v>
                </c:pt>
                <c:pt idx="7">
                  <c:v>Etelä-Savon hyvinvointialue</c:v>
                </c:pt>
              </c:strCache>
            </c:strRef>
          </c:cat>
          <c:val>
            <c:numRef>
              <c:f>'Kouluterveyskyselyn aikasarjat '!$B$3:$B$10</c:f>
              <c:numCache>
                <c:formatCode>#\ ##0.0</c:formatCode>
                <c:ptCount val="8"/>
                <c:pt idx="0">
                  <c:v>31.4</c:v>
                </c:pt>
                <c:pt idx="1">
                  <c:v>35.799999999999997</c:v>
                </c:pt>
                <c:pt idx="2">
                  <c:v>37.1</c:v>
                </c:pt>
                <c:pt idx="3">
                  <c:v>37.700000000000003</c:v>
                </c:pt>
                <c:pt idx="4">
                  <c:v>38.5</c:v>
                </c:pt>
                <c:pt idx="5">
                  <c:v>38.700000000000003</c:v>
                </c:pt>
                <c:pt idx="6">
                  <c:v>40.4</c:v>
                </c:pt>
                <c:pt idx="7">
                  <c:v>42.9</c:v>
                </c:pt>
              </c:numCache>
            </c:numRef>
          </c:val>
          <c:extLst>
            <c:ext xmlns:c16="http://schemas.microsoft.com/office/drawing/2014/chart" uri="{C3380CC4-5D6E-409C-BE32-E72D297353CC}">
              <c16:uniqueId val="{00000000-AC2D-440A-8B71-67B093996D63}"/>
            </c:ext>
          </c:extLst>
        </c:ser>
        <c:dLbls>
          <c:dLblPos val="outEnd"/>
          <c:showLegendKey val="0"/>
          <c:showVal val="1"/>
          <c:showCatName val="0"/>
          <c:showSerName val="0"/>
          <c:showPercent val="0"/>
          <c:showBubbleSize val="0"/>
        </c:dLbls>
        <c:gapWidth val="219"/>
        <c:overlap val="-27"/>
        <c:axId val="675854408"/>
        <c:axId val="675861608"/>
      </c:barChart>
      <c:catAx>
        <c:axId val="67585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5861608"/>
        <c:crosses val="autoZero"/>
        <c:auto val="1"/>
        <c:lblAlgn val="ctr"/>
        <c:lblOffset val="100"/>
        <c:noMultiLvlLbl val="0"/>
      </c:catAx>
      <c:valAx>
        <c:axId val="6758616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5854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Riski syömishäiriölle,%,</a:t>
            </a:r>
            <a:r>
              <a:rPr lang="fi-FI" baseline="0"/>
              <a:t> 8. ja 9. lk oppilaista, 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SOTKAnet!$G$3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SOTKAnet!$H$3:$I$3</c:f>
              <c:numCache>
                <c:formatCode>General</c:formatCode>
                <c:ptCount val="2"/>
                <c:pt idx="0">
                  <c:v>9</c:v>
                </c:pt>
                <c:pt idx="1">
                  <c:v>7.9</c:v>
                </c:pt>
              </c:numCache>
            </c:numRef>
          </c:val>
          <c:smooth val="0"/>
          <c:extLst>
            <c:ext xmlns:c16="http://schemas.microsoft.com/office/drawing/2014/chart" uri="{C3380CC4-5D6E-409C-BE32-E72D297353CC}">
              <c16:uniqueId val="{00000000-16FC-4686-A926-977E1C2433D6}"/>
            </c:ext>
          </c:extLst>
        </c:ser>
        <c:ser>
          <c:idx val="1"/>
          <c:order val="1"/>
          <c:tx>
            <c:strRef>
              <c:f>SOTKAnet!$G$4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SOTKAnet!$H$4:$I$4</c:f>
              <c:numCache>
                <c:formatCode>General</c:formatCode>
                <c:ptCount val="2"/>
                <c:pt idx="0">
                  <c:v>34.200000000000003</c:v>
                </c:pt>
                <c:pt idx="1">
                  <c:v>35.6</c:v>
                </c:pt>
              </c:numCache>
            </c:numRef>
          </c:val>
          <c:smooth val="0"/>
          <c:extLst>
            <c:ext xmlns:c16="http://schemas.microsoft.com/office/drawing/2014/chart" uri="{C3380CC4-5D6E-409C-BE32-E72D297353CC}">
              <c16:uniqueId val="{00000001-16FC-4686-A926-977E1C2433D6}"/>
            </c:ext>
          </c:extLst>
        </c:ser>
        <c:ser>
          <c:idx val="2"/>
          <c:order val="2"/>
          <c:tx>
            <c:strRef>
              <c:f>SOTKAnet!$G$5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SOTKAnet!$H$5:$I$5</c:f>
              <c:numCache>
                <c:formatCode>General</c:formatCode>
                <c:ptCount val="2"/>
                <c:pt idx="0">
                  <c:v>21.5</c:v>
                </c:pt>
                <c:pt idx="1">
                  <c:v>21.8</c:v>
                </c:pt>
              </c:numCache>
            </c:numRef>
          </c:val>
          <c:smooth val="0"/>
          <c:extLst>
            <c:ext xmlns:c16="http://schemas.microsoft.com/office/drawing/2014/chart" uri="{C3380CC4-5D6E-409C-BE32-E72D297353CC}">
              <c16:uniqueId val="{00000002-16FC-4686-A926-977E1C2433D6}"/>
            </c:ext>
          </c:extLst>
        </c:ser>
        <c:dLbls>
          <c:dLblPos val="t"/>
          <c:showLegendKey val="0"/>
          <c:showVal val="1"/>
          <c:showCatName val="0"/>
          <c:showSerName val="0"/>
          <c:showPercent val="0"/>
          <c:showBubbleSize val="0"/>
        </c:dLbls>
        <c:marker val="1"/>
        <c:smooth val="0"/>
        <c:axId val="651113216"/>
        <c:axId val="651113576"/>
      </c:lineChart>
      <c:catAx>
        <c:axId val="65111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1113576"/>
        <c:crosses val="autoZero"/>
        <c:auto val="1"/>
        <c:lblAlgn val="ctr"/>
        <c:lblOffset val="100"/>
        <c:noMultiLvlLbl val="0"/>
      </c:catAx>
      <c:valAx>
        <c:axId val="651113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111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Riski syömishäiriölle, %, 8. ja 9. </a:t>
            </a:r>
            <a:r>
              <a:rPr lang="fi-FI" b="1" dirty="0" err="1"/>
              <a:t>lk</a:t>
            </a:r>
            <a:r>
              <a:rPr lang="fi-FI" b="1" dirty="0"/>
              <a: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Pohjois-Karjalan hyvinvointialue</c:v>
                </c:pt>
                <c:pt idx="1">
                  <c:v>Pohjanmaan hyvinvointialue</c:v>
                </c:pt>
                <c:pt idx="2">
                  <c:v>Pohjois-Savon hyvinvointialue</c:v>
                </c:pt>
                <c:pt idx="3">
                  <c:v>Pirkanmaan hyvinvointialue</c:v>
                </c:pt>
                <c:pt idx="4">
                  <c:v>Etelä-Savon hyvinvointialue</c:v>
                </c:pt>
                <c:pt idx="5">
                  <c:v>Keski-Suomen hyvinvointialue</c:v>
                </c:pt>
                <c:pt idx="6">
                  <c:v>Koko maa</c:v>
                </c:pt>
                <c:pt idx="7">
                  <c:v>Kainuun hyvinvointialue</c:v>
                </c:pt>
              </c:strCache>
            </c:strRef>
          </c:cat>
          <c:val>
            <c:numRef>
              <c:f>'Kouluterveyskyselyn aikasarjat '!$B$3:$B$10</c:f>
              <c:numCache>
                <c:formatCode>#\ ##0.0</c:formatCode>
                <c:ptCount val="8"/>
                <c:pt idx="0">
                  <c:v>21.4</c:v>
                </c:pt>
                <c:pt idx="1">
                  <c:v>21.7</c:v>
                </c:pt>
                <c:pt idx="2">
                  <c:v>21.8</c:v>
                </c:pt>
                <c:pt idx="3">
                  <c:v>22</c:v>
                </c:pt>
                <c:pt idx="4">
                  <c:v>22.1</c:v>
                </c:pt>
                <c:pt idx="5">
                  <c:v>22.5</c:v>
                </c:pt>
                <c:pt idx="6">
                  <c:v>23.1</c:v>
                </c:pt>
                <c:pt idx="7">
                  <c:v>25.5</c:v>
                </c:pt>
              </c:numCache>
            </c:numRef>
          </c:val>
          <c:extLst>
            <c:ext xmlns:c16="http://schemas.microsoft.com/office/drawing/2014/chart" uri="{C3380CC4-5D6E-409C-BE32-E72D297353CC}">
              <c16:uniqueId val="{00000000-9161-4973-A7C5-8A78C624534C}"/>
            </c:ext>
          </c:extLst>
        </c:ser>
        <c:dLbls>
          <c:dLblPos val="outEnd"/>
          <c:showLegendKey val="0"/>
          <c:showVal val="1"/>
          <c:showCatName val="0"/>
          <c:showSerName val="0"/>
          <c:showPercent val="0"/>
          <c:showBubbleSize val="0"/>
        </c:dLbls>
        <c:gapWidth val="219"/>
        <c:overlap val="-27"/>
        <c:axId val="671959784"/>
        <c:axId val="671957624"/>
      </c:barChart>
      <c:catAx>
        <c:axId val="67195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1957624"/>
        <c:crosses val="autoZero"/>
        <c:auto val="1"/>
        <c:lblAlgn val="ctr"/>
        <c:lblOffset val="100"/>
        <c:noMultiLvlLbl val="0"/>
      </c:catAx>
      <c:valAx>
        <c:axId val="6719576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1959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Riski syömishäiriölle,%,</a:t>
            </a:r>
            <a:r>
              <a:rPr lang="fi-FI" baseline="0"/>
              <a:t> 8. ja 9. lk oppilaista, Pohjois-Savo</a:t>
            </a:r>
            <a:endParaRPr lang="fi-FI"/>
          </a:p>
        </c:rich>
      </c:tx>
      <c:overlay val="0"/>
      <c:spPr>
        <a:noFill/>
        <a:ln>
          <a:noFill/>
        </a:ln>
        <a:effectLst/>
      </c:spPr>
    </c:title>
    <c:autoTitleDeleted val="0"/>
    <c:plotArea>
      <c:layout/>
      <c:lineChart>
        <c:grouping val="standard"/>
        <c:varyColors val="0"/>
        <c:ser>
          <c:idx val="3"/>
          <c:order val="0"/>
          <c:tx>
            <c:strRef>
              <c:f>SOTKAnet!$G$3</c:f>
              <c:strCache>
                <c:ptCount val="1"/>
                <c:pt idx="0">
                  <c:v>pojat</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SOTKAnet!$H$2:$I$2</c:f>
              <c:strCache>
                <c:ptCount val="2"/>
                <c:pt idx="0">
                  <c:v>2021</c:v>
                </c:pt>
                <c:pt idx="1">
                  <c:v>2023</c:v>
                </c:pt>
              </c:strCache>
            </c:strRef>
          </c:cat>
          <c:val>
            <c:numRef>
              <c:f>SOTKAnet!$H$3:$I$3</c:f>
              <c:numCache>
                <c:formatCode>General</c:formatCode>
                <c:ptCount val="2"/>
                <c:pt idx="0">
                  <c:v>4.5</c:v>
                </c:pt>
                <c:pt idx="1">
                  <c:v>5.9</c:v>
                </c:pt>
              </c:numCache>
            </c:numRef>
          </c:val>
          <c:smooth val="0"/>
          <c:extLst>
            <c:ext xmlns:c16="http://schemas.microsoft.com/office/drawing/2014/chart" uri="{C3380CC4-5D6E-409C-BE32-E72D297353CC}">
              <c16:uniqueId val="{00000000-809F-47AF-9D48-DA8710156B47}"/>
            </c:ext>
          </c:extLst>
        </c:ser>
        <c:ser>
          <c:idx val="4"/>
          <c:order val="1"/>
          <c:tx>
            <c:strRef>
              <c:f>SOTKAnet!$G$4</c:f>
              <c:strCache>
                <c:ptCount val="1"/>
                <c:pt idx="0">
                  <c:v>tytöt</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SOTKAnet!$H$2:$I$2</c:f>
              <c:strCache>
                <c:ptCount val="2"/>
                <c:pt idx="0">
                  <c:v>2021</c:v>
                </c:pt>
                <c:pt idx="1">
                  <c:v>2023</c:v>
                </c:pt>
              </c:strCache>
            </c:strRef>
          </c:cat>
          <c:val>
            <c:numRef>
              <c:f>SOTKAnet!$H$4:$I$4</c:f>
              <c:numCache>
                <c:formatCode>General</c:formatCode>
                <c:ptCount val="2"/>
                <c:pt idx="0">
                  <c:v>23.1</c:v>
                </c:pt>
                <c:pt idx="1">
                  <c:v>31.1</c:v>
                </c:pt>
              </c:numCache>
            </c:numRef>
          </c:val>
          <c:smooth val="0"/>
          <c:extLst>
            <c:ext xmlns:c16="http://schemas.microsoft.com/office/drawing/2014/chart" uri="{C3380CC4-5D6E-409C-BE32-E72D297353CC}">
              <c16:uniqueId val="{00000001-809F-47AF-9D48-DA8710156B47}"/>
            </c:ext>
          </c:extLst>
        </c:ser>
        <c:ser>
          <c:idx val="5"/>
          <c:order val="2"/>
          <c:tx>
            <c:strRef>
              <c:f>SOTKAnet!$G$5</c:f>
              <c:strCache>
                <c:ptCount val="1"/>
                <c:pt idx="0">
                  <c:v>yhteensä</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SOTKAnet!$H$2:$I$2</c:f>
              <c:strCache>
                <c:ptCount val="2"/>
                <c:pt idx="0">
                  <c:v>2021</c:v>
                </c:pt>
                <c:pt idx="1">
                  <c:v>2023</c:v>
                </c:pt>
              </c:strCache>
            </c:strRef>
          </c:cat>
          <c:val>
            <c:numRef>
              <c:f>SOTKAnet!$H$5:$I$5</c:f>
              <c:numCache>
                <c:formatCode>General</c:formatCode>
                <c:ptCount val="2"/>
                <c:pt idx="0">
                  <c:v>15.5</c:v>
                </c:pt>
                <c:pt idx="1">
                  <c:v>21.1</c:v>
                </c:pt>
              </c:numCache>
            </c:numRef>
          </c:val>
          <c:smooth val="0"/>
          <c:extLst>
            <c:ext xmlns:c16="http://schemas.microsoft.com/office/drawing/2014/chart" uri="{C3380CC4-5D6E-409C-BE32-E72D297353CC}">
              <c16:uniqueId val="{00000002-809F-47AF-9D48-DA8710156B47}"/>
            </c:ext>
          </c:extLst>
        </c:ser>
        <c:ser>
          <c:idx val="0"/>
          <c:order val="3"/>
          <c:tx>
            <c:strRef>
              <c:f>SOTKAnet!$G$3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SOTKAnet!$H$3:$I$3</c:f>
              <c:numCache>
                <c:formatCode>General</c:formatCode>
                <c:ptCount val="2"/>
                <c:pt idx="0">
                  <c:v>4.5</c:v>
                </c:pt>
                <c:pt idx="1">
                  <c:v>5.9</c:v>
                </c:pt>
              </c:numCache>
            </c:numRef>
          </c:val>
          <c:smooth val="0"/>
          <c:extLst>
            <c:ext xmlns:c16="http://schemas.microsoft.com/office/drawing/2014/chart" uri="{C3380CC4-5D6E-409C-BE32-E72D297353CC}">
              <c16:uniqueId val="{00000003-809F-47AF-9D48-DA8710156B47}"/>
            </c:ext>
          </c:extLst>
        </c:ser>
        <c:ser>
          <c:idx val="1"/>
          <c:order val="4"/>
          <c:tx>
            <c:strRef>
              <c:f>SOTKAnet!$G$4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SOTKAnet!$H$4:$I$4</c:f>
              <c:numCache>
                <c:formatCode>General</c:formatCode>
                <c:ptCount val="2"/>
                <c:pt idx="0">
                  <c:v>23.1</c:v>
                </c:pt>
                <c:pt idx="1">
                  <c:v>31.1</c:v>
                </c:pt>
              </c:numCache>
            </c:numRef>
          </c:val>
          <c:smooth val="0"/>
          <c:extLst>
            <c:ext xmlns:c16="http://schemas.microsoft.com/office/drawing/2014/chart" uri="{C3380CC4-5D6E-409C-BE32-E72D297353CC}">
              <c16:uniqueId val="{00000004-809F-47AF-9D48-DA8710156B47}"/>
            </c:ext>
          </c:extLst>
        </c:ser>
        <c:ser>
          <c:idx val="2"/>
          <c:order val="5"/>
          <c:tx>
            <c:strRef>
              <c:f>SOTKAnet!$G$5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SOTKAnet!$H$2:$I$2</c:f>
              <c:strCache>
                <c:ptCount val="2"/>
                <c:pt idx="0">
                  <c:v>2021</c:v>
                </c:pt>
                <c:pt idx="1">
                  <c:v>2023</c:v>
                </c:pt>
              </c:strCache>
            </c:strRef>
          </c:cat>
          <c:val>
            <c:numRef>
              <c:f>SOTKAnet!$H$5:$I$5</c:f>
              <c:numCache>
                <c:formatCode>General</c:formatCode>
                <c:ptCount val="2"/>
                <c:pt idx="0">
                  <c:v>15.5</c:v>
                </c:pt>
                <c:pt idx="1">
                  <c:v>21.1</c:v>
                </c:pt>
              </c:numCache>
            </c:numRef>
          </c:val>
          <c:smooth val="0"/>
          <c:extLst>
            <c:ext xmlns:c16="http://schemas.microsoft.com/office/drawing/2014/chart" uri="{C3380CC4-5D6E-409C-BE32-E72D297353CC}">
              <c16:uniqueId val="{00000005-809F-47AF-9D48-DA8710156B47}"/>
            </c:ext>
          </c:extLst>
        </c:ser>
        <c:dLbls>
          <c:dLblPos val="t"/>
          <c:showLegendKey val="0"/>
          <c:showVal val="1"/>
          <c:showCatName val="0"/>
          <c:showSerName val="0"/>
          <c:showPercent val="0"/>
          <c:showBubbleSize val="0"/>
        </c:dLbls>
        <c:marker val="1"/>
        <c:smooth val="0"/>
        <c:axId val="651113216"/>
        <c:axId val="651113576"/>
      </c:lineChart>
      <c:catAx>
        <c:axId val="65111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1113576"/>
        <c:crosses val="autoZero"/>
        <c:auto val="1"/>
        <c:lblAlgn val="ctr"/>
        <c:lblOffset val="100"/>
        <c:noMultiLvlLbl val="0"/>
      </c:catAx>
      <c:valAx>
        <c:axId val="651113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1113216"/>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6">
        <a:lumMod val="20000"/>
        <a:lumOff val="80000"/>
      </a:schemeClr>
    </a:solidFill>
    <a:ln>
      <a:solidFill>
        <a:schemeClr val="tx1"/>
      </a:solidFill>
    </a:ln>
  </c:spPr>
  <c:txPr>
    <a:bodyPr/>
    <a:lstStyle/>
    <a:p>
      <a:pPr>
        <a:defRPr/>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Riski syömishäiriölle, %, lukio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Kainuun hyvinvointialue</c:v>
                </c:pt>
                <c:pt idx="1">
                  <c:v>Pohjois-Karjalan hyvinvointialue</c:v>
                </c:pt>
                <c:pt idx="2">
                  <c:v>Pirkanmaan hyvinvointialue</c:v>
                </c:pt>
                <c:pt idx="3">
                  <c:v>Pohjanmaan hyvinvointialue</c:v>
                </c:pt>
                <c:pt idx="4">
                  <c:v>Koko maa</c:v>
                </c:pt>
                <c:pt idx="5">
                  <c:v>Keski-Suomen hyvinvointialue</c:v>
                </c:pt>
                <c:pt idx="6">
                  <c:v>Etelä-Savon hyvinvointialue</c:v>
                </c:pt>
                <c:pt idx="7">
                  <c:v>Pohjois-Savon hyvinvointialue</c:v>
                </c:pt>
              </c:strCache>
            </c:strRef>
          </c:cat>
          <c:val>
            <c:numRef>
              <c:f>'Kouluterveyskyselyn aikasarjat '!$B$3:$B$10</c:f>
              <c:numCache>
                <c:formatCode>#\ ##0.0</c:formatCode>
                <c:ptCount val="8"/>
                <c:pt idx="0">
                  <c:v>17.8</c:v>
                </c:pt>
                <c:pt idx="1">
                  <c:v>18.600000000000001</c:v>
                </c:pt>
                <c:pt idx="2">
                  <c:v>19</c:v>
                </c:pt>
                <c:pt idx="3">
                  <c:v>19.100000000000001</c:v>
                </c:pt>
                <c:pt idx="4">
                  <c:v>19.600000000000001</c:v>
                </c:pt>
                <c:pt idx="5">
                  <c:v>19.600000000000001</c:v>
                </c:pt>
                <c:pt idx="6">
                  <c:v>20.6</c:v>
                </c:pt>
                <c:pt idx="7">
                  <c:v>21.1</c:v>
                </c:pt>
              </c:numCache>
            </c:numRef>
          </c:val>
          <c:extLst>
            <c:ext xmlns:c16="http://schemas.microsoft.com/office/drawing/2014/chart" uri="{C3380CC4-5D6E-409C-BE32-E72D297353CC}">
              <c16:uniqueId val="{00000000-5EE7-4121-80B6-94206E48EA81}"/>
            </c:ext>
          </c:extLst>
        </c:ser>
        <c:dLbls>
          <c:dLblPos val="outEnd"/>
          <c:showLegendKey val="0"/>
          <c:showVal val="1"/>
          <c:showCatName val="0"/>
          <c:showSerName val="0"/>
          <c:showPercent val="0"/>
          <c:showBubbleSize val="0"/>
        </c:dLbls>
        <c:gapWidth val="219"/>
        <c:overlap val="-27"/>
        <c:axId val="427534832"/>
        <c:axId val="427538432"/>
      </c:barChart>
      <c:catAx>
        <c:axId val="42753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7538432"/>
        <c:crosses val="autoZero"/>
        <c:auto val="1"/>
        <c:lblAlgn val="ctr"/>
        <c:lblOffset val="100"/>
        <c:noMultiLvlLbl val="0"/>
      </c:catAx>
      <c:valAx>
        <c:axId val="4275384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753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Riski syömishäiriölle, %, ammatillinen oppilaitos,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Pohjois-Karjalan hyvinvointialue</c:v>
                </c:pt>
                <c:pt idx="1">
                  <c:v>Pohjois-Savon hyvinvointialue</c:v>
                </c:pt>
                <c:pt idx="2">
                  <c:v>Pirkanmaan hyvinvointialue</c:v>
                </c:pt>
                <c:pt idx="3">
                  <c:v>Keski-Suomen hyvinvointialue</c:v>
                </c:pt>
                <c:pt idx="4">
                  <c:v>Koko maa</c:v>
                </c:pt>
                <c:pt idx="5">
                  <c:v>Etelä-Savon hyvinvointialue</c:v>
                </c:pt>
                <c:pt idx="6">
                  <c:v>Pohjanmaan hyvinvointialue</c:v>
                </c:pt>
                <c:pt idx="7">
                  <c:v>Kainuun hyvinvointialue</c:v>
                </c:pt>
              </c:strCache>
            </c:strRef>
          </c:cat>
          <c:val>
            <c:numRef>
              <c:f>'Kouluterveyskyselyn aikasarjat '!$B$3:$B$10</c:f>
              <c:numCache>
                <c:formatCode>#\ ##0.0</c:formatCode>
                <c:ptCount val="8"/>
                <c:pt idx="0">
                  <c:v>12.7</c:v>
                </c:pt>
                <c:pt idx="1">
                  <c:v>13.9</c:v>
                </c:pt>
                <c:pt idx="2">
                  <c:v>15.8</c:v>
                </c:pt>
                <c:pt idx="3">
                  <c:v>17</c:v>
                </c:pt>
                <c:pt idx="4">
                  <c:v>17.899999999999999</c:v>
                </c:pt>
                <c:pt idx="5">
                  <c:v>18</c:v>
                </c:pt>
                <c:pt idx="6">
                  <c:v>19.2</c:v>
                </c:pt>
                <c:pt idx="7">
                  <c:v>21.2</c:v>
                </c:pt>
              </c:numCache>
            </c:numRef>
          </c:val>
          <c:extLst>
            <c:ext xmlns:c16="http://schemas.microsoft.com/office/drawing/2014/chart" uri="{C3380CC4-5D6E-409C-BE32-E72D297353CC}">
              <c16:uniqueId val="{00000000-F305-4C8F-A9E2-DEE8064A5A38}"/>
            </c:ext>
          </c:extLst>
        </c:ser>
        <c:dLbls>
          <c:dLblPos val="outEnd"/>
          <c:showLegendKey val="0"/>
          <c:showVal val="1"/>
          <c:showCatName val="0"/>
          <c:showSerName val="0"/>
          <c:showPercent val="0"/>
          <c:showBubbleSize val="0"/>
        </c:dLbls>
        <c:gapWidth val="219"/>
        <c:overlap val="-27"/>
        <c:axId val="682461832"/>
        <c:axId val="682460392"/>
      </c:barChart>
      <c:catAx>
        <c:axId val="68246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2460392"/>
        <c:crosses val="autoZero"/>
        <c:auto val="1"/>
        <c:lblAlgn val="ctr"/>
        <c:lblOffset val="100"/>
        <c:noMultiLvlLbl val="0"/>
      </c:catAx>
      <c:valAx>
        <c:axId val="6824603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246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Vähintään kaksi viikkoa kestänyt masennusoireilu, % 8. ja 9. luokan oppilaista </a:t>
            </a:r>
          </a:p>
        </c:rich>
      </c:tx>
      <c:overlay val="0"/>
      <c:spPr>
        <a:solidFill>
          <a:schemeClr val="accent3">
            <a:lumMod val="20000"/>
            <a:lumOff val="80000"/>
          </a:schemeClr>
        </a:solid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SOTKAnet!$K$3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SOTKAnet!$J$4:$J$10</c:f>
              <c:strCache>
                <c:ptCount val="7"/>
                <c:pt idx="0">
                  <c:v>Koko maa</c:v>
                </c:pt>
                <c:pt idx="1">
                  <c:v>Kainuun hyvinvointialue</c:v>
                </c:pt>
                <c:pt idx="2">
                  <c:v>Keski-Suomen hyvinvointialue</c:v>
                </c:pt>
                <c:pt idx="3">
                  <c:v>Pirkanmaan hyvinvointialue</c:v>
                </c:pt>
                <c:pt idx="4">
                  <c:v>Pohjois-Karjalan hyvinvointialue</c:v>
                </c:pt>
                <c:pt idx="5">
                  <c:v>Pohjois-Pohjanmaan hyvinvointialue</c:v>
                </c:pt>
                <c:pt idx="6">
                  <c:v>Pohjois-Savon hyvinvointialue</c:v>
                </c:pt>
              </c:strCache>
            </c:strRef>
          </c:cat>
          <c:val>
            <c:numRef>
              <c:f>SOTKAnet!$K$4:$K$10</c:f>
              <c:numCache>
                <c:formatCode>General</c:formatCode>
                <c:ptCount val="7"/>
                <c:pt idx="0">
                  <c:v>17.8</c:v>
                </c:pt>
                <c:pt idx="1">
                  <c:v>19.2</c:v>
                </c:pt>
                <c:pt idx="2">
                  <c:v>17.7</c:v>
                </c:pt>
                <c:pt idx="3">
                  <c:v>17.600000000000001</c:v>
                </c:pt>
                <c:pt idx="4">
                  <c:v>18.3</c:v>
                </c:pt>
                <c:pt idx="5">
                  <c:v>15.9</c:v>
                </c:pt>
                <c:pt idx="6">
                  <c:v>18.8</c:v>
                </c:pt>
              </c:numCache>
            </c:numRef>
          </c:val>
          <c:extLst>
            <c:ext xmlns:c16="http://schemas.microsoft.com/office/drawing/2014/chart" uri="{C3380CC4-5D6E-409C-BE32-E72D297353CC}">
              <c16:uniqueId val="{00000000-A0B8-428F-BC2F-7E06A54246DA}"/>
            </c:ext>
          </c:extLst>
        </c:ser>
        <c:ser>
          <c:idx val="1"/>
          <c:order val="1"/>
          <c:tx>
            <c:strRef>
              <c:f>SOTKAnet!$L$3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SOTKAnet!$J$4:$J$10</c:f>
              <c:strCache>
                <c:ptCount val="7"/>
                <c:pt idx="0">
                  <c:v>Koko maa</c:v>
                </c:pt>
                <c:pt idx="1">
                  <c:v>Kainuun hyvinvointialue</c:v>
                </c:pt>
                <c:pt idx="2">
                  <c:v>Keski-Suomen hyvinvointialue</c:v>
                </c:pt>
                <c:pt idx="3">
                  <c:v>Pirkanmaan hyvinvointialue</c:v>
                </c:pt>
                <c:pt idx="4">
                  <c:v>Pohjois-Karjalan hyvinvointialue</c:v>
                </c:pt>
                <c:pt idx="5">
                  <c:v>Pohjois-Pohjanmaan hyvinvointialue</c:v>
                </c:pt>
                <c:pt idx="6">
                  <c:v>Pohjois-Savon hyvinvointialue</c:v>
                </c:pt>
              </c:strCache>
            </c:strRef>
          </c:cat>
          <c:val>
            <c:numRef>
              <c:f>SOTKAnet!$L$4:$L$10</c:f>
              <c:numCache>
                <c:formatCode>General</c:formatCode>
                <c:ptCount val="7"/>
                <c:pt idx="0">
                  <c:v>23.9</c:v>
                </c:pt>
                <c:pt idx="1">
                  <c:v>21.5</c:v>
                </c:pt>
                <c:pt idx="2">
                  <c:v>22.7</c:v>
                </c:pt>
                <c:pt idx="3">
                  <c:v>23.8</c:v>
                </c:pt>
                <c:pt idx="4">
                  <c:v>24.1</c:v>
                </c:pt>
                <c:pt idx="5">
                  <c:v>22.7</c:v>
                </c:pt>
                <c:pt idx="6">
                  <c:v>24.4</c:v>
                </c:pt>
              </c:numCache>
            </c:numRef>
          </c:val>
          <c:extLst>
            <c:ext xmlns:c16="http://schemas.microsoft.com/office/drawing/2014/chart" uri="{C3380CC4-5D6E-409C-BE32-E72D297353CC}">
              <c16:uniqueId val="{00000001-A0B8-428F-BC2F-7E06A54246DA}"/>
            </c:ext>
          </c:extLst>
        </c:ser>
        <c:ser>
          <c:idx val="2"/>
          <c:order val="2"/>
          <c:tx>
            <c:strRef>
              <c:f>SOTKAnet!$M$3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SOTKAnet!$J$4:$J$10</c:f>
              <c:strCache>
                <c:ptCount val="7"/>
                <c:pt idx="0">
                  <c:v>Koko maa</c:v>
                </c:pt>
                <c:pt idx="1">
                  <c:v>Kainuun hyvinvointialue</c:v>
                </c:pt>
                <c:pt idx="2">
                  <c:v>Keski-Suomen hyvinvointialue</c:v>
                </c:pt>
                <c:pt idx="3">
                  <c:v>Pirkanmaan hyvinvointialue</c:v>
                </c:pt>
                <c:pt idx="4">
                  <c:v>Pohjois-Karjalan hyvinvointialue</c:v>
                </c:pt>
                <c:pt idx="5">
                  <c:v>Pohjois-Pohjanmaan hyvinvointialue</c:v>
                </c:pt>
                <c:pt idx="6">
                  <c:v>Pohjois-Savon hyvinvointialue</c:v>
                </c:pt>
              </c:strCache>
            </c:strRef>
          </c:cat>
          <c:val>
            <c:numRef>
              <c:f>SOTKAnet!$M$4:$M$10</c:f>
              <c:numCache>
                <c:formatCode>General</c:formatCode>
                <c:ptCount val="7"/>
                <c:pt idx="0">
                  <c:v>25.5</c:v>
                </c:pt>
                <c:pt idx="1">
                  <c:v>26.4</c:v>
                </c:pt>
                <c:pt idx="2">
                  <c:v>24.6</c:v>
                </c:pt>
                <c:pt idx="3">
                  <c:v>25.6</c:v>
                </c:pt>
                <c:pt idx="4">
                  <c:v>24.8</c:v>
                </c:pt>
                <c:pt idx="5">
                  <c:v>24.9</c:v>
                </c:pt>
                <c:pt idx="6">
                  <c:v>24.1</c:v>
                </c:pt>
              </c:numCache>
            </c:numRef>
          </c:val>
          <c:extLst>
            <c:ext xmlns:c16="http://schemas.microsoft.com/office/drawing/2014/chart" uri="{C3380CC4-5D6E-409C-BE32-E72D297353CC}">
              <c16:uniqueId val="{00000002-A0B8-428F-BC2F-7E06A54246DA}"/>
            </c:ext>
          </c:extLst>
        </c:ser>
        <c:dLbls>
          <c:dLblPos val="outEnd"/>
          <c:showLegendKey val="0"/>
          <c:showVal val="1"/>
          <c:showCatName val="0"/>
          <c:showSerName val="0"/>
          <c:showPercent val="0"/>
          <c:showBubbleSize val="0"/>
        </c:dLbls>
        <c:gapWidth val="219"/>
        <c:overlap val="-27"/>
        <c:axId val="708229408"/>
        <c:axId val="708225448"/>
      </c:barChart>
      <c:catAx>
        <c:axId val="7082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225448"/>
        <c:crosses val="autoZero"/>
        <c:auto val="1"/>
        <c:lblAlgn val="ctr"/>
        <c:lblOffset val="100"/>
        <c:noMultiLvlLbl val="0"/>
      </c:catAx>
      <c:valAx>
        <c:axId val="708225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22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Erittäin tyytyväinen elämäänsä tällä hetkellä ,%,</a:t>
            </a:r>
            <a:r>
              <a:rPr lang="fi-FI" baseline="0"/>
              <a:t> 8. ja 9. luoka oppilaista. 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SOTKAnet!$B$4</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SOTKAnet!$C$3:$E$3</c:f>
              <c:numCache>
                <c:formatCode>General</c:formatCode>
                <c:ptCount val="3"/>
                <c:pt idx="0">
                  <c:v>2019</c:v>
                </c:pt>
                <c:pt idx="1">
                  <c:v>2021</c:v>
                </c:pt>
                <c:pt idx="2">
                  <c:v>2023</c:v>
                </c:pt>
              </c:numCache>
            </c:numRef>
          </c:cat>
          <c:val>
            <c:numRef>
              <c:f>SOTKAnet!$C$4:$E$4</c:f>
              <c:numCache>
                <c:formatCode>General</c:formatCode>
                <c:ptCount val="3"/>
                <c:pt idx="0">
                  <c:v>41</c:v>
                </c:pt>
                <c:pt idx="1">
                  <c:v>35.5</c:v>
                </c:pt>
                <c:pt idx="2">
                  <c:v>33.700000000000003</c:v>
                </c:pt>
              </c:numCache>
            </c:numRef>
          </c:val>
          <c:smooth val="0"/>
          <c:extLst>
            <c:ext xmlns:c16="http://schemas.microsoft.com/office/drawing/2014/chart" uri="{C3380CC4-5D6E-409C-BE32-E72D297353CC}">
              <c16:uniqueId val="{00000000-8AD6-4DCF-9FB4-EAFFE4199E31}"/>
            </c:ext>
          </c:extLst>
        </c:ser>
        <c:ser>
          <c:idx val="1"/>
          <c:order val="1"/>
          <c:tx>
            <c:strRef>
              <c:f>SOTKAnet!$B$5</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SOTKAnet!$C$3:$E$3</c:f>
              <c:numCache>
                <c:formatCode>General</c:formatCode>
                <c:ptCount val="3"/>
                <c:pt idx="0">
                  <c:v>2019</c:v>
                </c:pt>
                <c:pt idx="1">
                  <c:v>2021</c:v>
                </c:pt>
                <c:pt idx="2">
                  <c:v>2023</c:v>
                </c:pt>
              </c:numCache>
            </c:numRef>
          </c:cat>
          <c:val>
            <c:numRef>
              <c:f>SOTKAnet!$C$5:$E$5</c:f>
              <c:numCache>
                <c:formatCode>General</c:formatCode>
                <c:ptCount val="3"/>
                <c:pt idx="0">
                  <c:v>17.2</c:v>
                </c:pt>
                <c:pt idx="1">
                  <c:v>10.1</c:v>
                </c:pt>
                <c:pt idx="2">
                  <c:v>8.9</c:v>
                </c:pt>
              </c:numCache>
            </c:numRef>
          </c:val>
          <c:smooth val="0"/>
          <c:extLst>
            <c:ext xmlns:c16="http://schemas.microsoft.com/office/drawing/2014/chart" uri="{C3380CC4-5D6E-409C-BE32-E72D297353CC}">
              <c16:uniqueId val="{00000001-8AD6-4DCF-9FB4-EAFFE4199E31}"/>
            </c:ext>
          </c:extLst>
        </c:ser>
        <c:ser>
          <c:idx val="2"/>
          <c:order val="2"/>
          <c:tx>
            <c:strRef>
              <c:f>SOTKAnet!$B$6</c:f>
              <c:strCache>
                <c:ptCount val="1"/>
                <c:pt idx="0">
                  <c:v>Kaikki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SOTKAnet!$C$3:$E$3</c:f>
              <c:numCache>
                <c:formatCode>General</c:formatCode>
                <c:ptCount val="3"/>
                <c:pt idx="0">
                  <c:v>2019</c:v>
                </c:pt>
                <c:pt idx="1">
                  <c:v>2021</c:v>
                </c:pt>
                <c:pt idx="2">
                  <c:v>2023</c:v>
                </c:pt>
              </c:numCache>
            </c:numRef>
          </c:cat>
          <c:val>
            <c:numRef>
              <c:f>SOTKAnet!$C$6:$E$6</c:f>
              <c:numCache>
                <c:formatCode>General</c:formatCode>
                <c:ptCount val="3"/>
                <c:pt idx="0">
                  <c:v>28.8</c:v>
                </c:pt>
                <c:pt idx="1">
                  <c:v>22.6</c:v>
                </c:pt>
                <c:pt idx="2">
                  <c:v>21</c:v>
                </c:pt>
              </c:numCache>
            </c:numRef>
          </c:val>
          <c:smooth val="0"/>
          <c:extLst>
            <c:ext xmlns:c16="http://schemas.microsoft.com/office/drawing/2014/chart" uri="{C3380CC4-5D6E-409C-BE32-E72D297353CC}">
              <c16:uniqueId val="{00000002-8AD6-4DCF-9FB4-EAFFE4199E31}"/>
            </c:ext>
          </c:extLst>
        </c:ser>
        <c:dLbls>
          <c:dLblPos val="t"/>
          <c:showLegendKey val="0"/>
          <c:showVal val="1"/>
          <c:showCatName val="0"/>
          <c:showSerName val="0"/>
          <c:showPercent val="0"/>
          <c:showBubbleSize val="0"/>
        </c:dLbls>
        <c:marker val="1"/>
        <c:smooth val="0"/>
        <c:axId val="1000728488"/>
        <c:axId val="1003449896"/>
      </c:lineChart>
      <c:catAx>
        <c:axId val="100072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449896"/>
        <c:crosses val="autoZero"/>
        <c:auto val="1"/>
        <c:lblAlgn val="ctr"/>
        <c:lblOffset val="100"/>
        <c:noMultiLvlLbl val="0"/>
      </c:catAx>
      <c:valAx>
        <c:axId val="1003449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072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kaksi viikkoa kestänyt masennusoireilu, % 8. ja 9. luokan oppilaista,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SOTKAnet!$J$3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SOTKAnet!$K$2:$M$2</c:f>
              <c:strCache>
                <c:ptCount val="3"/>
                <c:pt idx="0">
                  <c:v>2019</c:v>
                </c:pt>
                <c:pt idx="1">
                  <c:v>2021</c:v>
                </c:pt>
                <c:pt idx="2">
                  <c:v>2023</c:v>
                </c:pt>
              </c:strCache>
            </c:strRef>
          </c:cat>
          <c:val>
            <c:numRef>
              <c:f>SOTKAnet!$K$3:$M$3</c:f>
              <c:numCache>
                <c:formatCode>General</c:formatCode>
                <c:ptCount val="3"/>
                <c:pt idx="0">
                  <c:v>10.6</c:v>
                </c:pt>
                <c:pt idx="1">
                  <c:v>13.6</c:v>
                </c:pt>
                <c:pt idx="2">
                  <c:v>13.6</c:v>
                </c:pt>
              </c:numCache>
            </c:numRef>
          </c:val>
          <c:smooth val="0"/>
          <c:extLst>
            <c:ext xmlns:c16="http://schemas.microsoft.com/office/drawing/2014/chart" uri="{C3380CC4-5D6E-409C-BE32-E72D297353CC}">
              <c16:uniqueId val="{00000000-D14D-4A4B-89BF-355327F3C68A}"/>
            </c:ext>
          </c:extLst>
        </c:ser>
        <c:ser>
          <c:idx val="1"/>
          <c:order val="1"/>
          <c:tx>
            <c:strRef>
              <c:f>SOTKAnet!$J$4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SOTKAnet!$K$2:$M$2</c:f>
              <c:strCache>
                <c:ptCount val="3"/>
                <c:pt idx="0">
                  <c:v>2019</c:v>
                </c:pt>
                <c:pt idx="1">
                  <c:v>2021</c:v>
                </c:pt>
                <c:pt idx="2">
                  <c:v>2023</c:v>
                </c:pt>
              </c:strCache>
            </c:strRef>
          </c:cat>
          <c:val>
            <c:numRef>
              <c:f>SOTKAnet!$K$4:$M$4</c:f>
              <c:numCache>
                <c:formatCode>General</c:formatCode>
                <c:ptCount val="3"/>
                <c:pt idx="0">
                  <c:v>26.8</c:v>
                </c:pt>
                <c:pt idx="1">
                  <c:v>35</c:v>
                </c:pt>
                <c:pt idx="2">
                  <c:v>34.6</c:v>
                </c:pt>
              </c:numCache>
            </c:numRef>
          </c:val>
          <c:smooth val="0"/>
          <c:extLst>
            <c:ext xmlns:c16="http://schemas.microsoft.com/office/drawing/2014/chart" uri="{C3380CC4-5D6E-409C-BE32-E72D297353CC}">
              <c16:uniqueId val="{00000001-D14D-4A4B-89BF-355327F3C68A}"/>
            </c:ext>
          </c:extLst>
        </c:ser>
        <c:ser>
          <c:idx val="2"/>
          <c:order val="2"/>
          <c:tx>
            <c:strRef>
              <c:f>SOTKAnet!$J$5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SOTKAnet!$K$2:$M$2</c:f>
              <c:strCache>
                <c:ptCount val="3"/>
                <c:pt idx="0">
                  <c:v>2019</c:v>
                </c:pt>
                <c:pt idx="1">
                  <c:v>2021</c:v>
                </c:pt>
                <c:pt idx="2">
                  <c:v>2023</c:v>
                </c:pt>
              </c:strCache>
            </c:strRef>
          </c:cat>
          <c:val>
            <c:numRef>
              <c:f>SOTKAnet!$K$5:$M$5</c:f>
              <c:numCache>
                <c:formatCode>General</c:formatCode>
                <c:ptCount val="3"/>
                <c:pt idx="0">
                  <c:v>18.8</c:v>
                </c:pt>
                <c:pt idx="1">
                  <c:v>24.4</c:v>
                </c:pt>
                <c:pt idx="2">
                  <c:v>24.1</c:v>
                </c:pt>
              </c:numCache>
            </c:numRef>
          </c:val>
          <c:smooth val="0"/>
          <c:extLst>
            <c:ext xmlns:c16="http://schemas.microsoft.com/office/drawing/2014/chart" uri="{C3380CC4-5D6E-409C-BE32-E72D297353CC}">
              <c16:uniqueId val="{00000002-D14D-4A4B-89BF-355327F3C68A}"/>
            </c:ext>
          </c:extLst>
        </c:ser>
        <c:dLbls>
          <c:dLblPos val="t"/>
          <c:showLegendKey val="0"/>
          <c:showVal val="1"/>
          <c:showCatName val="0"/>
          <c:showSerName val="0"/>
          <c:showPercent val="0"/>
          <c:showBubbleSize val="0"/>
        </c:dLbls>
        <c:marker val="1"/>
        <c:smooth val="0"/>
        <c:axId val="1008587136"/>
        <c:axId val="1008584976"/>
      </c:lineChart>
      <c:catAx>
        <c:axId val="100858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8584976"/>
        <c:crosses val="autoZero"/>
        <c:auto val="1"/>
        <c:lblAlgn val="ctr"/>
        <c:lblOffset val="100"/>
        <c:noMultiLvlLbl val="0"/>
      </c:catAx>
      <c:valAx>
        <c:axId val="100858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858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CC"/>
    </a:solidFill>
    <a:ln>
      <a:solidFill>
        <a:schemeClr val="tx1"/>
      </a:solidFill>
    </a:ln>
    <a:effectLst/>
  </c:spPr>
  <c:txPr>
    <a:bodyPr/>
    <a:lstStyle/>
    <a:p>
      <a:pPr>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kaksi viikkoa kestänyt masennusoireilu,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Tuusniemi</c:v>
                </c:pt>
                <c:pt idx="1">
                  <c:v>Varkaus</c:v>
                </c:pt>
                <c:pt idx="2">
                  <c:v>Suonenjoki</c:v>
                </c:pt>
                <c:pt idx="3">
                  <c:v>Kuopio</c:v>
                </c:pt>
                <c:pt idx="4">
                  <c:v>Pohjois-Savon hyvinvointialue</c:v>
                </c:pt>
                <c:pt idx="5">
                  <c:v>Siilinjärvi</c:v>
                </c:pt>
                <c:pt idx="6">
                  <c:v>Sonkajärvi</c:v>
                </c:pt>
                <c:pt idx="7">
                  <c:v>Rautalampi</c:v>
                </c:pt>
                <c:pt idx="8">
                  <c:v>Koko maa</c:v>
                </c:pt>
                <c:pt idx="9">
                  <c:v>Joroinen</c:v>
                </c:pt>
                <c:pt idx="10">
                  <c:v>Leppävirta</c:v>
                </c:pt>
                <c:pt idx="11">
                  <c:v>Vieremä</c:v>
                </c:pt>
                <c:pt idx="12">
                  <c:v>Lapinlahti</c:v>
                </c:pt>
                <c:pt idx="13">
                  <c:v>Iisalmi</c:v>
                </c:pt>
                <c:pt idx="14">
                  <c:v>Pielavesi</c:v>
                </c:pt>
                <c:pt idx="15">
                  <c:v>Vesanto</c:v>
                </c:pt>
                <c:pt idx="16">
                  <c:v>Kiuruvesi</c:v>
                </c:pt>
              </c:strCache>
            </c:strRef>
          </c:cat>
          <c:val>
            <c:numRef>
              <c:f>SOTKAnet!$B$3:$B$19</c:f>
              <c:numCache>
                <c:formatCode>General</c:formatCode>
                <c:ptCount val="17"/>
                <c:pt idx="0">
                  <c:v>32.799999999999997</c:v>
                </c:pt>
                <c:pt idx="1">
                  <c:v>25.4</c:v>
                </c:pt>
                <c:pt idx="2">
                  <c:v>31.3</c:v>
                </c:pt>
                <c:pt idx="3">
                  <c:v>24</c:v>
                </c:pt>
                <c:pt idx="4">
                  <c:v>24.4</c:v>
                </c:pt>
                <c:pt idx="5">
                  <c:v>25.3</c:v>
                </c:pt>
                <c:pt idx="6">
                  <c:v>21.9</c:v>
                </c:pt>
                <c:pt idx="7">
                  <c:v>25.4</c:v>
                </c:pt>
                <c:pt idx="8">
                  <c:v>23.9</c:v>
                </c:pt>
                <c:pt idx="9">
                  <c:v>25.6</c:v>
                </c:pt>
                <c:pt idx="10">
                  <c:v>19.3</c:v>
                </c:pt>
                <c:pt idx="11">
                  <c:v>22.4</c:v>
                </c:pt>
                <c:pt idx="12">
                  <c:v>18</c:v>
                </c:pt>
                <c:pt idx="13">
                  <c:v>25.3</c:v>
                </c:pt>
                <c:pt idx="14">
                  <c:v>29.1</c:v>
                </c:pt>
                <c:pt idx="15">
                  <c:v>0</c:v>
                </c:pt>
                <c:pt idx="16">
                  <c:v>27.5</c:v>
                </c:pt>
              </c:numCache>
            </c:numRef>
          </c:val>
          <c:extLst>
            <c:ext xmlns:c16="http://schemas.microsoft.com/office/drawing/2014/chart" uri="{C3380CC4-5D6E-409C-BE32-E72D297353CC}">
              <c16:uniqueId val="{00000000-B212-4D63-B70E-53EE2C8D10F7}"/>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Tuusniemi</c:v>
                </c:pt>
                <c:pt idx="1">
                  <c:v>Varkaus</c:v>
                </c:pt>
                <c:pt idx="2">
                  <c:v>Suonenjoki</c:v>
                </c:pt>
                <c:pt idx="3">
                  <c:v>Kuopio</c:v>
                </c:pt>
                <c:pt idx="4">
                  <c:v>Pohjois-Savon hyvinvointialue</c:v>
                </c:pt>
                <c:pt idx="5">
                  <c:v>Siilinjärvi</c:v>
                </c:pt>
                <c:pt idx="6">
                  <c:v>Sonkajärvi</c:v>
                </c:pt>
                <c:pt idx="7">
                  <c:v>Rautalampi</c:v>
                </c:pt>
                <c:pt idx="8">
                  <c:v>Koko maa</c:v>
                </c:pt>
                <c:pt idx="9">
                  <c:v>Joroinen</c:v>
                </c:pt>
                <c:pt idx="10">
                  <c:v>Leppävirta</c:v>
                </c:pt>
                <c:pt idx="11">
                  <c:v>Vieremä</c:v>
                </c:pt>
                <c:pt idx="12">
                  <c:v>Lapinlahti</c:v>
                </c:pt>
                <c:pt idx="13">
                  <c:v>Iisalmi</c:v>
                </c:pt>
                <c:pt idx="14">
                  <c:v>Pielavesi</c:v>
                </c:pt>
                <c:pt idx="15">
                  <c:v>Vesanto</c:v>
                </c:pt>
                <c:pt idx="16">
                  <c:v>Kiuruvesi</c:v>
                </c:pt>
              </c:strCache>
            </c:strRef>
          </c:cat>
          <c:val>
            <c:numRef>
              <c:f>SOTKAnet!$C$3:$C$19</c:f>
              <c:numCache>
                <c:formatCode>General</c:formatCode>
                <c:ptCount val="17"/>
                <c:pt idx="0">
                  <c:v>15.8</c:v>
                </c:pt>
                <c:pt idx="1">
                  <c:v>20.5</c:v>
                </c:pt>
                <c:pt idx="2">
                  <c:v>20.9</c:v>
                </c:pt>
                <c:pt idx="3">
                  <c:v>22.2</c:v>
                </c:pt>
                <c:pt idx="4">
                  <c:v>24.1</c:v>
                </c:pt>
                <c:pt idx="5">
                  <c:v>24.1</c:v>
                </c:pt>
                <c:pt idx="6">
                  <c:v>24.1</c:v>
                </c:pt>
                <c:pt idx="7">
                  <c:v>24.4</c:v>
                </c:pt>
                <c:pt idx="8">
                  <c:v>25.5</c:v>
                </c:pt>
                <c:pt idx="9">
                  <c:v>26</c:v>
                </c:pt>
                <c:pt idx="10">
                  <c:v>26.1</c:v>
                </c:pt>
                <c:pt idx="11">
                  <c:v>26.9</c:v>
                </c:pt>
                <c:pt idx="12">
                  <c:v>28.5</c:v>
                </c:pt>
                <c:pt idx="13">
                  <c:v>28.7</c:v>
                </c:pt>
                <c:pt idx="14">
                  <c:v>29.5</c:v>
                </c:pt>
                <c:pt idx="15">
                  <c:v>31.3</c:v>
                </c:pt>
                <c:pt idx="16">
                  <c:v>33.700000000000003</c:v>
                </c:pt>
              </c:numCache>
            </c:numRef>
          </c:val>
          <c:extLst>
            <c:ext xmlns:c16="http://schemas.microsoft.com/office/drawing/2014/chart" uri="{C3380CC4-5D6E-409C-BE32-E72D297353CC}">
              <c16:uniqueId val="{00000001-B212-4D63-B70E-53EE2C8D10F7}"/>
            </c:ext>
          </c:extLst>
        </c:ser>
        <c:dLbls>
          <c:dLblPos val="outEnd"/>
          <c:showLegendKey val="0"/>
          <c:showVal val="1"/>
          <c:showCatName val="0"/>
          <c:showSerName val="0"/>
          <c:showPercent val="0"/>
          <c:showBubbleSize val="0"/>
        </c:dLbls>
        <c:gapWidth val="219"/>
        <c:overlap val="-27"/>
        <c:axId val="703788928"/>
        <c:axId val="703784248"/>
      </c:barChart>
      <c:catAx>
        <c:axId val="70378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3784248"/>
        <c:crosses val="autoZero"/>
        <c:auto val="1"/>
        <c:lblAlgn val="ctr"/>
        <c:lblOffset val="100"/>
        <c:noMultiLvlLbl val="0"/>
      </c:catAx>
      <c:valAx>
        <c:axId val="70378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378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kaksi viikkoa kestänyt masennusoireilu, % ammatillisen oppilaitoksen 1. ja 2. vuoden opiskelijoista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SOTKAnet!$K$11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SOTKAnet!$J$12:$J$18</c:f>
              <c:strCache>
                <c:ptCount val="7"/>
                <c:pt idx="0">
                  <c:v>Koko maa</c:v>
                </c:pt>
                <c:pt idx="1">
                  <c:v>Kainuun hyvinvointialue</c:v>
                </c:pt>
                <c:pt idx="2">
                  <c:v>Keski-Suomen hyvinvointialue</c:v>
                </c:pt>
                <c:pt idx="3">
                  <c:v>Pirkanmaan hyvinvointialue</c:v>
                </c:pt>
                <c:pt idx="4">
                  <c:v>Pohjois-Karjalan hyvinvointialue</c:v>
                </c:pt>
                <c:pt idx="5">
                  <c:v>Pohjois-Pohjanmaan hyvinvointialue</c:v>
                </c:pt>
                <c:pt idx="6">
                  <c:v>Pohjois-Savon hyvinvointialue</c:v>
                </c:pt>
              </c:strCache>
            </c:strRef>
          </c:cat>
          <c:val>
            <c:numRef>
              <c:f>SOTKAnet!$K$12:$K$18</c:f>
              <c:numCache>
                <c:formatCode>General</c:formatCode>
                <c:ptCount val="7"/>
                <c:pt idx="0">
                  <c:v>15.4</c:v>
                </c:pt>
                <c:pt idx="1">
                  <c:v>14.5</c:v>
                </c:pt>
                <c:pt idx="2">
                  <c:v>14.8</c:v>
                </c:pt>
                <c:pt idx="3">
                  <c:v>16.7</c:v>
                </c:pt>
                <c:pt idx="4">
                  <c:v>16.8</c:v>
                </c:pt>
                <c:pt idx="5">
                  <c:v>11.9</c:v>
                </c:pt>
                <c:pt idx="6">
                  <c:v>14.6</c:v>
                </c:pt>
              </c:numCache>
            </c:numRef>
          </c:val>
          <c:extLst>
            <c:ext xmlns:c16="http://schemas.microsoft.com/office/drawing/2014/chart" uri="{C3380CC4-5D6E-409C-BE32-E72D297353CC}">
              <c16:uniqueId val="{00000000-49AC-4067-B3DB-51CD7DFD6FC8}"/>
            </c:ext>
          </c:extLst>
        </c:ser>
        <c:ser>
          <c:idx val="1"/>
          <c:order val="1"/>
          <c:tx>
            <c:strRef>
              <c:f>SOTKAnet!$L$11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SOTKAnet!$J$12:$J$18</c:f>
              <c:strCache>
                <c:ptCount val="7"/>
                <c:pt idx="0">
                  <c:v>Koko maa</c:v>
                </c:pt>
                <c:pt idx="1">
                  <c:v>Kainuun hyvinvointialue</c:v>
                </c:pt>
                <c:pt idx="2">
                  <c:v>Keski-Suomen hyvinvointialue</c:v>
                </c:pt>
                <c:pt idx="3">
                  <c:v>Pirkanmaan hyvinvointialue</c:v>
                </c:pt>
                <c:pt idx="4">
                  <c:v>Pohjois-Karjalan hyvinvointialue</c:v>
                </c:pt>
                <c:pt idx="5">
                  <c:v>Pohjois-Pohjanmaan hyvinvointialue</c:v>
                </c:pt>
                <c:pt idx="6">
                  <c:v>Pohjois-Savon hyvinvointialue</c:v>
                </c:pt>
              </c:strCache>
            </c:strRef>
          </c:cat>
          <c:val>
            <c:numRef>
              <c:f>SOTKAnet!$L$12:$L$18</c:f>
              <c:numCache>
                <c:formatCode>General</c:formatCode>
                <c:ptCount val="7"/>
                <c:pt idx="0">
                  <c:v>20.5</c:v>
                </c:pt>
                <c:pt idx="1">
                  <c:v>20.7</c:v>
                </c:pt>
                <c:pt idx="2">
                  <c:v>20.8</c:v>
                </c:pt>
                <c:pt idx="3">
                  <c:v>20.399999999999999</c:v>
                </c:pt>
                <c:pt idx="4">
                  <c:v>18.100000000000001</c:v>
                </c:pt>
                <c:pt idx="5">
                  <c:v>18.5</c:v>
                </c:pt>
                <c:pt idx="6">
                  <c:v>18.8</c:v>
                </c:pt>
              </c:numCache>
            </c:numRef>
          </c:val>
          <c:extLst>
            <c:ext xmlns:c16="http://schemas.microsoft.com/office/drawing/2014/chart" uri="{C3380CC4-5D6E-409C-BE32-E72D297353CC}">
              <c16:uniqueId val="{00000001-49AC-4067-B3DB-51CD7DFD6FC8}"/>
            </c:ext>
          </c:extLst>
        </c:ser>
        <c:ser>
          <c:idx val="2"/>
          <c:order val="2"/>
          <c:tx>
            <c:strRef>
              <c:f>SOTKAnet!$M$11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SOTKAnet!$J$12:$J$18</c:f>
              <c:strCache>
                <c:ptCount val="7"/>
                <c:pt idx="0">
                  <c:v>Koko maa</c:v>
                </c:pt>
                <c:pt idx="1">
                  <c:v>Kainuun hyvinvointialue</c:v>
                </c:pt>
                <c:pt idx="2">
                  <c:v>Keski-Suomen hyvinvointialue</c:v>
                </c:pt>
                <c:pt idx="3">
                  <c:v>Pirkanmaan hyvinvointialue</c:v>
                </c:pt>
                <c:pt idx="4">
                  <c:v>Pohjois-Karjalan hyvinvointialue</c:v>
                </c:pt>
                <c:pt idx="5">
                  <c:v>Pohjois-Pohjanmaan hyvinvointialue</c:v>
                </c:pt>
                <c:pt idx="6">
                  <c:v>Pohjois-Savon hyvinvointialue</c:v>
                </c:pt>
              </c:strCache>
            </c:strRef>
          </c:cat>
          <c:val>
            <c:numRef>
              <c:f>SOTKAnet!$M$12:$M$18</c:f>
              <c:numCache>
                <c:formatCode>General</c:formatCode>
                <c:ptCount val="7"/>
                <c:pt idx="0">
                  <c:v>22.1</c:v>
                </c:pt>
                <c:pt idx="1">
                  <c:v>25.2</c:v>
                </c:pt>
                <c:pt idx="2">
                  <c:v>18.100000000000001</c:v>
                </c:pt>
                <c:pt idx="3">
                  <c:v>18.5</c:v>
                </c:pt>
                <c:pt idx="4">
                  <c:v>18.8</c:v>
                </c:pt>
                <c:pt idx="5">
                  <c:v>22.5</c:v>
                </c:pt>
                <c:pt idx="6">
                  <c:v>18.7</c:v>
                </c:pt>
              </c:numCache>
            </c:numRef>
          </c:val>
          <c:extLst>
            <c:ext xmlns:c16="http://schemas.microsoft.com/office/drawing/2014/chart" uri="{C3380CC4-5D6E-409C-BE32-E72D297353CC}">
              <c16:uniqueId val="{00000002-49AC-4067-B3DB-51CD7DFD6FC8}"/>
            </c:ext>
          </c:extLst>
        </c:ser>
        <c:dLbls>
          <c:dLblPos val="outEnd"/>
          <c:showLegendKey val="0"/>
          <c:showVal val="1"/>
          <c:showCatName val="0"/>
          <c:showSerName val="0"/>
          <c:showPercent val="0"/>
          <c:showBubbleSize val="0"/>
        </c:dLbls>
        <c:gapWidth val="219"/>
        <c:overlap val="-27"/>
        <c:axId val="715430504"/>
        <c:axId val="715433024"/>
      </c:barChart>
      <c:catAx>
        <c:axId val="71543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5433024"/>
        <c:crosses val="autoZero"/>
        <c:auto val="1"/>
        <c:lblAlgn val="ctr"/>
        <c:lblOffset val="100"/>
        <c:noMultiLvlLbl val="0"/>
      </c:catAx>
      <c:valAx>
        <c:axId val="71543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543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kaksi viikkoa kestänyt masennusoireilu, % ammatillisen oppilaitoksen 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SOTKAnet!$J$8</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SOTKAnet!$K$7:$M$7</c:f>
              <c:numCache>
                <c:formatCode>General</c:formatCode>
                <c:ptCount val="3"/>
                <c:pt idx="0">
                  <c:v>2019</c:v>
                </c:pt>
                <c:pt idx="1">
                  <c:v>2021</c:v>
                </c:pt>
                <c:pt idx="2">
                  <c:v>2023</c:v>
                </c:pt>
              </c:numCache>
            </c:numRef>
          </c:cat>
          <c:val>
            <c:numRef>
              <c:f>SOTKAnet!$K$8:$M$8</c:f>
              <c:numCache>
                <c:formatCode>General</c:formatCode>
                <c:ptCount val="3"/>
                <c:pt idx="0">
                  <c:v>8.6999999999999993</c:v>
                </c:pt>
                <c:pt idx="1">
                  <c:v>10.199999999999999</c:v>
                </c:pt>
                <c:pt idx="2">
                  <c:v>11.7</c:v>
                </c:pt>
              </c:numCache>
            </c:numRef>
          </c:val>
          <c:smooth val="0"/>
          <c:extLst>
            <c:ext xmlns:c16="http://schemas.microsoft.com/office/drawing/2014/chart" uri="{C3380CC4-5D6E-409C-BE32-E72D297353CC}">
              <c16:uniqueId val="{00000000-6EC9-4E13-8157-CC7C997D1252}"/>
            </c:ext>
          </c:extLst>
        </c:ser>
        <c:ser>
          <c:idx val="1"/>
          <c:order val="1"/>
          <c:tx>
            <c:strRef>
              <c:f>SOTKAnet!$J$9</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SOTKAnet!$K$7:$M$7</c:f>
              <c:numCache>
                <c:formatCode>General</c:formatCode>
                <c:ptCount val="3"/>
                <c:pt idx="0">
                  <c:v>2019</c:v>
                </c:pt>
                <c:pt idx="1">
                  <c:v>2021</c:v>
                </c:pt>
                <c:pt idx="2">
                  <c:v>2023</c:v>
                </c:pt>
              </c:numCache>
            </c:numRef>
          </c:cat>
          <c:val>
            <c:numRef>
              <c:f>SOTKAnet!$K$9:$M$9</c:f>
              <c:numCache>
                <c:formatCode>General</c:formatCode>
                <c:ptCount val="3"/>
                <c:pt idx="0">
                  <c:v>21.9</c:v>
                </c:pt>
                <c:pt idx="1">
                  <c:v>30.3</c:v>
                </c:pt>
                <c:pt idx="2">
                  <c:v>32.200000000000003</c:v>
                </c:pt>
              </c:numCache>
            </c:numRef>
          </c:val>
          <c:smooth val="0"/>
          <c:extLst>
            <c:ext xmlns:c16="http://schemas.microsoft.com/office/drawing/2014/chart" uri="{C3380CC4-5D6E-409C-BE32-E72D297353CC}">
              <c16:uniqueId val="{00000001-6EC9-4E13-8157-CC7C997D1252}"/>
            </c:ext>
          </c:extLst>
        </c:ser>
        <c:ser>
          <c:idx val="2"/>
          <c:order val="2"/>
          <c:tx>
            <c:strRef>
              <c:f>SOTKAnet!$J$10</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SOTKAnet!$K$7:$M$7</c:f>
              <c:numCache>
                <c:formatCode>General</c:formatCode>
                <c:ptCount val="3"/>
                <c:pt idx="0">
                  <c:v>2019</c:v>
                </c:pt>
                <c:pt idx="1">
                  <c:v>2021</c:v>
                </c:pt>
                <c:pt idx="2">
                  <c:v>2023</c:v>
                </c:pt>
              </c:numCache>
            </c:numRef>
          </c:cat>
          <c:val>
            <c:numRef>
              <c:f>SOTKAnet!$K$10:$M$10</c:f>
              <c:numCache>
                <c:formatCode>General</c:formatCode>
                <c:ptCount val="3"/>
                <c:pt idx="0">
                  <c:v>14.6</c:v>
                </c:pt>
                <c:pt idx="1">
                  <c:v>18.8</c:v>
                </c:pt>
                <c:pt idx="2">
                  <c:v>18.7</c:v>
                </c:pt>
              </c:numCache>
            </c:numRef>
          </c:val>
          <c:smooth val="0"/>
          <c:extLst>
            <c:ext xmlns:c16="http://schemas.microsoft.com/office/drawing/2014/chart" uri="{C3380CC4-5D6E-409C-BE32-E72D297353CC}">
              <c16:uniqueId val="{00000002-6EC9-4E13-8157-CC7C997D1252}"/>
            </c:ext>
          </c:extLst>
        </c:ser>
        <c:dLbls>
          <c:dLblPos val="t"/>
          <c:showLegendKey val="0"/>
          <c:showVal val="1"/>
          <c:showCatName val="0"/>
          <c:showSerName val="0"/>
          <c:showPercent val="0"/>
          <c:showBubbleSize val="0"/>
        </c:dLbls>
        <c:marker val="1"/>
        <c:smooth val="0"/>
        <c:axId val="708223288"/>
        <c:axId val="708227248"/>
      </c:lineChart>
      <c:catAx>
        <c:axId val="70822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227248"/>
        <c:crosses val="autoZero"/>
        <c:auto val="1"/>
        <c:lblAlgn val="ctr"/>
        <c:lblOffset val="100"/>
        <c:noMultiLvlLbl val="0"/>
      </c:catAx>
      <c:valAx>
        <c:axId val="70822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223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kaksi viikkoa kestänyt masennusoireilu,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SOTKAnet!$A$3:$A$9</c:f>
              <c:strCache>
                <c:ptCount val="7"/>
                <c:pt idx="0">
                  <c:v>Keski-Suomen hyvinvointialue</c:v>
                </c:pt>
                <c:pt idx="1">
                  <c:v>Pohjois-Pohjanmaan hyvinvointialue</c:v>
                </c:pt>
                <c:pt idx="2">
                  <c:v>Pohjois-Karjalan hyvinvointialue</c:v>
                </c:pt>
                <c:pt idx="3">
                  <c:v>Koko maa</c:v>
                </c:pt>
                <c:pt idx="4">
                  <c:v>Pohjois-Savon hyvinvointialue</c:v>
                </c:pt>
                <c:pt idx="5">
                  <c:v>Kainuun hyvinvointialue</c:v>
                </c:pt>
                <c:pt idx="6">
                  <c:v>Etelä-Savon hyvinvointialue</c:v>
                </c:pt>
              </c:strCache>
            </c:strRef>
          </c:cat>
          <c:val>
            <c:numRef>
              <c:f>SOTKAnet!$B$3:$B$9</c:f>
              <c:numCache>
                <c:formatCode>General</c:formatCode>
                <c:ptCount val="7"/>
                <c:pt idx="0">
                  <c:v>18.399999999999999</c:v>
                </c:pt>
                <c:pt idx="1">
                  <c:v>16.5</c:v>
                </c:pt>
                <c:pt idx="2">
                  <c:v>18.3</c:v>
                </c:pt>
                <c:pt idx="3">
                  <c:v>18.2</c:v>
                </c:pt>
                <c:pt idx="4">
                  <c:v>15.3</c:v>
                </c:pt>
                <c:pt idx="5">
                  <c:v>15.5</c:v>
                </c:pt>
                <c:pt idx="6">
                  <c:v>15.1</c:v>
                </c:pt>
              </c:numCache>
            </c:numRef>
          </c:val>
          <c:extLst>
            <c:ext xmlns:c16="http://schemas.microsoft.com/office/drawing/2014/chart" uri="{C3380CC4-5D6E-409C-BE32-E72D297353CC}">
              <c16:uniqueId val="{00000000-119F-48ED-A2FC-69511CA18E7D}"/>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SOTKAnet!$A$3:$A$9</c:f>
              <c:strCache>
                <c:ptCount val="7"/>
                <c:pt idx="0">
                  <c:v>Keski-Suomen hyvinvointialue</c:v>
                </c:pt>
                <c:pt idx="1">
                  <c:v>Pohjois-Pohjanmaan hyvinvointialue</c:v>
                </c:pt>
                <c:pt idx="2">
                  <c:v>Pohjois-Karjalan hyvinvointialue</c:v>
                </c:pt>
                <c:pt idx="3">
                  <c:v>Koko maa</c:v>
                </c:pt>
                <c:pt idx="4">
                  <c:v>Pohjois-Savon hyvinvointialue</c:v>
                </c:pt>
                <c:pt idx="5">
                  <c:v>Kainuun hyvinvointialue</c:v>
                </c:pt>
                <c:pt idx="6">
                  <c:v>Etelä-Savon hyvinvointialue</c:v>
                </c:pt>
              </c:strCache>
            </c:strRef>
          </c:cat>
          <c:val>
            <c:numRef>
              <c:f>SOTKAnet!$C$3:$C$9</c:f>
              <c:numCache>
                <c:formatCode>General</c:formatCode>
                <c:ptCount val="7"/>
                <c:pt idx="0">
                  <c:v>25.7</c:v>
                </c:pt>
                <c:pt idx="1">
                  <c:v>23.6</c:v>
                </c:pt>
                <c:pt idx="2">
                  <c:v>24.8</c:v>
                </c:pt>
                <c:pt idx="3">
                  <c:v>24.6</c:v>
                </c:pt>
                <c:pt idx="4">
                  <c:v>22.2</c:v>
                </c:pt>
                <c:pt idx="5">
                  <c:v>22</c:v>
                </c:pt>
                <c:pt idx="6">
                  <c:v>22.5</c:v>
                </c:pt>
              </c:numCache>
            </c:numRef>
          </c:val>
          <c:extLst>
            <c:ext xmlns:c16="http://schemas.microsoft.com/office/drawing/2014/chart" uri="{C3380CC4-5D6E-409C-BE32-E72D297353CC}">
              <c16:uniqueId val="{00000001-119F-48ED-A2FC-69511CA18E7D}"/>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SOTKAnet!$A$3:$A$9</c:f>
              <c:strCache>
                <c:ptCount val="7"/>
                <c:pt idx="0">
                  <c:v>Keski-Suomen hyvinvointialue</c:v>
                </c:pt>
                <c:pt idx="1">
                  <c:v>Pohjois-Pohjanmaan hyvinvointialue</c:v>
                </c:pt>
                <c:pt idx="2">
                  <c:v>Pohjois-Karjalan hyvinvointialue</c:v>
                </c:pt>
                <c:pt idx="3">
                  <c:v>Koko maa</c:v>
                </c:pt>
                <c:pt idx="4">
                  <c:v>Pohjois-Savon hyvinvointialue</c:v>
                </c:pt>
                <c:pt idx="5">
                  <c:v>Kainuun hyvinvointialue</c:v>
                </c:pt>
                <c:pt idx="6">
                  <c:v>Etelä-Savon hyvinvointialue</c:v>
                </c:pt>
              </c:strCache>
            </c:strRef>
          </c:cat>
          <c:val>
            <c:numRef>
              <c:f>SOTKAnet!$D$3:$D$9</c:f>
              <c:numCache>
                <c:formatCode>General</c:formatCode>
                <c:ptCount val="7"/>
                <c:pt idx="0">
                  <c:v>21.1</c:v>
                </c:pt>
                <c:pt idx="1">
                  <c:v>23.5</c:v>
                </c:pt>
                <c:pt idx="2">
                  <c:v>23.6</c:v>
                </c:pt>
                <c:pt idx="3">
                  <c:v>23.9</c:v>
                </c:pt>
                <c:pt idx="4">
                  <c:v>24.3</c:v>
                </c:pt>
                <c:pt idx="5">
                  <c:v>25.5</c:v>
                </c:pt>
                <c:pt idx="6">
                  <c:v>28.9</c:v>
                </c:pt>
              </c:numCache>
            </c:numRef>
          </c:val>
          <c:extLst>
            <c:ext xmlns:c16="http://schemas.microsoft.com/office/drawing/2014/chart" uri="{C3380CC4-5D6E-409C-BE32-E72D297353CC}">
              <c16:uniqueId val="{00000002-119F-48ED-A2FC-69511CA18E7D}"/>
            </c:ext>
          </c:extLst>
        </c:ser>
        <c:dLbls>
          <c:dLblPos val="outEnd"/>
          <c:showLegendKey val="0"/>
          <c:showVal val="1"/>
          <c:showCatName val="0"/>
          <c:showSerName val="0"/>
          <c:showPercent val="0"/>
          <c:showBubbleSize val="0"/>
        </c:dLbls>
        <c:gapWidth val="219"/>
        <c:overlap val="-27"/>
        <c:axId val="679256816"/>
        <c:axId val="679255736"/>
      </c:barChart>
      <c:catAx>
        <c:axId val="67925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9255736"/>
        <c:crosses val="autoZero"/>
        <c:auto val="1"/>
        <c:lblAlgn val="ctr"/>
        <c:lblOffset val="100"/>
        <c:noMultiLvlLbl val="0"/>
      </c:catAx>
      <c:valAx>
        <c:axId val="679255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925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kaksi viikkoa kestänyt masennusoireilu, % lukion 1. ja 2. vuoden opiskelijoista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(77).xls]SOTKAnet'!$A$3</c:f>
              <c:strCache>
                <c:ptCount val="1"/>
                <c:pt idx="0">
                  <c:v>pojat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(77).xls]SOTKAnet'!$B$2:$D$2</c:f>
              <c:strCache>
                <c:ptCount val="3"/>
                <c:pt idx="0">
                  <c:v>2019</c:v>
                </c:pt>
                <c:pt idx="1">
                  <c:v>2021</c:v>
                </c:pt>
                <c:pt idx="2">
                  <c:v>2023</c:v>
                </c:pt>
              </c:strCache>
            </c:strRef>
          </c:cat>
          <c:val>
            <c:numRef>
              <c:f>'[SOTKAnet (77).xls]SOTKAnet'!$B$3:$D$3</c:f>
              <c:numCache>
                <c:formatCode>General</c:formatCode>
                <c:ptCount val="3"/>
                <c:pt idx="0">
                  <c:v>10</c:v>
                </c:pt>
                <c:pt idx="1">
                  <c:v>14.4</c:v>
                </c:pt>
                <c:pt idx="2">
                  <c:v>13.9</c:v>
                </c:pt>
              </c:numCache>
            </c:numRef>
          </c:val>
          <c:smooth val="0"/>
          <c:extLst>
            <c:ext xmlns:c16="http://schemas.microsoft.com/office/drawing/2014/chart" uri="{C3380CC4-5D6E-409C-BE32-E72D297353CC}">
              <c16:uniqueId val="{00000000-DA5F-40AE-98E8-3B3D62403A63}"/>
            </c:ext>
          </c:extLst>
        </c:ser>
        <c:ser>
          <c:idx val="1"/>
          <c:order val="1"/>
          <c:tx>
            <c:strRef>
              <c:f>'[SOTKAnet (77).xls]SOTKAnet'!$A$4</c:f>
              <c:strCache>
                <c:ptCount val="1"/>
                <c:pt idx="0">
                  <c:v>työt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(77).xls]SOTKAnet'!$B$2:$D$2</c:f>
              <c:strCache>
                <c:ptCount val="3"/>
                <c:pt idx="0">
                  <c:v>2019</c:v>
                </c:pt>
                <c:pt idx="1">
                  <c:v>2021</c:v>
                </c:pt>
                <c:pt idx="2">
                  <c:v>2023</c:v>
                </c:pt>
              </c:strCache>
            </c:strRef>
          </c:cat>
          <c:val>
            <c:numRef>
              <c:f>'[SOTKAnet (77).xls]SOTKAnet'!$B$4:$D$4</c:f>
              <c:numCache>
                <c:formatCode>General</c:formatCode>
                <c:ptCount val="3"/>
                <c:pt idx="0">
                  <c:v>18.899999999999999</c:v>
                </c:pt>
                <c:pt idx="1">
                  <c:v>27.6</c:v>
                </c:pt>
                <c:pt idx="2">
                  <c:v>31.3</c:v>
                </c:pt>
              </c:numCache>
            </c:numRef>
          </c:val>
          <c:smooth val="0"/>
          <c:extLst>
            <c:ext xmlns:c16="http://schemas.microsoft.com/office/drawing/2014/chart" uri="{C3380CC4-5D6E-409C-BE32-E72D297353CC}">
              <c16:uniqueId val="{00000001-DA5F-40AE-98E8-3B3D62403A63}"/>
            </c:ext>
          </c:extLst>
        </c:ser>
        <c:ser>
          <c:idx val="2"/>
          <c:order val="2"/>
          <c:tx>
            <c:strRef>
              <c:f>'[SOTKAnet (77).xls]SOTKAnet'!$A$5</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(77).xls]SOTKAnet'!$B$2:$D$2</c:f>
              <c:strCache>
                <c:ptCount val="3"/>
                <c:pt idx="0">
                  <c:v>2019</c:v>
                </c:pt>
                <c:pt idx="1">
                  <c:v>2021</c:v>
                </c:pt>
                <c:pt idx="2">
                  <c:v>2023</c:v>
                </c:pt>
              </c:strCache>
            </c:strRef>
          </c:cat>
          <c:val>
            <c:numRef>
              <c:f>'[SOTKAnet (77).xls]SOTKAnet'!$B$5:$D$5</c:f>
              <c:numCache>
                <c:formatCode>General</c:formatCode>
                <c:ptCount val="3"/>
                <c:pt idx="0">
                  <c:v>15.3</c:v>
                </c:pt>
                <c:pt idx="1">
                  <c:v>22.2</c:v>
                </c:pt>
                <c:pt idx="2">
                  <c:v>24.3</c:v>
                </c:pt>
              </c:numCache>
            </c:numRef>
          </c:val>
          <c:smooth val="0"/>
          <c:extLst>
            <c:ext xmlns:c16="http://schemas.microsoft.com/office/drawing/2014/chart" uri="{C3380CC4-5D6E-409C-BE32-E72D297353CC}">
              <c16:uniqueId val="{00000002-DA5F-40AE-98E8-3B3D62403A63}"/>
            </c:ext>
          </c:extLst>
        </c:ser>
        <c:dLbls>
          <c:dLblPos val="t"/>
          <c:showLegendKey val="0"/>
          <c:showVal val="1"/>
          <c:showCatName val="0"/>
          <c:showSerName val="0"/>
          <c:showPercent val="0"/>
          <c:showBubbleSize val="0"/>
        </c:dLbls>
        <c:smooth val="0"/>
        <c:axId val="679351776"/>
        <c:axId val="679349616"/>
      </c:lineChart>
      <c:catAx>
        <c:axId val="67935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9349616"/>
        <c:crosses val="autoZero"/>
        <c:auto val="1"/>
        <c:lblAlgn val="ctr"/>
        <c:lblOffset val="100"/>
        <c:noMultiLvlLbl val="0"/>
      </c:catAx>
      <c:valAx>
        <c:axId val="67934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935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Kainuun hyvinvointialue</c:v>
                </c:pt>
                <c:pt idx="2">
                  <c:v>Etelä-Savon hyvinvointialue</c:v>
                </c:pt>
                <c:pt idx="3">
                  <c:v>Keski-Suomen hyvinvointialue</c:v>
                </c:pt>
                <c:pt idx="4">
                  <c:v>Pohjois-Karjalan hyvinvointialue</c:v>
                </c:pt>
                <c:pt idx="5">
                  <c:v>Koko maa</c:v>
                </c:pt>
                <c:pt idx="6">
                  <c:v>Pirkanmaan hyvinvointialue</c:v>
                </c:pt>
                <c:pt idx="7">
                  <c:v>Pohjois-Savon hyvinvointialue</c:v>
                </c:pt>
              </c:strCache>
            </c:strRef>
          </c:cat>
          <c:val>
            <c:numRef>
              <c:f>SOTKAnet!$B$3:$B$10</c:f>
              <c:numCache>
                <c:formatCode>General</c:formatCode>
                <c:ptCount val="8"/>
                <c:pt idx="0">
                  <c:v>13.7</c:v>
                </c:pt>
                <c:pt idx="1">
                  <c:v>14</c:v>
                </c:pt>
                <c:pt idx="2">
                  <c:v>14.7</c:v>
                </c:pt>
                <c:pt idx="3">
                  <c:v>14.9</c:v>
                </c:pt>
                <c:pt idx="4">
                  <c:v>15.6</c:v>
                </c:pt>
                <c:pt idx="5">
                  <c:v>15.8</c:v>
                </c:pt>
                <c:pt idx="6">
                  <c:v>16.3</c:v>
                </c:pt>
                <c:pt idx="7">
                  <c:v>16.3</c:v>
                </c:pt>
              </c:numCache>
            </c:numRef>
          </c:val>
          <c:extLst>
            <c:ext xmlns:c16="http://schemas.microsoft.com/office/drawing/2014/chart" uri="{C3380CC4-5D6E-409C-BE32-E72D297353CC}">
              <c16:uniqueId val="{00000000-5985-4807-AD06-8CD842172C66}"/>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Kainuun hyvinvointialue</c:v>
                </c:pt>
                <c:pt idx="2">
                  <c:v>Etelä-Savon hyvinvointialue</c:v>
                </c:pt>
                <c:pt idx="3">
                  <c:v>Keski-Suomen hyvinvointialue</c:v>
                </c:pt>
                <c:pt idx="4">
                  <c:v>Pohjois-Karjalan hyvinvointialue</c:v>
                </c:pt>
                <c:pt idx="5">
                  <c:v>Koko maa</c:v>
                </c:pt>
                <c:pt idx="6">
                  <c:v>Pirkanmaan hyvinvointialue</c:v>
                </c:pt>
                <c:pt idx="7">
                  <c:v>Pohjois-Savon hyvinvointialue</c:v>
                </c:pt>
              </c:strCache>
            </c:strRef>
          </c:cat>
          <c:val>
            <c:numRef>
              <c:f>SOTKAnet!$C$3:$C$10</c:f>
              <c:numCache>
                <c:formatCode>General</c:formatCode>
                <c:ptCount val="8"/>
                <c:pt idx="0">
                  <c:v>18.399999999999999</c:v>
                </c:pt>
                <c:pt idx="1">
                  <c:v>16.8</c:v>
                </c:pt>
                <c:pt idx="2">
                  <c:v>17.5</c:v>
                </c:pt>
                <c:pt idx="3">
                  <c:v>18</c:v>
                </c:pt>
                <c:pt idx="4">
                  <c:v>19</c:v>
                </c:pt>
                <c:pt idx="5">
                  <c:v>20.3</c:v>
                </c:pt>
                <c:pt idx="6">
                  <c:v>21.2</c:v>
                </c:pt>
                <c:pt idx="7">
                  <c:v>20.3</c:v>
                </c:pt>
              </c:numCache>
            </c:numRef>
          </c:val>
          <c:extLst>
            <c:ext xmlns:c16="http://schemas.microsoft.com/office/drawing/2014/chart" uri="{C3380CC4-5D6E-409C-BE32-E72D297353CC}">
              <c16:uniqueId val="{00000001-5985-4807-AD06-8CD842172C66}"/>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Kainuun hyvinvointialue</c:v>
                </c:pt>
                <c:pt idx="2">
                  <c:v>Etelä-Savon hyvinvointialue</c:v>
                </c:pt>
                <c:pt idx="3">
                  <c:v>Keski-Suomen hyvinvointialue</c:v>
                </c:pt>
                <c:pt idx="4">
                  <c:v>Pohjois-Karjalan hyvinvointialue</c:v>
                </c:pt>
                <c:pt idx="5">
                  <c:v>Koko maa</c:v>
                </c:pt>
                <c:pt idx="6">
                  <c:v>Pirkanmaan hyvinvointialue</c:v>
                </c:pt>
                <c:pt idx="7">
                  <c:v>Pohjois-Savon hyvinvointialue</c:v>
                </c:pt>
              </c:strCache>
            </c:strRef>
          </c:cat>
          <c:val>
            <c:numRef>
              <c:f>SOTKAnet!$D$3:$D$10</c:f>
              <c:numCache>
                <c:formatCode>General</c:formatCode>
                <c:ptCount val="8"/>
                <c:pt idx="0">
                  <c:v>18.899999999999999</c:v>
                </c:pt>
                <c:pt idx="1">
                  <c:v>20.399999999999999</c:v>
                </c:pt>
                <c:pt idx="2">
                  <c:v>19.3</c:v>
                </c:pt>
                <c:pt idx="3">
                  <c:v>18.2</c:v>
                </c:pt>
                <c:pt idx="4">
                  <c:v>19</c:v>
                </c:pt>
                <c:pt idx="5">
                  <c:v>20.5</c:v>
                </c:pt>
                <c:pt idx="6">
                  <c:v>20.100000000000001</c:v>
                </c:pt>
                <c:pt idx="7">
                  <c:v>19.100000000000001</c:v>
                </c:pt>
              </c:numCache>
            </c:numRef>
          </c:val>
          <c:extLst>
            <c:ext xmlns:c16="http://schemas.microsoft.com/office/drawing/2014/chart" uri="{C3380CC4-5D6E-409C-BE32-E72D297353CC}">
              <c16:uniqueId val="{00000002-5985-4807-AD06-8CD842172C66}"/>
            </c:ext>
          </c:extLst>
        </c:ser>
        <c:dLbls>
          <c:dLblPos val="outEnd"/>
          <c:showLegendKey val="0"/>
          <c:showVal val="1"/>
          <c:showCatName val="0"/>
          <c:showSerName val="0"/>
          <c:showPercent val="0"/>
          <c:showBubbleSize val="0"/>
        </c:dLbls>
        <c:gapWidth val="219"/>
        <c:overlap val="-27"/>
        <c:axId val="655124000"/>
        <c:axId val="655127240"/>
      </c:barChart>
      <c:catAx>
        <c:axId val="65512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5127240"/>
        <c:crosses val="autoZero"/>
        <c:auto val="1"/>
        <c:lblAlgn val="ctr"/>
        <c:lblOffset val="100"/>
        <c:noMultiLvlLbl val="0"/>
      </c:catAx>
      <c:valAx>
        <c:axId val="655127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512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8. ja 9. luokan oppilaista,</a:t>
            </a:r>
            <a:r>
              <a:rPr lang="fi-FI" baseline="0"/>
              <a:t> Pohjois-Savo</a:t>
            </a:r>
            <a:r>
              <a:rPr lang="fi-FI"/>
              <a:t> </a:t>
            </a:r>
          </a:p>
        </c:rich>
      </c:tx>
      <c:layout>
        <c:manualLayout>
          <c:xMode val="edge"/>
          <c:yMode val="edge"/>
          <c:x val="0.10534511819727654"/>
          <c:y val="1.16186201653503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80927384076991E-2"/>
          <c:y val="0.16226589595375723"/>
          <c:w val="0.90286351706036749"/>
          <c:h val="0.61542942970279002"/>
        </c:manualLayout>
      </c:layout>
      <c:lineChart>
        <c:grouping val="standard"/>
        <c:varyColors val="0"/>
        <c:ser>
          <c:idx val="0"/>
          <c:order val="0"/>
          <c:tx>
            <c:strRef>
              <c:f>SOTKAnet!$A$3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11.9</c:v>
                </c:pt>
                <c:pt idx="1">
                  <c:v>14.2</c:v>
                </c:pt>
                <c:pt idx="2">
                  <c:v>12.5</c:v>
                </c:pt>
              </c:numCache>
            </c:numRef>
          </c:val>
          <c:smooth val="0"/>
          <c:extLst>
            <c:ext xmlns:c16="http://schemas.microsoft.com/office/drawing/2014/chart" uri="{C3380CC4-5D6E-409C-BE32-E72D297353CC}">
              <c16:uniqueId val="{00000000-E7B5-4D0F-8541-AF560C41E931}"/>
            </c:ext>
          </c:extLst>
        </c:ser>
        <c:ser>
          <c:idx val="1"/>
          <c:order val="1"/>
          <c:tx>
            <c:strRef>
              <c:f>SOTKAnet!$A$4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20.3</c:v>
                </c:pt>
                <c:pt idx="1">
                  <c:v>26.6</c:v>
                </c:pt>
                <c:pt idx="2">
                  <c:v>25.6</c:v>
                </c:pt>
              </c:numCache>
            </c:numRef>
          </c:val>
          <c:smooth val="0"/>
          <c:extLst>
            <c:ext xmlns:c16="http://schemas.microsoft.com/office/drawing/2014/chart" uri="{C3380CC4-5D6E-409C-BE32-E72D297353CC}">
              <c16:uniqueId val="{00000001-E7B5-4D0F-8541-AF560C41E931}"/>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16.3</c:v>
                </c:pt>
                <c:pt idx="1">
                  <c:v>20.3</c:v>
                </c:pt>
                <c:pt idx="2">
                  <c:v>19.100000000000001</c:v>
                </c:pt>
              </c:numCache>
            </c:numRef>
          </c:val>
          <c:smooth val="0"/>
          <c:extLst>
            <c:ext xmlns:c16="http://schemas.microsoft.com/office/drawing/2014/chart" uri="{C3380CC4-5D6E-409C-BE32-E72D297353CC}">
              <c16:uniqueId val="{00000002-E7B5-4D0F-8541-AF560C41E931}"/>
            </c:ext>
          </c:extLst>
        </c:ser>
        <c:dLbls>
          <c:dLblPos val="t"/>
          <c:showLegendKey val="0"/>
          <c:showVal val="1"/>
          <c:showCatName val="0"/>
          <c:showSerName val="0"/>
          <c:showPercent val="0"/>
          <c:showBubbleSize val="0"/>
        </c:dLbls>
        <c:marker val="1"/>
        <c:smooth val="0"/>
        <c:axId val="420280152"/>
        <c:axId val="420278352"/>
      </c:lineChart>
      <c:catAx>
        <c:axId val="42028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0278352"/>
        <c:crosses val="autoZero"/>
        <c:auto val="1"/>
        <c:lblAlgn val="ctr"/>
        <c:lblOffset val="100"/>
        <c:noMultiLvlLbl val="0"/>
      </c:catAx>
      <c:valAx>
        <c:axId val="42027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028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CC"/>
    </a:solidFill>
    <a:ln>
      <a:solidFill>
        <a:schemeClr val="tx1"/>
      </a:solidFill>
    </a:ln>
    <a:effectLst/>
  </c:spPr>
  <c:txPr>
    <a:bodyPr/>
    <a:lstStyle/>
    <a:p>
      <a:pPr>
        <a:defRPr/>
      </a:pPr>
      <a:endParaRPr lang="fi-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a:t>
            </a:r>
            <a:r>
              <a:rPr lang="fi-FI" baseline="0"/>
              <a:t> uupumus, 8. ja 9. lk oppilaat </a:t>
            </a:r>
            <a:endParaRPr lang="fi-FI"/>
          </a:p>
        </c:rich>
      </c:tx>
      <c:overlay val="0"/>
      <c:spPr>
        <a:solidFill>
          <a:schemeClr val="accent3">
            <a:lumMod val="20000"/>
            <a:lumOff val="80000"/>
          </a:schemeClr>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SOTKAnet!$A$2:$A$18</c:f>
              <c:strCache>
                <c:ptCount val="17"/>
                <c:pt idx="0">
                  <c:v>Sonkajärvi</c:v>
                </c:pt>
                <c:pt idx="1">
                  <c:v>Suonenjoki</c:v>
                </c:pt>
                <c:pt idx="2">
                  <c:v>Lapinlahti</c:v>
                </c:pt>
                <c:pt idx="3">
                  <c:v>Joroinen</c:v>
                </c:pt>
                <c:pt idx="4">
                  <c:v>Varkaus</c:v>
                </c:pt>
                <c:pt idx="5">
                  <c:v>Kuopio</c:v>
                </c:pt>
                <c:pt idx="6">
                  <c:v>Pielavesi</c:v>
                </c:pt>
                <c:pt idx="7">
                  <c:v>Tuusniemi</c:v>
                </c:pt>
                <c:pt idx="8">
                  <c:v>Pohjois-Savon hyvinvointialue</c:v>
                </c:pt>
                <c:pt idx="9">
                  <c:v>Vieremä</c:v>
                </c:pt>
                <c:pt idx="10">
                  <c:v>Koko maa</c:v>
                </c:pt>
                <c:pt idx="11">
                  <c:v>Siilinjärvi</c:v>
                </c:pt>
                <c:pt idx="12">
                  <c:v>Leppävirta</c:v>
                </c:pt>
                <c:pt idx="13">
                  <c:v>Rautalampi</c:v>
                </c:pt>
                <c:pt idx="14">
                  <c:v>Kiuruvesi</c:v>
                </c:pt>
                <c:pt idx="15">
                  <c:v>Iisalmi</c:v>
                </c:pt>
                <c:pt idx="16">
                  <c:v>Vesanto</c:v>
                </c:pt>
              </c:strCache>
            </c:strRef>
          </c:cat>
          <c:val>
            <c:numRef>
              <c:f>SOTKAnet!$B$2:$B$18</c:f>
              <c:numCache>
                <c:formatCode>General</c:formatCode>
                <c:ptCount val="17"/>
                <c:pt idx="0">
                  <c:v>16.399999999999999</c:v>
                </c:pt>
                <c:pt idx="1">
                  <c:v>18.399999999999999</c:v>
                </c:pt>
                <c:pt idx="2">
                  <c:v>14.9</c:v>
                </c:pt>
                <c:pt idx="3">
                  <c:v>17.5</c:v>
                </c:pt>
                <c:pt idx="4">
                  <c:v>22.4</c:v>
                </c:pt>
                <c:pt idx="5">
                  <c:v>20.399999999999999</c:v>
                </c:pt>
                <c:pt idx="6">
                  <c:v>24.1</c:v>
                </c:pt>
                <c:pt idx="7">
                  <c:v>34.299999999999997</c:v>
                </c:pt>
                <c:pt idx="8">
                  <c:v>20.3</c:v>
                </c:pt>
                <c:pt idx="9">
                  <c:v>15.9</c:v>
                </c:pt>
                <c:pt idx="10">
                  <c:v>20.3</c:v>
                </c:pt>
                <c:pt idx="11">
                  <c:v>24.5</c:v>
                </c:pt>
                <c:pt idx="12">
                  <c:v>15.7</c:v>
                </c:pt>
                <c:pt idx="13">
                  <c:v>14.7</c:v>
                </c:pt>
                <c:pt idx="14">
                  <c:v>22.4</c:v>
                </c:pt>
                <c:pt idx="15">
                  <c:v>17.600000000000001</c:v>
                </c:pt>
                <c:pt idx="16">
                  <c:v>0</c:v>
                </c:pt>
              </c:numCache>
            </c:numRef>
          </c:val>
          <c:extLst>
            <c:ext xmlns:c16="http://schemas.microsoft.com/office/drawing/2014/chart" uri="{C3380CC4-5D6E-409C-BE32-E72D297353CC}">
              <c16:uniqueId val="{00000000-A205-4605-90EC-9CC505754611}"/>
            </c:ext>
          </c:extLst>
        </c:ser>
        <c:ser>
          <c:idx val="1"/>
          <c:order val="1"/>
          <c:tx>
            <c:strRef>
              <c:f>SOTKAnet!$C$1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SOTKAnet!$A$2:$A$18</c:f>
              <c:strCache>
                <c:ptCount val="17"/>
                <c:pt idx="0">
                  <c:v>Sonkajärvi</c:v>
                </c:pt>
                <c:pt idx="1">
                  <c:v>Suonenjoki</c:v>
                </c:pt>
                <c:pt idx="2">
                  <c:v>Lapinlahti</c:v>
                </c:pt>
                <c:pt idx="3">
                  <c:v>Joroinen</c:v>
                </c:pt>
                <c:pt idx="4">
                  <c:v>Varkaus</c:v>
                </c:pt>
                <c:pt idx="5">
                  <c:v>Kuopio</c:v>
                </c:pt>
                <c:pt idx="6">
                  <c:v>Pielavesi</c:v>
                </c:pt>
                <c:pt idx="7">
                  <c:v>Tuusniemi</c:v>
                </c:pt>
                <c:pt idx="8">
                  <c:v>Pohjois-Savon hyvinvointialue</c:v>
                </c:pt>
                <c:pt idx="9">
                  <c:v>Vieremä</c:v>
                </c:pt>
                <c:pt idx="10">
                  <c:v>Koko maa</c:v>
                </c:pt>
                <c:pt idx="11">
                  <c:v>Siilinjärvi</c:v>
                </c:pt>
                <c:pt idx="12">
                  <c:v>Leppävirta</c:v>
                </c:pt>
                <c:pt idx="13">
                  <c:v>Rautalampi</c:v>
                </c:pt>
                <c:pt idx="14">
                  <c:v>Kiuruvesi</c:v>
                </c:pt>
                <c:pt idx="15">
                  <c:v>Iisalmi</c:v>
                </c:pt>
                <c:pt idx="16">
                  <c:v>Vesanto</c:v>
                </c:pt>
              </c:strCache>
            </c:strRef>
          </c:cat>
          <c:val>
            <c:numRef>
              <c:f>SOTKAnet!$C$2:$C$18</c:f>
              <c:numCache>
                <c:formatCode>General</c:formatCode>
                <c:ptCount val="17"/>
                <c:pt idx="0">
                  <c:v>9.4</c:v>
                </c:pt>
                <c:pt idx="1">
                  <c:v>13</c:v>
                </c:pt>
                <c:pt idx="2">
                  <c:v>17</c:v>
                </c:pt>
                <c:pt idx="3">
                  <c:v>17.5</c:v>
                </c:pt>
                <c:pt idx="4">
                  <c:v>17.5</c:v>
                </c:pt>
                <c:pt idx="5">
                  <c:v>18</c:v>
                </c:pt>
                <c:pt idx="6">
                  <c:v>19</c:v>
                </c:pt>
                <c:pt idx="7">
                  <c:v>19</c:v>
                </c:pt>
                <c:pt idx="8">
                  <c:v>19.100000000000001</c:v>
                </c:pt>
                <c:pt idx="9">
                  <c:v>19.600000000000001</c:v>
                </c:pt>
                <c:pt idx="10">
                  <c:v>20.5</c:v>
                </c:pt>
                <c:pt idx="11">
                  <c:v>21.5</c:v>
                </c:pt>
                <c:pt idx="12">
                  <c:v>22.1</c:v>
                </c:pt>
                <c:pt idx="13">
                  <c:v>22.2</c:v>
                </c:pt>
                <c:pt idx="14">
                  <c:v>23.1</c:v>
                </c:pt>
                <c:pt idx="15">
                  <c:v>24</c:v>
                </c:pt>
                <c:pt idx="16">
                  <c:v>25.8</c:v>
                </c:pt>
              </c:numCache>
            </c:numRef>
          </c:val>
          <c:extLst>
            <c:ext xmlns:c16="http://schemas.microsoft.com/office/drawing/2014/chart" uri="{C3380CC4-5D6E-409C-BE32-E72D297353CC}">
              <c16:uniqueId val="{00000001-A205-4605-90EC-9CC505754611}"/>
            </c:ext>
          </c:extLst>
        </c:ser>
        <c:dLbls>
          <c:dLblPos val="outEnd"/>
          <c:showLegendKey val="0"/>
          <c:showVal val="1"/>
          <c:showCatName val="0"/>
          <c:showSerName val="0"/>
          <c:showPercent val="0"/>
          <c:showBubbleSize val="0"/>
        </c:dLbls>
        <c:gapWidth val="219"/>
        <c:overlap val="-27"/>
        <c:axId val="709844192"/>
        <c:axId val="709836272"/>
      </c:barChart>
      <c:catAx>
        <c:axId val="70984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836272"/>
        <c:crosses val="autoZero"/>
        <c:auto val="1"/>
        <c:lblAlgn val="ctr"/>
        <c:lblOffset val="100"/>
        <c:noMultiLvlLbl val="0"/>
      </c:catAx>
      <c:valAx>
        <c:axId val="70983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84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Koulu-uupumus, % ammatillisen oppilaitoksen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Keski-Suomen hyvinvointialue</c:v>
                </c:pt>
                <c:pt idx="1">
                  <c:v>Pohjois-Savon hyvinvointialue</c:v>
                </c:pt>
                <c:pt idx="2">
                  <c:v>Etelä-Savon hyvinvointialue</c:v>
                </c:pt>
                <c:pt idx="3">
                  <c:v>Pohjois-Karjalan hyvinvointialue</c:v>
                </c:pt>
                <c:pt idx="4">
                  <c:v>Pirkanmaan hyvinvointialue</c:v>
                </c:pt>
                <c:pt idx="5">
                  <c:v>Koko maa</c:v>
                </c:pt>
                <c:pt idx="6">
                  <c:v>Pohjois-Pohjanmaan hyvinvointialue</c:v>
                </c:pt>
                <c:pt idx="7">
                  <c:v>Kainuun hyvinvointialue</c:v>
                </c:pt>
              </c:strCache>
            </c:strRef>
          </c:cat>
          <c:val>
            <c:numRef>
              <c:f>SOTKAnet!$B$3:$B$10</c:f>
              <c:numCache>
                <c:formatCode>General</c:formatCode>
                <c:ptCount val="8"/>
                <c:pt idx="0">
                  <c:v>6.9</c:v>
                </c:pt>
                <c:pt idx="1">
                  <c:v>7.2</c:v>
                </c:pt>
                <c:pt idx="2">
                  <c:v>7.1</c:v>
                </c:pt>
                <c:pt idx="3">
                  <c:v>8</c:v>
                </c:pt>
                <c:pt idx="4">
                  <c:v>8.1999999999999993</c:v>
                </c:pt>
                <c:pt idx="5">
                  <c:v>7.8</c:v>
                </c:pt>
                <c:pt idx="6">
                  <c:v>6.2</c:v>
                </c:pt>
                <c:pt idx="7">
                  <c:v>8.6</c:v>
                </c:pt>
              </c:numCache>
            </c:numRef>
          </c:val>
          <c:extLst>
            <c:ext xmlns:c16="http://schemas.microsoft.com/office/drawing/2014/chart" uri="{C3380CC4-5D6E-409C-BE32-E72D297353CC}">
              <c16:uniqueId val="{00000000-4E40-478C-880D-05DBF1908472}"/>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Keski-Suomen hyvinvointialue</c:v>
                </c:pt>
                <c:pt idx="1">
                  <c:v>Pohjois-Savon hyvinvointialue</c:v>
                </c:pt>
                <c:pt idx="2">
                  <c:v>Etelä-Savon hyvinvointialue</c:v>
                </c:pt>
                <c:pt idx="3">
                  <c:v>Pohjois-Karjalan hyvinvointialue</c:v>
                </c:pt>
                <c:pt idx="4">
                  <c:v>Pirkanmaan hyvinvointialue</c:v>
                </c:pt>
                <c:pt idx="5">
                  <c:v>Koko maa</c:v>
                </c:pt>
                <c:pt idx="6">
                  <c:v>Pohjois-Pohjanmaan hyvinvointialue</c:v>
                </c:pt>
                <c:pt idx="7">
                  <c:v>Kainuun hyvinvointialue</c:v>
                </c:pt>
              </c:strCache>
            </c:strRef>
          </c:cat>
          <c:val>
            <c:numRef>
              <c:f>SOTKAnet!$C$3:$C$10</c:f>
              <c:numCache>
                <c:formatCode>General</c:formatCode>
                <c:ptCount val="8"/>
                <c:pt idx="0">
                  <c:v>12.5</c:v>
                </c:pt>
                <c:pt idx="1">
                  <c:v>9.4</c:v>
                </c:pt>
                <c:pt idx="2">
                  <c:v>6.9</c:v>
                </c:pt>
                <c:pt idx="3">
                  <c:v>9.4</c:v>
                </c:pt>
                <c:pt idx="4">
                  <c:v>13</c:v>
                </c:pt>
                <c:pt idx="5">
                  <c:v>11.5</c:v>
                </c:pt>
                <c:pt idx="6">
                  <c:v>10</c:v>
                </c:pt>
                <c:pt idx="7">
                  <c:v>8</c:v>
                </c:pt>
              </c:numCache>
            </c:numRef>
          </c:val>
          <c:extLst>
            <c:ext xmlns:c16="http://schemas.microsoft.com/office/drawing/2014/chart" uri="{C3380CC4-5D6E-409C-BE32-E72D297353CC}">
              <c16:uniqueId val="{00000001-4E40-478C-880D-05DBF1908472}"/>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Keski-Suomen hyvinvointialue</c:v>
                </c:pt>
                <c:pt idx="1">
                  <c:v>Pohjois-Savon hyvinvointialue</c:v>
                </c:pt>
                <c:pt idx="2">
                  <c:v>Etelä-Savon hyvinvointialue</c:v>
                </c:pt>
                <c:pt idx="3">
                  <c:v>Pohjois-Karjalan hyvinvointialue</c:v>
                </c:pt>
                <c:pt idx="4">
                  <c:v>Pirkanmaan hyvinvointialue</c:v>
                </c:pt>
                <c:pt idx="5">
                  <c:v>Koko maa</c:v>
                </c:pt>
                <c:pt idx="6">
                  <c:v>Pohjois-Pohjanmaan hyvinvointialue</c:v>
                </c:pt>
                <c:pt idx="7">
                  <c:v>Kainuun hyvinvointialue</c:v>
                </c:pt>
              </c:strCache>
            </c:strRef>
          </c:cat>
          <c:val>
            <c:numRef>
              <c:f>SOTKAnet!$D$3:$D$10</c:f>
              <c:numCache>
                <c:formatCode>General</c:formatCode>
                <c:ptCount val="8"/>
                <c:pt idx="0">
                  <c:v>7.1</c:v>
                </c:pt>
                <c:pt idx="1">
                  <c:v>7.4</c:v>
                </c:pt>
                <c:pt idx="2">
                  <c:v>7.6</c:v>
                </c:pt>
                <c:pt idx="3">
                  <c:v>7.6</c:v>
                </c:pt>
                <c:pt idx="4">
                  <c:v>9.1</c:v>
                </c:pt>
                <c:pt idx="5">
                  <c:v>9.3000000000000007</c:v>
                </c:pt>
                <c:pt idx="6">
                  <c:v>9.6999999999999993</c:v>
                </c:pt>
                <c:pt idx="7">
                  <c:v>12.6</c:v>
                </c:pt>
              </c:numCache>
            </c:numRef>
          </c:val>
          <c:extLst>
            <c:ext xmlns:c16="http://schemas.microsoft.com/office/drawing/2014/chart" uri="{C3380CC4-5D6E-409C-BE32-E72D297353CC}">
              <c16:uniqueId val="{00000002-4E40-478C-880D-05DBF1908472}"/>
            </c:ext>
          </c:extLst>
        </c:ser>
        <c:dLbls>
          <c:dLblPos val="outEnd"/>
          <c:showLegendKey val="0"/>
          <c:showVal val="1"/>
          <c:showCatName val="0"/>
          <c:showSerName val="0"/>
          <c:showPercent val="0"/>
          <c:showBubbleSize val="0"/>
        </c:dLbls>
        <c:gapWidth val="219"/>
        <c:overlap val="-27"/>
        <c:axId val="658790424"/>
        <c:axId val="658785384"/>
      </c:barChart>
      <c:catAx>
        <c:axId val="65879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8785384"/>
        <c:crosses val="autoZero"/>
        <c:auto val="1"/>
        <c:lblAlgn val="ctr"/>
        <c:lblOffset val="100"/>
        <c:noMultiLvlLbl val="0"/>
      </c:catAx>
      <c:valAx>
        <c:axId val="65878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879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Erittäin</a:t>
            </a:r>
            <a:r>
              <a:rPr lang="fi-FI" b="1" baseline="0" dirty="0"/>
              <a:t> tyytyväinen elämäänsä %, 8. ja 9. luokka  2023</a:t>
            </a:r>
            <a:endParaRPr lang="fi-FI"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Kainuun hyvinvointialue</c:v>
                </c:pt>
                <c:pt idx="1">
                  <c:v>Pohjois-Savon hyvinvointialue</c:v>
                </c:pt>
                <c:pt idx="2">
                  <c:v>Etelä-Savon hyvinvointialue</c:v>
                </c:pt>
                <c:pt idx="3">
                  <c:v>Koko maa</c:v>
                </c:pt>
                <c:pt idx="4">
                  <c:v>Pirkanmaan hyvinvointialue</c:v>
                </c:pt>
                <c:pt idx="5">
                  <c:v>Keski-Suomen hyvinvointialue</c:v>
                </c:pt>
                <c:pt idx="6">
                  <c:v>Pohjois-Karjalan hyvinvointialue</c:v>
                </c:pt>
                <c:pt idx="7">
                  <c:v>Pohjanmaan hyvinvointialue</c:v>
                </c:pt>
              </c:strCache>
            </c:strRef>
          </c:cat>
          <c:val>
            <c:numRef>
              <c:f>'Kouluterveyskyselyn aikasarjat '!$B$3:$B$10</c:f>
              <c:numCache>
                <c:formatCode>#\ ##0.0</c:formatCode>
                <c:ptCount val="8"/>
                <c:pt idx="0">
                  <c:v>19.3</c:v>
                </c:pt>
                <c:pt idx="1">
                  <c:v>21</c:v>
                </c:pt>
                <c:pt idx="2">
                  <c:v>21.8</c:v>
                </c:pt>
                <c:pt idx="3">
                  <c:v>22</c:v>
                </c:pt>
                <c:pt idx="4">
                  <c:v>22.1</c:v>
                </c:pt>
                <c:pt idx="5">
                  <c:v>22.2</c:v>
                </c:pt>
                <c:pt idx="6">
                  <c:v>22.4</c:v>
                </c:pt>
                <c:pt idx="7">
                  <c:v>24.6</c:v>
                </c:pt>
              </c:numCache>
            </c:numRef>
          </c:val>
          <c:extLst>
            <c:ext xmlns:c16="http://schemas.microsoft.com/office/drawing/2014/chart" uri="{C3380CC4-5D6E-409C-BE32-E72D297353CC}">
              <c16:uniqueId val="{00000000-BF02-42B5-8FCD-B338C6F97372}"/>
            </c:ext>
          </c:extLst>
        </c:ser>
        <c:dLbls>
          <c:dLblPos val="outEnd"/>
          <c:showLegendKey val="0"/>
          <c:showVal val="1"/>
          <c:showCatName val="0"/>
          <c:showSerName val="0"/>
          <c:showPercent val="0"/>
          <c:showBubbleSize val="0"/>
        </c:dLbls>
        <c:gapWidth val="219"/>
        <c:overlap val="-27"/>
        <c:axId val="674807976"/>
        <c:axId val="674807256"/>
      </c:barChart>
      <c:catAx>
        <c:axId val="67480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4807256"/>
        <c:crosses val="autoZero"/>
        <c:auto val="1"/>
        <c:lblAlgn val="ctr"/>
        <c:lblOffset val="100"/>
        <c:noMultiLvlLbl val="0"/>
      </c:catAx>
      <c:valAx>
        <c:axId val="6748072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4807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ammatillisen oppilaitoksen 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5</c:v>
                </c:pt>
                <c:pt idx="1">
                  <c:v>5</c:v>
                </c:pt>
                <c:pt idx="2">
                  <c:v>5.2</c:v>
                </c:pt>
              </c:numCache>
            </c:numRef>
          </c:val>
          <c:smooth val="0"/>
          <c:extLst>
            <c:ext xmlns:c16="http://schemas.microsoft.com/office/drawing/2014/chart" uri="{C3380CC4-5D6E-409C-BE32-E72D297353CC}">
              <c16:uniqueId val="{00000000-6AD0-4067-9C4E-E0DD8F184E78}"/>
            </c:ext>
          </c:extLst>
        </c:ser>
        <c:ser>
          <c:idx val="1"/>
          <c:order val="1"/>
          <c:tx>
            <c:strRef>
              <c:f>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9.6999999999999993</c:v>
                </c:pt>
                <c:pt idx="1">
                  <c:v>15.1</c:v>
                </c:pt>
                <c:pt idx="2">
                  <c:v>11.4</c:v>
                </c:pt>
              </c:numCache>
            </c:numRef>
          </c:val>
          <c:smooth val="0"/>
          <c:extLst>
            <c:ext xmlns:c16="http://schemas.microsoft.com/office/drawing/2014/chart" uri="{C3380CC4-5D6E-409C-BE32-E72D297353CC}">
              <c16:uniqueId val="{00000001-6AD0-4067-9C4E-E0DD8F184E78}"/>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7.2</c:v>
                </c:pt>
                <c:pt idx="1">
                  <c:v>9.4</c:v>
                </c:pt>
                <c:pt idx="2">
                  <c:v>7.4</c:v>
                </c:pt>
              </c:numCache>
            </c:numRef>
          </c:val>
          <c:smooth val="0"/>
          <c:extLst>
            <c:ext xmlns:c16="http://schemas.microsoft.com/office/drawing/2014/chart" uri="{C3380CC4-5D6E-409C-BE32-E72D297353CC}">
              <c16:uniqueId val="{00000002-6AD0-4067-9C4E-E0DD8F184E78}"/>
            </c:ext>
          </c:extLst>
        </c:ser>
        <c:dLbls>
          <c:dLblPos val="t"/>
          <c:showLegendKey val="0"/>
          <c:showVal val="1"/>
          <c:showCatName val="0"/>
          <c:showSerName val="0"/>
          <c:showPercent val="0"/>
          <c:showBubbleSize val="0"/>
        </c:dLbls>
        <c:marker val="1"/>
        <c:smooth val="0"/>
        <c:axId val="655663856"/>
        <c:axId val="655671416"/>
      </c:lineChart>
      <c:catAx>
        <c:axId val="65566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5671416"/>
        <c:crosses val="autoZero"/>
        <c:auto val="1"/>
        <c:lblAlgn val="ctr"/>
        <c:lblOffset val="100"/>
        <c:noMultiLvlLbl val="0"/>
      </c:catAx>
      <c:valAx>
        <c:axId val="655671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566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CC"/>
    </a:solidFill>
    <a:ln>
      <a:solidFill>
        <a:schemeClr val="tx1"/>
      </a:solid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Koulu-uupumus, % ammatillisen oppilaitoksen 1. ja 2. vuoden opiskelijoista</a:t>
            </a:r>
            <a:endParaRPr lang="fi-FI">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SOTKAnet!$A$3:$A$8</c:f>
              <c:strCache>
                <c:ptCount val="6"/>
                <c:pt idx="0">
                  <c:v>Iisalmi</c:v>
                </c:pt>
                <c:pt idx="1">
                  <c:v>Kuopio</c:v>
                </c:pt>
                <c:pt idx="2">
                  <c:v>Pohjois-Savon hyvinvointialue</c:v>
                </c:pt>
                <c:pt idx="3">
                  <c:v>Koko maa</c:v>
                </c:pt>
                <c:pt idx="4">
                  <c:v>Siilinjärvi</c:v>
                </c:pt>
                <c:pt idx="5">
                  <c:v>Varkaus</c:v>
                </c:pt>
              </c:strCache>
            </c:strRef>
          </c:cat>
          <c:val>
            <c:numRef>
              <c:f>SOTKAnet!$B$3:$B$8</c:f>
              <c:numCache>
                <c:formatCode>General</c:formatCode>
                <c:ptCount val="6"/>
                <c:pt idx="0">
                  <c:v>10.1</c:v>
                </c:pt>
                <c:pt idx="1">
                  <c:v>8.4</c:v>
                </c:pt>
                <c:pt idx="2">
                  <c:v>9.4</c:v>
                </c:pt>
                <c:pt idx="3">
                  <c:v>11.5</c:v>
                </c:pt>
                <c:pt idx="4">
                  <c:v>7.7</c:v>
                </c:pt>
                <c:pt idx="5">
                  <c:v>10.7</c:v>
                </c:pt>
              </c:numCache>
            </c:numRef>
          </c:val>
          <c:extLst>
            <c:ext xmlns:c16="http://schemas.microsoft.com/office/drawing/2014/chart" uri="{C3380CC4-5D6E-409C-BE32-E72D297353CC}">
              <c16:uniqueId val="{00000000-EF73-41B6-A5B8-EA6DF7A34647}"/>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SOTKAnet!$A$3:$A$8</c:f>
              <c:strCache>
                <c:ptCount val="6"/>
                <c:pt idx="0">
                  <c:v>Iisalmi</c:v>
                </c:pt>
                <c:pt idx="1">
                  <c:v>Kuopio</c:v>
                </c:pt>
                <c:pt idx="2">
                  <c:v>Pohjois-Savon hyvinvointialue</c:v>
                </c:pt>
                <c:pt idx="3">
                  <c:v>Koko maa</c:v>
                </c:pt>
                <c:pt idx="4">
                  <c:v>Siilinjärvi</c:v>
                </c:pt>
                <c:pt idx="5">
                  <c:v>Varkaus</c:v>
                </c:pt>
              </c:strCache>
            </c:strRef>
          </c:cat>
          <c:val>
            <c:numRef>
              <c:f>SOTKAnet!$C$3:$C$8</c:f>
              <c:numCache>
                <c:formatCode>General</c:formatCode>
                <c:ptCount val="6"/>
                <c:pt idx="0">
                  <c:v>5.0999999999999996</c:v>
                </c:pt>
                <c:pt idx="1">
                  <c:v>7.3</c:v>
                </c:pt>
                <c:pt idx="2">
                  <c:v>7.4</c:v>
                </c:pt>
                <c:pt idx="3">
                  <c:v>9.3000000000000007</c:v>
                </c:pt>
                <c:pt idx="4">
                  <c:v>10.6</c:v>
                </c:pt>
                <c:pt idx="5">
                  <c:v>10.6</c:v>
                </c:pt>
              </c:numCache>
            </c:numRef>
          </c:val>
          <c:extLst>
            <c:ext xmlns:c16="http://schemas.microsoft.com/office/drawing/2014/chart" uri="{C3380CC4-5D6E-409C-BE32-E72D297353CC}">
              <c16:uniqueId val="{00000001-EF73-41B6-A5B8-EA6DF7A34647}"/>
            </c:ext>
          </c:extLst>
        </c:ser>
        <c:dLbls>
          <c:dLblPos val="outEnd"/>
          <c:showLegendKey val="0"/>
          <c:showVal val="1"/>
          <c:showCatName val="0"/>
          <c:showSerName val="0"/>
          <c:showPercent val="0"/>
          <c:showBubbleSize val="0"/>
        </c:dLbls>
        <c:gapWidth val="219"/>
        <c:overlap val="-27"/>
        <c:axId val="371562944"/>
        <c:axId val="371562584"/>
      </c:barChart>
      <c:catAx>
        <c:axId val="3715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1562584"/>
        <c:crosses val="autoZero"/>
        <c:auto val="1"/>
        <c:lblAlgn val="ctr"/>
        <c:lblOffset val="100"/>
        <c:noMultiLvlLbl val="0"/>
      </c:catAx>
      <c:valAx>
        <c:axId val="371562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156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lukion 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7.3</c:v>
                </c:pt>
                <c:pt idx="1">
                  <c:v>10.5</c:v>
                </c:pt>
                <c:pt idx="2">
                  <c:v>9.1</c:v>
                </c:pt>
              </c:numCache>
            </c:numRef>
          </c:val>
          <c:smooth val="0"/>
          <c:extLst>
            <c:ext xmlns:c16="http://schemas.microsoft.com/office/drawing/2014/chart" uri="{C3380CC4-5D6E-409C-BE32-E72D297353CC}">
              <c16:uniqueId val="{00000000-84BB-454A-81AB-422B56F7E6BF}"/>
            </c:ext>
          </c:extLst>
        </c:ser>
        <c:ser>
          <c:idx val="1"/>
          <c:order val="1"/>
          <c:tx>
            <c:strRef>
              <c:f>SOTKAnet!$A$4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18.5</c:v>
                </c:pt>
                <c:pt idx="1">
                  <c:v>24.8</c:v>
                </c:pt>
                <c:pt idx="2">
                  <c:v>23.3</c:v>
                </c:pt>
              </c:numCache>
            </c:numRef>
          </c:val>
          <c:smooth val="0"/>
          <c:extLst>
            <c:ext xmlns:c16="http://schemas.microsoft.com/office/drawing/2014/chart" uri="{C3380CC4-5D6E-409C-BE32-E72D297353CC}">
              <c16:uniqueId val="{00000001-84BB-454A-81AB-422B56F7E6BF}"/>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13.9</c:v>
                </c:pt>
                <c:pt idx="1">
                  <c:v>18.899999999999999</c:v>
                </c:pt>
                <c:pt idx="2">
                  <c:v>17.7</c:v>
                </c:pt>
              </c:numCache>
            </c:numRef>
          </c:val>
          <c:smooth val="0"/>
          <c:extLst>
            <c:ext xmlns:c16="http://schemas.microsoft.com/office/drawing/2014/chart" uri="{C3380CC4-5D6E-409C-BE32-E72D297353CC}">
              <c16:uniqueId val="{00000002-84BB-454A-81AB-422B56F7E6BF}"/>
            </c:ext>
          </c:extLst>
        </c:ser>
        <c:dLbls>
          <c:dLblPos val="t"/>
          <c:showLegendKey val="0"/>
          <c:showVal val="1"/>
          <c:showCatName val="0"/>
          <c:showSerName val="0"/>
          <c:showPercent val="0"/>
          <c:showBubbleSize val="0"/>
        </c:dLbls>
        <c:marker val="1"/>
        <c:smooth val="0"/>
        <c:axId val="713820448"/>
        <c:axId val="713818648"/>
      </c:lineChart>
      <c:catAx>
        <c:axId val="71382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3818648"/>
        <c:crosses val="autoZero"/>
        <c:auto val="1"/>
        <c:lblAlgn val="ctr"/>
        <c:lblOffset val="100"/>
        <c:noMultiLvlLbl val="0"/>
      </c:catAx>
      <c:valAx>
        <c:axId val="713818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382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lukion 1. ja 2. vuoden opiskelijoista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(75).xls]SOTKAnet'!$B$2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(75).xls]SOTKAnet'!$A$3:$A$10</c:f>
              <c:strCache>
                <c:ptCount val="8"/>
                <c:pt idx="0">
                  <c:v>Pohjois-Karjalan hyvinvointialue</c:v>
                </c:pt>
                <c:pt idx="1">
                  <c:v>Pohjois-Pohjanmaan hyvinvointialue</c:v>
                </c:pt>
                <c:pt idx="2">
                  <c:v>Keski-Suomen hyvinvointialue</c:v>
                </c:pt>
                <c:pt idx="3">
                  <c:v>Kainuun hyvinvointialue</c:v>
                </c:pt>
                <c:pt idx="4">
                  <c:v>Koko maa</c:v>
                </c:pt>
                <c:pt idx="5">
                  <c:v>Pohjois-Savon hyvinvointialue</c:v>
                </c:pt>
                <c:pt idx="6">
                  <c:v>Pirkanmaan hyvinvointialue</c:v>
                </c:pt>
                <c:pt idx="7">
                  <c:v>Etelä-Savon hyvinvointialue</c:v>
                </c:pt>
              </c:strCache>
            </c:strRef>
          </c:cat>
          <c:val>
            <c:numRef>
              <c:f>'[SOTKAnet (75).xls]SOTKAnet'!$B$3:$B$10</c:f>
              <c:numCache>
                <c:formatCode>General</c:formatCode>
                <c:ptCount val="8"/>
                <c:pt idx="0">
                  <c:v>15.3</c:v>
                </c:pt>
                <c:pt idx="1">
                  <c:v>14.6</c:v>
                </c:pt>
                <c:pt idx="2">
                  <c:v>15.8</c:v>
                </c:pt>
                <c:pt idx="3">
                  <c:v>11.4</c:v>
                </c:pt>
                <c:pt idx="4">
                  <c:v>15.5</c:v>
                </c:pt>
                <c:pt idx="5">
                  <c:v>13.9</c:v>
                </c:pt>
                <c:pt idx="6">
                  <c:v>15.2</c:v>
                </c:pt>
                <c:pt idx="7">
                  <c:v>13.1</c:v>
                </c:pt>
              </c:numCache>
            </c:numRef>
          </c:val>
          <c:extLst>
            <c:ext xmlns:c16="http://schemas.microsoft.com/office/drawing/2014/chart" uri="{C3380CC4-5D6E-409C-BE32-E72D297353CC}">
              <c16:uniqueId val="{00000000-D44F-47B2-8800-5D77FCE6BA7C}"/>
            </c:ext>
          </c:extLst>
        </c:ser>
        <c:ser>
          <c:idx val="1"/>
          <c:order val="1"/>
          <c:tx>
            <c:strRef>
              <c:f>'[SOTKAnet (75).xls]SOTKAnet'!$C$2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(75).xls]SOTKAnet'!$A$3:$A$10</c:f>
              <c:strCache>
                <c:ptCount val="8"/>
                <c:pt idx="0">
                  <c:v>Pohjois-Karjalan hyvinvointialue</c:v>
                </c:pt>
                <c:pt idx="1">
                  <c:v>Pohjois-Pohjanmaan hyvinvointialue</c:v>
                </c:pt>
                <c:pt idx="2">
                  <c:v>Keski-Suomen hyvinvointialue</c:v>
                </c:pt>
                <c:pt idx="3">
                  <c:v>Kainuun hyvinvointialue</c:v>
                </c:pt>
                <c:pt idx="4">
                  <c:v>Koko maa</c:v>
                </c:pt>
                <c:pt idx="5">
                  <c:v>Pohjois-Savon hyvinvointialue</c:v>
                </c:pt>
                <c:pt idx="6">
                  <c:v>Pirkanmaan hyvinvointialue</c:v>
                </c:pt>
                <c:pt idx="7">
                  <c:v>Etelä-Savon hyvinvointialue</c:v>
                </c:pt>
              </c:strCache>
            </c:strRef>
          </c:cat>
          <c:val>
            <c:numRef>
              <c:f>'[SOTKAnet (75).xls]SOTKAnet'!$C$3:$C$10</c:f>
              <c:numCache>
                <c:formatCode>General</c:formatCode>
                <c:ptCount val="8"/>
                <c:pt idx="0">
                  <c:v>20</c:v>
                </c:pt>
                <c:pt idx="1">
                  <c:v>19.399999999999999</c:v>
                </c:pt>
                <c:pt idx="2">
                  <c:v>21.5</c:v>
                </c:pt>
                <c:pt idx="3">
                  <c:v>18.8</c:v>
                </c:pt>
                <c:pt idx="4">
                  <c:v>21.1</c:v>
                </c:pt>
                <c:pt idx="5">
                  <c:v>18.899999999999999</c:v>
                </c:pt>
                <c:pt idx="6">
                  <c:v>19.2</c:v>
                </c:pt>
                <c:pt idx="7">
                  <c:v>18.8</c:v>
                </c:pt>
              </c:numCache>
            </c:numRef>
          </c:val>
          <c:extLst>
            <c:ext xmlns:c16="http://schemas.microsoft.com/office/drawing/2014/chart" uri="{C3380CC4-5D6E-409C-BE32-E72D297353CC}">
              <c16:uniqueId val="{00000001-D44F-47B2-8800-5D77FCE6BA7C}"/>
            </c:ext>
          </c:extLst>
        </c:ser>
        <c:ser>
          <c:idx val="2"/>
          <c:order val="2"/>
          <c:tx>
            <c:strRef>
              <c:f>'[SOTKAnet (75).xls]SOTKAnet'!$D$2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(75).xls]SOTKAnet'!$A$3:$A$10</c:f>
              <c:strCache>
                <c:ptCount val="8"/>
                <c:pt idx="0">
                  <c:v>Pohjois-Karjalan hyvinvointialue</c:v>
                </c:pt>
                <c:pt idx="1">
                  <c:v>Pohjois-Pohjanmaan hyvinvointialue</c:v>
                </c:pt>
                <c:pt idx="2">
                  <c:v>Keski-Suomen hyvinvointialue</c:v>
                </c:pt>
                <c:pt idx="3">
                  <c:v>Kainuun hyvinvointialue</c:v>
                </c:pt>
                <c:pt idx="4">
                  <c:v>Koko maa</c:v>
                </c:pt>
                <c:pt idx="5">
                  <c:v>Pohjois-Savon hyvinvointialue</c:v>
                </c:pt>
                <c:pt idx="6">
                  <c:v>Pirkanmaan hyvinvointialue</c:v>
                </c:pt>
                <c:pt idx="7">
                  <c:v>Etelä-Savon hyvinvointialue</c:v>
                </c:pt>
              </c:strCache>
            </c:strRef>
          </c:cat>
          <c:val>
            <c:numRef>
              <c:f>'[SOTKAnet (75).xls]SOTKAnet'!$D$3:$D$10</c:f>
              <c:numCache>
                <c:formatCode>General</c:formatCode>
                <c:ptCount val="8"/>
                <c:pt idx="0">
                  <c:v>15.1</c:v>
                </c:pt>
                <c:pt idx="1">
                  <c:v>16.100000000000001</c:v>
                </c:pt>
                <c:pt idx="2">
                  <c:v>16.399999999999999</c:v>
                </c:pt>
                <c:pt idx="3">
                  <c:v>17</c:v>
                </c:pt>
                <c:pt idx="4">
                  <c:v>17.5</c:v>
                </c:pt>
                <c:pt idx="5">
                  <c:v>17.7</c:v>
                </c:pt>
                <c:pt idx="6">
                  <c:v>18.3</c:v>
                </c:pt>
                <c:pt idx="7">
                  <c:v>19.2</c:v>
                </c:pt>
              </c:numCache>
            </c:numRef>
          </c:val>
          <c:extLst>
            <c:ext xmlns:c16="http://schemas.microsoft.com/office/drawing/2014/chart" uri="{C3380CC4-5D6E-409C-BE32-E72D297353CC}">
              <c16:uniqueId val="{00000002-D44F-47B2-8800-5D77FCE6BA7C}"/>
            </c:ext>
          </c:extLst>
        </c:ser>
        <c:dLbls>
          <c:dLblPos val="outEnd"/>
          <c:showLegendKey val="0"/>
          <c:showVal val="1"/>
          <c:showCatName val="0"/>
          <c:showSerName val="0"/>
          <c:showPercent val="0"/>
          <c:showBubbleSize val="0"/>
        </c:dLbls>
        <c:gapWidth val="219"/>
        <c:overlap val="-27"/>
        <c:axId val="708894096"/>
        <c:axId val="708890856"/>
      </c:barChart>
      <c:catAx>
        <c:axId val="70889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890856"/>
        <c:crosses val="autoZero"/>
        <c:auto val="1"/>
        <c:lblAlgn val="ctr"/>
        <c:lblOffset val="100"/>
        <c:noMultiLvlLbl val="0"/>
      </c:catAx>
      <c:valAx>
        <c:axId val="708890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89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(75).xls]SOTKAnet'!$B$2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(75).xls]SOTKAnet'!$A$3:$A$11</c:f>
              <c:strCache>
                <c:ptCount val="9"/>
                <c:pt idx="0">
                  <c:v>Lapinlahti</c:v>
                </c:pt>
                <c:pt idx="1">
                  <c:v>Siilinjärvi</c:v>
                </c:pt>
                <c:pt idx="2">
                  <c:v>Iisalmi</c:v>
                </c:pt>
                <c:pt idx="3">
                  <c:v>Kiuruvesi</c:v>
                </c:pt>
                <c:pt idx="4">
                  <c:v>Suonenjoki</c:v>
                </c:pt>
                <c:pt idx="5">
                  <c:v>Koko maa</c:v>
                </c:pt>
                <c:pt idx="6">
                  <c:v>Pohjois-Savon hyvinvointialue</c:v>
                </c:pt>
                <c:pt idx="7">
                  <c:v>Varkaus</c:v>
                </c:pt>
                <c:pt idx="8">
                  <c:v>Kuopio</c:v>
                </c:pt>
              </c:strCache>
            </c:strRef>
          </c:cat>
          <c:val>
            <c:numRef>
              <c:f>'[SOTKAnet (75).xls]SOTKAnet'!$B$3:$B$11</c:f>
              <c:numCache>
                <c:formatCode>General</c:formatCode>
                <c:ptCount val="9"/>
                <c:pt idx="0">
                  <c:v>17.5</c:v>
                </c:pt>
                <c:pt idx="1">
                  <c:v>13.6</c:v>
                </c:pt>
                <c:pt idx="2">
                  <c:v>16.399999999999999</c:v>
                </c:pt>
                <c:pt idx="3">
                  <c:v>18.5</c:v>
                </c:pt>
                <c:pt idx="4">
                  <c:v>18.2</c:v>
                </c:pt>
                <c:pt idx="5">
                  <c:v>21.1</c:v>
                </c:pt>
                <c:pt idx="6">
                  <c:v>18.899999999999999</c:v>
                </c:pt>
                <c:pt idx="7">
                  <c:v>9.1999999999999993</c:v>
                </c:pt>
                <c:pt idx="8">
                  <c:v>20</c:v>
                </c:pt>
              </c:numCache>
            </c:numRef>
          </c:val>
          <c:extLst>
            <c:ext xmlns:c16="http://schemas.microsoft.com/office/drawing/2014/chart" uri="{C3380CC4-5D6E-409C-BE32-E72D297353CC}">
              <c16:uniqueId val="{00000000-F367-4B07-8A48-60CAC22E82D0}"/>
            </c:ext>
          </c:extLst>
        </c:ser>
        <c:ser>
          <c:idx val="1"/>
          <c:order val="1"/>
          <c:tx>
            <c:strRef>
              <c:f>'[SOTKAnet (75).xls]SOTKAnet'!$C$2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(75).xls]SOTKAnet'!$A$3:$A$11</c:f>
              <c:strCache>
                <c:ptCount val="9"/>
                <c:pt idx="0">
                  <c:v>Lapinlahti</c:v>
                </c:pt>
                <c:pt idx="1">
                  <c:v>Siilinjärvi</c:v>
                </c:pt>
                <c:pt idx="2">
                  <c:v>Iisalmi</c:v>
                </c:pt>
                <c:pt idx="3">
                  <c:v>Kiuruvesi</c:v>
                </c:pt>
                <c:pt idx="4">
                  <c:v>Suonenjoki</c:v>
                </c:pt>
                <c:pt idx="5">
                  <c:v>Koko maa</c:v>
                </c:pt>
                <c:pt idx="6">
                  <c:v>Pohjois-Savon hyvinvointialue</c:v>
                </c:pt>
                <c:pt idx="7">
                  <c:v>Varkaus</c:v>
                </c:pt>
                <c:pt idx="8">
                  <c:v>Kuopio</c:v>
                </c:pt>
              </c:strCache>
            </c:strRef>
          </c:cat>
          <c:val>
            <c:numRef>
              <c:f>'[SOTKAnet (75).xls]SOTKAnet'!$C$3:$C$11</c:f>
              <c:numCache>
                <c:formatCode>General</c:formatCode>
                <c:ptCount val="9"/>
                <c:pt idx="0">
                  <c:v>12.2</c:v>
                </c:pt>
                <c:pt idx="1">
                  <c:v>13.2</c:v>
                </c:pt>
                <c:pt idx="2">
                  <c:v>14.4</c:v>
                </c:pt>
                <c:pt idx="3">
                  <c:v>16.399999999999999</c:v>
                </c:pt>
                <c:pt idx="4">
                  <c:v>16.7</c:v>
                </c:pt>
                <c:pt idx="5">
                  <c:v>17.5</c:v>
                </c:pt>
                <c:pt idx="6">
                  <c:v>17.7</c:v>
                </c:pt>
                <c:pt idx="7">
                  <c:v>18.3</c:v>
                </c:pt>
                <c:pt idx="8">
                  <c:v>18.8</c:v>
                </c:pt>
              </c:numCache>
            </c:numRef>
          </c:val>
          <c:extLst>
            <c:ext xmlns:c16="http://schemas.microsoft.com/office/drawing/2014/chart" uri="{C3380CC4-5D6E-409C-BE32-E72D297353CC}">
              <c16:uniqueId val="{00000001-F367-4B07-8A48-60CAC22E82D0}"/>
            </c:ext>
          </c:extLst>
        </c:ser>
        <c:dLbls>
          <c:dLblPos val="outEnd"/>
          <c:showLegendKey val="0"/>
          <c:showVal val="1"/>
          <c:showCatName val="0"/>
          <c:showSerName val="0"/>
          <c:showPercent val="0"/>
          <c:showBubbleSize val="0"/>
        </c:dLbls>
        <c:gapWidth val="219"/>
        <c:overlap val="-27"/>
        <c:axId val="420163056"/>
        <c:axId val="420162696"/>
      </c:barChart>
      <c:catAx>
        <c:axId val="42016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0162696"/>
        <c:crosses val="autoZero"/>
        <c:auto val="1"/>
        <c:lblAlgn val="ctr"/>
        <c:lblOffset val="100"/>
        <c:noMultiLvlLbl val="0"/>
      </c:catAx>
      <c:valAx>
        <c:axId val="420162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016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Mielialaan liittyviin huoliin tukea tarvinneista apua saaneet: koulun aikuiset, %, 8. ja 9. 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Koko maa</c:v>
                </c:pt>
                <c:pt idx="1">
                  <c:v>Pohjois-Savon hyvinvointialue</c:v>
                </c:pt>
                <c:pt idx="2">
                  <c:v>Pohjois-Pohjanmaan hyvinvointialue</c:v>
                </c:pt>
                <c:pt idx="3">
                  <c:v>Pirkanmaan hyvinvointialue</c:v>
                </c:pt>
                <c:pt idx="4">
                  <c:v>Keski-Suomen hyvinvointialue</c:v>
                </c:pt>
                <c:pt idx="5">
                  <c:v>Pohjois-Karjalan hyvinvointialue</c:v>
                </c:pt>
                <c:pt idx="6">
                  <c:v>Kainuun hyvinvointialue</c:v>
                </c:pt>
                <c:pt idx="7">
                  <c:v>Etelä-Savon hyvinvointialue</c:v>
                </c:pt>
              </c:strCache>
            </c:strRef>
          </c:cat>
          <c:val>
            <c:numRef>
              <c:f>'Kouluterveyskyselyn aikasarjat '!$B$3:$B$10</c:f>
              <c:numCache>
                <c:formatCode>#\ ##0.0</c:formatCode>
                <c:ptCount val="8"/>
                <c:pt idx="0">
                  <c:v>79.400000000000006</c:v>
                </c:pt>
                <c:pt idx="1">
                  <c:v>79.8</c:v>
                </c:pt>
                <c:pt idx="2">
                  <c:v>81.099999999999994</c:v>
                </c:pt>
                <c:pt idx="3">
                  <c:v>81.5</c:v>
                </c:pt>
                <c:pt idx="4">
                  <c:v>81.8</c:v>
                </c:pt>
                <c:pt idx="5">
                  <c:v>82.4</c:v>
                </c:pt>
                <c:pt idx="6">
                  <c:v>82.7</c:v>
                </c:pt>
                <c:pt idx="7">
                  <c:v>84.3</c:v>
                </c:pt>
              </c:numCache>
            </c:numRef>
          </c:val>
          <c:extLst>
            <c:ext xmlns:c16="http://schemas.microsoft.com/office/drawing/2014/chart" uri="{C3380CC4-5D6E-409C-BE32-E72D297353CC}">
              <c16:uniqueId val="{00000000-96D3-410B-8276-9E9B78F361E3}"/>
            </c:ext>
          </c:extLst>
        </c:ser>
        <c:dLbls>
          <c:dLblPos val="outEnd"/>
          <c:showLegendKey val="0"/>
          <c:showVal val="1"/>
          <c:showCatName val="0"/>
          <c:showSerName val="0"/>
          <c:showPercent val="0"/>
          <c:showBubbleSize val="0"/>
        </c:dLbls>
        <c:gapWidth val="219"/>
        <c:overlap val="-27"/>
        <c:axId val="428560408"/>
        <c:axId val="428562568"/>
      </c:barChart>
      <c:catAx>
        <c:axId val="42856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8562568"/>
        <c:crosses val="autoZero"/>
        <c:auto val="1"/>
        <c:lblAlgn val="ctr"/>
        <c:lblOffset val="100"/>
        <c:noMultiLvlLbl val="0"/>
      </c:catAx>
      <c:valAx>
        <c:axId val="42856256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856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Mielialaan liittyviin huoliin tukea tarvinneista apua saaneet: omat vanhemmat, %, 8. ja 9. lk,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Keski-Suomen hyvinvointialue</c:v>
                </c:pt>
                <c:pt idx="1">
                  <c:v>Koko maa</c:v>
                </c:pt>
                <c:pt idx="2">
                  <c:v>Pohjois-Karjalan hyvinvointialue</c:v>
                </c:pt>
                <c:pt idx="3">
                  <c:v>Pohjois-Pohjanmaan hyvinvointialue</c:v>
                </c:pt>
                <c:pt idx="4">
                  <c:v>Pirkanmaan hyvinvointialue</c:v>
                </c:pt>
                <c:pt idx="5">
                  <c:v>Etelä-Savon hyvinvointialue</c:v>
                </c:pt>
                <c:pt idx="6">
                  <c:v>Kainuun hyvinvointialue</c:v>
                </c:pt>
                <c:pt idx="7">
                  <c:v>Pohjois-Savon hyvinvointialue</c:v>
                </c:pt>
              </c:strCache>
            </c:strRef>
          </c:cat>
          <c:val>
            <c:numRef>
              <c:f>'Kouluterveyskyselyn aikasarjat '!$B$3:$B$10</c:f>
              <c:numCache>
                <c:formatCode>#\ ##0.0</c:formatCode>
                <c:ptCount val="8"/>
                <c:pt idx="0">
                  <c:v>76.8</c:v>
                </c:pt>
                <c:pt idx="1">
                  <c:v>80.3</c:v>
                </c:pt>
                <c:pt idx="2">
                  <c:v>80.599999999999994</c:v>
                </c:pt>
                <c:pt idx="3">
                  <c:v>80.900000000000006</c:v>
                </c:pt>
                <c:pt idx="4">
                  <c:v>81.099999999999994</c:v>
                </c:pt>
                <c:pt idx="5">
                  <c:v>82.1</c:v>
                </c:pt>
                <c:pt idx="6">
                  <c:v>82.9</c:v>
                </c:pt>
                <c:pt idx="7">
                  <c:v>85</c:v>
                </c:pt>
              </c:numCache>
            </c:numRef>
          </c:val>
          <c:extLst>
            <c:ext xmlns:c16="http://schemas.microsoft.com/office/drawing/2014/chart" uri="{C3380CC4-5D6E-409C-BE32-E72D297353CC}">
              <c16:uniqueId val="{00000000-2DE4-46FD-80E7-9428F80C6520}"/>
            </c:ext>
          </c:extLst>
        </c:ser>
        <c:dLbls>
          <c:dLblPos val="outEnd"/>
          <c:showLegendKey val="0"/>
          <c:showVal val="1"/>
          <c:showCatName val="0"/>
          <c:showSerName val="0"/>
          <c:showPercent val="0"/>
          <c:showBubbleSize val="0"/>
        </c:dLbls>
        <c:gapWidth val="219"/>
        <c:overlap val="-27"/>
        <c:axId val="682257152"/>
        <c:axId val="682262552"/>
      </c:barChart>
      <c:catAx>
        <c:axId val="68225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2262552"/>
        <c:crosses val="autoZero"/>
        <c:auto val="1"/>
        <c:lblAlgn val="ctr"/>
        <c:lblOffset val="100"/>
        <c:noMultiLvlLbl val="0"/>
      </c:catAx>
      <c:valAx>
        <c:axId val="682262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225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Mielialaan liittyviin huoliin tukea tarvinneista apua saaneet: palvelut koulun ulkopuolella, %, 8. ja 9. lk, 2023</a:t>
            </a:r>
          </a:p>
        </c:rich>
      </c:tx>
      <c:layout>
        <c:manualLayout>
          <c:xMode val="edge"/>
          <c:yMode val="edge"/>
          <c:x val="0.1044722222222222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Keski-Suomen hyvinvointialue</c:v>
                </c:pt>
                <c:pt idx="1">
                  <c:v>Kainuun hyvinvointialue</c:v>
                </c:pt>
                <c:pt idx="2">
                  <c:v>Pohjois-Pohjanmaan hyvinvointialue</c:v>
                </c:pt>
                <c:pt idx="3">
                  <c:v>Pohjois-Karjalan hyvinvointialue</c:v>
                </c:pt>
                <c:pt idx="4">
                  <c:v>Koko maa</c:v>
                </c:pt>
                <c:pt idx="5">
                  <c:v>Pohjois-Savon hyvinvointialue</c:v>
                </c:pt>
                <c:pt idx="6">
                  <c:v>Pirkanmaan hyvinvointialue</c:v>
                </c:pt>
                <c:pt idx="7">
                  <c:v>Etelä-Savon hyvinvointialue</c:v>
                </c:pt>
              </c:strCache>
            </c:strRef>
          </c:cat>
          <c:val>
            <c:numRef>
              <c:f>'Kouluterveyskyselyn aikasarjat '!$B$3:$B$10</c:f>
              <c:numCache>
                <c:formatCode>#\ ##0.0</c:formatCode>
                <c:ptCount val="8"/>
                <c:pt idx="0">
                  <c:v>64</c:v>
                </c:pt>
                <c:pt idx="1">
                  <c:v>66.400000000000006</c:v>
                </c:pt>
                <c:pt idx="2">
                  <c:v>66.8</c:v>
                </c:pt>
                <c:pt idx="3">
                  <c:v>67.8</c:v>
                </c:pt>
                <c:pt idx="4">
                  <c:v>69.5</c:v>
                </c:pt>
                <c:pt idx="5">
                  <c:v>70.8</c:v>
                </c:pt>
                <c:pt idx="6">
                  <c:v>71</c:v>
                </c:pt>
                <c:pt idx="7">
                  <c:v>77.599999999999994</c:v>
                </c:pt>
              </c:numCache>
            </c:numRef>
          </c:val>
          <c:extLst>
            <c:ext xmlns:c16="http://schemas.microsoft.com/office/drawing/2014/chart" uri="{C3380CC4-5D6E-409C-BE32-E72D297353CC}">
              <c16:uniqueId val="{00000000-B835-4107-A837-ABC406A4752F}"/>
            </c:ext>
          </c:extLst>
        </c:ser>
        <c:dLbls>
          <c:dLblPos val="outEnd"/>
          <c:showLegendKey val="0"/>
          <c:showVal val="1"/>
          <c:showCatName val="0"/>
          <c:showSerName val="0"/>
          <c:showPercent val="0"/>
          <c:showBubbleSize val="0"/>
        </c:dLbls>
        <c:gapWidth val="219"/>
        <c:overlap val="-27"/>
        <c:axId val="428332856"/>
        <c:axId val="428342576"/>
      </c:barChart>
      <c:catAx>
        <c:axId val="42833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8342576"/>
        <c:crosses val="autoZero"/>
        <c:auto val="1"/>
        <c:lblAlgn val="ctr"/>
        <c:lblOffset val="100"/>
        <c:noMultiLvlLbl val="0"/>
      </c:catAx>
      <c:valAx>
        <c:axId val="428342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8332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Mielialaan liittyviin huoliin tukea tarvinneista apua saaneet: ystävät ja muut läheiset, %, 8. ja8.lk,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Keski-Suomen hyvinvointialue</c:v>
                </c:pt>
                <c:pt idx="1">
                  <c:v>Pohjois-Karjalan hyvinvointialue</c:v>
                </c:pt>
                <c:pt idx="2">
                  <c:v>Pohjois-Savon hyvinvointialue</c:v>
                </c:pt>
                <c:pt idx="3">
                  <c:v>Koko maa</c:v>
                </c:pt>
                <c:pt idx="4">
                  <c:v>Pirkanmaan hyvinvointialue</c:v>
                </c:pt>
                <c:pt idx="5">
                  <c:v>Pohjois-Pohjanmaan hyvinvointialue</c:v>
                </c:pt>
                <c:pt idx="6">
                  <c:v>Etelä-Savon hyvinvointialue</c:v>
                </c:pt>
                <c:pt idx="7">
                  <c:v>Kainuun hyvinvointialue</c:v>
                </c:pt>
              </c:strCache>
            </c:strRef>
          </c:cat>
          <c:val>
            <c:numRef>
              <c:f>'Kouluterveyskyselyn aikasarjat '!$B$3:$B$10</c:f>
              <c:numCache>
                <c:formatCode>#\ ##0.0</c:formatCode>
                <c:ptCount val="8"/>
                <c:pt idx="0">
                  <c:v>84.5</c:v>
                </c:pt>
                <c:pt idx="1">
                  <c:v>84.6</c:v>
                </c:pt>
                <c:pt idx="2">
                  <c:v>84.8</c:v>
                </c:pt>
                <c:pt idx="3">
                  <c:v>85.4</c:v>
                </c:pt>
                <c:pt idx="4">
                  <c:v>85.6</c:v>
                </c:pt>
                <c:pt idx="5">
                  <c:v>86.9</c:v>
                </c:pt>
                <c:pt idx="6">
                  <c:v>87</c:v>
                </c:pt>
                <c:pt idx="7">
                  <c:v>87.6</c:v>
                </c:pt>
              </c:numCache>
            </c:numRef>
          </c:val>
          <c:extLst>
            <c:ext xmlns:c16="http://schemas.microsoft.com/office/drawing/2014/chart" uri="{C3380CC4-5D6E-409C-BE32-E72D297353CC}">
              <c16:uniqueId val="{00000000-C21C-4623-9B1F-D0907B235492}"/>
            </c:ext>
          </c:extLst>
        </c:ser>
        <c:dLbls>
          <c:dLblPos val="outEnd"/>
          <c:showLegendKey val="0"/>
          <c:showVal val="1"/>
          <c:showCatName val="0"/>
          <c:showSerName val="0"/>
          <c:showPercent val="0"/>
          <c:showBubbleSize val="0"/>
        </c:dLbls>
        <c:gapWidth val="219"/>
        <c:overlap val="-27"/>
        <c:axId val="549002424"/>
        <c:axId val="549011064"/>
      </c:barChart>
      <c:catAx>
        <c:axId val="54900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9011064"/>
        <c:crosses val="autoZero"/>
        <c:auto val="1"/>
        <c:lblAlgn val="ctr"/>
        <c:lblOffset val="100"/>
        <c:noMultiLvlLbl val="0"/>
      </c:catAx>
      <c:valAx>
        <c:axId val="5490110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9002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a:t>
            </a:r>
            <a:r>
              <a:rPr lang="fi-FI" baseline="0"/>
              <a:t> hyvinvointialue</a:t>
            </a:r>
          </a:p>
          <a:p>
            <a:pPr>
              <a:defRPr/>
            </a:pPr>
            <a:r>
              <a:rPr lang="fi-FI"/>
              <a:t>Koulukiusattuna vähintään kerran viikossa, % </a:t>
            </a:r>
          </a:p>
          <a:p>
            <a:pPr>
              <a:defRPr/>
            </a:pPr>
            <a:r>
              <a:rPr lang="fi-FI"/>
              <a:t>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75A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SOTKAnet!$F$4:$I$4</c:f>
              <c:strCache>
                <c:ptCount val="4"/>
                <c:pt idx="0">
                  <c:v>2017</c:v>
                </c:pt>
                <c:pt idx="1">
                  <c:v>2019</c:v>
                </c:pt>
                <c:pt idx="2">
                  <c:v>2021</c:v>
                </c:pt>
                <c:pt idx="3">
                  <c:v>2023</c:v>
                </c:pt>
              </c:strCache>
            </c:strRef>
          </c:cat>
          <c:val>
            <c:numRef>
              <c:f>SOTKAnet!$F$5:$I$5</c:f>
              <c:numCache>
                <c:formatCode>General</c:formatCode>
                <c:ptCount val="4"/>
                <c:pt idx="0">
                  <c:v>5.5</c:v>
                </c:pt>
                <c:pt idx="1">
                  <c:v>5.9</c:v>
                </c:pt>
                <c:pt idx="2">
                  <c:v>6.7</c:v>
                </c:pt>
                <c:pt idx="3">
                  <c:v>6.6</c:v>
                </c:pt>
              </c:numCache>
            </c:numRef>
          </c:val>
          <c:extLst>
            <c:ext xmlns:c16="http://schemas.microsoft.com/office/drawing/2014/chart" uri="{C3380CC4-5D6E-409C-BE32-E72D297353CC}">
              <c16:uniqueId val="{00000000-D52D-4804-874C-ED0C8CDDE2EA}"/>
            </c:ext>
          </c:extLst>
        </c:ser>
        <c:dLbls>
          <c:showLegendKey val="0"/>
          <c:showVal val="0"/>
          <c:showCatName val="0"/>
          <c:showSerName val="0"/>
          <c:showPercent val="0"/>
          <c:showBubbleSize val="0"/>
        </c:dLbls>
        <c:gapWidth val="219"/>
        <c:overlap val="-27"/>
        <c:axId val="656323712"/>
        <c:axId val="656322272"/>
      </c:barChart>
      <c:catAx>
        <c:axId val="6563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6322272"/>
        <c:crosses val="autoZero"/>
        <c:auto val="1"/>
        <c:lblAlgn val="ctr"/>
        <c:lblOffset val="100"/>
        <c:noMultiLvlLbl val="0"/>
      </c:catAx>
      <c:valAx>
        <c:axId val="65632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632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8. ja 9. luokan oppilaista</a:t>
            </a:r>
          </a:p>
        </c:rich>
      </c:tx>
      <c:overlay val="0"/>
      <c:spPr>
        <a:solidFill>
          <a:schemeClr val="accent3">
            <a:lumMod val="20000"/>
            <a:lumOff val="80000"/>
          </a:schemeClr>
        </a:solid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SOTKAnet!$J$3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SOTKAnet!$I$4:$I$11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SOTKAnet!$J$4:$J$11</c:f>
              <c:numCache>
                <c:formatCode>General</c:formatCode>
                <c:ptCount val="8"/>
                <c:pt idx="0">
                  <c:v>25.5</c:v>
                </c:pt>
                <c:pt idx="1">
                  <c:v>22.7</c:v>
                </c:pt>
                <c:pt idx="2">
                  <c:v>26.8</c:v>
                </c:pt>
                <c:pt idx="3">
                  <c:v>26.9</c:v>
                </c:pt>
                <c:pt idx="4">
                  <c:v>27</c:v>
                </c:pt>
                <c:pt idx="5">
                  <c:v>26.8</c:v>
                </c:pt>
                <c:pt idx="6">
                  <c:v>26.7</c:v>
                </c:pt>
                <c:pt idx="7">
                  <c:v>24.8</c:v>
                </c:pt>
              </c:numCache>
            </c:numRef>
          </c:val>
          <c:extLst>
            <c:ext xmlns:c16="http://schemas.microsoft.com/office/drawing/2014/chart" uri="{C3380CC4-5D6E-409C-BE32-E72D297353CC}">
              <c16:uniqueId val="{00000000-2684-4742-9B30-318023056F6B}"/>
            </c:ext>
          </c:extLst>
        </c:ser>
        <c:ser>
          <c:idx val="1"/>
          <c:order val="1"/>
          <c:tx>
            <c:strRef>
              <c:f>SOTKAnet!$K$3</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SOTKAnet!$I$4:$I$11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SOTKAnet!$K$4:$K$11</c:f>
              <c:numCache>
                <c:formatCode>General</c:formatCode>
                <c:ptCount val="8"/>
                <c:pt idx="0">
                  <c:v>22.5</c:v>
                </c:pt>
                <c:pt idx="1">
                  <c:v>23.4</c:v>
                </c:pt>
                <c:pt idx="2">
                  <c:v>22.2</c:v>
                </c:pt>
                <c:pt idx="3">
                  <c:v>23.6</c:v>
                </c:pt>
                <c:pt idx="4">
                  <c:v>23.6</c:v>
                </c:pt>
                <c:pt idx="5">
                  <c:v>22.6</c:v>
                </c:pt>
                <c:pt idx="6">
                  <c:v>23.3</c:v>
                </c:pt>
                <c:pt idx="7">
                  <c:v>21.5</c:v>
                </c:pt>
              </c:numCache>
            </c:numRef>
          </c:val>
          <c:extLst>
            <c:ext xmlns:c16="http://schemas.microsoft.com/office/drawing/2014/chart" uri="{C3380CC4-5D6E-409C-BE32-E72D297353CC}">
              <c16:uniqueId val="{00000001-2684-4742-9B30-318023056F6B}"/>
            </c:ext>
          </c:extLst>
        </c:ser>
        <c:dLbls>
          <c:dLblPos val="outEnd"/>
          <c:showLegendKey val="0"/>
          <c:showVal val="1"/>
          <c:showCatName val="0"/>
          <c:showSerName val="0"/>
          <c:showPercent val="0"/>
          <c:showBubbleSize val="0"/>
        </c:dLbls>
        <c:gapWidth val="219"/>
        <c:overlap val="-27"/>
        <c:axId val="710723640"/>
        <c:axId val="710730120"/>
      </c:barChart>
      <c:catAx>
        <c:axId val="71072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0730120"/>
        <c:crosses val="autoZero"/>
        <c:auto val="1"/>
        <c:lblAlgn val="ctr"/>
        <c:lblOffset val="100"/>
        <c:noMultiLvlLbl val="0"/>
      </c:catAx>
      <c:valAx>
        <c:axId val="71073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072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fi-FI"/>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a:t>
            </a:r>
          </a:p>
          <a:p>
            <a:pPr>
              <a:defRPr/>
            </a:pPr>
            <a:r>
              <a:rPr lang="fi-FI"/>
              <a:t>Koulukiusattuna vähintään kerran viikossa, % ammatillisen oppilaitoksen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75A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SOTKAnet!$F$6:$I$6</c:f>
              <c:strCache>
                <c:ptCount val="4"/>
                <c:pt idx="0">
                  <c:v>2017</c:v>
                </c:pt>
                <c:pt idx="1">
                  <c:v>2019</c:v>
                </c:pt>
                <c:pt idx="2">
                  <c:v>2021</c:v>
                </c:pt>
                <c:pt idx="3">
                  <c:v>2023</c:v>
                </c:pt>
              </c:strCache>
            </c:strRef>
          </c:cat>
          <c:val>
            <c:numRef>
              <c:f>SOTKAnet!$F$7:$I$7</c:f>
              <c:numCache>
                <c:formatCode>General</c:formatCode>
                <c:ptCount val="4"/>
                <c:pt idx="0">
                  <c:v>2</c:v>
                </c:pt>
                <c:pt idx="1">
                  <c:v>4</c:v>
                </c:pt>
                <c:pt idx="2">
                  <c:v>2.9</c:v>
                </c:pt>
                <c:pt idx="3">
                  <c:v>2.1</c:v>
                </c:pt>
              </c:numCache>
            </c:numRef>
          </c:val>
          <c:extLst>
            <c:ext xmlns:c16="http://schemas.microsoft.com/office/drawing/2014/chart" uri="{C3380CC4-5D6E-409C-BE32-E72D297353CC}">
              <c16:uniqueId val="{00000000-12BD-43DE-9E32-EE047C8C9C90}"/>
            </c:ext>
          </c:extLst>
        </c:ser>
        <c:dLbls>
          <c:showLegendKey val="0"/>
          <c:showVal val="0"/>
          <c:showCatName val="0"/>
          <c:showSerName val="0"/>
          <c:showPercent val="0"/>
          <c:showBubbleSize val="0"/>
        </c:dLbls>
        <c:gapWidth val="219"/>
        <c:overlap val="-27"/>
        <c:axId val="708206736"/>
        <c:axId val="708200976"/>
      </c:barChart>
      <c:catAx>
        <c:axId val="70820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200976"/>
        <c:crosses val="autoZero"/>
        <c:auto val="1"/>
        <c:lblAlgn val="ctr"/>
        <c:lblOffset val="100"/>
        <c:noMultiLvlLbl val="0"/>
      </c:catAx>
      <c:valAx>
        <c:axId val="70820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20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a:t>
            </a:r>
            <a:r>
              <a:rPr lang="fi-FI" baseline="0"/>
              <a:t> hyvinvointialue</a:t>
            </a:r>
          </a:p>
          <a:p>
            <a:pPr>
              <a:defRPr/>
            </a:pPr>
            <a:r>
              <a:rPr lang="fi-FI" baseline="0"/>
              <a:t> Koulukiusattuna vähintään kerran viikossa, % lukion 1. ja 2. vuoden opiskelijoista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75A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SOTKAnet!$F$8:$I$8</c:f>
              <c:strCache>
                <c:ptCount val="4"/>
                <c:pt idx="0">
                  <c:v>2017</c:v>
                </c:pt>
                <c:pt idx="1">
                  <c:v>2019</c:v>
                </c:pt>
                <c:pt idx="2">
                  <c:v>2021</c:v>
                </c:pt>
                <c:pt idx="3">
                  <c:v>2023</c:v>
                </c:pt>
              </c:strCache>
            </c:strRef>
          </c:cat>
          <c:val>
            <c:numRef>
              <c:f>SOTKAnet!$F$9:$I$9</c:f>
              <c:numCache>
                <c:formatCode>General</c:formatCode>
                <c:ptCount val="4"/>
                <c:pt idx="0">
                  <c:v>0.4</c:v>
                </c:pt>
                <c:pt idx="1">
                  <c:v>0.7</c:v>
                </c:pt>
                <c:pt idx="2">
                  <c:v>1.2</c:v>
                </c:pt>
                <c:pt idx="3">
                  <c:v>1.3</c:v>
                </c:pt>
              </c:numCache>
            </c:numRef>
          </c:val>
          <c:extLst>
            <c:ext xmlns:c16="http://schemas.microsoft.com/office/drawing/2014/chart" uri="{C3380CC4-5D6E-409C-BE32-E72D297353CC}">
              <c16:uniqueId val="{00000000-6290-4D53-8499-9C4BCC7E56B2}"/>
            </c:ext>
          </c:extLst>
        </c:ser>
        <c:dLbls>
          <c:showLegendKey val="0"/>
          <c:showVal val="0"/>
          <c:showCatName val="0"/>
          <c:showSerName val="0"/>
          <c:showPercent val="0"/>
          <c:showBubbleSize val="0"/>
        </c:dLbls>
        <c:gapWidth val="219"/>
        <c:overlap val="-27"/>
        <c:axId val="649417168"/>
        <c:axId val="649412848"/>
      </c:barChart>
      <c:catAx>
        <c:axId val="64941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412848"/>
        <c:crosses val="autoZero"/>
        <c:auto val="1"/>
        <c:lblAlgn val="ctr"/>
        <c:lblOffset val="100"/>
        <c:noMultiLvlLbl val="0"/>
      </c:catAx>
      <c:valAx>
        <c:axId val="64941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41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 </a:t>
            </a:r>
          </a:p>
          <a:p>
            <a:pPr>
              <a:defRPr/>
            </a:pPr>
            <a:r>
              <a:rPr lang="fi-FI"/>
              <a:t>Kokenut vanhempien tai muiden huoltapitävien aikuisten fyysistä väkivaltaa vuoden aikana, % 8. ja 9. luokan oppilaista (2019-) (id:4956)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SOTKAnet!$D$94:$F$94</c:f>
              <c:strCache>
                <c:ptCount val="3"/>
                <c:pt idx="0">
                  <c:v>2019</c:v>
                </c:pt>
                <c:pt idx="1">
                  <c:v>2021</c:v>
                </c:pt>
                <c:pt idx="2">
                  <c:v>2023</c:v>
                </c:pt>
              </c:strCache>
            </c:strRef>
          </c:cat>
          <c:val>
            <c:numRef>
              <c:f>SOTKAnet!$D$95:$F$95</c:f>
              <c:numCache>
                <c:formatCode>General</c:formatCode>
                <c:ptCount val="3"/>
                <c:pt idx="0">
                  <c:v>11.3</c:v>
                </c:pt>
                <c:pt idx="1">
                  <c:v>11.4</c:v>
                </c:pt>
                <c:pt idx="2">
                  <c:v>9.8000000000000007</c:v>
                </c:pt>
              </c:numCache>
            </c:numRef>
          </c:val>
          <c:extLst>
            <c:ext xmlns:c16="http://schemas.microsoft.com/office/drawing/2014/chart" uri="{C3380CC4-5D6E-409C-BE32-E72D297353CC}">
              <c16:uniqueId val="{00000000-3DD8-4428-B296-B4A416BD52F9}"/>
            </c:ext>
          </c:extLst>
        </c:ser>
        <c:dLbls>
          <c:showLegendKey val="0"/>
          <c:showVal val="0"/>
          <c:showCatName val="0"/>
          <c:showSerName val="0"/>
          <c:showPercent val="0"/>
          <c:showBubbleSize val="0"/>
        </c:dLbls>
        <c:gapWidth val="219"/>
        <c:overlap val="-27"/>
        <c:axId val="819398344"/>
        <c:axId val="819401584"/>
      </c:barChart>
      <c:catAx>
        <c:axId val="8193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9401584"/>
        <c:crosses val="autoZero"/>
        <c:auto val="1"/>
        <c:lblAlgn val="ctr"/>
        <c:lblOffset val="100"/>
        <c:noMultiLvlLbl val="0"/>
      </c:catAx>
      <c:valAx>
        <c:axId val="81940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939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a:t>
            </a:r>
          </a:p>
          <a:p>
            <a:pPr>
              <a:defRPr/>
            </a:pPr>
            <a:r>
              <a:rPr lang="fi-FI"/>
              <a:t>Kokenut vanhempien tai muiden huoltapitävien aikuisten henkistä väkivaltaa vuoden aikana, % 8. ja 9. luokan oppilaista (2019-) (id:4959)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SOTKAnet!$D$178:$F$178</c:f>
              <c:numCache>
                <c:formatCode>General</c:formatCode>
                <c:ptCount val="3"/>
                <c:pt idx="0">
                  <c:v>2019</c:v>
                </c:pt>
                <c:pt idx="1">
                  <c:v>2021</c:v>
                </c:pt>
                <c:pt idx="2">
                  <c:v>2023</c:v>
                </c:pt>
              </c:numCache>
            </c:numRef>
          </c:cat>
          <c:val>
            <c:numRef>
              <c:f>SOTKAnet!$D$179:$F$179</c:f>
              <c:numCache>
                <c:formatCode>General</c:formatCode>
                <c:ptCount val="3"/>
                <c:pt idx="0">
                  <c:v>28.3</c:v>
                </c:pt>
                <c:pt idx="1">
                  <c:v>30.3</c:v>
                </c:pt>
                <c:pt idx="2">
                  <c:v>27.4</c:v>
                </c:pt>
              </c:numCache>
            </c:numRef>
          </c:val>
          <c:extLst>
            <c:ext xmlns:c16="http://schemas.microsoft.com/office/drawing/2014/chart" uri="{C3380CC4-5D6E-409C-BE32-E72D297353CC}">
              <c16:uniqueId val="{00000000-96E2-4340-A394-295895529742}"/>
            </c:ext>
          </c:extLst>
        </c:ser>
        <c:dLbls>
          <c:showLegendKey val="0"/>
          <c:showVal val="0"/>
          <c:showCatName val="0"/>
          <c:showSerName val="0"/>
          <c:showPercent val="0"/>
          <c:showBubbleSize val="0"/>
        </c:dLbls>
        <c:gapWidth val="219"/>
        <c:overlap val="-27"/>
        <c:axId val="848358408"/>
        <c:axId val="848363448"/>
      </c:barChart>
      <c:catAx>
        <c:axId val="84835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63448"/>
        <c:crosses val="autoZero"/>
        <c:auto val="1"/>
        <c:lblAlgn val="ctr"/>
        <c:lblOffset val="100"/>
        <c:noMultiLvlLbl val="0"/>
      </c:catAx>
      <c:valAx>
        <c:axId val="84836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5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koe olevansa tärkeä osa koulu- ja eikä luokkayhteisöä, %, eri kouluasteet ja sukupuolet PSHVA, v.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SOTKAnet!$C$2:$F$2</c:f>
              <c:strCache>
                <c:ptCount val="4"/>
                <c:pt idx="0">
                  <c:v> 4. ja 5. luokan oppilaista</c:v>
                </c:pt>
                <c:pt idx="1">
                  <c:v> 8. ja 9. luokan oppilaista</c:v>
                </c:pt>
                <c:pt idx="2">
                  <c:v>ammatillisen oppilaitoksen 1. ja 2. vuoden opiskelijoista</c:v>
                </c:pt>
                <c:pt idx="3">
                  <c:v>lukion 1. ja 2. vuoden opiskelijoista</c:v>
                </c:pt>
              </c:strCache>
            </c:strRef>
          </c:cat>
          <c:val>
            <c:numRef>
              <c:f>SOTKAnet!$C$3:$F$3</c:f>
              <c:numCache>
                <c:formatCode>General</c:formatCode>
                <c:ptCount val="4"/>
                <c:pt idx="0">
                  <c:v>5.6</c:v>
                </c:pt>
                <c:pt idx="1">
                  <c:v>9.8000000000000007</c:v>
                </c:pt>
                <c:pt idx="2">
                  <c:v>5.3</c:v>
                </c:pt>
                <c:pt idx="3">
                  <c:v>7.5</c:v>
                </c:pt>
              </c:numCache>
            </c:numRef>
          </c:val>
          <c:extLst>
            <c:ext xmlns:c16="http://schemas.microsoft.com/office/drawing/2014/chart" uri="{C3380CC4-5D6E-409C-BE32-E72D297353CC}">
              <c16:uniqueId val="{00000000-92B5-473D-9157-FDABAFAF60A0}"/>
            </c:ext>
          </c:extLst>
        </c:ser>
        <c:ser>
          <c:idx val="1"/>
          <c:order val="1"/>
          <c:tx>
            <c:strRef>
              <c:f>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SOTKAnet!$C$2:$F$2</c:f>
              <c:strCache>
                <c:ptCount val="4"/>
                <c:pt idx="0">
                  <c:v> 4. ja 5. luokan oppilaista</c:v>
                </c:pt>
                <c:pt idx="1">
                  <c:v> 8. ja 9. luokan oppilaista</c:v>
                </c:pt>
                <c:pt idx="2">
                  <c:v>ammatillisen oppilaitoksen 1. ja 2. vuoden opiskelijoista</c:v>
                </c:pt>
                <c:pt idx="3">
                  <c:v>lukion 1. ja 2. vuoden opiskelijoista</c:v>
                </c:pt>
              </c:strCache>
            </c:strRef>
          </c:cat>
          <c:val>
            <c:numRef>
              <c:f>SOTKAnet!$C$4:$F$4</c:f>
              <c:numCache>
                <c:formatCode>General</c:formatCode>
                <c:ptCount val="4"/>
                <c:pt idx="0">
                  <c:v>4.4000000000000004</c:v>
                </c:pt>
                <c:pt idx="1">
                  <c:v>17</c:v>
                </c:pt>
                <c:pt idx="2">
                  <c:v>8</c:v>
                </c:pt>
                <c:pt idx="3">
                  <c:v>11.9</c:v>
                </c:pt>
              </c:numCache>
            </c:numRef>
          </c:val>
          <c:extLst>
            <c:ext xmlns:c16="http://schemas.microsoft.com/office/drawing/2014/chart" uri="{C3380CC4-5D6E-409C-BE32-E72D297353CC}">
              <c16:uniqueId val="{00000001-92B5-473D-9157-FDABAFAF60A0}"/>
            </c:ext>
          </c:extLst>
        </c:ser>
        <c:ser>
          <c:idx val="2"/>
          <c:order val="2"/>
          <c:tx>
            <c:strRef>
              <c:f>SOTKAnet!$B$5</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SOTKAnet!$C$2:$F$2</c:f>
              <c:strCache>
                <c:ptCount val="4"/>
                <c:pt idx="0">
                  <c:v> 4. ja 5. luokan oppilaista</c:v>
                </c:pt>
                <c:pt idx="1">
                  <c:v> 8. ja 9. luokan oppilaista</c:v>
                </c:pt>
                <c:pt idx="2">
                  <c:v>ammatillisen oppilaitoksen 1. ja 2. vuoden opiskelijoista</c:v>
                </c:pt>
                <c:pt idx="3">
                  <c:v>lukion 1. ja 2. vuoden opiskelijoista</c:v>
                </c:pt>
              </c:strCache>
            </c:strRef>
          </c:cat>
          <c:val>
            <c:numRef>
              <c:f>SOTKAnet!$C$5:$F$5</c:f>
              <c:numCache>
                <c:formatCode>General</c:formatCode>
                <c:ptCount val="4"/>
                <c:pt idx="0">
                  <c:v>5</c:v>
                </c:pt>
                <c:pt idx="1">
                  <c:v>13.4</c:v>
                </c:pt>
                <c:pt idx="2">
                  <c:v>6.3</c:v>
                </c:pt>
                <c:pt idx="3">
                  <c:v>10.199999999999999</c:v>
                </c:pt>
              </c:numCache>
            </c:numRef>
          </c:val>
          <c:extLst>
            <c:ext xmlns:c16="http://schemas.microsoft.com/office/drawing/2014/chart" uri="{C3380CC4-5D6E-409C-BE32-E72D297353CC}">
              <c16:uniqueId val="{00000002-92B5-473D-9157-FDABAFAF60A0}"/>
            </c:ext>
          </c:extLst>
        </c:ser>
        <c:dLbls>
          <c:dLblPos val="outEnd"/>
          <c:showLegendKey val="0"/>
          <c:showVal val="1"/>
          <c:showCatName val="0"/>
          <c:showSerName val="0"/>
          <c:showPercent val="0"/>
          <c:showBubbleSize val="0"/>
        </c:dLbls>
        <c:gapWidth val="182"/>
        <c:axId val="690772799"/>
        <c:axId val="678994383"/>
      </c:barChart>
      <c:catAx>
        <c:axId val="690772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78994383"/>
        <c:crosses val="autoZero"/>
        <c:auto val="1"/>
        <c:lblAlgn val="ctr"/>
        <c:lblOffset val="100"/>
        <c:noMultiLvlLbl val="0"/>
      </c:catAx>
      <c:valAx>
        <c:axId val="678994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077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err="1"/>
              <a:t>Harrastaa</a:t>
            </a:r>
            <a:r>
              <a:rPr lang="en-US" sz="1200"/>
              <a:t> </a:t>
            </a:r>
            <a:r>
              <a:rPr lang="en-US" sz="1200" err="1"/>
              <a:t>jotakin</a:t>
            </a:r>
            <a:r>
              <a:rPr lang="en-US" sz="1200"/>
              <a:t> </a:t>
            </a:r>
            <a:r>
              <a:rPr lang="en-US" sz="1200" err="1"/>
              <a:t>vähintään</a:t>
            </a:r>
            <a:r>
              <a:rPr lang="en-US" sz="1200" baseline="0"/>
              <a:t> </a:t>
            </a:r>
            <a:r>
              <a:rPr lang="en-US" sz="1200" baseline="0" err="1"/>
              <a:t>yhtenä</a:t>
            </a:r>
            <a:r>
              <a:rPr lang="en-US" sz="1200" baseline="0"/>
              <a:t> </a:t>
            </a:r>
            <a:r>
              <a:rPr lang="en-US" sz="1200" baseline="0" err="1"/>
              <a:t>päivänä</a:t>
            </a:r>
            <a:r>
              <a:rPr lang="en-US" sz="1200" baseline="0"/>
              <a:t>/ </a:t>
            </a:r>
            <a:r>
              <a:rPr lang="en-US" sz="1200" baseline="0" err="1"/>
              <a:t>kerran</a:t>
            </a:r>
            <a:r>
              <a:rPr lang="en-US" sz="1200" baseline="0"/>
              <a:t> </a:t>
            </a:r>
            <a:r>
              <a:rPr lang="en-US" sz="1200" baseline="0" err="1"/>
              <a:t>viikossa</a:t>
            </a:r>
            <a:r>
              <a:rPr lang="en-US" sz="1200" baseline="0"/>
              <a:t> 4. ja 5. </a:t>
            </a:r>
            <a:r>
              <a:rPr lang="en-US" sz="1200" baseline="0" err="1"/>
              <a:t>lk</a:t>
            </a:r>
            <a:r>
              <a:rPr lang="en-US" sz="1200" baseline="0"/>
              <a:t>, 8. ja 9.lk, </a:t>
            </a:r>
            <a:r>
              <a:rPr lang="en-US" sz="1200" baseline="0" err="1"/>
              <a:t>lukio</a:t>
            </a:r>
            <a:r>
              <a:rPr lang="en-US" sz="1200" baseline="0"/>
              <a:t> ja </a:t>
            </a:r>
            <a:r>
              <a:rPr lang="en-US" sz="1200" baseline="0" err="1"/>
              <a:t>aol</a:t>
            </a:r>
            <a:r>
              <a:rPr lang="en-US" sz="1200" baseline="0"/>
              <a:t> v. </a:t>
            </a:r>
            <a:r>
              <a:rPr lang="en-US" sz="1200"/>
              <a:t>2023, PSHVA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2023</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Ammatillisen oppilaitoksen 1. ja 2. vuoden opiskelijoista</c:v>
                </c:pt>
                <c:pt idx="1">
                  <c:v>Lukion 1. ja 2. vuoden opiskelijoista</c:v>
                </c:pt>
                <c:pt idx="2">
                  <c:v>8. ja 9. luokan oppilaista</c:v>
                </c:pt>
                <c:pt idx="3">
                  <c:v>4. ja 5. luokan oppilaista</c:v>
                </c:pt>
              </c:strCache>
            </c:strRef>
          </c:cat>
          <c:val>
            <c:numRef>
              <c:f>SOTKAnet!$B$3:$B$6</c:f>
              <c:numCache>
                <c:formatCode>General</c:formatCode>
                <c:ptCount val="4"/>
                <c:pt idx="0">
                  <c:v>92.1</c:v>
                </c:pt>
                <c:pt idx="1">
                  <c:v>97.9</c:v>
                </c:pt>
                <c:pt idx="2">
                  <c:v>94.8</c:v>
                </c:pt>
                <c:pt idx="3">
                  <c:v>87.9</c:v>
                </c:pt>
              </c:numCache>
            </c:numRef>
          </c:val>
          <c:extLst>
            <c:ext xmlns:c16="http://schemas.microsoft.com/office/drawing/2014/chart" uri="{C3380CC4-5D6E-409C-BE32-E72D297353CC}">
              <c16:uniqueId val="{00000000-2DB3-4460-ACE1-629ED7F65E06}"/>
            </c:ext>
          </c:extLst>
        </c:ser>
        <c:dLbls>
          <c:dLblPos val="outEnd"/>
          <c:showLegendKey val="0"/>
          <c:showVal val="1"/>
          <c:showCatName val="0"/>
          <c:showSerName val="0"/>
          <c:showPercent val="0"/>
          <c:showBubbleSize val="0"/>
        </c:dLbls>
        <c:gapWidth val="182"/>
        <c:axId val="389716047"/>
        <c:axId val="309766767"/>
      </c:barChart>
      <c:catAx>
        <c:axId val="389716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09766767"/>
        <c:crosses val="autoZero"/>
        <c:auto val="1"/>
        <c:lblAlgn val="ctr"/>
        <c:lblOffset val="100"/>
        <c:noMultiLvlLbl val="0"/>
      </c:catAx>
      <c:valAx>
        <c:axId val="309766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9716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yhtään läheistä ystävää,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SOTKAnet!$M$3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Pohjois-Savon hyvinvointialue</c:v>
                </c:pt>
                <c:pt idx="1">
                  <c:v>Pirkanmaan hyvinvointialue</c:v>
                </c:pt>
                <c:pt idx="2">
                  <c:v>Pohjois-Pohjanmaan hyvinvointialue</c:v>
                </c:pt>
                <c:pt idx="3">
                  <c:v>Pohjois-Karjalan hyvinvointialue</c:v>
                </c:pt>
                <c:pt idx="4">
                  <c:v>Keski-Suomen hyvinvointialue</c:v>
                </c:pt>
                <c:pt idx="5">
                  <c:v>Koko maa</c:v>
                </c:pt>
                <c:pt idx="6">
                  <c:v>Etelä-Savon hyvinvointialue</c:v>
                </c:pt>
                <c:pt idx="7">
                  <c:v>Kainuun hyvinvointialue</c:v>
                </c:pt>
              </c:strCache>
            </c:strRef>
          </c:cat>
          <c:val>
            <c:numRef>
              <c:f>SOTKAnet!$M$4:$M$11</c:f>
              <c:numCache>
                <c:formatCode>General</c:formatCode>
                <c:ptCount val="8"/>
                <c:pt idx="0">
                  <c:v>8.9</c:v>
                </c:pt>
                <c:pt idx="1">
                  <c:v>9.6999999999999993</c:v>
                </c:pt>
                <c:pt idx="2">
                  <c:v>8.1</c:v>
                </c:pt>
                <c:pt idx="3">
                  <c:v>9.9</c:v>
                </c:pt>
                <c:pt idx="4">
                  <c:v>9.1999999999999993</c:v>
                </c:pt>
                <c:pt idx="5">
                  <c:v>9.1</c:v>
                </c:pt>
                <c:pt idx="6">
                  <c:v>9.4</c:v>
                </c:pt>
                <c:pt idx="7">
                  <c:v>10.9</c:v>
                </c:pt>
              </c:numCache>
            </c:numRef>
          </c:val>
          <c:extLst>
            <c:ext xmlns:c16="http://schemas.microsoft.com/office/drawing/2014/chart" uri="{C3380CC4-5D6E-409C-BE32-E72D297353CC}">
              <c16:uniqueId val="{00000000-955C-4297-8BE0-C057F84EECC9}"/>
            </c:ext>
          </c:extLst>
        </c:ser>
        <c:ser>
          <c:idx val="1"/>
          <c:order val="1"/>
          <c:tx>
            <c:strRef>
              <c:f>SOTKAnet!$N$3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Pohjois-Savon hyvinvointialue</c:v>
                </c:pt>
                <c:pt idx="1">
                  <c:v>Pirkanmaan hyvinvointialue</c:v>
                </c:pt>
                <c:pt idx="2">
                  <c:v>Pohjois-Pohjanmaan hyvinvointialue</c:v>
                </c:pt>
                <c:pt idx="3">
                  <c:v>Pohjois-Karjalan hyvinvointialue</c:v>
                </c:pt>
                <c:pt idx="4">
                  <c:v>Keski-Suomen hyvinvointialue</c:v>
                </c:pt>
                <c:pt idx="5">
                  <c:v>Koko maa</c:v>
                </c:pt>
                <c:pt idx="6">
                  <c:v>Etelä-Savon hyvinvointialue</c:v>
                </c:pt>
                <c:pt idx="7">
                  <c:v>Kainuun hyvinvointialue</c:v>
                </c:pt>
              </c:strCache>
            </c:strRef>
          </c:cat>
          <c:val>
            <c:numRef>
              <c:f>SOTKAnet!$N$4:$N$11</c:f>
              <c:numCache>
                <c:formatCode>General</c:formatCode>
                <c:ptCount val="8"/>
                <c:pt idx="0">
                  <c:v>9.5</c:v>
                </c:pt>
                <c:pt idx="1">
                  <c:v>9</c:v>
                </c:pt>
                <c:pt idx="2">
                  <c:v>9.8000000000000007</c:v>
                </c:pt>
                <c:pt idx="3">
                  <c:v>10.7</c:v>
                </c:pt>
                <c:pt idx="4">
                  <c:v>9.6999999999999993</c:v>
                </c:pt>
                <c:pt idx="5">
                  <c:v>9.4</c:v>
                </c:pt>
                <c:pt idx="6">
                  <c:v>9.1999999999999993</c:v>
                </c:pt>
                <c:pt idx="7">
                  <c:v>9.8000000000000007</c:v>
                </c:pt>
              </c:numCache>
            </c:numRef>
          </c:val>
          <c:extLst>
            <c:ext xmlns:c16="http://schemas.microsoft.com/office/drawing/2014/chart" uri="{C3380CC4-5D6E-409C-BE32-E72D297353CC}">
              <c16:uniqueId val="{00000001-955C-4297-8BE0-C057F84EECC9}"/>
            </c:ext>
          </c:extLst>
        </c:ser>
        <c:ser>
          <c:idx val="2"/>
          <c:order val="2"/>
          <c:tx>
            <c:strRef>
              <c:f>SOTKAnet!$O$3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Pohjois-Savon hyvinvointialue</c:v>
                </c:pt>
                <c:pt idx="1">
                  <c:v>Pirkanmaan hyvinvointialue</c:v>
                </c:pt>
                <c:pt idx="2">
                  <c:v>Pohjois-Pohjanmaan hyvinvointialue</c:v>
                </c:pt>
                <c:pt idx="3">
                  <c:v>Pohjois-Karjalan hyvinvointialue</c:v>
                </c:pt>
                <c:pt idx="4">
                  <c:v>Keski-Suomen hyvinvointialue</c:v>
                </c:pt>
                <c:pt idx="5">
                  <c:v>Koko maa</c:v>
                </c:pt>
                <c:pt idx="6">
                  <c:v>Etelä-Savon hyvinvointialue</c:v>
                </c:pt>
                <c:pt idx="7">
                  <c:v>Kainuun hyvinvointialue</c:v>
                </c:pt>
              </c:strCache>
            </c:strRef>
          </c:cat>
          <c:val>
            <c:numRef>
              <c:f>SOTKAnet!$O$4:$O$11</c:f>
              <c:numCache>
                <c:formatCode>General</c:formatCode>
                <c:ptCount val="8"/>
                <c:pt idx="0">
                  <c:v>9.6999999999999993</c:v>
                </c:pt>
                <c:pt idx="1">
                  <c:v>9.8000000000000007</c:v>
                </c:pt>
                <c:pt idx="2">
                  <c:v>10.1</c:v>
                </c:pt>
                <c:pt idx="3">
                  <c:v>10.3</c:v>
                </c:pt>
                <c:pt idx="4">
                  <c:v>10.4</c:v>
                </c:pt>
                <c:pt idx="5">
                  <c:v>10.5</c:v>
                </c:pt>
                <c:pt idx="6">
                  <c:v>10.8</c:v>
                </c:pt>
                <c:pt idx="7">
                  <c:v>11</c:v>
                </c:pt>
              </c:numCache>
            </c:numRef>
          </c:val>
          <c:extLst>
            <c:ext xmlns:c16="http://schemas.microsoft.com/office/drawing/2014/chart" uri="{C3380CC4-5D6E-409C-BE32-E72D297353CC}">
              <c16:uniqueId val="{00000002-955C-4297-8BE0-C057F84EECC9}"/>
            </c:ext>
          </c:extLst>
        </c:ser>
        <c:dLbls>
          <c:dLblPos val="outEnd"/>
          <c:showLegendKey val="0"/>
          <c:showVal val="1"/>
          <c:showCatName val="0"/>
          <c:showSerName val="0"/>
          <c:showPercent val="0"/>
          <c:showBubbleSize val="0"/>
        </c:dLbls>
        <c:gapWidth val="219"/>
        <c:overlap val="-27"/>
        <c:axId val="417367544"/>
        <c:axId val="417359984"/>
      </c:barChart>
      <c:catAx>
        <c:axId val="41736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7359984"/>
        <c:crosses val="autoZero"/>
        <c:auto val="1"/>
        <c:lblAlgn val="ctr"/>
        <c:lblOffset val="100"/>
        <c:noMultiLvlLbl val="0"/>
      </c:catAx>
      <c:valAx>
        <c:axId val="41735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736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Ei yhtään läheistä ystävää, % ammatillisen oppilaitoksen 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SOTKAnet!$M$3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Koko maa</c:v>
                </c:pt>
                <c:pt idx="1">
                  <c:v>Pirkanmaan hyvinvointialue</c:v>
                </c:pt>
                <c:pt idx="2">
                  <c:v>Keski-Suomen hyvinvointialue</c:v>
                </c:pt>
                <c:pt idx="3">
                  <c:v>Pohjois-Karjalan hyvinvointialue</c:v>
                </c:pt>
                <c:pt idx="4">
                  <c:v>Etelä-Savon hyvinvointialue</c:v>
                </c:pt>
                <c:pt idx="5">
                  <c:v>Pohjois-Savon hyvinvointialue</c:v>
                </c:pt>
                <c:pt idx="6">
                  <c:v>Kainuun hyvinvointialue</c:v>
                </c:pt>
                <c:pt idx="7">
                  <c:v>Pohjois-Pohjanmaan hyvinvointialue</c:v>
                </c:pt>
              </c:strCache>
            </c:strRef>
          </c:cat>
          <c:val>
            <c:numRef>
              <c:f>SOTKAnet!$M$4:$M$11</c:f>
              <c:numCache>
                <c:formatCode>General</c:formatCode>
                <c:ptCount val="8"/>
                <c:pt idx="0">
                  <c:v>7.2</c:v>
                </c:pt>
                <c:pt idx="1">
                  <c:v>7.6</c:v>
                </c:pt>
                <c:pt idx="2">
                  <c:v>8.6</c:v>
                </c:pt>
                <c:pt idx="3">
                  <c:v>7.7</c:v>
                </c:pt>
                <c:pt idx="4">
                  <c:v>7.2</c:v>
                </c:pt>
                <c:pt idx="5">
                  <c:v>8.3000000000000007</c:v>
                </c:pt>
                <c:pt idx="6">
                  <c:v>8</c:v>
                </c:pt>
                <c:pt idx="7">
                  <c:v>10.199999999999999</c:v>
                </c:pt>
              </c:numCache>
            </c:numRef>
          </c:val>
          <c:extLst>
            <c:ext xmlns:c16="http://schemas.microsoft.com/office/drawing/2014/chart" uri="{C3380CC4-5D6E-409C-BE32-E72D297353CC}">
              <c16:uniqueId val="{00000000-3471-4040-AD00-B9FDF291283D}"/>
            </c:ext>
          </c:extLst>
        </c:ser>
        <c:ser>
          <c:idx val="1"/>
          <c:order val="1"/>
          <c:tx>
            <c:strRef>
              <c:f>SOTKAnet!$N$3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Koko maa</c:v>
                </c:pt>
                <c:pt idx="1">
                  <c:v>Pirkanmaan hyvinvointialue</c:v>
                </c:pt>
                <c:pt idx="2">
                  <c:v>Keski-Suomen hyvinvointialue</c:v>
                </c:pt>
                <c:pt idx="3">
                  <c:v>Pohjois-Karjalan hyvinvointialue</c:v>
                </c:pt>
                <c:pt idx="4">
                  <c:v>Etelä-Savon hyvinvointialue</c:v>
                </c:pt>
                <c:pt idx="5">
                  <c:v>Pohjois-Savon hyvinvointialue</c:v>
                </c:pt>
                <c:pt idx="6">
                  <c:v>Kainuun hyvinvointialue</c:v>
                </c:pt>
                <c:pt idx="7">
                  <c:v>Pohjois-Pohjanmaan hyvinvointialue</c:v>
                </c:pt>
              </c:strCache>
            </c:strRef>
          </c:cat>
          <c:val>
            <c:numRef>
              <c:f>SOTKAnet!$N$4:$N$11</c:f>
              <c:numCache>
                <c:formatCode>General</c:formatCode>
                <c:ptCount val="8"/>
                <c:pt idx="0">
                  <c:v>10.3</c:v>
                </c:pt>
                <c:pt idx="1">
                  <c:v>7.5</c:v>
                </c:pt>
                <c:pt idx="2">
                  <c:v>9.9</c:v>
                </c:pt>
                <c:pt idx="3">
                  <c:v>6.8</c:v>
                </c:pt>
                <c:pt idx="4">
                  <c:v>7.2</c:v>
                </c:pt>
                <c:pt idx="5">
                  <c:v>8.6</c:v>
                </c:pt>
                <c:pt idx="6">
                  <c:v>8</c:v>
                </c:pt>
                <c:pt idx="7">
                  <c:v>7</c:v>
                </c:pt>
              </c:numCache>
            </c:numRef>
          </c:val>
          <c:extLst>
            <c:ext xmlns:c16="http://schemas.microsoft.com/office/drawing/2014/chart" uri="{C3380CC4-5D6E-409C-BE32-E72D297353CC}">
              <c16:uniqueId val="{00000001-3471-4040-AD00-B9FDF291283D}"/>
            </c:ext>
          </c:extLst>
        </c:ser>
        <c:ser>
          <c:idx val="2"/>
          <c:order val="2"/>
          <c:tx>
            <c:strRef>
              <c:f>SOTKAnet!$O$3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Koko maa</c:v>
                </c:pt>
                <c:pt idx="1">
                  <c:v>Pirkanmaan hyvinvointialue</c:v>
                </c:pt>
                <c:pt idx="2">
                  <c:v>Keski-Suomen hyvinvointialue</c:v>
                </c:pt>
                <c:pt idx="3">
                  <c:v>Pohjois-Karjalan hyvinvointialue</c:v>
                </c:pt>
                <c:pt idx="4">
                  <c:v>Etelä-Savon hyvinvointialue</c:v>
                </c:pt>
                <c:pt idx="5">
                  <c:v>Pohjois-Savon hyvinvointialue</c:v>
                </c:pt>
                <c:pt idx="6">
                  <c:v>Kainuun hyvinvointialue</c:v>
                </c:pt>
                <c:pt idx="7">
                  <c:v>Pohjois-Pohjanmaan hyvinvointialue</c:v>
                </c:pt>
              </c:strCache>
            </c:strRef>
          </c:cat>
          <c:val>
            <c:numRef>
              <c:f>SOTKAnet!$O$4:$O$11</c:f>
              <c:numCache>
                <c:formatCode>General</c:formatCode>
                <c:ptCount val="8"/>
                <c:pt idx="0">
                  <c:v>6.7</c:v>
                </c:pt>
                <c:pt idx="1">
                  <c:v>7.6</c:v>
                </c:pt>
                <c:pt idx="2">
                  <c:v>7.9</c:v>
                </c:pt>
                <c:pt idx="3">
                  <c:v>8.4</c:v>
                </c:pt>
                <c:pt idx="4">
                  <c:v>9</c:v>
                </c:pt>
                <c:pt idx="5">
                  <c:v>9.1</c:v>
                </c:pt>
                <c:pt idx="6">
                  <c:v>9.1999999999999993</c:v>
                </c:pt>
                <c:pt idx="7">
                  <c:v>9.4</c:v>
                </c:pt>
              </c:numCache>
            </c:numRef>
          </c:val>
          <c:extLst>
            <c:ext xmlns:c16="http://schemas.microsoft.com/office/drawing/2014/chart" uri="{C3380CC4-5D6E-409C-BE32-E72D297353CC}">
              <c16:uniqueId val="{00000002-3471-4040-AD00-B9FDF291283D}"/>
            </c:ext>
          </c:extLst>
        </c:ser>
        <c:dLbls>
          <c:dLblPos val="outEnd"/>
          <c:showLegendKey val="0"/>
          <c:showVal val="1"/>
          <c:showCatName val="0"/>
          <c:showSerName val="0"/>
          <c:showPercent val="0"/>
          <c:showBubbleSize val="0"/>
        </c:dLbls>
        <c:gapWidth val="219"/>
        <c:overlap val="-27"/>
        <c:axId val="709080752"/>
        <c:axId val="709081832"/>
      </c:barChart>
      <c:catAx>
        <c:axId val="70908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081832"/>
        <c:crosses val="autoZero"/>
        <c:auto val="1"/>
        <c:lblAlgn val="ctr"/>
        <c:lblOffset val="100"/>
        <c:noMultiLvlLbl val="0"/>
      </c:catAx>
      <c:valAx>
        <c:axId val="709081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08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Ei yhtään läheistä ystävää, % lukion 1. ja 2. vuoden opiskelijoista, Pohjois-Savo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SOTKAnet!$M$3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Keski-Suomen hyvinvointialue</c:v>
                </c:pt>
                <c:pt idx="1">
                  <c:v>Pohjois-Karjalan hyvinvointialue</c:v>
                </c:pt>
                <c:pt idx="2">
                  <c:v>Koko maa</c:v>
                </c:pt>
                <c:pt idx="3">
                  <c:v>Pohjois-Savon hyvinvointialue</c:v>
                </c:pt>
                <c:pt idx="4">
                  <c:v>Kainuun hyvinvointialue</c:v>
                </c:pt>
                <c:pt idx="5">
                  <c:v>Pirkanmaan hyvinvointialue</c:v>
                </c:pt>
                <c:pt idx="6">
                  <c:v>Etelä-Savon hyvinvointialue</c:v>
                </c:pt>
                <c:pt idx="7">
                  <c:v>Pohjois-Pohjanmaan hyvinvointialue</c:v>
                </c:pt>
              </c:strCache>
            </c:strRef>
          </c:cat>
          <c:val>
            <c:numRef>
              <c:f>SOTKAnet!$M$4:$M$11</c:f>
              <c:numCache>
                <c:formatCode>General</c:formatCode>
                <c:ptCount val="8"/>
                <c:pt idx="0">
                  <c:v>8.1</c:v>
                </c:pt>
                <c:pt idx="1">
                  <c:v>8.6</c:v>
                </c:pt>
                <c:pt idx="2">
                  <c:v>7.6</c:v>
                </c:pt>
                <c:pt idx="3">
                  <c:v>7.9</c:v>
                </c:pt>
                <c:pt idx="4">
                  <c:v>8.3000000000000007</c:v>
                </c:pt>
                <c:pt idx="5">
                  <c:v>7.5</c:v>
                </c:pt>
                <c:pt idx="6">
                  <c:v>8.9</c:v>
                </c:pt>
                <c:pt idx="7">
                  <c:v>8.6</c:v>
                </c:pt>
              </c:numCache>
            </c:numRef>
          </c:val>
          <c:extLst>
            <c:ext xmlns:c16="http://schemas.microsoft.com/office/drawing/2014/chart" uri="{C3380CC4-5D6E-409C-BE32-E72D297353CC}">
              <c16:uniqueId val="{00000000-9233-4C04-939A-A29FA04FA257}"/>
            </c:ext>
          </c:extLst>
        </c:ser>
        <c:ser>
          <c:idx val="1"/>
          <c:order val="1"/>
          <c:tx>
            <c:strRef>
              <c:f>SOTKAnet!$N$3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Keski-Suomen hyvinvointialue</c:v>
                </c:pt>
                <c:pt idx="1">
                  <c:v>Pohjois-Karjalan hyvinvointialue</c:v>
                </c:pt>
                <c:pt idx="2">
                  <c:v>Koko maa</c:v>
                </c:pt>
                <c:pt idx="3">
                  <c:v>Pohjois-Savon hyvinvointialue</c:v>
                </c:pt>
                <c:pt idx="4">
                  <c:v>Kainuun hyvinvointialue</c:v>
                </c:pt>
                <c:pt idx="5">
                  <c:v>Pirkanmaan hyvinvointialue</c:v>
                </c:pt>
                <c:pt idx="6">
                  <c:v>Etelä-Savon hyvinvointialue</c:v>
                </c:pt>
                <c:pt idx="7">
                  <c:v>Pohjois-Pohjanmaan hyvinvointialue</c:v>
                </c:pt>
              </c:strCache>
            </c:strRef>
          </c:cat>
          <c:val>
            <c:numRef>
              <c:f>SOTKAnet!$N$4:$N$11</c:f>
              <c:numCache>
                <c:formatCode>General</c:formatCode>
                <c:ptCount val="8"/>
                <c:pt idx="0">
                  <c:v>7.9</c:v>
                </c:pt>
                <c:pt idx="1">
                  <c:v>8</c:v>
                </c:pt>
                <c:pt idx="2">
                  <c:v>8</c:v>
                </c:pt>
                <c:pt idx="3">
                  <c:v>8</c:v>
                </c:pt>
                <c:pt idx="4">
                  <c:v>7.5</c:v>
                </c:pt>
                <c:pt idx="5">
                  <c:v>6.6</c:v>
                </c:pt>
                <c:pt idx="6">
                  <c:v>9.1</c:v>
                </c:pt>
                <c:pt idx="7">
                  <c:v>11.1</c:v>
                </c:pt>
              </c:numCache>
            </c:numRef>
          </c:val>
          <c:extLst>
            <c:ext xmlns:c16="http://schemas.microsoft.com/office/drawing/2014/chart" uri="{C3380CC4-5D6E-409C-BE32-E72D297353CC}">
              <c16:uniqueId val="{00000001-9233-4C04-939A-A29FA04FA257}"/>
            </c:ext>
          </c:extLst>
        </c:ser>
        <c:ser>
          <c:idx val="2"/>
          <c:order val="2"/>
          <c:tx>
            <c:strRef>
              <c:f>SOTKAnet!$O$3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Keski-Suomen hyvinvointialue</c:v>
                </c:pt>
                <c:pt idx="1">
                  <c:v>Pohjois-Karjalan hyvinvointialue</c:v>
                </c:pt>
                <c:pt idx="2">
                  <c:v>Koko maa</c:v>
                </c:pt>
                <c:pt idx="3">
                  <c:v>Pohjois-Savon hyvinvointialue</c:v>
                </c:pt>
                <c:pt idx="4">
                  <c:v>Kainuun hyvinvointialue</c:v>
                </c:pt>
                <c:pt idx="5">
                  <c:v>Pirkanmaan hyvinvointialue</c:v>
                </c:pt>
                <c:pt idx="6">
                  <c:v>Etelä-Savon hyvinvointialue</c:v>
                </c:pt>
                <c:pt idx="7">
                  <c:v>Pohjois-Pohjanmaan hyvinvointialue</c:v>
                </c:pt>
              </c:strCache>
            </c:strRef>
          </c:cat>
          <c:val>
            <c:numRef>
              <c:f>SOTKAnet!$O$4:$O$11</c:f>
              <c:numCache>
                <c:formatCode>General</c:formatCode>
                <c:ptCount val="8"/>
                <c:pt idx="0">
                  <c:v>8.5</c:v>
                </c:pt>
                <c:pt idx="1">
                  <c:v>8.6</c:v>
                </c:pt>
                <c:pt idx="2">
                  <c:v>8.9</c:v>
                </c:pt>
                <c:pt idx="3">
                  <c:v>9</c:v>
                </c:pt>
                <c:pt idx="4">
                  <c:v>9.4</c:v>
                </c:pt>
                <c:pt idx="5">
                  <c:v>9.6</c:v>
                </c:pt>
                <c:pt idx="6">
                  <c:v>9.9</c:v>
                </c:pt>
                <c:pt idx="7">
                  <c:v>10.4</c:v>
                </c:pt>
              </c:numCache>
            </c:numRef>
          </c:val>
          <c:extLst>
            <c:ext xmlns:c16="http://schemas.microsoft.com/office/drawing/2014/chart" uri="{C3380CC4-5D6E-409C-BE32-E72D297353CC}">
              <c16:uniqueId val="{00000002-9233-4C04-939A-A29FA04FA257}"/>
            </c:ext>
          </c:extLst>
        </c:ser>
        <c:dLbls>
          <c:dLblPos val="outEnd"/>
          <c:showLegendKey val="0"/>
          <c:showVal val="1"/>
          <c:showCatName val="0"/>
          <c:showSerName val="0"/>
          <c:showPercent val="0"/>
          <c:showBubbleSize val="0"/>
        </c:dLbls>
        <c:gapWidth val="219"/>
        <c:overlap val="-27"/>
        <c:axId val="709114952"/>
        <c:axId val="709112792"/>
      </c:barChart>
      <c:catAx>
        <c:axId val="70911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112792"/>
        <c:crosses val="autoZero"/>
        <c:auto val="1"/>
        <c:lblAlgn val="ctr"/>
        <c:lblOffset val="100"/>
        <c:noMultiLvlLbl val="0"/>
      </c:catAx>
      <c:valAx>
        <c:axId val="709112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114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Tuntee itsensä yksinäiseksi,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SOTKAnet!$M$3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Pirkanmaan hyvinvointialue</c:v>
                </c:pt>
                <c:pt idx="1">
                  <c:v>Pohjois-Pohjanmaan hyvinvointialue</c:v>
                </c:pt>
                <c:pt idx="2">
                  <c:v>Pohjois-Karjalan hyvinvointialue</c:v>
                </c:pt>
                <c:pt idx="3">
                  <c:v>Kainuun hyvinvointialue</c:v>
                </c:pt>
                <c:pt idx="4">
                  <c:v>Keski-Suomen hyvinvointialue</c:v>
                </c:pt>
                <c:pt idx="5">
                  <c:v>Pohjois-Savon hyvinvointialue</c:v>
                </c:pt>
                <c:pt idx="6">
                  <c:v>Etelä-Savon hyvinvointialue</c:v>
                </c:pt>
                <c:pt idx="7">
                  <c:v>Koko maa</c:v>
                </c:pt>
              </c:strCache>
            </c:strRef>
          </c:cat>
          <c:val>
            <c:numRef>
              <c:f>SOTKAnet!$M$4:$M$11</c:f>
              <c:numCache>
                <c:formatCode>General</c:formatCode>
                <c:ptCount val="8"/>
                <c:pt idx="0">
                  <c:v>10.5</c:v>
                </c:pt>
                <c:pt idx="1">
                  <c:v>10.7</c:v>
                </c:pt>
                <c:pt idx="2">
                  <c:v>10.3</c:v>
                </c:pt>
                <c:pt idx="3">
                  <c:v>10</c:v>
                </c:pt>
                <c:pt idx="4">
                  <c:v>10.7</c:v>
                </c:pt>
                <c:pt idx="5">
                  <c:v>11.2</c:v>
                </c:pt>
                <c:pt idx="6">
                  <c:v>10.4</c:v>
                </c:pt>
                <c:pt idx="7">
                  <c:v>12.4</c:v>
                </c:pt>
              </c:numCache>
            </c:numRef>
          </c:val>
          <c:extLst>
            <c:ext xmlns:c16="http://schemas.microsoft.com/office/drawing/2014/chart" uri="{C3380CC4-5D6E-409C-BE32-E72D297353CC}">
              <c16:uniqueId val="{00000000-6C42-45B8-9926-14E9ED821344}"/>
            </c:ext>
          </c:extLst>
        </c:ser>
        <c:ser>
          <c:idx val="1"/>
          <c:order val="1"/>
          <c:tx>
            <c:strRef>
              <c:f>SOTKAnet!$N$3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Pirkanmaan hyvinvointialue</c:v>
                </c:pt>
                <c:pt idx="1">
                  <c:v>Pohjois-Pohjanmaan hyvinvointialue</c:v>
                </c:pt>
                <c:pt idx="2">
                  <c:v>Pohjois-Karjalan hyvinvointialue</c:v>
                </c:pt>
                <c:pt idx="3">
                  <c:v>Kainuun hyvinvointialue</c:v>
                </c:pt>
                <c:pt idx="4">
                  <c:v>Keski-Suomen hyvinvointialue</c:v>
                </c:pt>
                <c:pt idx="5">
                  <c:v>Pohjois-Savon hyvinvointialue</c:v>
                </c:pt>
                <c:pt idx="6">
                  <c:v>Etelä-Savon hyvinvointialue</c:v>
                </c:pt>
                <c:pt idx="7">
                  <c:v>Koko maa</c:v>
                </c:pt>
              </c:strCache>
            </c:strRef>
          </c:cat>
          <c:val>
            <c:numRef>
              <c:f>SOTKAnet!$N$4:$N$11</c:f>
              <c:numCache>
                <c:formatCode>General</c:formatCode>
                <c:ptCount val="8"/>
                <c:pt idx="0">
                  <c:v>14.9</c:v>
                </c:pt>
                <c:pt idx="1">
                  <c:v>15.8</c:v>
                </c:pt>
                <c:pt idx="2">
                  <c:v>14.9</c:v>
                </c:pt>
                <c:pt idx="3">
                  <c:v>16.2</c:v>
                </c:pt>
                <c:pt idx="4">
                  <c:v>15.9</c:v>
                </c:pt>
                <c:pt idx="5">
                  <c:v>15.1</c:v>
                </c:pt>
                <c:pt idx="6">
                  <c:v>16.5</c:v>
                </c:pt>
                <c:pt idx="7">
                  <c:v>16.7</c:v>
                </c:pt>
              </c:numCache>
            </c:numRef>
          </c:val>
          <c:extLst>
            <c:ext xmlns:c16="http://schemas.microsoft.com/office/drawing/2014/chart" uri="{C3380CC4-5D6E-409C-BE32-E72D297353CC}">
              <c16:uniqueId val="{00000001-6C42-45B8-9926-14E9ED821344}"/>
            </c:ext>
          </c:extLst>
        </c:ser>
        <c:ser>
          <c:idx val="2"/>
          <c:order val="2"/>
          <c:tx>
            <c:strRef>
              <c:f>SOTKAnet!$O$3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SOTKAnet!$L$4:$L$11</c:f>
              <c:strCache>
                <c:ptCount val="8"/>
                <c:pt idx="0">
                  <c:v>Pirkanmaan hyvinvointialue</c:v>
                </c:pt>
                <c:pt idx="1">
                  <c:v>Pohjois-Pohjanmaan hyvinvointialue</c:v>
                </c:pt>
                <c:pt idx="2">
                  <c:v>Pohjois-Karjalan hyvinvointialue</c:v>
                </c:pt>
                <c:pt idx="3">
                  <c:v>Kainuun hyvinvointialue</c:v>
                </c:pt>
                <c:pt idx="4">
                  <c:v>Keski-Suomen hyvinvointialue</c:v>
                </c:pt>
                <c:pt idx="5">
                  <c:v>Pohjois-Savon hyvinvointialue</c:v>
                </c:pt>
                <c:pt idx="6">
                  <c:v>Etelä-Savon hyvinvointialue</c:v>
                </c:pt>
                <c:pt idx="7">
                  <c:v>Koko maa</c:v>
                </c:pt>
              </c:strCache>
            </c:strRef>
          </c:cat>
          <c:val>
            <c:numRef>
              <c:f>SOTKAnet!$O$4:$O$11</c:f>
              <c:numCache>
                <c:formatCode>General</c:formatCode>
                <c:ptCount val="8"/>
                <c:pt idx="0">
                  <c:v>13.9</c:v>
                </c:pt>
                <c:pt idx="1">
                  <c:v>14.1</c:v>
                </c:pt>
                <c:pt idx="2">
                  <c:v>14.6</c:v>
                </c:pt>
                <c:pt idx="3">
                  <c:v>14.7</c:v>
                </c:pt>
                <c:pt idx="4">
                  <c:v>15</c:v>
                </c:pt>
                <c:pt idx="5">
                  <c:v>15</c:v>
                </c:pt>
                <c:pt idx="6">
                  <c:v>15.7</c:v>
                </c:pt>
                <c:pt idx="7">
                  <c:v>17.7</c:v>
                </c:pt>
              </c:numCache>
            </c:numRef>
          </c:val>
          <c:extLst>
            <c:ext xmlns:c16="http://schemas.microsoft.com/office/drawing/2014/chart" uri="{C3380CC4-5D6E-409C-BE32-E72D297353CC}">
              <c16:uniqueId val="{00000002-6C42-45B8-9926-14E9ED821344}"/>
            </c:ext>
          </c:extLst>
        </c:ser>
        <c:dLbls>
          <c:dLblPos val="outEnd"/>
          <c:showLegendKey val="0"/>
          <c:showVal val="1"/>
          <c:showCatName val="0"/>
          <c:showSerName val="0"/>
          <c:showPercent val="0"/>
          <c:showBubbleSize val="0"/>
        </c:dLbls>
        <c:gapWidth val="219"/>
        <c:overlap val="-27"/>
        <c:axId val="709119992"/>
        <c:axId val="709121072"/>
      </c:barChart>
      <c:catAx>
        <c:axId val="70911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121072"/>
        <c:crosses val="autoZero"/>
        <c:auto val="1"/>
        <c:lblAlgn val="ctr"/>
        <c:lblOffset val="100"/>
        <c:noMultiLvlLbl val="0"/>
      </c:catAx>
      <c:valAx>
        <c:axId val="70912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9119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0" i="0" dirty="0">
                <a:effectLst/>
              </a:rPr>
              <a:t>Kokenut vahvaa positiivista mielenterveyttä viimeisen kahden viikon aikana, % 8. ja 9. luokan oppilaista,</a:t>
            </a:r>
            <a:r>
              <a:rPr lang="fi-FI" b="0" i="0" baseline="0" dirty="0">
                <a:effectLst/>
              </a:rPr>
              <a:t> Pohjois-Savo</a:t>
            </a:r>
            <a:endParaRPr lang="fi-FI" b="0" i="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(75).xls]SOTKAnet'!$A$2</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(75).xls]SOTKAnet'!$B$1:$C$1</c:f>
              <c:strCache>
                <c:ptCount val="2"/>
                <c:pt idx="0">
                  <c:v>2021</c:v>
                </c:pt>
                <c:pt idx="1">
                  <c:v>2023</c:v>
                </c:pt>
              </c:strCache>
            </c:strRef>
          </c:cat>
          <c:val>
            <c:numRef>
              <c:f>'[SOTKAnet (75).xls]SOTKAnet'!$B$2:$C$2</c:f>
              <c:numCache>
                <c:formatCode>General</c:formatCode>
                <c:ptCount val="2"/>
                <c:pt idx="0">
                  <c:v>35.5</c:v>
                </c:pt>
                <c:pt idx="1">
                  <c:v>30.5</c:v>
                </c:pt>
              </c:numCache>
            </c:numRef>
          </c:val>
          <c:smooth val="0"/>
          <c:extLst>
            <c:ext xmlns:c16="http://schemas.microsoft.com/office/drawing/2014/chart" uri="{C3380CC4-5D6E-409C-BE32-E72D297353CC}">
              <c16:uniqueId val="{00000000-E29A-45FD-AA52-9CC681E9E3B7}"/>
            </c:ext>
          </c:extLst>
        </c:ser>
        <c:ser>
          <c:idx val="1"/>
          <c:order val="1"/>
          <c:tx>
            <c:strRef>
              <c:f>'[SOTKAnet (75).xls]SOTKAnet'!$A$3</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(75).xls]SOTKAnet'!$B$1:$C$1</c:f>
              <c:strCache>
                <c:ptCount val="2"/>
                <c:pt idx="0">
                  <c:v>2021</c:v>
                </c:pt>
                <c:pt idx="1">
                  <c:v>2023</c:v>
                </c:pt>
              </c:strCache>
            </c:strRef>
          </c:cat>
          <c:val>
            <c:numRef>
              <c:f>'[SOTKAnet (75).xls]SOTKAnet'!$B$3:$C$3</c:f>
              <c:numCache>
                <c:formatCode>General</c:formatCode>
                <c:ptCount val="2"/>
                <c:pt idx="0">
                  <c:v>14.1</c:v>
                </c:pt>
                <c:pt idx="1">
                  <c:v>12.7</c:v>
                </c:pt>
              </c:numCache>
            </c:numRef>
          </c:val>
          <c:smooth val="0"/>
          <c:extLst>
            <c:ext xmlns:c16="http://schemas.microsoft.com/office/drawing/2014/chart" uri="{C3380CC4-5D6E-409C-BE32-E72D297353CC}">
              <c16:uniqueId val="{00000001-E29A-45FD-AA52-9CC681E9E3B7}"/>
            </c:ext>
          </c:extLst>
        </c:ser>
        <c:ser>
          <c:idx val="2"/>
          <c:order val="2"/>
          <c:tx>
            <c:strRef>
              <c:f>'[SOTKAnet (75).xls]SOTKAnet'!$A$4</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(75).xls]SOTKAnet'!$B$1:$C$1</c:f>
              <c:strCache>
                <c:ptCount val="2"/>
                <c:pt idx="0">
                  <c:v>2021</c:v>
                </c:pt>
                <c:pt idx="1">
                  <c:v>2023</c:v>
                </c:pt>
              </c:strCache>
            </c:strRef>
          </c:cat>
          <c:val>
            <c:numRef>
              <c:f>'[SOTKAnet (75).xls]SOTKAnet'!$B$4:$C$4</c:f>
              <c:numCache>
                <c:formatCode>General</c:formatCode>
                <c:ptCount val="2"/>
                <c:pt idx="0">
                  <c:v>24.8</c:v>
                </c:pt>
                <c:pt idx="1">
                  <c:v>21.5</c:v>
                </c:pt>
              </c:numCache>
            </c:numRef>
          </c:val>
          <c:smooth val="0"/>
          <c:extLst>
            <c:ext xmlns:c16="http://schemas.microsoft.com/office/drawing/2014/chart" uri="{C3380CC4-5D6E-409C-BE32-E72D297353CC}">
              <c16:uniqueId val="{00000002-E29A-45FD-AA52-9CC681E9E3B7}"/>
            </c:ext>
          </c:extLst>
        </c:ser>
        <c:dLbls>
          <c:dLblPos val="t"/>
          <c:showLegendKey val="0"/>
          <c:showVal val="1"/>
          <c:showCatName val="0"/>
          <c:showSerName val="0"/>
          <c:showPercent val="0"/>
          <c:showBubbleSize val="0"/>
        </c:dLbls>
        <c:marker val="1"/>
        <c:smooth val="0"/>
        <c:axId val="648219480"/>
        <c:axId val="648220200"/>
      </c:lineChart>
      <c:catAx>
        <c:axId val="64821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8220200"/>
        <c:crosses val="autoZero"/>
        <c:auto val="1"/>
        <c:lblAlgn val="ctr"/>
        <c:lblOffset val="100"/>
        <c:noMultiLvlLbl val="0"/>
      </c:catAx>
      <c:valAx>
        <c:axId val="648220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821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Tuntee itsensä yksinäiseksi, % ammatillisen oppilaitoksen 1. ja 2. vuoden opiskelijoista</a:t>
            </a:r>
            <a:r>
              <a:rPr lang="fi-FI" baseline="0" dirty="0"/>
              <a:t> </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SOTKAnet!$M$36</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SOTKAnet!$L$37:$L$44</c:f>
              <c:strCache>
                <c:ptCount val="8"/>
                <c:pt idx="0">
                  <c:v>Pohjois-Savon hyvinvointialue</c:v>
                </c:pt>
                <c:pt idx="1">
                  <c:v>Kainuun hyvinvointialue</c:v>
                </c:pt>
                <c:pt idx="2">
                  <c:v>Koko maa</c:v>
                </c:pt>
                <c:pt idx="3">
                  <c:v>Keski-Suomen hyvinvointialue</c:v>
                </c:pt>
                <c:pt idx="4">
                  <c:v>Pohjois-Pohjanmaan hyvinvointialue</c:v>
                </c:pt>
                <c:pt idx="5">
                  <c:v>Pirkanmaan hyvinvointialue</c:v>
                </c:pt>
                <c:pt idx="6">
                  <c:v>Etelä-Savon hyvinvointialue</c:v>
                </c:pt>
                <c:pt idx="7">
                  <c:v>Pohjois-Karjalan hyvinvointialue</c:v>
                </c:pt>
              </c:strCache>
            </c:strRef>
          </c:cat>
          <c:val>
            <c:numRef>
              <c:f>SOTKAnet!$M$37:$M$44</c:f>
              <c:numCache>
                <c:formatCode>General</c:formatCode>
                <c:ptCount val="8"/>
                <c:pt idx="0">
                  <c:v>11</c:v>
                </c:pt>
                <c:pt idx="1">
                  <c:v>10.6</c:v>
                </c:pt>
                <c:pt idx="2">
                  <c:v>13</c:v>
                </c:pt>
                <c:pt idx="3">
                  <c:v>11.5</c:v>
                </c:pt>
                <c:pt idx="4">
                  <c:v>10.3</c:v>
                </c:pt>
                <c:pt idx="5">
                  <c:v>10.9</c:v>
                </c:pt>
                <c:pt idx="6">
                  <c:v>9.8000000000000007</c:v>
                </c:pt>
                <c:pt idx="7">
                  <c:v>12.7</c:v>
                </c:pt>
              </c:numCache>
            </c:numRef>
          </c:val>
          <c:extLst>
            <c:ext xmlns:c16="http://schemas.microsoft.com/office/drawing/2014/chart" uri="{C3380CC4-5D6E-409C-BE32-E72D297353CC}">
              <c16:uniqueId val="{00000000-EF27-47EB-B13D-B5DD2226D5B3}"/>
            </c:ext>
          </c:extLst>
        </c:ser>
        <c:ser>
          <c:idx val="1"/>
          <c:order val="1"/>
          <c:tx>
            <c:strRef>
              <c:f>SOTKAnet!$N$36</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SOTKAnet!$L$37:$L$44</c:f>
              <c:strCache>
                <c:ptCount val="8"/>
                <c:pt idx="0">
                  <c:v>Pohjois-Savon hyvinvointialue</c:v>
                </c:pt>
                <c:pt idx="1">
                  <c:v>Kainuun hyvinvointialue</c:v>
                </c:pt>
                <c:pt idx="2">
                  <c:v>Koko maa</c:v>
                </c:pt>
                <c:pt idx="3">
                  <c:v>Keski-Suomen hyvinvointialue</c:v>
                </c:pt>
                <c:pt idx="4">
                  <c:v>Pohjois-Pohjanmaan hyvinvointialue</c:v>
                </c:pt>
                <c:pt idx="5">
                  <c:v>Pirkanmaan hyvinvointialue</c:v>
                </c:pt>
                <c:pt idx="6">
                  <c:v>Etelä-Savon hyvinvointialue</c:v>
                </c:pt>
                <c:pt idx="7">
                  <c:v>Pohjois-Karjalan hyvinvointialue</c:v>
                </c:pt>
              </c:strCache>
            </c:strRef>
          </c:cat>
          <c:val>
            <c:numRef>
              <c:f>SOTKAnet!$N$37:$N$44</c:f>
              <c:numCache>
                <c:formatCode>General</c:formatCode>
                <c:ptCount val="8"/>
                <c:pt idx="0">
                  <c:v>19.600000000000001</c:v>
                </c:pt>
                <c:pt idx="1">
                  <c:v>17.100000000000001</c:v>
                </c:pt>
                <c:pt idx="2">
                  <c:v>16</c:v>
                </c:pt>
                <c:pt idx="3">
                  <c:v>16.3</c:v>
                </c:pt>
                <c:pt idx="4">
                  <c:v>14.6</c:v>
                </c:pt>
                <c:pt idx="5">
                  <c:v>17</c:v>
                </c:pt>
                <c:pt idx="6">
                  <c:v>15.7</c:v>
                </c:pt>
                <c:pt idx="7">
                  <c:v>18.100000000000001</c:v>
                </c:pt>
              </c:numCache>
            </c:numRef>
          </c:val>
          <c:extLst>
            <c:ext xmlns:c16="http://schemas.microsoft.com/office/drawing/2014/chart" uri="{C3380CC4-5D6E-409C-BE32-E72D297353CC}">
              <c16:uniqueId val="{00000001-EF27-47EB-B13D-B5DD2226D5B3}"/>
            </c:ext>
          </c:extLst>
        </c:ser>
        <c:ser>
          <c:idx val="2"/>
          <c:order val="2"/>
          <c:tx>
            <c:strRef>
              <c:f>SOTKAnet!$O$36</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SOTKAnet!$L$37:$L$44</c:f>
              <c:strCache>
                <c:ptCount val="8"/>
                <c:pt idx="0">
                  <c:v>Pohjois-Savon hyvinvointialue</c:v>
                </c:pt>
                <c:pt idx="1">
                  <c:v>Kainuun hyvinvointialue</c:v>
                </c:pt>
                <c:pt idx="2">
                  <c:v>Koko maa</c:v>
                </c:pt>
                <c:pt idx="3">
                  <c:v>Keski-Suomen hyvinvointialue</c:v>
                </c:pt>
                <c:pt idx="4">
                  <c:v>Pohjois-Pohjanmaan hyvinvointialue</c:v>
                </c:pt>
                <c:pt idx="5">
                  <c:v>Pirkanmaan hyvinvointialue</c:v>
                </c:pt>
                <c:pt idx="6">
                  <c:v>Etelä-Savon hyvinvointialue</c:v>
                </c:pt>
                <c:pt idx="7">
                  <c:v>Pohjois-Karjalan hyvinvointialue</c:v>
                </c:pt>
              </c:strCache>
            </c:strRef>
          </c:cat>
          <c:val>
            <c:numRef>
              <c:f>SOTKAnet!$O$37:$O$44</c:f>
              <c:numCache>
                <c:formatCode>General</c:formatCode>
                <c:ptCount val="8"/>
                <c:pt idx="0">
                  <c:v>11.2</c:v>
                </c:pt>
                <c:pt idx="1">
                  <c:v>13.1</c:v>
                </c:pt>
                <c:pt idx="2">
                  <c:v>14.7</c:v>
                </c:pt>
                <c:pt idx="3">
                  <c:v>15.1</c:v>
                </c:pt>
                <c:pt idx="4">
                  <c:v>15.8</c:v>
                </c:pt>
                <c:pt idx="5">
                  <c:v>16.5</c:v>
                </c:pt>
                <c:pt idx="6">
                  <c:v>18.399999999999999</c:v>
                </c:pt>
                <c:pt idx="7">
                  <c:v>18.899999999999999</c:v>
                </c:pt>
              </c:numCache>
            </c:numRef>
          </c:val>
          <c:extLst>
            <c:ext xmlns:c16="http://schemas.microsoft.com/office/drawing/2014/chart" uri="{C3380CC4-5D6E-409C-BE32-E72D297353CC}">
              <c16:uniqueId val="{00000002-EF27-47EB-B13D-B5DD2226D5B3}"/>
            </c:ext>
          </c:extLst>
        </c:ser>
        <c:dLbls>
          <c:dLblPos val="outEnd"/>
          <c:showLegendKey val="0"/>
          <c:showVal val="1"/>
          <c:showCatName val="0"/>
          <c:showSerName val="0"/>
          <c:showPercent val="0"/>
          <c:showBubbleSize val="0"/>
        </c:dLbls>
        <c:gapWidth val="219"/>
        <c:overlap val="-27"/>
        <c:axId val="232170920"/>
        <c:axId val="232170560"/>
      </c:barChart>
      <c:catAx>
        <c:axId val="23217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170560"/>
        <c:crosses val="autoZero"/>
        <c:auto val="1"/>
        <c:lblAlgn val="ctr"/>
        <c:lblOffset val="100"/>
        <c:noMultiLvlLbl val="0"/>
      </c:catAx>
      <c:valAx>
        <c:axId val="23217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170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Tuntee itsensä yksinäiseksi,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SOTKAnet!$M$36</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SOTKAnet!$L$37:$L$44</c:f>
              <c:strCache>
                <c:ptCount val="8"/>
                <c:pt idx="0">
                  <c:v>Keski-Suomen hyvinvointialue</c:v>
                </c:pt>
                <c:pt idx="1">
                  <c:v>Koko maa</c:v>
                </c:pt>
                <c:pt idx="2">
                  <c:v>Pirkanmaan hyvinvointialue</c:v>
                </c:pt>
                <c:pt idx="3">
                  <c:v>Pohjois-Savon hyvinvointialue</c:v>
                </c:pt>
                <c:pt idx="4">
                  <c:v>Pohjois-Pohjanmaan hyvinvointialue</c:v>
                </c:pt>
                <c:pt idx="5">
                  <c:v>Etelä-Savon hyvinvointialue</c:v>
                </c:pt>
                <c:pt idx="6">
                  <c:v>Pohjois-Karjalan hyvinvointialue</c:v>
                </c:pt>
                <c:pt idx="7">
                  <c:v>Kainuun hyvinvointialue</c:v>
                </c:pt>
              </c:strCache>
            </c:strRef>
          </c:cat>
          <c:val>
            <c:numRef>
              <c:f>SOTKAnet!$M$37:$M$44</c:f>
              <c:numCache>
                <c:formatCode>General</c:formatCode>
                <c:ptCount val="8"/>
                <c:pt idx="0">
                  <c:v>11.1</c:v>
                </c:pt>
                <c:pt idx="1">
                  <c:v>12.4</c:v>
                </c:pt>
                <c:pt idx="2">
                  <c:v>11</c:v>
                </c:pt>
                <c:pt idx="3">
                  <c:v>11.7</c:v>
                </c:pt>
                <c:pt idx="4">
                  <c:v>11.2</c:v>
                </c:pt>
                <c:pt idx="5">
                  <c:v>12.4</c:v>
                </c:pt>
                <c:pt idx="6">
                  <c:v>10.7</c:v>
                </c:pt>
                <c:pt idx="7">
                  <c:v>10.8</c:v>
                </c:pt>
              </c:numCache>
            </c:numRef>
          </c:val>
          <c:extLst>
            <c:ext xmlns:c16="http://schemas.microsoft.com/office/drawing/2014/chart" uri="{C3380CC4-5D6E-409C-BE32-E72D297353CC}">
              <c16:uniqueId val="{00000000-F062-4E2D-8522-0B1A8674C88F}"/>
            </c:ext>
          </c:extLst>
        </c:ser>
        <c:ser>
          <c:idx val="1"/>
          <c:order val="1"/>
          <c:tx>
            <c:strRef>
              <c:f>SOTKAnet!$N$36</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SOTKAnet!$L$37:$L$44</c:f>
              <c:strCache>
                <c:ptCount val="8"/>
                <c:pt idx="0">
                  <c:v>Keski-Suomen hyvinvointialue</c:v>
                </c:pt>
                <c:pt idx="1">
                  <c:v>Koko maa</c:v>
                </c:pt>
                <c:pt idx="2">
                  <c:v>Pirkanmaan hyvinvointialue</c:v>
                </c:pt>
                <c:pt idx="3">
                  <c:v>Pohjois-Savon hyvinvointialue</c:v>
                </c:pt>
                <c:pt idx="4">
                  <c:v>Pohjois-Pohjanmaan hyvinvointialue</c:v>
                </c:pt>
                <c:pt idx="5">
                  <c:v>Etelä-Savon hyvinvointialue</c:v>
                </c:pt>
                <c:pt idx="6">
                  <c:v>Pohjois-Karjalan hyvinvointialue</c:v>
                </c:pt>
                <c:pt idx="7">
                  <c:v>Kainuun hyvinvointialue</c:v>
                </c:pt>
              </c:strCache>
            </c:strRef>
          </c:cat>
          <c:val>
            <c:numRef>
              <c:f>SOTKAnet!$N$37:$N$44</c:f>
              <c:numCache>
                <c:formatCode>General</c:formatCode>
                <c:ptCount val="8"/>
                <c:pt idx="0">
                  <c:v>18.8</c:v>
                </c:pt>
                <c:pt idx="1">
                  <c:v>21.4</c:v>
                </c:pt>
                <c:pt idx="2">
                  <c:v>18.3</c:v>
                </c:pt>
                <c:pt idx="3">
                  <c:v>17.8</c:v>
                </c:pt>
                <c:pt idx="4">
                  <c:v>17.3</c:v>
                </c:pt>
                <c:pt idx="5">
                  <c:v>19.600000000000001</c:v>
                </c:pt>
                <c:pt idx="6">
                  <c:v>16.5</c:v>
                </c:pt>
                <c:pt idx="7">
                  <c:v>16.100000000000001</c:v>
                </c:pt>
              </c:numCache>
            </c:numRef>
          </c:val>
          <c:extLst>
            <c:ext xmlns:c16="http://schemas.microsoft.com/office/drawing/2014/chart" uri="{C3380CC4-5D6E-409C-BE32-E72D297353CC}">
              <c16:uniqueId val="{00000001-F062-4E2D-8522-0B1A8674C88F}"/>
            </c:ext>
          </c:extLst>
        </c:ser>
        <c:ser>
          <c:idx val="2"/>
          <c:order val="2"/>
          <c:tx>
            <c:strRef>
              <c:f>SOTKAnet!$O$36</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SOTKAnet!$L$37:$L$44</c:f>
              <c:strCache>
                <c:ptCount val="8"/>
                <c:pt idx="0">
                  <c:v>Keski-Suomen hyvinvointialue</c:v>
                </c:pt>
                <c:pt idx="1">
                  <c:v>Koko maa</c:v>
                </c:pt>
                <c:pt idx="2">
                  <c:v>Pirkanmaan hyvinvointialue</c:v>
                </c:pt>
                <c:pt idx="3">
                  <c:v>Pohjois-Savon hyvinvointialue</c:v>
                </c:pt>
                <c:pt idx="4">
                  <c:v>Pohjois-Pohjanmaan hyvinvointialue</c:v>
                </c:pt>
                <c:pt idx="5">
                  <c:v>Etelä-Savon hyvinvointialue</c:v>
                </c:pt>
                <c:pt idx="6">
                  <c:v>Pohjois-Karjalan hyvinvointialue</c:v>
                </c:pt>
                <c:pt idx="7">
                  <c:v>Kainuun hyvinvointialue</c:v>
                </c:pt>
              </c:strCache>
            </c:strRef>
          </c:cat>
          <c:val>
            <c:numRef>
              <c:f>SOTKAnet!$O$37:$O$44</c:f>
              <c:numCache>
                <c:formatCode>General</c:formatCode>
                <c:ptCount val="8"/>
                <c:pt idx="0">
                  <c:v>15.3</c:v>
                </c:pt>
                <c:pt idx="1">
                  <c:v>15.6</c:v>
                </c:pt>
                <c:pt idx="2">
                  <c:v>15.8</c:v>
                </c:pt>
                <c:pt idx="3">
                  <c:v>15.9</c:v>
                </c:pt>
                <c:pt idx="4">
                  <c:v>16</c:v>
                </c:pt>
                <c:pt idx="5">
                  <c:v>17.7</c:v>
                </c:pt>
                <c:pt idx="6">
                  <c:v>17.7</c:v>
                </c:pt>
                <c:pt idx="7">
                  <c:v>19.5</c:v>
                </c:pt>
              </c:numCache>
            </c:numRef>
          </c:val>
          <c:extLst>
            <c:ext xmlns:c16="http://schemas.microsoft.com/office/drawing/2014/chart" uri="{C3380CC4-5D6E-409C-BE32-E72D297353CC}">
              <c16:uniqueId val="{00000002-F062-4E2D-8522-0B1A8674C88F}"/>
            </c:ext>
          </c:extLst>
        </c:ser>
        <c:dLbls>
          <c:dLblPos val="outEnd"/>
          <c:showLegendKey val="0"/>
          <c:showVal val="1"/>
          <c:showCatName val="0"/>
          <c:showSerName val="0"/>
          <c:showPercent val="0"/>
          <c:showBubbleSize val="0"/>
        </c:dLbls>
        <c:gapWidth val="219"/>
        <c:overlap val="-27"/>
        <c:axId val="654337424"/>
        <c:axId val="654337064"/>
      </c:barChart>
      <c:catAx>
        <c:axId val="65433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4337064"/>
        <c:crosses val="autoZero"/>
        <c:auto val="1"/>
        <c:lblAlgn val="ctr"/>
        <c:lblOffset val="100"/>
        <c:noMultiLvlLbl val="0"/>
      </c:catAx>
      <c:valAx>
        <c:axId val="654337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433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Keskusteluvaikeuksia vanhempien kanssa,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Kainuun hyvinvointialue</c:v>
                </c:pt>
                <c:pt idx="1">
                  <c:v>Pohjois-Karjalan hyvinvointialue</c:v>
                </c:pt>
                <c:pt idx="2">
                  <c:v>Pohjois-Savon hyvinvointialue</c:v>
                </c:pt>
                <c:pt idx="3">
                  <c:v>Pohjois-Pohjanmaan hyvinvointialue</c:v>
                </c:pt>
                <c:pt idx="4">
                  <c:v>Etelä-Savon hyvinvointialue</c:v>
                </c:pt>
                <c:pt idx="5">
                  <c:v>Keski-Suomen hyvinvointialue</c:v>
                </c:pt>
                <c:pt idx="6">
                  <c:v>Pirkanmaan hyvinvointialue</c:v>
                </c:pt>
                <c:pt idx="7">
                  <c:v>Koko maa</c:v>
                </c:pt>
              </c:strCache>
            </c:strRef>
          </c:cat>
          <c:val>
            <c:numRef>
              <c:f>SOTKAnet!$B$3:$B$10</c:f>
              <c:numCache>
                <c:formatCode>General</c:formatCode>
                <c:ptCount val="8"/>
                <c:pt idx="0">
                  <c:v>5.9</c:v>
                </c:pt>
                <c:pt idx="1">
                  <c:v>6.4</c:v>
                </c:pt>
                <c:pt idx="2">
                  <c:v>6.6</c:v>
                </c:pt>
                <c:pt idx="3">
                  <c:v>6.3</c:v>
                </c:pt>
                <c:pt idx="4">
                  <c:v>5.7</c:v>
                </c:pt>
                <c:pt idx="5">
                  <c:v>6.7</c:v>
                </c:pt>
                <c:pt idx="6">
                  <c:v>6.3</c:v>
                </c:pt>
                <c:pt idx="7">
                  <c:v>6.6</c:v>
                </c:pt>
              </c:numCache>
            </c:numRef>
          </c:val>
          <c:extLst>
            <c:ext xmlns:c16="http://schemas.microsoft.com/office/drawing/2014/chart" uri="{C3380CC4-5D6E-409C-BE32-E72D297353CC}">
              <c16:uniqueId val="{00000000-144C-45B9-AEEB-0AEE8CDD5A79}"/>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Kainuun hyvinvointialue</c:v>
                </c:pt>
                <c:pt idx="1">
                  <c:v>Pohjois-Karjalan hyvinvointialue</c:v>
                </c:pt>
                <c:pt idx="2">
                  <c:v>Pohjois-Savon hyvinvointialue</c:v>
                </c:pt>
                <c:pt idx="3">
                  <c:v>Pohjois-Pohjanmaan hyvinvointialue</c:v>
                </c:pt>
                <c:pt idx="4">
                  <c:v>Etelä-Savon hyvinvointialue</c:v>
                </c:pt>
                <c:pt idx="5">
                  <c:v>Keski-Suomen hyvinvointialue</c:v>
                </c:pt>
                <c:pt idx="6">
                  <c:v>Pirkanmaan hyvinvointialue</c:v>
                </c:pt>
                <c:pt idx="7">
                  <c:v>Koko maa</c:v>
                </c:pt>
              </c:strCache>
            </c:strRef>
          </c:cat>
          <c:val>
            <c:numRef>
              <c:f>SOTKAnet!$C$3:$C$10</c:f>
              <c:numCache>
                <c:formatCode>General</c:formatCode>
                <c:ptCount val="8"/>
                <c:pt idx="0">
                  <c:v>7.6</c:v>
                </c:pt>
                <c:pt idx="1">
                  <c:v>6.7</c:v>
                </c:pt>
                <c:pt idx="2">
                  <c:v>7.5</c:v>
                </c:pt>
                <c:pt idx="3">
                  <c:v>7.7</c:v>
                </c:pt>
                <c:pt idx="4">
                  <c:v>7.7</c:v>
                </c:pt>
                <c:pt idx="5">
                  <c:v>7.8</c:v>
                </c:pt>
                <c:pt idx="6">
                  <c:v>7.8</c:v>
                </c:pt>
                <c:pt idx="7">
                  <c:v>7.9</c:v>
                </c:pt>
              </c:numCache>
            </c:numRef>
          </c:val>
          <c:extLst>
            <c:ext xmlns:c16="http://schemas.microsoft.com/office/drawing/2014/chart" uri="{C3380CC4-5D6E-409C-BE32-E72D297353CC}">
              <c16:uniqueId val="{00000001-144C-45B9-AEEB-0AEE8CDD5A79}"/>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Kainuun hyvinvointialue</c:v>
                </c:pt>
                <c:pt idx="1">
                  <c:v>Pohjois-Karjalan hyvinvointialue</c:v>
                </c:pt>
                <c:pt idx="2">
                  <c:v>Pohjois-Savon hyvinvointialue</c:v>
                </c:pt>
                <c:pt idx="3">
                  <c:v>Pohjois-Pohjanmaan hyvinvointialue</c:v>
                </c:pt>
                <c:pt idx="4">
                  <c:v>Etelä-Savon hyvinvointialue</c:v>
                </c:pt>
                <c:pt idx="5">
                  <c:v>Keski-Suomen hyvinvointialue</c:v>
                </c:pt>
                <c:pt idx="6">
                  <c:v>Pirkanmaan hyvinvointialue</c:v>
                </c:pt>
                <c:pt idx="7">
                  <c:v>Koko maa</c:v>
                </c:pt>
              </c:strCache>
            </c:strRef>
          </c:cat>
          <c:val>
            <c:numRef>
              <c:f>SOTKAnet!$D$3:$D$10</c:f>
              <c:numCache>
                <c:formatCode>General</c:formatCode>
                <c:ptCount val="8"/>
                <c:pt idx="0">
                  <c:v>6.5</c:v>
                </c:pt>
                <c:pt idx="1">
                  <c:v>6.9</c:v>
                </c:pt>
                <c:pt idx="2">
                  <c:v>7.1</c:v>
                </c:pt>
                <c:pt idx="3">
                  <c:v>7.2</c:v>
                </c:pt>
                <c:pt idx="4">
                  <c:v>7.4</c:v>
                </c:pt>
                <c:pt idx="5">
                  <c:v>7.4</c:v>
                </c:pt>
                <c:pt idx="6">
                  <c:v>7.4</c:v>
                </c:pt>
                <c:pt idx="7">
                  <c:v>7.6</c:v>
                </c:pt>
              </c:numCache>
            </c:numRef>
          </c:val>
          <c:extLst>
            <c:ext xmlns:c16="http://schemas.microsoft.com/office/drawing/2014/chart" uri="{C3380CC4-5D6E-409C-BE32-E72D297353CC}">
              <c16:uniqueId val="{00000002-144C-45B9-AEEB-0AEE8CDD5A79}"/>
            </c:ext>
          </c:extLst>
        </c:ser>
        <c:dLbls>
          <c:dLblPos val="outEnd"/>
          <c:showLegendKey val="0"/>
          <c:showVal val="1"/>
          <c:showCatName val="0"/>
          <c:showSerName val="0"/>
          <c:showPercent val="0"/>
          <c:showBubbleSize val="0"/>
        </c:dLbls>
        <c:gapWidth val="219"/>
        <c:overlap val="-27"/>
        <c:axId val="659601664"/>
        <c:axId val="659600584"/>
      </c:barChart>
      <c:catAx>
        <c:axId val="65960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600584"/>
        <c:crosses val="autoZero"/>
        <c:auto val="1"/>
        <c:lblAlgn val="ctr"/>
        <c:lblOffset val="100"/>
        <c:noMultiLvlLbl val="0"/>
      </c:catAx>
      <c:valAx>
        <c:axId val="65960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60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Keskusteluvaikeuksia vanhempien kanssa,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SOTKAnet!$A$3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4.7</c:v>
                </c:pt>
                <c:pt idx="1">
                  <c:v>4.8</c:v>
                </c:pt>
                <c:pt idx="2">
                  <c:v>4.0999999999999996</c:v>
                </c:pt>
              </c:numCache>
            </c:numRef>
          </c:val>
          <c:smooth val="0"/>
          <c:extLst>
            <c:ext xmlns:c16="http://schemas.microsoft.com/office/drawing/2014/chart" uri="{C3380CC4-5D6E-409C-BE32-E72D297353CC}">
              <c16:uniqueId val="{00000000-ADB2-459F-A532-F5280DC3DDD0}"/>
            </c:ext>
          </c:extLst>
        </c:ser>
        <c:ser>
          <c:idx val="1"/>
          <c:order val="1"/>
          <c:tx>
            <c:strRef>
              <c:f>SOTKAnet!$A$4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8.1</c:v>
                </c:pt>
                <c:pt idx="1">
                  <c:v>10.1</c:v>
                </c:pt>
                <c:pt idx="2">
                  <c:v>9.8000000000000007</c:v>
                </c:pt>
              </c:numCache>
            </c:numRef>
          </c:val>
          <c:smooth val="0"/>
          <c:extLst>
            <c:ext xmlns:c16="http://schemas.microsoft.com/office/drawing/2014/chart" uri="{C3380CC4-5D6E-409C-BE32-E72D297353CC}">
              <c16:uniqueId val="{00000001-ADB2-459F-A532-F5280DC3DDD0}"/>
            </c:ext>
          </c:extLst>
        </c:ser>
        <c:ser>
          <c:idx val="2"/>
          <c:order val="2"/>
          <c:tx>
            <c:strRef>
              <c:f>SOTKAnet!$A$5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SOTKAnet!$B$5:$D$5</c:f>
              <c:numCache>
                <c:formatCode>General</c:formatCode>
                <c:ptCount val="3"/>
                <c:pt idx="0">
                  <c:v>6.6</c:v>
                </c:pt>
                <c:pt idx="1">
                  <c:v>7.5</c:v>
                </c:pt>
                <c:pt idx="2">
                  <c:v>7.1</c:v>
                </c:pt>
              </c:numCache>
            </c:numRef>
          </c:val>
          <c:smooth val="0"/>
          <c:extLst>
            <c:ext xmlns:c16="http://schemas.microsoft.com/office/drawing/2014/chart" uri="{C3380CC4-5D6E-409C-BE32-E72D297353CC}">
              <c16:uniqueId val="{00000002-ADB2-459F-A532-F5280DC3DDD0}"/>
            </c:ext>
          </c:extLst>
        </c:ser>
        <c:dLbls>
          <c:dLblPos val="t"/>
          <c:showLegendKey val="0"/>
          <c:showVal val="1"/>
          <c:showCatName val="0"/>
          <c:showSerName val="0"/>
          <c:showPercent val="0"/>
          <c:showBubbleSize val="0"/>
        </c:dLbls>
        <c:marker val="1"/>
        <c:smooth val="0"/>
        <c:axId val="718329992"/>
        <c:axId val="718329632"/>
      </c:lineChart>
      <c:catAx>
        <c:axId val="71832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8329632"/>
        <c:crosses val="autoZero"/>
        <c:auto val="1"/>
        <c:lblAlgn val="ctr"/>
        <c:lblOffset val="100"/>
        <c:noMultiLvlLbl val="0"/>
      </c:catAx>
      <c:valAx>
        <c:axId val="7183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8329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Keskusteluvaikeuksia vanhempien kanssa, % 8. ja 9.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5150804159794333E-2"/>
          <c:y val="0.13485980315992327"/>
          <c:w val="0.96015439597474628"/>
          <c:h val="0.74661316162976221"/>
        </c:manualLayout>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SOTKAnet!$A$3:$A$14</c:f>
              <c:strCache>
                <c:ptCount val="12"/>
                <c:pt idx="0">
                  <c:v>Suonenjoki</c:v>
                </c:pt>
                <c:pt idx="1">
                  <c:v>Pielavesi</c:v>
                </c:pt>
                <c:pt idx="2">
                  <c:v>Kiuruvesi</c:v>
                </c:pt>
                <c:pt idx="3">
                  <c:v>Varkaus</c:v>
                </c:pt>
                <c:pt idx="4">
                  <c:v>Iisalmi</c:v>
                </c:pt>
                <c:pt idx="5">
                  <c:v>Pohjois-Savon hyvinvointialue</c:v>
                </c:pt>
                <c:pt idx="6">
                  <c:v>Siilinjärvi</c:v>
                </c:pt>
                <c:pt idx="7">
                  <c:v>Kuopio</c:v>
                </c:pt>
                <c:pt idx="8">
                  <c:v>Koko maa</c:v>
                </c:pt>
                <c:pt idx="9">
                  <c:v>Joroinen</c:v>
                </c:pt>
                <c:pt idx="10">
                  <c:v>Leppävirta</c:v>
                </c:pt>
                <c:pt idx="11">
                  <c:v>Lapinlahti</c:v>
                </c:pt>
              </c:strCache>
            </c:strRef>
          </c:cat>
          <c:val>
            <c:numRef>
              <c:f>SOTKAnet!$B$3:$B$14</c:f>
              <c:numCache>
                <c:formatCode>General</c:formatCode>
                <c:ptCount val="12"/>
                <c:pt idx="0">
                  <c:v>5</c:v>
                </c:pt>
                <c:pt idx="1">
                  <c:v>11.6</c:v>
                </c:pt>
                <c:pt idx="2">
                  <c:v>8.8000000000000007</c:v>
                </c:pt>
                <c:pt idx="3">
                  <c:v>11.8</c:v>
                </c:pt>
                <c:pt idx="4">
                  <c:v>5.5</c:v>
                </c:pt>
                <c:pt idx="5">
                  <c:v>7.5</c:v>
                </c:pt>
                <c:pt idx="6">
                  <c:v>11.5</c:v>
                </c:pt>
                <c:pt idx="7">
                  <c:v>6.7</c:v>
                </c:pt>
                <c:pt idx="8">
                  <c:v>7.9</c:v>
                </c:pt>
                <c:pt idx="9">
                  <c:v>3.8</c:v>
                </c:pt>
                <c:pt idx="10">
                  <c:v>6.6</c:v>
                </c:pt>
                <c:pt idx="11">
                  <c:v>6.9</c:v>
                </c:pt>
              </c:numCache>
            </c:numRef>
          </c:val>
          <c:extLst>
            <c:ext xmlns:c16="http://schemas.microsoft.com/office/drawing/2014/chart" uri="{C3380CC4-5D6E-409C-BE32-E72D297353CC}">
              <c16:uniqueId val="{00000000-F2DF-4777-95F9-723FD41121DF}"/>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SOTKAnet!$A$3:$A$14</c:f>
              <c:strCache>
                <c:ptCount val="12"/>
                <c:pt idx="0">
                  <c:v>Suonenjoki</c:v>
                </c:pt>
                <c:pt idx="1">
                  <c:v>Pielavesi</c:v>
                </c:pt>
                <c:pt idx="2">
                  <c:v>Kiuruvesi</c:v>
                </c:pt>
                <c:pt idx="3">
                  <c:v>Varkaus</c:v>
                </c:pt>
                <c:pt idx="4">
                  <c:v>Iisalmi</c:v>
                </c:pt>
                <c:pt idx="5">
                  <c:v>Pohjois-Savon hyvinvointialue</c:v>
                </c:pt>
                <c:pt idx="6">
                  <c:v>Siilinjärvi</c:v>
                </c:pt>
                <c:pt idx="7">
                  <c:v>Kuopio</c:v>
                </c:pt>
                <c:pt idx="8">
                  <c:v>Koko maa</c:v>
                </c:pt>
                <c:pt idx="9">
                  <c:v>Joroinen</c:v>
                </c:pt>
                <c:pt idx="10">
                  <c:v>Leppävirta</c:v>
                </c:pt>
                <c:pt idx="11">
                  <c:v>Lapinlahti</c:v>
                </c:pt>
              </c:strCache>
            </c:strRef>
          </c:cat>
          <c:val>
            <c:numRef>
              <c:f>SOTKAnet!$C$3:$C$14</c:f>
              <c:numCache>
                <c:formatCode>General</c:formatCode>
                <c:ptCount val="12"/>
                <c:pt idx="0">
                  <c:v>2.2999999999999998</c:v>
                </c:pt>
                <c:pt idx="1">
                  <c:v>3.8</c:v>
                </c:pt>
                <c:pt idx="2">
                  <c:v>5</c:v>
                </c:pt>
                <c:pt idx="3">
                  <c:v>6.2</c:v>
                </c:pt>
                <c:pt idx="4">
                  <c:v>6.6</c:v>
                </c:pt>
                <c:pt idx="5">
                  <c:v>7.1</c:v>
                </c:pt>
                <c:pt idx="6">
                  <c:v>7.1</c:v>
                </c:pt>
                <c:pt idx="7">
                  <c:v>7.4</c:v>
                </c:pt>
                <c:pt idx="8">
                  <c:v>7.6</c:v>
                </c:pt>
                <c:pt idx="9">
                  <c:v>7.7</c:v>
                </c:pt>
                <c:pt idx="10">
                  <c:v>8</c:v>
                </c:pt>
                <c:pt idx="11">
                  <c:v>10.3</c:v>
                </c:pt>
              </c:numCache>
            </c:numRef>
          </c:val>
          <c:extLst>
            <c:ext xmlns:c16="http://schemas.microsoft.com/office/drawing/2014/chart" uri="{C3380CC4-5D6E-409C-BE32-E72D297353CC}">
              <c16:uniqueId val="{00000001-F2DF-4777-95F9-723FD41121DF}"/>
            </c:ext>
          </c:extLst>
        </c:ser>
        <c:dLbls>
          <c:dLblPos val="outEnd"/>
          <c:showLegendKey val="0"/>
          <c:showVal val="1"/>
          <c:showCatName val="0"/>
          <c:showSerName val="0"/>
          <c:showPercent val="0"/>
          <c:showBubbleSize val="0"/>
        </c:dLbls>
        <c:gapWidth val="219"/>
        <c:overlap val="-27"/>
        <c:axId val="669162648"/>
        <c:axId val="669165888"/>
      </c:barChart>
      <c:catAx>
        <c:axId val="66916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9165888"/>
        <c:crosses val="autoZero"/>
        <c:auto val="1"/>
        <c:lblAlgn val="ctr"/>
        <c:lblOffset val="100"/>
        <c:noMultiLvlLbl val="0"/>
      </c:catAx>
      <c:valAx>
        <c:axId val="66916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9162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Keskusteluvaikeuksia</a:t>
            </a:r>
            <a:r>
              <a:rPr lang="fi-FI" baseline="0"/>
              <a:t> vanhempien kanssa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SOTKAnet!$C$2</c:f>
              <c:strCache>
                <c:ptCount val="1"/>
                <c:pt idx="0">
                  <c:v>2019</c:v>
                </c:pt>
              </c:strCache>
            </c:strRef>
          </c:tx>
          <c:spPr>
            <a:solidFill>
              <a:schemeClr val="accent1"/>
            </a:solidFill>
            <a:ln>
              <a:noFill/>
            </a:ln>
            <a:effectLst/>
          </c:spPr>
          <c:invertIfNegative val="0"/>
          <c:cat>
            <c:strRef>
              <c:f>SOTKAnet!$A$3:$A$6</c:f>
              <c:strCache>
                <c:ptCount val="4"/>
                <c:pt idx="0">
                  <c:v>Keskusteluvaikeuksia vanhempien kanssa, % 8. ja 9. luokan oppilaista</c:v>
                </c:pt>
                <c:pt idx="1">
                  <c:v>Keskusteluvaikeuksia vanhempien kanssa, % ammatillisen oppilaitoksen 1. ja 2. vuoden opiskelijoista</c:v>
                </c:pt>
                <c:pt idx="2">
                  <c:v>Keskusteluvaikeuksia vanhempien kanssa, % lukion 1. ja 2. vuoden opiskelijoista</c:v>
                </c:pt>
                <c:pt idx="3">
                  <c:v>Keskusteluvaikeuksia vanhempien kanssa , % 4. ja 5. luokan oppilaista (2017-)</c:v>
                </c:pt>
              </c:strCache>
              <c:extLst/>
            </c:strRef>
          </c:cat>
          <c:val>
            <c:numRef>
              <c:f>SOTKAnet!$C$3:$C$6</c:f>
              <c:numCache>
                <c:formatCode>General</c:formatCode>
                <c:ptCount val="4"/>
                <c:pt idx="0">
                  <c:v>6.6</c:v>
                </c:pt>
                <c:pt idx="1">
                  <c:v>5.8</c:v>
                </c:pt>
                <c:pt idx="2">
                  <c:v>4.5999999999999996</c:v>
                </c:pt>
                <c:pt idx="3">
                  <c:v>2.2000000000000002</c:v>
                </c:pt>
              </c:numCache>
            </c:numRef>
          </c:val>
          <c:extLst>
            <c:ext xmlns:c16="http://schemas.microsoft.com/office/drawing/2014/chart" uri="{C3380CC4-5D6E-409C-BE32-E72D297353CC}">
              <c16:uniqueId val="{00000000-A409-43B8-97BD-41DA5F093F8E}"/>
            </c:ext>
          </c:extLst>
        </c:ser>
        <c:ser>
          <c:idx val="1"/>
          <c:order val="1"/>
          <c:tx>
            <c:strRef>
              <c:f>SOTKAnet!$D$2</c:f>
              <c:strCache>
                <c:ptCount val="1"/>
                <c:pt idx="0">
                  <c:v>2021</c:v>
                </c:pt>
              </c:strCache>
            </c:strRef>
          </c:tx>
          <c:spPr>
            <a:solidFill>
              <a:schemeClr val="accent2"/>
            </a:solidFill>
            <a:ln>
              <a:noFill/>
            </a:ln>
            <a:effectLst/>
          </c:spPr>
          <c:invertIfNegative val="0"/>
          <c:cat>
            <c:strRef>
              <c:f>SOTKAnet!$A$3:$A$6</c:f>
              <c:strCache>
                <c:ptCount val="4"/>
                <c:pt idx="0">
                  <c:v>Keskusteluvaikeuksia vanhempien kanssa, % 8. ja 9. luokan oppilaista</c:v>
                </c:pt>
                <c:pt idx="1">
                  <c:v>Keskusteluvaikeuksia vanhempien kanssa, % ammatillisen oppilaitoksen 1. ja 2. vuoden opiskelijoista</c:v>
                </c:pt>
                <c:pt idx="2">
                  <c:v>Keskusteluvaikeuksia vanhempien kanssa, % lukion 1. ja 2. vuoden opiskelijoista</c:v>
                </c:pt>
                <c:pt idx="3">
                  <c:v>Keskusteluvaikeuksia vanhempien kanssa , % 4. ja 5. luokan oppilaista (2017-)</c:v>
                </c:pt>
              </c:strCache>
              <c:extLst/>
            </c:strRef>
          </c:cat>
          <c:val>
            <c:numRef>
              <c:f>SOTKAnet!$D$3:$D$6</c:f>
              <c:numCache>
                <c:formatCode>General</c:formatCode>
                <c:ptCount val="4"/>
                <c:pt idx="0">
                  <c:v>7.5</c:v>
                </c:pt>
                <c:pt idx="1">
                  <c:v>7.4</c:v>
                </c:pt>
                <c:pt idx="2">
                  <c:v>4.8</c:v>
                </c:pt>
                <c:pt idx="3">
                  <c:v>2.2999999999999998</c:v>
                </c:pt>
              </c:numCache>
            </c:numRef>
          </c:val>
          <c:extLst>
            <c:ext xmlns:c16="http://schemas.microsoft.com/office/drawing/2014/chart" uri="{C3380CC4-5D6E-409C-BE32-E72D297353CC}">
              <c16:uniqueId val="{00000001-A409-43B8-97BD-41DA5F093F8E}"/>
            </c:ext>
          </c:extLst>
        </c:ser>
        <c:ser>
          <c:idx val="2"/>
          <c:order val="2"/>
          <c:tx>
            <c:strRef>
              <c:f>SOTKAnet!$E$2</c:f>
              <c:strCache>
                <c:ptCount val="1"/>
                <c:pt idx="0">
                  <c:v>2023</c:v>
                </c:pt>
              </c:strCache>
            </c:strRef>
          </c:tx>
          <c:spPr>
            <a:solidFill>
              <a:schemeClr val="accent3"/>
            </a:solidFill>
            <a:ln>
              <a:noFill/>
            </a:ln>
            <a:effectLst/>
          </c:spPr>
          <c:invertIfNegative val="0"/>
          <c:cat>
            <c:strRef>
              <c:f>SOTKAnet!$A$3:$A$6</c:f>
              <c:strCache>
                <c:ptCount val="4"/>
                <c:pt idx="0">
                  <c:v>Keskusteluvaikeuksia vanhempien kanssa, % 8. ja 9. luokan oppilaista</c:v>
                </c:pt>
                <c:pt idx="1">
                  <c:v>Keskusteluvaikeuksia vanhempien kanssa, % ammatillisen oppilaitoksen 1. ja 2. vuoden opiskelijoista</c:v>
                </c:pt>
                <c:pt idx="2">
                  <c:v>Keskusteluvaikeuksia vanhempien kanssa, % lukion 1. ja 2. vuoden opiskelijoista</c:v>
                </c:pt>
                <c:pt idx="3">
                  <c:v>Keskusteluvaikeuksia vanhempien kanssa , % 4. ja 5. luokan oppilaista (2017-)</c:v>
                </c:pt>
              </c:strCache>
              <c:extLst/>
            </c:strRef>
          </c:cat>
          <c:val>
            <c:numRef>
              <c:f>SOTKAnet!$E$3:$E$6</c:f>
              <c:numCache>
                <c:formatCode>General</c:formatCode>
                <c:ptCount val="4"/>
                <c:pt idx="0">
                  <c:v>7.1</c:v>
                </c:pt>
                <c:pt idx="1">
                  <c:v>6</c:v>
                </c:pt>
                <c:pt idx="2">
                  <c:v>6.7</c:v>
                </c:pt>
                <c:pt idx="3">
                  <c:v>3</c:v>
                </c:pt>
              </c:numCache>
            </c:numRef>
          </c:val>
          <c:extLst>
            <c:ext xmlns:c16="http://schemas.microsoft.com/office/drawing/2014/chart" uri="{C3380CC4-5D6E-409C-BE32-E72D297353CC}">
              <c16:uniqueId val="{00000002-A409-43B8-97BD-41DA5F093F8E}"/>
            </c:ext>
          </c:extLst>
        </c:ser>
        <c:dLbls>
          <c:showLegendKey val="0"/>
          <c:showVal val="0"/>
          <c:showCatName val="0"/>
          <c:showSerName val="0"/>
          <c:showPercent val="0"/>
          <c:showBubbleSize val="0"/>
        </c:dLbls>
        <c:gapWidth val="182"/>
        <c:axId val="1006947584"/>
        <c:axId val="1006946504"/>
      </c:barChart>
      <c:catAx>
        <c:axId val="1006947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6946504"/>
        <c:crosses val="autoZero"/>
        <c:auto val="1"/>
        <c:lblAlgn val="ctr"/>
        <c:lblOffset val="100"/>
        <c:noMultiLvlLbl val="0"/>
      </c:catAx>
      <c:valAx>
        <c:axId val="1006946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694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 keskusteluyhteys vanhempien kanssa, %, 8. ja 9. lk,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Kainuun hyvinvointialue</c:v>
                </c:pt>
                <c:pt idx="1">
                  <c:v>Pohjois-Pohjanmaan hyvinvointialue</c:v>
                </c:pt>
                <c:pt idx="2">
                  <c:v>Pohjois-Savon hyvinvointialue</c:v>
                </c:pt>
                <c:pt idx="3">
                  <c:v>Koko maa</c:v>
                </c:pt>
                <c:pt idx="4">
                  <c:v>Keski-Suomen hyvinvointialue</c:v>
                </c:pt>
                <c:pt idx="5">
                  <c:v>Pohjois-Karjalan hyvinvointialue</c:v>
                </c:pt>
                <c:pt idx="6">
                  <c:v>Pirkanmaan hyvinvointialue</c:v>
                </c:pt>
                <c:pt idx="7">
                  <c:v>Etelä-Savon hyvinvointialue</c:v>
                </c:pt>
              </c:strCache>
            </c:strRef>
          </c:cat>
          <c:val>
            <c:numRef>
              <c:f>'Kouluterveyskyselyn aikasarjat '!$B$3:$B$10</c:f>
              <c:numCache>
                <c:formatCode>#\ ##0.0</c:formatCode>
                <c:ptCount val="8"/>
                <c:pt idx="0">
                  <c:v>40</c:v>
                </c:pt>
                <c:pt idx="1">
                  <c:v>41.8</c:v>
                </c:pt>
                <c:pt idx="2">
                  <c:v>42.6</c:v>
                </c:pt>
                <c:pt idx="3">
                  <c:v>42.8</c:v>
                </c:pt>
                <c:pt idx="4">
                  <c:v>43.2</c:v>
                </c:pt>
                <c:pt idx="5">
                  <c:v>43.6</c:v>
                </c:pt>
                <c:pt idx="6">
                  <c:v>44.4</c:v>
                </c:pt>
                <c:pt idx="7">
                  <c:v>45.1</c:v>
                </c:pt>
              </c:numCache>
            </c:numRef>
          </c:val>
          <c:extLst>
            <c:ext xmlns:c16="http://schemas.microsoft.com/office/drawing/2014/chart" uri="{C3380CC4-5D6E-409C-BE32-E72D297353CC}">
              <c16:uniqueId val="{00000000-00F8-4D97-928D-7BA038415DAD}"/>
            </c:ext>
          </c:extLst>
        </c:ser>
        <c:dLbls>
          <c:dLblPos val="outEnd"/>
          <c:showLegendKey val="0"/>
          <c:showVal val="1"/>
          <c:showCatName val="0"/>
          <c:showSerName val="0"/>
          <c:showPercent val="0"/>
          <c:showBubbleSize val="0"/>
        </c:dLbls>
        <c:gapWidth val="219"/>
        <c:overlap val="-27"/>
        <c:axId val="675158984"/>
        <c:axId val="675157184"/>
      </c:barChart>
      <c:catAx>
        <c:axId val="67515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5157184"/>
        <c:crosses val="autoZero"/>
        <c:auto val="1"/>
        <c:lblAlgn val="ctr"/>
        <c:lblOffset val="100"/>
        <c:noMultiLvlLbl val="0"/>
      </c:catAx>
      <c:valAx>
        <c:axId val="6751571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5158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8. ja 9.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SOTKAnet!$K$3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Pohjois-Pohjanmaan hyvinvointialue</c:v>
                </c:pt>
                <c:pt idx="1">
                  <c:v>Keski-Suomen hyvinvointialue</c:v>
                </c:pt>
                <c:pt idx="2">
                  <c:v>Pohjois-Karjalan hyvinvointialue</c:v>
                </c:pt>
                <c:pt idx="3">
                  <c:v>Koko maa</c:v>
                </c:pt>
                <c:pt idx="4">
                  <c:v>Pirkanmaan hyvinvointialue</c:v>
                </c:pt>
                <c:pt idx="5">
                  <c:v>Kainuun hyvinvointialue</c:v>
                </c:pt>
                <c:pt idx="6">
                  <c:v>Pohjois-Savon hyvinvointialue</c:v>
                </c:pt>
                <c:pt idx="7">
                  <c:v>Etelä-Savon hyvinvointialue</c:v>
                </c:pt>
              </c:strCache>
            </c:strRef>
          </c:cat>
          <c:val>
            <c:numRef>
              <c:f>SOTKAnet!$K$4:$K$11</c:f>
              <c:numCache>
                <c:formatCode>General</c:formatCode>
                <c:ptCount val="8"/>
                <c:pt idx="0">
                  <c:v>4.0999999999999996</c:v>
                </c:pt>
                <c:pt idx="1">
                  <c:v>5.5</c:v>
                </c:pt>
                <c:pt idx="2">
                  <c:v>6</c:v>
                </c:pt>
                <c:pt idx="3">
                  <c:v>5.3</c:v>
                </c:pt>
                <c:pt idx="4">
                  <c:v>4.7</c:v>
                </c:pt>
                <c:pt idx="5">
                  <c:v>7.3</c:v>
                </c:pt>
                <c:pt idx="6">
                  <c:v>5.7</c:v>
                </c:pt>
                <c:pt idx="7">
                  <c:v>6.3</c:v>
                </c:pt>
              </c:numCache>
            </c:numRef>
          </c:val>
          <c:extLst>
            <c:ext xmlns:c16="http://schemas.microsoft.com/office/drawing/2014/chart" uri="{C3380CC4-5D6E-409C-BE32-E72D297353CC}">
              <c16:uniqueId val="{00000000-D612-4F56-AEB2-AA3F53E6C1CC}"/>
            </c:ext>
          </c:extLst>
        </c:ser>
        <c:ser>
          <c:idx val="1"/>
          <c:order val="1"/>
          <c:tx>
            <c:strRef>
              <c:f>SOTKAnet!$L$3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Pohjois-Pohjanmaan hyvinvointialue</c:v>
                </c:pt>
                <c:pt idx="1">
                  <c:v>Keski-Suomen hyvinvointialue</c:v>
                </c:pt>
                <c:pt idx="2">
                  <c:v>Pohjois-Karjalan hyvinvointialue</c:v>
                </c:pt>
                <c:pt idx="3">
                  <c:v>Koko maa</c:v>
                </c:pt>
                <c:pt idx="4">
                  <c:v>Pirkanmaan hyvinvointialue</c:v>
                </c:pt>
                <c:pt idx="5">
                  <c:v>Kainuun hyvinvointialue</c:v>
                </c:pt>
                <c:pt idx="6">
                  <c:v>Pohjois-Savon hyvinvointialue</c:v>
                </c:pt>
                <c:pt idx="7">
                  <c:v>Etelä-Savon hyvinvointialue</c:v>
                </c:pt>
              </c:strCache>
            </c:strRef>
          </c:cat>
          <c:val>
            <c:numRef>
              <c:f>SOTKAnet!$L$4:$L$11</c:f>
              <c:numCache>
                <c:formatCode>General</c:formatCode>
                <c:ptCount val="8"/>
                <c:pt idx="0">
                  <c:v>4.7</c:v>
                </c:pt>
                <c:pt idx="1">
                  <c:v>4.8</c:v>
                </c:pt>
                <c:pt idx="2">
                  <c:v>5</c:v>
                </c:pt>
                <c:pt idx="3">
                  <c:v>5.3</c:v>
                </c:pt>
                <c:pt idx="4">
                  <c:v>5.4</c:v>
                </c:pt>
                <c:pt idx="5">
                  <c:v>5.4</c:v>
                </c:pt>
                <c:pt idx="6">
                  <c:v>5.8</c:v>
                </c:pt>
                <c:pt idx="7">
                  <c:v>5.8</c:v>
                </c:pt>
              </c:numCache>
            </c:numRef>
          </c:val>
          <c:extLst>
            <c:ext xmlns:c16="http://schemas.microsoft.com/office/drawing/2014/chart" uri="{C3380CC4-5D6E-409C-BE32-E72D297353CC}">
              <c16:uniqueId val="{00000001-D612-4F56-AEB2-AA3F53E6C1CC}"/>
            </c:ext>
          </c:extLst>
        </c:ser>
        <c:ser>
          <c:idx val="2"/>
          <c:order val="2"/>
          <c:tx>
            <c:strRef>
              <c:f>SOTKAnet!$M$3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Pohjois-Pohjanmaan hyvinvointialue</c:v>
                </c:pt>
                <c:pt idx="1">
                  <c:v>Keski-Suomen hyvinvointialue</c:v>
                </c:pt>
                <c:pt idx="2">
                  <c:v>Pohjois-Karjalan hyvinvointialue</c:v>
                </c:pt>
                <c:pt idx="3">
                  <c:v>Koko maa</c:v>
                </c:pt>
                <c:pt idx="4">
                  <c:v>Pirkanmaan hyvinvointialue</c:v>
                </c:pt>
                <c:pt idx="5">
                  <c:v>Kainuun hyvinvointialue</c:v>
                </c:pt>
                <c:pt idx="6">
                  <c:v>Pohjois-Savon hyvinvointialue</c:v>
                </c:pt>
                <c:pt idx="7">
                  <c:v>Etelä-Savon hyvinvointialue</c:v>
                </c:pt>
              </c:strCache>
            </c:strRef>
          </c:cat>
          <c:val>
            <c:numRef>
              <c:f>SOTKAnet!$M$4:$M$11</c:f>
              <c:numCache>
                <c:formatCode>General</c:formatCode>
                <c:ptCount val="8"/>
                <c:pt idx="0">
                  <c:v>4.5</c:v>
                </c:pt>
                <c:pt idx="1">
                  <c:v>4.8</c:v>
                </c:pt>
                <c:pt idx="2">
                  <c:v>4.9000000000000004</c:v>
                </c:pt>
                <c:pt idx="3">
                  <c:v>5.3</c:v>
                </c:pt>
                <c:pt idx="4">
                  <c:v>5.5</c:v>
                </c:pt>
                <c:pt idx="5">
                  <c:v>5.9</c:v>
                </c:pt>
                <c:pt idx="6">
                  <c:v>5.9</c:v>
                </c:pt>
                <c:pt idx="7">
                  <c:v>6.7</c:v>
                </c:pt>
              </c:numCache>
            </c:numRef>
          </c:val>
          <c:extLst>
            <c:ext xmlns:c16="http://schemas.microsoft.com/office/drawing/2014/chart" uri="{C3380CC4-5D6E-409C-BE32-E72D297353CC}">
              <c16:uniqueId val="{00000002-D612-4F56-AEB2-AA3F53E6C1CC}"/>
            </c:ext>
          </c:extLst>
        </c:ser>
        <c:dLbls>
          <c:dLblPos val="outEnd"/>
          <c:showLegendKey val="0"/>
          <c:showVal val="1"/>
          <c:showCatName val="0"/>
          <c:showSerName val="0"/>
          <c:showPercent val="0"/>
          <c:showBubbleSize val="0"/>
        </c:dLbls>
        <c:gapWidth val="219"/>
        <c:overlap val="-27"/>
        <c:axId val="647173024"/>
        <c:axId val="647170864"/>
      </c:barChart>
      <c:catAx>
        <c:axId val="6471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70864"/>
        <c:crosses val="autoZero"/>
        <c:auto val="1"/>
        <c:lblAlgn val="ctr"/>
        <c:lblOffset val="100"/>
        <c:noMultiLvlLbl val="0"/>
      </c:catAx>
      <c:valAx>
        <c:axId val="647170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7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SOTKAnet!$C$3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SOTKAnet!$D$3:$F$3</c:f>
              <c:numCache>
                <c:formatCode>General</c:formatCode>
                <c:ptCount val="3"/>
                <c:pt idx="0">
                  <c:v>3.5</c:v>
                </c:pt>
                <c:pt idx="1">
                  <c:v>2.4</c:v>
                </c:pt>
                <c:pt idx="2">
                  <c:v>2.5</c:v>
                </c:pt>
              </c:numCache>
            </c:numRef>
          </c:val>
          <c:smooth val="0"/>
          <c:extLst>
            <c:ext xmlns:c16="http://schemas.microsoft.com/office/drawing/2014/chart" uri="{C3380CC4-5D6E-409C-BE32-E72D297353CC}">
              <c16:uniqueId val="{00000000-1AC8-4DD2-8C2D-E037A4064238}"/>
            </c:ext>
          </c:extLst>
        </c:ser>
        <c:ser>
          <c:idx val="1"/>
          <c:order val="1"/>
          <c:tx>
            <c:strRef>
              <c:f>SOTKAnet!$C$4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SOTKAnet!$D$4:$F$4</c:f>
              <c:numCache>
                <c:formatCode>General</c:formatCode>
                <c:ptCount val="3"/>
                <c:pt idx="0">
                  <c:v>7.8</c:v>
                </c:pt>
                <c:pt idx="1">
                  <c:v>9</c:v>
                </c:pt>
                <c:pt idx="2">
                  <c:v>9.1</c:v>
                </c:pt>
              </c:numCache>
            </c:numRef>
          </c:val>
          <c:smooth val="0"/>
          <c:extLst>
            <c:ext xmlns:c16="http://schemas.microsoft.com/office/drawing/2014/chart" uri="{C3380CC4-5D6E-409C-BE32-E72D297353CC}">
              <c16:uniqueId val="{00000001-1AC8-4DD2-8C2D-E037A4064238}"/>
            </c:ext>
          </c:extLst>
        </c:ser>
        <c:ser>
          <c:idx val="2"/>
          <c:order val="2"/>
          <c:tx>
            <c:strRef>
              <c:f>SOTKAnet!$C$5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SOTKAnet!$D$5:$F$5</c:f>
              <c:numCache>
                <c:formatCode>General</c:formatCode>
                <c:ptCount val="3"/>
                <c:pt idx="0">
                  <c:v>5.7</c:v>
                </c:pt>
                <c:pt idx="1">
                  <c:v>5.8</c:v>
                </c:pt>
                <c:pt idx="2">
                  <c:v>5.9</c:v>
                </c:pt>
              </c:numCache>
            </c:numRef>
          </c:val>
          <c:smooth val="0"/>
          <c:extLst>
            <c:ext xmlns:c16="http://schemas.microsoft.com/office/drawing/2014/chart" uri="{C3380CC4-5D6E-409C-BE32-E72D297353CC}">
              <c16:uniqueId val="{00000002-1AC8-4DD2-8C2D-E037A4064238}"/>
            </c:ext>
          </c:extLst>
        </c:ser>
        <c:dLbls>
          <c:dLblPos val="t"/>
          <c:showLegendKey val="0"/>
          <c:showVal val="1"/>
          <c:showCatName val="0"/>
          <c:showSerName val="0"/>
          <c:showPercent val="0"/>
          <c:showBubbleSize val="0"/>
        </c:dLbls>
        <c:marker val="1"/>
        <c:smooth val="0"/>
        <c:axId val="642943928"/>
        <c:axId val="642952568"/>
      </c:lineChart>
      <c:catAx>
        <c:axId val="64294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2952568"/>
        <c:crosses val="autoZero"/>
        <c:auto val="1"/>
        <c:lblAlgn val="ctr"/>
        <c:lblOffset val="100"/>
        <c:noMultiLvlLbl val="0"/>
      </c:catAx>
      <c:valAx>
        <c:axId val="642952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294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8. ja 9.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SOTKAnet!$A$3:$A$17</c:f>
              <c:strCache>
                <c:ptCount val="15"/>
                <c:pt idx="0">
                  <c:v>Iisalmi</c:v>
                </c:pt>
                <c:pt idx="1">
                  <c:v>Leppävirta</c:v>
                </c:pt>
                <c:pt idx="2">
                  <c:v>Kiuruvesi</c:v>
                </c:pt>
                <c:pt idx="3">
                  <c:v>Kuopio</c:v>
                </c:pt>
                <c:pt idx="4">
                  <c:v>Pielavesi</c:v>
                </c:pt>
                <c:pt idx="5">
                  <c:v>Pohjois-Savon hyvinvointialue</c:v>
                </c:pt>
                <c:pt idx="6">
                  <c:v>Lapinlahti</c:v>
                </c:pt>
                <c:pt idx="7">
                  <c:v>Varkaus</c:v>
                </c:pt>
                <c:pt idx="8">
                  <c:v>Siilinjärvi</c:v>
                </c:pt>
                <c:pt idx="9">
                  <c:v>Suonenjoki</c:v>
                </c:pt>
                <c:pt idx="10">
                  <c:v>Joroinen</c:v>
                </c:pt>
                <c:pt idx="11">
                  <c:v>Vieremä</c:v>
                </c:pt>
                <c:pt idx="12">
                  <c:v>Tuusniemi</c:v>
                </c:pt>
                <c:pt idx="13">
                  <c:v>Rautalampi</c:v>
                </c:pt>
                <c:pt idx="14">
                  <c:v>Sonkajärvi</c:v>
                </c:pt>
              </c:strCache>
            </c:strRef>
          </c:cat>
          <c:val>
            <c:numRef>
              <c:f>SOTKAnet!$B$3:$B$17</c:f>
              <c:numCache>
                <c:formatCode>General</c:formatCode>
                <c:ptCount val="15"/>
                <c:pt idx="0">
                  <c:v>6.2</c:v>
                </c:pt>
                <c:pt idx="1">
                  <c:v>2</c:v>
                </c:pt>
                <c:pt idx="2">
                  <c:v>5.0999999999999996</c:v>
                </c:pt>
                <c:pt idx="3">
                  <c:v>5.4</c:v>
                </c:pt>
                <c:pt idx="4">
                  <c:v>8.3000000000000007</c:v>
                </c:pt>
                <c:pt idx="5">
                  <c:v>5.8</c:v>
                </c:pt>
                <c:pt idx="6">
                  <c:v>4.4000000000000004</c:v>
                </c:pt>
                <c:pt idx="7">
                  <c:v>7.3</c:v>
                </c:pt>
                <c:pt idx="8">
                  <c:v>4.5</c:v>
                </c:pt>
                <c:pt idx="9">
                  <c:v>7.1</c:v>
                </c:pt>
                <c:pt idx="10">
                  <c:v>7.8</c:v>
                </c:pt>
                <c:pt idx="11">
                  <c:v>8.6999999999999993</c:v>
                </c:pt>
                <c:pt idx="12">
                  <c:v>15.2</c:v>
                </c:pt>
                <c:pt idx="13">
                  <c:v>4.4000000000000004</c:v>
                </c:pt>
                <c:pt idx="14">
                  <c:v>9.8000000000000007</c:v>
                </c:pt>
              </c:numCache>
            </c:numRef>
          </c:val>
          <c:extLst>
            <c:ext xmlns:c16="http://schemas.microsoft.com/office/drawing/2014/chart" uri="{C3380CC4-5D6E-409C-BE32-E72D297353CC}">
              <c16:uniqueId val="{00000000-F2DF-4A7F-92F2-CFA1E05B0387}"/>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SOTKAnet!$A$3:$A$17</c:f>
              <c:strCache>
                <c:ptCount val="15"/>
                <c:pt idx="0">
                  <c:v>Iisalmi</c:v>
                </c:pt>
                <c:pt idx="1">
                  <c:v>Leppävirta</c:v>
                </c:pt>
                <c:pt idx="2">
                  <c:v>Kiuruvesi</c:v>
                </c:pt>
                <c:pt idx="3">
                  <c:v>Kuopio</c:v>
                </c:pt>
                <c:pt idx="4">
                  <c:v>Pielavesi</c:v>
                </c:pt>
                <c:pt idx="5">
                  <c:v>Pohjois-Savon hyvinvointialue</c:v>
                </c:pt>
                <c:pt idx="6">
                  <c:v>Lapinlahti</c:v>
                </c:pt>
                <c:pt idx="7">
                  <c:v>Varkaus</c:v>
                </c:pt>
                <c:pt idx="8">
                  <c:v>Siilinjärvi</c:v>
                </c:pt>
                <c:pt idx="9">
                  <c:v>Suonenjoki</c:v>
                </c:pt>
                <c:pt idx="10">
                  <c:v>Joroinen</c:v>
                </c:pt>
                <c:pt idx="11">
                  <c:v>Vieremä</c:v>
                </c:pt>
                <c:pt idx="12">
                  <c:v>Tuusniemi</c:v>
                </c:pt>
                <c:pt idx="13">
                  <c:v>Rautalampi</c:v>
                </c:pt>
                <c:pt idx="14">
                  <c:v>Sonkajärvi</c:v>
                </c:pt>
              </c:strCache>
            </c:strRef>
          </c:cat>
          <c:val>
            <c:numRef>
              <c:f>SOTKAnet!$C$3:$C$17</c:f>
              <c:numCache>
                <c:formatCode>General</c:formatCode>
                <c:ptCount val="15"/>
                <c:pt idx="0">
                  <c:v>3.6</c:v>
                </c:pt>
                <c:pt idx="1">
                  <c:v>3.7</c:v>
                </c:pt>
                <c:pt idx="2">
                  <c:v>5</c:v>
                </c:pt>
                <c:pt idx="3">
                  <c:v>5</c:v>
                </c:pt>
                <c:pt idx="4">
                  <c:v>5.2</c:v>
                </c:pt>
                <c:pt idx="5">
                  <c:v>5.9</c:v>
                </c:pt>
                <c:pt idx="6">
                  <c:v>5.9</c:v>
                </c:pt>
                <c:pt idx="7">
                  <c:v>7.2</c:v>
                </c:pt>
                <c:pt idx="8">
                  <c:v>7.3</c:v>
                </c:pt>
                <c:pt idx="9">
                  <c:v>8.3000000000000007</c:v>
                </c:pt>
                <c:pt idx="10">
                  <c:v>9.1</c:v>
                </c:pt>
                <c:pt idx="11">
                  <c:v>13.5</c:v>
                </c:pt>
                <c:pt idx="12">
                  <c:v>14.3</c:v>
                </c:pt>
                <c:pt idx="13">
                  <c:v>0</c:v>
                </c:pt>
                <c:pt idx="14">
                  <c:v>0</c:v>
                </c:pt>
              </c:numCache>
            </c:numRef>
          </c:val>
          <c:extLst>
            <c:ext xmlns:c16="http://schemas.microsoft.com/office/drawing/2014/chart" uri="{C3380CC4-5D6E-409C-BE32-E72D297353CC}">
              <c16:uniqueId val="{00000001-F2DF-4A7F-92F2-CFA1E05B0387}"/>
            </c:ext>
          </c:extLst>
        </c:ser>
        <c:dLbls>
          <c:dLblPos val="outEnd"/>
          <c:showLegendKey val="0"/>
          <c:showVal val="1"/>
          <c:showCatName val="0"/>
          <c:showSerName val="0"/>
          <c:showPercent val="0"/>
          <c:showBubbleSize val="0"/>
        </c:dLbls>
        <c:gapWidth val="219"/>
        <c:overlap val="-27"/>
        <c:axId val="652738680"/>
        <c:axId val="652733640"/>
      </c:barChart>
      <c:catAx>
        <c:axId val="65273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2733640"/>
        <c:crosses val="autoZero"/>
        <c:auto val="1"/>
        <c:lblAlgn val="ctr"/>
        <c:lblOffset val="100"/>
        <c:noMultiLvlLbl val="0"/>
      </c:catAx>
      <c:valAx>
        <c:axId val="652733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273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8. ja 9.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Kiuruvesi</c:v>
                </c:pt>
                <c:pt idx="1">
                  <c:v>Tuusniemi</c:v>
                </c:pt>
                <c:pt idx="2">
                  <c:v>Iisalmi</c:v>
                </c:pt>
                <c:pt idx="3">
                  <c:v>Vieremä</c:v>
                </c:pt>
                <c:pt idx="4">
                  <c:v>Lapinlahti</c:v>
                </c:pt>
                <c:pt idx="5">
                  <c:v>Sonkajärvi</c:v>
                </c:pt>
                <c:pt idx="6">
                  <c:v>Leppävirta</c:v>
                </c:pt>
                <c:pt idx="7">
                  <c:v>Rautalampi</c:v>
                </c:pt>
                <c:pt idx="8">
                  <c:v>Suonenjoki</c:v>
                </c:pt>
                <c:pt idx="9">
                  <c:v>Pohjois-Savon hyvinvointialue</c:v>
                </c:pt>
                <c:pt idx="10">
                  <c:v>Koko maa</c:v>
                </c:pt>
                <c:pt idx="11">
                  <c:v>Siilinjärvi</c:v>
                </c:pt>
                <c:pt idx="12">
                  <c:v>Kuopio</c:v>
                </c:pt>
                <c:pt idx="13">
                  <c:v>Pielavesi</c:v>
                </c:pt>
                <c:pt idx="14">
                  <c:v>Joroinen</c:v>
                </c:pt>
                <c:pt idx="15">
                  <c:v>Varkaus</c:v>
                </c:pt>
                <c:pt idx="16">
                  <c:v>Vesanto</c:v>
                </c:pt>
              </c:strCache>
            </c:strRef>
          </c:cat>
          <c:val>
            <c:numRef>
              <c:f>SOTKAnet!$B$3:$B$19</c:f>
              <c:numCache>
                <c:formatCode>General</c:formatCode>
                <c:ptCount val="17"/>
                <c:pt idx="0">
                  <c:v>25.8</c:v>
                </c:pt>
                <c:pt idx="1">
                  <c:v>23.1</c:v>
                </c:pt>
                <c:pt idx="2">
                  <c:v>25</c:v>
                </c:pt>
                <c:pt idx="3">
                  <c:v>24.6</c:v>
                </c:pt>
                <c:pt idx="4">
                  <c:v>22.9</c:v>
                </c:pt>
                <c:pt idx="5">
                  <c:v>25</c:v>
                </c:pt>
                <c:pt idx="6">
                  <c:v>23.5</c:v>
                </c:pt>
                <c:pt idx="7">
                  <c:v>27.3</c:v>
                </c:pt>
                <c:pt idx="8">
                  <c:v>20.6</c:v>
                </c:pt>
                <c:pt idx="9">
                  <c:v>24.8</c:v>
                </c:pt>
                <c:pt idx="10">
                  <c:v>25.5</c:v>
                </c:pt>
                <c:pt idx="11">
                  <c:v>24.3</c:v>
                </c:pt>
                <c:pt idx="12">
                  <c:v>25</c:v>
                </c:pt>
                <c:pt idx="13">
                  <c:v>16.3</c:v>
                </c:pt>
                <c:pt idx="14">
                  <c:v>27.5</c:v>
                </c:pt>
                <c:pt idx="15">
                  <c:v>27.5</c:v>
                </c:pt>
                <c:pt idx="16">
                  <c:v>0</c:v>
                </c:pt>
              </c:numCache>
            </c:numRef>
          </c:val>
          <c:extLst>
            <c:ext xmlns:c16="http://schemas.microsoft.com/office/drawing/2014/chart" uri="{C3380CC4-5D6E-409C-BE32-E72D297353CC}">
              <c16:uniqueId val="{00000000-E4DF-471C-A86A-82A7F947DC2B}"/>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Kiuruvesi</c:v>
                </c:pt>
                <c:pt idx="1">
                  <c:v>Tuusniemi</c:v>
                </c:pt>
                <c:pt idx="2">
                  <c:v>Iisalmi</c:v>
                </c:pt>
                <c:pt idx="3">
                  <c:v>Vieremä</c:v>
                </c:pt>
                <c:pt idx="4">
                  <c:v>Lapinlahti</c:v>
                </c:pt>
                <c:pt idx="5">
                  <c:v>Sonkajärvi</c:v>
                </c:pt>
                <c:pt idx="6">
                  <c:v>Leppävirta</c:v>
                </c:pt>
                <c:pt idx="7">
                  <c:v>Rautalampi</c:v>
                </c:pt>
                <c:pt idx="8">
                  <c:v>Suonenjoki</c:v>
                </c:pt>
                <c:pt idx="9">
                  <c:v>Pohjois-Savon hyvinvointialue</c:v>
                </c:pt>
                <c:pt idx="10">
                  <c:v>Koko maa</c:v>
                </c:pt>
                <c:pt idx="11">
                  <c:v>Siilinjärvi</c:v>
                </c:pt>
                <c:pt idx="12">
                  <c:v>Kuopio</c:v>
                </c:pt>
                <c:pt idx="13">
                  <c:v>Pielavesi</c:v>
                </c:pt>
                <c:pt idx="14">
                  <c:v>Joroinen</c:v>
                </c:pt>
                <c:pt idx="15">
                  <c:v>Varkaus</c:v>
                </c:pt>
                <c:pt idx="16">
                  <c:v>Vesanto</c:v>
                </c:pt>
              </c:strCache>
            </c:strRef>
          </c:cat>
          <c:val>
            <c:numRef>
              <c:f>SOTKAnet!$C$3:$C$19</c:f>
              <c:numCache>
                <c:formatCode>General</c:formatCode>
                <c:ptCount val="17"/>
                <c:pt idx="0">
                  <c:v>8.8000000000000007</c:v>
                </c:pt>
                <c:pt idx="1">
                  <c:v>14.3</c:v>
                </c:pt>
                <c:pt idx="2">
                  <c:v>15.5</c:v>
                </c:pt>
                <c:pt idx="3">
                  <c:v>18</c:v>
                </c:pt>
                <c:pt idx="4">
                  <c:v>18.600000000000001</c:v>
                </c:pt>
                <c:pt idx="5">
                  <c:v>18.899999999999999</c:v>
                </c:pt>
                <c:pt idx="6">
                  <c:v>20</c:v>
                </c:pt>
                <c:pt idx="7">
                  <c:v>20.5</c:v>
                </c:pt>
                <c:pt idx="8">
                  <c:v>20.7</c:v>
                </c:pt>
                <c:pt idx="9">
                  <c:v>21.5</c:v>
                </c:pt>
                <c:pt idx="10">
                  <c:v>22.5</c:v>
                </c:pt>
                <c:pt idx="11">
                  <c:v>23</c:v>
                </c:pt>
                <c:pt idx="12">
                  <c:v>23.1</c:v>
                </c:pt>
                <c:pt idx="13">
                  <c:v>23.1</c:v>
                </c:pt>
                <c:pt idx="14">
                  <c:v>25.6</c:v>
                </c:pt>
                <c:pt idx="15">
                  <c:v>27.8</c:v>
                </c:pt>
                <c:pt idx="16">
                  <c:v>28.1</c:v>
                </c:pt>
              </c:numCache>
            </c:numRef>
          </c:val>
          <c:extLst>
            <c:ext xmlns:c16="http://schemas.microsoft.com/office/drawing/2014/chart" uri="{C3380CC4-5D6E-409C-BE32-E72D297353CC}">
              <c16:uniqueId val="{00000001-E4DF-471C-A86A-82A7F947DC2B}"/>
            </c:ext>
          </c:extLst>
        </c:ser>
        <c:dLbls>
          <c:dLblPos val="outEnd"/>
          <c:showLegendKey val="0"/>
          <c:showVal val="1"/>
          <c:showCatName val="0"/>
          <c:showSerName val="0"/>
          <c:showPercent val="0"/>
          <c:showBubbleSize val="0"/>
        </c:dLbls>
        <c:gapWidth val="219"/>
        <c:overlap val="-27"/>
        <c:axId val="664159056"/>
        <c:axId val="664159416"/>
      </c:barChart>
      <c:catAx>
        <c:axId val="66415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159416"/>
        <c:crosses val="autoZero"/>
        <c:auto val="1"/>
        <c:lblAlgn val="ctr"/>
        <c:lblOffset val="100"/>
        <c:noMultiLvlLbl val="0"/>
      </c:catAx>
      <c:valAx>
        <c:axId val="664159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15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lukio,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Kainuun hyvinvointialue</c:v>
                </c:pt>
                <c:pt idx="1">
                  <c:v>Pirkanmaan hyvinvointialue</c:v>
                </c:pt>
                <c:pt idx="2">
                  <c:v>Pohjois-Pohjanmaan hyvinvointialue</c:v>
                </c:pt>
                <c:pt idx="3">
                  <c:v>Koko maa</c:v>
                </c:pt>
                <c:pt idx="4">
                  <c:v>Etelä-Savon hyvinvointialue</c:v>
                </c:pt>
                <c:pt idx="5">
                  <c:v>Keski-Suomen hyvinvointialue</c:v>
                </c:pt>
                <c:pt idx="6">
                  <c:v>Pohjois-Karjalan hyvinvointialue</c:v>
                </c:pt>
                <c:pt idx="7">
                  <c:v>Pohjois-Savon hyvinvointialue</c:v>
                </c:pt>
              </c:strCache>
            </c:strRef>
          </c:cat>
          <c:val>
            <c:numRef>
              <c:f>'Kouluterveyskyselyn aikasarjat '!$B$3:$B$10</c:f>
              <c:numCache>
                <c:formatCode>#\ ##0.0</c:formatCode>
                <c:ptCount val="8"/>
                <c:pt idx="0">
                  <c:v>5.2</c:v>
                </c:pt>
                <c:pt idx="1">
                  <c:v>5.3</c:v>
                </c:pt>
                <c:pt idx="2">
                  <c:v>5.6</c:v>
                </c:pt>
                <c:pt idx="3">
                  <c:v>5.7</c:v>
                </c:pt>
                <c:pt idx="4">
                  <c:v>5.9</c:v>
                </c:pt>
                <c:pt idx="5">
                  <c:v>5.9</c:v>
                </c:pt>
                <c:pt idx="6">
                  <c:v>6.3</c:v>
                </c:pt>
                <c:pt idx="7">
                  <c:v>6.7</c:v>
                </c:pt>
              </c:numCache>
            </c:numRef>
          </c:val>
          <c:extLst>
            <c:ext xmlns:c16="http://schemas.microsoft.com/office/drawing/2014/chart" uri="{C3380CC4-5D6E-409C-BE32-E72D297353CC}">
              <c16:uniqueId val="{00000000-B994-41B4-97F7-EF99C0C291D0}"/>
            </c:ext>
          </c:extLst>
        </c:ser>
        <c:dLbls>
          <c:dLblPos val="outEnd"/>
          <c:showLegendKey val="0"/>
          <c:showVal val="1"/>
          <c:showCatName val="0"/>
          <c:showSerName val="0"/>
          <c:showPercent val="0"/>
          <c:showBubbleSize val="0"/>
        </c:dLbls>
        <c:gapWidth val="219"/>
        <c:overlap val="-27"/>
        <c:axId val="522353888"/>
        <c:axId val="522357848"/>
      </c:barChart>
      <c:catAx>
        <c:axId val="5223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357848"/>
        <c:crosses val="autoZero"/>
        <c:auto val="1"/>
        <c:lblAlgn val="ctr"/>
        <c:lblOffset val="100"/>
        <c:noMultiLvlLbl val="0"/>
      </c:catAx>
      <c:valAx>
        <c:axId val="5223578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235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ammatillinen oppilaitos,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Etelä-Savon hyvinvointialue</c:v>
                </c:pt>
                <c:pt idx="1">
                  <c:v>Pohjois-Savon hyvinvointialue</c:v>
                </c:pt>
                <c:pt idx="2">
                  <c:v>Pohjois-Karjalan hyvinvointialue</c:v>
                </c:pt>
                <c:pt idx="3">
                  <c:v>Koko maa</c:v>
                </c:pt>
                <c:pt idx="4">
                  <c:v>Pohjois-Pohjanmaan hyvinvointialue</c:v>
                </c:pt>
                <c:pt idx="5">
                  <c:v>Pirkanmaan hyvinvointialue</c:v>
                </c:pt>
                <c:pt idx="6">
                  <c:v>Keski-Suomen hyvinvointialue</c:v>
                </c:pt>
                <c:pt idx="7">
                  <c:v>Kainuun hyvinvointialue</c:v>
                </c:pt>
              </c:strCache>
            </c:strRef>
          </c:cat>
          <c:val>
            <c:numRef>
              <c:f>'Kouluterveyskyselyn aikasarjat '!$B$3:$B$10</c:f>
              <c:numCache>
                <c:formatCode>#\ ##0.0</c:formatCode>
                <c:ptCount val="8"/>
                <c:pt idx="0">
                  <c:v>4.8</c:v>
                </c:pt>
                <c:pt idx="1">
                  <c:v>6</c:v>
                </c:pt>
                <c:pt idx="2">
                  <c:v>6.3</c:v>
                </c:pt>
                <c:pt idx="3">
                  <c:v>6.6</c:v>
                </c:pt>
                <c:pt idx="4">
                  <c:v>6.6</c:v>
                </c:pt>
                <c:pt idx="5">
                  <c:v>6.8</c:v>
                </c:pt>
                <c:pt idx="6">
                  <c:v>6.9</c:v>
                </c:pt>
                <c:pt idx="7">
                  <c:v>9.6999999999999993</c:v>
                </c:pt>
              </c:numCache>
            </c:numRef>
          </c:val>
          <c:extLst>
            <c:ext xmlns:c16="http://schemas.microsoft.com/office/drawing/2014/chart" uri="{C3380CC4-5D6E-409C-BE32-E72D297353CC}">
              <c16:uniqueId val="{00000000-6FF7-41AF-A784-FD7DECED7554}"/>
            </c:ext>
          </c:extLst>
        </c:ser>
        <c:dLbls>
          <c:dLblPos val="outEnd"/>
          <c:showLegendKey val="0"/>
          <c:showVal val="1"/>
          <c:showCatName val="0"/>
          <c:showSerName val="0"/>
          <c:showPercent val="0"/>
          <c:showBubbleSize val="0"/>
        </c:dLbls>
        <c:gapWidth val="219"/>
        <c:overlap val="-27"/>
        <c:axId val="430109640"/>
        <c:axId val="430099920"/>
      </c:barChart>
      <c:catAx>
        <c:axId val="43010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30099920"/>
        <c:crosses val="autoZero"/>
        <c:auto val="1"/>
        <c:lblAlgn val="ctr"/>
        <c:lblOffset val="100"/>
        <c:noMultiLvlLbl val="0"/>
      </c:catAx>
      <c:valAx>
        <c:axId val="4300999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3010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ammatillisen oppilaitoksen 1. ja 2. vuoden opiskelijoista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SOTKAnet!$K$3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Keski-Suomen hyvinvointialue</c:v>
                </c:pt>
                <c:pt idx="1">
                  <c:v>Etelä-Savon hyvinvointialue</c:v>
                </c:pt>
                <c:pt idx="2">
                  <c:v>Kainuun hyvinvointialue</c:v>
                </c:pt>
                <c:pt idx="3">
                  <c:v>Pohjois-Pohjanmaan hyvinvointialue</c:v>
                </c:pt>
                <c:pt idx="4">
                  <c:v>Pohjois-Savon hyvinvointialue</c:v>
                </c:pt>
                <c:pt idx="5">
                  <c:v>Pirkanmaan hyvinvointialue</c:v>
                </c:pt>
                <c:pt idx="6">
                  <c:v>Koko maa</c:v>
                </c:pt>
                <c:pt idx="7">
                  <c:v>Pohjois-Karjalan hyvinvointialue</c:v>
                </c:pt>
              </c:strCache>
            </c:strRef>
          </c:cat>
          <c:val>
            <c:numRef>
              <c:f>SOTKAnet!$K$4:$K$11</c:f>
              <c:numCache>
                <c:formatCode>General</c:formatCode>
                <c:ptCount val="8"/>
                <c:pt idx="0">
                  <c:v>5.9</c:v>
                </c:pt>
                <c:pt idx="1">
                  <c:v>4.9000000000000004</c:v>
                </c:pt>
                <c:pt idx="2">
                  <c:v>7.8</c:v>
                </c:pt>
                <c:pt idx="3">
                  <c:v>6.5</c:v>
                </c:pt>
                <c:pt idx="4">
                  <c:v>5.4</c:v>
                </c:pt>
                <c:pt idx="5">
                  <c:v>6.5</c:v>
                </c:pt>
                <c:pt idx="6">
                  <c:v>5.3</c:v>
                </c:pt>
                <c:pt idx="7">
                  <c:v>5.2</c:v>
                </c:pt>
              </c:numCache>
            </c:numRef>
          </c:val>
          <c:extLst>
            <c:ext xmlns:c16="http://schemas.microsoft.com/office/drawing/2014/chart" uri="{C3380CC4-5D6E-409C-BE32-E72D297353CC}">
              <c16:uniqueId val="{00000000-34FB-443F-9E9D-9A439AE5CC6B}"/>
            </c:ext>
          </c:extLst>
        </c:ser>
        <c:ser>
          <c:idx val="1"/>
          <c:order val="1"/>
          <c:tx>
            <c:strRef>
              <c:f>SOTKAnet!$L$3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Keski-Suomen hyvinvointialue</c:v>
                </c:pt>
                <c:pt idx="1">
                  <c:v>Etelä-Savon hyvinvointialue</c:v>
                </c:pt>
                <c:pt idx="2">
                  <c:v>Kainuun hyvinvointialue</c:v>
                </c:pt>
                <c:pt idx="3">
                  <c:v>Pohjois-Pohjanmaan hyvinvointialue</c:v>
                </c:pt>
                <c:pt idx="4">
                  <c:v>Pohjois-Savon hyvinvointialue</c:v>
                </c:pt>
                <c:pt idx="5">
                  <c:v>Pirkanmaan hyvinvointialue</c:v>
                </c:pt>
                <c:pt idx="6">
                  <c:v>Koko maa</c:v>
                </c:pt>
                <c:pt idx="7">
                  <c:v>Pohjois-Karjalan hyvinvointialue</c:v>
                </c:pt>
              </c:strCache>
            </c:strRef>
          </c:cat>
          <c:val>
            <c:numRef>
              <c:f>SOTKAnet!$L$4:$L$11</c:f>
              <c:numCache>
                <c:formatCode>General</c:formatCode>
                <c:ptCount val="8"/>
                <c:pt idx="0">
                  <c:v>6.5</c:v>
                </c:pt>
                <c:pt idx="1">
                  <c:v>8.4</c:v>
                </c:pt>
                <c:pt idx="2">
                  <c:v>5.8</c:v>
                </c:pt>
                <c:pt idx="3">
                  <c:v>6.7</c:v>
                </c:pt>
                <c:pt idx="4">
                  <c:v>5.5</c:v>
                </c:pt>
                <c:pt idx="5">
                  <c:v>6.9</c:v>
                </c:pt>
                <c:pt idx="6">
                  <c:v>5.7</c:v>
                </c:pt>
                <c:pt idx="7">
                  <c:v>7.6</c:v>
                </c:pt>
              </c:numCache>
            </c:numRef>
          </c:val>
          <c:extLst>
            <c:ext xmlns:c16="http://schemas.microsoft.com/office/drawing/2014/chart" uri="{C3380CC4-5D6E-409C-BE32-E72D297353CC}">
              <c16:uniqueId val="{00000001-34FB-443F-9E9D-9A439AE5CC6B}"/>
            </c:ext>
          </c:extLst>
        </c:ser>
        <c:ser>
          <c:idx val="2"/>
          <c:order val="2"/>
          <c:tx>
            <c:strRef>
              <c:f>SOTKAnet!$M$3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Keski-Suomen hyvinvointialue</c:v>
                </c:pt>
                <c:pt idx="1">
                  <c:v>Etelä-Savon hyvinvointialue</c:v>
                </c:pt>
                <c:pt idx="2">
                  <c:v>Kainuun hyvinvointialue</c:v>
                </c:pt>
                <c:pt idx="3">
                  <c:v>Pohjois-Pohjanmaan hyvinvointialue</c:v>
                </c:pt>
                <c:pt idx="4">
                  <c:v>Pohjois-Savon hyvinvointialue</c:v>
                </c:pt>
                <c:pt idx="5">
                  <c:v>Pirkanmaan hyvinvointialue</c:v>
                </c:pt>
                <c:pt idx="6">
                  <c:v>Koko maa</c:v>
                </c:pt>
                <c:pt idx="7">
                  <c:v>Pohjois-Karjalan hyvinvointialue</c:v>
                </c:pt>
              </c:strCache>
            </c:strRef>
          </c:cat>
          <c:val>
            <c:numRef>
              <c:f>SOTKAnet!$M$4:$M$11</c:f>
              <c:numCache>
                <c:formatCode>General</c:formatCode>
                <c:ptCount val="8"/>
                <c:pt idx="0">
                  <c:v>4.8</c:v>
                </c:pt>
                <c:pt idx="1">
                  <c:v>6</c:v>
                </c:pt>
                <c:pt idx="2">
                  <c:v>6.3</c:v>
                </c:pt>
                <c:pt idx="3">
                  <c:v>6.6</c:v>
                </c:pt>
                <c:pt idx="4">
                  <c:v>6.6</c:v>
                </c:pt>
                <c:pt idx="5">
                  <c:v>6.8</c:v>
                </c:pt>
                <c:pt idx="6">
                  <c:v>6.9</c:v>
                </c:pt>
                <c:pt idx="7">
                  <c:v>9.6999999999999993</c:v>
                </c:pt>
              </c:numCache>
            </c:numRef>
          </c:val>
          <c:extLst>
            <c:ext xmlns:c16="http://schemas.microsoft.com/office/drawing/2014/chart" uri="{C3380CC4-5D6E-409C-BE32-E72D297353CC}">
              <c16:uniqueId val="{00000002-34FB-443F-9E9D-9A439AE5CC6B}"/>
            </c:ext>
          </c:extLst>
        </c:ser>
        <c:dLbls>
          <c:dLblPos val="outEnd"/>
          <c:showLegendKey val="0"/>
          <c:showVal val="1"/>
          <c:showCatName val="0"/>
          <c:showSerName val="0"/>
          <c:showPercent val="0"/>
          <c:showBubbleSize val="0"/>
        </c:dLbls>
        <c:gapWidth val="219"/>
        <c:overlap val="-27"/>
        <c:axId val="647188504"/>
        <c:axId val="647191384"/>
      </c:barChart>
      <c:catAx>
        <c:axId val="64718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91384"/>
        <c:crosses val="autoZero"/>
        <c:auto val="1"/>
        <c:lblAlgn val="ctr"/>
        <c:lblOffset val="100"/>
        <c:noMultiLvlLbl val="0"/>
      </c:catAx>
      <c:valAx>
        <c:axId val="647191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88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SOTKAnet!$K$3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Kainuun hyvinvointialue</c:v>
                </c:pt>
                <c:pt idx="1">
                  <c:v>Pohjois-Savon hyvinvointialue</c:v>
                </c:pt>
                <c:pt idx="2">
                  <c:v>Koko maa</c:v>
                </c:pt>
                <c:pt idx="3">
                  <c:v>Keski-Suomen hyvinvointialue</c:v>
                </c:pt>
                <c:pt idx="4">
                  <c:v>Etelä-Savon hyvinvointialue</c:v>
                </c:pt>
                <c:pt idx="5">
                  <c:v>Pohjois-Pohjanmaan hyvinvointialue</c:v>
                </c:pt>
                <c:pt idx="6">
                  <c:v>Pirkanmaan hyvinvointialue</c:v>
                </c:pt>
                <c:pt idx="7">
                  <c:v>Pohjois-Karjalan hyvinvointialue</c:v>
                </c:pt>
              </c:strCache>
            </c:strRef>
          </c:cat>
          <c:val>
            <c:numRef>
              <c:f>SOTKAnet!$K$4:$K$11</c:f>
              <c:numCache>
                <c:formatCode>General</c:formatCode>
                <c:ptCount val="8"/>
                <c:pt idx="0">
                  <c:v>5.5</c:v>
                </c:pt>
                <c:pt idx="1">
                  <c:v>6.4</c:v>
                </c:pt>
                <c:pt idx="2">
                  <c:v>5.7</c:v>
                </c:pt>
                <c:pt idx="3">
                  <c:v>6.2</c:v>
                </c:pt>
                <c:pt idx="4">
                  <c:v>7.1</c:v>
                </c:pt>
                <c:pt idx="5">
                  <c:v>6.2</c:v>
                </c:pt>
                <c:pt idx="6">
                  <c:v>6.2</c:v>
                </c:pt>
                <c:pt idx="7">
                  <c:v>6.2</c:v>
                </c:pt>
              </c:numCache>
            </c:numRef>
          </c:val>
          <c:extLst>
            <c:ext xmlns:c16="http://schemas.microsoft.com/office/drawing/2014/chart" uri="{C3380CC4-5D6E-409C-BE32-E72D297353CC}">
              <c16:uniqueId val="{00000000-40B2-4FD3-8784-6246F357E040}"/>
            </c:ext>
          </c:extLst>
        </c:ser>
        <c:ser>
          <c:idx val="1"/>
          <c:order val="1"/>
          <c:tx>
            <c:strRef>
              <c:f>SOTKAnet!$L$3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Kainuun hyvinvointialue</c:v>
                </c:pt>
                <c:pt idx="1">
                  <c:v>Pohjois-Savon hyvinvointialue</c:v>
                </c:pt>
                <c:pt idx="2">
                  <c:v>Koko maa</c:v>
                </c:pt>
                <c:pt idx="3">
                  <c:v>Keski-Suomen hyvinvointialue</c:v>
                </c:pt>
                <c:pt idx="4">
                  <c:v>Etelä-Savon hyvinvointialue</c:v>
                </c:pt>
                <c:pt idx="5">
                  <c:v>Pohjois-Pohjanmaan hyvinvointialue</c:v>
                </c:pt>
                <c:pt idx="6">
                  <c:v>Pirkanmaan hyvinvointialue</c:v>
                </c:pt>
                <c:pt idx="7">
                  <c:v>Pohjois-Karjalan hyvinvointialue</c:v>
                </c:pt>
              </c:strCache>
            </c:strRef>
          </c:cat>
          <c:val>
            <c:numRef>
              <c:f>SOTKAnet!$L$4:$L$11</c:f>
              <c:numCache>
                <c:formatCode>General</c:formatCode>
                <c:ptCount val="8"/>
                <c:pt idx="0">
                  <c:v>8.8000000000000007</c:v>
                </c:pt>
                <c:pt idx="1">
                  <c:v>5.9</c:v>
                </c:pt>
                <c:pt idx="2">
                  <c:v>5.7</c:v>
                </c:pt>
                <c:pt idx="3">
                  <c:v>6.1</c:v>
                </c:pt>
                <c:pt idx="4">
                  <c:v>7.3</c:v>
                </c:pt>
                <c:pt idx="5">
                  <c:v>5.5</c:v>
                </c:pt>
                <c:pt idx="6">
                  <c:v>6.6</c:v>
                </c:pt>
                <c:pt idx="7">
                  <c:v>6.1</c:v>
                </c:pt>
              </c:numCache>
            </c:numRef>
          </c:val>
          <c:extLst>
            <c:ext xmlns:c16="http://schemas.microsoft.com/office/drawing/2014/chart" uri="{C3380CC4-5D6E-409C-BE32-E72D297353CC}">
              <c16:uniqueId val="{00000001-40B2-4FD3-8784-6246F357E040}"/>
            </c:ext>
          </c:extLst>
        </c:ser>
        <c:ser>
          <c:idx val="2"/>
          <c:order val="2"/>
          <c:tx>
            <c:strRef>
              <c:f>SOTKAnet!$M$3</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SOTKAnet!$J$4:$J$11</c:f>
              <c:strCache>
                <c:ptCount val="8"/>
                <c:pt idx="0">
                  <c:v>Kainuun hyvinvointialue</c:v>
                </c:pt>
                <c:pt idx="1">
                  <c:v>Pohjois-Savon hyvinvointialue</c:v>
                </c:pt>
                <c:pt idx="2">
                  <c:v>Koko maa</c:v>
                </c:pt>
                <c:pt idx="3">
                  <c:v>Keski-Suomen hyvinvointialue</c:v>
                </c:pt>
                <c:pt idx="4">
                  <c:v>Etelä-Savon hyvinvointialue</c:v>
                </c:pt>
                <c:pt idx="5">
                  <c:v>Pohjois-Pohjanmaan hyvinvointialue</c:v>
                </c:pt>
                <c:pt idx="6">
                  <c:v>Pirkanmaan hyvinvointialue</c:v>
                </c:pt>
                <c:pt idx="7">
                  <c:v>Pohjois-Karjalan hyvinvointialue</c:v>
                </c:pt>
              </c:strCache>
            </c:strRef>
          </c:cat>
          <c:val>
            <c:numRef>
              <c:f>SOTKAnet!$M$4:$M$11</c:f>
              <c:numCache>
                <c:formatCode>General</c:formatCode>
                <c:ptCount val="8"/>
                <c:pt idx="0">
                  <c:v>5.2</c:v>
                </c:pt>
                <c:pt idx="1">
                  <c:v>5.3</c:v>
                </c:pt>
                <c:pt idx="2">
                  <c:v>5.6</c:v>
                </c:pt>
                <c:pt idx="3">
                  <c:v>5.7</c:v>
                </c:pt>
                <c:pt idx="4">
                  <c:v>5.9</c:v>
                </c:pt>
                <c:pt idx="5">
                  <c:v>5.9</c:v>
                </c:pt>
                <c:pt idx="6">
                  <c:v>6.3</c:v>
                </c:pt>
                <c:pt idx="7">
                  <c:v>6.7</c:v>
                </c:pt>
              </c:numCache>
            </c:numRef>
          </c:val>
          <c:extLst>
            <c:ext xmlns:c16="http://schemas.microsoft.com/office/drawing/2014/chart" uri="{C3380CC4-5D6E-409C-BE32-E72D297353CC}">
              <c16:uniqueId val="{00000002-40B2-4FD3-8784-6246F357E040}"/>
            </c:ext>
          </c:extLst>
        </c:ser>
        <c:dLbls>
          <c:dLblPos val="outEnd"/>
          <c:showLegendKey val="0"/>
          <c:showVal val="1"/>
          <c:showCatName val="0"/>
          <c:showSerName val="0"/>
          <c:showPercent val="0"/>
          <c:showBubbleSize val="0"/>
        </c:dLbls>
        <c:gapWidth val="219"/>
        <c:overlap val="-27"/>
        <c:axId val="647130544"/>
        <c:axId val="647131264"/>
      </c:barChart>
      <c:catAx>
        <c:axId val="64713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31264"/>
        <c:crosses val="autoZero"/>
        <c:auto val="1"/>
        <c:lblAlgn val="ctr"/>
        <c:lblOffset val="100"/>
        <c:noMultiLvlLbl val="0"/>
      </c:catAx>
      <c:valAx>
        <c:axId val="64713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3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terveydentilansa keskinkertaiseksi tai huonoksi, %, 8. ja 9. lk,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'!$A$3:$A$10</c:f>
              <c:strCache>
                <c:ptCount val="8"/>
                <c:pt idx="0">
                  <c:v>Pohjois-Savon hyvinvointialue</c:v>
                </c:pt>
                <c:pt idx="1">
                  <c:v>Pohjois-Karjalan hyvinvointialue</c:v>
                </c:pt>
                <c:pt idx="2">
                  <c:v>Etelä-Savon hyvinvointialue</c:v>
                </c:pt>
                <c:pt idx="3">
                  <c:v>Keski-Suomen hyvinvointialue</c:v>
                </c:pt>
                <c:pt idx="4">
                  <c:v>Pirkanmaan hyvinvointialue</c:v>
                </c:pt>
                <c:pt idx="5">
                  <c:v>Koko maa</c:v>
                </c:pt>
                <c:pt idx="6">
                  <c:v>Pohjois-Pohjanmaan hyvinvointialue</c:v>
                </c:pt>
                <c:pt idx="7">
                  <c:v>Kainuun hyvinvointialue</c:v>
                </c:pt>
              </c:strCache>
            </c:strRef>
          </c:cat>
          <c:val>
            <c:numRef>
              <c:f>'Kouluterveyskyselyn aikasarjat '!$B$3:$B$10</c:f>
              <c:numCache>
                <c:formatCode>#\ ##0.0</c:formatCode>
                <c:ptCount val="8"/>
                <c:pt idx="0">
                  <c:v>24.7</c:v>
                </c:pt>
                <c:pt idx="1">
                  <c:v>24.8</c:v>
                </c:pt>
                <c:pt idx="2">
                  <c:v>25.3</c:v>
                </c:pt>
                <c:pt idx="3">
                  <c:v>26</c:v>
                </c:pt>
                <c:pt idx="4">
                  <c:v>26</c:v>
                </c:pt>
                <c:pt idx="5">
                  <c:v>26.6</c:v>
                </c:pt>
                <c:pt idx="6">
                  <c:v>27.1</c:v>
                </c:pt>
                <c:pt idx="7">
                  <c:v>29.4</c:v>
                </c:pt>
              </c:numCache>
            </c:numRef>
          </c:val>
          <c:extLst>
            <c:ext xmlns:c16="http://schemas.microsoft.com/office/drawing/2014/chart" uri="{C3380CC4-5D6E-409C-BE32-E72D297353CC}">
              <c16:uniqueId val="{00000000-F943-4F4E-B9BF-D6EF8F5E12A1}"/>
            </c:ext>
          </c:extLst>
        </c:ser>
        <c:dLbls>
          <c:dLblPos val="outEnd"/>
          <c:showLegendKey val="0"/>
          <c:showVal val="1"/>
          <c:showCatName val="0"/>
          <c:showSerName val="0"/>
          <c:showPercent val="0"/>
          <c:showBubbleSize val="0"/>
        </c:dLbls>
        <c:gapWidth val="219"/>
        <c:overlap val="-27"/>
        <c:axId val="520590944"/>
        <c:axId val="520592384"/>
      </c:barChart>
      <c:catAx>
        <c:axId val="52059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592384"/>
        <c:crosses val="autoZero"/>
        <c:auto val="1"/>
        <c:lblAlgn val="ctr"/>
        <c:lblOffset val="100"/>
        <c:noMultiLvlLbl val="0"/>
      </c:catAx>
      <c:valAx>
        <c:axId val="5205923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59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terveydentilansa keskinkertaiseksi tai huonoksi, %, ammatillinen</a:t>
            </a:r>
            <a:r>
              <a:rPr lang="fi-FI" baseline="0"/>
              <a:t> oppilaistos,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'[ktk2.nuoret.fact_ktk2_nuoret.latest (13).xlsx]Kouluterveyskyselyn aikasarjat '!$A$3:$A$10</c:f>
              <c:strCache>
                <c:ptCount val="8"/>
                <c:pt idx="0">
                  <c:v>Pohjois-Karjalan hyvinvointialue</c:v>
                </c:pt>
                <c:pt idx="1">
                  <c:v>Pohjois-Savon hyvinvointialue</c:v>
                </c:pt>
                <c:pt idx="2">
                  <c:v>Keski-Suomen hyvinvointialue</c:v>
                </c:pt>
                <c:pt idx="3">
                  <c:v>Etelä-Savon hyvinvointialue</c:v>
                </c:pt>
                <c:pt idx="4">
                  <c:v>Pirkanmaan hyvinvointialue</c:v>
                </c:pt>
                <c:pt idx="5">
                  <c:v>Pohjois-Pohjanmaan hyvinvointialue</c:v>
                </c:pt>
                <c:pt idx="6">
                  <c:v>Koko maa</c:v>
                </c:pt>
                <c:pt idx="7">
                  <c:v>Kainuun hyvinvointialue</c:v>
                </c:pt>
              </c:strCache>
            </c:strRef>
          </c:cat>
          <c:val>
            <c:numRef>
              <c:f>'[ktk2.nuoret.fact_ktk2_nuoret.latest (13).xlsx]Kouluterveyskyselyn aikasarjat '!$B$3:$B$10</c:f>
              <c:numCache>
                <c:formatCode>#\ ##0.0</c:formatCode>
                <c:ptCount val="8"/>
                <c:pt idx="0">
                  <c:v>21.8</c:v>
                </c:pt>
                <c:pt idx="1">
                  <c:v>25.1</c:v>
                </c:pt>
                <c:pt idx="2">
                  <c:v>25.7</c:v>
                </c:pt>
                <c:pt idx="3">
                  <c:v>26</c:v>
                </c:pt>
                <c:pt idx="4">
                  <c:v>26.5</c:v>
                </c:pt>
                <c:pt idx="5">
                  <c:v>28.5</c:v>
                </c:pt>
                <c:pt idx="6">
                  <c:v>28.6</c:v>
                </c:pt>
                <c:pt idx="7">
                  <c:v>30.5</c:v>
                </c:pt>
              </c:numCache>
            </c:numRef>
          </c:val>
          <c:extLst>
            <c:ext xmlns:c16="http://schemas.microsoft.com/office/drawing/2014/chart" uri="{C3380CC4-5D6E-409C-BE32-E72D297353CC}">
              <c16:uniqueId val="{00000000-D865-4DF5-9A98-19889BDDBFE6}"/>
            </c:ext>
          </c:extLst>
        </c:ser>
        <c:dLbls>
          <c:dLblPos val="outEnd"/>
          <c:showLegendKey val="0"/>
          <c:showVal val="1"/>
          <c:showCatName val="0"/>
          <c:showSerName val="0"/>
          <c:showPercent val="0"/>
          <c:showBubbleSize val="0"/>
        </c:dLbls>
        <c:gapWidth val="219"/>
        <c:overlap val="-27"/>
        <c:axId val="520911320"/>
        <c:axId val="520909520"/>
      </c:barChart>
      <c:catAx>
        <c:axId val="52091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909520"/>
        <c:crosses val="autoZero"/>
        <c:auto val="1"/>
        <c:lblAlgn val="ctr"/>
        <c:lblOffset val="100"/>
        <c:noMultiLvlLbl val="0"/>
      </c:catAx>
      <c:valAx>
        <c:axId val="5209095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0911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vahvaa positiivista mielenterveyttä viimeisen kahden viikon aikana, % ammatillisen oppilaitoksen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SOTKAnet!$J$10</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SOTKAnet!$I$11:$I$18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SOTKAnet!$J$11:$J$18</c:f>
              <c:numCache>
                <c:formatCode>General</c:formatCode>
                <c:ptCount val="8"/>
                <c:pt idx="0">
                  <c:v>26.3</c:v>
                </c:pt>
                <c:pt idx="1">
                  <c:v>29.7</c:v>
                </c:pt>
                <c:pt idx="2">
                  <c:v>25.5</c:v>
                </c:pt>
                <c:pt idx="3">
                  <c:v>25.8</c:v>
                </c:pt>
                <c:pt idx="4">
                  <c:v>26.8</c:v>
                </c:pt>
                <c:pt idx="5">
                  <c:v>29.6</c:v>
                </c:pt>
                <c:pt idx="6">
                  <c:v>28.3</c:v>
                </c:pt>
                <c:pt idx="7">
                  <c:v>27.4</c:v>
                </c:pt>
              </c:numCache>
            </c:numRef>
          </c:val>
          <c:extLst>
            <c:ext xmlns:c16="http://schemas.microsoft.com/office/drawing/2014/chart" uri="{C3380CC4-5D6E-409C-BE32-E72D297353CC}">
              <c16:uniqueId val="{00000000-7816-4E00-99E0-1FEBD5773A2C}"/>
            </c:ext>
          </c:extLst>
        </c:ser>
        <c:ser>
          <c:idx val="1"/>
          <c:order val="1"/>
          <c:tx>
            <c:strRef>
              <c:f>SOTKAnet!$K$10</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SOTKAnet!$I$11:$I$18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SOTKAnet!$K$11:$K$18</c:f>
              <c:numCache>
                <c:formatCode>General</c:formatCode>
                <c:ptCount val="8"/>
                <c:pt idx="0">
                  <c:v>25</c:v>
                </c:pt>
                <c:pt idx="1">
                  <c:v>25.5</c:v>
                </c:pt>
                <c:pt idx="2">
                  <c:v>22.1</c:v>
                </c:pt>
                <c:pt idx="3">
                  <c:v>27</c:v>
                </c:pt>
                <c:pt idx="4">
                  <c:v>27.4</c:v>
                </c:pt>
                <c:pt idx="5">
                  <c:v>32.4</c:v>
                </c:pt>
                <c:pt idx="6">
                  <c:v>25</c:v>
                </c:pt>
                <c:pt idx="7">
                  <c:v>29.1</c:v>
                </c:pt>
              </c:numCache>
            </c:numRef>
          </c:val>
          <c:extLst>
            <c:ext xmlns:c16="http://schemas.microsoft.com/office/drawing/2014/chart" uri="{C3380CC4-5D6E-409C-BE32-E72D297353CC}">
              <c16:uniqueId val="{00000001-7816-4E00-99E0-1FEBD5773A2C}"/>
            </c:ext>
          </c:extLst>
        </c:ser>
        <c:dLbls>
          <c:dLblPos val="outEnd"/>
          <c:showLegendKey val="0"/>
          <c:showVal val="1"/>
          <c:showCatName val="0"/>
          <c:showSerName val="0"/>
          <c:showPercent val="0"/>
          <c:showBubbleSize val="0"/>
        </c:dLbls>
        <c:gapWidth val="219"/>
        <c:overlap val="-27"/>
        <c:axId val="1003452336"/>
        <c:axId val="1003446576"/>
      </c:barChart>
      <c:catAx>
        <c:axId val="100345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446576"/>
        <c:crosses val="autoZero"/>
        <c:auto val="1"/>
        <c:lblAlgn val="ctr"/>
        <c:lblOffset val="100"/>
        <c:noMultiLvlLbl val="0"/>
      </c:catAx>
      <c:valAx>
        <c:axId val="100344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345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291EB-B9F8-4B63-991B-DE59899D4924}" type="datetimeFigureOut">
              <a:rPr lang="fi-FI" smtClean="0"/>
              <a:t>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7A041-D60C-473D-99F4-A1B9DB840196}" type="slidenum">
              <a:rPr lang="fi-FI" smtClean="0"/>
              <a:t>‹#›</a:t>
            </a:fld>
            <a:endParaRPr lang="fi-FI"/>
          </a:p>
        </p:txBody>
      </p:sp>
    </p:spTree>
    <p:extLst>
      <p:ext uri="{BB962C8B-B14F-4D97-AF65-F5344CB8AC3E}">
        <p14:creationId xmlns:p14="http://schemas.microsoft.com/office/powerpoint/2010/main" val="404462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5499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422599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8277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50077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92752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864" y="1519367"/>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411238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30098" y="869951"/>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81300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275" y="2479675"/>
            <a:ext cx="8578850"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328931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479433"/>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5900" y="2479433"/>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2161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1"/>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238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45564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7500" y="948923"/>
            <a:ext cx="6794501"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64498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4774"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34061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20760" y="882869"/>
            <a:ext cx="445564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20760"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428" y="-1"/>
            <a:ext cx="4995416"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60156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3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5862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0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43955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099"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1.2.2024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55318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946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923875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4394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6656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1.2.2024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601120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61196" y="1378357"/>
            <a:ext cx="556968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4179796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888" y="1236665"/>
            <a:ext cx="4373562"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707739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2041" y="1236815"/>
            <a:ext cx="4363468"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22611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1864" y="714870"/>
            <a:ext cx="3839687" cy="3817528"/>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672571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1.2.2024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68616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1.2.2024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229062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511" y="2316046"/>
            <a:ext cx="5102002"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8809" y="4414268"/>
            <a:ext cx="5635625" cy="324000"/>
          </a:xfrm>
        </p:spPr>
        <p:txBody>
          <a:bodyPr/>
          <a:lstStyle>
            <a:lvl1pPr marL="0" indent="0" algn="ctr">
              <a:spcAft>
                <a:spcPts val="0"/>
              </a:spcAft>
              <a:buNone/>
              <a:defRPr sz="1999" b="1"/>
            </a:lvl1pPr>
            <a:lvl2pPr marL="358667"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8809" y="4729579"/>
            <a:ext cx="5635625"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8809" y="5071915"/>
            <a:ext cx="5635625" cy="324000"/>
          </a:xfrm>
        </p:spPr>
        <p:txBody>
          <a:bodyPr/>
          <a:lstStyle>
            <a:lvl1pPr marL="0" indent="0" algn="ctr">
              <a:spcAft>
                <a:spcPts val="0"/>
              </a:spcAft>
              <a:buNone/>
              <a:defRPr sz="1999" b="0"/>
            </a:lvl1pPr>
            <a:lvl2pPr marL="358667" indent="0">
              <a:buNone/>
              <a:defRPr/>
            </a:lvl2pPr>
          </a:lstStyle>
          <a:p>
            <a:pPr lvl="0"/>
            <a:r>
              <a:rPr lang="fi-FI"/>
              <a:t>puhelinnumero</a:t>
            </a:r>
          </a:p>
        </p:txBody>
      </p:sp>
    </p:spTree>
    <p:extLst>
      <p:ext uri="{BB962C8B-B14F-4D97-AF65-F5344CB8AC3E}">
        <p14:creationId xmlns:p14="http://schemas.microsoft.com/office/powerpoint/2010/main" val="111878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1864" y="714870"/>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1605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892" y="1800159"/>
            <a:ext cx="5321599"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15203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888" y="1236665"/>
            <a:ext cx="4373562"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409212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951" y="1236815"/>
            <a:ext cx="4363468"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39766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8101" y="1295400"/>
            <a:ext cx="4276725"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132990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899" y="1369347"/>
            <a:ext cx="556968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82546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1"/>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1.2.2024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9866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5173" y="861647"/>
            <a:ext cx="10313378"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5173" y="2479433"/>
            <a:ext cx="10313378"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30098" y="6316599"/>
            <a:ext cx="1411119"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1.2.2024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635" y="180843"/>
            <a:ext cx="5158408"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6269" y="6316599"/>
            <a:ext cx="2743200"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1469" y="319853"/>
            <a:ext cx="1522479" cy="329185"/>
          </a:xfrm>
          <a:prstGeom prst="rect">
            <a:avLst/>
          </a:prstGeom>
        </p:spPr>
      </p:pic>
    </p:spTree>
    <p:extLst>
      <p:ext uri="{BB962C8B-B14F-4D97-AF65-F5344CB8AC3E}">
        <p14:creationId xmlns:p14="http://schemas.microsoft.com/office/powerpoint/2010/main" val="16293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hl.fi/fi/tutkimus-ja-kehittaminen/tutkimukset-ja-hankkeet/kouluterveyskysely/kouluterveyskyselyn-tulokset" TargetMode="External"/><Relationship Id="rId2" Type="http://schemas.openxmlformats.org/officeDocument/2006/relationships/hyperlink" Target="https://thl.fi/documents/10531/3554284/ktk23_lomake_ylakoulu_fi_netti.pdf/6b927baa-7f99-67b0-bece-fffd29b7ae7c?t=1684132385276" TargetMode="External"/><Relationship Id="rId1" Type="http://schemas.openxmlformats.org/officeDocument/2006/relationships/slideLayout" Target="../slideLayouts/slideLayout1.xml"/><Relationship Id="rId4" Type="http://schemas.openxmlformats.org/officeDocument/2006/relationships/hyperlink" Target="mailto:helena.tormi@pshyvinvointialue.fi"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13.xml"/><Relationship Id="rId4" Type="http://schemas.openxmlformats.org/officeDocument/2006/relationships/hyperlink" Target="https://sotkanet.fi/sotkanet/fi/metadata/indicators/4717"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hyperlink" Target="https://sotkanet.fi/sotkanet/fi/metadata/indicators/4717"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hyperlink" Target="https://sotkanet.fi/sotkanet/fi/haku?g=199"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22.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hyperlink" Target="https://sotkanet.fi/sotkanet/fi/haku?g=199"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25.xml"/><Relationship Id="rId4" Type="http://schemas.openxmlformats.org/officeDocument/2006/relationships/hyperlink" Target="https://sotkanet.fi/sotkanet/fi/haku?g=199"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27.xml"/><Relationship Id="rId4" Type="http://schemas.openxmlformats.org/officeDocument/2006/relationships/hyperlink" Target="https://sotkanet.fi/sotkanet/fi/haku?g=199"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40.xml"/><Relationship Id="rId4" Type="http://schemas.openxmlformats.org/officeDocument/2006/relationships/hyperlink" Target="https://sotkanet.fi/sotkanet/fi/metadata/indicators/485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tkanet.fi/sotkanet/fi/metadata/indicators/4855" TargetMode="External"/><Relationship Id="rId1" Type="http://schemas.openxmlformats.org/officeDocument/2006/relationships/slideLayout" Target="../slideLayouts/slideLayout9.xml"/><Relationship Id="rId4" Type="http://schemas.openxmlformats.org/officeDocument/2006/relationships/chart" Target="../charts/chart41.xml"/></Relationships>
</file>

<file path=ppt/slides/_rels/slide2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43.xml"/><Relationship Id="rId4" Type="http://schemas.openxmlformats.org/officeDocument/2006/relationships/hyperlink" Target="https://sotkanet.fi/sotkanet/fi/metadata/indicators/485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otkanet.fi/sotkanet/fi/metadata/indicators/4857"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45.xml"/><Relationship Id="rId4" Type="http://schemas.openxmlformats.org/officeDocument/2006/relationships/chart" Target="../charts/chart44.xml"/></Relationships>
</file>

<file path=ppt/slides/_rels/slide29.xml.rels><?xml version="1.0" encoding="UTF-8" standalone="yes"?>
<Relationships xmlns="http://schemas.openxmlformats.org/package/2006/relationships"><Relationship Id="rId3" Type="http://schemas.openxmlformats.org/officeDocument/2006/relationships/hyperlink" Target="https://sotkanet.fi/sotkanet/fi/metadata/indicators/3722"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47.xml"/><Relationship Id="rId4" Type="http://schemas.openxmlformats.org/officeDocument/2006/relationships/chart" Target="../charts/char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hyperlink" Target="https://sotkanet.fi/sotkanet/fi/metadata/indicators/4700" TargetMode="Externa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hyperlink" Target="https://sotkanet.fi/sotkanet/fi/metadata/indicators/3722"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4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tkanet.fi/sotkanet/fi/metadata/indicators/3724" TargetMode="External"/><Relationship Id="rId1" Type="http://schemas.openxmlformats.org/officeDocument/2006/relationships/slideLayout" Target="../slideLayouts/slideLayout9.xml"/><Relationship Id="rId5" Type="http://schemas.openxmlformats.org/officeDocument/2006/relationships/chart" Target="../charts/chart50.xml"/><Relationship Id="rId4" Type="http://schemas.openxmlformats.org/officeDocument/2006/relationships/chart" Target="../charts/chart49.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hyperlink" Target="https://sotkanet.fi/sotkanet/fi/metadata/indicators/3724"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hyperlink" Target="https://sotkanet.fi/sotkanet/fi/metadata/indicators/3723" TargetMode="External"/><Relationship Id="rId4" Type="http://schemas.openxmlformats.org/officeDocument/2006/relationships/chart" Target="../charts/chart53.xml"/></Relationships>
</file>

<file path=ppt/slides/_rels/slide3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hyperlink" Target="https://sotkanet.fi/sotkanet/fi/metadata/indicators/3723"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sotkanet.fi/sotkanet/fi/metadata/indicators/4700"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tkanet.fi/sotkanet/fi/taulukko/?indicator=szZMqrTWDQi1dvK21k0DAA==&amp;region=s05LBQA=&amp;year=sy5zsTbR0zUCAA==&amp;gender=t&amp;abs=f&amp;color=f&amp;buildVersion=3.1.1&amp;buildTimestamp=202309010633" TargetMode="External"/><Relationship Id="rId1" Type="http://schemas.openxmlformats.org/officeDocument/2006/relationships/slideLayout" Target="../slideLayouts/slideLayout9.xml"/><Relationship Id="rId5" Type="http://schemas.openxmlformats.org/officeDocument/2006/relationships/chart" Target="../charts/chart59.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hyperlink" Target="https://sotkanet.fi/sotkanet/fi/taulukko/?indicator=szZMqrTWDQi1dvK21k0DAA==&amp;region=s05LBQA=&amp;year=sy5zsTbR0zUCAA==&amp;gender=t&amp;abs=f&amp;color=f&amp;buildVersion=3.1.1&amp;buildTimestamp=202309010633"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hart" Target="../charts/chart60.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tkanet.fi/sotkanet/fi/taulukko/?indicator=szZMqrTWDQi1dvK21k0DAA==&amp;region=s05LBQA=&amp;year=sy5zsTbR0zUCAA==&amp;gender=t&amp;abs=f&amp;color=f&amp;buildVersion=3.1.1&amp;buildTimestamp=202309010633" TargetMode="External"/><Relationship Id="rId1" Type="http://schemas.openxmlformats.org/officeDocument/2006/relationships/slideLayout" Target="../slideLayouts/slideLayout9.xml"/><Relationship Id="rId5" Type="http://schemas.openxmlformats.org/officeDocument/2006/relationships/chart" Target="../charts/chart6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6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6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sotkanet.fi/sotkanet/fi/taulukko/?indicator=szZMKQMA&amp;region=s05LBQA=&amp;year=sy5zsTbR0zUCAA==&amp;gender=t&amp;abs=f&amp;color=f&amp;buildVersion=3.1.1&amp;buildTimestamp=20230901063" TargetMode="External"/><Relationship Id="rId5" Type="http://schemas.openxmlformats.org/officeDocument/2006/relationships/hyperlink" Target="https://sotkanet.fi/sotkanet/fi/taulukko/?indicator=szZMKQMA&amp;region=s07MtDbxsjbSM443NQJShgA=&amp;year=sy5zsTbS0zUCAA==&amp;gender=t&amp;abs=f&amp;color=f&amp;buildVersion=3.1.1&amp;buildTimestamp=202309010633" TargetMode="Externa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hyperlink" Target="https://sotkanet.fi/sotkanet/fi/metadata/indicators/4703"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64.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65.xml"/><Relationship Id="rId5"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68.xml"/></Relationships>
</file>

<file path=ppt/slides/_rels/slide5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71.xml"/></Relationships>
</file>

<file path=ppt/slides/_rels/slide53.xml.rels><?xml version="1.0" encoding="UTF-8" standalone="yes"?>
<Relationships xmlns="http://schemas.openxmlformats.org/package/2006/relationships"><Relationship Id="rId3" Type="http://schemas.openxmlformats.org/officeDocument/2006/relationships/hyperlink" Target="https://sotkanet.fi/sotkanet/fi/metadata/indicators/329"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73.xml"/><Relationship Id="rId4" Type="http://schemas.openxmlformats.org/officeDocument/2006/relationships/chart" Target="../charts/chart72.xml"/></Relationships>
</file>

<file path=ppt/slides/_rels/slide5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hyperlink" Target="https://sotkanet.fi/sotkanet/fi/metadata/indicators/329"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otkanet.fi/sotkanet/fi/metadata/indicators/329"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75.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chart" Target="../charts/chart76.xml"/><Relationship Id="rId5" Type="http://schemas.openxmlformats.org/officeDocument/2006/relationships/hyperlink" Target="https://public.tableau.com/app/profile/.kouluterveyskysely/viz/Lastenjanuortenterveysjahyvinvointi/Navigointisivu" TargetMode="External"/><Relationship Id="rId4"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s://public.tableau.com/app/profile/.kouluterveyskysely/viz/Lastenjanuortenterveysjahyvinvointi/Navigointisivu" TargetMode="Externa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hyperlink" Target="https://public.tableau.com/app/profile/.kouluterveyskysely/viz/Lastenjanuortenterveysjahyvinvointi/Navigointisiv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79.xml"/></Relationships>
</file>

<file path=ppt/slides/_rels/slide6.xml.rels><?xml version="1.0" encoding="UTF-8" standalone="yes"?>
<Relationships xmlns="http://schemas.openxmlformats.org/package/2006/relationships"><Relationship Id="rId3" Type="http://schemas.openxmlformats.org/officeDocument/2006/relationships/hyperlink" Target="https://sotkanet.fi/sotkanet/fi/metadata/indicators/4715"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7.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81.xml"/></Relationships>
</file>

<file path=ppt/slides/_rels/slide6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83.xml"/><Relationship Id="rId4" Type="http://schemas.openxmlformats.org/officeDocument/2006/relationships/hyperlink" Target="https://sotkanet.fi/sotkanet/fi/metadata/indicators/4767"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public.tableau.com/app/profile/.kouluterveyskysely/viz/Lastenjanuortenterveysjahyvinvointi/Navigointisivu"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84.xml"/></Relationships>
</file>

<file path=ppt/slides/_rels/slide63.xml.rels><?xml version="1.0" encoding="UTF-8" standalone="yes"?>
<Relationships xmlns="http://schemas.openxmlformats.org/package/2006/relationships"><Relationship Id="rId3" Type="http://schemas.openxmlformats.org/officeDocument/2006/relationships/hyperlink" Target="https://public.tableau.com/app/profile/.kouluterveyskysely/viz/Lastenjanuortenterveysjahyvinvointi/Navigointisivu"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85.xml"/></Relationships>
</file>

<file path=ppt/slides/_rels/slide64.xml.rels><?xml version="1.0" encoding="UTF-8" standalone="yes"?>
<Relationships xmlns="http://schemas.openxmlformats.org/package/2006/relationships"><Relationship Id="rId3" Type="http://schemas.openxmlformats.org/officeDocument/2006/relationships/hyperlink" Target="https://public.tableau.com/app/profile/.kouluterveyskysely/viz/Lastenjanuortenterveysjahyvinvointi/Navigointisivu"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hyperlink" Target="https://public.tableau.com/app/profile/.kouluterveyskysely/viz/Lastenjanuortenterveysjahyvinvointi/Navigointisivu"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sotkanet.fi/sotkanet/fi/metadata/indicators/4715"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10.xml"/><Relationship Id="rId4" Type="http://schemas.openxmlformats.org/officeDocument/2006/relationships/hyperlink" Target="https://sotkanet.fi/sotkanet/fi/metadata/indicators/471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otkanet.fi/sotkanet/fi/metadata/indicators/4716" TargetMode="External"/><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44C0C4-3A88-0D77-892B-E20B07AF6C4B}"/>
              </a:ext>
            </a:extLst>
          </p:cNvPr>
          <p:cNvSpPr>
            <a:spLocks noGrp="1"/>
          </p:cNvSpPr>
          <p:nvPr>
            <p:ph type="ctrTitle"/>
          </p:nvPr>
        </p:nvSpPr>
        <p:spPr>
          <a:xfrm>
            <a:off x="6149620" y="1012392"/>
            <a:ext cx="5354587" cy="2468071"/>
          </a:xfrm>
        </p:spPr>
        <p:txBody>
          <a:bodyPr/>
          <a:lstStyle/>
          <a:p>
            <a:r>
              <a:rPr lang="fi-FI" sz="3950" dirty="0">
                <a:cs typeface="Arial"/>
              </a:rPr>
              <a:t>Kouluterveyskyselyn tulosten koonti Pohjois-Savon osalta v. 2023</a:t>
            </a:r>
            <a:endParaRPr lang="fi-FI" dirty="0"/>
          </a:p>
        </p:txBody>
      </p:sp>
      <p:sp>
        <p:nvSpPr>
          <p:cNvPr id="3" name="Alaotsikko 2">
            <a:extLst>
              <a:ext uri="{FF2B5EF4-FFF2-40B4-BE49-F238E27FC236}">
                <a16:creationId xmlns:a16="http://schemas.microsoft.com/office/drawing/2014/main" id="{427EC59B-06CF-76F3-380F-65516A0D9964}"/>
              </a:ext>
            </a:extLst>
          </p:cNvPr>
          <p:cNvSpPr>
            <a:spLocks noGrp="1"/>
          </p:cNvSpPr>
          <p:nvPr>
            <p:ph type="subTitle" idx="1"/>
          </p:nvPr>
        </p:nvSpPr>
        <p:spPr>
          <a:xfrm>
            <a:off x="6181718" y="3515487"/>
            <a:ext cx="5354587" cy="2646775"/>
          </a:xfrm>
        </p:spPr>
        <p:txBody>
          <a:bodyPr/>
          <a:lstStyle/>
          <a:p>
            <a:r>
              <a:rPr lang="fi-FI" sz="1400" dirty="0">
                <a:cs typeface="Arial"/>
              </a:rPr>
              <a:t>Kyselylomake: </a:t>
            </a:r>
            <a:r>
              <a:rPr lang="fi-FI" sz="1400" dirty="0">
                <a:ea typeface="+mn-lt"/>
                <a:cs typeface="+mn-lt"/>
                <a:hlinkClick r:id="rId2"/>
              </a:rPr>
              <a:t>Kouluterveyskysely 2023: Perusopetuksen 8. ja 9. luokan lomake (thl.fi)</a:t>
            </a:r>
            <a:endParaRPr lang="fi-FI" sz="1400" dirty="0">
              <a:ea typeface="+mn-lt"/>
              <a:cs typeface="+mn-lt"/>
            </a:endParaRPr>
          </a:p>
          <a:p>
            <a:endParaRPr lang="fi-FI" sz="1400" dirty="0">
              <a:cs typeface="Arial"/>
            </a:endParaRPr>
          </a:p>
          <a:p>
            <a:r>
              <a:rPr lang="fi-FI" sz="1400" dirty="0">
                <a:ea typeface="+mn-lt"/>
                <a:cs typeface="+mn-lt"/>
                <a:hlinkClick r:id="rId3"/>
              </a:rPr>
              <a:t>Kouluterveyskyselyn tulokset – THL</a:t>
            </a:r>
            <a:endParaRPr lang="fi-FI" sz="1400" dirty="0">
              <a:ea typeface="+mn-lt"/>
              <a:cs typeface="+mn-lt"/>
            </a:endParaRPr>
          </a:p>
          <a:p>
            <a:r>
              <a:rPr lang="fi-FI" sz="1400" dirty="0">
                <a:ea typeface="+mn-lt"/>
                <a:cs typeface="+mn-lt"/>
              </a:rPr>
              <a:t>Helena Törmi</a:t>
            </a:r>
          </a:p>
          <a:p>
            <a:r>
              <a:rPr lang="fi-FI" sz="1400" dirty="0">
                <a:ea typeface="+mn-lt"/>
                <a:cs typeface="+mn-lt"/>
              </a:rPr>
              <a:t>Ehkäisevän mielenterveys – ja päihdetyön koordinaattori</a:t>
            </a:r>
          </a:p>
          <a:p>
            <a:r>
              <a:rPr lang="fi-FI" sz="1400" dirty="0" err="1">
                <a:ea typeface="+mn-lt"/>
                <a:cs typeface="+mn-lt"/>
              </a:rPr>
              <a:t>Hyte</a:t>
            </a:r>
            <a:r>
              <a:rPr lang="fi-FI" sz="1400" dirty="0">
                <a:ea typeface="+mn-lt"/>
                <a:cs typeface="+mn-lt"/>
              </a:rPr>
              <a:t>- </a:t>
            </a:r>
            <a:r>
              <a:rPr lang="fi-FI" sz="1400">
                <a:ea typeface="+mn-lt"/>
                <a:cs typeface="+mn-lt"/>
              </a:rPr>
              <a:t>ja osallisuuspalvelualue</a:t>
            </a:r>
            <a:endParaRPr lang="fi-FI" sz="1400" dirty="0">
              <a:ea typeface="+mn-lt"/>
              <a:cs typeface="+mn-lt"/>
            </a:endParaRPr>
          </a:p>
          <a:p>
            <a:r>
              <a:rPr lang="fi-FI" sz="1400" dirty="0">
                <a:ea typeface="+mn-lt"/>
                <a:cs typeface="+mn-lt"/>
              </a:rPr>
              <a:t>Pohjois-Savon Hyvinvointialue</a:t>
            </a:r>
          </a:p>
          <a:p>
            <a:r>
              <a:rPr lang="fi-FI" sz="1400" dirty="0">
                <a:ea typeface="+mn-lt"/>
                <a:cs typeface="+mn-lt"/>
                <a:hlinkClick r:id="rId4"/>
              </a:rPr>
              <a:t>helena.tormi@pshyvinvointialue.fi</a:t>
            </a:r>
            <a:endParaRPr lang="fi-FI" sz="1400" dirty="0">
              <a:ea typeface="+mn-lt"/>
              <a:cs typeface="+mn-lt"/>
            </a:endParaRPr>
          </a:p>
          <a:p>
            <a:endParaRPr lang="fi-FI" sz="1400" dirty="0">
              <a:ea typeface="+mn-lt"/>
              <a:cs typeface="+mn-lt"/>
            </a:endParaRPr>
          </a:p>
          <a:p>
            <a:endParaRPr lang="fi-FI" dirty="0"/>
          </a:p>
          <a:p>
            <a:endParaRPr lang="fi-FI" sz="1400" dirty="0">
              <a:cs typeface="Arial"/>
            </a:endParaRPr>
          </a:p>
        </p:txBody>
      </p:sp>
      <p:sp>
        <p:nvSpPr>
          <p:cNvPr id="4" name="Dian numeron paikkamerkki 3">
            <a:extLst>
              <a:ext uri="{FF2B5EF4-FFF2-40B4-BE49-F238E27FC236}">
                <a16:creationId xmlns:a16="http://schemas.microsoft.com/office/drawing/2014/main" id="{F2D9C8E2-4485-0C4C-93D0-7A52279AA20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a:t>
            </a:fld>
            <a:endParaRPr lang="fi-FI">
              <a:solidFill>
                <a:srgbClr val="313131"/>
              </a:solidFill>
              <a:latin typeface="Arial" panose="020B0604020202020204"/>
            </a:endParaRPr>
          </a:p>
        </p:txBody>
      </p:sp>
    </p:spTree>
    <p:extLst>
      <p:ext uri="{BB962C8B-B14F-4D97-AF65-F5344CB8AC3E}">
        <p14:creationId xmlns:p14="http://schemas.microsoft.com/office/powerpoint/2010/main" val="64971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10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dirty="0">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dirty="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407989" y="5935133"/>
            <a:ext cx="11469976" cy="86521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10" name="Kaavio 9">
            <a:extLst>
              <a:ext uri="{FF2B5EF4-FFF2-40B4-BE49-F238E27FC236}">
                <a16:creationId xmlns:a16="http://schemas.microsoft.com/office/drawing/2014/main" id="{F7F8EC6C-E214-CF3D-EAA0-FB7B59854483}"/>
              </a:ext>
            </a:extLst>
          </p:cNvPr>
          <p:cNvGraphicFramePr>
            <a:graphicFrameLocks/>
          </p:cNvGraphicFramePr>
          <p:nvPr/>
        </p:nvGraphicFramePr>
        <p:xfrm>
          <a:off x="289455" y="1105284"/>
          <a:ext cx="6736650" cy="46552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kstiruutu 13">
            <a:extLst>
              <a:ext uri="{FF2B5EF4-FFF2-40B4-BE49-F238E27FC236}">
                <a16:creationId xmlns:a16="http://schemas.microsoft.com/office/drawing/2014/main" id="{C428F74C-06D0-EA09-457B-37840DA57DD7}"/>
              </a:ext>
            </a:extLst>
          </p:cNvPr>
          <p:cNvSpPr txBox="1"/>
          <p:nvPr/>
        </p:nvSpPr>
        <p:spPr>
          <a:xfrm>
            <a:off x="577322" y="5926091"/>
            <a:ext cx="11776161" cy="553998"/>
          </a:xfrm>
          <a:prstGeom prst="rect">
            <a:avLst/>
          </a:prstGeom>
          <a:noFill/>
        </p:spPr>
        <p:txBody>
          <a:bodyPr wrap="square">
            <a:spAutoFit/>
          </a:bodyPr>
          <a:lstStyle/>
          <a:p>
            <a:pPr>
              <a:defRPr/>
            </a:pPr>
            <a:r>
              <a:rPr lang="fi-FI" sz="1200" dirty="0">
                <a:solidFill>
                  <a:srgbClr val="303030"/>
                </a:solidFill>
                <a:latin typeface="Source Sans Pro" panose="020B0503030403020204" pitchFamily="34" charset="0"/>
              </a:rPr>
              <a:t>Indikaattori ilmaisee niiden lukion 1. ja 2. vuoden opiskelijoiden osuuden prosentteina kysymykseen vastanneista ko. ikäluokassa, jotka ovat kokeneet vahvaa positiivista mielenterveyttä viimeisen kahden viikon aikana</a:t>
            </a:r>
            <a:r>
              <a:rPr lang="fi-FI" dirty="0">
                <a:solidFill>
                  <a:srgbClr val="303030"/>
                </a:solidFill>
                <a:latin typeface="Source Sans Pro" panose="020B0503030403020204" pitchFamily="34" charset="0"/>
              </a:rPr>
              <a:t>.</a:t>
            </a:r>
            <a:r>
              <a:rPr lang="fi-FI" dirty="0">
                <a:solidFill>
                  <a:prstClr val="black"/>
                </a:solidFill>
                <a:latin typeface="Arial" panose="020B0604020202020204"/>
                <a:hlinkClick r:id="rId4"/>
              </a:rPr>
              <a:t> </a:t>
            </a:r>
            <a:r>
              <a:rPr lang="fi-FI" sz="1200" dirty="0">
                <a:solidFill>
                  <a:prstClr val="black"/>
                </a:solidFill>
                <a:latin typeface="Arial" panose="020B0604020202020204"/>
                <a:hlinkClick r:id="rId4"/>
              </a:rPr>
              <a:t>Metadata - Sotkanet.fi, Tilasto- ja indikaattoripankki</a:t>
            </a:r>
            <a:endParaRPr lang="fi-FI" sz="12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9CDED88A-A65F-C063-B936-704CB8AC5318}"/>
              </a:ext>
            </a:extLst>
          </p:cNvPr>
          <p:cNvGraphicFramePr>
            <a:graphicFrameLocks/>
          </p:cNvGraphicFramePr>
          <p:nvPr/>
        </p:nvGraphicFramePr>
        <p:xfrm>
          <a:off x="7672389" y="1069203"/>
          <a:ext cx="4026957" cy="4655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696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graphicFrame>
        <p:nvGraphicFramePr>
          <p:cNvPr id="3" name="Kaavio 2">
            <a:extLst>
              <a:ext uri="{FF2B5EF4-FFF2-40B4-BE49-F238E27FC236}">
                <a16:creationId xmlns:a16="http://schemas.microsoft.com/office/drawing/2014/main" id="{2D474719-EEE9-2AA9-390B-F239D520C730}"/>
              </a:ext>
            </a:extLst>
          </p:cNvPr>
          <p:cNvGraphicFramePr>
            <a:graphicFrameLocks/>
          </p:cNvGraphicFramePr>
          <p:nvPr/>
        </p:nvGraphicFramePr>
        <p:xfrm>
          <a:off x="687389" y="982036"/>
          <a:ext cx="11190576" cy="4521302"/>
        </p:xfrm>
        <a:graphic>
          <a:graphicData uri="http://schemas.openxmlformats.org/drawingml/2006/chart">
            <c:chart xmlns:c="http://schemas.openxmlformats.org/drawingml/2006/chart" xmlns:r="http://schemas.openxmlformats.org/officeDocument/2006/relationships" r:id="rId3"/>
          </a:graphicData>
        </a:graphic>
      </p:graphicFrame>
      <p:sp>
        <p:nvSpPr>
          <p:cNvPr id="7" name="Suorakulmio: Pyöristetyt kulmat 6">
            <a:extLst>
              <a:ext uri="{FF2B5EF4-FFF2-40B4-BE49-F238E27FC236}">
                <a16:creationId xmlns:a16="http://schemas.microsoft.com/office/drawing/2014/main" id="{796B0ADE-9D3F-BB86-3C79-ED0BECD7B74D}"/>
              </a:ext>
            </a:extLst>
          </p:cNvPr>
          <p:cNvSpPr/>
          <p:nvPr/>
        </p:nvSpPr>
        <p:spPr>
          <a:xfrm>
            <a:off x="672406" y="5727216"/>
            <a:ext cx="11190576"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12" name="Tekstiruutu 11">
            <a:extLst>
              <a:ext uri="{FF2B5EF4-FFF2-40B4-BE49-F238E27FC236}">
                <a16:creationId xmlns:a16="http://schemas.microsoft.com/office/drawing/2014/main" id="{D40DB1E9-8E00-BC3C-5589-8787BAB07747}"/>
              </a:ext>
            </a:extLst>
          </p:cNvPr>
          <p:cNvSpPr txBox="1"/>
          <p:nvPr/>
        </p:nvSpPr>
        <p:spPr>
          <a:xfrm>
            <a:off x="1020201" y="5905409"/>
            <a:ext cx="10494987" cy="461665"/>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niiden lukion 1. ja 2. vuoden opiskelijoiden osuuden prosentteina kysymykseen vastanneista ko. ikäluokassa, jotka ovat kokeneet vahvaa positiivista mielenterveyttä viimeisen kahden viikon aikana.</a:t>
            </a:r>
            <a:r>
              <a:rPr lang="fi-FI" sz="1200" dirty="0">
                <a:solidFill>
                  <a:prstClr val="black"/>
                </a:solidFill>
                <a:latin typeface="Arial" panose="020B0604020202020204"/>
                <a:hlinkClick r:id="rId4"/>
              </a:rPr>
              <a:t> Metadata - Sotkanet.fi, Tilasto- ja indikaattoripankki</a:t>
            </a:r>
            <a:endParaRPr lang="fi-FI" sz="1200" dirty="0">
              <a:solidFill>
                <a:prstClr val="black"/>
              </a:solidFill>
              <a:latin typeface="Arial" panose="020B0604020202020204"/>
            </a:endParaRPr>
          </a:p>
        </p:txBody>
      </p:sp>
    </p:spTree>
    <p:extLst>
      <p:ext uri="{BB962C8B-B14F-4D97-AF65-F5344CB8AC3E}">
        <p14:creationId xmlns:p14="http://schemas.microsoft.com/office/powerpoint/2010/main" val="53639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12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847858" y="214563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092531"/>
            <a:ext cx="10546672" cy="4572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52A78268-6DC3-F741-4F62-6E3A7435B2BB}"/>
              </a:ext>
            </a:extLst>
          </p:cNvPr>
          <p:cNvGraphicFramePr>
            <a:graphicFrameLocks/>
          </p:cNvGraphicFramePr>
          <p:nvPr>
            <p:extLst>
              <p:ext uri="{D42A27DB-BD31-4B8C-83A1-F6EECF244321}">
                <p14:modId xmlns:p14="http://schemas.microsoft.com/office/powerpoint/2010/main" val="1014601709"/>
              </p:ext>
            </p:extLst>
          </p:nvPr>
        </p:nvGraphicFramePr>
        <p:xfrm>
          <a:off x="7198255" y="1286934"/>
          <a:ext cx="4004733" cy="4640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21E537E3-8BD1-5C87-73A2-FED314D04C52}"/>
              </a:ext>
            </a:extLst>
          </p:cNvPr>
          <p:cNvGraphicFramePr>
            <a:graphicFrameLocks/>
          </p:cNvGraphicFramePr>
          <p:nvPr>
            <p:extLst>
              <p:ext uri="{D42A27DB-BD31-4B8C-83A1-F6EECF244321}">
                <p14:modId xmlns:p14="http://schemas.microsoft.com/office/powerpoint/2010/main" val="3872201883"/>
              </p:ext>
            </p:extLst>
          </p:nvPr>
        </p:nvGraphicFramePr>
        <p:xfrm>
          <a:off x="822664" y="1224793"/>
          <a:ext cx="5828299" cy="4563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591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13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092531"/>
            <a:ext cx="10546672" cy="4572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10" name="Kaavio 9">
            <a:extLst>
              <a:ext uri="{FF2B5EF4-FFF2-40B4-BE49-F238E27FC236}">
                <a16:creationId xmlns:a16="http://schemas.microsoft.com/office/drawing/2014/main" id="{67D73EF0-9481-9C28-3D8D-9D1FEF95338E}"/>
              </a:ext>
            </a:extLst>
          </p:cNvPr>
          <p:cNvGraphicFramePr>
            <a:graphicFrameLocks/>
          </p:cNvGraphicFramePr>
          <p:nvPr>
            <p:extLst>
              <p:ext uri="{D42A27DB-BD31-4B8C-83A1-F6EECF244321}">
                <p14:modId xmlns:p14="http://schemas.microsoft.com/office/powerpoint/2010/main" val="1302276358"/>
              </p:ext>
            </p:extLst>
          </p:nvPr>
        </p:nvGraphicFramePr>
        <p:xfrm>
          <a:off x="6973927" y="901306"/>
          <a:ext cx="4412778" cy="4932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FC2CAB3B-8F79-1912-AC61-7DB7401C30AD}"/>
              </a:ext>
            </a:extLst>
          </p:cNvPr>
          <p:cNvGraphicFramePr>
            <a:graphicFrameLocks/>
          </p:cNvGraphicFramePr>
          <p:nvPr>
            <p:extLst>
              <p:ext uri="{D42A27DB-BD31-4B8C-83A1-F6EECF244321}">
                <p14:modId xmlns:p14="http://schemas.microsoft.com/office/powerpoint/2010/main" val="1365333164"/>
              </p:ext>
            </p:extLst>
          </p:nvPr>
        </p:nvGraphicFramePr>
        <p:xfrm>
          <a:off x="805295" y="938361"/>
          <a:ext cx="5688811" cy="4696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265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14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092531"/>
            <a:ext cx="10546672" cy="4572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172FE89D-969C-C490-874B-9631428BEBEB}"/>
              </a:ext>
            </a:extLst>
          </p:cNvPr>
          <p:cNvGraphicFramePr>
            <a:graphicFrameLocks/>
          </p:cNvGraphicFramePr>
          <p:nvPr>
            <p:extLst>
              <p:ext uri="{D42A27DB-BD31-4B8C-83A1-F6EECF244321}">
                <p14:modId xmlns:p14="http://schemas.microsoft.com/office/powerpoint/2010/main" val="1563992256"/>
              </p:ext>
            </p:extLst>
          </p:nvPr>
        </p:nvGraphicFramePr>
        <p:xfrm>
          <a:off x="7172856" y="1019840"/>
          <a:ext cx="4114271" cy="4813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CD43F538-FCF4-CA9E-E33E-AFCE6F75862F}"/>
              </a:ext>
            </a:extLst>
          </p:cNvPr>
          <p:cNvGraphicFramePr>
            <a:graphicFrameLocks/>
          </p:cNvGraphicFramePr>
          <p:nvPr>
            <p:extLst>
              <p:ext uri="{D42A27DB-BD31-4B8C-83A1-F6EECF244321}">
                <p14:modId xmlns:p14="http://schemas.microsoft.com/office/powerpoint/2010/main" val="445557454"/>
              </p:ext>
            </p:extLst>
          </p:nvPr>
        </p:nvGraphicFramePr>
        <p:xfrm>
          <a:off x="805296" y="1019840"/>
          <a:ext cx="6062036" cy="48136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582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3F7B4921-EC41-8DE8-2883-C805FE85EFAA}"/>
              </a:ext>
            </a:extLst>
          </p:cNvPr>
          <p:cNvSpPr txBox="1"/>
          <p:nvPr/>
        </p:nvSpPr>
        <p:spPr>
          <a:xfrm>
            <a:off x="940177" y="5760496"/>
            <a:ext cx="10076585" cy="523220"/>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kohtalaista tai vaikeaa ahdistuneisuutta kokeneiden osuuden (%) peruskoulun 8. ja 9.luokan oppilaista ko. ikäluokassa. </a:t>
            </a:r>
            <a:r>
              <a:rPr lang="fi-FI" sz="1400" dirty="0">
                <a:solidFill>
                  <a:prstClr val="black"/>
                </a:solidFill>
                <a:latin typeface="Arial" panose="020B0604020202020204"/>
                <a:hlinkClick r:id="rId3"/>
              </a:rPr>
              <a:t>Tilastohaku - Sotkanet.fi, Tilasto- ja indikaattoripankki</a:t>
            </a:r>
            <a:endParaRPr lang="fi-FI" sz="1400" dirty="0">
              <a:solidFill>
                <a:prstClr val="black"/>
              </a:solidFill>
              <a:latin typeface="Arial" panose="020B0604020202020204"/>
            </a:endParaRPr>
          </a:p>
        </p:txBody>
      </p:sp>
      <p:graphicFrame>
        <p:nvGraphicFramePr>
          <p:cNvPr id="9" name="Kaavio 8">
            <a:extLst>
              <a:ext uri="{FF2B5EF4-FFF2-40B4-BE49-F238E27FC236}">
                <a16:creationId xmlns:a16="http://schemas.microsoft.com/office/drawing/2014/main" id="{1C11ACDE-74AE-E04B-5486-3704CA520023}"/>
              </a:ext>
            </a:extLst>
          </p:cNvPr>
          <p:cNvGraphicFramePr>
            <a:graphicFrameLocks/>
          </p:cNvGraphicFramePr>
          <p:nvPr/>
        </p:nvGraphicFramePr>
        <p:xfrm>
          <a:off x="7062161" y="913866"/>
          <a:ext cx="4157761" cy="4455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Kaavio 2">
            <a:extLst>
              <a:ext uri="{FF2B5EF4-FFF2-40B4-BE49-F238E27FC236}">
                <a16:creationId xmlns:a16="http://schemas.microsoft.com/office/drawing/2014/main" id="{C043D068-3053-D697-A0A6-6D7F6BF00750}"/>
              </a:ext>
            </a:extLst>
          </p:cNvPr>
          <p:cNvGraphicFramePr>
            <a:graphicFrameLocks/>
          </p:cNvGraphicFramePr>
          <p:nvPr/>
        </p:nvGraphicFramePr>
        <p:xfrm>
          <a:off x="314856" y="1066800"/>
          <a:ext cx="6256866" cy="43455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649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7" name="Tekstiruutu 6">
            <a:extLst>
              <a:ext uri="{FF2B5EF4-FFF2-40B4-BE49-F238E27FC236}">
                <a16:creationId xmlns:a16="http://schemas.microsoft.com/office/drawing/2014/main" id="{D4920389-18B9-C0DD-292E-80F79CA9B657}"/>
              </a:ext>
            </a:extLst>
          </p:cNvPr>
          <p:cNvSpPr txBox="1"/>
          <p:nvPr/>
        </p:nvSpPr>
        <p:spPr>
          <a:xfrm>
            <a:off x="970747" y="5861612"/>
            <a:ext cx="9962282" cy="461665"/>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kohtalaista tai vaikeaa ahdistuneisuutta kokeneiden osuuden (%)peruskoulun 8. ja 9.luokan oppilaista ko. ikäluokassa. </a:t>
            </a:r>
            <a:r>
              <a:rPr lang="fi-FI" sz="1200" dirty="0">
                <a:solidFill>
                  <a:prstClr val="black"/>
                </a:solidFill>
                <a:latin typeface="Arial" panose="020B0604020202020204"/>
                <a:hlinkClick r:id="rId3"/>
              </a:rPr>
              <a:t>Tilastohaku - Sotkanet.fi, Tilasto- ja indikaattoripankki</a:t>
            </a:r>
            <a:endParaRPr lang="fi-FI" sz="1200" dirty="0">
              <a:solidFill>
                <a:prstClr val="black"/>
              </a:solidFill>
              <a:latin typeface="Arial" panose="020B0604020202020204"/>
            </a:endParaRPr>
          </a:p>
        </p:txBody>
      </p:sp>
      <p:graphicFrame>
        <p:nvGraphicFramePr>
          <p:cNvPr id="3" name="Kaavio 2">
            <a:extLst>
              <a:ext uri="{FF2B5EF4-FFF2-40B4-BE49-F238E27FC236}">
                <a16:creationId xmlns:a16="http://schemas.microsoft.com/office/drawing/2014/main" id="{1EC52BD0-9876-B5BA-390A-86B8D2987425}"/>
              </a:ext>
            </a:extLst>
          </p:cNvPr>
          <p:cNvGraphicFramePr>
            <a:graphicFrameLocks/>
          </p:cNvGraphicFramePr>
          <p:nvPr/>
        </p:nvGraphicFramePr>
        <p:xfrm>
          <a:off x="805295" y="1007533"/>
          <a:ext cx="10546672" cy="4334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034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196897" y="5635331"/>
            <a:ext cx="11172440"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CA6597AE-ED02-535B-3CBC-797B8A50A56C}"/>
              </a:ext>
            </a:extLst>
          </p:cNvPr>
          <p:cNvGraphicFramePr>
            <a:graphicFrameLocks/>
          </p:cNvGraphicFramePr>
          <p:nvPr/>
        </p:nvGraphicFramePr>
        <p:xfrm>
          <a:off x="196897" y="812213"/>
          <a:ext cx="7128358" cy="46911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8F81A598-E5F4-40C4-D5D7-5EE177D62DB1}"/>
              </a:ext>
            </a:extLst>
          </p:cNvPr>
          <p:cNvSpPr txBox="1"/>
          <p:nvPr/>
        </p:nvSpPr>
        <p:spPr>
          <a:xfrm>
            <a:off x="314038" y="5725333"/>
            <a:ext cx="11316955" cy="738664"/>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kohtalaista tai vaikeaa ahdistuneisuutta kahden viime viikon aikana kokeneiden ammatillisen oppilaitoksen 1. ja 2. vuoden opiskelijoiden osuuden prosentteina kysymykseen vastanneista ko. ikäluokassa. Indikaattori perustuu GAD-7-mittariin. </a:t>
            </a:r>
            <a:r>
              <a:rPr lang="fi-FI" sz="1400" dirty="0">
                <a:solidFill>
                  <a:prstClr val="black"/>
                </a:solidFill>
                <a:latin typeface="Arial" panose="020B0604020202020204"/>
                <a:hlinkClick r:id="rId4"/>
              </a:rPr>
              <a:t>Tilastohaku - Sotkanet.fi, Tilasto- ja indikaattoripankki</a:t>
            </a:r>
            <a:endParaRPr lang="fi-FI" sz="1400" dirty="0">
              <a:solidFill>
                <a:prstClr val="black"/>
              </a:solidFill>
              <a:latin typeface="Arial" panose="020B0604020202020204"/>
            </a:endParaRPr>
          </a:p>
        </p:txBody>
      </p:sp>
      <p:graphicFrame>
        <p:nvGraphicFramePr>
          <p:cNvPr id="10" name="Kaavio 9">
            <a:extLst>
              <a:ext uri="{FF2B5EF4-FFF2-40B4-BE49-F238E27FC236}">
                <a16:creationId xmlns:a16="http://schemas.microsoft.com/office/drawing/2014/main" id="{45943F02-D9EC-78B3-4D52-52C0BC1A8A8D}"/>
              </a:ext>
            </a:extLst>
          </p:cNvPr>
          <p:cNvGraphicFramePr>
            <a:graphicFrameLocks/>
          </p:cNvGraphicFramePr>
          <p:nvPr>
            <p:extLst>
              <p:ext uri="{D42A27DB-BD31-4B8C-83A1-F6EECF244321}">
                <p14:modId xmlns:p14="http://schemas.microsoft.com/office/powerpoint/2010/main" val="3442414027"/>
              </p:ext>
            </p:extLst>
          </p:nvPr>
        </p:nvGraphicFramePr>
        <p:xfrm>
          <a:off x="7693027" y="807862"/>
          <a:ext cx="3577694" cy="46619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682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585788" y="5635331"/>
            <a:ext cx="10882467"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28401F30-22FA-C69B-FA01-52A3D9F0B9DA}"/>
              </a:ext>
            </a:extLst>
          </p:cNvPr>
          <p:cNvGraphicFramePr>
            <a:graphicFrameLocks/>
          </p:cNvGraphicFramePr>
          <p:nvPr/>
        </p:nvGraphicFramePr>
        <p:xfrm>
          <a:off x="585789" y="840217"/>
          <a:ext cx="6688667" cy="45136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FC195C17-5949-AF23-C003-58F936C54EE0}"/>
              </a:ext>
            </a:extLst>
          </p:cNvPr>
          <p:cNvSpPr txBox="1"/>
          <p:nvPr/>
        </p:nvSpPr>
        <p:spPr>
          <a:xfrm>
            <a:off x="805296" y="5703516"/>
            <a:ext cx="10581411" cy="738664"/>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kohtalaista tai vaikeaa ahdistuneisuutta kahden viime viikon aikana kokeneiden lukion 1. ja 2. vuoden opiskelijoiden osuuden prosentteina kysymykseen vastanneista ko. ikäluokassa. Indikaattori perustuu GAD-7-mittariin.</a:t>
            </a:r>
            <a:r>
              <a:rPr lang="fi-FI" sz="1400" dirty="0">
                <a:solidFill>
                  <a:prstClr val="black"/>
                </a:solidFill>
                <a:latin typeface="Arial" panose="020B0604020202020204"/>
                <a:hlinkClick r:id="rId4"/>
              </a:rPr>
              <a:t> Tilastohaku - Sotkanet.fi, Tilasto- ja indikaattoripankki</a:t>
            </a:r>
            <a:endParaRPr lang="fi-FI" sz="1400" dirty="0">
              <a:solidFill>
                <a:prstClr val="black"/>
              </a:solidFill>
              <a:latin typeface="Arial" panose="020B0604020202020204"/>
            </a:endParaRPr>
          </a:p>
        </p:txBody>
      </p:sp>
      <p:graphicFrame>
        <p:nvGraphicFramePr>
          <p:cNvPr id="9" name="Kaavio 8">
            <a:extLst>
              <a:ext uri="{FF2B5EF4-FFF2-40B4-BE49-F238E27FC236}">
                <a16:creationId xmlns:a16="http://schemas.microsoft.com/office/drawing/2014/main" id="{335C5F7A-723A-2A1A-0889-9546CF3707F2}"/>
              </a:ext>
            </a:extLst>
          </p:cNvPr>
          <p:cNvGraphicFramePr>
            <a:graphicFrameLocks/>
          </p:cNvGraphicFramePr>
          <p:nvPr/>
        </p:nvGraphicFramePr>
        <p:xfrm>
          <a:off x="7570789" y="840217"/>
          <a:ext cx="3897466" cy="45136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420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19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4DD76FE6-45FC-DD72-1C77-A39B138B5247}"/>
              </a:ext>
            </a:extLst>
          </p:cNvPr>
          <p:cNvGraphicFramePr>
            <a:graphicFrameLocks/>
          </p:cNvGraphicFramePr>
          <p:nvPr/>
        </p:nvGraphicFramePr>
        <p:xfrm>
          <a:off x="7443788" y="732631"/>
          <a:ext cx="3732212" cy="4652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4EC065CE-3DE2-CB73-BD6A-3C0526816053}"/>
              </a:ext>
            </a:extLst>
          </p:cNvPr>
          <p:cNvGraphicFramePr>
            <a:graphicFrameLocks/>
          </p:cNvGraphicFramePr>
          <p:nvPr>
            <p:extLst>
              <p:ext uri="{D42A27DB-BD31-4B8C-83A1-F6EECF244321}">
                <p14:modId xmlns:p14="http://schemas.microsoft.com/office/powerpoint/2010/main" val="2909828066"/>
              </p:ext>
            </p:extLst>
          </p:nvPr>
        </p:nvGraphicFramePr>
        <p:xfrm>
          <a:off x="822664" y="902697"/>
          <a:ext cx="6287263" cy="4482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956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7E584-9A60-9E20-C135-B01BC2554B4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806A78D-1A02-F937-93AD-829F639B0352}"/>
              </a:ext>
            </a:extLst>
          </p:cNvPr>
          <p:cNvSpPr>
            <a:spLocks noGrp="1"/>
          </p:cNvSpPr>
          <p:nvPr>
            <p:ph type="ctrTitle"/>
          </p:nvPr>
        </p:nvSpPr>
        <p:spPr>
          <a:xfrm>
            <a:off x="4590567" y="962387"/>
            <a:ext cx="5354587" cy="1146222"/>
          </a:xfrm>
        </p:spPr>
        <p:txBody>
          <a:bodyPr>
            <a:normAutofit/>
          </a:bodyPr>
          <a:lstStyle/>
          <a:p>
            <a:r>
              <a:rPr lang="fi-FI" sz="3950">
                <a:cs typeface="Arial"/>
              </a:rPr>
              <a:t>Mielenterveys</a:t>
            </a:r>
          </a:p>
        </p:txBody>
      </p:sp>
      <p:sp>
        <p:nvSpPr>
          <p:cNvPr id="4" name="Dian numeron paikkamerkki 3">
            <a:extLst>
              <a:ext uri="{FF2B5EF4-FFF2-40B4-BE49-F238E27FC236}">
                <a16:creationId xmlns:a16="http://schemas.microsoft.com/office/drawing/2014/main" id="{AC994506-BB58-AD28-743E-1F2EB5D15C3D}"/>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a:t>
            </a:fld>
            <a:endParaRPr lang="fi-FI">
              <a:solidFill>
                <a:srgbClr val="313131"/>
              </a:solidFill>
              <a:latin typeface="Arial" panose="020B0604020202020204"/>
            </a:endParaRPr>
          </a:p>
        </p:txBody>
      </p:sp>
      <p:sp>
        <p:nvSpPr>
          <p:cNvPr id="6" name="Alaotsikko 3">
            <a:extLst>
              <a:ext uri="{FF2B5EF4-FFF2-40B4-BE49-F238E27FC236}">
                <a16:creationId xmlns:a16="http://schemas.microsoft.com/office/drawing/2014/main" id="{EFECE9C3-8A67-D2E9-F593-E6E4218A94BB}"/>
              </a:ext>
            </a:extLst>
          </p:cNvPr>
          <p:cNvSpPr>
            <a:spLocks noGrp="1"/>
          </p:cNvSpPr>
          <p:nvPr/>
        </p:nvSpPr>
        <p:spPr>
          <a:xfrm>
            <a:off x="5436388" y="1864774"/>
            <a:ext cx="6437392" cy="4568109"/>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2000" dirty="0">
                <a:solidFill>
                  <a:srgbClr val="313131"/>
                </a:solidFill>
                <a:latin typeface="Arial Nova"/>
                <a:cs typeface="Arial"/>
              </a:rPr>
              <a:t>Sisältää tulokset kysymyksistä mm</a:t>
            </a:r>
          </a:p>
          <a:p>
            <a:pPr algn="l">
              <a:defRPr/>
            </a:pPr>
            <a:endParaRPr lang="fi-FI" sz="2000" spc="0" dirty="0">
              <a:solidFill>
                <a:srgbClr val="000000"/>
              </a:solidFill>
              <a:latin typeface="Arial Nova"/>
              <a:cs typeface="Calibri"/>
            </a:endParaRPr>
          </a:p>
          <a:p>
            <a:pPr algn="l">
              <a:buBlip>
                <a:blip r:embed="rId2"/>
              </a:buBlip>
              <a:defRPr/>
            </a:pPr>
            <a:r>
              <a:rPr lang="fi-FI" sz="1800" spc="0" dirty="0">
                <a:solidFill>
                  <a:prstClr val="black"/>
                </a:solidFill>
                <a:latin typeface="Arial"/>
                <a:ea typeface="Inter" panose="02000503000000020004" pitchFamily="2" charset="0"/>
                <a:cs typeface="Calibri"/>
              </a:rPr>
              <a:t>Tyytyväisyys elämäänsä tällä hetkellä, %, 8. ja 9. </a:t>
            </a:r>
            <a:r>
              <a:rPr lang="fi-FI" sz="1800" spc="0" dirty="0" err="1">
                <a:solidFill>
                  <a:prstClr val="black"/>
                </a:solidFill>
                <a:latin typeface="Arial"/>
                <a:ea typeface="Inter" panose="02000503000000020004" pitchFamily="2" charset="0"/>
                <a:cs typeface="Calibri"/>
              </a:rPr>
              <a:t>lk</a:t>
            </a:r>
            <a:endParaRPr lang="fi-FI" sz="1800" spc="0" dirty="0">
              <a:solidFill>
                <a:prstClr val="black"/>
              </a:solidFill>
              <a:latin typeface="Arial"/>
              <a:ea typeface="Inter" panose="02000503000000020004" pitchFamily="2" charset="0"/>
              <a:cs typeface="Calibri"/>
            </a:endParaRPr>
          </a:p>
          <a:p>
            <a:pPr algn="l">
              <a:buBlip>
                <a:blip r:embed="rId2"/>
              </a:buBlip>
              <a:defRPr/>
            </a:pPr>
            <a:r>
              <a:rPr lang="fi-FI" sz="1800" spc="0" dirty="0">
                <a:solidFill>
                  <a:prstClr val="black"/>
                </a:solidFill>
                <a:latin typeface="Arial"/>
                <a:ea typeface="Inter" panose="02000503000000020004" pitchFamily="2" charset="0"/>
                <a:cs typeface="Calibri"/>
              </a:rPr>
              <a:t>Positiivinen mielenterveyden kokemus %, 8. ja 9. </a:t>
            </a:r>
            <a:r>
              <a:rPr lang="fi-FI" sz="1800" spc="0" dirty="0" err="1">
                <a:solidFill>
                  <a:prstClr val="black"/>
                </a:solidFill>
                <a:latin typeface="Arial"/>
                <a:ea typeface="Inter" panose="02000503000000020004" pitchFamily="2" charset="0"/>
                <a:cs typeface="Calibri"/>
              </a:rPr>
              <a:t>lk</a:t>
            </a:r>
            <a:r>
              <a:rPr lang="fi-FI" sz="1800" spc="0" dirty="0">
                <a:solidFill>
                  <a:prstClr val="black"/>
                </a:solidFill>
                <a:latin typeface="Arial"/>
                <a:ea typeface="Inter" panose="02000503000000020004" pitchFamily="2" charset="0"/>
                <a:cs typeface="Calibri"/>
              </a:rPr>
              <a:t>, lukio, ammatillinen oppilaitos</a:t>
            </a:r>
          </a:p>
          <a:p>
            <a:pPr algn="l">
              <a:buBlip>
                <a:blip r:embed="rId2"/>
              </a:buBlip>
              <a:defRPr/>
            </a:pPr>
            <a:r>
              <a:rPr lang="fi-FI" sz="1800" spc="0" dirty="0">
                <a:solidFill>
                  <a:prstClr val="black"/>
                </a:solidFill>
                <a:latin typeface="Arial"/>
                <a:cs typeface="Calibri"/>
              </a:rPr>
              <a:t>Ollut huolissaan mielialastaan kuluneen 12kk aikana, % 8 ja 9.lk</a:t>
            </a:r>
            <a:endParaRPr lang="fi-FI" sz="1800" spc="0" dirty="0">
              <a:solidFill>
                <a:prstClr val="black"/>
              </a:solidFill>
              <a:latin typeface="Arial"/>
              <a:ea typeface="Inter" panose="02000503000000020004" pitchFamily="2" charset="0"/>
              <a:cs typeface="Calibri"/>
            </a:endParaRPr>
          </a:p>
          <a:p>
            <a:pPr algn="l">
              <a:buBlip>
                <a:blip r:embed="rId2"/>
              </a:buBlip>
              <a:defRPr/>
            </a:pPr>
            <a:r>
              <a:rPr lang="fi-FI" sz="1800" spc="0" dirty="0">
                <a:solidFill>
                  <a:prstClr val="black"/>
                </a:solidFill>
                <a:latin typeface="Arial"/>
                <a:cs typeface="Calibri"/>
              </a:rPr>
              <a:t>Kohtalainen tai vaikea ahdistuneisuus, %, 8. ja 9.lk</a:t>
            </a:r>
          </a:p>
          <a:p>
            <a:pPr algn="l">
              <a:buBlip>
                <a:blip r:embed="rId2"/>
              </a:buBlip>
              <a:defRPr/>
            </a:pPr>
            <a:r>
              <a:rPr lang="fi-FI" sz="1800" spc="0" dirty="0">
                <a:solidFill>
                  <a:prstClr val="black"/>
                </a:solidFill>
                <a:latin typeface="Arial"/>
                <a:cs typeface="Calibri"/>
              </a:rPr>
              <a:t>Vähintään kaksi viikkoa kestänyt masennusoireilu, % 8 ja 9.lk</a:t>
            </a:r>
          </a:p>
          <a:p>
            <a:pPr algn="l">
              <a:buBlip>
                <a:blip r:embed="rId2"/>
              </a:buBlip>
              <a:defRPr/>
            </a:pPr>
            <a:r>
              <a:rPr lang="fi-FI" sz="1800" spc="0" dirty="0">
                <a:solidFill>
                  <a:prstClr val="black"/>
                </a:solidFill>
                <a:latin typeface="Arial"/>
                <a:cs typeface="Calibri"/>
              </a:rPr>
              <a:t>Koulu-uupumus, %,  8. ja 9.lk</a:t>
            </a:r>
          </a:p>
          <a:p>
            <a:pPr algn="l">
              <a:defRPr/>
            </a:pPr>
            <a:r>
              <a:rPr lang="fi-FI" sz="1800" spc="0" dirty="0">
                <a:solidFill>
                  <a:prstClr val="black"/>
                </a:solidFill>
                <a:latin typeface="Arial"/>
                <a:ea typeface="Inter" panose="02000503000000020004" pitchFamily="2" charset="0"/>
                <a:cs typeface="Calibri"/>
              </a:rPr>
              <a:t>(Pohjois-Savon hyvinvointikertomuksen ja – suunnitelman seurantaindikaattorit)</a:t>
            </a:r>
            <a:endParaRPr lang="fi-FI" sz="2000" spc="0" dirty="0">
              <a:solidFill>
                <a:prstClr val="black"/>
              </a:solidFill>
              <a:latin typeface="Arial Nova"/>
              <a:ea typeface="Inter" panose="02000503000000020004" pitchFamily="2" charset="0"/>
              <a:cs typeface="Calibri"/>
            </a:endParaRPr>
          </a:p>
          <a:p>
            <a:pPr algn="l">
              <a:defRPr/>
            </a:pPr>
            <a:endParaRPr lang="fi-FI" sz="1800" spc="0" dirty="0">
              <a:solidFill>
                <a:prstClr val="black"/>
              </a:solidFill>
              <a:latin typeface="Arial"/>
              <a:cs typeface="Calibri"/>
            </a:endParaRPr>
          </a:p>
          <a:p>
            <a:pPr algn="l">
              <a:buBlip>
                <a:blip r:embed="rId2"/>
              </a:buBlip>
              <a:defRPr/>
            </a:pPr>
            <a:endParaRPr lang="fi-FI" sz="1800" dirty="0">
              <a:solidFill>
                <a:prstClr val="black"/>
              </a:solidFill>
              <a:latin typeface="Arial"/>
              <a:cs typeface="Arial"/>
            </a:endParaRPr>
          </a:p>
          <a:p>
            <a:pPr algn="l">
              <a:buBlip>
                <a:blip r:embed="rId2"/>
              </a:buBlip>
              <a:defRPr/>
            </a:pPr>
            <a:endParaRPr lang="fi-FI" sz="1800" spc="0" dirty="0">
              <a:solidFill>
                <a:prstClr val="black"/>
              </a:solidFill>
              <a:latin typeface="Arial"/>
              <a:cs typeface="Calibri"/>
            </a:endParaRPr>
          </a:p>
          <a:p>
            <a:pPr algn="l">
              <a:buBlip>
                <a:blip r:embed="rId2"/>
              </a:buBlip>
              <a:defRPr/>
            </a:pPr>
            <a:endParaRPr lang="fi-FI" sz="1800" spc="0" dirty="0">
              <a:solidFill>
                <a:prstClr val="black"/>
              </a:solidFill>
              <a:latin typeface="Arial"/>
              <a:cs typeface="Calibri"/>
            </a:endParaRPr>
          </a:p>
          <a:p>
            <a:pPr algn="l">
              <a:buBlip>
                <a:blip r:embed="rId2"/>
              </a:buBlip>
              <a:defRPr/>
            </a:pPr>
            <a:endParaRPr lang="fi-FI" sz="1800" spc="0" dirty="0">
              <a:solidFill>
                <a:prstClr val="black"/>
              </a:solidFill>
              <a:latin typeface="Arial"/>
              <a:ea typeface="Inter" panose="02000503000000020004" pitchFamily="2" charset="0"/>
              <a:cs typeface="Calibri"/>
            </a:endParaRPr>
          </a:p>
          <a:p>
            <a:pPr algn="l">
              <a:buBlip>
                <a:blip r:embed="rId2"/>
              </a:buBlip>
              <a:defRPr/>
            </a:pPr>
            <a:endParaRPr lang="fi-FI" sz="1800" spc="0" dirty="0">
              <a:solidFill>
                <a:prstClr val="black"/>
              </a:solidFill>
              <a:latin typeface="Arial"/>
              <a:ea typeface="Inter" panose="02000503000000020004" pitchFamily="2" charset="0"/>
              <a:cs typeface="Calibri"/>
            </a:endParaRPr>
          </a:p>
          <a:p>
            <a:pPr marL="342900" indent="-342900" algn="l">
              <a:spcBef>
                <a:spcPts val="0"/>
              </a:spcBef>
              <a:buFontTx/>
              <a:buChar char="•"/>
              <a:defRPr/>
            </a:pPr>
            <a:endParaRPr lang="fi-FI" sz="2400" spc="0" dirty="0">
              <a:solidFill>
                <a:srgbClr val="000000"/>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a typeface="Inter" panose="02000503000000020004" pitchFamily="2" charset="0"/>
              <a:cs typeface="Arial"/>
            </a:endParaRPr>
          </a:p>
        </p:txBody>
      </p:sp>
    </p:spTree>
    <p:extLst>
      <p:ext uri="{BB962C8B-B14F-4D97-AF65-F5344CB8AC3E}">
        <p14:creationId xmlns:p14="http://schemas.microsoft.com/office/powerpoint/2010/main" val="327237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20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178637"/>
            <a:ext cx="10546672" cy="371094"/>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77F55098-9E40-3CA1-56E5-96B0A00F8FF2}"/>
              </a:ext>
            </a:extLst>
          </p:cNvPr>
          <p:cNvGraphicFramePr>
            <a:graphicFrameLocks/>
          </p:cNvGraphicFramePr>
          <p:nvPr>
            <p:extLst>
              <p:ext uri="{D42A27DB-BD31-4B8C-83A1-F6EECF244321}">
                <p14:modId xmlns:p14="http://schemas.microsoft.com/office/powerpoint/2010/main" val="1551917768"/>
              </p:ext>
            </p:extLst>
          </p:nvPr>
        </p:nvGraphicFramePr>
        <p:xfrm>
          <a:off x="7137918" y="1007534"/>
          <a:ext cx="3988870" cy="4792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A7BEDC18-966D-3E88-5D28-A8762CD68894}"/>
              </a:ext>
            </a:extLst>
          </p:cNvPr>
          <p:cNvGraphicFramePr>
            <a:graphicFrameLocks/>
          </p:cNvGraphicFramePr>
          <p:nvPr>
            <p:extLst>
              <p:ext uri="{D42A27DB-BD31-4B8C-83A1-F6EECF244321}">
                <p14:modId xmlns:p14="http://schemas.microsoft.com/office/powerpoint/2010/main" val="1482732629"/>
              </p:ext>
            </p:extLst>
          </p:nvPr>
        </p:nvGraphicFramePr>
        <p:xfrm>
          <a:off x="805295" y="1082351"/>
          <a:ext cx="5922049" cy="4792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448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21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053882"/>
            <a:ext cx="10546672" cy="49584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dirty="0">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C3544B75-5BBE-B952-A794-B71085780489}"/>
              </a:ext>
            </a:extLst>
          </p:cNvPr>
          <p:cNvGraphicFramePr>
            <a:graphicFrameLocks/>
          </p:cNvGraphicFramePr>
          <p:nvPr/>
        </p:nvGraphicFramePr>
        <p:xfrm>
          <a:off x="7545388" y="973667"/>
          <a:ext cx="3699932" cy="474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6EF2483E-5669-F2AE-23C4-B818502D1ADD}"/>
              </a:ext>
            </a:extLst>
          </p:cNvPr>
          <p:cNvGraphicFramePr>
            <a:graphicFrameLocks/>
          </p:cNvGraphicFramePr>
          <p:nvPr>
            <p:extLst>
              <p:ext uri="{D42A27DB-BD31-4B8C-83A1-F6EECF244321}">
                <p14:modId xmlns:p14="http://schemas.microsoft.com/office/powerpoint/2010/main" val="3742880501"/>
              </p:ext>
            </p:extLst>
          </p:nvPr>
        </p:nvGraphicFramePr>
        <p:xfrm>
          <a:off x="805296" y="1009777"/>
          <a:ext cx="6127350" cy="4586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698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22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184605"/>
            <a:ext cx="10546672" cy="36512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31E37FF0-C055-4F8D-FBEA-8520CF4E8BE2}"/>
              </a:ext>
            </a:extLst>
          </p:cNvPr>
          <p:cNvGraphicFramePr>
            <a:graphicFrameLocks/>
          </p:cNvGraphicFramePr>
          <p:nvPr/>
        </p:nvGraphicFramePr>
        <p:xfrm>
          <a:off x="7621588" y="1075267"/>
          <a:ext cx="3488266" cy="4977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41BC9E12-3EFC-622C-0B9E-2B55152B695A}"/>
              </a:ext>
            </a:extLst>
          </p:cNvPr>
          <p:cNvGraphicFramePr>
            <a:graphicFrameLocks/>
          </p:cNvGraphicFramePr>
          <p:nvPr>
            <p:extLst>
              <p:ext uri="{D42A27DB-BD31-4B8C-83A1-F6EECF244321}">
                <p14:modId xmlns:p14="http://schemas.microsoft.com/office/powerpoint/2010/main" val="3926186606"/>
              </p:ext>
            </p:extLst>
          </p:nvPr>
        </p:nvGraphicFramePr>
        <p:xfrm>
          <a:off x="805295" y="1120974"/>
          <a:ext cx="6227817" cy="4729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222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23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184606"/>
            <a:ext cx="10546672" cy="36512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C7D4720A-C1F6-97A6-E576-2D02DC7C4081}"/>
              </a:ext>
            </a:extLst>
          </p:cNvPr>
          <p:cNvGraphicFramePr>
            <a:graphicFrameLocks/>
          </p:cNvGraphicFramePr>
          <p:nvPr/>
        </p:nvGraphicFramePr>
        <p:xfrm>
          <a:off x="7367408" y="1007533"/>
          <a:ext cx="3750913" cy="4893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B518FA4F-22FC-E239-96A3-347C33D9A01D}"/>
              </a:ext>
            </a:extLst>
          </p:cNvPr>
          <p:cNvGraphicFramePr>
            <a:graphicFrameLocks/>
          </p:cNvGraphicFramePr>
          <p:nvPr>
            <p:extLst>
              <p:ext uri="{D42A27DB-BD31-4B8C-83A1-F6EECF244321}">
                <p14:modId xmlns:p14="http://schemas.microsoft.com/office/powerpoint/2010/main" val="2217497859"/>
              </p:ext>
            </p:extLst>
          </p:nvPr>
        </p:nvGraphicFramePr>
        <p:xfrm>
          <a:off x="805296" y="1193372"/>
          <a:ext cx="5845668" cy="47078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5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24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184606"/>
            <a:ext cx="10546672" cy="36512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EB64B6F6-BA5A-26C9-8701-6785FDD0572A}"/>
              </a:ext>
            </a:extLst>
          </p:cNvPr>
          <p:cNvGraphicFramePr>
            <a:graphicFrameLocks/>
          </p:cNvGraphicFramePr>
          <p:nvPr>
            <p:extLst>
              <p:ext uri="{D42A27DB-BD31-4B8C-83A1-F6EECF244321}">
                <p14:modId xmlns:p14="http://schemas.microsoft.com/office/powerpoint/2010/main" val="1520266261"/>
              </p:ext>
            </p:extLst>
          </p:nvPr>
        </p:nvGraphicFramePr>
        <p:xfrm>
          <a:off x="822664" y="1184041"/>
          <a:ext cx="5828299" cy="4507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431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5243DC87-8D05-6BDE-9357-FA3DD25C80EF}"/>
              </a:ext>
            </a:extLst>
          </p:cNvPr>
          <p:cNvGraphicFramePr>
            <a:graphicFrameLocks/>
          </p:cNvGraphicFramePr>
          <p:nvPr/>
        </p:nvGraphicFramePr>
        <p:xfrm>
          <a:off x="805296" y="797286"/>
          <a:ext cx="7256559" cy="46852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7D0C1148-8F56-6B57-8F9D-260E66985D62}"/>
              </a:ext>
            </a:extLst>
          </p:cNvPr>
          <p:cNvSpPr txBox="1"/>
          <p:nvPr/>
        </p:nvSpPr>
        <p:spPr>
          <a:xfrm>
            <a:off x="822664" y="5790308"/>
            <a:ext cx="11414560" cy="523220"/>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tuottaa tietoa niiden nuorten osuudesta (%), joilla on ollut vähäistä mielenkiintoa tai mielihyvää erilaisten asioiden tekemisestä, alakuloisuutta, masentuneisuutta tai toivottomuutta kahden viime viikon aikana. </a:t>
            </a:r>
            <a:r>
              <a:rPr lang="fi-FI" sz="1400" dirty="0">
                <a:solidFill>
                  <a:prstClr val="black"/>
                </a:solidFill>
                <a:latin typeface="Arial" panose="020B0604020202020204"/>
                <a:hlinkClick r:id="rId4"/>
              </a:rPr>
              <a:t>Metadata - Sotkanet.fi, Tilasto- ja indikaattoripankki</a:t>
            </a:r>
            <a:endParaRPr lang="fi-FI" sz="1400" dirty="0">
              <a:solidFill>
                <a:prstClr val="black"/>
              </a:solidFill>
              <a:latin typeface="Arial" panose="020B0604020202020204"/>
            </a:endParaRPr>
          </a:p>
        </p:txBody>
      </p:sp>
      <p:graphicFrame>
        <p:nvGraphicFramePr>
          <p:cNvPr id="9" name="Kaavio 8">
            <a:extLst>
              <a:ext uri="{FF2B5EF4-FFF2-40B4-BE49-F238E27FC236}">
                <a16:creationId xmlns:a16="http://schemas.microsoft.com/office/drawing/2014/main" id="{E9EB42D2-A628-F237-228C-B25828DCFB7B}"/>
              </a:ext>
            </a:extLst>
          </p:cNvPr>
          <p:cNvGraphicFramePr>
            <a:graphicFrameLocks/>
          </p:cNvGraphicFramePr>
          <p:nvPr/>
        </p:nvGraphicFramePr>
        <p:xfrm>
          <a:off x="8220722" y="807862"/>
          <a:ext cx="3148615" cy="46619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653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940177" y="5828910"/>
            <a:ext cx="9982201" cy="77626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400" dirty="0">
                <a:solidFill>
                  <a:srgbClr val="303030"/>
                </a:solidFill>
                <a:latin typeface="Source Sans Pro" panose="020B0503030403020204" pitchFamily="34" charset="0"/>
              </a:rPr>
              <a:t>Indikaattori tuottaa tietoa niiden nuorten osuudesta (%), joilla on ollut vähäistä mielenkiintoa tai mielihyvää erilaisten asioiden tekemisestä, alakuloisuutta, masentuneisuutta tai toivottomuutta kahden viime viikon aikana.</a:t>
            </a:r>
            <a:r>
              <a:rPr lang="fi-FI" sz="1100" dirty="0">
                <a:solidFill>
                  <a:srgbClr val="313131"/>
                </a:solidFill>
                <a:latin typeface="Arial" panose="020B0604020202020204"/>
                <a:hlinkClick r:id="rId2"/>
              </a:rPr>
              <a:t> Metadata - Sotkanet.fi, Tilasto- ja indikaattoripankki</a:t>
            </a:r>
            <a:endParaRPr lang="fi-FI" sz="14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645056" y="5635331"/>
            <a:ext cx="10724281"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9EF2573F-EA7B-DF0B-6D3C-6537EF754C29}"/>
              </a:ext>
            </a:extLst>
          </p:cNvPr>
          <p:cNvGraphicFramePr>
            <a:graphicFrameLocks/>
          </p:cNvGraphicFramePr>
          <p:nvPr/>
        </p:nvGraphicFramePr>
        <p:xfrm>
          <a:off x="492656" y="905933"/>
          <a:ext cx="10876681" cy="444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0711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D1C4FD07-D237-E31E-C048-75630D4FDEDA}"/>
              </a:ext>
            </a:extLst>
          </p:cNvPr>
          <p:cNvGraphicFramePr>
            <a:graphicFrameLocks/>
          </p:cNvGraphicFramePr>
          <p:nvPr/>
        </p:nvGraphicFramePr>
        <p:xfrm>
          <a:off x="992188" y="1093071"/>
          <a:ext cx="5943600" cy="43193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5471E101-DE2E-FD56-9511-62305B6F0F17}"/>
              </a:ext>
            </a:extLst>
          </p:cNvPr>
          <p:cNvSpPr txBox="1"/>
          <p:nvPr/>
        </p:nvSpPr>
        <p:spPr>
          <a:xfrm>
            <a:off x="867700" y="5736463"/>
            <a:ext cx="10456600" cy="738664"/>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tuottaa tietoa niiden nuorten osuudesta (%), joilla on ollut vähäistä mielenkiintoa tai mielihyvää erilaisten asioiden tekemisestä, alakuloisuutta, masentuneisuutta tai toivottomuutta kahden viime viikon aikana. </a:t>
            </a:r>
            <a:r>
              <a:rPr lang="fi-FI" sz="1400" dirty="0">
                <a:solidFill>
                  <a:prstClr val="black"/>
                </a:solidFill>
                <a:latin typeface="Arial" panose="020B0604020202020204"/>
                <a:hlinkClick r:id="rId4"/>
              </a:rPr>
              <a:t>Metadata - Sotkanet.fi, Tilasto- ja indikaattoripankki</a:t>
            </a:r>
            <a:endParaRPr lang="fi-FI" sz="1400" dirty="0">
              <a:solidFill>
                <a:prstClr val="black"/>
              </a:solidFill>
              <a:latin typeface="Arial" panose="020B0604020202020204"/>
            </a:endParaRPr>
          </a:p>
        </p:txBody>
      </p:sp>
      <p:graphicFrame>
        <p:nvGraphicFramePr>
          <p:cNvPr id="9" name="Kaavio 8">
            <a:extLst>
              <a:ext uri="{FF2B5EF4-FFF2-40B4-BE49-F238E27FC236}">
                <a16:creationId xmlns:a16="http://schemas.microsoft.com/office/drawing/2014/main" id="{1918FECC-8656-B20F-5F0B-AEBC3B48F41A}"/>
              </a:ext>
            </a:extLst>
          </p:cNvPr>
          <p:cNvGraphicFramePr>
            <a:graphicFrameLocks/>
          </p:cNvGraphicFramePr>
          <p:nvPr/>
        </p:nvGraphicFramePr>
        <p:xfrm>
          <a:off x="7782456" y="1093072"/>
          <a:ext cx="3586881" cy="43353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204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574082" y="5635331"/>
            <a:ext cx="10795254"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5471E101-DE2E-FD56-9511-62305B6F0F17}"/>
              </a:ext>
            </a:extLst>
          </p:cNvPr>
          <p:cNvSpPr txBox="1"/>
          <p:nvPr/>
        </p:nvSpPr>
        <p:spPr>
          <a:xfrm>
            <a:off x="867700" y="5736463"/>
            <a:ext cx="10456600" cy="738664"/>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tuottaa tietoa niiden nuorten osuudesta (%), joilla on ollut vähäistä mielenkiintoa tai mielihyvää erilaisten asioiden tekemisestä, alakuloisuutta, masentuneisuutta tai toivottomuutta kahden viime viikon aikana. </a:t>
            </a:r>
            <a:r>
              <a:rPr lang="fi-FI" sz="1400" dirty="0">
                <a:solidFill>
                  <a:prstClr val="black"/>
                </a:solidFill>
                <a:latin typeface="Arial" panose="020B0604020202020204"/>
                <a:hlinkClick r:id="rId3"/>
              </a:rPr>
              <a:t>Metadata - Sotkanet.fi, Tilasto- ja indikaattoripankki</a:t>
            </a:r>
            <a:endParaRPr lang="fi-FI" sz="1400" dirty="0">
              <a:solidFill>
                <a:prstClr val="black"/>
              </a:solidFill>
              <a:latin typeface="Arial" panose="020B0604020202020204"/>
            </a:endParaRPr>
          </a:p>
        </p:txBody>
      </p:sp>
      <p:graphicFrame>
        <p:nvGraphicFramePr>
          <p:cNvPr id="3" name="Kaavio 2">
            <a:extLst>
              <a:ext uri="{FF2B5EF4-FFF2-40B4-BE49-F238E27FC236}">
                <a16:creationId xmlns:a16="http://schemas.microsoft.com/office/drawing/2014/main" id="{17D95EAB-13B7-FC31-8DD0-10D15CA966EA}"/>
              </a:ext>
            </a:extLst>
          </p:cNvPr>
          <p:cNvGraphicFramePr>
            <a:graphicFrameLocks/>
          </p:cNvGraphicFramePr>
          <p:nvPr/>
        </p:nvGraphicFramePr>
        <p:xfrm>
          <a:off x="574082" y="922351"/>
          <a:ext cx="6310906" cy="44315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4E14AF07-8888-6741-E616-FA92097ACCED}"/>
              </a:ext>
            </a:extLst>
          </p:cNvPr>
          <p:cNvGraphicFramePr>
            <a:graphicFrameLocks/>
          </p:cNvGraphicFramePr>
          <p:nvPr>
            <p:extLst>
              <p:ext uri="{D42A27DB-BD31-4B8C-83A1-F6EECF244321}">
                <p14:modId xmlns:p14="http://schemas.microsoft.com/office/powerpoint/2010/main" val="4127467508"/>
              </p:ext>
            </p:extLst>
          </p:nvPr>
        </p:nvGraphicFramePr>
        <p:xfrm>
          <a:off x="7427167" y="807861"/>
          <a:ext cx="3826621" cy="4604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942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fld id="{CCD26548-A701-4132-A0A2-A9B09A70FF4B}" type="slidenum">
              <a:rPr lang="fi-FI">
                <a:solidFill>
                  <a:srgbClr val="313131"/>
                </a:solidFill>
                <a:latin typeface="Arial" panose="020B0604020202020204"/>
              </a:rPr>
              <a:pPr/>
              <a:t>29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882122" y="6151046"/>
            <a:ext cx="10726729" cy="361986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12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7635861" y="961708"/>
            <a:ext cx="3226851" cy="4673599"/>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2608" y="6151045"/>
            <a:ext cx="10726729" cy="39868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rgbClr val="303030"/>
                </a:solidFill>
                <a:latin typeface="Source Sans Pro" panose="020B0503030403020204" pitchFamily="34" charset="0"/>
              </a:rPr>
              <a:t>Indikaattori ilmaisee koulu-uupumusta kokevien peruskoulun 8. ja 9. luokkalaisten osuuden prosentteina kysymykseen vastanneista ko. ikäluokassa.</a:t>
            </a:r>
            <a:r>
              <a:rPr lang="fi-FI" sz="1400" dirty="0">
                <a:solidFill>
                  <a:prstClr val="white"/>
                </a:solidFill>
                <a:latin typeface="Arial" panose="020B0604020202020204"/>
                <a:hlinkClick r:id="rId3"/>
              </a:rPr>
              <a:t> Metadata - Sotkanet.fi, Tilasto- ja indikaattoripankki</a:t>
            </a:r>
            <a:endParaRPr lang="fi-FI" sz="1400" dirty="0">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2F86A714-392B-1AB1-9B51-51DCDFE1D0EE}"/>
              </a:ext>
            </a:extLst>
          </p:cNvPr>
          <p:cNvGraphicFramePr>
            <a:graphicFrameLocks/>
          </p:cNvGraphicFramePr>
          <p:nvPr/>
        </p:nvGraphicFramePr>
        <p:xfrm>
          <a:off x="560388" y="956734"/>
          <a:ext cx="6472724" cy="4673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A4B75F30-EC6D-9040-E8AB-1E6C25B961D2}"/>
              </a:ext>
            </a:extLst>
          </p:cNvPr>
          <p:cNvGraphicFramePr>
            <a:graphicFrameLocks/>
          </p:cNvGraphicFramePr>
          <p:nvPr/>
        </p:nvGraphicFramePr>
        <p:xfrm>
          <a:off x="7977189" y="855133"/>
          <a:ext cx="3631662" cy="4897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428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102871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28FBE0B8-2475-A353-8692-F9BA87CE4021}"/>
              </a:ext>
            </a:extLst>
          </p:cNvPr>
          <p:cNvGraphicFramePr>
            <a:graphicFrameLocks/>
          </p:cNvGraphicFramePr>
          <p:nvPr/>
        </p:nvGraphicFramePr>
        <p:xfrm>
          <a:off x="822665" y="917799"/>
          <a:ext cx="6203440" cy="4585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7">
            <a:extLst>
              <a:ext uri="{FF2B5EF4-FFF2-40B4-BE49-F238E27FC236}">
                <a16:creationId xmlns:a16="http://schemas.microsoft.com/office/drawing/2014/main" id="{C7EF0417-2599-50BF-B72F-73FAEF16DDB3}"/>
              </a:ext>
            </a:extLst>
          </p:cNvPr>
          <p:cNvGraphicFramePr>
            <a:graphicFrameLocks/>
          </p:cNvGraphicFramePr>
          <p:nvPr>
            <p:extLst>
              <p:ext uri="{D42A27DB-BD31-4B8C-83A1-F6EECF244321}">
                <p14:modId xmlns:p14="http://schemas.microsoft.com/office/powerpoint/2010/main" val="1990807418"/>
              </p:ext>
            </p:extLst>
          </p:nvPr>
        </p:nvGraphicFramePr>
        <p:xfrm>
          <a:off x="7229475" y="926267"/>
          <a:ext cx="4244446" cy="45519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9">
            <a:extLst>
              <a:ext uri="{FF2B5EF4-FFF2-40B4-BE49-F238E27FC236}">
                <a16:creationId xmlns:a16="http://schemas.microsoft.com/office/drawing/2014/main" id="{9FE805AA-C680-42CC-FEB8-CB2DF4E7CA35}"/>
              </a:ext>
            </a:extLst>
          </p:cNvPr>
          <p:cNvSpPr txBox="1"/>
          <p:nvPr/>
        </p:nvSpPr>
        <p:spPr>
          <a:xfrm>
            <a:off x="852596" y="5805976"/>
            <a:ext cx="10880293" cy="738664"/>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niiden peruskoulun 8. ja 9. luokkalaisten osuuden prosentteina kysymykseen vastanneista ko. ikäluokassa, jotka ovat erittäin tai melko tyytyväisiä elämäänsä tällä hetkellä. Elämään tyytyväisyyden mittaamisen yhdellä kysymyksellä on todettu väestötasolla </a:t>
            </a:r>
          </a:p>
          <a:p>
            <a:r>
              <a:rPr lang="fi-FI" sz="1400" dirty="0">
                <a:solidFill>
                  <a:srgbClr val="303030"/>
                </a:solidFill>
                <a:latin typeface="Source Sans Pro" panose="020B0503030403020204" pitchFamily="34" charset="0"/>
              </a:rPr>
              <a:t>yhtä luotettavaksi kuin useilla kysymyksillä mittaamisen.</a:t>
            </a:r>
            <a:r>
              <a:rPr lang="fi-FI" sz="1400" dirty="0">
                <a:solidFill>
                  <a:prstClr val="black"/>
                </a:solidFill>
                <a:latin typeface="Arial" panose="020B0604020202020204"/>
                <a:hlinkClick r:id="rId5"/>
              </a:rPr>
              <a:t> Metadata - Sotkanet.fi, Tilasto- ja indikaattoripankki</a:t>
            </a:r>
            <a:endParaRPr lang="fi-FI" sz="1400" dirty="0">
              <a:solidFill>
                <a:prstClr val="black"/>
              </a:solidFill>
              <a:latin typeface="Arial" panose="020B0604020202020204"/>
            </a:endParaRPr>
          </a:p>
        </p:txBody>
      </p:sp>
    </p:spTree>
    <p:extLst>
      <p:ext uri="{BB962C8B-B14F-4D97-AF65-F5344CB8AC3E}">
        <p14:creationId xmlns:p14="http://schemas.microsoft.com/office/powerpoint/2010/main" val="3484707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fld id="{CCD26548-A701-4132-A0A2-A9B09A70FF4B}" type="slidenum">
              <a:rPr lang="fi-FI">
                <a:solidFill>
                  <a:srgbClr val="313131"/>
                </a:solidFill>
                <a:latin typeface="Arial" panose="020B0604020202020204"/>
              </a:rPr>
              <a:pPr/>
              <a:t>30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882122" y="6151046"/>
            <a:ext cx="10726729" cy="361986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12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2608" y="6151045"/>
            <a:ext cx="10726729" cy="39868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rgbClr val="303030"/>
                </a:solidFill>
                <a:latin typeface="Source Sans Pro" panose="020B0503030403020204" pitchFamily="34" charset="0"/>
              </a:rPr>
              <a:t>Indikaattori ilmaisee koulu-uupumusta kokevien peruskoulun 8. ja 9. luokkalaisten osuuden prosentteina kysymykseen vastanneista ko. ikäluokassa.</a:t>
            </a:r>
            <a:r>
              <a:rPr lang="fi-FI" sz="1400" dirty="0">
                <a:solidFill>
                  <a:prstClr val="white"/>
                </a:solidFill>
                <a:latin typeface="Arial" panose="020B0604020202020204"/>
                <a:hlinkClick r:id="rId3"/>
              </a:rPr>
              <a:t> Metadata - Sotkanet.fi, Tilasto- ja indikaattoripankki</a:t>
            </a:r>
            <a:endParaRPr lang="fi-FI" sz="1400" dirty="0">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3945DA70-DA2E-1F0C-DB6B-F26BE864AFC8}"/>
              </a:ext>
            </a:extLst>
          </p:cNvPr>
          <p:cNvGraphicFramePr>
            <a:graphicFrameLocks/>
          </p:cNvGraphicFramePr>
          <p:nvPr/>
        </p:nvGraphicFramePr>
        <p:xfrm>
          <a:off x="645056" y="872068"/>
          <a:ext cx="10625665" cy="50207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4925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fld id="{CCD26548-A701-4132-A0A2-A9B09A70FF4B}" type="slidenum">
              <a:rPr lang="fi-FI">
                <a:solidFill>
                  <a:srgbClr val="313131"/>
                </a:solidFill>
                <a:latin typeface="Arial" panose="020B0604020202020204"/>
              </a:rPr>
              <a:pPr/>
              <a:t>31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728497" y="6224346"/>
            <a:ext cx="10559158" cy="235744"/>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400" dirty="0">
                <a:solidFill>
                  <a:srgbClr val="303030"/>
                </a:solidFill>
                <a:latin typeface="Source Sans Pro" panose="020B0503030403020204" pitchFamily="34" charset="0"/>
              </a:rPr>
              <a:t>Indikaattori ilmaisee koulu-uupumusta kokevien ammatillisen oppilaitoksen 1. ja 2. vuoden opiskelijoiden osuuden prosentteina kysymykseen vastanneista ko. ikäluokassa</a:t>
            </a:r>
            <a:r>
              <a:rPr lang="fi-FI" sz="1400" dirty="0">
                <a:solidFill>
                  <a:srgbClr val="313131"/>
                </a:solidFill>
                <a:latin typeface="Arial" panose="020B0604020202020204"/>
                <a:hlinkClick r:id="rId2"/>
              </a:rPr>
              <a:t>Metadata - Sotkanet.fi, Tilasto- ja indikaattoripankki</a:t>
            </a:r>
            <a:r>
              <a:rPr lang="fi-FI" sz="1400" dirty="0">
                <a:solidFill>
                  <a:srgbClr val="303030"/>
                </a:solidFill>
                <a:latin typeface="Source Sans Pro" panose="020B0503030403020204" pitchFamily="34" charset="0"/>
              </a:rPr>
              <a:t>.</a:t>
            </a:r>
            <a:endParaRPr lang="fi-FI" sz="14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4712" y="6151046"/>
            <a:ext cx="10726729" cy="53570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2B07F8C1-6658-0327-6E28-AA83A5ED8306}"/>
              </a:ext>
            </a:extLst>
          </p:cNvPr>
          <p:cNvGraphicFramePr>
            <a:graphicFrameLocks/>
          </p:cNvGraphicFramePr>
          <p:nvPr/>
        </p:nvGraphicFramePr>
        <p:xfrm>
          <a:off x="814388" y="777705"/>
          <a:ext cx="6873861" cy="49746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a:extLst>
              <a:ext uri="{FF2B5EF4-FFF2-40B4-BE49-F238E27FC236}">
                <a16:creationId xmlns:a16="http://schemas.microsoft.com/office/drawing/2014/main" id="{724CDF42-5E66-69B3-5EC4-795E527C630C}"/>
              </a:ext>
            </a:extLst>
          </p:cNvPr>
          <p:cNvGraphicFramePr>
            <a:graphicFrameLocks/>
          </p:cNvGraphicFramePr>
          <p:nvPr/>
        </p:nvGraphicFramePr>
        <p:xfrm>
          <a:off x="8121122" y="1062712"/>
          <a:ext cx="3742267" cy="4779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08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fld id="{CCD26548-A701-4132-A0A2-A9B09A70FF4B}" type="slidenum">
              <a:rPr lang="fi-FI">
                <a:solidFill>
                  <a:srgbClr val="313131"/>
                </a:solidFill>
                <a:latin typeface="Arial" panose="020B0604020202020204"/>
              </a:rPr>
              <a:pPr/>
              <a:t>32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882122" y="6151046"/>
            <a:ext cx="10726729" cy="361986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12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2608" y="5977467"/>
            <a:ext cx="10820897" cy="572264"/>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848D1981-D9BE-5B8D-9207-4E3A4778DA91}"/>
              </a:ext>
            </a:extLst>
          </p:cNvPr>
          <p:cNvGraphicFramePr>
            <a:graphicFrameLocks/>
          </p:cNvGraphicFramePr>
          <p:nvPr/>
        </p:nvGraphicFramePr>
        <p:xfrm>
          <a:off x="704322" y="1092200"/>
          <a:ext cx="10524066" cy="4639733"/>
        </p:xfrm>
        <a:graphic>
          <a:graphicData uri="http://schemas.openxmlformats.org/drawingml/2006/chart">
            <c:chart xmlns:c="http://schemas.openxmlformats.org/drawingml/2006/chart" xmlns:r="http://schemas.openxmlformats.org/officeDocument/2006/relationships" r:id="rId3"/>
          </a:graphicData>
        </a:graphic>
      </p:graphicFrame>
      <p:sp>
        <p:nvSpPr>
          <p:cNvPr id="7" name="Alaotsikko 3">
            <a:extLst>
              <a:ext uri="{FF2B5EF4-FFF2-40B4-BE49-F238E27FC236}">
                <a16:creationId xmlns:a16="http://schemas.microsoft.com/office/drawing/2014/main" id="{CF9CF831-D526-9E10-1964-2B291E942D23}"/>
              </a:ext>
            </a:extLst>
          </p:cNvPr>
          <p:cNvSpPr>
            <a:spLocks noGrp="1"/>
          </p:cNvSpPr>
          <p:nvPr/>
        </p:nvSpPr>
        <p:spPr>
          <a:xfrm>
            <a:off x="728497" y="6063951"/>
            <a:ext cx="10559158" cy="235744"/>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400" dirty="0">
                <a:solidFill>
                  <a:srgbClr val="303030"/>
                </a:solidFill>
                <a:latin typeface="Source Sans Pro" panose="020B0503030403020204" pitchFamily="34" charset="0"/>
              </a:rPr>
              <a:t>Indikaattori ilmaisee koulu-uupumusta kokevien ammatillisen oppilaitoksen 1. ja 2. vuoden opiskelijoiden osuuden prosentteina kysymykseen vastanneista ko. ikäluokassa</a:t>
            </a:r>
            <a:r>
              <a:rPr lang="fi-FI" sz="1400" dirty="0">
                <a:solidFill>
                  <a:srgbClr val="313131"/>
                </a:solidFill>
                <a:latin typeface="Arial" panose="020B0604020202020204"/>
                <a:hlinkClick r:id="rId4"/>
              </a:rPr>
              <a:t>Metadata - Sotkanet.fi, Tilasto- ja indikaattoripankki</a:t>
            </a:r>
            <a:r>
              <a:rPr lang="fi-FI" sz="1400" dirty="0">
                <a:solidFill>
                  <a:srgbClr val="303030"/>
                </a:solidFill>
                <a:latin typeface="Source Sans Pro" panose="020B0503030403020204" pitchFamily="34" charset="0"/>
              </a:rPr>
              <a:t>.</a:t>
            </a:r>
            <a:endParaRPr lang="fi-FI" sz="1400" dirty="0">
              <a:solidFill>
                <a:srgbClr val="313131"/>
              </a:solidFill>
              <a:latin typeface="Arial" panose="020B0604020202020204"/>
            </a:endParaRPr>
          </a:p>
        </p:txBody>
      </p:sp>
    </p:spTree>
    <p:extLst>
      <p:ext uri="{BB962C8B-B14F-4D97-AF65-F5344CB8AC3E}">
        <p14:creationId xmlns:p14="http://schemas.microsoft.com/office/powerpoint/2010/main" val="116394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998343"/>
            <a:ext cx="10546672" cy="55138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65A481A6-ABA1-65C9-B307-E287267A4C91}"/>
              </a:ext>
            </a:extLst>
          </p:cNvPr>
          <p:cNvGraphicFramePr>
            <a:graphicFrameLocks/>
          </p:cNvGraphicFramePr>
          <p:nvPr>
            <p:extLst>
              <p:ext uri="{D42A27DB-BD31-4B8C-83A1-F6EECF244321}">
                <p14:modId xmlns:p14="http://schemas.microsoft.com/office/powerpoint/2010/main" val="295436050"/>
              </p:ext>
            </p:extLst>
          </p:nvPr>
        </p:nvGraphicFramePr>
        <p:xfrm>
          <a:off x="8138056" y="933998"/>
          <a:ext cx="3231281" cy="4403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7">
            <a:extLst>
              <a:ext uri="{FF2B5EF4-FFF2-40B4-BE49-F238E27FC236}">
                <a16:creationId xmlns:a16="http://schemas.microsoft.com/office/drawing/2014/main" id="{2E962808-F590-6507-9E35-D7497B3BCED8}"/>
              </a:ext>
            </a:extLst>
          </p:cNvPr>
          <p:cNvGraphicFramePr>
            <a:graphicFrameLocks/>
          </p:cNvGraphicFramePr>
          <p:nvPr/>
        </p:nvGraphicFramePr>
        <p:xfrm>
          <a:off x="728353" y="933999"/>
          <a:ext cx="7247467" cy="44846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9">
            <a:extLst>
              <a:ext uri="{FF2B5EF4-FFF2-40B4-BE49-F238E27FC236}">
                <a16:creationId xmlns:a16="http://schemas.microsoft.com/office/drawing/2014/main" id="{960BCFE0-68E6-B665-DD72-3A45610FE089}"/>
              </a:ext>
            </a:extLst>
          </p:cNvPr>
          <p:cNvSpPr txBox="1"/>
          <p:nvPr/>
        </p:nvSpPr>
        <p:spPr>
          <a:xfrm>
            <a:off x="893234" y="6005752"/>
            <a:ext cx="10405533" cy="523220"/>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koulu-uupumusta kokevien lukion 1. ja 2. vuoden opiskelijoiden osuuden prosentteina kysymykseen vastanneista ko. ikäluokassa.</a:t>
            </a:r>
            <a:r>
              <a:rPr lang="fi-FI" sz="1400" dirty="0">
                <a:solidFill>
                  <a:prstClr val="black"/>
                </a:solidFill>
                <a:latin typeface="Arial" panose="020B0604020202020204"/>
                <a:hlinkClick r:id="rId5"/>
              </a:rPr>
              <a:t> Metadata - Sotkanet.fi, Tilasto- ja indikaattoripankki</a:t>
            </a:r>
            <a:endParaRPr lang="fi-FI" sz="1400" dirty="0">
              <a:solidFill>
                <a:prstClr val="black"/>
              </a:solidFill>
              <a:latin typeface="Arial" panose="020B0604020202020204"/>
            </a:endParaRPr>
          </a:p>
        </p:txBody>
      </p:sp>
    </p:spTree>
    <p:extLst>
      <p:ext uri="{BB962C8B-B14F-4D97-AF65-F5344CB8AC3E}">
        <p14:creationId xmlns:p14="http://schemas.microsoft.com/office/powerpoint/2010/main" val="2730407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fld id="{CCD26548-A701-4132-A0A2-A9B09A70FF4B}" type="slidenum">
              <a:rPr lang="fi-FI">
                <a:solidFill>
                  <a:srgbClr val="313131"/>
                </a:solidFill>
                <a:latin typeface="Arial" panose="020B0604020202020204"/>
              </a:rPr>
              <a:pPr/>
              <a:t>34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882122" y="6151046"/>
            <a:ext cx="10726729" cy="361986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12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2608" y="6151045"/>
            <a:ext cx="10726729" cy="53264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B0483D83-49DC-A0E0-3D03-DF0354347DB5}"/>
              </a:ext>
            </a:extLst>
          </p:cNvPr>
          <p:cNvGraphicFramePr>
            <a:graphicFrameLocks/>
          </p:cNvGraphicFramePr>
          <p:nvPr/>
        </p:nvGraphicFramePr>
        <p:xfrm>
          <a:off x="642607" y="1180737"/>
          <a:ext cx="9307314" cy="45716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A9CE747F-B7FD-9B7D-00AA-8D864EE49FD2}"/>
              </a:ext>
            </a:extLst>
          </p:cNvPr>
          <p:cNvSpPr txBox="1"/>
          <p:nvPr/>
        </p:nvSpPr>
        <p:spPr>
          <a:xfrm>
            <a:off x="667818" y="6127070"/>
            <a:ext cx="10560571" cy="523220"/>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koulu-uupumusta kokevien lukion 1. ja 2. vuoden opiskelijoiden osuuden prosentteina kysymykseen vastanneista ko. ikäluokassa.</a:t>
            </a:r>
            <a:r>
              <a:rPr lang="fi-FI" sz="1400" dirty="0">
                <a:solidFill>
                  <a:prstClr val="black"/>
                </a:solidFill>
                <a:latin typeface="Arial" panose="020B0604020202020204"/>
                <a:hlinkClick r:id="rId4"/>
              </a:rPr>
              <a:t> Metadata - Sotkanet.fi, Tilasto- ja indikaattoripankki</a:t>
            </a:r>
            <a:endParaRPr lang="fi-FI" sz="1400" dirty="0">
              <a:solidFill>
                <a:prstClr val="black"/>
              </a:solidFill>
              <a:latin typeface="Arial" panose="020B0604020202020204"/>
            </a:endParaRPr>
          </a:p>
        </p:txBody>
      </p:sp>
    </p:spTree>
    <p:extLst>
      <p:ext uri="{BB962C8B-B14F-4D97-AF65-F5344CB8AC3E}">
        <p14:creationId xmlns:p14="http://schemas.microsoft.com/office/powerpoint/2010/main" val="367548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35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224345"/>
            <a:ext cx="10546672" cy="32538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DA50D65A-DDF1-AFF1-6245-1D80E0C169D8}"/>
              </a:ext>
            </a:extLst>
          </p:cNvPr>
          <p:cNvGraphicFramePr>
            <a:graphicFrameLocks/>
          </p:cNvGraphicFramePr>
          <p:nvPr>
            <p:extLst>
              <p:ext uri="{D42A27DB-BD31-4B8C-83A1-F6EECF244321}">
                <p14:modId xmlns:p14="http://schemas.microsoft.com/office/powerpoint/2010/main" val="2183550890"/>
              </p:ext>
            </p:extLst>
          </p:nvPr>
        </p:nvGraphicFramePr>
        <p:xfrm>
          <a:off x="822664" y="1203649"/>
          <a:ext cx="7829924" cy="459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297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36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5F3088C1-1DD1-53FD-43C7-71188F6A0443}"/>
              </a:ext>
            </a:extLst>
          </p:cNvPr>
          <p:cNvGraphicFramePr>
            <a:graphicFrameLocks/>
          </p:cNvGraphicFramePr>
          <p:nvPr>
            <p:extLst>
              <p:ext uri="{D42A27DB-BD31-4B8C-83A1-F6EECF244321}">
                <p14:modId xmlns:p14="http://schemas.microsoft.com/office/powerpoint/2010/main" val="4207220618"/>
              </p:ext>
            </p:extLst>
          </p:nvPr>
        </p:nvGraphicFramePr>
        <p:xfrm>
          <a:off x="961053" y="1017037"/>
          <a:ext cx="7613780" cy="4161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78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37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99DDEF9C-6616-5B06-8372-5CD71C80E0D4}"/>
              </a:ext>
            </a:extLst>
          </p:cNvPr>
          <p:cNvGraphicFramePr>
            <a:graphicFrameLocks/>
          </p:cNvGraphicFramePr>
          <p:nvPr>
            <p:extLst>
              <p:ext uri="{D42A27DB-BD31-4B8C-83A1-F6EECF244321}">
                <p14:modId xmlns:p14="http://schemas.microsoft.com/office/powerpoint/2010/main" val="2242595426"/>
              </p:ext>
            </p:extLst>
          </p:nvPr>
        </p:nvGraphicFramePr>
        <p:xfrm>
          <a:off x="905069" y="1073020"/>
          <a:ext cx="7595119" cy="4163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33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38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5AEA7016-41FF-BDD8-B7D1-2EBFEC7C1C53}"/>
              </a:ext>
            </a:extLst>
          </p:cNvPr>
          <p:cNvGraphicFramePr>
            <a:graphicFrameLocks/>
          </p:cNvGraphicFramePr>
          <p:nvPr>
            <p:extLst>
              <p:ext uri="{D42A27DB-BD31-4B8C-83A1-F6EECF244321}">
                <p14:modId xmlns:p14="http://schemas.microsoft.com/office/powerpoint/2010/main" val="3489907341"/>
              </p:ext>
            </p:extLst>
          </p:nvPr>
        </p:nvGraphicFramePr>
        <p:xfrm>
          <a:off x="979713" y="1110343"/>
          <a:ext cx="7483151" cy="4217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059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00F700-40AC-6A7B-7D73-0BFF09C7B7D8}"/>
              </a:ext>
            </a:extLst>
          </p:cNvPr>
          <p:cNvSpPr>
            <a:spLocks noGrp="1"/>
          </p:cNvSpPr>
          <p:nvPr>
            <p:ph type="title"/>
          </p:nvPr>
        </p:nvSpPr>
        <p:spPr>
          <a:xfrm>
            <a:off x="336015" y="1038013"/>
            <a:ext cx="11271562" cy="339388"/>
          </a:xfrm>
        </p:spPr>
        <p:txBody>
          <a:bodyPr>
            <a:normAutofit fontScale="90000"/>
          </a:bodyPr>
          <a:lstStyle/>
          <a:p>
            <a:r>
              <a:rPr lang="fi-FI" sz="2399" b="1" dirty="0">
                <a:solidFill>
                  <a:srgbClr val="FFC000"/>
                </a:solidFill>
                <a:latin typeface="Inter"/>
                <a:ea typeface="Inter" panose="02000503000000020004" pitchFamily="2" charset="0"/>
              </a:rPr>
              <a:t>Yhteenveto /mielenterveys</a:t>
            </a:r>
          </a:p>
        </p:txBody>
      </p:sp>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3111" y="222117"/>
            <a:ext cx="1476820"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5983" y="329805"/>
            <a:ext cx="111272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3316" y="268316"/>
            <a:ext cx="1289227" cy="3229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lumMod val="75000"/>
                </a:srgbClr>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288" y="266863"/>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02" y="275961"/>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869" y="266150"/>
            <a:ext cx="1284869"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852"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80124" y="640961"/>
            <a:ext cx="1112724" cy="45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fi-FI" sz="1798">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399050" y="1646385"/>
            <a:ext cx="5470252" cy="5075090"/>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799" dirty="0">
                <a:solidFill>
                  <a:srgbClr val="313131"/>
                </a:solidFill>
                <a:latin typeface="Arial" panose="020B0604020202020204"/>
              </a:rPr>
              <a:t>Hyvää</a:t>
            </a:r>
          </a:p>
          <a:p>
            <a:pPr marL="342797" indent="-342797" algn="l">
              <a:spcBef>
                <a:spcPts val="0"/>
              </a:spcBef>
              <a:buBlip>
                <a:blip r:embed="rId2"/>
              </a:buBlip>
              <a:defRPr/>
            </a:pPr>
            <a:r>
              <a:rPr lang="fi-FI" sz="1799" dirty="0">
                <a:solidFill>
                  <a:srgbClr val="313131"/>
                </a:solidFill>
                <a:latin typeface="Arial" panose="020B0604020202020204"/>
              </a:rPr>
              <a:t>Yli puolet (65,7%) on </a:t>
            </a:r>
            <a:r>
              <a:rPr lang="fi-FI" sz="1799" b="1" dirty="0">
                <a:solidFill>
                  <a:srgbClr val="313131"/>
                </a:solidFill>
                <a:latin typeface="Arial" panose="020B0604020202020204"/>
              </a:rPr>
              <a:t>tyytyväinen elämäänsä, </a:t>
            </a:r>
            <a:r>
              <a:rPr lang="fi-FI" sz="1799" dirty="0">
                <a:solidFill>
                  <a:srgbClr val="313131"/>
                </a:solidFill>
                <a:latin typeface="Arial" panose="020B0604020202020204"/>
              </a:rPr>
              <a:t>mutta erittäin tyytyväisten määrä on laskussa ja tilanne 2. huonoin vertailualueisiin</a:t>
            </a:r>
          </a:p>
          <a:p>
            <a:pPr marL="342797" indent="-342797" algn="l">
              <a:spcBef>
                <a:spcPts val="0"/>
              </a:spcBef>
              <a:buBlip>
                <a:blip r:embed="rId2"/>
              </a:buBlip>
              <a:defRPr/>
            </a:pPr>
            <a:r>
              <a:rPr lang="fi-FI" sz="1799" dirty="0">
                <a:solidFill>
                  <a:srgbClr val="313131"/>
                </a:solidFill>
                <a:latin typeface="Arial" panose="020B0604020202020204"/>
              </a:rPr>
              <a:t>Ammattiin opiskelijoiden </a:t>
            </a:r>
            <a:r>
              <a:rPr lang="fi-FI" sz="1799" b="1" dirty="0">
                <a:solidFill>
                  <a:srgbClr val="313131"/>
                </a:solidFill>
                <a:latin typeface="Arial" panose="020B0604020202020204"/>
              </a:rPr>
              <a:t>positiivinen mielenterveyskokemus </a:t>
            </a:r>
            <a:r>
              <a:rPr lang="fi-FI" sz="1799" dirty="0">
                <a:solidFill>
                  <a:srgbClr val="313131"/>
                </a:solidFill>
                <a:latin typeface="Arial" panose="020B0604020202020204"/>
              </a:rPr>
              <a:t>(29,1%)  on nousussa, mutta tytöillä suunta on laskeva. Lukiossa tilanne (25,2%) on pysynyt vakaana, mutta tytöillä kokemus on laskeva</a:t>
            </a:r>
          </a:p>
          <a:p>
            <a:pPr marL="342797" indent="-342797" algn="l">
              <a:spcBef>
                <a:spcPts val="0"/>
              </a:spcBef>
              <a:buBlip>
                <a:blip r:embed="rId2"/>
              </a:buBlip>
              <a:defRPr/>
            </a:pPr>
            <a:r>
              <a:rPr lang="fi-FI" sz="1799" dirty="0">
                <a:solidFill>
                  <a:srgbClr val="313131"/>
                </a:solidFill>
                <a:latin typeface="Arial" panose="020B0604020202020204"/>
              </a:rPr>
              <a:t>Yläkoululaisten </a:t>
            </a:r>
            <a:r>
              <a:rPr lang="fi-FI" sz="1799" b="1" dirty="0">
                <a:solidFill>
                  <a:srgbClr val="313131"/>
                </a:solidFill>
                <a:latin typeface="Arial" panose="020B0604020202020204"/>
              </a:rPr>
              <a:t>huoli mielialasta 12 kuukauden </a:t>
            </a:r>
            <a:r>
              <a:rPr lang="fi-FI" sz="1799" dirty="0">
                <a:solidFill>
                  <a:srgbClr val="313131"/>
                </a:solidFill>
                <a:latin typeface="Arial" panose="020B0604020202020204"/>
              </a:rPr>
              <a:t>aikana (35,5%) on vähän laskenut, mutta tytöistä tätä huolta kokee yli puolet. Ammattiin opiskelijat(28,6%) ovat tässä asiassa 2. parhaita vertailualueisiin ja  tässä indikaattorissa ja huoli on laskussa. Mutta tytöillä huoli on korkealla (53,9)</a:t>
            </a:r>
          </a:p>
          <a:p>
            <a:pPr marL="342797" indent="-342797" algn="l">
              <a:spcBef>
                <a:spcPts val="0"/>
              </a:spcBef>
              <a:buBlip>
                <a:blip r:embed="rId2"/>
              </a:buBlip>
              <a:defRPr/>
            </a:pPr>
            <a:r>
              <a:rPr lang="fi-FI" sz="1799" dirty="0">
                <a:solidFill>
                  <a:srgbClr val="313131"/>
                </a:solidFill>
                <a:latin typeface="Arial" panose="020B0604020202020204"/>
              </a:rPr>
              <a:t>Ammatillisessa </a:t>
            </a:r>
            <a:r>
              <a:rPr lang="fi-FI" sz="1799" b="1" dirty="0">
                <a:solidFill>
                  <a:srgbClr val="313131"/>
                </a:solidFill>
                <a:latin typeface="Arial" panose="020B0604020202020204"/>
              </a:rPr>
              <a:t>koulussa kohtalaista tai vaikeaa ahdistusta </a:t>
            </a:r>
            <a:r>
              <a:rPr lang="fi-FI" sz="1799" dirty="0">
                <a:solidFill>
                  <a:srgbClr val="313131"/>
                </a:solidFill>
                <a:latin typeface="Arial" panose="020B0604020202020204"/>
              </a:rPr>
              <a:t>(14,6%) koetaan muita alueita vähemmän, eikä se ole lisääntynyt</a:t>
            </a:r>
          </a:p>
          <a:p>
            <a:pPr marL="342797" indent="-342797" algn="l">
              <a:spcBef>
                <a:spcPts val="0"/>
              </a:spcBef>
              <a:buBlip>
                <a:blip r:embed="rId2"/>
              </a:buBlip>
              <a:defRPr/>
            </a:pPr>
            <a:endParaRPr lang="fi-FI" sz="1799" dirty="0">
              <a:solidFill>
                <a:srgbClr val="313131"/>
              </a:solidFill>
              <a:latin typeface="Arial" panose="020B0604020202020204"/>
            </a:endParaRPr>
          </a:p>
          <a:p>
            <a:pPr marL="342797" indent="-342797" algn="l">
              <a:spcBef>
                <a:spcPts val="0"/>
              </a:spcBef>
              <a:buBlip>
                <a:blip r:embed="rId2"/>
              </a:buBlip>
              <a:defRPr/>
            </a:pPr>
            <a:endParaRPr lang="fi-FI" sz="1799" dirty="0">
              <a:solidFill>
                <a:srgbClr val="313131"/>
              </a:solidFill>
              <a:latin typeface="Arial" panose="020B0604020202020204"/>
            </a:endParaRPr>
          </a:p>
          <a:p>
            <a:pPr marL="342797" indent="-342797" algn="l">
              <a:spcBef>
                <a:spcPts val="0"/>
              </a:spcBef>
              <a:buBlip>
                <a:blip r:embed="rId2"/>
              </a:buBlip>
              <a:defRPr/>
            </a:pPr>
            <a:endParaRPr lang="fi-FI" sz="2399" dirty="0">
              <a:solidFill>
                <a:srgbClr val="313131"/>
              </a:solidFill>
              <a:latin typeface="Arial" panose="020B0604020202020204"/>
            </a:endParaRPr>
          </a:p>
          <a:p>
            <a:pPr marL="342797" indent="-342797" algn="l">
              <a:spcBef>
                <a:spcPts val="0"/>
              </a:spcBef>
              <a:buBlip>
                <a:blip r:embed="rId2"/>
              </a:buBlip>
              <a:defRPr/>
            </a:pPr>
            <a:endParaRPr lang="fi-FI" sz="2199"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03122" y="1646385"/>
            <a:ext cx="5342750" cy="5519202"/>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799" spc="0" dirty="0">
                <a:solidFill>
                  <a:prstClr val="black"/>
                </a:solidFill>
                <a:latin typeface="Arial" panose="020B0604020202020204"/>
                <a:ea typeface="Inter" panose="02000503000000020004" pitchFamily="2" charset="0"/>
                <a:cs typeface="Arial"/>
              </a:rPr>
              <a:t>Kehitettävää</a:t>
            </a:r>
          </a:p>
          <a:p>
            <a:pPr marL="342797" indent="-342797" algn="l">
              <a:spcBef>
                <a:spcPts val="0"/>
              </a:spcBef>
              <a:buBlip>
                <a:blip r:embed="rId2"/>
              </a:buBlip>
              <a:defRPr/>
            </a:pPr>
            <a:r>
              <a:rPr lang="fi-FI" sz="1799" b="1" spc="0" dirty="0">
                <a:solidFill>
                  <a:prstClr val="black"/>
                </a:solidFill>
                <a:latin typeface="Arial" panose="020B0604020202020204"/>
                <a:ea typeface="Inter" panose="02000503000000020004" pitchFamily="2" charset="0"/>
                <a:cs typeface="Arial"/>
              </a:rPr>
              <a:t>Vahvaa positiivista mielenterveyttä </a:t>
            </a:r>
            <a:r>
              <a:rPr lang="fi-FI" sz="1799" spc="0" dirty="0">
                <a:solidFill>
                  <a:prstClr val="black"/>
                </a:solidFill>
                <a:latin typeface="Arial" panose="020B0604020202020204"/>
                <a:ea typeface="Inter" panose="02000503000000020004" pitchFamily="2" charset="0"/>
                <a:cs typeface="Arial"/>
              </a:rPr>
              <a:t>kokee neljäsosa (21,5%) alakoululaisista, kokemus on laskussa ja olemme vertailualueisiin kaikkein huonoin</a:t>
            </a: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Lukiolaisten </a:t>
            </a:r>
            <a:r>
              <a:rPr lang="fi-FI" sz="1799" b="1" spc="0" dirty="0">
                <a:solidFill>
                  <a:prstClr val="black"/>
                </a:solidFill>
                <a:latin typeface="Arial" panose="020B0604020202020204"/>
                <a:ea typeface="Inter" panose="02000503000000020004" pitchFamily="2" charset="0"/>
                <a:cs typeface="Arial"/>
              </a:rPr>
              <a:t>huoli mielialasta 12 kuukauden </a:t>
            </a:r>
            <a:r>
              <a:rPr lang="fi-FI" sz="1799" spc="0" dirty="0">
                <a:solidFill>
                  <a:prstClr val="black"/>
                </a:solidFill>
                <a:latin typeface="Arial" panose="020B0604020202020204"/>
                <a:ea typeface="Inter" panose="02000503000000020004" pitchFamily="2" charset="0"/>
                <a:cs typeface="Arial"/>
              </a:rPr>
              <a:t>aikana (45,5%) on muihin alueisiin verrattuna huonoin, mutta tilanne on pysynyt samana vuoteen 2021 verrattuna</a:t>
            </a: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Yläkoulussa </a:t>
            </a:r>
            <a:r>
              <a:rPr lang="fi-FI" sz="1799" b="1" spc="0" dirty="0">
                <a:solidFill>
                  <a:prstClr val="black"/>
                </a:solidFill>
                <a:latin typeface="Arial" panose="020B0604020202020204"/>
                <a:ea typeface="Inter" panose="02000503000000020004" pitchFamily="2" charset="0"/>
                <a:cs typeface="Arial"/>
              </a:rPr>
              <a:t>kohtalaista tai vaikeaa  ahdistusta</a:t>
            </a:r>
            <a:r>
              <a:rPr lang="fi-FI" sz="1799" spc="0" dirty="0">
                <a:solidFill>
                  <a:prstClr val="black"/>
                </a:solidFill>
                <a:latin typeface="Arial" panose="020B0604020202020204"/>
                <a:ea typeface="Inter" panose="02000503000000020004" pitchFamily="2" charset="0"/>
                <a:cs typeface="Arial"/>
              </a:rPr>
              <a:t> kokee  viidesosa (20,7%), työt enemmän kuin pojat. Lukiossa ahdistus (21,5%) on lisääntynyt ja sitä on 2.eniten verrattuna muihin alueisiin</a:t>
            </a:r>
          </a:p>
          <a:p>
            <a:pPr marL="342797" indent="-342797" algn="l">
              <a:spcBef>
                <a:spcPts val="0"/>
              </a:spcBef>
              <a:buBlip>
                <a:blip r:embed="rId2"/>
              </a:buBlip>
              <a:defRPr/>
            </a:pPr>
            <a:r>
              <a:rPr lang="fi-FI" sz="1799" b="1" spc="0" dirty="0">
                <a:solidFill>
                  <a:prstClr val="black"/>
                </a:solidFill>
                <a:latin typeface="Arial" panose="020B0604020202020204"/>
                <a:ea typeface="Inter" panose="02000503000000020004" pitchFamily="2" charset="0"/>
                <a:cs typeface="Arial"/>
              </a:rPr>
              <a:t>Sosiaalisesta ahdistusta </a:t>
            </a:r>
            <a:r>
              <a:rPr lang="fi-FI" sz="1799" spc="0" dirty="0">
                <a:solidFill>
                  <a:prstClr val="black"/>
                </a:solidFill>
                <a:latin typeface="Arial" panose="020B0604020202020204"/>
                <a:ea typeface="Inter" panose="02000503000000020004" pitchFamily="2" charset="0"/>
                <a:cs typeface="Arial"/>
              </a:rPr>
              <a:t>kärsii runsas kolmas osa yläkoulun (36,4%) ja lukion (38,7%) oppilaista. Tytöt enemmän</a:t>
            </a: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Riski syömishäiriöille on lukiossa viidesosalla(21,1%)  opiskelijoista: selvä nousu ja eniten verrattuna muihin alueisiin</a:t>
            </a: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p:txBody>
      </p:sp>
    </p:spTree>
    <p:extLst>
      <p:ext uri="{BB962C8B-B14F-4D97-AF65-F5344CB8AC3E}">
        <p14:creationId xmlns:p14="http://schemas.microsoft.com/office/powerpoint/2010/main" val="46209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82F30DCE-4AE4-DFB2-F05B-E72911743D30}"/>
              </a:ext>
            </a:extLst>
          </p:cNvPr>
          <p:cNvSpPr txBox="1"/>
          <p:nvPr/>
        </p:nvSpPr>
        <p:spPr>
          <a:xfrm>
            <a:off x="977596" y="5736463"/>
            <a:ext cx="10284660" cy="738664"/>
          </a:xfrm>
          <a:prstGeom prst="rect">
            <a:avLst/>
          </a:prstGeom>
          <a:noFill/>
        </p:spPr>
        <p:txBody>
          <a:bodyPr wrap="square">
            <a:spAutoFit/>
          </a:bodyPr>
          <a:lstStyle/>
          <a:p>
            <a:r>
              <a:rPr lang="fi-FI" sz="1400" dirty="0">
                <a:solidFill>
                  <a:srgbClr val="303030"/>
                </a:solidFill>
                <a:latin typeface="Source Sans Pro" panose="020B0503030403020204" pitchFamily="34" charset="0"/>
              </a:rPr>
              <a:t>Indikaattori ilmaisee niiden peruskoulun 8. ja 9. luokkalaisten osuuden prosentteina kysymykseen vastanneista ko. ikäluokassa, jotka ovat erittäin tai melko tyytyväisiä elämäänsä tällä hetkellä. Elämään tyytyväisyyden mittaamisen yhdellä kysymyksellä on todettu väestötasolla yhtä luotettavaksi kuin useilla kysymyksillä mittaamisen.</a:t>
            </a:r>
            <a:r>
              <a:rPr lang="fi-FI" sz="1400" dirty="0">
                <a:solidFill>
                  <a:prstClr val="black"/>
                </a:solidFill>
                <a:latin typeface="Arial" panose="020B0604020202020204"/>
                <a:hlinkClick r:id="rId3"/>
              </a:rPr>
              <a:t> Metadata - Sotkanet.fi, Tilasto- ja indikaattoripankki</a:t>
            </a:r>
            <a:endParaRPr lang="fi-FI" sz="1400" dirty="0">
              <a:solidFill>
                <a:prstClr val="black"/>
              </a:solidFill>
              <a:latin typeface="Arial" panose="020B0604020202020204"/>
            </a:endParaRPr>
          </a:p>
        </p:txBody>
      </p:sp>
      <p:graphicFrame>
        <p:nvGraphicFramePr>
          <p:cNvPr id="3" name="Kaavio 2">
            <a:extLst>
              <a:ext uri="{FF2B5EF4-FFF2-40B4-BE49-F238E27FC236}">
                <a16:creationId xmlns:a16="http://schemas.microsoft.com/office/drawing/2014/main" id="{B5D78A31-FBEE-23DD-CB65-2F7AAA8A271B}"/>
              </a:ext>
            </a:extLst>
          </p:cNvPr>
          <p:cNvGraphicFramePr>
            <a:graphicFrameLocks/>
          </p:cNvGraphicFramePr>
          <p:nvPr/>
        </p:nvGraphicFramePr>
        <p:xfrm>
          <a:off x="882122" y="1007534"/>
          <a:ext cx="10504585" cy="4404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5514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00F700-40AC-6A7B-7D73-0BFF09C7B7D8}"/>
              </a:ext>
            </a:extLst>
          </p:cNvPr>
          <p:cNvSpPr>
            <a:spLocks noGrp="1"/>
          </p:cNvSpPr>
          <p:nvPr>
            <p:ph type="title"/>
          </p:nvPr>
        </p:nvSpPr>
        <p:spPr>
          <a:xfrm>
            <a:off x="307819" y="900114"/>
            <a:ext cx="11271562" cy="339388"/>
          </a:xfrm>
        </p:spPr>
        <p:txBody>
          <a:bodyPr>
            <a:normAutofit fontScale="90000"/>
          </a:bodyPr>
          <a:lstStyle/>
          <a:p>
            <a:r>
              <a:rPr lang="fi-FI" sz="2399" b="1" dirty="0">
                <a:solidFill>
                  <a:srgbClr val="FFC000"/>
                </a:solidFill>
                <a:latin typeface="Inter"/>
                <a:ea typeface="Inter" panose="02000503000000020004" pitchFamily="2" charset="0"/>
              </a:rPr>
              <a:t>Yhteenveto /mielenterveys</a:t>
            </a:r>
          </a:p>
        </p:txBody>
      </p:sp>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3111" y="222117"/>
            <a:ext cx="1476820"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5983" y="329805"/>
            <a:ext cx="111272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3316" y="268316"/>
            <a:ext cx="1289227" cy="3229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lumMod val="75000"/>
                </a:srgbClr>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288" y="266863"/>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02" y="275961"/>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869" y="266150"/>
            <a:ext cx="1284869"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852"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80124" y="640961"/>
            <a:ext cx="1112724" cy="45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fi-FI" sz="1798">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399050" y="1646385"/>
            <a:ext cx="5470252" cy="4503954"/>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799" b="1" dirty="0">
                <a:solidFill>
                  <a:srgbClr val="313131"/>
                </a:solidFill>
                <a:latin typeface="Arial" panose="020B0604020202020204"/>
              </a:rPr>
              <a:t>Hyvää</a:t>
            </a: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Ammatillisessa oppilaitoksessa </a:t>
            </a:r>
            <a:r>
              <a:rPr lang="fi-FI" sz="1799" b="1" spc="0" dirty="0">
                <a:solidFill>
                  <a:prstClr val="black"/>
                </a:solidFill>
                <a:latin typeface="Arial" panose="020B0604020202020204"/>
                <a:ea typeface="Inter" panose="02000503000000020004" pitchFamily="2" charset="0"/>
                <a:cs typeface="Arial"/>
              </a:rPr>
              <a:t>masennusoireilu</a:t>
            </a:r>
            <a:r>
              <a:rPr lang="fi-FI" sz="1799" spc="0" dirty="0">
                <a:solidFill>
                  <a:prstClr val="black"/>
                </a:solidFill>
                <a:latin typeface="Arial" panose="020B0604020202020204"/>
                <a:ea typeface="Inter" panose="02000503000000020004" pitchFamily="2" charset="0"/>
                <a:cs typeface="Arial"/>
              </a:rPr>
              <a:t> (18,7) ei ole lisääntynyt vuodesta 2021.</a:t>
            </a: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Yläkoululaisten </a:t>
            </a:r>
            <a:r>
              <a:rPr lang="fi-FI" sz="1799" b="1" spc="0" dirty="0">
                <a:solidFill>
                  <a:prstClr val="black"/>
                </a:solidFill>
                <a:latin typeface="Arial" panose="020B0604020202020204"/>
                <a:ea typeface="Inter" panose="02000503000000020004" pitchFamily="2" charset="0"/>
                <a:cs typeface="Arial"/>
              </a:rPr>
              <a:t>koulu-uupumuksen</a:t>
            </a:r>
            <a:r>
              <a:rPr lang="fi-FI" sz="1799" spc="0" dirty="0">
                <a:solidFill>
                  <a:prstClr val="black"/>
                </a:solidFill>
                <a:latin typeface="Arial" panose="020B0604020202020204"/>
                <a:ea typeface="Inter" panose="02000503000000020004" pitchFamily="2" charset="0"/>
                <a:cs typeface="Arial"/>
              </a:rPr>
              <a:t> kasvu on taittunut, sitä kokee kuitenkin vielä 19,1%, tytöt enemmän kuin pojat. </a:t>
            </a: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Ammatillisessa oppilaitoksessa </a:t>
            </a:r>
            <a:r>
              <a:rPr lang="fi-FI" sz="1799" b="1" spc="0" dirty="0">
                <a:solidFill>
                  <a:prstClr val="black"/>
                </a:solidFill>
                <a:latin typeface="Arial" panose="020B0604020202020204"/>
                <a:ea typeface="Inter" panose="02000503000000020004" pitchFamily="2" charset="0"/>
                <a:cs typeface="Arial"/>
              </a:rPr>
              <a:t>koulu- uupumus </a:t>
            </a:r>
            <a:r>
              <a:rPr lang="fi-FI" sz="1799" spc="0" dirty="0">
                <a:solidFill>
                  <a:prstClr val="black"/>
                </a:solidFill>
                <a:latin typeface="Arial" panose="020B0604020202020204"/>
                <a:ea typeface="Inter" panose="02000503000000020004" pitchFamily="2" charset="0"/>
                <a:cs typeface="Arial"/>
              </a:rPr>
              <a:t>on vähäistä (7,4%) ja se on laskussa. Myös lukion koulu-uupuneiden määrän lisääntyminen on tasoittunut ja koulu-uupuneita lukiossa on 17.7%</a:t>
            </a: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Yläkoulussa kokee terveydentilansa keskikertaiseksi tai huonoksi neljäsosa (24,7%), mikä on vertailualueisiin verrattuna vähiten</a:t>
            </a:r>
          </a:p>
          <a:p>
            <a:pPr marL="342797" indent="-342797" algn="l">
              <a:spcBef>
                <a:spcPts val="0"/>
              </a:spcBef>
              <a:buBlip>
                <a:blip r:embed="rId2"/>
              </a:buBlip>
              <a:defRPr/>
            </a:pPr>
            <a:endParaRPr lang="fi-FI" sz="2399" dirty="0">
              <a:solidFill>
                <a:srgbClr val="313131"/>
              </a:solidFill>
              <a:latin typeface="Arial" panose="020B0604020202020204"/>
            </a:endParaRPr>
          </a:p>
          <a:p>
            <a:pPr marL="342797" indent="-342797" algn="l">
              <a:spcBef>
                <a:spcPts val="0"/>
              </a:spcBef>
              <a:buBlip>
                <a:blip r:embed="rId2"/>
              </a:buBlip>
              <a:defRPr/>
            </a:pPr>
            <a:endParaRPr lang="fi-FI" sz="2199"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03122" y="1646385"/>
            <a:ext cx="5342750" cy="5519202"/>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799" b="1" spc="0" dirty="0">
                <a:solidFill>
                  <a:prstClr val="black"/>
                </a:solidFill>
                <a:latin typeface="Arial" panose="020B0604020202020204"/>
                <a:ea typeface="Inter" panose="02000503000000020004" pitchFamily="2" charset="0"/>
                <a:cs typeface="Arial"/>
              </a:rPr>
              <a:t>Kehitettävää</a:t>
            </a: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Neljäs osa (24,1%) yläkoululaisista kokee </a:t>
            </a:r>
            <a:r>
              <a:rPr lang="fi-FI" sz="1799" b="1" spc="0" dirty="0">
                <a:solidFill>
                  <a:prstClr val="black"/>
                </a:solidFill>
                <a:latin typeface="Arial" panose="020B0604020202020204"/>
                <a:ea typeface="Inter" panose="02000503000000020004" pitchFamily="2" charset="0"/>
                <a:cs typeface="Arial"/>
              </a:rPr>
              <a:t>vähintään kaksi viikkoa kestänyttä masennusoireilua</a:t>
            </a:r>
            <a:r>
              <a:rPr lang="fi-FI" sz="1799" spc="0" dirty="0">
                <a:solidFill>
                  <a:prstClr val="black"/>
                </a:solidFill>
                <a:latin typeface="Arial" panose="020B0604020202020204"/>
                <a:ea typeface="Inter" panose="02000503000000020004" pitchFamily="2" charset="0"/>
                <a:cs typeface="Arial"/>
              </a:rPr>
              <a:t>, tytöt kokevat enemmän kuin pojat, tilanne kuitenkin tasoittunut. </a:t>
            </a: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Lukiolaisista neljäsosa (24,3%) kokee vähintään </a:t>
            </a:r>
            <a:r>
              <a:rPr lang="fi-FI" sz="1799" b="1" spc="0" dirty="0">
                <a:solidFill>
                  <a:prstClr val="black"/>
                </a:solidFill>
                <a:latin typeface="Arial" panose="020B0604020202020204"/>
                <a:ea typeface="Inter" panose="02000503000000020004" pitchFamily="2" charset="0"/>
                <a:cs typeface="Arial"/>
              </a:rPr>
              <a:t>kaksi viikkoa kestänyttä masennusoireilua </a:t>
            </a:r>
            <a:r>
              <a:rPr lang="fi-FI" sz="1799" spc="0" dirty="0">
                <a:solidFill>
                  <a:prstClr val="black"/>
                </a:solidFill>
                <a:latin typeface="Arial" panose="020B0604020202020204"/>
                <a:ea typeface="Inter" panose="02000503000000020004" pitchFamily="2" charset="0"/>
                <a:cs typeface="Arial"/>
              </a:rPr>
              <a:t>ja tämä on voimakkaassa kasvussa tytöillä.</a:t>
            </a:r>
          </a:p>
          <a:p>
            <a:pPr marL="342797" indent="-342797" algn="l">
              <a:spcBef>
                <a:spcPts val="0"/>
              </a:spcBef>
              <a:buBlip>
                <a:blip r:embed="rId2"/>
              </a:buBlip>
              <a:defRPr/>
            </a:pPr>
            <a:r>
              <a:rPr lang="fi-FI" sz="1799" spc="0" dirty="0">
                <a:solidFill>
                  <a:prstClr val="black"/>
                </a:solidFill>
                <a:latin typeface="Arial" panose="020B0604020202020204"/>
                <a:ea typeface="Inter" panose="02000503000000020004" pitchFamily="2" charset="0"/>
                <a:cs typeface="Arial"/>
              </a:rPr>
              <a:t>Huomion arvoista on, että yläkoululaisista runsas neljäosa (28,5%) kokee </a:t>
            </a:r>
            <a:r>
              <a:rPr lang="fi-FI" sz="1799" b="1" spc="0" dirty="0">
                <a:solidFill>
                  <a:prstClr val="black"/>
                </a:solidFill>
                <a:latin typeface="Arial" panose="020B0604020202020204"/>
                <a:ea typeface="Inter" panose="02000503000000020004" pitchFamily="2" charset="0"/>
                <a:cs typeface="Arial"/>
              </a:rPr>
              <a:t>kipua vatsassa</a:t>
            </a:r>
          </a:p>
          <a:p>
            <a:pPr algn="l">
              <a:spcBef>
                <a:spcPts val="0"/>
              </a:spcBef>
              <a:defRPr/>
            </a:pPr>
            <a:endParaRPr lang="fi-FI" sz="1799" b="1" spc="0" dirty="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2"/>
              </a:buBlip>
              <a:defRPr/>
            </a:pPr>
            <a:r>
              <a:rPr lang="fi-FI" sz="1799" b="1" spc="0" dirty="0">
                <a:solidFill>
                  <a:prstClr val="black"/>
                </a:solidFill>
                <a:latin typeface="Arial" panose="020B0604020202020204"/>
                <a:ea typeface="Inter" panose="02000503000000020004" pitchFamily="2" charset="0"/>
                <a:cs typeface="Arial"/>
              </a:rPr>
              <a:t>V</a:t>
            </a:r>
            <a:r>
              <a:rPr lang="fi-FI" sz="1799" spc="0" dirty="0">
                <a:solidFill>
                  <a:prstClr val="black"/>
                </a:solidFill>
                <a:latin typeface="Arial" panose="020B0604020202020204"/>
                <a:ea typeface="Inter" panose="02000503000000020004" pitchFamily="2" charset="0"/>
                <a:cs typeface="Arial"/>
              </a:rPr>
              <a:t>ajaa puolet (45,3%) </a:t>
            </a:r>
            <a:r>
              <a:rPr lang="fi-FI" sz="1799" b="1" spc="0" dirty="0">
                <a:solidFill>
                  <a:prstClr val="black"/>
                </a:solidFill>
                <a:latin typeface="Arial" panose="020B0604020202020204"/>
                <a:ea typeface="Inter" panose="02000503000000020004" pitchFamily="2" charset="0"/>
                <a:cs typeface="Arial"/>
              </a:rPr>
              <a:t>kipua päässä </a:t>
            </a:r>
            <a:r>
              <a:rPr lang="fi-FI" sz="1799" spc="0" dirty="0">
                <a:solidFill>
                  <a:prstClr val="black"/>
                </a:solidFill>
                <a:latin typeface="Arial" panose="020B0604020202020204"/>
                <a:ea typeface="Inter" panose="02000503000000020004" pitchFamily="2" charset="0"/>
                <a:cs typeface="Arial"/>
              </a:rPr>
              <a:t>vähintään samoin vähintään kerran viikossa</a:t>
            </a:r>
          </a:p>
          <a:p>
            <a:pPr marL="342797" indent="-342797" algn="l">
              <a:spcBef>
                <a:spcPts val="0"/>
              </a:spcBef>
              <a:buBlip>
                <a:blip r:embed="rId2"/>
              </a:buBlip>
              <a:defRPr/>
            </a:pPr>
            <a:endParaRPr lang="fi-FI" sz="1799" dirty="0">
              <a:solidFill>
                <a:srgbClr val="313131"/>
              </a:solidFill>
              <a:latin typeface="Arial" panose="020B0604020202020204"/>
            </a:endParaRPr>
          </a:p>
          <a:p>
            <a:pPr algn="l">
              <a:spcBef>
                <a:spcPts val="0"/>
              </a:spcBef>
              <a:defRPr/>
            </a:pPr>
            <a:endParaRPr lang="fi-FI" sz="1799" spc="0" dirty="0">
              <a:solidFill>
                <a:prstClr val="black"/>
              </a:solidFill>
              <a:latin typeface="Arial" panose="020B0604020202020204"/>
              <a:ea typeface="Inter" panose="02000503000000020004" pitchFamily="2" charset="0"/>
              <a:cs typeface="Arial"/>
            </a:endParaRPr>
          </a:p>
        </p:txBody>
      </p:sp>
    </p:spTree>
    <p:extLst>
      <p:ext uri="{BB962C8B-B14F-4D97-AF65-F5344CB8AC3E}">
        <p14:creationId xmlns:p14="http://schemas.microsoft.com/office/powerpoint/2010/main" val="110932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3111" y="222117"/>
            <a:ext cx="1476820"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5983" y="329805"/>
            <a:ext cx="111272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3316" y="268316"/>
            <a:ext cx="1289227" cy="3229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6288" y="266863"/>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302" y="275961"/>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2869" y="266150"/>
            <a:ext cx="1284869"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852"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80124" y="634386"/>
            <a:ext cx="1112724" cy="45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fi-FI" sz="1798">
              <a:solidFill>
                <a:prstClr val="white"/>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819" y="2112416"/>
            <a:ext cx="5342750" cy="403792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9" spc="0">
              <a:solidFill>
                <a:prstClr val="black"/>
              </a:solidFill>
              <a:latin typeface="Arial" panose="020B0604020202020204"/>
              <a:ea typeface="Inter" panose="02000503000000020004" pitchFamily="2" charset="0"/>
              <a:cs typeface="Arial"/>
            </a:endParaRPr>
          </a:p>
          <a:p>
            <a:pPr marL="342797" indent="-342797" algn="l">
              <a:spcBef>
                <a:spcPts val="0"/>
              </a:spcBef>
              <a:buBlip>
                <a:blip r:embed="rId3"/>
              </a:buBlip>
              <a:defRPr/>
            </a:pPr>
            <a:endParaRPr lang="fi-FI" sz="2399" spc="0">
              <a:solidFill>
                <a:prstClr val="black"/>
              </a:solidFill>
              <a:latin typeface="Arial" panose="020B0604020202020204"/>
              <a:ea typeface="Inter" panose="02000503000000020004" pitchFamily="2" charset="0"/>
              <a:cs typeface="Arial"/>
            </a:endParaRPr>
          </a:p>
          <a:p>
            <a:endParaRPr lang="fi-FI" sz="2199">
              <a:solidFill>
                <a:srgbClr val="313131"/>
              </a:solidFill>
              <a:latin typeface="Arial" panose="020B0604020202020204"/>
            </a:endParaRPr>
          </a:p>
        </p:txBody>
      </p:sp>
      <p:sp>
        <p:nvSpPr>
          <p:cNvPr id="2" name="Tekstiruutu 1">
            <a:extLst>
              <a:ext uri="{FF2B5EF4-FFF2-40B4-BE49-F238E27FC236}">
                <a16:creationId xmlns:a16="http://schemas.microsoft.com/office/drawing/2014/main" id="{609DE202-573C-062B-92EA-58DC546C2C17}"/>
              </a:ext>
            </a:extLst>
          </p:cNvPr>
          <p:cNvSpPr txBox="1"/>
          <p:nvPr/>
        </p:nvSpPr>
        <p:spPr>
          <a:xfrm>
            <a:off x="526238" y="970572"/>
            <a:ext cx="10698489" cy="738407"/>
          </a:xfrm>
          <a:prstGeom prst="rect">
            <a:avLst/>
          </a:prstGeom>
          <a:solidFill>
            <a:schemeClr val="bg1">
              <a:lumMod val="95000"/>
            </a:schemeClr>
          </a:solidFill>
          <a:ln>
            <a:solidFill>
              <a:schemeClr val="tx1"/>
            </a:solidFill>
          </a:ln>
        </p:spPr>
        <p:txBody>
          <a:bodyPr wrap="square" lIns="0" tIns="0" rIns="0" bIns="0" rtlCol="0">
            <a:spAutoFit/>
          </a:bodyPr>
          <a:lstStyle/>
          <a:p>
            <a:r>
              <a:rPr lang="fi-FI" sz="2399" dirty="0">
                <a:solidFill>
                  <a:srgbClr val="FFC000"/>
                </a:solidFill>
                <a:latin typeface="Arial" panose="020B0604020202020204"/>
              </a:rPr>
              <a:t>Joitakin mielenterveyden ja päihteiden käytön taustatekijöitä….joita </a:t>
            </a:r>
            <a:r>
              <a:rPr lang="fi-FI" sz="2399">
                <a:solidFill>
                  <a:srgbClr val="FFC000"/>
                </a:solidFill>
                <a:latin typeface="Arial" panose="020B0604020202020204"/>
              </a:rPr>
              <a:t>hyvä tarkastella</a:t>
            </a:r>
            <a:endParaRPr lang="fi-FI" sz="2399" dirty="0">
              <a:solidFill>
                <a:srgbClr val="FFC000"/>
              </a:solidFill>
              <a:latin typeface="Arial" panose="020B0604020202020204"/>
            </a:endParaRPr>
          </a:p>
        </p:txBody>
      </p:sp>
      <p:sp>
        <p:nvSpPr>
          <p:cNvPr id="8" name="Tekstiruutu 7">
            <a:extLst>
              <a:ext uri="{FF2B5EF4-FFF2-40B4-BE49-F238E27FC236}">
                <a16:creationId xmlns:a16="http://schemas.microsoft.com/office/drawing/2014/main" id="{20D6BB87-4CFC-D02F-6FFC-71A99B89EF50}"/>
              </a:ext>
            </a:extLst>
          </p:cNvPr>
          <p:cNvSpPr txBox="1"/>
          <p:nvPr/>
        </p:nvSpPr>
        <p:spPr>
          <a:xfrm>
            <a:off x="526237" y="1915961"/>
            <a:ext cx="5131726" cy="2491836"/>
          </a:xfrm>
          <a:prstGeom prst="rect">
            <a:avLst/>
          </a:prstGeom>
          <a:noFill/>
        </p:spPr>
        <p:txBody>
          <a:bodyPr wrap="none" lIns="0" tIns="0" rIns="0" bIns="0" rtlCol="0">
            <a:spAutoFit/>
          </a:bodyPr>
          <a:lstStyle/>
          <a:p>
            <a:pPr marL="285664" indent="-285664">
              <a:buFont typeface="Wingdings" panose="05000000000000000000" pitchFamily="2" charset="2"/>
              <a:buChar char="Ø"/>
            </a:pPr>
            <a:r>
              <a:rPr lang="fi-FI" sz="1799" dirty="0">
                <a:solidFill>
                  <a:prstClr val="black"/>
                </a:solidFill>
                <a:latin typeface="Arial" panose="020B0604020202020204"/>
              </a:rPr>
              <a:t>Koulukiusaaminen</a:t>
            </a:r>
          </a:p>
          <a:p>
            <a:pPr marL="285664" indent="-285664">
              <a:buFont typeface="Wingdings" panose="05000000000000000000" pitchFamily="2" charset="2"/>
              <a:buChar char="Ø"/>
            </a:pPr>
            <a:r>
              <a:rPr lang="fi-FI" sz="1799" dirty="0">
                <a:solidFill>
                  <a:prstClr val="black"/>
                </a:solidFill>
                <a:latin typeface="Arial" panose="020B0604020202020204"/>
              </a:rPr>
              <a:t>Kotona fyysinen ja pyykkinen väkivalta</a:t>
            </a:r>
          </a:p>
          <a:p>
            <a:pPr marL="285664" indent="-285664">
              <a:buFont typeface="Wingdings" panose="05000000000000000000" pitchFamily="2" charset="2"/>
              <a:buChar char="Ø"/>
            </a:pPr>
            <a:r>
              <a:rPr lang="fi-FI" sz="1799" dirty="0">
                <a:solidFill>
                  <a:prstClr val="black"/>
                </a:solidFill>
                <a:latin typeface="Arial" panose="020B0604020202020204"/>
              </a:rPr>
              <a:t>Harrastaa vapaa-ajalla</a:t>
            </a:r>
          </a:p>
          <a:p>
            <a:pPr marL="285664" indent="-285664">
              <a:buFont typeface="Wingdings" panose="05000000000000000000" pitchFamily="2" charset="2"/>
              <a:buChar char="Ø"/>
            </a:pPr>
            <a:r>
              <a:rPr lang="fi-FI" sz="1799" dirty="0">
                <a:solidFill>
                  <a:prstClr val="black"/>
                </a:solidFill>
                <a:latin typeface="Arial" panose="020B0604020202020204"/>
              </a:rPr>
              <a:t>Ei koe olevansa osa luokka tai kouluyhteisöä</a:t>
            </a:r>
          </a:p>
          <a:p>
            <a:pPr marL="285664" indent="-285664">
              <a:buFont typeface="Wingdings" panose="05000000000000000000" pitchFamily="2" charset="2"/>
              <a:buChar char="Ø"/>
            </a:pPr>
            <a:r>
              <a:rPr lang="fi-FI" sz="1799" dirty="0">
                <a:solidFill>
                  <a:prstClr val="black"/>
                </a:solidFill>
                <a:latin typeface="Arial" panose="020B0604020202020204"/>
              </a:rPr>
              <a:t>Ei ole yhtään läheistä ystävää</a:t>
            </a:r>
          </a:p>
          <a:p>
            <a:pPr marL="285664" indent="-285664">
              <a:buFont typeface="Wingdings" panose="05000000000000000000" pitchFamily="2" charset="2"/>
              <a:buChar char="Ø"/>
            </a:pPr>
            <a:r>
              <a:rPr lang="fi-FI" sz="1799" dirty="0">
                <a:solidFill>
                  <a:prstClr val="black"/>
                </a:solidFill>
                <a:latin typeface="Arial" panose="020B0604020202020204"/>
              </a:rPr>
              <a:t>Hyvä keskusteluyhteys vanhemman kanssa</a:t>
            </a:r>
          </a:p>
          <a:p>
            <a:pPr marL="285664" indent="-285664">
              <a:buFont typeface="Wingdings" panose="05000000000000000000" pitchFamily="2" charset="2"/>
              <a:buChar char="Ø"/>
            </a:pPr>
            <a:r>
              <a:rPr lang="fi-FI" sz="1799" dirty="0">
                <a:solidFill>
                  <a:prstClr val="black"/>
                </a:solidFill>
                <a:latin typeface="Arial" panose="020B0604020202020204"/>
              </a:rPr>
              <a:t>Vanhemman alkoholinkäyttö aiheuttanut haittaa</a:t>
            </a:r>
          </a:p>
          <a:p>
            <a:pPr marL="285664" indent="-285664">
              <a:buFont typeface="Wingdings" panose="05000000000000000000" pitchFamily="2" charset="2"/>
              <a:buChar char="Ø"/>
            </a:pPr>
            <a:r>
              <a:rPr lang="fi-FI" sz="1799" dirty="0">
                <a:solidFill>
                  <a:prstClr val="black"/>
                </a:solidFill>
                <a:latin typeface="Arial" panose="020B0604020202020204"/>
              </a:rPr>
              <a:t>Terveys (kokemus, kivut)</a:t>
            </a:r>
          </a:p>
          <a:p>
            <a:pPr marL="285664" indent="-285664">
              <a:buFont typeface="Wingdings" panose="05000000000000000000" pitchFamily="2" charset="2"/>
              <a:buChar char="Ø"/>
            </a:pPr>
            <a:r>
              <a:rPr lang="fi-FI" sz="1799" dirty="0">
                <a:solidFill>
                  <a:prstClr val="black"/>
                </a:solidFill>
                <a:latin typeface="Arial" panose="020B0604020202020204"/>
              </a:rPr>
              <a:t>Terveystarkastus tunnelmat</a:t>
            </a:r>
          </a:p>
        </p:txBody>
      </p:sp>
    </p:spTree>
    <p:extLst>
      <p:ext uri="{BB962C8B-B14F-4D97-AF65-F5344CB8AC3E}">
        <p14:creationId xmlns:p14="http://schemas.microsoft.com/office/powerpoint/2010/main" val="3890497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black"/>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3091" y="624133"/>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1075076" y="5772716"/>
            <a:ext cx="10026268" cy="1030687"/>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600">
                <a:solidFill>
                  <a:srgbClr val="303030"/>
                </a:solidFill>
                <a:latin typeface="Inter" panose="02000503000000020004" pitchFamily="2" charset="0"/>
                <a:ea typeface="Inter" panose="02000503000000020004" pitchFamily="2" charset="0"/>
              </a:rPr>
              <a:t>Indikaattori ilmaisee koulukiusaamisen kohteeksi kerran viikossa tai useammin lukukauden aikana joutuneiden peruskoulun 8. ja 9. luokkalaisten osuuden prosentteina kysymykseen vastanneista ko. ikäluokassa. </a:t>
            </a:r>
            <a:r>
              <a:rPr lang="fi-FI" sz="1600">
                <a:solidFill>
                  <a:srgbClr val="303030"/>
                </a:solidFill>
                <a:latin typeface="Inter" panose="02000503000000020004" pitchFamily="2" charset="0"/>
                <a:ea typeface="Inter" panose="02000503000000020004" pitchFamily="2" charset="0"/>
                <a:hlinkClick r:id="rId2"/>
              </a:rPr>
              <a:t>Sotkanet tulostaulukko linkki.</a:t>
            </a:r>
            <a:endParaRPr lang="fi-FI" sz="1600">
              <a:solidFill>
                <a:srgbClr val="313131"/>
              </a:solidFill>
              <a:latin typeface="Inter" panose="02000503000000020004" pitchFamily="2" charset="0"/>
              <a:ea typeface="Inter" panose="02000503000000020004" pitchFamily="2" charset="0"/>
            </a:endParaRPr>
          </a:p>
          <a:p>
            <a:pPr algn="l">
              <a:spcBef>
                <a:spcPts val="0"/>
              </a:spcBef>
              <a:defRPr/>
            </a:pPr>
            <a:endParaRPr lang="fi-FI" sz="160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2FF7B598-3544-1AF8-7614-0009248C6A4A}"/>
              </a:ext>
            </a:extLst>
          </p:cNvPr>
          <p:cNvGraphicFramePr>
            <a:graphicFrameLocks/>
          </p:cNvGraphicFramePr>
          <p:nvPr/>
        </p:nvGraphicFramePr>
        <p:xfrm>
          <a:off x="1678779" y="1134693"/>
          <a:ext cx="6450572" cy="41061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ulukko 7">
            <a:extLst>
              <a:ext uri="{FF2B5EF4-FFF2-40B4-BE49-F238E27FC236}">
                <a16:creationId xmlns:a16="http://schemas.microsoft.com/office/drawing/2014/main" id="{0547C5BE-9A06-9EFD-655F-EDAC835A44CA}"/>
              </a:ext>
            </a:extLst>
          </p:cNvPr>
          <p:cNvGraphicFramePr>
            <a:graphicFrameLocks noGrp="1"/>
          </p:cNvGraphicFramePr>
          <p:nvPr/>
        </p:nvGraphicFramePr>
        <p:xfrm>
          <a:off x="8381405" y="2179675"/>
          <a:ext cx="3638394" cy="1828165"/>
        </p:xfrm>
        <a:graphic>
          <a:graphicData uri="http://schemas.openxmlformats.org/drawingml/2006/table">
            <a:tbl>
              <a:tblPr firstRow="1" bandRow="1">
                <a:tableStyleId>{5C22544A-7EE6-4342-B048-85BDC9FD1C3A}</a:tableStyleId>
              </a:tblPr>
              <a:tblGrid>
                <a:gridCol w="1353606">
                  <a:extLst>
                    <a:ext uri="{9D8B030D-6E8A-4147-A177-3AD203B41FA5}">
                      <a16:colId xmlns:a16="http://schemas.microsoft.com/office/drawing/2014/main" val="3522074401"/>
                    </a:ext>
                  </a:extLst>
                </a:gridCol>
                <a:gridCol w="849322">
                  <a:extLst>
                    <a:ext uri="{9D8B030D-6E8A-4147-A177-3AD203B41FA5}">
                      <a16:colId xmlns:a16="http://schemas.microsoft.com/office/drawing/2014/main" val="2884310713"/>
                    </a:ext>
                  </a:extLst>
                </a:gridCol>
                <a:gridCol w="836052">
                  <a:extLst>
                    <a:ext uri="{9D8B030D-6E8A-4147-A177-3AD203B41FA5}">
                      <a16:colId xmlns:a16="http://schemas.microsoft.com/office/drawing/2014/main" val="497102098"/>
                    </a:ext>
                  </a:extLst>
                </a:gridCol>
                <a:gridCol w="599414">
                  <a:extLst>
                    <a:ext uri="{9D8B030D-6E8A-4147-A177-3AD203B41FA5}">
                      <a16:colId xmlns:a16="http://schemas.microsoft.com/office/drawing/2014/main" val="2567173676"/>
                    </a:ext>
                  </a:extLst>
                </a:gridCol>
              </a:tblGrid>
              <a:tr h="0">
                <a:tc gridSpan="4">
                  <a:txBody>
                    <a:bodyPr/>
                    <a:lstStyle/>
                    <a:p>
                      <a:pPr lvl="0" algn="l">
                        <a:buNone/>
                      </a:pPr>
                      <a:r>
                        <a:rPr lang="fi-FI">
                          <a:solidFill>
                            <a:schemeClr val="tx1"/>
                          </a:solidFill>
                          <a:effectLst/>
                        </a:rPr>
                        <a:t>Pohjois-Savon hyvinvointialue</a:t>
                      </a:r>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2F2F2"/>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extLst>
                  <a:ext uri="{0D108BD9-81ED-4DB2-BD59-A6C34878D82A}">
                    <a16:rowId xmlns:a16="http://schemas.microsoft.com/office/drawing/2014/main" val="36222431"/>
                  </a:ext>
                </a:extLst>
              </a:tr>
              <a:tr h="0">
                <a:tc>
                  <a:txBody>
                    <a:bodyPr/>
                    <a:lstStyle/>
                    <a:p>
                      <a:pPr lvl="0" algn="l">
                        <a:buNone/>
                      </a:pPr>
                      <a:endParaRPr lang="fi-FI">
                        <a:solidFill>
                          <a:schemeClr val="tx1"/>
                        </a:solidFill>
                        <a:effectLst/>
                      </a:endParaRP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2F2F2"/>
                    </a:solidFill>
                  </a:tcPr>
                </a:tc>
                <a:tc>
                  <a:txBody>
                    <a:bodyPr/>
                    <a:lstStyle/>
                    <a:p>
                      <a:pPr lvl="0" algn="r">
                        <a:buNone/>
                      </a:pPr>
                      <a:r>
                        <a:rPr lang="fi-FI" sz="1100" b="1">
                          <a:solidFill>
                            <a:schemeClr val="tx1"/>
                          </a:solidFill>
                          <a:effectLst/>
                        </a:rPr>
                        <a:t>2019</a:t>
                      </a:r>
                      <a:endParaRPr lang="fi-FI" b="1">
                        <a:solidFill>
                          <a:schemeClr val="tx1"/>
                        </a:solidFill>
                        <a:effectLst/>
                      </a:endParaRP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tc>
                  <a:txBody>
                    <a:bodyPr/>
                    <a:lstStyle/>
                    <a:p>
                      <a:pPr lvl="0" algn="r">
                        <a:buNone/>
                      </a:pPr>
                      <a:r>
                        <a:rPr lang="fi-FI" sz="1100" b="1">
                          <a:solidFill>
                            <a:schemeClr val="tx1"/>
                          </a:solidFill>
                          <a:effectLst/>
                        </a:rPr>
                        <a:t>2021</a:t>
                      </a:r>
                      <a:endParaRPr lang="fi-FI" b="1">
                        <a:solidFill>
                          <a:schemeClr val="tx1"/>
                        </a:solidFill>
                        <a:effectLst/>
                      </a:endParaRP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tc>
                  <a:txBody>
                    <a:bodyPr/>
                    <a:lstStyle/>
                    <a:p>
                      <a:pPr lvl="0" algn="r">
                        <a:buNone/>
                      </a:pPr>
                      <a:r>
                        <a:rPr lang="fi-FI" sz="1100" b="1">
                          <a:solidFill>
                            <a:schemeClr val="tx1"/>
                          </a:solidFill>
                          <a:effectLst/>
                        </a:rPr>
                        <a:t>2023</a:t>
                      </a:r>
                      <a:endParaRPr lang="fi-FI" b="1">
                        <a:solidFill>
                          <a:schemeClr val="tx1"/>
                        </a:solidFill>
                        <a:effectLst/>
                      </a:endParaRP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extLst>
                  <a:ext uri="{0D108BD9-81ED-4DB2-BD59-A6C34878D82A}">
                    <a16:rowId xmlns:a16="http://schemas.microsoft.com/office/drawing/2014/main" val="1859901880"/>
                  </a:ext>
                </a:extLst>
              </a:tr>
              <a:tr h="0">
                <a:tc>
                  <a:txBody>
                    <a:bodyPr/>
                    <a:lstStyle/>
                    <a:p>
                      <a:pPr algn="l"/>
                      <a:r>
                        <a:rPr lang="fi-FI" b="1">
                          <a:solidFill>
                            <a:schemeClr val="tx1"/>
                          </a:solidFill>
                          <a:effectLst/>
                        </a:rPr>
                        <a:t>pojat</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0">
                          <a:solidFill>
                            <a:schemeClr val="tx1"/>
                          </a:solidFill>
                          <a:effectLst/>
                        </a:rPr>
                        <a:t>7,4</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0">
                          <a:solidFill>
                            <a:schemeClr val="tx1"/>
                          </a:solidFill>
                          <a:effectLst/>
                        </a:rPr>
                        <a:t>7,3</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7,0</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61537747"/>
                  </a:ext>
                </a:extLst>
              </a:tr>
              <a:tr h="0">
                <a:tc>
                  <a:txBody>
                    <a:bodyPr/>
                    <a:lstStyle/>
                    <a:p>
                      <a:pPr algn="l"/>
                      <a:r>
                        <a:rPr lang="fi-FI" b="1">
                          <a:solidFill>
                            <a:schemeClr val="tx1"/>
                          </a:solidFill>
                          <a:effectLst/>
                        </a:rPr>
                        <a:t>tytöt</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0">
                          <a:solidFill>
                            <a:schemeClr val="tx1"/>
                          </a:solidFill>
                          <a:effectLst/>
                        </a:rPr>
                        <a:t>4,3</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0">
                          <a:solidFill>
                            <a:schemeClr val="tx1"/>
                          </a:solidFill>
                          <a:effectLst/>
                        </a:rPr>
                        <a:t>6,2</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6,2</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2785499511"/>
                  </a:ext>
                </a:extLst>
              </a:tr>
              <a:tr h="0">
                <a:tc>
                  <a:txBody>
                    <a:bodyPr/>
                    <a:lstStyle/>
                    <a:p>
                      <a:pPr algn="l"/>
                      <a:r>
                        <a:rPr lang="fi-FI" b="1">
                          <a:solidFill>
                            <a:schemeClr val="tx1"/>
                          </a:solidFill>
                          <a:effectLst/>
                        </a:rPr>
                        <a:t>yhteensä</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0">
                          <a:solidFill>
                            <a:schemeClr val="tx1"/>
                          </a:solidFill>
                          <a:effectLst/>
                        </a:rPr>
                        <a:t>5,9</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0">
                          <a:solidFill>
                            <a:schemeClr val="tx1"/>
                          </a:solidFill>
                          <a:effectLst/>
                        </a:rPr>
                        <a:t>6,7</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6,6</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3698897462"/>
                  </a:ext>
                </a:extLst>
              </a:tr>
            </a:tbl>
          </a:graphicData>
        </a:graphic>
      </p:graphicFrame>
    </p:spTree>
    <p:extLst>
      <p:ext uri="{BB962C8B-B14F-4D97-AF65-F5344CB8AC3E}">
        <p14:creationId xmlns:p14="http://schemas.microsoft.com/office/powerpoint/2010/main" val="1861421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black"/>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3091" y="624133"/>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1075076" y="5772716"/>
            <a:ext cx="10026268" cy="1030687"/>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600">
                <a:solidFill>
                  <a:srgbClr val="303030"/>
                </a:solidFill>
                <a:latin typeface="Inter" panose="02000503000000020004" pitchFamily="2" charset="0"/>
                <a:ea typeface="Inter" panose="02000503000000020004" pitchFamily="2" charset="0"/>
              </a:rPr>
              <a:t>Indikaattori ilmaisee koulukiusaamisen kohteeksi kerran viikossa tai useammin lukukauden aikana joutuvien ammatillisen oppilaitoksen 1. ja 2. vuoden opiskelijoiden osuuden prosentteina kysymykseen vastanneista ko. ikäluokassa. </a:t>
            </a:r>
            <a:r>
              <a:rPr lang="fi-FI" sz="1600">
                <a:solidFill>
                  <a:srgbClr val="303030"/>
                </a:solidFill>
                <a:latin typeface="Inter" panose="02000503000000020004" pitchFamily="2" charset="0"/>
                <a:ea typeface="Inter" panose="02000503000000020004" pitchFamily="2" charset="0"/>
                <a:hlinkClick r:id="rId3"/>
              </a:rPr>
              <a:t>Sotkanet tulostaulukko linkki.</a:t>
            </a:r>
            <a:endParaRPr lang="fi-FI" sz="1600">
              <a:solidFill>
                <a:srgbClr val="313131"/>
              </a:solidFill>
              <a:latin typeface="Inter" panose="02000503000000020004" pitchFamily="2" charset="0"/>
              <a:ea typeface="Inter" panose="02000503000000020004" pitchFamily="2" charset="0"/>
            </a:endParaRPr>
          </a:p>
          <a:p>
            <a:pPr algn="l">
              <a:spcBef>
                <a:spcPts val="0"/>
              </a:spcBef>
              <a:defRPr/>
            </a:pPr>
            <a:endParaRPr lang="fi-FI" sz="160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4"/>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5EFE886B-8892-3912-93F4-BAC9C47ED75C}"/>
              </a:ext>
            </a:extLst>
          </p:cNvPr>
          <p:cNvGraphicFramePr>
            <a:graphicFrameLocks/>
          </p:cNvGraphicFramePr>
          <p:nvPr/>
        </p:nvGraphicFramePr>
        <p:xfrm>
          <a:off x="773508" y="1451719"/>
          <a:ext cx="6838995" cy="37381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ulukko 7">
            <a:extLst>
              <a:ext uri="{FF2B5EF4-FFF2-40B4-BE49-F238E27FC236}">
                <a16:creationId xmlns:a16="http://schemas.microsoft.com/office/drawing/2014/main" id="{20CDD510-4EAA-E2C7-35BB-AC819668E6DD}"/>
              </a:ext>
            </a:extLst>
          </p:cNvPr>
          <p:cNvGraphicFramePr>
            <a:graphicFrameLocks noGrp="1"/>
          </p:cNvGraphicFramePr>
          <p:nvPr/>
        </p:nvGraphicFramePr>
        <p:xfrm>
          <a:off x="8045596" y="2286199"/>
          <a:ext cx="3678286" cy="2283982"/>
        </p:xfrm>
        <a:graphic>
          <a:graphicData uri="http://schemas.openxmlformats.org/drawingml/2006/table">
            <a:tbl>
              <a:tblPr firstRow="1" bandRow="1">
                <a:tableStyleId>{5C22544A-7EE6-4342-B048-85BDC9FD1C3A}</a:tableStyleId>
              </a:tblPr>
              <a:tblGrid>
                <a:gridCol w="1268978">
                  <a:extLst>
                    <a:ext uri="{9D8B030D-6E8A-4147-A177-3AD203B41FA5}">
                      <a16:colId xmlns:a16="http://schemas.microsoft.com/office/drawing/2014/main" val="1642799971"/>
                    </a:ext>
                  </a:extLst>
                </a:gridCol>
                <a:gridCol w="862254">
                  <a:extLst>
                    <a:ext uri="{9D8B030D-6E8A-4147-A177-3AD203B41FA5}">
                      <a16:colId xmlns:a16="http://schemas.microsoft.com/office/drawing/2014/main" val="4178309876"/>
                    </a:ext>
                  </a:extLst>
                </a:gridCol>
                <a:gridCol w="911061">
                  <a:extLst>
                    <a:ext uri="{9D8B030D-6E8A-4147-A177-3AD203B41FA5}">
                      <a16:colId xmlns:a16="http://schemas.microsoft.com/office/drawing/2014/main" val="4213839656"/>
                    </a:ext>
                  </a:extLst>
                </a:gridCol>
                <a:gridCol w="635993">
                  <a:extLst>
                    <a:ext uri="{9D8B030D-6E8A-4147-A177-3AD203B41FA5}">
                      <a16:colId xmlns:a16="http://schemas.microsoft.com/office/drawing/2014/main" val="3387747973"/>
                    </a:ext>
                  </a:extLst>
                </a:gridCol>
              </a:tblGrid>
              <a:tr h="424661">
                <a:tc gridSpan="4">
                  <a:txBody>
                    <a:bodyPr/>
                    <a:lstStyle/>
                    <a:p>
                      <a:pPr lvl="0" algn="l">
                        <a:buNone/>
                      </a:pPr>
                      <a:r>
                        <a:rPr lang="fi-FI">
                          <a:solidFill>
                            <a:schemeClr val="tx1"/>
                          </a:solidFill>
                          <a:effectLst/>
                        </a:rPr>
                        <a:t>Pohjois-Savon hyvinvointialue</a:t>
                      </a:r>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2F2F2"/>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extLst>
                  <a:ext uri="{0D108BD9-81ED-4DB2-BD59-A6C34878D82A}">
                    <a16:rowId xmlns:a16="http://schemas.microsoft.com/office/drawing/2014/main" val="3446207584"/>
                  </a:ext>
                </a:extLst>
              </a:tr>
              <a:tr h="424661">
                <a:tc>
                  <a:txBody>
                    <a:bodyPr/>
                    <a:lstStyle/>
                    <a:p>
                      <a:pPr lvl="0" algn="l">
                        <a:buNone/>
                      </a:pPr>
                      <a:endParaRPr lang="fi-FI">
                        <a:solidFill>
                          <a:schemeClr val="tx1"/>
                        </a:solidFill>
                        <a:effectLst/>
                      </a:endParaRP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2F2F2"/>
                    </a:solidFill>
                  </a:tcPr>
                </a:tc>
                <a:tc>
                  <a:txBody>
                    <a:bodyPr/>
                    <a:lstStyle/>
                    <a:p>
                      <a:pPr lvl="0" algn="r">
                        <a:buNone/>
                      </a:pPr>
                      <a:r>
                        <a:rPr lang="fi-FI" sz="1100">
                          <a:solidFill>
                            <a:schemeClr val="tx1"/>
                          </a:solidFill>
                          <a:effectLst/>
                        </a:rPr>
                        <a:t>2019</a:t>
                      </a: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tc>
                  <a:txBody>
                    <a:bodyPr/>
                    <a:lstStyle/>
                    <a:p>
                      <a:pPr lvl="0" algn="r">
                        <a:buNone/>
                      </a:pPr>
                      <a:r>
                        <a:rPr lang="fi-FI" sz="1100">
                          <a:solidFill>
                            <a:schemeClr val="tx1"/>
                          </a:solidFill>
                          <a:effectLst/>
                        </a:rPr>
                        <a:t>2021</a:t>
                      </a: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tc>
                  <a:txBody>
                    <a:bodyPr/>
                    <a:lstStyle/>
                    <a:p>
                      <a:pPr lvl="0" algn="r">
                        <a:buNone/>
                      </a:pPr>
                      <a:r>
                        <a:rPr lang="fi-FI" sz="1100">
                          <a:solidFill>
                            <a:schemeClr val="tx1"/>
                          </a:solidFill>
                          <a:effectLst/>
                        </a:rPr>
                        <a:t>2023</a:t>
                      </a: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extLst>
                  <a:ext uri="{0D108BD9-81ED-4DB2-BD59-A6C34878D82A}">
                    <a16:rowId xmlns:a16="http://schemas.microsoft.com/office/drawing/2014/main" val="1584760741"/>
                  </a:ext>
                </a:extLst>
              </a:tr>
              <a:tr h="478220">
                <a:tc>
                  <a:txBody>
                    <a:bodyPr/>
                    <a:lstStyle/>
                    <a:p>
                      <a:pPr algn="l"/>
                      <a:r>
                        <a:rPr lang="fi-FI" b="1">
                          <a:solidFill>
                            <a:schemeClr val="tx1"/>
                          </a:solidFill>
                          <a:effectLst/>
                        </a:rPr>
                        <a:t>miehet</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0">
                          <a:solidFill>
                            <a:schemeClr val="tx1"/>
                          </a:solidFill>
                          <a:effectLst/>
                        </a:rPr>
                        <a:t>3,5</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0">
                          <a:solidFill>
                            <a:schemeClr val="tx1"/>
                          </a:solidFill>
                          <a:effectLst/>
                        </a:rPr>
                        <a:t>3,3</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2,2</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1151920119"/>
                  </a:ext>
                </a:extLst>
              </a:tr>
              <a:tr h="478220">
                <a:tc>
                  <a:txBody>
                    <a:bodyPr/>
                    <a:lstStyle/>
                    <a:p>
                      <a:pPr algn="l"/>
                      <a:r>
                        <a:rPr lang="fi-FI" b="1">
                          <a:solidFill>
                            <a:schemeClr val="tx1"/>
                          </a:solidFill>
                          <a:effectLst/>
                        </a:rPr>
                        <a:t>naiset</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0">
                          <a:solidFill>
                            <a:schemeClr val="tx1"/>
                          </a:solidFill>
                          <a:effectLst/>
                        </a:rPr>
                        <a:t>4,6</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0">
                          <a:solidFill>
                            <a:schemeClr val="tx1"/>
                          </a:solidFill>
                          <a:effectLst/>
                        </a:rPr>
                        <a:t>2,5</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2,0</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1477029379"/>
                  </a:ext>
                </a:extLst>
              </a:tr>
              <a:tr h="478220">
                <a:tc>
                  <a:txBody>
                    <a:bodyPr/>
                    <a:lstStyle/>
                    <a:p>
                      <a:pPr algn="l"/>
                      <a:r>
                        <a:rPr lang="fi-FI" b="1">
                          <a:solidFill>
                            <a:schemeClr val="tx1"/>
                          </a:solidFill>
                          <a:effectLst/>
                        </a:rPr>
                        <a:t>yhteensä</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0">
                          <a:solidFill>
                            <a:schemeClr val="tx1"/>
                          </a:solidFill>
                          <a:effectLst/>
                        </a:rPr>
                        <a:t>4,0</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0">
                          <a:solidFill>
                            <a:schemeClr val="tx1"/>
                          </a:solidFill>
                          <a:effectLst/>
                        </a:rPr>
                        <a:t>2,9</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2,1</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174764250"/>
                  </a:ext>
                </a:extLst>
              </a:tr>
            </a:tbl>
          </a:graphicData>
        </a:graphic>
      </p:graphicFrame>
    </p:spTree>
    <p:extLst>
      <p:ext uri="{BB962C8B-B14F-4D97-AF65-F5344CB8AC3E}">
        <p14:creationId xmlns:p14="http://schemas.microsoft.com/office/powerpoint/2010/main" val="1645317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black"/>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3091" y="624133"/>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1075076" y="5772716"/>
            <a:ext cx="10026268" cy="1030687"/>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600">
                <a:solidFill>
                  <a:srgbClr val="303030"/>
                </a:solidFill>
                <a:latin typeface="Inter" panose="02000503000000020004" pitchFamily="2" charset="0"/>
                <a:ea typeface="Inter" panose="02000503000000020004" pitchFamily="2" charset="0"/>
              </a:rPr>
              <a:t>Indikaattori ilmaisee koulukiusaamisen kohteeksi kerran viikossa tai useammin lukukauden aikana joutuvien lukion 1. ja 2. vuoden opiskelijoiden osuuden prosentteina kysymykseen vastanneista ko. ikäluokassa. </a:t>
            </a:r>
            <a:r>
              <a:rPr lang="fi-FI" sz="1600">
                <a:solidFill>
                  <a:srgbClr val="303030"/>
                </a:solidFill>
                <a:latin typeface="Inter" panose="02000503000000020004" pitchFamily="2" charset="0"/>
                <a:ea typeface="Inter" panose="02000503000000020004" pitchFamily="2" charset="0"/>
                <a:hlinkClick r:id="rId2"/>
              </a:rPr>
              <a:t>Sotkanet tulostaulukko linkki.</a:t>
            </a:r>
            <a:endParaRPr lang="fi-FI" sz="1600">
              <a:solidFill>
                <a:srgbClr val="313131"/>
              </a:solidFill>
              <a:latin typeface="Inter" panose="02000503000000020004" pitchFamily="2" charset="0"/>
              <a:ea typeface="Inter" panose="02000503000000020004" pitchFamily="2" charset="0"/>
            </a:endParaRPr>
          </a:p>
          <a:p>
            <a:pPr algn="l">
              <a:spcBef>
                <a:spcPts val="0"/>
              </a:spcBef>
              <a:defRPr/>
            </a:pPr>
            <a:endParaRPr lang="fi-FI" sz="160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9F4D4588-DBFC-F797-85B3-71590F6764ED}"/>
              </a:ext>
            </a:extLst>
          </p:cNvPr>
          <p:cNvGraphicFramePr>
            <a:graphicFrameLocks/>
          </p:cNvGraphicFramePr>
          <p:nvPr/>
        </p:nvGraphicFramePr>
        <p:xfrm>
          <a:off x="1014486" y="1049739"/>
          <a:ext cx="6949440" cy="42284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ulukko 7">
            <a:extLst>
              <a:ext uri="{FF2B5EF4-FFF2-40B4-BE49-F238E27FC236}">
                <a16:creationId xmlns:a16="http://schemas.microsoft.com/office/drawing/2014/main" id="{2AB5E88A-7EC1-58CE-4B34-96A325F82E74}"/>
              </a:ext>
            </a:extLst>
          </p:cNvPr>
          <p:cNvGraphicFramePr>
            <a:graphicFrameLocks noGrp="1"/>
          </p:cNvGraphicFramePr>
          <p:nvPr/>
        </p:nvGraphicFramePr>
        <p:xfrm>
          <a:off x="8373147" y="2470442"/>
          <a:ext cx="3433736" cy="1691259"/>
        </p:xfrm>
        <a:graphic>
          <a:graphicData uri="http://schemas.openxmlformats.org/drawingml/2006/table">
            <a:tbl>
              <a:tblPr firstRow="1" bandRow="1">
                <a:tableStyleId>{5C22544A-7EE6-4342-B048-85BDC9FD1C3A}</a:tableStyleId>
              </a:tblPr>
              <a:tblGrid>
                <a:gridCol w="1456383">
                  <a:extLst>
                    <a:ext uri="{9D8B030D-6E8A-4147-A177-3AD203B41FA5}">
                      <a16:colId xmlns:a16="http://schemas.microsoft.com/office/drawing/2014/main" val="3946566701"/>
                    </a:ext>
                  </a:extLst>
                </a:gridCol>
                <a:gridCol w="561966">
                  <a:extLst>
                    <a:ext uri="{9D8B030D-6E8A-4147-A177-3AD203B41FA5}">
                      <a16:colId xmlns:a16="http://schemas.microsoft.com/office/drawing/2014/main" val="1533275437"/>
                    </a:ext>
                  </a:extLst>
                </a:gridCol>
                <a:gridCol w="684484">
                  <a:extLst>
                    <a:ext uri="{9D8B030D-6E8A-4147-A177-3AD203B41FA5}">
                      <a16:colId xmlns:a16="http://schemas.microsoft.com/office/drawing/2014/main" val="315764753"/>
                    </a:ext>
                  </a:extLst>
                </a:gridCol>
                <a:gridCol w="730903">
                  <a:extLst>
                    <a:ext uri="{9D8B030D-6E8A-4147-A177-3AD203B41FA5}">
                      <a16:colId xmlns:a16="http://schemas.microsoft.com/office/drawing/2014/main" val="3784594170"/>
                    </a:ext>
                  </a:extLst>
                </a:gridCol>
              </a:tblGrid>
              <a:tr h="0">
                <a:tc gridSpan="4">
                  <a:txBody>
                    <a:bodyPr/>
                    <a:lstStyle/>
                    <a:p>
                      <a:pPr lvl="0" algn="l">
                        <a:buNone/>
                      </a:pPr>
                      <a:r>
                        <a:rPr lang="fi-FI" sz="1600" b="1">
                          <a:solidFill>
                            <a:schemeClr val="tx1"/>
                          </a:solidFill>
                          <a:effectLst/>
                        </a:rPr>
                        <a:t>Pohjois-Savon Hyvinvointialue</a:t>
                      </a:r>
                    </a:p>
                  </a:txBody>
                  <a:tcPr>
                    <a:lnL w="9524">
                      <a:solidFill>
                        <a:srgbClr val="C3C2C6"/>
                      </a:solidFill>
                    </a:lnL>
                    <a:lnR w="9524">
                      <a:solidFill>
                        <a:srgbClr val="C3C2C6"/>
                      </a:solidFill>
                    </a:lnR>
                    <a:lnT w="9524">
                      <a:solidFill>
                        <a:srgbClr val="C3C2C6"/>
                      </a:solidFill>
                    </a:lnT>
                    <a:lnB w="9524">
                      <a:solidFill>
                        <a:srgbClr val="C3C2C6"/>
                      </a:solidFill>
                    </a:lnB>
                    <a:solidFill>
                      <a:srgbClr val="F2F2F2"/>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tc hMerge="1">
                  <a:txBody>
                    <a:bodyPr/>
                    <a:lstStyle/>
                    <a:p>
                      <a:endParaRPr lang="fi-FI"/>
                    </a:p>
                  </a:txBody>
                  <a:tcPr>
                    <a:lnL w="9524">
                      <a:solidFill>
                        <a:srgbClr val="C3C2C6"/>
                      </a:solidFill>
                    </a:lnL>
                    <a:lnR w="9524">
                      <a:solidFill>
                        <a:srgbClr val="C3C2C6"/>
                      </a:solidFill>
                    </a:lnR>
                    <a:lnT w="9524">
                      <a:solidFill>
                        <a:srgbClr val="C3C2C6"/>
                      </a:solidFill>
                    </a:lnT>
                    <a:lnB w="9524">
                      <a:solidFill>
                        <a:srgbClr val="C3C2C6"/>
                      </a:solidFill>
                    </a:lnB>
                    <a:solidFill>
                      <a:srgbClr val="FFFFFF"/>
                    </a:solidFill>
                  </a:tcPr>
                </a:tc>
                <a:extLst>
                  <a:ext uri="{0D108BD9-81ED-4DB2-BD59-A6C34878D82A}">
                    <a16:rowId xmlns:a16="http://schemas.microsoft.com/office/drawing/2014/main" val="330056281"/>
                  </a:ext>
                </a:extLst>
              </a:tr>
              <a:tr h="0">
                <a:tc>
                  <a:txBody>
                    <a:bodyPr/>
                    <a:lstStyle/>
                    <a:p>
                      <a:pPr lvl="0" algn="l">
                        <a:buNone/>
                      </a:pPr>
                      <a:endParaRPr lang="fi-FI" sz="1100" b="1">
                        <a:solidFill>
                          <a:schemeClr val="tx1"/>
                        </a:solidFill>
                        <a:effectLst/>
                      </a:endParaRP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2F2F2"/>
                    </a:solidFill>
                  </a:tcPr>
                </a:tc>
                <a:tc>
                  <a:txBody>
                    <a:bodyPr/>
                    <a:lstStyle/>
                    <a:p>
                      <a:pPr lvl="0" algn="r">
                        <a:buNone/>
                      </a:pPr>
                      <a:r>
                        <a:rPr lang="fi-FI" sz="1100" b="1">
                          <a:solidFill>
                            <a:schemeClr val="tx1"/>
                          </a:solidFill>
                          <a:effectLst/>
                        </a:rPr>
                        <a:t>2019</a:t>
                      </a: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tc>
                  <a:txBody>
                    <a:bodyPr/>
                    <a:lstStyle/>
                    <a:p>
                      <a:pPr lvl="0" algn="r">
                        <a:buNone/>
                      </a:pPr>
                      <a:r>
                        <a:rPr lang="fi-FI" sz="1100" b="1">
                          <a:solidFill>
                            <a:schemeClr val="tx1"/>
                          </a:solidFill>
                          <a:effectLst/>
                        </a:rPr>
                        <a:t>2021</a:t>
                      </a: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tc>
                  <a:txBody>
                    <a:bodyPr/>
                    <a:lstStyle/>
                    <a:p>
                      <a:pPr lvl="0" algn="r">
                        <a:buNone/>
                      </a:pPr>
                      <a:r>
                        <a:rPr lang="fi-FI" sz="1100" b="1">
                          <a:solidFill>
                            <a:schemeClr val="tx1"/>
                          </a:solidFill>
                          <a:effectLst/>
                        </a:rPr>
                        <a:t>2023</a:t>
                      </a:r>
                    </a:p>
                  </a:txBody>
                  <a:tcPr>
                    <a:lnL w="9524">
                      <a:solidFill>
                        <a:srgbClr val="C3C2C6"/>
                      </a:solidFill>
                    </a:lnL>
                    <a:lnR w="9524">
                      <a:solidFill>
                        <a:srgbClr val="C3C2C6"/>
                      </a:solidFill>
                    </a:lnR>
                    <a:lnT w="9524" cap="flat" cmpd="sng" algn="ctr">
                      <a:solidFill>
                        <a:srgbClr val="C3C2C6"/>
                      </a:solidFill>
                      <a:prstDash val="solid"/>
                      <a:round/>
                      <a:headEnd type="none" w="med" len="med"/>
                      <a:tailEnd type="none" w="med" len="med"/>
                    </a:lnT>
                    <a:lnB w="9524">
                      <a:solidFill>
                        <a:srgbClr val="C3C2C6"/>
                      </a:solidFill>
                    </a:lnB>
                    <a:solidFill>
                      <a:srgbClr val="FFFFFF"/>
                    </a:solidFill>
                  </a:tcPr>
                </a:tc>
                <a:extLst>
                  <a:ext uri="{0D108BD9-81ED-4DB2-BD59-A6C34878D82A}">
                    <a16:rowId xmlns:a16="http://schemas.microsoft.com/office/drawing/2014/main" val="2277615759"/>
                  </a:ext>
                </a:extLst>
              </a:tr>
              <a:tr h="0">
                <a:tc>
                  <a:txBody>
                    <a:bodyPr/>
                    <a:lstStyle/>
                    <a:p>
                      <a:pPr algn="l"/>
                      <a:r>
                        <a:rPr lang="fi-FI" b="1">
                          <a:solidFill>
                            <a:schemeClr val="tx1"/>
                          </a:solidFill>
                          <a:effectLst/>
                        </a:rPr>
                        <a:t>miehet</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1">
                          <a:solidFill>
                            <a:schemeClr val="tx1"/>
                          </a:solidFill>
                          <a:effectLst/>
                        </a:rPr>
                        <a:t>0,6</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1,6</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1,7</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4"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1958544345"/>
                  </a:ext>
                </a:extLst>
              </a:tr>
              <a:tr h="0">
                <a:tc>
                  <a:txBody>
                    <a:bodyPr/>
                    <a:lstStyle/>
                    <a:p>
                      <a:pPr algn="l"/>
                      <a:r>
                        <a:rPr lang="fi-FI" b="1">
                          <a:solidFill>
                            <a:schemeClr val="tx1"/>
                          </a:solidFill>
                          <a:effectLst/>
                        </a:rPr>
                        <a:t>naiset</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1">
                          <a:solidFill>
                            <a:schemeClr val="tx1"/>
                          </a:solidFill>
                          <a:effectLst/>
                        </a:rPr>
                        <a:t>0,8</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1,0</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1,0</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417316960"/>
                  </a:ext>
                </a:extLst>
              </a:tr>
              <a:tr h="0">
                <a:tc>
                  <a:txBody>
                    <a:bodyPr/>
                    <a:lstStyle/>
                    <a:p>
                      <a:pPr algn="l"/>
                      <a:r>
                        <a:rPr lang="fi-FI" b="1">
                          <a:solidFill>
                            <a:schemeClr val="tx1"/>
                          </a:solidFill>
                          <a:effectLst/>
                        </a:rPr>
                        <a:t>yhteensä</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2F2F2"/>
                    </a:solidFill>
                  </a:tcPr>
                </a:tc>
                <a:tc>
                  <a:txBody>
                    <a:bodyPr/>
                    <a:lstStyle/>
                    <a:p>
                      <a:pPr algn="r"/>
                      <a:r>
                        <a:rPr lang="fi-FI" b="1">
                          <a:solidFill>
                            <a:schemeClr val="tx1"/>
                          </a:solidFill>
                          <a:effectLst/>
                        </a:rPr>
                        <a:t>0,7</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1,2</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tc>
                  <a:txBody>
                    <a:bodyPr/>
                    <a:lstStyle/>
                    <a:p>
                      <a:pPr algn="r"/>
                      <a:r>
                        <a:rPr lang="fi-FI" b="1">
                          <a:solidFill>
                            <a:schemeClr val="tx1"/>
                          </a:solidFill>
                          <a:effectLst/>
                        </a:rPr>
                        <a:t>1,3</a:t>
                      </a:r>
                    </a:p>
                  </a:txBody>
                  <a:tcPr>
                    <a:lnL w="9525" cap="flat" cmpd="sng" algn="ctr">
                      <a:solidFill>
                        <a:srgbClr val="C3C2C6"/>
                      </a:solidFill>
                      <a:prstDash val="solid"/>
                      <a:round/>
                      <a:headEnd type="none" w="med" len="med"/>
                      <a:tailEnd type="none" w="med" len="med"/>
                    </a:lnL>
                    <a:lnR w="9525" cap="flat" cmpd="sng" algn="ctr">
                      <a:solidFill>
                        <a:srgbClr val="C3C2C6"/>
                      </a:solidFill>
                      <a:prstDash val="solid"/>
                      <a:round/>
                      <a:headEnd type="none" w="med" len="med"/>
                      <a:tailEnd type="none" w="med" len="med"/>
                    </a:lnR>
                    <a:lnT w="9525" cap="flat" cmpd="sng" algn="ctr">
                      <a:solidFill>
                        <a:srgbClr val="C3C2C6"/>
                      </a:solidFill>
                      <a:prstDash val="solid"/>
                      <a:round/>
                      <a:headEnd type="none" w="med" len="med"/>
                      <a:tailEnd type="none" w="med" len="med"/>
                    </a:lnT>
                    <a:lnB w="9525" cap="flat" cmpd="sng" algn="ctr">
                      <a:solidFill>
                        <a:srgbClr val="C3C2C6"/>
                      </a:solidFill>
                      <a:prstDash val="solid"/>
                      <a:round/>
                      <a:headEnd type="none" w="med" len="med"/>
                      <a:tailEnd type="none" w="med" len="med"/>
                    </a:lnB>
                    <a:solidFill>
                      <a:srgbClr val="FFFFFF"/>
                    </a:solidFill>
                  </a:tcPr>
                </a:tc>
                <a:extLst>
                  <a:ext uri="{0D108BD9-81ED-4DB2-BD59-A6C34878D82A}">
                    <a16:rowId xmlns:a16="http://schemas.microsoft.com/office/drawing/2014/main" val="1803938099"/>
                  </a:ext>
                </a:extLst>
              </a:tr>
            </a:tbl>
          </a:graphicData>
        </a:graphic>
      </p:graphicFrame>
    </p:spTree>
    <p:extLst>
      <p:ext uri="{BB962C8B-B14F-4D97-AF65-F5344CB8AC3E}">
        <p14:creationId xmlns:p14="http://schemas.microsoft.com/office/powerpoint/2010/main" val="3289221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45</a:t>
            </a:fld>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277395"/>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11050" y="5356127"/>
            <a:ext cx="10169900" cy="923330"/>
          </a:xfrm>
          <a:prstGeom prst="rect">
            <a:avLst/>
          </a:prstGeom>
          <a:noFill/>
        </p:spPr>
        <p:txBody>
          <a:bodyPr wrap="square" lIns="0" tIns="0" rIns="0" bIns="0" rtlCol="0">
            <a:spAutoFit/>
          </a:bodyPr>
          <a:lstStyle/>
          <a:p>
            <a:r>
              <a:rPr lang="fi-FI" sz="1200">
                <a:solidFill>
                  <a:srgbClr val="303030"/>
                </a:solidFill>
                <a:latin typeface="Source Sans Pro" panose="020B0503030403020204" pitchFamily="34" charset="0"/>
              </a:rPr>
              <a:t>Indikaattori tuottaa tietoa niiden peruskoulun 8. ja 9. luokan oppilaiden osuudesta (%), jotka ovat kokeneet vanhempien tai muun </a:t>
            </a:r>
            <a:r>
              <a:rPr lang="fi-FI" sz="1200" err="1">
                <a:solidFill>
                  <a:srgbClr val="303030"/>
                </a:solidFill>
                <a:latin typeface="Source Sans Pro" panose="020B0503030403020204" pitchFamily="34" charset="0"/>
              </a:rPr>
              <a:t>huoltapitävän</a:t>
            </a:r>
            <a:r>
              <a:rPr lang="fi-FI" sz="1200">
                <a:solidFill>
                  <a:srgbClr val="303030"/>
                </a:solidFill>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a:t>
            </a:r>
            <a:endParaRPr lang="fi-FI" sz="1200">
              <a:solidFill>
                <a:prstClr val="black"/>
              </a:solidFill>
              <a:latin typeface="Inter" panose="02000503000000020004" pitchFamily="2" charset="0"/>
              <a:ea typeface="Inter" panose="02000503000000020004" pitchFamily="2" charset="0"/>
              <a:hlinkClick r:id="" action="ppaction://noaction"/>
            </a:endParaRPr>
          </a:p>
          <a:p>
            <a:r>
              <a:rPr lang="fi-FI" sz="1200">
                <a:solidFill>
                  <a:prstClr val="black"/>
                </a:solidFill>
                <a:latin typeface="Inter" panose="02000503000000020004" pitchFamily="2" charset="0"/>
                <a:ea typeface="Inter" panose="02000503000000020004" pitchFamily="2" charset="0"/>
                <a:hlinkClick r:id="" action="ppaction://noaction"/>
              </a:rPr>
              <a:t>Sotkanet tulostaulukko</a:t>
            </a:r>
            <a:r>
              <a:rPr lang="fi-FI" sz="1200">
                <a:solidFill>
                  <a:prstClr val="black"/>
                </a:solidFill>
                <a:latin typeface="Inter" panose="02000503000000020004" pitchFamily="2" charset="0"/>
                <a:ea typeface="Inter" panose="02000503000000020004" pitchFamily="2" charset="0"/>
              </a:rPr>
              <a:t>.</a:t>
            </a:r>
          </a:p>
        </p:txBody>
      </p:sp>
      <p:sp>
        <p:nvSpPr>
          <p:cNvPr id="3" name="Suorakulmio 2">
            <a:extLst>
              <a:ext uri="{FF2B5EF4-FFF2-40B4-BE49-F238E27FC236}">
                <a16:creationId xmlns:a16="http://schemas.microsoft.com/office/drawing/2014/main" id="{D9E61306-4DC7-73ED-4197-E25091B100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C617947D-59B7-0249-74F1-A7F51A2D70B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75000"/>
                  </a:prstClr>
                </a:solidFill>
                <a:latin typeface="Inter" panose="02000503000000020004" pitchFamily="2" charset="0"/>
                <a:ea typeface="Inter" panose="02000503000000020004" pitchFamily="2" charset="0"/>
                <a:cs typeface="Arial" panose="020B0604020202020204"/>
              </a:rPr>
              <a:t>VANHEMMUUS</a:t>
            </a: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 </a:t>
            </a:r>
            <a:r>
              <a:rPr lang="fi-FI" sz="700" b="1">
                <a:solidFill>
                  <a:prstClr val="white">
                    <a:lumMod val="75000"/>
                  </a:prstClr>
                </a:solidFill>
                <a:latin typeface="Inter" panose="02000503000000020004" pitchFamily="2" charset="0"/>
                <a:ea typeface="Inter" panose="02000503000000020004" pitchFamily="2" charset="0"/>
                <a:cs typeface="Arial" panose="020B0604020202020204"/>
              </a:rPr>
              <a:t>VAHVISTUU</a:t>
            </a:r>
            <a:endParaRPr lang="fi-FI" sz="700" b="1" spc="300">
              <a:solidFill>
                <a:prstClr val="white">
                  <a:lumMod val="75000"/>
                </a:prstClr>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4D3CE827-7636-EF2C-71F5-9524C969893F}"/>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DAC93598-38EF-C15F-0A74-4C441482CBBD}"/>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1B7D5208-F74E-226B-3370-6EE4537F4CCF}"/>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prstClr val="black"/>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E1FD5568-4BB7-45C9-ED8C-10C21C320250}"/>
              </a:ext>
            </a:extLst>
          </p:cNvPr>
          <p:cNvSpPr/>
          <p:nvPr/>
        </p:nvSpPr>
        <p:spPr>
          <a:xfrm>
            <a:off x="7102578" y="265818"/>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9D989032-3A28-DB22-3171-CCF6051A6A39}"/>
              </a:ext>
            </a:extLst>
          </p:cNvPr>
          <p:cNvSpPr/>
          <p:nvPr/>
        </p:nvSpPr>
        <p:spPr>
          <a:xfrm>
            <a:off x="5913091" y="67205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16" name="Kaavio 15">
            <a:extLst>
              <a:ext uri="{FF2B5EF4-FFF2-40B4-BE49-F238E27FC236}">
                <a16:creationId xmlns:a16="http://schemas.microsoft.com/office/drawing/2014/main" id="{AEA8B397-2554-4517-5184-E14DC136ED85}"/>
              </a:ext>
            </a:extLst>
          </p:cNvPr>
          <p:cNvGraphicFramePr>
            <a:graphicFrameLocks/>
          </p:cNvGraphicFramePr>
          <p:nvPr/>
        </p:nvGraphicFramePr>
        <p:xfrm>
          <a:off x="2402551" y="1125200"/>
          <a:ext cx="7117507" cy="39249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0171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46</a:t>
            </a:fld>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277395"/>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11050" y="5367131"/>
            <a:ext cx="10169900" cy="1107996"/>
          </a:xfrm>
          <a:prstGeom prst="rect">
            <a:avLst/>
          </a:prstGeom>
          <a:noFill/>
        </p:spPr>
        <p:txBody>
          <a:bodyPr wrap="square" lIns="0" tIns="0" rIns="0" bIns="0" rtlCol="0">
            <a:spAutoFit/>
          </a:bodyPr>
          <a:lstStyle/>
          <a:p>
            <a:r>
              <a:rPr lang="fi-FI" sz="1200">
                <a:solidFill>
                  <a:srgbClr val="303030"/>
                </a:solidFill>
                <a:latin typeface="Source Sans Pro" panose="020B0503030403020204" pitchFamily="34" charset="0"/>
              </a:rPr>
              <a:t>Indikaattori tuottaa tietoa niiden peruskoulun 8. ja 9. luokan oppilaiden osuudesta (%), jotka ovat kokeneet vanhempien tai muun </a:t>
            </a:r>
            <a:r>
              <a:rPr lang="fi-FI" sz="1200" err="1">
                <a:solidFill>
                  <a:srgbClr val="303030"/>
                </a:solidFill>
                <a:latin typeface="Source Sans Pro" panose="020B0503030403020204" pitchFamily="34" charset="0"/>
              </a:rPr>
              <a:t>huoltapitävän</a:t>
            </a:r>
            <a:r>
              <a:rPr lang="fi-FI" sz="1200">
                <a:solidFill>
                  <a:srgbClr val="303030"/>
                </a:solidFill>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solidFill>
                <a:prstClr val="black"/>
              </a:solidFill>
              <a:latin typeface="Inter" panose="02000503000000020004" pitchFamily="2" charset="0"/>
              <a:ea typeface="Inter" panose="02000503000000020004" pitchFamily="2" charset="0"/>
              <a:hlinkClick r:id="rId5"/>
            </a:endParaRPr>
          </a:p>
          <a:p>
            <a:r>
              <a:rPr lang="fi-FI" sz="1200">
                <a:solidFill>
                  <a:prstClr val="black"/>
                </a:solidFill>
                <a:latin typeface="Inter" panose="02000503000000020004" pitchFamily="2" charset="0"/>
                <a:ea typeface="Inter" panose="02000503000000020004" pitchFamily="2" charset="0"/>
                <a:hlinkClick r:id="rId6"/>
              </a:rPr>
              <a:t>Sotkanet tulostaulukko.</a:t>
            </a:r>
            <a:endParaRPr lang="fi-FI" sz="1200">
              <a:solidFill>
                <a:prstClr val="black"/>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82EE96A-4DDF-4066-B916-B24E885CD1AA}"/>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65689" y="32902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7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75000"/>
                </a:prst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prstClr val="black"/>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2578" y="265818"/>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3091" y="67205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F9DD688B-559C-8DF1-C6AD-0B798476ABDA}"/>
              </a:ext>
            </a:extLst>
          </p:cNvPr>
          <p:cNvGraphicFramePr>
            <a:graphicFrameLocks/>
          </p:cNvGraphicFramePr>
          <p:nvPr/>
        </p:nvGraphicFramePr>
        <p:xfrm>
          <a:off x="2415217" y="1171616"/>
          <a:ext cx="6995749" cy="37816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4541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47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prstClr val="black"/>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92241" y="75507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712729"/>
            <a:ext cx="10546672" cy="83700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000">
                <a:solidFill>
                  <a:srgbClr val="303030"/>
                </a:solidFill>
                <a:latin typeface="Source Sans Pro" panose="020B0503030403020204" pitchFamily="34" charset="0"/>
              </a:rPr>
              <a:t>Indikaattori ilmaisee niiden peruskoulun 8. ja 9. luokkalaisten osuuden prosentteina kysymykseen vastanneista ko. ikäluokassa, jotka eivät koe olevansa tärkeä osa koulu- eikä luokkayhteisöä. Indikaattori perustuu kysymykseen: koen olevani tärkeä osa 1) luokkayhteisöä ja 2) kouluyhteisöä. Vastausvaihtoehdot: 1) täysin samaa mieltä, 2) samaa mieltä, 3) en samaa enkä eri mieltä, 4) eri mieltä ja 5) täysin eri mieltä. Indikaattorissa ovat mukana ne vastaajat, jotka ovat ilmoittaneet vaihtoehdon 4 tai 5 molempiin osioihin. </a:t>
            </a:r>
            <a:r>
              <a:rPr lang="fi-FI" sz="1000">
                <a:solidFill>
                  <a:prstClr val="white"/>
                </a:solidFill>
                <a:latin typeface="Arial" panose="020B0604020202020204"/>
                <a:hlinkClick r:id="rId3"/>
              </a:rPr>
              <a:t>Metadata - Sotkanet.fi, Tilasto- ja indikaattoripankki</a:t>
            </a:r>
            <a:endParaRPr lang="fi-FI" sz="1000">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Kaavio 9">
            <a:extLst>
              <a:ext uri="{FF2B5EF4-FFF2-40B4-BE49-F238E27FC236}">
                <a16:creationId xmlns:a16="http://schemas.microsoft.com/office/drawing/2014/main" id="{F0F5E9BF-80F1-0FB1-E862-7403A6F72FDF}"/>
              </a:ext>
            </a:extLst>
          </p:cNvPr>
          <p:cNvGraphicFramePr>
            <a:graphicFrameLocks/>
          </p:cNvGraphicFramePr>
          <p:nvPr/>
        </p:nvGraphicFramePr>
        <p:xfrm>
          <a:off x="940176" y="1498993"/>
          <a:ext cx="8997840" cy="3915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4920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48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prstClr val="black"/>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50797" y="69469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40652" y="5955525"/>
            <a:ext cx="10181840" cy="369332"/>
          </a:xfrm>
          <a:prstGeom prst="rect">
            <a:avLst/>
          </a:prstGeom>
          <a:noFill/>
        </p:spPr>
        <p:txBody>
          <a:bodyPr wrap="square" lIns="0" tIns="0" rIns="0" bIns="0" rtlCol="0" anchor="t">
            <a:spAutoFit/>
          </a:bodyPr>
          <a:lstStyle/>
          <a:p>
            <a:pPr>
              <a:defRPr/>
            </a:pPr>
            <a:r>
              <a:rPr lang="fi-FI" sz="1200" dirty="0">
                <a:solidFill>
                  <a:srgbClr val="303030"/>
                </a:solidFill>
                <a:latin typeface="Source Sans Pro"/>
                <a:ea typeface="Source Sans Pro"/>
              </a:rPr>
              <a:t>Indikaattorit tuottavat tietoa 8. ja 9.lk nuorten harrastuksista Pohjois-Savossa </a:t>
            </a:r>
            <a:r>
              <a:rPr lang="fi-FI" sz="1200" dirty="0">
                <a:solidFill>
                  <a:srgbClr val="303030"/>
                </a:solidFill>
                <a:latin typeface="Arial" panose="020B0604020202020204"/>
                <a:ea typeface="+mn-lt"/>
                <a:cs typeface="Arial" panose="020B0604020202020204"/>
                <a:hlinkClick r:id="rId5"/>
              </a:rPr>
              <a:t>Kouluterveyskysely 2023: Perusopetuksen 8. ja 9. luokan, lukion ja ammatillisten oppilaitosten indikaattoreiden kuvaukset (thl.fi)</a:t>
            </a:r>
            <a:endParaRPr lang="fi-FI" sz="1200">
              <a:solidFill>
                <a:prstClr val="black"/>
              </a:solidFill>
              <a:latin typeface="Arial" panose="020B0604020202020204"/>
              <a:cs typeface="Arial"/>
            </a:endParaRPr>
          </a:p>
        </p:txBody>
      </p:sp>
      <p:graphicFrame>
        <p:nvGraphicFramePr>
          <p:cNvPr id="3" name="Kaavio 2">
            <a:extLst>
              <a:ext uri="{FF2B5EF4-FFF2-40B4-BE49-F238E27FC236}">
                <a16:creationId xmlns:a16="http://schemas.microsoft.com/office/drawing/2014/main" id="{78E12A58-31D3-3352-5857-B2F4165E6AE6}"/>
              </a:ext>
            </a:extLst>
          </p:cNvPr>
          <p:cNvGraphicFramePr>
            <a:graphicFrameLocks/>
          </p:cNvGraphicFramePr>
          <p:nvPr/>
        </p:nvGraphicFramePr>
        <p:xfrm>
          <a:off x="729915" y="1616370"/>
          <a:ext cx="10080086" cy="32330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038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49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F2D7648F-83BE-939A-5EA5-C05FCE274406}"/>
              </a:ext>
            </a:extLst>
          </p:cNvPr>
          <p:cNvGraphicFramePr>
            <a:graphicFrameLocks/>
          </p:cNvGraphicFramePr>
          <p:nvPr/>
        </p:nvGraphicFramePr>
        <p:xfrm>
          <a:off x="1078549" y="1041400"/>
          <a:ext cx="10007599" cy="429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809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215692"/>
            <a:ext cx="10546672" cy="33403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8" name="Kaavio 7">
            <a:extLst>
              <a:ext uri="{FF2B5EF4-FFF2-40B4-BE49-F238E27FC236}">
                <a16:creationId xmlns:a16="http://schemas.microsoft.com/office/drawing/2014/main" id="{DAF556F7-9C91-7B39-6522-2E4719C065C8}"/>
              </a:ext>
            </a:extLst>
          </p:cNvPr>
          <p:cNvGraphicFramePr>
            <a:graphicFrameLocks/>
          </p:cNvGraphicFramePr>
          <p:nvPr>
            <p:extLst>
              <p:ext uri="{D42A27DB-BD31-4B8C-83A1-F6EECF244321}">
                <p14:modId xmlns:p14="http://schemas.microsoft.com/office/powerpoint/2010/main" val="1586690187"/>
              </p:ext>
            </p:extLst>
          </p:nvPr>
        </p:nvGraphicFramePr>
        <p:xfrm>
          <a:off x="7333721" y="1124126"/>
          <a:ext cx="3894666" cy="4836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Kaavio 1">
            <a:extLst>
              <a:ext uri="{FF2B5EF4-FFF2-40B4-BE49-F238E27FC236}">
                <a16:creationId xmlns:a16="http://schemas.microsoft.com/office/drawing/2014/main" id="{86BC25C8-8E64-3AFB-A33A-D719AF3B953A}"/>
              </a:ext>
            </a:extLst>
          </p:cNvPr>
          <p:cNvGraphicFramePr>
            <a:graphicFrameLocks/>
          </p:cNvGraphicFramePr>
          <p:nvPr>
            <p:extLst>
              <p:ext uri="{D42A27DB-BD31-4B8C-83A1-F6EECF244321}">
                <p14:modId xmlns:p14="http://schemas.microsoft.com/office/powerpoint/2010/main" val="2314436319"/>
              </p:ext>
            </p:extLst>
          </p:nvPr>
        </p:nvGraphicFramePr>
        <p:xfrm>
          <a:off x="805295" y="1048624"/>
          <a:ext cx="6107233" cy="49119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014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50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6BB15C6B-2FC9-C686-8B71-FA64B004F749}"/>
              </a:ext>
            </a:extLst>
          </p:cNvPr>
          <p:cNvGraphicFramePr>
            <a:graphicFrameLocks/>
          </p:cNvGraphicFramePr>
          <p:nvPr/>
        </p:nvGraphicFramePr>
        <p:xfrm>
          <a:off x="450322" y="905933"/>
          <a:ext cx="5215466" cy="447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F32E2497-CA58-035D-8237-A75A3F4F569F}"/>
              </a:ext>
            </a:extLst>
          </p:cNvPr>
          <p:cNvGraphicFramePr>
            <a:graphicFrameLocks/>
          </p:cNvGraphicFramePr>
          <p:nvPr/>
        </p:nvGraphicFramePr>
        <p:xfrm>
          <a:off x="5934519" y="901307"/>
          <a:ext cx="5649469" cy="4551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8957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51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35F44403-2862-2B32-1675-FC7AAF67A71A}"/>
              </a:ext>
            </a:extLst>
          </p:cNvPr>
          <p:cNvGraphicFramePr>
            <a:graphicFrameLocks/>
          </p:cNvGraphicFramePr>
          <p:nvPr/>
        </p:nvGraphicFramePr>
        <p:xfrm>
          <a:off x="907522" y="1058333"/>
          <a:ext cx="10075333" cy="4119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18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52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EDD3327C-1B14-68AD-9264-6EA70DEB799A}"/>
              </a:ext>
            </a:extLst>
          </p:cNvPr>
          <p:cNvGraphicFramePr>
            <a:graphicFrameLocks/>
          </p:cNvGraphicFramePr>
          <p:nvPr/>
        </p:nvGraphicFramePr>
        <p:xfrm>
          <a:off x="733108" y="873760"/>
          <a:ext cx="5344142" cy="4596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7">
            <a:extLst>
              <a:ext uri="{FF2B5EF4-FFF2-40B4-BE49-F238E27FC236}">
                <a16:creationId xmlns:a16="http://schemas.microsoft.com/office/drawing/2014/main" id="{2FBA601B-0F2A-B75A-F247-CC680656772B}"/>
              </a:ext>
            </a:extLst>
          </p:cNvPr>
          <p:cNvGraphicFramePr>
            <a:graphicFrameLocks/>
          </p:cNvGraphicFramePr>
          <p:nvPr/>
        </p:nvGraphicFramePr>
        <p:xfrm>
          <a:off x="6402389" y="995680"/>
          <a:ext cx="4886959" cy="4368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0921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697129" y="612444"/>
            <a:ext cx="1112434" cy="86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5932139"/>
            <a:ext cx="11486766" cy="79824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sp>
        <p:nvSpPr>
          <p:cNvPr id="8" name="Tekstiruutu 7">
            <a:extLst>
              <a:ext uri="{FF2B5EF4-FFF2-40B4-BE49-F238E27FC236}">
                <a16:creationId xmlns:a16="http://schemas.microsoft.com/office/drawing/2014/main" id="{5B7A869F-AD1D-276B-1D1B-FA874AE1F04E}"/>
              </a:ext>
            </a:extLst>
          </p:cNvPr>
          <p:cNvSpPr txBox="1"/>
          <p:nvPr/>
        </p:nvSpPr>
        <p:spPr>
          <a:xfrm>
            <a:off x="595690" y="6117342"/>
            <a:ext cx="10419751" cy="461545"/>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niiden peruskoulun 8.- ja 9.-luokkalaisten osuuden prosentteina kysymykseen vastanneista ko. ikäluokassa, jotka eivät pysty juuri koskaan keskustelemaan vanhempiensa kanssa omista asioistaan.</a:t>
            </a:r>
            <a:r>
              <a:rPr lang="fi-FI" sz="1200" dirty="0">
                <a:solidFill>
                  <a:prstClr val="black"/>
                </a:solidFill>
                <a:latin typeface="Arial" panose="020B0604020202020204"/>
                <a:hlinkClick r:id="rId3"/>
              </a:rPr>
              <a:t> Metadata - Sotkanet.fi, Tilasto- ja indikaattoripankki</a:t>
            </a:r>
            <a:endParaRPr lang="fi-FI" sz="12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16B0CC19-50E3-F19A-41AE-0C09A26B0969}"/>
              </a:ext>
            </a:extLst>
          </p:cNvPr>
          <p:cNvGraphicFramePr>
            <a:graphicFrameLocks/>
          </p:cNvGraphicFramePr>
          <p:nvPr/>
        </p:nvGraphicFramePr>
        <p:xfrm>
          <a:off x="401007" y="948915"/>
          <a:ext cx="7499513" cy="4663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2B618F73-0D9D-50A4-6C0A-2B055EDA0727}"/>
              </a:ext>
            </a:extLst>
          </p:cNvPr>
          <p:cNvGraphicFramePr>
            <a:graphicFrameLocks/>
          </p:cNvGraphicFramePr>
          <p:nvPr/>
        </p:nvGraphicFramePr>
        <p:xfrm>
          <a:off x="8044416" y="948913"/>
          <a:ext cx="3563539" cy="4739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6254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697129" y="631648"/>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endParaRPr lang="fi-FI" sz="2198">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5932139"/>
            <a:ext cx="11486766" cy="79824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A53ABA8E-D5E7-C85D-EE7A-44EB9A7BE3D8}"/>
              </a:ext>
            </a:extLst>
          </p:cNvPr>
          <p:cNvGraphicFramePr>
            <a:graphicFrameLocks/>
          </p:cNvGraphicFramePr>
          <p:nvPr/>
        </p:nvGraphicFramePr>
        <p:xfrm>
          <a:off x="426399" y="1067417"/>
          <a:ext cx="11232341" cy="45284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5B7A869F-AD1D-276B-1D1B-FA874AE1F04E}"/>
              </a:ext>
            </a:extLst>
          </p:cNvPr>
          <p:cNvSpPr txBox="1"/>
          <p:nvPr/>
        </p:nvSpPr>
        <p:spPr>
          <a:xfrm>
            <a:off x="595690" y="6117342"/>
            <a:ext cx="10419751" cy="461545"/>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niiden peruskoulun 8.- ja 9.-luokkalaisten osuuden prosentteina kysymykseen vastanneista ko. ikäluokassa, jotka eivät pysty juuri koskaan keskustelemaan vanhempiensa kanssa omista asioistaan.</a:t>
            </a:r>
            <a:r>
              <a:rPr lang="fi-FI" sz="1200" dirty="0">
                <a:solidFill>
                  <a:prstClr val="black"/>
                </a:solidFill>
                <a:latin typeface="Arial" panose="020B0604020202020204"/>
                <a:hlinkClick r:id="rId4"/>
              </a:rPr>
              <a:t> Metadata - Sotkanet.fi, Tilasto- ja indikaattoripankki</a:t>
            </a:r>
            <a:endParaRPr lang="fi-FI" sz="1200" dirty="0">
              <a:solidFill>
                <a:prstClr val="black"/>
              </a:solidFill>
              <a:latin typeface="Arial" panose="020B0604020202020204"/>
            </a:endParaRPr>
          </a:p>
        </p:txBody>
      </p:sp>
    </p:spTree>
    <p:extLst>
      <p:ext uri="{BB962C8B-B14F-4D97-AF65-F5344CB8AC3E}">
        <p14:creationId xmlns:p14="http://schemas.microsoft.com/office/powerpoint/2010/main" val="81114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785647" y="676983"/>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endParaRPr lang="fi-FI" sz="2198">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5932139"/>
            <a:ext cx="11486766" cy="79824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sp>
        <p:nvSpPr>
          <p:cNvPr id="8" name="Tekstiruutu 7">
            <a:extLst>
              <a:ext uri="{FF2B5EF4-FFF2-40B4-BE49-F238E27FC236}">
                <a16:creationId xmlns:a16="http://schemas.microsoft.com/office/drawing/2014/main" id="{5B7A869F-AD1D-276B-1D1B-FA874AE1F04E}"/>
              </a:ext>
            </a:extLst>
          </p:cNvPr>
          <p:cNvSpPr txBox="1"/>
          <p:nvPr/>
        </p:nvSpPr>
        <p:spPr>
          <a:xfrm>
            <a:off x="595690" y="6117342"/>
            <a:ext cx="10419751" cy="461545"/>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prosentteina kysymykseen vastanneista ko. ikäluokassa, jotka eivät pysty juuri koskaan keskustelemaan vanhempiensa kanssa omista asioistaan.</a:t>
            </a:r>
            <a:r>
              <a:rPr lang="fi-FI" sz="1200" dirty="0">
                <a:solidFill>
                  <a:prstClr val="black"/>
                </a:solidFill>
                <a:latin typeface="Arial" panose="020B0604020202020204"/>
                <a:hlinkClick r:id="rId3"/>
              </a:rPr>
              <a:t> Metadata - Sotkanet.fi, Tilasto- ja indikaattoripankki</a:t>
            </a:r>
            <a:endParaRPr lang="fi-FI" sz="12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6631A290-7171-8338-CD67-99235D91F691}"/>
              </a:ext>
            </a:extLst>
          </p:cNvPr>
          <p:cNvGraphicFramePr>
            <a:graphicFrameLocks/>
          </p:cNvGraphicFramePr>
          <p:nvPr/>
        </p:nvGraphicFramePr>
        <p:xfrm>
          <a:off x="595689" y="1050487"/>
          <a:ext cx="10208141" cy="4637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3088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653385" y="618270"/>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endParaRPr lang="fi-FI" sz="2198">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endParaRPr lang="fi-FI" sz="2198">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315543" y="6149631"/>
            <a:ext cx="11402448" cy="58074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pic>
        <p:nvPicPr>
          <p:cNvPr id="11" name="Kuva 10">
            <a:extLst>
              <a:ext uri="{FF2B5EF4-FFF2-40B4-BE49-F238E27FC236}">
                <a16:creationId xmlns:a16="http://schemas.microsoft.com/office/drawing/2014/main" id="{96FF1183-C900-0967-E802-89795E037838}"/>
              </a:ext>
            </a:extLst>
          </p:cNvPr>
          <p:cNvPicPr>
            <a:picLocks noChangeAspect="1"/>
          </p:cNvPicPr>
          <p:nvPr/>
        </p:nvPicPr>
        <p:blipFill>
          <a:blip r:embed="rId3"/>
          <a:stretch>
            <a:fillRect/>
          </a:stretch>
        </p:blipFill>
        <p:spPr>
          <a:xfrm>
            <a:off x="7025623" y="1298295"/>
            <a:ext cx="4941184" cy="4036871"/>
          </a:xfrm>
          <a:prstGeom prst="rect">
            <a:avLst/>
          </a:prstGeom>
          <a:ln>
            <a:solidFill>
              <a:schemeClr val="tx1"/>
            </a:solidFill>
          </a:ln>
        </p:spPr>
      </p:pic>
      <p:sp>
        <p:nvSpPr>
          <p:cNvPr id="14" name="Tekstiruutu 13">
            <a:extLst>
              <a:ext uri="{FF2B5EF4-FFF2-40B4-BE49-F238E27FC236}">
                <a16:creationId xmlns:a16="http://schemas.microsoft.com/office/drawing/2014/main" id="{72097D85-8C2A-5A81-0480-6A956F1DD657}"/>
              </a:ext>
            </a:extLst>
          </p:cNvPr>
          <p:cNvSpPr txBox="1"/>
          <p:nvPr/>
        </p:nvSpPr>
        <p:spPr>
          <a:xfrm>
            <a:off x="328457" y="6224842"/>
            <a:ext cx="12235980" cy="461545"/>
          </a:xfrm>
          <a:prstGeom prst="rect">
            <a:avLst/>
          </a:prstGeom>
          <a:noFill/>
        </p:spPr>
        <p:txBody>
          <a:bodyPr wrap="square">
            <a:spAutoFit/>
          </a:bodyPr>
          <a:lstStyle/>
          <a:p>
            <a:r>
              <a:rPr lang="fi-FI" sz="1200" dirty="0">
                <a:solidFill>
                  <a:prstClr val="black"/>
                </a:solidFill>
                <a:latin typeface="Arial" panose="020B0604020202020204"/>
              </a:rPr>
              <a:t>Indikaattori tuottaa tietoa niiden nuorten osuudesta (%), jotka pystyvät usein keskustelemaan vanhempiensa kanssa omista asioistaan.</a:t>
            </a:r>
            <a:r>
              <a:rPr lang="fi-FI" sz="1200" dirty="0">
                <a:solidFill>
                  <a:prstClr val="black"/>
                </a:solidFill>
                <a:latin typeface="Arial" panose="020B0604020202020204"/>
                <a:hlinkClick r:id="rId4"/>
              </a:rPr>
              <a:t> Kouluterveyskysely 2023:</a:t>
            </a:r>
          </a:p>
          <a:p>
            <a:r>
              <a:rPr lang="fi-FI" sz="1200" dirty="0">
                <a:solidFill>
                  <a:prstClr val="black"/>
                </a:solidFill>
                <a:latin typeface="Arial" panose="020B0604020202020204"/>
                <a:hlinkClick r:id="rId4"/>
              </a:rPr>
              <a:t> Perusopetuksen 8. ja 9. luokan, lukion ja ammatillisten oppilaitosten indikaattoreiden kuvaukset (thl.fi)</a:t>
            </a:r>
            <a:endParaRPr lang="fi-FI" sz="1200" dirty="0">
              <a:solidFill>
                <a:prstClr val="black"/>
              </a:solidFill>
              <a:latin typeface="Arial" panose="020B0604020202020204"/>
            </a:endParaRPr>
          </a:p>
        </p:txBody>
      </p:sp>
      <p:sp>
        <p:nvSpPr>
          <p:cNvPr id="16" name="Tekstiruutu 15">
            <a:extLst>
              <a:ext uri="{FF2B5EF4-FFF2-40B4-BE49-F238E27FC236}">
                <a16:creationId xmlns:a16="http://schemas.microsoft.com/office/drawing/2014/main" id="{78EAF962-9224-4FF8-FC51-A54C66E3A836}"/>
              </a:ext>
            </a:extLst>
          </p:cNvPr>
          <p:cNvSpPr txBox="1"/>
          <p:nvPr/>
        </p:nvSpPr>
        <p:spPr>
          <a:xfrm>
            <a:off x="328455" y="5562876"/>
            <a:ext cx="3762294" cy="184618"/>
          </a:xfrm>
          <a:prstGeom prst="rect">
            <a:avLst/>
          </a:prstGeom>
          <a:noFill/>
        </p:spPr>
        <p:txBody>
          <a:bodyPr wrap="none" lIns="0" tIns="0" rIns="0" bIns="0" rtlCol="0">
            <a:spAutoFit/>
          </a:bodyPr>
          <a:lstStyle/>
          <a:p>
            <a:r>
              <a:rPr lang="fi-FI" sz="1200" dirty="0">
                <a:solidFill>
                  <a:prstClr val="black"/>
                </a:solidFill>
                <a:latin typeface="Arial" panose="020B0604020202020204"/>
                <a:hlinkClick r:id="rId5"/>
              </a:rPr>
              <a:t>Lasten ja nuorten terveys ja hyvinvointi | </a:t>
            </a:r>
            <a:r>
              <a:rPr lang="fi-FI" sz="1200" dirty="0" err="1">
                <a:solidFill>
                  <a:prstClr val="black"/>
                </a:solidFill>
                <a:latin typeface="Arial" panose="020B0604020202020204"/>
                <a:hlinkClick r:id="rId5"/>
              </a:rPr>
              <a:t>Tableau</a:t>
            </a:r>
            <a:r>
              <a:rPr lang="fi-FI" sz="1200" dirty="0">
                <a:solidFill>
                  <a:prstClr val="black"/>
                </a:solidFill>
                <a:latin typeface="Arial" panose="020B0604020202020204"/>
                <a:hlinkClick r:id="rId5"/>
              </a:rPr>
              <a:t> Public</a:t>
            </a:r>
            <a:endParaRPr lang="fi-FI" sz="12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68B30C73-BE2A-94B9-13FB-267B0C223B2B}"/>
              </a:ext>
            </a:extLst>
          </p:cNvPr>
          <p:cNvGraphicFramePr>
            <a:graphicFrameLocks/>
          </p:cNvGraphicFramePr>
          <p:nvPr>
            <p:extLst>
              <p:ext uri="{D42A27DB-BD31-4B8C-83A1-F6EECF244321}">
                <p14:modId xmlns:p14="http://schemas.microsoft.com/office/powerpoint/2010/main" val="1080863497"/>
              </p:ext>
            </p:extLst>
          </p:nvPr>
        </p:nvGraphicFramePr>
        <p:xfrm>
          <a:off x="438539" y="1298295"/>
          <a:ext cx="5999583" cy="40368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61780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785647" y="609593"/>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315543" y="6315846"/>
            <a:ext cx="11423854" cy="39912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pic>
        <p:nvPicPr>
          <p:cNvPr id="3" name="Kuva 2">
            <a:extLst>
              <a:ext uri="{FF2B5EF4-FFF2-40B4-BE49-F238E27FC236}">
                <a16:creationId xmlns:a16="http://schemas.microsoft.com/office/drawing/2014/main" id="{61CAA0DB-D872-5071-87B8-444D53CCF59D}"/>
              </a:ext>
            </a:extLst>
          </p:cNvPr>
          <p:cNvPicPr>
            <a:picLocks noChangeAspect="1"/>
          </p:cNvPicPr>
          <p:nvPr/>
        </p:nvPicPr>
        <p:blipFill>
          <a:blip r:embed="rId2"/>
          <a:stretch>
            <a:fillRect/>
          </a:stretch>
        </p:blipFill>
        <p:spPr>
          <a:xfrm>
            <a:off x="495804" y="779406"/>
            <a:ext cx="5442831" cy="5238202"/>
          </a:xfrm>
          <a:prstGeom prst="rect">
            <a:avLst/>
          </a:prstGeom>
          <a:ln>
            <a:solidFill>
              <a:schemeClr val="tx1"/>
            </a:solidFill>
          </a:ln>
        </p:spPr>
      </p:pic>
      <p:sp>
        <p:nvSpPr>
          <p:cNvPr id="7" name="Alaotsikko 3">
            <a:extLst>
              <a:ext uri="{FF2B5EF4-FFF2-40B4-BE49-F238E27FC236}">
                <a16:creationId xmlns:a16="http://schemas.microsoft.com/office/drawing/2014/main" id="{904329C2-482F-75FF-9D75-4D0D43758A48}"/>
              </a:ext>
            </a:extLst>
          </p:cNvPr>
          <p:cNvSpPr>
            <a:spLocks noGrp="1"/>
          </p:cNvSpPr>
          <p:nvPr/>
        </p:nvSpPr>
        <p:spPr>
          <a:xfrm>
            <a:off x="392543" y="6315847"/>
            <a:ext cx="7880331" cy="520154"/>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000" dirty="0">
                <a:solidFill>
                  <a:srgbClr val="313131"/>
                </a:solidFill>
                <a:latin typeface="Arial" panose="020B0604020202020204"/>
              </a:rPr>
              <a:t>Indikaattori tuottaa tietoa niiden nuorten osuudesta (%), jotka pystyvät usein keskustelemaan vanhempiensa kanssa omista asioistaan.</a:t>
            </a:r>
            <a:r>
              <a:rPr lang="fi-FI" sz="1000" dirty="0">
                <a:solidFill>
                  <a:srgbClr val="313131"/>
                </a:solidFill>
                <a:latin typeface="Arial" panose="020B0604020202020204"/>
                <a:hlinkClick r:id="rId3"/>
              </a:rPr>
              <a:t> Kouluterveyskysely 2023: Perusopetuksen 8. ja 9. luokan, lukion ja ammatillisten oppilaitosten indikaattoreiden kuvaukset (thl.fi)</a:t>
            </a:r>
            <a:endParaRPr lang="fi-FI" sz="1000" dirty="0">
              <a:solidFill>
                <a:srgbClr val="313131"/>
              </a:solidFill>
              <a:latin typeface="Arial" panose="020B0604020202020204"/>
            </a:endParaRPr>
          </a:p>
          <a:p>
            <a:pPr marL="342694" indent="-342694" algn="l">
              <a:spcBef>
                <a:spcPts val="0"/>
              </a:spcBef>
              <a:buBlip>
                <a:blip r:embed="rId4"/>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8" name="Tekstiruutu 7">
            <a:extLst>
              <a:ext uri="{FF2B5EF4-FFF2-40B4-BE49-F238E27FC236}">
                <a16:creationId xmlns:a16="http://schemas.microsoft.com/office/drawing/2014/main" id="{20FD3B5A-18F6-10B8-F778-3FF7639ABD79}"/>
              </a:ext>
            </a:extLst>
          </p:cNvPr>
          <p:cNvSpPr txBox="1"/>
          <p:nvPr/>
        </p:nvSpPr>
        <p:spPr>
          <a:xfrm>
            <a:off x="587225" y="5994629"/>
            <a:ext cx="3142670" cy="153848"/>
          </a:xfrm>
          <a:prstGeom prst="rect">
            <a:avLst/>
          </a:prstGeom>
          <a:noFill/>
        </p:spPr>
        <p:txBody>
          <a:bodyPr wrap="none" lIns="0" tIns="0" rIns="0" bIns="0" rtlCol="0">
            <a:spAutoFit/>
          </a:bodyPr>
          <a:lstStyle/>
          <a:p>
            <a:r>
              <a:rPr lang="fi-FI" sz="1000" dirty="0">
                <a:solidFill>
                  <a:prstClr val="black"/>
                </a:solidFill>
                <a:latin typeface="Arial" panose="020B0604020202020204"/>
                <a:hlinkClick r:id="rId5"/>
              </a:rPr>
              <a:t>Lasten ja nuorten terveys ja hyvinvointi | </a:t>
            </a:r>
            <a:r>
              <a:rPr lang="fi-FI" sz="1000" dirty="0" err="1">
                <a:solidFill>
                  <a:prstClr val="black"/>
                </a:solidFill>
                <a:latin typeface="Arial" panose="020B0604020202020204"/>
                <a:hlinkClick r:id="rId5"/>
              </a:rPr>
              <a:t>Tableau</a:t>
            </a:r>
            <a:r>
              <a:rPr lang="fi-FI" sz="1000" dirty="0">
                <a:solidFill>
                  <a:prstClr val="black"/>
                </a:solidFill>
                <a:latin typeface="Arial" panose="020B0604020202020204"/>
                <a:hlinkClick r:id="rId5"/>
              </a:rPr>
              <a:t> Public</a:t>
            </a:r>
            <a:endParaRPr lang="fi-FI" sz="1000" dirty="0">
              <a:solidFill>
                <a:prstClr val="black"/>
              </a:solidFill>
              <a:latin typeface="Arial" panose="020B0604020202020204"/>
            </a:endParaRPr>
          </a:p>
        </p:txBody>
      </p:sp>
      <p:pic>
        <p:nvPicPr>
          <p:cNvPr id="10" name="Kuva 9">
            <a:extLst>
              <a:ext uri="{FF2B5EF4-FFF2-40B4-BE49-F238E27FC236}">
                <a16:creationId xmlns:a16="http://schemas.microsoft.com/office/drawing/2014/main" id="{16095BBA-7ED0-F973-13DF-6A2170DCD994}"/>
              </a:ext>
            </a:extLst>
          </p:cNvPr>
          <p:cNvPicPr>
            <a:picLocks noChangeAspect="1"/>
          </p:cNvPicPr>
          <p:nvPr/>
        </p:nvPicPr>
        <p:blipFill>
          <a:blip r:embed="rId6"/>
          <a:stretch>
            <a:fillRect/>
          </a:stretch>
        </p:blipFill>
        <p:spPr>
          <a:xfrm>
            <a:off x="6529277" y="844213"/>
            <a:ext cx="5286554" cy="5173396"/>
          </a:xfrm>
          <a:prstGeom prst="rect">
            <a:avLst/>
          </a:prstGeom>
          <a:ln>
            <a:solidFill>
              <a:schemeClr val="tx1"/>
            </a:solidFill>
          </a:ln>
        </p:spPr>
      </p:pic>
    </p:spTree>
    <p:extLst>
      <p:ext uri="{BB962C8B-B14F-4D97-AF65-F5344CB8AC3E}">
        <p14:creationId xmlns:p14="http://schemas.microsoft.com/office/powerpoint/2010/main" val="2784673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760254" y="598542"/>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endParaRPr lang="fi-FI" sz="2198">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6303563"/>
            <a:ext cx="11486766" cy="42681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sp>
        <p:nvSpPr>
          <p:cNvPr id="11" name="Tekstiruutu 10">
            <a:extLst>
              <a:ext uri="{FF2B5EF4-FFF2-40B4-BE49-F238E27FC236}">
                <a16:creationId xmlns:a16="http://schemas.microsoft.com/office/drawing/2014/main" id="{02D70716-8B43-C2CC-ECD7-D14146359937}"/>
              </a:ext>
            </a:extLst>
          </p:cNvPr>
          <p:cNvSpPr txBox="1"/>
          <p:nvPr/>
        </p:nvSpPr>
        <p:spPr>
          <a:xfrm>
            <a:off x="315545" y="6323083"/>
            <a:ext cx="11178693" cy="400006"/>
          </a:xfrm>
          <a:prstGeom prst="rect">
            <a:avLst/>
          </a:prstGeom>
          <a:noFill/>
        </p:spPr>
        <p:txBody>
          <a:bodyPr wrap="square">
            <a:spAutoFit/>
          </a:bodyPr>
          <a:lstStyle/>
          <a:p>
            <a:r>
              <a:rPr lang="fi-FI" sz="1000" dirty="0">
                <a:solidFill>
                  <a:prstClr val="black"/>
                </a:solidFill>
                <a:latin typeface="Arial" panose="020B0604020202020204"/>
              </a:rPr>
              <a:t>Indikaattori tuottaa tietoa niiden nuorten osuudesta (%), jotka ilmoittavat, että joku vanhemmista käyttää nuoren mielestä liikaa alkoholia ja siitä on aiheutunut nuorelle haittaa.</a:t>
            </a:r>
            <a:r>
              <a:rPr lang="fi-FI" sz="1000" dirty="0">
                <a:solidFill>
                  <a:prstClr val="black"/>
                </a:solidFill>
                <a:latin typeface="Arial" panose="020B0604020202020204"/>
                <a:hlinkClick r:id="rId3"/>
              </a:rPr>
              <a:t> Kouluterveyskysely 2023: Perusopetuksen 8. ja 9. luokan, lukion ja ammatillisten oppilaitosten indikaattoreiden kuvaukset (thl.fi)</a:t>
            </a:r>
            <a:r>
              <a:rPr lang="fi-FI" sz="1000" dirty="0">
                <a:solidFill>
                  <a:prstClr val="black"/>
                </a:solidFill>
                <a:latin typeface="Arial" panose="020B0604020202020204"/>
              </a:rPr>
              <a:t> . </a:t>
            </a:r>
          </a:p>
        </p:txBody>
      </p:sp>
      <p:sp>
        <p:nvSpPr>
          <p:cNvPr id="12" name="Tekstiruutu 11">
            <a:extLst>
              <a:ext uri="{FF2B5EF4-FFF2-40B4-BE49-F238E27FC236}">
                <a16:creationId xmlns:a16="http://schemas.microsoft.com/office/drawing/2014/main" id="{0D9917DB-52C4-BBA7-F134-E3EBC8A234C7}"/>
              </a:ext>
            </a:extLst>
          </p:cNvPr>
          <p:cNvSpPr txBox="1"/>
          <p:nvPr/>
        </p:nvSpPr>
        <p:spPr>
          <a:xfrm>
            <a:off x="315544" y="6057967"/>
            <a:ext cx="3142670" cy="153848"/>
          </a:xfrm>
          <a:prstGeom prst="rect">
            <a:avLst/>
          </a:prstGeom>
          <a:noFill/>
        </p:spPr>
        <p:txBody>
          <a:bodyPr wrap="none" lIns="0" tIns="0" rIns="0" bIns="0" rtlCol="0">
            <a:spAutoFit/>
          </a:bodyPr>
          <a:lstStyle/>
          <a:p>
            <a:r>
              <a:rPr lang="fi-FI" sz="1000" dirty="0">
                <a:solidFill>
                  <a:prstClr val="black"/>
                </a:solidFill>
                <a:latin typeface="Arial" panose="020B0604020202020204"/>
                <a:hlinkClick r:id="rId4"/>
              </a:rPr>
              <a:t>Lasten ja nuorten terveys ja hyvinvointi | </a:t>
            </a:r>
            <a:r>
              <a:rPr lang="fi-FI" sz="1000" dirty="0" err="1">
                <a:solidFill>
                  <a:prstClr val="black"/>
                </a:solidFill>
                <a:latin typeface="Arial" panose="020B0604020202020204"/>
                <a:hlinkClick r:id="rId4"/>
              </a:rPr>
              <a:t>Tableau</a:t>
            </a:r>
            <a:r>
              <a:rPr lang="fi-FI" sz="1000" dirty="0">
                <a:solidFill>
                  <a:prstClr val="black"/>
                </a:solidFill>
                <a:latin typeface="Arial" panose="020B0604020202020204"/>
                <a:hlinkClick r:id="rId4"/>
              </a:rPr>
              <a:t> Public</a:t>
            </a:r>
            <a:endParaRPr lang="fi-FI" sz="10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19FB171D-E7BC-C803-9D3C-7727235EA4EF}"/>
              </a:ext>
            </a:extLst>
          </p:cNvPr>
          <p:cNvGraphicFramePr>
            <a:graphicFrameLocks/>
          </p:cNvGraphicFramePr>
          <p:nvPr/>
        </p:nvGraphicFramePr>
        <p:xfrm>
          <a:off x="418148" y="910108"/>
          <a:ext cx="7963852" cy="49354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Kaavio 6">
            <a:extLst>
              <a:ext uri="{FF2B5EF4-FFF2-40B4-BE49-F238E27FC236}">
                <a16:creationId xmlns:a16="http://schemas.microsoft.com/office/drawing/2014/main" id="{AB784DA9-1DBD-3F9A-C6B8-A045D7C30C40}"/>
              </a:ext>
            </a:extLst>
          </p:cNvPr>
          <p:cNvGraphicFramePr>
            <a:graphicFrameLocks/>
          </p:cNvGraphicFramePr>
          <p:nvPr/>
        </p:nvGraphicFramePr>
        <p:xfrm>
          <a:off x="8647749" y="1084447"/>
          <a:ext cx="3230216" cy="49354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0953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760254" y="598542"/>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a:solidFill>
                <a:prstClr val="black"/>
              </a:solidFill>
              <a:latin typeface="Arial" panose="020B0604020202020204"/>
              <a:ea typeface="Inter" panose="02000503000000020004" pitchFamily="2" charset="0"/>
              <a:cs typeface="Arial"/>
            </a:endParaRPr>
          </a:p>
          <a:p>
            <a:endParaRPr lang="fi-FI" sz="2198">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6303563"/>
            <a:ext cx="11486766" cy="42681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sp>
        <p:nvSpPr>
          <p:cNvPr id="11" name="Tekstiruutu 10">
            <a:extLst>
              <a:ext uri="{FF2B5EF4-FFF2-40B4-BE49-F238E27FC236}">
                <a16:creationId xmlns:a16="http://schemas.microsoft.com/office/drawing/2014/main" id="{02D70716-8B43-C2CC-ECD7-D14146359937}"/>
              </a:ext>
            </a:extLst>
          </p:cNvPr>
          <p:cNvSpPr txBox="1"/>
          <p:nvPr/>
        </p:nvSpPr>
        <p:spPr>
          <a:xfrm>
            <a:off x="315545" y="6323083"/>
            <a:ext cx="11178693" cy="400006"/>
          </a:xfrm>
          <a:prstGeom prst="rect">
            <a:avLst/>
          </a:prstGeom>
          <a:noFill/>
        </p:spPr>
        <p:txBody>
          <a:bodyPr wrap="square">
            <a:spAutoFit/>
          </a:bodyPr>
          <a:lstStyle/>
          <a:p>
            <a:r>
              <a:rPr lang="fi-FI" sz="1000" dirty="0">
                <a:solidFill>
                  <a:prstClr val="black"/>
                </a:solidFill>
                <a:latin typeface="Arial" panose="020B0604020202020204"/>
              </a:rPr>
              <a:t>Indikaattori tuottaa tietoa niiden nuorten osuudesta (%), jotka ilmoittavat, että joku vanhemmista käyttää nuoren mielestä liikaa alkoholia ja siitä on aiheutunut nuorelle haittaa.</a:t>
            </a:r>
            <a:r>
              <a:rPr lang="fi-FI" sz="1000" dirty="0">
                <a:solidFill>
                  <a:prstClr val="black"/>
                </a:solidFill>
                <a:latin typeface="Arial" panose="020B0604020202020204"/>
                <a:hlinkClick r:id="rId3"/>
              </a:rPr>
              <a:t> Kouluterveyskysely 2023: Perusopetuksen 8. ja 9. luokan, lukion ja ammatillisten oppilaitosten indikaattoreiden kuvaukset (thl.fi)</a:t>
            </a:r>
            <a:r>
              <a:rPr lang="fi-FI" sz="1000" dirty="0">
                <a:solidFill>
                  <a:prstClr val="black"/>
                </a:solidFill>
                <a:latin typeface="Arial" panose="020B0604020202020204"/>
              </a:rPr>
              <a:t> . </a:t>
            </a:r>
          </a:p>
        </p:txBody>
      </p:sp>
      <p:graphicFrame>
        <p:nvGraphicFramePr>
          <p:cNvPr id="3" name="Kaavio 2">
            <a:extLst>
              <a:ext uri="{FF2B5EF4-FFF2-40B4-BE49-F238E27FC236}">
                <a16:creationId xmlns:a16="http://schemas.microsoft.com/office/drawing/2014/main" id="{11F24F26-126B-278C-F07F-23B373BF0C23}"/>
              </a:ext>
            </a:extLst>
          </p:cNvPr>
          <p:cNvGraphicFramePr>
            <a:graphicFrameLocks/>
          </p:cNvGraphicFramePr>
          <p:nvPr/>
        </p:nvGraphicFramePr>
        <p:xfrm>
          <a:off x="611188" y="1137920"/>
          <a:ext cx="10617200" cy="4959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059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314038" y="5595624"/>
            <a:ext cx="11563927" cy="95410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61A21B70-064D-DCC1-2E6B-92E77C88F714}"/>
              </a:ext>
            </a:extLst>
          </p:cNvPr>
          <p:cNvSpPr txBox="1"/>
          <p:nvPr/>
        </p:nvSpPr>
        <p:spPr>
          <a:xfrm>
            <a:off x="459262" y="5641779"/>
            <a:ext cx="11360888" cy="954107"/>
          </a:xfrm>
          <a:prstGeom prst="rect">
            <a:avLst/>
          </a:prstGeom>
          <a:noFill/>
        </p:spPr>
        <p:txBody>
          <a:bodyPr wrap="square">
            <a:spAutoFit/>
          </a:bodyPr>
          <a:lstStyle/>
          <a:p>
            <a:r>
              <a:rPr lang="fi-FI" sz="1400" dirty="0">
                <a:solidFill>
                  <a:srgbClr val="303030"/>
                </a:solidFill>
                <a:latin typeface="Source Sans Pro" panose="020B0503030403020204" pitchFamily="34" charset="0"/>
              </a:rPr>
              <a:t>…jotka ovat kokeneet vahvaa positiivista mielenterveyttä viimeisen kahden viikon aikana. Indikaattori perustuu kysymykseen: alla on esitetty joitain väittämiä tunteista ja ajatuksista. Valitse vaihtoehto, joka parhaiten kuvaa kokemuksiasi viimeisen kahden viikon aikana. 1) Väittämä toiveikkuuden tunteesta, 2) väittämä hyödyllisyyden tunteesta, 3) väittämä rentoutuneisuuden tunteesta, 4) väittämä ongelmien käsittelystä, 5) väittämä ajattelun selkeydestä, 6) väittämä läheisyyden tunteesta ja 7) väittämä kyvystä tehdä päätöksiä. </a:t>
            </a:r>
            <a:r>
              <a:rPr lang="fi-FI" sz="1400" dirty="0">
                <a:solidFill>
                  <a:prstClr val="black"/>
                </a:solidFill>
                <a:latin typeface="Arial" panose="020B0604020202020204"/>
                <a:hlinkClick r:id="rId3"/>
              </a:rPr>
              <a:t>Metadata - Sotkanet.fi, Tilasto- ja indikaattoripankki</a:t>
            </a:r>
            <a:endParaRPr lang="fi-FI" sz="14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8B82E2F0-307F-42DE-E3A6-469815FF1CE3}"/>
              </a:ext>
            </a:extLst>
          </p:cNvPr>
          <p:cNvGraphicFramePr>
            <a:graphicFrameLocks/>
          </p:cNvGraphicFramePr>
          <p:nvPr/>
        </p:nvGraphicFramePr>
        <p:xfrm>
          <a:off x="357189" y="765469"/>
          <a:ext cx="6079067" cy="4477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CCB59634-DDF6-7F4A-6E47-301D24839059}"/>
              </a:ext>
            </a:extLst>
          </p:cNvPr>
          <p:cNvGraphicFramePr>
            <a:graphicFrameLocks/>
          </p:cNvGraphicFramePr>
          <p:nvPr>
            <p:extLst>
              <p:ext uri="{D42A27DB-BD31-4B8C-83A1-F6EECF244321}">
                <p14:modId xmlns:p14="http://schemas.microsoft.com/office/powerpoint/2010/main" val="3460862274"/>
              </p:ext>
            </p:extLst>
          </p:nvPr>
        </p:nvGraphicFramePr>
        <p:xfrm>
          <a:off x="7232122" y="896943"/>
          <a:ext cx="4154585" cy="4346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2969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60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760254" y="598542"/>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6303563"/>
            <a:ext cx="11486766" cy="42681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B0D80880-7B7B-5C42-A20D-329BE49A7150}"/>
              </a:ext>
            </a:extLst>
          </p:cNvPr>
          <p:cNvGraphicFramePr>
            <a:graphicFrameLocks/>
          </p:cNvGraphicFramePr>
          <p:nvPr>
            <p:extLst>
              <p:ext uri="{D42A27DB-BD31-4B8C-83A1-F6EECF244321}">
                <p14:modId xmlns:p14="http://schemas.microsoft.com/office/powerpoint/2010/main" val="931545485"/>
              </p:ext>
            </p:extLst>
          </p:nvPr>
        </p:nvGraphicFramePr>
        <p:xfrm>
          <a:off x="475862" y="1278293"/>
          <a:ext cx="5215812" cy="4553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B086803C-F7D4-3EB7-B697-D95364CBE92B}"/>
              </a:ext>
            </a:extLst>
          </p:cNvPr>
          <p:cNvGraphicFramePr>
            <a:graphicFrameLocks/>
          </p:cNvGraphicFramePr>
          <p:nvPr>
            <p:extLst>
              <p:ext uri="{D42A27DB-BD31-4B8C-83A1-F6EECF244321}">
                <p14:modId xmlns:p14="http://schemas.microsoft.com/office/powerpoint/2010/main" val="1228571060"/>
              </p:ext>
            </p:extLst>
          </p:nvPr>
        </p:nvGraphicFramePr>
        <p:xfrm>
          <a:off x="6490058" y="1352939"/>
          <a:ext cx="5126553" cy="44786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8529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61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4647" y="222898"/>
            <a:ext cx="1476435"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7129" y="330584"/>
            <a:ext cx="111243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4107" y="269141"/>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6669" y="267646"/>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362" y="276742"/>
            <a:ext cx="1156261"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2626" y="266919"/>
            <a:ext cx="1284534"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1760254" y="598542"/>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8051" y="2054277"/>
            <a:ext cx="5126553"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675" y="2112761"/>
            <a:ext cx="5341359" cy="403687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398" spc="0" dirty="0">
              <a:solidFill>
                <a:prstClr val="black"/>
              </a:solidFill>
              <a:latin typeface="Arial" panose="020B0604020202020204"/>
              <a:ea typeface="Inter" panose="02000503000000020004" pitchFamily="2" charset="0"/>
              <a:cs typeface="Arial"/>
            </a:endParaRPr>
          </a:p>
          <a:p>
            <a:pPr marL="342694" indent="-342694" algn="l">
              <a:spcBef>
                <a:spcPts val="0"/>
              </a:spcBef>
              <a:buBlip>
                <a:blip r:embed="rId2"/>
              </a:buBlip>
              <a:defRPr/>
            </a:pPr>
            <a:endParaRPr lang="fi-FI" sz="2398" spc="0" dirty="0">
              <a:solidFill>
                <a:prstClr val="black"/>
              </a:solidFill>
              <a:latin typeface="Arial" panose="020B0604020202020204"/>
              <a:ea typeface="Inter" panose="02000503000000020004" pitchFamily="2" charset="0"/>
              <a:cs typeface="Arial"/>
            </a:endParaRPr>
          </a:p>
          <a:p>
            <a:endParaRPr lang="fi-FI" sz="2198"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231225" y="6303563"/>
            <a:ext cx="11486766" cy="42681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798">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1940CFA7-EE14-83BE-4CAE-CF8FCD4C2CD9}"/>
              </a:ext>
            </a:extLst>
          </p:cNvPr>
          <p:cNvGraphicFramePr>
            <a:graphicFrameLocks/>
          </p:cNvGraphicFramePr>
          <p:nvPr/>
        </p:nvGraphicFramePr>
        <p:xfrm>
          <a:off x="489268" y="1026160"/>
          <a:ext cx="5445335" cy="48056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a:extLst>
              <a:ext uri="{FF2B5EF4-FFF2-40B4-BE49-F238E27FC236}">
                <a16:creationId xmlns:a16="http://schemas.microsoft.com/office/drawing/2014/main" id="{CD82DAF1-1055-9898-96ED-D848CBC3B2F0}"/>
              </a:ext>
            </a:extLst>
          </p:cNvPr>
          <p:cNvSpPr txBox="1"/>
          <p:nvPr/>
        </p:nvSpPr>
        <p:spPr>
          <a:xfrm>
            <a:off x="314037" y="6283463"/>
            <a:ext cx="10994764" cy="461665"/>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niiden ammatillisen oppilaitoksen 1. ja 2. vuoden/lukion opiskelijoiden osuuden prosentteina kysymykseen vastanneista ko. ikäluokassa, joille vanhemman liiallinen alkoholinkäyttö on aiheuttanut haittaa. </a:t>
            </a:r>
            <a:r>
              <a:rPr lang="fi-FI" sz="1200" dirty="0">
                <a:solidFill>
                  <a:prstClr val="black"/>
                </a:solidFill>
                <a:latin typeface="Arial" panose="020B0604020202020204"/>
                <a:hlinkClick r:id="rId4"/>
              </a:rPr>
              <a:t>Metadata - Sotkanet.fi, Tilasto- ja indikaattoripankki</a:t>
            </a:r>
            <a:endParaRPr lang="fi-FI" sz="1200" dirty="0">
              <a:solidFill>
                <a:prstClr val="black"/>
              </a:solidFill>
              <a:latin typeface="Arial" panose="020B0604020202020204"/>
            </a:endParaRPr>
          </a:p>
        </p:txBody>
      </p:sp>
      <p:graphicFrame>
        <p:nvGraphicFramePr>
          <p:cNvPr id="9" name="Kaavio 8">
            <a:extLst>
              <a:ext uri="{FF2B5EF4-FFF2-40B4-BE49-F238E27FC236}">
                <a16:creationId xmlns:a16="http://schemas.microsoft.com/office/drawing/2014/main" id="{4CB2B33A-F370-565F-F110-621609F1A1D4}"/>
              </a:ext>
            </a:extLst>
          </p:cNvPr>
          <p:cNvGraphicFramePr>
            <a:graphicFrameLocks/>
          </p:cNvGraphicFramePr>
          <p:nvPr/>
        </p:nvGraphicFramePr>
        <p:xfrm>
          <a:off x="6443028" y="1051444"/>
          <a:ext cx="5259706" cy="4780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6155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62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911745"/>
            <a:ext cx="10546672" cy="63798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536B2290-9715-B6BF-331B-00BAB2DCCDAD}"/>
              </a:ext>
            </a:extLst>
          </p:cNvPr>
          <p:cNvSpPr txBox="1"/>
          <p:nvPr/>
        </p:nvSpPr>
        <p:spPr>
          <a:xfrm>
            <a:off x="1304086" y="6049156"/>
            <a:ext cx="6096000" cy="369332"/>
          </a:xfrm>
          <a:prstGeom prst="rect">
            <a:avLst/>
          </a:prstGeom>
          <a:noFill/>
        </p:spPr>
        <p:txBody>
          <a:bodyPr wrap="square">
            <a:spAutoFit/>
          </a:bodyPr>
          <a:lstStyle/>
          <a:p>
            <a:r>
              <a:rPr lang="fi-FI" dirty="0">
                <a:solidFill>
                  <a:prstClr val="black"/>
                </a:solidFill>
                <a:latin typeface="Arial" panose="020B0604020202020204"/>
                <a:hlinkClick r:id="rId3"/>
              </a:rPr>
              <a:t>Lasten ja nuorten terveys ja hyvinvointi | </a:t>
            </a:r>
            <a:r>
              <a:rPr lang="fi-FI" dirty="0" err="1">
                <a:solidFill>
                  <a:prstClr val="black"/>
                </a:solidFill>
                <a:latin typeface="Arial" panose="020B0604020202020204"/>
                <a:hlinkClick r:id="rId3"/>
              </a:rPr>
              <a:t>Tableau</a:t>
            </a:r>
            <a:r>
              <a:rPr lang="fi-FI" dirty="0">
                <a:solidFill>
                  <a:prstClr val="black"/>
                </a:solidFill>
                <a:latin typeface="Arial" panose="020B0604020202020204"/>
                <a:hlinkClick r:id="rId3"/>
              </a:rPr>
              <a:t> Public</a:t>
            </a:r>
            <a:endParaRPr lang="fi-FI" dirty="0">
              <a:solidFill>
                <a:prstClr val="black"/>
              </a:solidFill>
              <a:latin typeface="Arial" panose="020B0604020202020204"/>
            </a:endParaRPr>
          </a:p>
        </p:txBody>
      </p:sp>
      <p:sp>
        <p:nvSpPr>
          <p:cNvPr id="9" name="Tekstiruutu 8">
            <a:extLst>
              <a:ext uri="{FF2B5EF4-FFF2-40B4-BE49-F238E27FC236}">
                <a16:creationId xmlns:a16="http://schemas.microsoft.com/office/drawing/2014/main" id="{A5A287C2-A550-9153-3D1C-B184078EAA7B}"/>
              </a:ext>
            </a:extLst>
          </p:cNvPr>
          <p:cNvSpPr txBox="1"/>
          <p:nvPr/>
        </p:nvSpPr>
        <p:spPr>
          <a:xfrm>
            <a:off x="1319800" y="1330285"/>
            <a:ext cx="1461939" cy="830997"/>
          </a:xfrm>
          <a:prstGeom prst="rect">
            <a:avLst/>
          </a:prstGeom>
          <a:noFill/>
        </p:spPr>
        <p:txBody>
          <a:bodyPr wrap="none" lIns="0" tIns="0" rIns="0" bIns="0" rtlCol="0">
            <a:spAutoFit/>
          </a:bodyPr>
          <a:lstStyle/>
          <a:p>
            <a:r>
              <a:rPr lang="fi-FI" dirty="0">
                <a:solidFill>
                  <a:prstClr val="black"/>
                </a:solidFill>
                <a:latin typeface="Arial" panose="020B0604020202020204"/>
              </a:rPr>
              <a:t>v.2023:</a:t>
            </a:r>
          </a:p>
          <a:p>
            <a:r>
              <a:rPr lang="fi-FI" dirty="0">
                <a:solidFill>
                  <a:prstClr val="black"/>
                </a:solidFill>
                <a:latin typeface="Arial" panose="020B0604020202020204"/>
              </a:rPr>
              <a:t>tytöt 33,3% ja </a:t>
            </a:r>
          </a:p>
          <a:p>
            <a:r>
              <a:rPr lang="fi-FI" dirty="0">
                <a:solidFill>
                  <a:prstClr val="black"/>
                </a:solidFill>
                <a:latin typeface="Arial" panose="020B0604020202020204"/>
              </a:rPr>
              <a:t>Pojat 15,7%</a:t>
            </a:r>
          </a:p>
        </p:txBody>
      </p:sp>
      <p:graphicFrame>
        <p:nvGraphicFramePr>
          <p:cNvPr id="2" name="Kaavio 1">
            <a:extLst>
              <a:ext uri="{FF2B5EF4-FFF2-40B4-BE49-F238E27FC236}">
                <a16:creationId xmlns:a16="http://schemas.microsoft.com/office/drawing/2014/main" id="{FEDD01E5-244C-FEC7-7ED0-34FAAA4B4ECA}"/>
              </a:ext>
            </a:extLst>
          </p:cNvPr>
          <p:cNvGraphicFramePr>
            <a:graphicFrameLocks/>
          </p:cNvGraphicFramePr>
          <p:nvPr>
            <p:extLst>
              <p:ext uri="{D42A27DB-BD31-4B8C-83A1-F6EECF244321}">
                <p14:modId xmlns:p14="http://schemas.microsoft.com/office/powerpoint/2010/main" val="1785365157"/>
              </p:ext>
            </p:extLst>
          </p:nvPr>
        </p:nvGraphicFramePr>
        <p:xfrm>
          <a:off x="3909527" y="1174711"/>
          <a:ext cx="7091265" cy="4234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2528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pPr>
              <a:defRPr/>
            </a:pPr>
            <a:fld id="{CCD26548-A701-4132-A0A2-A9B09A70FF4B}" type="slidenum">
              <a:rPr lang="fi-FI">
                <a:solidFill>
                  <a:srgbClr val="313131"/>
                </a:solidFill>
                <a:latin typeface="Arial" panose="020B0604020202020204"/>
              </a:rPr>
              <a:pPr>
                <a:defRPr/>
              </a:pPr>
              <a:t>63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882122" y="6151046"/>
            <a:ext cx="10726729" cy="361986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12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2608" y="6151045"/>
            <a:ext cx="10726729" cy="53264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400" dirty="0">
              <a:solidFill>
                <a:prstClr val="white"/>
              </a:solidFill>
              <a:latin typeface="Arial" panose="020B0604020202020204"/>
            </a:endParaRPr>
          </a:p>
        </p:txBody>
      </p:sp>
      <p:sp>
        <p:nvSpPr>
          <p:cNvPr id="10" name="Tekstiruutu 9">
            <a:extLst>
              <a:ext uri="{FF2B5EF4-FFF2-40B4-BE49-F238E27FC236}">
                <a16:creationId xmlns:a16="http://schemas.microsoft.com/office/drawing/2014/main" id="{5ACFF699-BEAC-9EB1-6EF8-1B557BD15CE1}"/>
              </a:ext>
            </a:extLst>
          </p:cNvPr>
          <p:cNvSpPr txBox="1"/>
          <p:nvPr/>
        </p:nvSpPr>
        <p:spPr>
          <a:xfrm>
            <a:off x="882120" y="6314360"/>
            <a:ext cx="6096000" cy="369332"/>
          </a:xfrm>
          <a:prstGeom prst="rect">
            <a:avLst/>
          </a:prstGeom>
          <a:noFill/>
        </p:spPr>
        <p:txBody>
          <a:bodyPr wrap="square">
            <a:spAutoFit/>
          </a:bodyPr>
          <a:lstStyle/>
          <a:p>
            <a:r>
              <a:rPr lang="fi-FI" dirty="0">
                <a:solidFill>
                  <a:prstClr val="black"/>
                </a:solidFill>
                <a:latin typeface="Arial" panose="020B0604020202020204"/>
                <a:hlinkClick r:id="rId3"/>
              </a:rPr>
              <a:t>Lasten ja nuorten terveys ja hyvinvointi | </a:t>
            </a:r>
            <a:r>
              <a:rPr lang="fi-FI" dirty="0" err="1">
                <a:solidFill>
                  <a:prstClr val="black"/>
                </a:solidFill>
                <a:latin typeface="Arial" panose="020B0604020202020204"/>
                <a:hlinkClick r:id="rId3"/>
              </a:rPr>
              <a:t>Tableau</a:t>
            </a:r>
            <a:r>
              <a:rPr lang="fi-FI" dirty="0">
                <a:solidFill>
                  <a:prstClr val="black"/>
                </a:solidFill>
                <a:latin typeface="Arial" panose="020B0604020202020204"/>
                <a:hlinkClick r:id="rId3"/>
              </a:rPr>
              <a:t> Public</a:t>
            </a:r>
            <a:endParaRPr lang="fi-FI" dirty="0">
              <a:solidFill>
                <a:prstClr val="black"/>
              </a:solidFill>
              <a:latin typeface="Arial" panose="020B0604020202020204"/>
            </a:endParaRPr>
          </a:p>
        </p:txBody>
      </p:sp>
      <p:sp>
        <p:nvSpPr>
          <p:cNvPr id="11" name="Tekstiruutu 10">
            <a:extLst>
              <a:ext uri="{FF2B5EF4-FFF2-40B4-BE49-F238E27FC236}">
                <a16:creationId xmlns:a16="http://schemas.microsoft.com/office/drawing/2014/main" id="{082AECC0-0756-2977-61AE-EAC350C21494}"/>
              </a:ext>
            </a:extLst>
          </p:cNvPr>
          <p:cNvSpPr txBox="1"/>
          <p:nvPr/>
        </p:nvSpPr>
        <p:spPr>
          <a:xfrm>
            <a:off x="333693" y="1029312"/>
            <a:ext cx="4270400" cy="1938992"/>
          </a:xfrm>
          <a:prstGeom prst="rect">
            <a:avLst/>
          </a:prstGeom>
          <a:noFill/>
        </p:spPr>
        <p:txBody>
          <a:bodyPr wrap="none" lIns="0" tIns="0" rIns="0" bIns="0" rtlCol="0">
            <a:spAutoFit/>
          </a:bodyPr>
          <a:lstStyle/>
          <a:p>
            <a:r>
              <a:rPr lang="fi-FI" dirty="0">
                <a:solidFill>
                  <a:prstClr val="black"/>
                </a:solidFill>
                <a:latin typeface="Arial" panose="020B0604020202020204"/>
              </a:rPr>
              <a:t>Kokee terveydentilansa keskinkertaiseksi </a:t>
            </a:r>
          </a:p>
          <a:p>
            <a:r>
              <a:rPr lang="fi-FI" dirty="0">
                <a:solidFill>
                  <a:prstClr val="black"/>
                </a:solidFill>
                <a:latin typeface="Arial" panose="020B0604020202020204"/>
              </a:rPr>
              <a:t>tai </a:t>
            </a:r>
          </a:p>
          <a:p>
            <a:r>
              <a:rPr lang="fi-FI" dirty="0">
                <a:solidFill>
                  <a:prstClr val="black"/>
                </a:solidFill>
                <a:latin typeface="Arial" panose="020B0604020202020204"/>
              </a:rPr>
              <a:t>Huonoksi</a:t>
            </a:r>
          </a:p>
          <a:p>
            <a:endParaRPr lang="fi-FI" dirty="0">
              <a:solidFill>
                <a:prstClr val="black"/>
              </a:solidFill>
              <a:latin typeface="Arial" panose="020B0604020202020204"/>
            </a:endParaRPr>
          </a:p>
          <a:p>
            <a:r>
              <a:rPr lang="fi-FI" dirty="0">
                <a:solidFill>
                  <a:prstClr val="black"/>
                </a:solidFill>
                <a:latin typeface="Arial" panose="020B0604020202020204"/>
              </a:rPr>
              <a:t>2023: </a:t>
            </a:r>
          </a:p>
          <a:p>
            <a:r>
              <a:rPr lang="fi-FI" dirty="0">
                <a:solidFill>
                  <a:prstClr val="black"/>
                </a:solidFill>
                <a:latin typeface="Arial" panose="020B0604020202020204"/>
              </a:rPr>
              <a:t>tytöt 34,4% ja </a:t>
            </a:r>
          </a:p>
          <a:p>
            <a:r>
              <a:rPr lang="fi-FI" dirty="0">
                <a:solidFill>
                  <a:prstClr val="black"/>
                </a:solidFill>
                <a:latin typeface="Arial" panose="020B0604020202020204"/>
              </a:rPr>
              <a:t>Pojat 20,3%</a:t>
            </a:r>
          </a:p>
        </p:txBody>
      </p:sp>
      <p:graphicFrame>
        <p:nvGraphicFramePr>
          <p:cNvPr id="2" name="Kaavio 1">
            <a:extLst>
              <a:ext uri="{FF2B5EF4-FFF2-40B4-BE49-F238E27FC236}">
                <a16:creationId xmlns:a16="http://schemas.microsoft.com/office/drawing/2014/main" id="{AC766A5B-9F30-F8B6-CF97-E6247325CBDC}"/>
              </a:ext>
            </a:extLst>
          </p:cNvPr>
          <p:cNvGraphicFramePr>
            <a:graphicFrameLocks/>
          </p:cNvGraphicFramePr>
          <p:nvPr>
            <p:extLst>
              <p:ext uri="{D42A27DB-BD31-4B8C-83A1-F6EECF244321}">
                <p14:modId xmlns:p14="http://schemas.microsoft.com/office/powerpoint/2010/main" val="3202003889"/>
              </p:ext>
            </p:extLst>
          </p:nvPr>
        </p:nvGraphicFramePr>
        <p:xfrm>
          <a:off x="4907902" y="1063571"/>
          <a:ext cx="6186196" cy="4924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1589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E5088-FA1E-309C-1BC7-29A0E5148D41}"/>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DB73822-080C-72DD-8107-2FC794D190F0}"/>
              </a:ext>
            </a:extLst>
          </p:cNvPr>
          <p:cNvSpPr>
            <a:spLocks noGrp="1"/>
          </p:cNvSpPr>
          <p:nvPr>
            <p:ph type="sldNum" sz="quarter" idx="12"/>
          </p:nvPr>
        </p:nvSpPr>
        <p:spPr>
          <a:xfrm>
            <a:off x="7688249" y="6625414"/>
            <a:ext cx="2742486" cy="365125"/>
          </a:xfrm>
        </p:spPr>
        <p:txBody>
          <a:bodyPr/>
          <a:lstStyle/>
          <a:p>
            <a:pPr>
              <a:defRPr/>
            </a:pPr>
            <a:fld id="{CCD26548-A701-4132-A0A2-A9B09A70FF4B}" type="slidenum">
              <a:rPr lang="fi-FI">
                <a:solidFill>
                  <a:srgbClr val="313131"/>
                </a:solidFill>
                <a:latin typeface="Arial" panose="020B0604020202020204"/>
              </a:rPr>
              <a:pPr>
                <a:defRPr/>
              </a:pPr>
              <a:t>64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5FF2278B-F44E-E2C2-3EF3-3B4E835E0781}"/>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9B43028E-7771-9E62-05F7-A42821670DCB}"/>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0A9043E9-6AFA-B05D-728B-03AF106A81A4}"/>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85AAB600-3DBA-2C0C-7589-AB085AEA1173}"/>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27654371-4CF6-FBCA-F376-6385C0BCCA2E}"/>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EF6F6C59-B8AD-81C0-52F7-A8CEBDB96D7A}"/>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61F31BA1-BD66-2DC9-5B27-32734629AAB2}"/>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D9308AB9-ADB6-4D0C-455B-0A6542A03ADD}"/>
              </a:ext>
            </a:extLst>
          </p:cNvPr>
          <p:cNvSpPr>
            <a:spLocks noGrp="1"/>
          </p:cNvSpPr>
          <p:nvPr/>
        </p:nvSpPr>
        <p:spPr>
          <a:xfrm>
            <a:off x="882122" y="6151046"/>
            <a:ext cx="10726729" cy="361986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12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440F2B00-3C51-BA9E-7B14-8FCCF99D0E1D}"/>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3829B1EB-73BA-D733-4CB5-DDD93EC6C11D}"/>
              </a:ext>
            </a:extLst>
          </p:cNvPr>
          <p:cNvSpPr/>
          <p:nvPr/>
        </p:nvSpPr>
        <p:spPr>
          <a:xfrm>
            <a:off x="642608" y="6151045"/>
            <a:ext cx="10726729" cy="53264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sz="1400" dirty="0">
              <a:solidFill>
                <a:prstClr val="white"/>
              </a:solidFill>
              <a:latin typeface="Arial" panose="020B0604020202020204"/>
            </a:endParaRPr>
          </a:p>
        </p:txBody>
      </p:sp>
      <p:sp>
        <p:nvSpPr>
          <p:cNvPr id="10" name="Tekstiruutu 9">
            <a:extLst>
              <a:ext uri="{FF2B5EF4-FFF2-40B4-BE49-F238E27FC236}">
                <a16:creationId xmlns:a16="http://schemas.microsoft.com/office/drawing/2014/main" id="{5ACFF699-BEAC-9EB1-6EF8-1B557BD15CE1}"/>
              </a:ext>
            </a:extLst>
          </p:cNvPr>
          <p:cNvSpPr txBox="1"/>
          <p:nvPr/>
        </p:nvSpPr>
        <p:spPr>
          <a:xfrm>
            <a:off x="882120" y="6314360"/>
            <a:ext cx="6096000" cy="369332"/>
          </a:xfrm>
          <a:prstGeom prst="rect">
            <a:avLst/>
          </a:prstGeom>
          <a:noFill/>
        </p:spPr>
        <p:txBody>
          <a:bodyPr wrap="square">
            <a:spAutoFit/>
          </a:bodyPr>
          <a:lstStyle/>
          <a:p>
            <a:r>
              <a:rPr lang="fi-FI" dirty="0">
                <a:solidFill>
                  <a:prstClr val="black"/>
                </a:solidFill>
                <a:latin typeface="Arial" panose="020B0604020202020204"/>
                <a:hlinkClick r:id="rId3"/>
              </a:rPr>
              <a:t>Lasten ja nuorten terveys ja hyvinvointi | </a:t>
            </a:r>
            <a:r>
              <a:rPr lang="fi-FI" dirty="0" err="1">
                <a:solidFill>
                  <a:prstClr val="black"/>
                </a:solidFill>
                <a:latin typeface="Arial" panose="020B0604020202020204"/>
                <a:hlinkClick r:id="rId3"/>
              </a:rPr>
              <a:t>Tableau</a:t>
            </a:r>
            <a:r>
              <a:rPr lang="fi-FI" dirty="0">
                <a:solidFill>
                  <a:prstClr val="black"/>
                </a:solidFill>
                <a:latin typeface="Arial" panose="020B0604020202020204"/>
                <a:hlinkClick r:id="rId3"/>
              </a:rPr>
              <a:t> Public</a:t>
            </a:r>
            <a:endParaRPr lang="fi-FI" dirty="0">
              <a:solidFill>
                <a:prstClr val="black"/>
              </a:solidFill>
              <a:latin typeface="Arial" panose="020B0604020202020204"/>
            </a:endParaRPr>
          </a:p>
        </p:txBody>
      </p:sp>
      <p:pic>
        <p:nvPicPr>
          <p:cNvPr id="3" name="Kuva 2">
            <a:extLst>
              <a:ext uri="{FF2B5EF4-FFF2-40B4-BE49-F238E27FC236}">
                <a16:creationId xmlns:a16="http://schemas.microsoft.com/office/drawing/2014/main" id="{8302EABD-E64F-E318-1920-AF6C48413391}"/>
              </a:ext>
            </a:extLst>
          </p:cNvPr>
          <p:cNvPicPr>
            <a:picLocks noChangeAspect="1"/>
          </p:cNvPicPr>
          <p:nvPr/>
        </p:nvPicPr>
        <p:blipFill>
          <a:blip r:embed="rId4"/>
          <a:stretch>
            <a:fillRect/>
          </a:stretch>
        </p:blipFill>
        <p:spPr>
          <a:xfrm>
            <a:off x="196896" y="964935"/>
            <a:ext cx="11411954" cy="5022794"/>
          </a:xfrm>
          <a:prstGeom prst="rect">
            <a:avLst/>
          </a:prstGeom>
        </p:spPr>
      </p:pic>
      <p:sp>
        <p:nvSpPr>
          <p:cNvPr id="8" name="Tekstiruutu 7">
            <a:extLst>
              <a:ext uri="{FF2B5EF4-FFF2-40B4-BE49-F238E27FC236}">
                <a16:creationId xmlns:a16="http://schemas.microsoft.com/office/drawing/2014/main" id="{C60C1E57-577E-C281-5AE6-4F7DA5180337}"/>
              </a:ext>
            </a:extLst>
          </p:cNvPr>
          <p:cNvSpPr txBox="1"/>
          <p:nvPr/>
        </p:nvSpPr>
        <p:spPr>
          <a:xfrm>
            <a:off x="421958" y="1607195"/>
            <a:ext cx="4270400" cy="1384995"/>
          </a:xfrm>
          <a:prstGeom prst="rect">
            <a:avLst/>
          </a:prstGeom>
          <a:noFill/>
        </p:spPr>
        <p:txBody>
          <a:bodyPr wrap="none" lIns="0" tIns="0" rIns="0" bIns="0" rtlCol="0">
            <a:spAutoFit/>
          </a:bodyPr>
          <a:lstStyle/>
          <a:p>
            <a:r>
              <a:rPr lang="fi-FI" dirty="0">
                <a:solidFill>
                  <a:prstClr val="black"/>
                </a:solidFill>
                <a:latin typeface="Arial" panose="020B0604020202020204"/>
              </a:rPr>
              <a:t>Kokee terveydentilansa keskinkertaiseksi </a:t>
            </a:r>
          </a:p>
          <a:p>
            <a:r>
              <a:rPr lang="fi-FI" dirty="0">
                <a:solidFill>
                  <a:prstClr val="black"/>
                </a:solidFill>
                <a:latin typeface="Arial" panose="020B0604020202020204"/>
              </a:rPr>
              <a:t>tai </a:t>
            </a:r>
          </a:p>
          <a:p>
            <a:r>
              <a:rPr lang="fi-FI" dirty="0">
                <a:solidFill>
                  <a:prstClr val="black"/>
                </a:solidFill>
                <a:latin typeface="Arial" panose="020B0604020202020204"/>
              </a:rPr>
              <a:t>Huonoksi</a:t>
            </a:r>
          </a:p>
          <a:p>
            <a:endParaRPr lang="fi-FI" dirty="0">
              <a:solidFill>
                <a:prstClr val="black"/>
              </a:solidFill>
              <a:latin typeface="Arial" panose="020B0604020202020204"/>
            </a:endParaRPr>
          </a:p>
          <a:p>
            <a:r>
              <a:rPr lang="fi-FI" dirty="0">
                <a:solidFill>
                  <a:prstClr val="black"/>
                </a:solidFill>
                <a:latin typeface="Arial" panose="020B0604020202020204"/>
              </a:rPr>
              <a:t>2023; tytöt 31% ja pojat 15,9%</a:t>
            </a:r>
          </a:p>
        </p:txBody>
      </p:sp>
    </p:spTree>
    <p:extLst>
      <p:ext uri="{BB962C8B-B14F-4D97-AF65-F5344CB8AC3E}">
        <p14:creationId xmlns:p14="http://schemas.microsoft.com/office/powerpoint/2010/main" val="479291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65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258084"/>
            <a:ext cx="10546672" cy="29164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a:solidFill>
                  <a:prstClr val="white"/>
                </a:solidFill>
                <a:latin typeface="Arial" panose="020B0604020202020204"/>
                <a:hlinkClick r:id="rId3"/>
              </a:rPr>
              <a:t>Lasten ja nuorten terveys ja hyvinvointi | Tableau Public</a:t>
            </a: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42B90FF6-D6F3-AF23-7748-40FE71256B90}"/>
              </a:ext>
            </a:extLst>
          </p:cNvPr>
          <p:cNvPicPr>
            <a:picLocks noChangeAspect="1"/>
          </p:cNvPicPr>
          <p:nvPr/>
        </p:nvPicPr>
        <p:blipFill>
          <a:blip r:embed="rId4"/>
          <a:stretch>
            <a:fillRect/>
          </a:stretch>
        </p:blipFill>
        <p:spPr>
          <a:xfrm>
            <a:off x="468949" y="709966"/>
            <a:ext cx="5874715" cy="5081261"/>
          </a:xfrm>
          <a:prstGeom prst="rect">
            <a:avLst/>
          </a:prstGeom>
        </p:spPr>
      </p:pic>
      <p:pic>
        <p:nvPicPr>
          <p:cNvPr id="8" name="Kuva 7">
            <a:extLst>
              <a:ext uri="{FF2B5EF4-FFF2-40B4-BE49-F238E27FC236}">
                <a16:creationId xmlns:a16="http://schemas.microsoft.com/office/drawing/2014/main" id="{0ED55827-2159-29FD-065C-A6C648440BC0}"/>
              </a:ext>
            </a:extLst>
          </p:cNvPr>
          <p:cNvPicPr>
            <a:picLocks noChangeAspect="1"/>
          </p:cNvPicPr>
          <p:nvPr/>
        </p:nvPicPr>
        <p:blipFill>
          <a:blip r:embed="rId5"/>
          <a:stretch>
            <a:fillRect/>
          </a:stretch>
        </p:blipFill>
        <p:spPr>
          <a:xfrm>
            <a:off x="6829108" y="1011271"/>
            <a:ext cx="5165997" cy="4886623"/>
          </a:xfrm>
          <a:prstGeom prst="rect">
            <a:avLst/>
          </a:prstGeom>
        </p:spPr>
      </p:pic>
    </p:spTree>
    <p:extLst>
      <p:ext uri="{BB962C8B-B14F-4D97-AF65-F5344CB8AC3E}">
        <p14:creationId xmlns:p14="http://schemas.microsoft.com/office/powerpoint/2010/main" val="62462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314038" y="5595624"/>
            <a:ext cx="11563927" cy="95410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61A21B70-064D-DCC1-2E6B-92E77C88F714}"/>
              </a:ext>
            </a:extLst>
          </p:cNvPr>
          <p:cNvSpPr txBox="1"/>
          <p:nvPr/>
        </p:nvSpPr>
        <p:spPr>
          <a:xfrm>
            <a:off x="459262" y="5641779"/>
            <a:ext cx="11360888" cy="954107"/>
          </a:xfrm>
          <a:prstGeom prst="rect">
            <a:avLst/>
          </a:prstGeom>
          <a:noFill/>
        </p:spPr>
        <p:txBody>
          <a:bodyPr wrap="square">
            <a:spAutoFit/>
          </a:bodyPr>
          <a:lstStyle/>
          <a:p>
            <a:r>
              <a:rPr lang="fi-FI" sz="1400" dirty="0">
                <a:solidFill>
                  <a:srgbClr val="303030"/>
                </a:solidFill>
                <a:latin typeface="Source Sans Pro" panose="020B0503030403020204" pitchFamily="34" charset="0"/>
              </a:rPr>
              <a:t>…jotka ovat kokeneet vahvaa positiivista mielenterveyttä viimeisen kahden viikon aikana. Indikaattori perustuu kysymykseen: alla on esitetty joitain väittämiä tunteista ja ajatuksista. Valitse vaihtoehto, joka parhaiten kuvaa kokemuksiasi viimeisen kahden viikon aikana. 1) Väittämä toiveikkuuden tunteesta, 2) väittämä hyödyllisyyden tunteesta, 3) väittämä rentoutuneisuuden tunteesta, 4) väittämä ongelmien käsittelystä, 5) väittämä ajattelun selkeydestä, 6) väittämä läheisyyden tunteesta ja 7) väittämä kyvystä tehdä päätöksiä. </a:t>
            </a:r>
            <a:r>
              <a:rPr lang="fi-FI" sz="1400" dirty="0">
                <a:solidFill>
                  <a:prstClr val="black"/>
                </a:solidFill>
                <a:latin typeface="Arial" panose="020B0604020202020204"/>
                <a:hlinkClick r:id="rId3"/>
              </a:rPr>
              <a:t>Metadata - Sotkanet.fi, Tilasto- ja indikaattoripankki</a:t>
            </a:r>
            <a:endParaRPr lang="fi-FI" sz="1400" dirty="0">
              <a:solidFill>
                <a:prstClr val="black"/>
              </a:solidFill>
              <a:latin typeface="Arial" panose="020B0604020202020204"/>
            </a:endParaRPr>
          </a:p>
        </p:txBody>
      </p:sp>
      <p:graphicFrame>
        <p:nvGraphicFramePr>
          <p:cNvPr id="3" name="Kaavio 2">
            <a:extLst>
              <a:ext uri="{FF2B5EF4-FFF2-40B4-BE49-F238E27FC236}">
                <a16:creationId xmlns:a16="http://schemas.microsoft.com/office/drawing/2014/main" id="{E7CACC8B-7CD4-E236-41F4-31B39789EBFF}"/>
              </a:ext>
            </a:extLst>
          </p:cNvPr>
          <p:cNvGraphicFramePr>
            <a:graphicFrameLocks/>
          </p:cNvGraphicFramePr>
          <p:nvPr/>
        </p:nvGraphicFramePr>
        <p:xfrm>
          <a:off x="314038" y="844916"/>
          <a:ext cx="11346151" cy="46648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179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dirty="0">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dirty="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graphicFrame>
        <p:nvGraphicFramePr>
          <p:cNvPr id="9" name="Kaavio 8">
            <a:extLst>
              <a:ext uri="{FF2B5EF4-FFF2-40B4-BE49-F238E27FC236}">
                <a16:creationId xmlns:a16="http://schemas.microsoft.com/office/drawing/2014/main" id="{135502E8-15EC-EB7E-9BD0-AE4FFA975F10}"/>
              </a:ext>
            </a:extLst>
          </p:cNvPr>
          <p:cNvGraphicFramePr>
            <a:graphicFrameLocks/>
          </p:cNvGraphicFramePr>
          <p:nvPr/>
        </p:nvGraphicFramePr>
        <p:xfrm>
          <a:off x="408346" y="1127479"/>
          <a:ext cx="6624766" cy="4655254"/>
        </p:xfrm>
        <a:graphic>
          <a:graphicData uri="http://schemas.openxmlformats.org/drawingml/2006/chart">
            <c:chart xmlns:c="http://schemas.openxmlformats.org/drawingml/2006/chart" xmlns:r="http://schemas.openxmlformats.org/officeDocument/2006/relationships" r:id="rId3"/>
          </a:graphicData>
        </a:graphic>
      </p:graphicFrame>
      <p:sp>
        <p:nvSpPr>
          <p:cNvPr id="3" name="Suorakulmio: Pyöristetyt kulmat 2">
            <a:extLst>
              <a:ext uri="{FF2B5EF4-FFF2-40B4-BE49-F238E27FC236}">
                <a16:creationId xmlns:a16="http://schemas.microsoft.com/office/drawing/2014/main" id="{FAE13FDC-9DCB-B980-76A6-D36512F569E7}"/>
              </a:ext>
            </a:extLst>
          </p:cNvPr>
          <p:cNvSpPr/>
          <p:nvPr/>
        </p:nvSpPr>
        <p:spPr>
          <a:xfrm>
            <a:off x="398908" y="5935134"/>
            <a:ext cx="10875924" cy="84666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11" name="Tekstiruutu 10">
            <a:extLst>
              <a:ext uri="{FF2B5EF4-FFF2-40B4-BE49-F238E27FC236}">
                <a16:creationId xmlns:a16="http://schemas.microsoft.com/office/drawing/2014/main" id="{96EE4DCC-C279-897C-10A8-96FA5558780E}"/>
              </a:ext>
            </a:extLst>
          </p:cNvPr>
          <p:cNvSpPr txBox="1"/>
          <p:nvPr/>
        </p:nvSpPr>
        <p:spPr>
          <a:xfrm>
            <a:off x="377864" y="5969353"/>
            <a:ext cx="10875924" cy="646331"/>
          </a:xfrm>
          <a:prstGeom prst="rect">
            <a:avLst/>
          </a:prstGeom>
          <a:noFill/>
        </p:spPr>
        <p:txBody>
          <a:bodyPr wrap="square">
            <a:spAutoFit/>
          </a:bodyPr>
          <a:lstStyle/>
          <a:p>
            <a:r>
              <a:rPr lang="fi-FI" sz="1200" dirty="0">
                <a:solidFill>
                  <a:srgbClr val="303030"/>
                </a:solidFill>
                <a:latin typeface="Source Sans Pro" panose="020B0503030403020204" pitchFamily="34" charset="0"/>
              </a:rPr>
              <a:t>Indikaattori ilmaisee niiden ammatillisen oppilaitoksen 1. ja 2. vuoden opiskelijoiden osuuden prosentteina kysymykseen vastanneista ko. ikäluokassa, jotka ovat kokeneet vahvaa positiivista mielenterveyttä viimeisen kahden viikon aikana. </a:t>
            </a:r>
            <a:r>
              <a:rPr lang="fi-FI" sz="1200" dirty="0">
                <a:solidFill>
                  <a:prstClr val="black"/>
                </a:solidFill>
                <a:latin typeface="Arial" panose="020B0604020202020204"/>
                <a:hlinkClick r:id="rId4"/>
              </a:rPr>
              <a:t>Metadata – </a:t>
            </a:r>
          </a:p>
          <a:p>
            <a:r>
              <a:rPr lang="fi-FI" sz="1200" dirty="0">
                <a:solidFill>
                  <a:prstClr val="black"/>
                </a:solidFill>
                <a:latin typeface="Arial" panose="020B0604020202020204"/>
                <a:hlinkClick r:id="rId4"/>
              </a:rPr>
              <a:t>Sotkanet.fi, Tilasto- ja indikaattoripankki</a:t>
            </a:r>
            <a:endParaRPr lang="fi-FI" sz="12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190E9DE4-F619-4646-4F05-9CC670576630}"/>
              </a:ext>
            </a:extLst>
          </p:cNvPr>
          <p:cNvGraphicFramePr>
            <a:graphicFrameLocks/>
          </p:cNvGraphicFramePr>
          <p:nvPr>
            <p:extLst>
              <p:ext uri="{D42A27DB-BD31-4B8C-83A1-F6EECF244321}">
                <p14:modId xmlns:p14="http://schemas.microsoft.com/office/powerpoint/2010/main" val="2720295913"/>
              </p:ext>
            </p:extLst>
          </p:nvPr>
        </p:nvGraphicFramePr>
        <p:xfrm>
          <a:off x="7333722" y="1127480"/>
          <a:ext cx="3920066" cy="4641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77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dirty="0">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dirty="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dirty="0">
              <a:solidFill>
                <a:prstClr val="black"/>
              </a:solidFill>
              <a:latin typeface="Arial" panose="020B0604020202020204"/>
              <a:ea typeface="Inter" panose="02000503000000020004" pitchFamily="2" charset="0"/>
              <a:cs typeface="Arial"/>
            </a:endParaRPr>
          </a:p>
          <a:p>
            <a:pPr>
              <a:defRPr/>
            </a:pPr>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3" name="Suorakulmio: Pyöristetyt kulmat 2">
            <a:extLst>
              <a:ext uri="{FF2B5EF4-FFF2-40B4-BE49-F238E27FC236}">
                <a16:creationId xmlns:a16="http://schemas.microsoft.com/office/drawing/2014/main" id="{FAE13FDC-9DCB-B980-76A6-D36512F569E7}"/>
              </a:ext>
            </a:extLst>
          </p:cNvPr>
          <p:cNvSpPr/>
          <p:nvPr/>
        </p:nvSpPr>
        <p:spPr>
          <a:xfrm>
            <a:off x="398908" y="5935134"/>
            <a:ext cx="10875924" cy="84666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sp>
        <p:nvSpPr>
          <p:cNvPr id="11" name="Tekstiruutu 10">
            <a:extLst>
              <a:ext uri="{FF2B5EF4-FFF2-40B4-BE49-F238E27FC236}">
                <a16:creationId xmlns:a16="http://schemas.microsoft.com/office/drawing/2014/main" id="{96EE4DCC-C279-897C-10A8-96FA5558780E}"/>
              </a:ext>
            </a:extLst>
          </p:cNvPr>
          <p:cNvSpPr txBox="1"/>
          <p:nvPr/>
        </p:nvSpPr>
        <p:spPr>
          <a:xfrm>
            <a:off x="377864" y="5969353"/>
            <a:ext cx="10875924" cy="646331"/>
          </a:xfrm>
          <a:prstGeom prst="rect">
            <a:avLst/>
          </a:prstGeom>
          <a:noFill/>
        </p:spPr>
        <p:txBody>
          <a:bodyPr wrap="square">
            <a:spAutoFit/>
          </a:bodyPr>
          <a:lstStyle/>
          <a:p>
            <a:pPr>
              <a:defRPr/>
            </a:pPr>
            <a:r>
              <a:rPr lang="fi-FI" sz="1200" dirty="0">
                <a:solidFill>
                  <a:srgbClr val="303030"/>
                </a:solidFill>
                <a:latin typeface="Source Sans Pro" panose="020B0503030403020204" pitchFamily="34" charset="0"/>
              </a:rPr>
              <a:t>Indikaattori ilmaisee niiden ammatillisen oppilaitoksen 1. ja 2. vuoden opiskelijoiden osuuden prosentteina kysymykseen vastanneista ko. ikäluokassa, jotka ovat kokeneet vahvaa positiivista mielenterveyttä viimeisen kahden viikon aikana. </a:t>
            </a:r>
            <a:r>
              <a:rPr lang="fi-FI" sz="1200" dirty="0">
                <a:solidFill>
                  <a:prstClr val="black"/>
                </a:solidFill>
                <a:latin typeface="Arial" panose="020B0604020202020204"/>
                <a:hlinkClick r:id="rId3"/>
              </a:rPr>
              <a:t>Metadata – </a:t>
            </a:r>
          </a:p>
          <a:p>
            <a:pPr>
              <a:defRPr/>
            </a:pPr>
            <a:r>
              <a:rPr lang="fi-FI" sz="1200" dirty="0">
                <a:solidFill>
                  <a:prstClr val="black"/>
                </a:solidFill>
                <a:latin typeface="Arial" panose="020B0604020202020204"/>
                <a:hlinkClick r:id="rId3"/>
              </a:rPr>
              <a:t>Sotkanet.fi, Tilasto- ja indikaattoripankki</a:t>
            </a:r>
            <a:endParaRPr lang="fi-FI" sz="1200" dirty="0">
              <a:solidFill>
                <a:prstClr val="black"/>
              </a:solidFill>
              <a:latin typeface="Arial" panose="020B0604020202020204"/>
            </a:endParaRPr>
          </a:p>
        </p:txBody>
      </p:sp>
      <p:graphicFrame>
        <p:nvGraphicFramePr>
          <p:cNvPr id="2" name="Kaavio 1">
            <a:extLst>
              <a:ext uri="{FF2B5EF4-FFF2-40B4-BE49-F238E27FC236}">
                <a16:creationId xmlns:a16="http://schemas.microsoft.com/office/drawing/2014/main" id="{12042A33-BD82-2623-749B-8F4E5109293F}"/>
              </a:ext>
            </a:extLst>
          </p:cNvPr>
          <p:cNvGraphicFramePr>
            <a:graphicFrameLocks/>
          </p:cNvGraphicFramePr>
          <p:nvPr/>
        </p:nvGraphicFramePr>
        <p:xfrm>
          <a:off x="343785" y="982037"/>
          <a:ext cx="10639070" cy="44755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7205855"/>
      </p:ext>
    </p:extLst>
  </p:cSld>
  <p:clrMapOvr>
    <a:masterClrMapping/>
  </p:clrMapOvr>
</p:sld>
</file>

<file path=ppt/theme/theme1.xml><?xml version="1.0" encoding="utf-8"?>
<a:theme xmlns:a="http://schemas.openxmlformats.org/drawingml/2006/main" name="1_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otalTime>166</TotalTime>
  <Words>5468</Words>
  <Application>Microsoft Office PowerPoint</Application>
  <PresentationFormat>Laajakuva</PresentationFormat>
  <Paragraphs>888</Paragraphs>
  <Slides>65</Slides>
  <Notes>5</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65</vt:i4>
      </vt:variant>
    </vt:vector>
  </HeadingPairs>
  <TitlesOfParts>
    <vt:vector size="73" baseType="lpstr">
      <vt:lpstr>Arial</vt:lpstr>
      <vt:lpstr>Arial Nova</vt:lpstr>
      <vt:lpstr>Calibri</vt:lpstr>
      <vt:lpstr>Cambria</vt:lpstr>
      <vt:lpstr>Inter</vt:lpstr>
      <vt:lpstr>Source Sans Pro</vt:lpstr>
      <vt:lpstr>Wingdings</vt:lpstr>
      <vt:lpstr>1_Office-teema</vt:lpstr>
      <vt:lpstr>Kouluterveyskyselyn tulosten koonti Pohjois-Savon osalta v. 2023</vt:lpstr>
      <vt:lpstr>Mielenterveys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Yhteenveto /mielenterveys</vt:lpstr>
      <vt:lpstr>Yhteenveto /mielenterveys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Istekki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Törmi Helena</dc:creator>
  <cp:lastModifiedBy>Törmi Helena</cp:lastModifiedBy>
  <cp:revision>2</cp:revision>
  <dcterms:created xsi:type="dcterms:W3CDTF">2024-01-21T13:44:57Z</dcterms:created>
  <dcterms:modified xsi:type="dcterms:W3CDTF">2024-02-01T20:00:06Z</dcterms:modified>
</cp:coreProperties>
</file>