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711" r:id="rId6"/>
    <p:sldMasterId id="2147483780" r:id="rId7"/>
    <p:sldMasterId id="2147483842" r:id="rId8"/>
    <p:sldMasterId id="2147483859" r:id="rId9"/>
    <p:sldMasterId id="2147483871" r:id="rId10"/>
  </p:sldMasterIdLst>
  <p:notesMasterIdLst>
    <p:notesMasterId r:id="rId67"/>
  </p:notesMasterIdLst>
  <p:sldIdLst>
    <p:sldId id="481" r:id="rId11"/>
    <p:sldId id="569" r:id="rId12"/>
    <p:sldId id="621" r:id="rId13"/>
    <p:sldId id="634" r:id="rId14"/>
    <p:sldId id="635" r:id="rId15"/>
    <p:sldId id="647" r:id="rId16"/>
    <p:sldId id="637" r:id="rId17"/>
    <p:sldId id="636" r:id="rId18"/>
    <p:sldId id="565" r:id="rId19"/>
    <p:sldId id="622" r:id="rId20"/>
    <p:sldId id="551" r:id="rId21"/>
    <p:sldId id="550" r:id="rId22"/>
    <p:sldId id="570" r:id="rId23"/>
    <p:sldId id="572" r:id="rId24"/>
    <p:sldId id="552" r:id="rId25"/>
    <p:sldId id="573" r:id="rId26"/>
    <p:sldId id="553" r:id="rId27"/>
    <p:sldId id="554" r:id="rId28"/>
    <p:sldId id="555" r:id="rId29"/>
    <p:sldId id="575" r:id="rId30"/>
    <p:sldId id="556" r:id="rId31"/>
    <p:sldId id="557" r:id="rId32"/>
    <p:sldId id="623" r:id="rId33"/>
    <p:sldId id="638" r:id="rId34"/>
    <p:sldId id="639" r:id="rId35"/>
    <p:sldId id="643" r:id="rId36"/>
    <p:sldId id="644" r:id="rId37"/>
    <p:sldId id="645" r:id="rId38"/>
    <p:sldId id="646" r:id="rId39"/>
    <p:sldId id="596" r:id="rId40"/>
    <p:sldId id="599" r:id="rId41"/>
    <p:sldId id="602" r:id="rId42"/>
    <p:sldId id="631" r:id="rId43"/>
    <p:sldId id="632" r:id="rId44"/>
    <p:sldId id="601" r:id="rId45"/>
    <p:sldId id="619" r:id="rId46"/>
    <p:sldId id="603" r:id="rId47"/>
    <p:sldId id="604" r:id="rId48"/>
    <p:sldId id="605" r:id="rId49"/>
    <p:sldId id="592" r:id="rId50"/>
    <p:sldId id="615" r:id="rId51"/>
    <p:sldId id="594" r:id="rId52"/>
    <p:sldId id="593" r:id="rId53"/>
    <p:sldId id="607" r:id="rId54"/>
    <p:sldId id="611" r:id="rId55"/>
    <p:sldId id="616" r:id="rId56"/>
    <p:sldId id="608" r:id="rId57"/>
    <p:sldId id="620" r:id="rId58"/>
    <p:sldId id="610" r:id="rId59"/>
    <p:sldId id="640" r:id="rId60"/>
    <p:sldId id="641" r:id="rId61"/>
    <p:sldId id="612" r:id="rId62"/>
    <p:sldId id="613" r:id="rId63"/>
    <p:sldId id="628" r:id="rId64"/>
    <p:sldId id="630" r:id="rId65"/>
    <p:sldId id="629" r:id="rId66"/>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tkönen Säde" initials="RS" lastIdx="1" clrIdx="0">
    <p:extLst>
      <p:ext uri="{19B8F6BF-5375-455C-9EA6-DF929625EA0E}">
        <p15:presenceInfo xmlns:p15="http://schemas.microsoft.com/office/powerpoint/2012/main" userId="S-1-5-21-2079806146-1253669363-928725530-19757" providerId="AD"/>
      </p:ext>
    </p:extLst>
  </p:cmAuthor>
  <p:cmAuthor id="2" name="Säde Rytkönen" initials="SR" lastIdx="2" clrIdx="1">
    <p:extLst>
      <p:ext uri="{19B8F6BF-5375-455C-9EA6-DF929625EA0E}">
        <p15:presenceInfo xmlns:p15="http://schemas.microsoft.com/office/powerpoint/2012/main" userId="Säde Rytkö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4446E"/>
    <a:srgbClr val="A80000"/>
    <a:srgbClr val="EA6C8D"/>
    <a:srgbClr val="B30000"/>
    <a:srgbClr val="E6E6E6"/>
    <a:srgbClr val="FCECF9"/>
    <a:srgbClr val="AC75D5"/>
    <a:srgbClr val="954ECA"/>
    <a:srgbClr val="8D9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22A48-082A-4A0A-BA0B-30CFA4EB5DD8}" v="1" dt="2022-05-15T19:57:39.25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tkönen Säde" userId="S::sade.rytkonen@kuh.fi::f202550f-b24b-4024-b006-1ad803985f3c" providerId="AD" clId="Web-{B36E69DC-B52B-4C6A-9772-3C15BBC93BDF}"/>
    <pc:docChg chg="modSld">
      <pc:chgData name="Rytkönen Säde" userId="S::sade.rytkonen@kuh.fi::f202550f-b24b-4024-b006-1ad803985f3c" providerId="AD" clId="Web-{B36E69DC-B52B-4C6A-9772-3C15BBC93BDF}" dt="2021-10-01T07:29:08.190" v="1"/>
      <pc:docMkLst>
        <pc:docMk/>
      </pc:docMkLst>
      <pc:sldChg chg="modSp">
        <pc:chgData name="Rytkönen Säde" userId="S::sade.rytkonen@kuh.fi::f202550f-b24b-4024-b006-1ad803985f3c" providerId="AD" clId="Web-{B36E69DC-B52B-4C6A-9772-3C15BBC93BDF}" dt="2021-10-01T07:29:08.190" v="1"/>
        <pc:sldMkLst>
          <pc:docMk/>
          <pc:sldMk cId="3404929303" sldId="592"/>
        </pc:sldMkLst>
        <pc:graphicFrameChg chg="mod modGraphic">
          <ac:chgData name="Rytkönen Säde" userId="S::sade.rytkonen@kuh.fi::f202550f-b24b-4024-b006-1ad803985f3c" providerId="AD" clId="Web-{B36E69DC-B52B-4C6A-9772-3C15BBC93BDF}" dt="2021-10-01T07:29:08.190" v="1"/>
          <ac:graphicFrameMkLst>
            <pc:docMk/>
            <pc:sldMk cId="3404929303" sldId="592"/>
            <ac:graphicFrameMk id="4" creationId="{00000000-0000-0000-0000-000000000000}"/>
          </ac:graphicFrameMkLst>
        </pc:graphicFrameChg>
      </pc:sldChg>
    </pc:docChg>
  </pc:docChgLst>
  <pc:docChgLst>
    <pc:chgData name="Rytkönen Säde" userId="S::sade.rytkonen@kuh.fi::f202550f-b24b-4024-b006-1ad803985f3c" providerId="AD" clId="Web-{67F8D168-9955-4C3D-825D-7AA8CFD87219}"/>
    <pc:docChg chg="modSld">
      <pc:chgData name="Rytkönen Säde" userId="S::sade.rytkonen@kuh.fi::f202550f-b24b-4024-b006-1ad803985f3c" providerId="AD" clId="Web-{67F8D168-9955-4C3D-825D-7AA8CFD87219}" dt="2021-09-29T15:03:39.342" v="12"/>
      <pc:docMkLst>
        <pc:docMk/>
      </pc:docMkLst>
      <pc:sldChg chg="modSp">
        <pc:chgData name="Rytkönen Säde" userId="S::sade.rytkonen@kuh.fi::f202550f-b24b-4024-b006-1ad803985f3c" providerId="AD" clId="Web-{67F8D168-9955-4C3D-825D-7AA8CFD87219}" dt="2021-09-29T15:03:39.342" v="12"/>
        <pc:sldMkLst>
          <pc:docMk/>
          <pc:sldMk cId="3545088186" sldId="616"/>
        </pc:sldMkLst>
        <pc:graphicFrameChg chg="mod modGraphic">
          <ac:chgData name="Rytkönen Säde" userId="S::sade.rytkonen@kuh.fi::f202550f-b24b-4024-b006-1ad803985f3c" providerId="AD" clId="Web-{67F8D168-9955-4C3D-825D-7AA8CFD87219}" dt="2021-09-29T15:03:39.342" v="12"/>
          <ac:graphicFrameMkLst>
            <pc:docMk/>
            <pc:sldMk cId="3545088186" sldId="616"/>
            <ac:graphicFrameMk id="4" creationId="{00000000-0000-0000-0000-000000000000}"/>
          </ac:graphicFrameMkLst>
        </pc:graphicFrameChg>
      </pc:sldChg>
    </pc:docChg>
  </pc:docChgLst>
  <pc:docChgLst>
    <pc:chgData name="Rytkönen Säde" userId="f202550f-b24b-4024-b006-1ad803985f3c" providerId="ADAL" clId="{B0022A48-082A-4A0A-BA0B-30CFA4EB5DD8}"/>
    <pc:docChg chg="modSld">
      <pc:chgData name="Rytkönen Säde" userId="f202550f-b24b-4024-b006-1ad803985f3c" providerId="ADAL" clId="{B0022A48-082A-4A0A-BA0B-30CFA4EB5DD8}" dt="2022-05-15T19:57:32.238" v="1" actId="20577"/>
      <pc:docMkLst>
        <pc:docMk/>
      </pc:docMkLst>
      <pc:sldChg chg="modSp mod">
        <pc:chgData name="Rytkönen Säde" userId="f202550f-b24b-4024-b006-1ad803985f3c" providerId="ADAL" clId="{B0022A48-082A-4A0A-BA0B-30CFA4EB5DD8}" dt="2022-05-15T19:57:32.238" v="1" actId="20577"/>
        <pc:sldMkLst>
          <pc:docMk/>
          <pc:sldMk cId="2449935522" sldId="556"/>
        </pc:sldMkLst>
        <pc:spChg chg="mod">
          <ac:chgData name="Rytkönen Säde" userId="f202550f-b24b-4024-b006-1ad803985f3c" providerId="ADAL" clId="{B0022A48-082A-4A0A-BA0B-30CFA4EB5DD8}" dt="2022-05-15T19:57:32.238" v="1" actId="20577"/>
          <ac:spMkLst>
            <pc:docMk/>
            <pc:sldMk cId="2449935522" sldId="556"/>
            <ac:spMk id="59" creationId="{00000000-0000-0000-0000-000000000000}"/>
          </ac:spMkLst>
        </pc:spChg>
      </pc:sldChg>
    </pc:docChg>
  </pc:docChgLst>
  <pc:docChgLst>
    <pc:chgData name="Rytkönen Säde" userId="f202550f-b24b-4024-b006-1ad803985f3c" providerId="ADAL" clId="{42711C04-D26C-4C14-AC70-BC64DC832423}"/>
    <pc:docChg chg="undo custSel modSld">
      <pc:chgData name="Rytkönen Säde" userId="f202550f-b24b-4024-b006-1ad803985f3c" providerId="ADAL" clId="{42711C04-D26C-4C14-AC70-BC64DC832423}" dt="2022-04-12T07:46:46.416" v="9" actId="404"/>
      <pc:docMkLst>
        <pc:docMk/>
      </pc:docMkLst>
      <pc:sldChg chg="modSp mod">
        <pc:chgData name="Rytkönen Säde" userId="f202550f-b24b-4024-b006-1ad803985f3c" providerId="ADAL" clId="{42711C04-D26C-4C14-AC70-BC64DC832423}" dt="2022-04-12T07:26:31.352" v="3" actId="6549"/>
        <pc:sldMkLst>
          <pc:docMk/>
          <pc:sldMk cId="326972383" sldId="481"/>
        </pc:sldMkLst>
        <pc:spChg chg="mod">
          <ac:chgData name="Rytkönen Säde" userId="f202550f-b24b-4024-b006-1ad803985f3c" providerId="ADAL" clId="{42711C04-D26C-4C14-AC70-BC64DC832423}" dt="2022-04-12T07:26:31.352" v="3" actId="6549"/>
          <ac:spMkLst>
            <pc:docMk/>
            <pc:sldMk cId="326972383" sldId="481"/>
            <ac:spMk id="3" creationId="{00000000-0000-0000-0000-000000000000}"/>
          </ac:spMkLst>
        </pc:spChg>
      </pc:sldChg>
      <pc:sldChg chg="addSp delSp mod">
        <pc:chgData name="Rytkönen Säde" userId="f202550f-b24b-4024-b006-1ad803985f3c" providerId="ADAL" clId="{42711C04-D26C-4C14-AC70-BC64DC832423}" dt="2022-02-21T09:50:05.771" v="1" actId="478"/>
        <pc:sldMkLst>
          <pc:docMk/>
          <pc:sldMk cId="2223227975" sldId="596"/>
        </pc:sldMkLst>
        <pc:picChg chg="add del">
          <ac:chgData name="Rytkönen Säde" userId="f202550f-b24b-4024-b006-1ad803985f3c" providerId="ADAL" clId="{42711C04-D26C-4C14-AC70-BC64DC832423}" dt="2022-02-21T09:50:05.771" v="1" actId="478"/>
          <ac:picMkLst>
            <pc:docMk/>
            <pc:sldMk cId="2223227975" sldId="596"/>
            <ac:picMk id="6" creationId="{989167C3-2AD3-4F19-99C9-F8D33A1ECD4C}"/>
          </ac:picMkLst>
        </pc:picChg>
      </pc:sldChg>
      <pc:sldChg chg="modSp mod">
        <pc:chgData name="Rytkönen Säde" userId="f202550f-b24b-4024-b006-1ad803985f3c" providerId="ADAL" clId="{42711C04-D26C-4C14-AC70-BC64DC832423}" dt="2022-04-12T07:46:46.416" v="9" actId="404"/>
        <pc:sldMkLst>
          <pc:docMk/>
          <pc:sldMk cId="1881413573" sldId="622"/>
        </pc:sldMkLst>
        <pc:spChg chg="mod">
          <ac:chgData name="Rytkönen Säde" userId="f202550f-b24b-4024-b006-1ad803985f3c" providerId="ADAL" clId="{42711C04-D26C-4C14-AC70-BC64DC832423}" dt="2022-04-12T07:46:46.416" v="9" actId="404"/>
          <ac:spMkLst>
            <pc:docMk/>
            <pc:sldMk cId="1881413573" sldId="622"/>
            <ac:spMk id="2" creationId="{00000000-0000-0000-0000-000000000000}"/>
          </ac:spMkLst>
        </pc:spChg>
      </pc:sldChg>
    </pc:docChg>
  </pc:docChgLst>
  <pc:docChgLst>
    <pc:chgData name="Rytkönen Säde" userId="S::sade.rytkonen@kuh.fi::f202550f-b24b-4024-b006-1ad803985f3c" providerId="AD" clId="Web-{4CDC19BB-491A-4BA3-AC9A-E4ACF57DBAFC}"/>
    <pc:docChg chg="modSld">
      <pc:chgData name="Rytkönen Säde" userId="S::sade.rytkonen@kuh.fi::f202550f-b24b-4024-b006-1ad803985f3c" providerId="AD" clId="Web-{4CDC19BB-491A-4BA3-AC9A-E4ACF57DBAFC}" dt="2021-10-06T09:34:55.121" v="103"/>
      <pc:docMkLst>
        <pc:docMk/>
      </pc:docMkLst>
      <pc:sldChg chg="modSp">
        <pc:chgData name="Rytkönen Säde" userId="S::sade.rytkonen@kuh.fi::f202550f-b24b-4024-b006-1ad803985f3c" providerId="AD" clId="Web-{4CDC19BB-491A-4BA3-AC9A-E4ACF57DBAFC}" dt="2021-10-06T09:34:36.808" v="99"/>
        <pc:sldMkLst>
          <pc:docMk/>
          <pc:sldMk cId="3404929303" sldId="592"/>
        </pc:sldMkLst>
        <pc:graphicFrameChg chg="mod modGraphic">
          <ac:chgData name="Rytkönen Säde" userId="S::sade.rytkonen@kuh.fi::f202550f-b24b-4024-b006-1ad803985f3c" providerId="AD" clId="Web-{4CDC19BB-491A-4BA3-AC9A-E4ACF57DBAFC}" dt="2021-10-06T09:34:36.808" v="99"/>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24:07.940" v="37" actId="20577"/>
        <pc:sldMkLst>
          <pc:docMk/>
          <pc:sldMk cId="2223227975" sldId="596"/>
        </pc:sldMkLst>
        <pc:spChg chg="mod">
          <ac:chgData name="Rytkönen Säde" userId="S::sade.rytkonen@kuh.fi::f202550f-b24b-4024-b006-1ad803985f3c" providerId="AD" clId="Web-{4CDC19BB-491A-4BA3-AC9A-E4ACF57DBAFC}" dt="2021-10-06T08:24:07.940" v="37" actId="20577"/>
          <ac:spMkLst>
            <pc:docMk/>
            <pc:sldMk cId="2223227975" sldId="596"/>
            <ac:spMk id="3" creationId="{00000000-0000-0000-0000-000000000000}"/>
          </ac:spMkLst>
        </pc:spChg>
      </pc:sldChg>
      <pc:sldChg chg="modSp">
        <pc:chgData name="Rytkönen Säde" userId="S::sade.rytkonen@kuh.fi::f202550f-b24b-4024-b006-1ad803985f3c" providerId="AD" clId="Web-{4CDC19BB-491A-4BA3-AC9A-E4ACF57DBAFC}" dt="2021-10-06T08:35:40.787" v="69"/>
        <pc:sldMkLst>
          <pc:docMk/>
          <pc:sldMk cId="1109401014" sldId="599"/>
        </pc:sldMkLst>
        <pc:graphicFrameChg chg="mod modGraphic">
          <ac:chgData name="Rytkönen Säde" userId="S::sade.rytkonen@kuh.fi::f202550f-b24b-4024-b006-1ad803985f3c" providerId="AD" clId="Web-{4CDC19BB-491A-4BA3-AC9A-E4ACF57DBAFC}" dt="2021-10-06T08:35:40.787" v="69"/>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9:34:55.121" v="103"/>
        <pc:sldMkLst>
          <pc:docMk/>
          <pc:sldMk cId="229788950" sldId="602"/>
        </pc:sldMkLst>
        <pc:graphicFrameChg chg="mod modGraphic">
          <ac:chgData name="Rytkönen Säde" userId="S::sade.rytkonen@kuh.fi::f202550f-b24b-4024-b006-1ad803985f3c" providerId="AD" clId="Web-{4CDC19BB-491A-4BA3-AC9A-E4ACF57DBAFC}" dt="2021-10-06T09:34:55.121" v="103"/>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11.833" v="59"/>
        <pc:sldMkLst>
          <pc:docMk/>
          <pc:sldMk cId="2637413599" sldId="604"/>
        </pc:sldMkLst>
        <pc:graphicFrameChg chg="mod modGraphic">
          <ac:chgData name="Rytkönen Säde" userId="S::sade.rytkonen@kuh.fi::f202550f-b24b-4024-b006-1ad803985f3c" providerId="AD" clId="Web-{4CDC19BB-491A-4BA3-AC9A-E4ACF57DBAFC}" dt="2021-10-06T08:35:11.833" v="59"/>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2:22.469" v="55"/>
        <pc:sldMkLst>
          <pc:docMk/>
          <pc:sldMk cId="2476267440" sldId="605"/>
        </pc:sldMkLst>
        <pc:graphicFrameChg chg="mod modGraphic">
          <ac:chgData name="Rytkönen Säde" userId="S::sade.rytkonen@kuh.fi::f202550f-b24b-4024-b006-1ad803985f3c" providerId="AD" clId="Web-{4CDC19BB-491A-4BA3-AC9A-E4ACF57DBAFC}" dt="2021-10-06T08:32:22.469" v="55"/>
          <ac:graphicFrameMkLst>
            <pc:docMk/>
            <pc:sldMk cId="2476267440" sldId="60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55.615" v="73"/>
        <pc:sldMkLst>
          <pc:docMk/>
          <pc:sldMk cId="1793601613" sldId="615"/>
        </pc:sldMkLst>
        <pc:graphicFrameChg chg="mod modGraphic">
          <ac:chgData name="Rytkönen Säde" userId="S::sade.rytkonen@kuh.fi::f202550f-b24b-4024-b006-1ad803985f3c" providerId="AD" clId="Web-{4CDC19BB-491A-4BA3-AC9A-E4ACF57DBAFC}" dt="2021-10-06T08:35:55.615" v="73"/>
          <ac:graphicFrameMkLst>
            <pc:docMk/>
            <pc:sldMk cId="1793601613" sldId="61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30.161" v="63"/>
        <pc:sldMkLst>
          <pc:docMk/>
          <pc:sldMk cId="921127086" sldId="631"/>
        </pc:sldMkLst>
        <pc:graphicFrameChg chg="mod modGraphic">
          <ac:chgData name="Rytkönen Säde" userId="S::sade.rytkonen@kuh.fi::f202550f-b24b-4024-b006-1ad803985f3c" providerId="AD" clId="Web-{4CDC19BB-491A-4BA3-AC9A-E4ACF57DBAFC}" dt="2021-10-06T08:35:30.161" v="63"/>
          <ac:graphicFrameMkLst>
            <pc:docMk/>
            <pc:sldMk cId="921127086" sldId="631"/>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26.146" v="61"/>
        <pc:sldMkLst>
          <pc:docMk/>
          <pc:sldMk cId="2413065521" sldId="632"/>
        </pc:sldMkLst>
        <pc:graphicFrameChg chg="mod modGraphic">
          <ac:chgData name="Rytkönen Säde" userId="S::sade.rytkonen@kuh.fi::f202550f-b24b-4024-b006-1ad803985f3c" providerId="AD" clId="Web-{4CDC19BB-491A-4BA3-AC9A-E4ACF57DBAFC}" dt="2021-10-06T08:35:26.146" v="61"/>
          <ac:graphicFrameMkLst>
            <pc:docMk/>
            <pc:sldMk cId="2413065521" sldId="632"/>
            <ac:graphicFrameMk id="4" creationId="{00000000-0000-0000-0000-000000000000}"/>
          </ac:graphicFrameMkLst>
        </pc:graphicFrameChg>
      </pc:sldChg>
    </pc:docChg>
  </pc:docChgLst>
  <pc:docChgLst>
    <pc:chgData name="Rytkönen Säde" userId="S::sade.rytkonen@kuh.fi::f202550f-b24b-4024-b006-1ad803985f3c" providerId="AD" clId="Web-{4E03ED48-3961-421F-B5C5-A75B45E808E1}"/>
    <pc:docChg chg="modSld">
      <pc:chgData name="Rytkönen Säde" userId="S::sade.rytkonen@kuh.fi::f202550f-b24b-4024-b006-1ad803985f3c" providerId="AD" clId="Web-{4E03ED48-3961-421F-B5C5-A75B45E808E1}" dt="2021-09-30T07:26:41.748" v="28"/>
      <pc:docMkLst>
        <pc:docMk/>
      </pc:docMkLst>
      <pc:sldChg chg="modSp">
        <pc:chgData name="Rytkönen Säde" userId="S::sade.rytkonen@kuh.fi::f202550f-b24b-4024-b006-1ad803985f3c" providerId="AD" clId="Web-{4E03ED48-3961-421F-B5C5-A75B45E808E1}" dt="2021-09-30T07:01:20.025" v="0" actId="20577"/>
        <pc:sldMkLst>
          <pc:docMk/>
          <pc:sldMk cId="326972383" sldId="481"/>
        </pc:sldMkLst>
        <pc:spChg chg="mod">
          <ac:chgData name="Rytkönen Säde" userId="S::sade.rytkonen@kuh.fi::f202550f-b24b-4024-b006-1ad803985f3c" providerId="AD" clId="Web-{4E03ED48-3961-421F-B5C5-A75B45E808E1}" dt="2021-09-30T07:01:20.025" v="0" actId="20577"/>
          <ac:spMkLst>
            <pc:docMk/>
            <pc:sldMk cId="326972383" sldId="481"/>
            <ac:spMk id="3" creationId="{00000000-0000-0000-0000-000000000000}"/>
          </ac:spMkLst>
        </pc:spChg>
      </pc:sldChg>
      <pc:sldChg chg="modSp">
        <pc:chgData name="Rytkönen Säde" userId="S::sade.rytkonen@kuh.fi::f202550f-b24b-4024-b006-1ad803985f3c" providerId="AD" clId="Web-{4E03ED48-3961-421F-B5C5-A75B45E808E1}" dt="2021-09-30T07:26:35.154" v="16"/>
        <pc:sldMkLst>
          <pc:docMk/>
          <pc:sldMk cId="3404929303" sldId="592"/>
        </pc:sldMkLst>
        <pc:graphicFrameChg chg="mod modGraphic">
          <ac:chgData name="Rytkönen Säde" userId="S::sade.rytkonen@kuh.fi::f202550f-b24b-4024-b006-1ad803985f3c" providerId="AD" clId="Web-{4E03ED48-3961-421F-B5C5-A75B45E808E1}" dt="2021-09-30T07:26:35.154" v="16"/>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15:05.895" v="2"/>
        <pc:sldMkLst>
          <pc:docMk/>
          <pc:sldMk cId="3451355025" sldId="607"/>
        </pc:sldMkLst>
        <pc:graphicFrameChg chg="mod modGraphic">
          <ac:chgData name="Rytkönen Säde" userId="S::sade.rytkonen@kuh.fi::f202550f-b24b-4024-b006-1ad803985f3c" providerId="AD" clId="Web-{4E03ED48-3961-421F-B5C5-A75B45E808E1}" dt="2021-09-30T07:15:05.895" v="2"/>
          <ac:graphicFrameMkLst>
            <pc:docMk/>
            <pc:sldMk cId="3451355025" sldId="607"/>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26:41.748" v="28"/>
        <pc:sldMkLst>
          <pc:docMk/>
          <pc:sldMk cId="1793601613" sldId="615"/>
        </pc:sldMkLst>
        <pc:graphicFrameChg chg="mod modGraphic">
          <ac:chgData name="Rytkönen Säde" userId="S::sade.rytkonen@kuh.fi::f202550f-b24b-4024-b006-1ad803985f3c" providerId="AD" clId="Web-{4E03ED48-3961-421F-B5C5-A75B45E808E1}" dt="2021-09-30T07:26:41.748" v="28"/>
          <ac:graphicFrameMkLst>
            <pc:docMk/>
            <pc:sldMk cId="1793601613" sldId="615"/>
            <ac:graphicFrameMk id="4" creationId="{00000000-0000-0000-0000-000000000000}"/>
          </ac:graphicFrameMkLst>
        </pc:graphicFrameChg>
      </pc:sldChg>
    </pc:docChg>
  </pc:docChgLst>
  <pc:docChgLst>
    <pc:chgData name="Rytkönen Säde" userId="S::sade.rytkonen@kuh.fi::f202550f-b24b-4024-b006-1ad803985f3c" providerId="AD" clId="Web-{0133FCD3-90EA-42E7-914E-647271C1C91E}"/>
    <pc:docChg chg="modSld">
      <pc:chgData name="Rytkönen Säde" userId="S::sade.rytkonen@kuh.fi::f202550f-b24b-4024-b006-1ad803985f3c" providerId="AD" clId="Web-{0133FCD3-90EA-42E7-914E-647271C1C91E}" dt="2021-10-08T09:53:35.801" v="5"/>
      <pc:docMkLst>
        <pc:docMk/>
      </pc:docMkLst>
      <pc:sldChg chg="addSp delSp modSp">
        <pc:chgData name="Rytkönen Säde" userId="S::sade.rytkonen@kuh.fi::f202550f-b24b-4024-b006-1ad803985f3c" providerId="AD" clId="Web-{0133FCD3-90EA-42E7-914E-647271C1C91E}" dt="2021-10-08T09:48:49.216" v="4"/>
        <pc:sldMkLst>
          <pc:docMk/>
          <pc:sldMk cId="1034620101" sldId="555"/>
        </pc:sldMkLst>
        <pc:spChg chg="add del mod">
          <ac:chgData name="Rytkönen Säde" userId="S::sade.rytkonen@kuh.fi::f202550f-b24b-4024-b006-1ad803985f3c" providerId="AD" clId="Web-{0133FCD3-90EA-42E7-914E-647271C1C91E}" dt="2021-10-08T09:48:49.216" v="4"/>
          <ac:spMkLst>
            <pc:docMk/>
            <pc:sldMk cId="1034620101" sldId="555"/>
            <ac:spMk id="6" creationId="{C9F01F43-1213-47F0-9AA3-4F4EEC915678}"/>
          </ac:spMkLst>
        </pc:spChg>
      </pc:sldChg>
      <pc:sldChg chg="modSp">
        <pc:chgData name="Rytkönen Säde" userId="S::sade.rytkonen@kuh.fi::f202550f-b24b-4024-b006-1ad803985f3c" providerId="AD" clId="Web-{0133FCD3-90EA-42E7-914E-647271C1C91E}" dt="2021-10-08T09:53:35.801" v="5"/>
        <pc:sldMkLst>
          <pc:docMk/>
          <pc:sldMk cId="1109401014" sldId="599"/>
        </pc:sldMkLst>
        <pc:graphicFrameChg chg="modGraphic">
          <ac:chgData name="Rytkönen Säde" userId="S::sade.rytkonen@kuh.fi::f202550f-b24b-4024-b006-1ad803985f3c" providerId="AD" clId="Web-{0133FCD3-90EA-42E7-914E-647271C1C91E}" dt="2021-10-08T09:53:35.801" v="5"/>
          <ac:graphicFrameMkLst>
            <pc:docMk/>
            <pc:sldMk cId="1109401014" sldId="599"/>
            <ac:graphicFrameMk id="4" creationId="{00000000-0000-0000-0000-000000000000}"/>
          </ac:graphicFrameMkLst>
        </pc:graphicFrameChg>
      </pc:sldChg>
    </pc:docChg>
  </pc:docChgLst>
  <pc:docChgLst>
    <pc:chgData name="Rytkönen Säde" userId="S::sade.rytkonen@kuh.fi::f202550f-b24b-4024-b006-1ad803985f3c" providerId="AD" clId="Web-{ED0CD210-4C9B-4E41-97E9-08043E658F65}"/>
    <pc:docChg chg="modSld">
      <pc:chgData name="Rytkönen Säde" userId="S::sade.rytkonen@kuh.fi::f202550f-b24b-4024-b006-1ad803985f3c" providerId="AD" clId="Web-{ED0CD210-4C9B-4E41-97E9-08043E658F65}" dt="2021-10-07T11:54:17.761" v="322"/>
      <pc:docMkLst>
        <pc:docMk/>
      </pc:docMkLst>
      <pc:sldChg chg="modSp">
        <pc:chgData name="Rytkönen Säde" userId="S::sade.rytkonen@kuh.fi::f202550f-b24b-4024-b006-1ad803985f3c" providerId="AD" clId="Web-{ED0CD210-4C9B-4E41-97E9-08043E658F65}" dt="2021-10-07T11:54:17.761" v="322"/>
        <pc:sldMkLst>
          <pc:docMk/>
          <pc:sldMk cId="1549442584" sldId="603"/>
        </pc:sldMkLst>
        <pc:graphicFrameChg chg="mod modGraphic">
          <ac:chgData name="Rytkönen Säde" userId="S::sade.rytkonen@kuh.fi::f202550f-b24b-4024-b006-1ad803985f3c" providerId="AD" clId="Web-{ED0CD210-4C9B-4E41-97E9-08043E658F65}" dt="2021-10-07T11:54:17.761" v="322"/>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A28128E0-E32B-4F4B-AD5C-33E501BA5712}"/>
    <pc:docChg chg="modSld">
      <pc:chgData name="Rytkönen Säde" userId="S::sade.rytkonen@kuh.fi::f202550f-b24b-4024-b006-1ad803985f3c" providerId="AD" clId="Web-{A28128E0-E32B-4F4B-AD5C-33E501BA5712}" dt="2021-09-29T11:52:26.794" v="1"/>
      <pc:docMkLst>
        <pc:docMk/>
      </pc:docMkLst>
      <pc:sldChg chg="modSp">
        <pc:chgData name="Rytkönen Säde" userId="S::sade.rytkonen@kuh.fi::f202550f-b24b-4024-b006-1ad803985f3c" providerId="AD" clId="Web-{A28128E0-E32B-4F4B-AD5C-33E501BA5712}" dt="2021-09-29T11:52:26.794" v="1"/>
        <pc:sldMkLst>
          <pc:docMk/>
          <pc:sldMk cId="1549442584" sldId="603"/>
        </pc:sldMkLst>
        <pc:graphicFrameChg chg="mod modGraphic">
          <ac:chgData name="Rytkönen Säde" userId="S::sade.rytkonen@kuh.fi::f202550f-b24b-4024-b006-1ad803985f3c" providerId="AD" clId="Web-{A28128E0-E32B-4F4B-AD5C-33E501BA5712}" dt="2021-09-29T11:52:26.794" v="1"/>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9B908FE8-8A55-4DF2-92FE-AFC6161F2B1D}"/>
    <pc:docChg chg="modSld">
      <pc:chgData name="Rytkönen Säde" userId="S::sade.rytkonen@kuh.fi::f202550f-b24b-4024-b006-1ad803985f3c" providerId="AD" clId="Web-{9B908FE8-8A55-4DF2-92FE-AFC6161F2B1D}" dt="2021-10-07T12:13:28.005" v="229" actId="20577"/>
      <pc:docMkLst>
        <pc:docMk/>
      </pc:docMkLst>
      <pc:sldChg chg="modSp">
        <pc:chgData name="Rytkönen Säde" userId="S::sade.rytkonen@kuh.fi::f202550f-b24b-4024-b006-1ad803985f3c" providerId="AD" clId="Web-{9B908FE8-8A55-4DF2-92FE-AFC6161F2B1D}" dt="2021-10-07T12:09:07.543" v="187"/>
        <pc:sldMkLst>
          <pc:docMk/>
          <pc:sldMk cId="2637413599" sldId="604"/>
        </pc:sldMkLst>
        <pc:graphicFrameChg chg="mod modGraphic">
          <ac:chgData name="Rytkönen Säde" userId="S::sade.rytkonen@kuh.fi::f202550f-b24b-4024-b006-1ad803985f3c" providerId="AD" clId="Web-{9B908FE8-8A55-4DF2-92FE-AFC6161F2B1D}" dt="2021-10-07T12:09:07.543" v="187"/>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1:11.875" v="209"/>
        <pc:sldMkLst>
          <pc:docMk/>
          <pc:sldMk cId="3545088186" sldId="616"/>
        </pc:sldMkLst>
        <pc:graphicFrameChg chg="mod modGraphic">
          <ac:chgData name="Rytkönen Säde" userId="S::sade.rytkonen@kuh.fi::f202550f-b24b-4024-b006-1ad803985f3c" providerId="AD" clId="Web-{9B908FE8-8A55-4DF2-92FE-AFC6161F2B1D}" dt="2021-10-07T12:11:11.875" v="209"/>
          <ac:graphicFrameMkLst>
            <pc:docMk/>
            <pc:sldMk cId="3545088186" sldId="616"/>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08:08.416" v="135"/>
        <pc:sldMkLst>
          <pc:docMk/>
          <pc:sldMk cId="1902342000" sldId="619"/>
        </pc:sldMkLst>
        <pc:graphicFrameChg chg="mod modGraphic">
          <ac:chgData name="Rytkönen Säde" userId="S::sade.rytkonen@kuh.fi::f202550f-b24b-4024-b006-1ad803985f3c" providerId="AD" clId="Web-{9B908FE8-8A55-4DF2-92FE-AFC6161F2B1D}" dt="2021-10-07T12:08:08.416" v="135"/>
          <ac:graphicFrameMkLst>
            <pc:docMk/>
            <pc:sldMk cId="1902342000" sldId="619"/>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2:52.379" v="217"/>
        <pc:sldMkLst>
          <pc:docMk/>
          <pc:sldMk cId="4271530236" sldId="620"/>
        </pc:sldMkLst>
        <pc:graphicFrameChg chg="mod modGraphic">
          <ac:chgData name="Rytkönen Säde" userId="S::sade.rytkonen@kuh.fi::f202550f-b24b-4024-b006-1ad803985f3c" providerId="AD" clId="Web-{9B908FE8-8A55-4DF2-92FE-AFC6161F2B1D}" dt="2021-10-07T12:12:52.379" v="217"/>
          <ac:graphicFrameMkLst>
            <pc:docMk/>
            <pc:sldMk cId="4271530236" sldId="620"/>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3:28.005" v="229" actId="20577"/>
        <pc:sldMkLst>
          <pc:docMk/>
          <pc:sldMk cId="3612696934" sldId="630"/>
        </pc:sldMkLst>
        <pc:spChg chg="mod">
          <ac:chgData name="Rytkönen Säde" userId="S::sade.rytkonen@kuh.fi::f202550f-b24b-4024-b006-1ad803985f3c" providerId="AD" clId="Web-{9B908FE8-8A55-4DF2-92FE-AFC6161F2B1D}" dt="2021-10-07T12:13:28.005" v="229" actId="20577"/>
          <ac:spMkLst>
            <pc:docMk/>
            <pc:sldMk cId="3612696934" sldId="630"/>
            <ac:spMk id="5" creationId="{00000000-0000-0000-0000-000000000000}"/>
          </ac:spMkLst>
        </pc:spChg>
      </pc:sldChg>
      <pc:sldChg chg="modSp">
        <pc:chgData name="Rytkönen Säde" userId="S::sade.rytkonen@kuh.fi::f202550f-b24b-4024-b006-1ad803985f3c" providerId="AD" clId="Web-{9B908FE8-8A55-4DF2-92FE-AFC6161F2B1D}" dt="2021-10-07T12:01:03.418" v="21"/>
        <pc:sldMkLst>
          <pc:docMk/>
          <pc:sldMk cId="2413065521" sldId="632"/>
        </pc:sldMkLst>
        <pc:graphicFrameChg chg="mod modGraphic">
          <ac:chgData name="Rytkönen Säde" userId="S::sade.rytkonen@kuh.fi::f202550f-b24b-4024-b006-1ad803985f3c" providerId="AD" clId="Web-{9B908FE8-8A55-4DF2-92FE-AFC6161F2B1D}" dt="2021-10-07T12:01:03.418" v="21"/>
          <ac:graphicFrameMkLst>
            <pc:docMk/>
            <pc:sldMk cId="2413065521" sldId="632"/>
            <ac:graphicFrameMk id="4" creationId="{00000000-0000-0000-0000-000000000000}"/>
          </ac:graphicFrameMkLst>
        </pc:graphicFrameChg>
      </pc:sldChg>
    </pc:docChg>
  </pc:docChgLst>
  <pc:docChgLst>
    <pc:chgData name="Rytkönen Säde" userId="S::sade.rytkonen@kuh.fi::f202550f-b24b-4024-b006-1ad803985f3c" providerId="AD" clId="Web-{96D62FA4-3738-4B5D-BF3E-0972899BEAD8}"/>
    <pc:docChg chg="modSld">
      <pc:chgData name="Rytkönen Säde" userId="S::sade.rytkonen@kuh.fi::f202550f-b24b-4024-b006-1ad803985f3c" providerId="AD" clId="Web-{96D62FA4-3738-4B5D-BF3E-0972899BEAD8}" dt="2021-09-30T11:44:19.189" v="7"/>
      <pc:docMkLst>
        <pc:docMk/>
      </pc:docMkLst>
      <pc:sldChg chg="modSp">
        <pc:chgData name="Rytkönen Säde" userId="S::sade.rytkonen@kuh.fi::f202550f-b24b-4024-b006-1ad803985f3c" providerId="AD" clId="Web-{96D62FA4-3738-4B5D-BF3E-0972899BEAD8}" dt="2021-09-30T11:44:19.189" v="7"/>
        <pc:sldMkLst>
          <pc:docMk/>
          <pc:sldMk cId="2502621719" sldId="611"/>
        </pc:sldMkLst>
        <pc:graphicFrameChg chg="mod modGraphic">
          <ac:chgData name="Rytkönen Säde" userId="S::sade.rytkonen@kuh.fi::f202550f-b24b-4024-b006-1ad803985f3c" providerId="AD" clId="Web-{96D62FA4-3738-4B5D-BF3E-0972899BEAD8}" dt="2021-09-30T11:44:19.189" v="7"/>
          <ac:graphicFrameMkLst>
            <pc:docMk/>
            <pc:sldMk cId="2502621719" sldId="611"/>
            <ac:graphicFrameMk id="4" creationId="{00000000-0000-0000-0000-000000000000}"/>
          </ac:graphicFrameMkLst>
        </pc:graphicFrameChg>
      </pc:sldChg>
    </pc:docChg>
  </pc:docChgLst>
  <pc:docChgLst>
    <pc:chgData name="Rytkönen Säde" userId="S::sade.rytkonen@kuh.fi::f202550f-b24b-4024-b006-1ad803985f3c" providerId="AD" clId="Web-{CED8700A-DCE1-4BBA-A1FB-3D2FCDFFE9B6}"/>
    <pc:docChg chg="modSld">
      <pc:chgData name="Rytkönen Säde" userId="S::sade.rytkonen@kuh.fi::f202550f-b24b-4024-b006-1ad803985f3c" providerId="AD" clId="Web-{CED8700A-DCE1-4BBA-A1FB-3D2FCDFFE9B6}" dt="2021-10-07T10:15:55.945" v="27"/>
      <pc:docMkLst>
        <pc:docMk/>
      </pc:docMkLst>
      <pc:sldChg chg="modSp">
        <pc:chgData name="Rytkönen Säde" userId="S::sade.rytkonen@kuh.fi::f202550f-b24b-4024-b006-1ad803985f3c" providerId="AD" clId="Web-{CED8700A-DCE1-4BBA-A1FB-3D2FCDFFE9B6}" dt="2021-10-07T10:14:33.381" v="1" actId="20577"/>
        <pc:sldMkLst>
          <pc:docMk/>
          <pc:sldMk cId="326972383" sldId="481"/>
        </pc:sldMkLst>
        <pc:spChg chg="mod">
          <ac:chgData name="Rytkönen Säde" userId="S::sade.rytkonen@kuh.fi::f202550f-b24b-4024-b006-1ad803985f3c" providerId="AD" clId="Web-{CED8700A-DCE1-4BBA-A1FB-3D2FCDFFE9B6}" dt="2021-10-07T10:14:33.381" v="1" actId="20577"/>
          <ac:spMkLst>
            <pc:docMk/>
            <pc:sldMk cId="326972383" sldId="481"/>
            <ac:spMk id="3" creationId="{00000000-0000-0000-0000-000000000000}"/>
          </ac:spMkLst>
        </pc:spChg>
      </pc:sldChg>
      <pc:sldChg chg="modSp">
        <pc:chgData name="Rytkönen Säde" userId="S::sade.rytkonen@kuh.fi::f202550f-b24b-4024-b006-1ad803985f3c" providerId="AD" clId="Web-{CED8700A-DCE1-4BBA-A1FB-3D2FCDFFE9B6}" dt="2021-10-07T10:15:55.945" v="27"/>
        <pc:sldMkLst>
          <pc:docMk/>
          <pc:sldMk cId="3404929303" sldId="592"/>
        </pc:sldMkLst>
        <pc:graphicFrameChg chg="mod modGraphic">
          <ac:chgData name="Rytkönen Säde" userId="S::sade.rytkonen@kuh.fi::f202550f-b24b-4024-b006-1ad803985f3c" providerId="AD" clId="Web-{CED8700A-DCE1-4BBA-A1FB-3D2FCDFFE9B6}" dt="2021-10-07T10:15:55.945" v="27"/>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CED8700A-DCE1-4BBA-A1FB-3D2FCDFFE9B6}" dt="2021-10-07T10:15:27.913" v="23"/>
        <pc:sldMkLst>
          <pc:docMk/>
          <pc:sldMk cId="847378853" sldId="594"/>
        </pc:sldMkLst>
        <pc:graphicFrameChg chg="mod modGraphic">
          <ac:chgData name="Rytkönen Säde" userId="S::sade.rytkonen@kuh.fi::f202550f-b24b-4024-b006-1ad803985f3c" providerId="AD" clId="Web-{CED8700A-DCE1-4BBA-A1FB-3D2FCDFFE9B6}" dt="2021-10-07T10:15:27.913" v="23"/>
          <ac:graphicFrameMkLst>
            <pc:docMk/>
            <pc:sldMk cId="847378853" sldId="594"/>
            <ac:graphicFrameMk id="4" creationId="{00000000-0000-0000-0000-000000000000}"/>
          </ac:graphicFrameMkLst>
        </pc:graphicFrameChg>
      </pc:sldChg>
    </pc:docChg>
  </pc:docChgLst>
  <pc:docChgLst>
    <pc:chgData name="Rytkönen Säde" userId="S::sade.rytkonen@kuh.fi::f202550f-b24b-4024-b006-1ad803985f3c" providerId="AD" clId="Web-{2157E76E-4715-48ED-AE45-5066ED870761}"/>
    <pc:docChg chg="modSld">
      <pc:chgData name="Rytkönen Säde" userId="S::sade.rytkonen@kuh.fi::f202550f-b24b-4024-b006-1ad803985f3c" providerId="AD" clId="Web-{2157E76E-4715-48ED-AE45-5066ED870761}" dt="2021-10-01T11:01:11.795" v="8"/>
      <pc:docMkLst>
        <pc:docMk/>
      </pc:docMkLst>
      <pc:sldChg chg="modSp">
        <pc:chgData name="Rytkönen Säde" userId="S::sade.rytkonen@kuh.fi::f202550f-b24b-4024-b006-1ad803985f3c" providerId="AD" clId="Web-{2157E76E-4715-48ED-AE45-5066ED870761}" dt="2021-10-01T10:25:47.063" v="0" actId="20577"/>
        <pc:sldMkLst>
          <pc:docMk/>
          <pc:sldMk cId="326972383" sldId="481"/>
        </pc:sldMkLst>
        <pc:spChg chg="mod">
          <ac:chgData name="Rytkönen Säde" userId="S::sade.rytkonen@kuh.fi::f202550f-b24b-4024-b006-1ad803985f3c" providerId="AD" clId="Web-{2157E76E-4715-48ED-AE45-5066ED870761}" dt="2021-10-01T10:25:47.063" v="0" actId="20577"/>
          <ac:spMkLst>
            <pc:docMk/>
            <pc:sldMk cId="326972383" sldId="481"/>
            <ac:spMk id="3" creationId="{00000000-0000-0000-0000-000000000000}"/>
          </ac:spMkLst>
        </pc:spChg>
      </pc:sldChg>
      <pc:sldChg chg="modSp">
        <pc:chgData name="Rytkönen Säde" userId="S::sade.rytkonen@kuh.fi::f202550f-b24b-4024-b006-1ad803985f3c" providerId="AD" clId="Web-{2157E76E-4715-48ED-AE45-5066ED870761}" dt="2021-10-01T10:35:31.290" v="2"/>
        <pc:sldMkLst>
          <pc:docMk/>
          <pc:sldMk cId="1109401014" sldId="599"/>
        </pc:sldMkLst>
        <pc:graphicFrameChg chg="mod modGraphic">
          <ac:chgData name="Rytkönen Säde" userId="S::sade.rytkonen@kuh.fi::f202550f-b24b-4024-b006-1ad803985f3c" providerId="AD" clId="Web-{2157E76E-4715-48ED-AE45-5066ED870761}" dt="2021-10-01T10:35:31.290" v="2"/>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0:36:08.181" v="4"/>
        <pc:sldMkLst>
          <pc:docMk/>
          <pc:sldMk cId="229788950" sldId="602"/>
        </pc:sldMkLst>
        <pc:graphicFrameChg chg="mod modGraphic">
          <ac:chgData name="Rytkönen Säde" userId="S::sade.rytkonen@kuh.fi::f202550f-b24b-4024-b006-1ad803985f3c" providerId="AD" clId="Web-{2157E76E-4715-48ED-AE45-5066ED870761}" dt="2021-10-01T10:36:08.181" v="4"/>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1:01:11.795" v="8"/>
        <pc:sldMkLst>
          <pc:docMk/>
          <pc:sldMk cId="1793601613" sldId="615"/>
        </pc:sldMkLst>
        <pc:graphicFrameChg chg="mod modGraphic">
          <ac:chgData name="Rytkönen Säde" userId="S::sade.rytkonen@kuh.fi::f202550f-b24b-4024-b006-1ad803985f3c" providerId="AD" clId="Web-{2157E76E-4715-48ED-AE45-5066ED870761}" dt="2021-10-01T11:01:11.795" v="8"/>
          <ac:graphicFrameMkLst>
            <pc:docMk/>
            <pc:sldMk cId="1793601613" sldId="615"/>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A1BE5E3-ED97-4BFB-972F-9E36AD891D67}" type="datetimeFigureOut">
              <a:rPr lang="fi-FI" smtClean="0"/>
              <a:t>15.5.2022</a:t>
            </a:fld>
            <a:endParaRPr lang="fi-FI"/>
          </a:p>
        </p:txBody>
      </p:sp>
      <p:sp>
        <p:nvSpPr>
          <p:cNvPr id="4" name="Dian kuvan paikkamerkki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554D878-7D2F-47FC-B55A-E9CC96477DC4}" type="slidenum">
              <a:rPr lang="fi-FI" smtClean="0"/>
              <a:t>‹#›</a:t>
            </a:fld>
            <a:endParaRPr lang="fi-FI"/>
          </a:p>
        </p:txBody>
      </p:sp>
    </p:spTree>
    <p:extLst>
      <p:ext uri="{BB962C8B-B14F-4D97-AF65-F5344CB8AC3E}">
        <p14:creationId xmlns:p14="http://schemas.microsoft.com/office/powerpoint/2010/main" val="261382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7315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9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6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9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74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04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34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3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3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25910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9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3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4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2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64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14</a:t>
            </a:fld>
            <a:endParaRPr lang="fi-FI"/>
          </a:p>
        </p:txBody>
      </p:sp>
    </p:spTree>
    <p:extLst>
      <p:ext uri="{BB962C8B-B14F-4D97-AF65-F5344CB8AC3E}">
        <p14:creationId xmlns:p14="http://schemas.microsoft.com/office/powerpoint/2010/main" val="3201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Syrjäytymisriskissä (ei työssä, ei opiskele, ei ole varusmiespalvelussa) olevat 18-24-vuotiaat, % </a:t>
            </a:r>
            <a:r>
              <a:rPr lang="fi-FI" err="1"/>
              <a:t>vastaavanikäisistä</a:t>
            </a:r>
            <a:r>
              <a:rPr lang="fi-FI"/>
              <a:t> on </a:t>
            </a:r>
            <a:r>
              <a:rPr lang="fi-FI" err="1"/>
              <a:t>Pohjois</a:t>
            </a:r>
            <a:r>
              <a:rPr lang="fi-FI"/>
              <a:t>-Savossa 17,4%, joka on toiseksi vähiten suhteessa vertailumaakuntiin ja koko maahan (16,9%). Vähiten on Pirkanmaalla 17,2%. (v.2017)</a:t>
            </a:r>
          </a:p>
          <a:p>
            <a:endParaRPr lang="fi-FI"/>
          </a:p>
          <a:p>
            <a:r>
              <a:rPr lang="fi-FI"/>
              <a:t>MOVE testitulosten mukaan </a:t>
            </a:r>
            <a:r>
              <a:rPr lang="fi-FI" b="1"/>
              <a:t>lasten ja nuorten fyysinen toimintakyky (MOVE), % 5. luokan </a:t>
            </a:r>
            <a:r>
              <a:rPr lang="fi-FI"/>
              <a:t>oppilaista, joilla on heikko fyysinen toimintakyky on </a:t>
            </a:r>
            <a:r>
              <a:rPr lang="fi-FI" err="1"/>
              <a:t>Pohjois</a:t>
            </a:r>
            <a:r>
              <a:rPr lang="fi-FI"/>
              <a:t>-Savossa eniten 44,5%. Huonoin tilanne on Kaavilla 87,5% ja paras Keiteleellä 22,2% vuonna 2020.</a:t>
            </a:r>
          </a:p>
          <a:p>
            <a:endParaRPr lang="fi-FI"/>
          </a:p>
          <a:p>
            <a:r>
              <a:rPr lang="fi-FI" b="1"/>
              <a:t>Rikoksista syyllisiksi epäiltyjä 0-14-vuotiaita / </a:t>
            </a:r>
            <a:r>
              <a:rPr lang="fi-FI"/>
              <a:t>1000 vastaavanikäistä kohden on </a:t>
            </a:r>
            <a:r>
              <a:rPr lang="fi-FI" err="1"/>
              <a:t>Pohjois</a:t>
            </a:r>
            <a:r>
              <a:rPr lang="fi-FI"/>
              <a:t>-Savossa eniten, 13.2 / 1000 vastaavanikäistä kohden suhteessa vertailumaakuntiin. </a:t>
            </a:r>
            <a:r>
              <a:rPr lang="fi-FI" err="1"/>
              <a:t>Pohjois</a:t>
            </a:r>
            <a:r>
              <a:rPr lang="fi-FI"/>
              <a:t>-Savon kunnista eniten 0-14-vuotiaita rikoksista syyllisiksi epäiltyjä on Keiteleellä 34,4 ja Iisalmessa 19,6 ja vähiten Joroisissa 1,5 / 1000 vastaavanikäistä kohden (v.2019).</a:t>
            </a:r>
          </a:p>
          <a:p>
            <a:endParaRPr lang="fi-FI"/>
          </a:p>
          <a:p>
            <a:r>
              <a:rPr lang="fi-FI" b="1"/>
              <a:t>8. ja 9.lk nuorista nukkuu arkisin alle 8 tuntia,</a:t>
            </a:r>
            <a:r>
              <a:rPr lang="fi-FI"/>
              <a:t> % tilanne on </a:t>
            </a:r>
            <a:r>
              <a:rPr lang="fi-FI" err="1"/>
              <a:t>Pohjois</a:t>
            </a:r>
            <a:r>
              <a:rPr lang="fi-FI"/>
              <a:t>-Savossa huonoin. 36,6% nukkuu alle 8 tuntia ja tilanne on huomattavasti huonontunut kahden vuoden takaisesta tilanteesta. Tytöt 39,1% nukkuvat useammin alle 8 tuntia kuin pojat (34%)</a:t>
            </a:r>
          </a:p>
          <a:p>
            <a:endParaRPr lang="fi-FI"/>
          </a:p>
          <a:p>
            <a:pPr defTabSz="990752">
              <a:defRPr/>
            </a:pPr>
            <a:r>
              <a:rPr lang="fi-FI" sz="1300"/>
              <a:t>koulukiusattuna 8 ja 9.lk (2.eniten) 2019, notkahduksen jälkeen jälleen kasvussa, erityisesti pojat, 2019</a:t>
            </a:r>
          </a:p>
          <a:p>
            <a:endParaRPr lang="fi-FI"/>
          </a:p>
          <a:p>
            <a:endParaRPr lang="fi-FI"/>
          </a:p>
          <a:p>
            <a:r>
              <a:rPr lang="fi-FI" err="1"/>
              <a:t>Pohjois</a:t>
            </a:r>
            <a:r>
              <a:rPr lang="fi-FI"/>
              <a:t>-Savossa jopa 38,4 % yläkoulun 8. ja 9. </a:t>
            </a:r>
            <a:r>
              <a:rPr lang="fi-FI" err="1"/>
              <a:t>lk</a:t>
            </a:r>
            <a:r>
              <a:rPr lang="fi-FI"/>
              <a:t> oppilaista</a:t>
            </a:r>
            <a:r>
              <a:rPr lang="fi-FI" b="1"/>
              <a:t> jättää koululounaan</a:t>
            </a:r>
            <a:r>
              <a:rPr lang="fi-FI"/>
              <a:t> </a:t>
            </a:r>
            <a:r>
              <a:rPr lang="fi-FI" b="1"/>
              <a:t>väliin</a:t>
            </a:r>
            <a:r>
              <a:rPr lang="fi-FI"/>
              <a:t> vähintään yhtenä koulupäivinä viikossa yhä kasvavassa määrin, tytöt (39,2%) hieman useammin kuin pojat (37,6%). Lukema on vertailumaakuntien </a:t>
            </a:r>
            <a:r>
              <a:rPr lang="fi-FI" err="1"/>
              <a:t>korkeintoteutui</a:t>
            </a:r>
            <a:r>
              <a:rPr lang="fi-FI"/>
              <a:t> parhaiten Joroisissa, jossa 9 % oppilaista raportoi, ettei syö koululounasta päivittäin. Heikoin tilanne todettiin Varkaudessa, jossa 53% yläkoulun 8. ja 9. </a:t>
            </a:r>
            <a:r>
              <a:rPr lang="fi-FI" err="1"/>
              <a:t>lk</a:t>
            </a:r>
            <a:r>
              <a:rPr lang="fi-FI"/>
              <a:t> oppilaista raportoi ettei nauti koululounasta päivittäin.</a:t>
            </a:r>
          </a:p>
          <a:p>
            <a:endParaRPr lang="fi-FI"/>
          </a:p>
          <a:p>
            <a:r>
              <a:rPr lang="fi-FI" sz="1300" b="1"/>
              <a:t>Kokee olevansa tärkeä osa luokkayhteisöä</a:t>
            </a:r>
            <a:r>
              <a:rPr lang="fi-FI" sz="1300"/>
              <a:t> 8 ja 9.lk on </a:t>
            </a:r>
            <a:r>
              <a:rPr lang="fi-FI" sz="1300" err="1"/>
              <a:t>Pohjois</a:t>
            </a:r>
            <a:r>
              <a:rPr lang="fi-FI" sz="1300"/>
              <a:t>-Savon alueella 53,2%, joka on huonoin vertailumaakuntiin ja koko maahan (56,6%) verrattuna ja tilanne on kaikilla alueilla huonontunut. </a:t>
            </a:r>
            <a:r>
              <a:rPr lang="fi-FI" sz="1300" err="1"/>
              <a:t>Pohjois</a:t>
            </a:r>
            <a:r>
              <a:rPr lang="fi-FI" sz="1300"/>
              <a:t>-Savon alueella tytöistä 46,6% ja pojista 59,9% kokee olevansa tärkeä osa luokkayhteisöä. Lukiossa (56,2%) tilanne on keskimääräisellä tasolla, mutta tytöt kokevat harvemmin olevansa tärkeä osa luokkayhteisöä kuin pojat. Ammatillisessa koulutuksessa (63,5%) tilanne on toiseksi huonoin ja laskenut edellisestä mittauskerrasta.</a:t>
            </a:r>
          </a:p>
          <a:p>
            <a:r>
              <a:rPr lang="fi-FI" sz="1300" b="1"/>
              <a:t>Kokee olevansa tärkeä osa kouluyhteisöä </a:t>
            </a:r>
            <a:r>
              <a:rPr lang="fi-FI" sz="1300"/>
              <a:t>8 ja 9.lk on ollut laskussa (41,4%) kaikilla alueilla ja </a:t>
            </a:r>
            <a:r>
              <a:rPr lang="fi-FI" sz="1300" err="1"/>
              <a:t>Pohjois</a:t>
            </a:r>
            <a:r>
              <a:rPr lang="fi-FI" sz="1300"/>
              <a:t>-Savossa tilanne on huonoin (koko maa 43,1%), tytöistä (35,6%) harvempi kuin pojista (47,4%) kokee olevansa tärkeä osa kouluyhteisöä. Lukiossa 52,8% keskimääräisellä tasolla ja ammatillisessa 55,1% toiseksi paras suhteessa vertailumaakuntiin ja koko maahan. </a:t>
            </a:r>
          </a:p>
          <a:p>
            <a:r>
              <a:rPr lang="fi-FI" sz="1300" b="1"/>
              <a:t>Ei koe olevansa tärkeä osa koulu - eikä luokkayhteisöä</a:t>
            </a:r>
            <a:r>
              <a:rPr lang="fi-FI" sz="1300"/>
              <a:t>, % 8 ja 9.lk on </a:t>
            </a:r>
            <a:r>
              <a:rPr lang="fi-FI" sz="1300" err="1"/>
              <a:t>Pohjois</a:t>
            </a:r>
            <a:r>
              <a:rPr lang="fi-FI" sz="1300"/>
              <a:t>-Savossa 13,3%, joka on toiseksi huonoin </a:t>
            </a:r>
            <a:r>
              <a:rPr lang="fi-FI" sz="1300" err="1"/>
              <a:t>Pohjois</a:t>
            </a:r>
            <a:r>
              <a:rPr lang="fi-FI" sz="1300"/>
              <a:t>-Karjalan jälkeen (14,2%) ja lukiolaisista 11,1% , joka on toiseksi huonoin </a:t>
            </a:r>
            <a:r>
              <a:rPr lang="fi-FI" sz="1300" err="1"/>
              <a:t>keski-suomen</a:t>
            </a:r>
            <a:r>
              <a:rPr lang="fi-FI" sz="1300"/>
              <a:t> jälkeen (12%) ja ammatillisen nuoret (7,9%) huonoin tilanne suhteessa vertailumaakuntiin ja koko maahan (v. 2019).</a:t>
            </a:r>
          </a:p>
          <a:p>
            <a:endParaRPr lang="fi-FI" sz="1300"/>
          </a:p>
          <a:p>
            <a:r>
              <a:rPr lang="fi-FI" sz="1300" b="1"/>
              <a:t>Oppilaiden vaikutusmahdollisuuksissa </a:t>
            </a:r>
            <a:r>
              <a:rPr lang="fi-FI" sz="1300"/>
              <a:t>on parannettavaa. TEA perusopetuksen (2019) mukaan oppilaiden vaikutusmahdollisuudet ovat </a:t>
            </a:r>
            <a:r>
              <a:rPr lang="fi-FI" sz="1300" err="1"/>
              <a:t>Pohjois</a:t>
            </a:r>
            <a:r>
              <a:rPr lang="fi-FI" sz="1300"/>
              <a:t>-Savossa 53 eli vähiten yhdessä </a:t>
            </a:r>
            <a:r>
              <a:rPr lang="fi-FI" sz="1300" err="1"/>
              <a:t>Pohjois</a:t>
            </a:r>
            <a:r>
              <a:rPr lang="fi-FI" sz="1300"/>
              <a:t>-Pohjanmaan kanssa kun koko maan arvo on 57. Huonoiten toteutuu oppilaiden vaikutusmahdollisuudet opetussuunnitelman laatimisessa ja päivittämisessä ja parhaiten yhteisöllisyyttä lisäävien toimintatapojen edistäminen.</a:t>
            </a:r>
          </a:p>
          <a:p>
            <a:r>
              <a:rPr lang="fi-FI" sz="1300" b="1"/>
              <a:t>Huoltajien vaikutusmahdollisuudet</a:t>
            </a:r>
            <a:r>
              <a:rPr lang="fi-FI" sz="1300"/>
              <a:t> ovat </a:t>
            </a:r>
            <a:r>
              <a:rPr lang="fi-FI" sz="1300" err="1"/>
              <a:t>TEAperusopetuksen</a:t>
            </a:r>
            <a:r>
              <a:rPr lang="fi-FI" sz="1300"/>
              <a:t> (2019) mukaan toiseksi huonoimmat 39 </a:t>
            </a:r>
            <a:r>
              <a:rPr lang="fi-FI" sz="1300" err="1"/>
              <a:t>Pohjois</a:t>
            </a:r>
            <a:r>
              <a:rPr lang="fi-FI" sz="1300"/>
              <a:t>-Karjalan jälkeen (36) kun koko maan keskiarvo on 40. Vähiten huoltajat pääsevät vaikuttamaan </a:t>
            </a:r>
            <a:r>
              <a:rPr lang="fi-FI" sz="1300" err="1"/>
              <a:t>opetussunnitelman</a:t>
            </a:r>
            <a:r>
              <a:rPr lang="fi-FI" sz="1300"/>
              <a:t> laatimiseen ja päivittämiseen ja parhaiten kodin ja koulun yhteistyön suunnitteluun ja kehittämiseen.</a:t>
            </a:r>
          </a:p>
          <a:p>
            <a:endParaRPr lang="fi-FI" sz="1300"/>
          </a:p>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19</a:t>
            </a:fld>
            <a:endParaRPr lang="fi-FI"/>
          </a:p>
        </p:txBody>
      </p:sp>
    </p:spTree>
    <p:extLst>
      <p:ext uri="{BB962C8B-B14F-4D97-AF65-F5344CB8AC3E}">
        <p14:creationId xmlns:p14="http://schemas.microsoft.com/office/powerpoint/2010/main" val="17784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Syrjäytymisriskissä (ei työssä, ei opiskele, ei ole varusmiespalvelussa) olevat 18-24-vuotiaat, % </a:t>
            </a:r>
            <a:r>
              <a:rPr lang="fi-FI" err="1"/>
              <a:t>vastaavanikäisistä</a:t>
            </a:r>
            <a:r>
              <a:rPr lang="fi-FI"/>
              <a:t> on </a:t>
            </a:r>
            <a:r>
              <a:rPr lang="fi-FI" err="1"/>
              <a:t>Pohjois</a:t>
            </a:r>
            <a:r>
              <a:rPr lang="fi-FI"/>
              <a:t>-Savossa 17,4%, joka on toiseksi vähiten suhteessa vertailumaakuntiin ja koko maahan (16,9%). Vähiten on Pirkanmaalla 17,2%. (v.2017)</a:t>
            </a:r>
          </a:p>
          <a:p>
            <a:endParaRPr lang="fi-FI"/>
          </a:p>
          <a:p>
            <a:r>
              <a:rPr lang="fi-FI"/>
              <a:t>MOVE testitulosten mukaan </a:t>
            </a:r>
            <a:r>
              <a:rPr lang="fi-FI" b="1"/>
              <a:t>lasten ja nuorten fyysinen toimintakyky (MOVE), % 5. luokan </a:t>
            </a:r>
            <a:r>
              <a:rPr lang="fi-FI"/>
              <a:t>oppilaista, joilla on heikko fyysinen toimintakyky on </a:t>
            </a:r>
            <a:r>
              <a:rPr lang="fi-FI" err="1"/>
              <a:t>Pohjois</a:t>
            </a:r>
            <a:r>
              <a:rPr lang="fi-FI"/>
              <a:t>-Savossa eniten 44,5%. Huonoin tilanne on Kaavilla 87,5% ja paras Keiteleellä 22,2% vuonna 2020.</a:t>
            </a:r>
          </a:p>
          <a:p>
            <a:endParaRPr lang="fi-FI"/>
          </a:p>
          <a:p>
            <a:r>
              <a:rPr lang="fi-FI" b="1"/>
              <a:t>Rikoksista syyllisiksi epäiltyjä 0-14-vuotiaita / </a:t>
            </a:r>
            <a:r>
              <a:rPr lang="fi-FI"/>
              <a:t>1000 vastaavanikäistä kohden on </a:t>
            </a:r>
            <a:r>
              <a:rPr lang="fi-FI" err="1"/>
              <a:t>Pohjois</a:t>
            </a:r>
            <a:r>
              <a:rPr lang="fi-FI"/>
              <a:t>-Savossa eniten, 13.2 / 1000 vastaavanikäistä kohden suhteessa vertailumaakuntiin. </a:t>
            </a:r>
            <a:r>
              <a:rPr lang="fi-FI" err="1"/>
              <a:t>Pohjois</a:t>
            </a:r>
            <a:r>
              <a:rPr lang="fi-FI"/>
              <a:t>-Savon kunnista eniten 0-14-vuotiaita rikoksista syyllisiksi epäiltyjä on Keiteleellä 34,4 ja Iisalmessa 19,6 ja vähiten Joroisissa 1,5 / 1000 vastaavanikäistä kohden (v.2019).</a:t>
            </a:r>
          </a:p>
          <a:p>
            <a:endParaRPr lang="fi-FI"/>
          </a:p>
          <a:p>
            <a:r>
              <a:rPr lang="fi-FI" b="1"/>
              <a:t>8. ja 9.lk nuorista nukkuu arkisin alle 8 tuntia,</a:t>
            </a:r>
            <a:r>
              <a:rPr lang="fi-FI"/>
              <a:t> % tilanne on </a:t>
            </a:r>
            <a:r>
              <a:rPr lang="fi-FI" err="1"/>
              <a:t>Pohjois</a:t>
            </a:r>
            <a:r>
              <a:rPr lang="fi-FI"/>
              <a:t>-Savossa huonoin. 36,6% nukkuu alle 8 tuntia ja tilanne on huomattavasti huonontunut kahden vuoden takaisesta tilanteesta. Tytöt 39,1% nukkuvat useammin alle 8 tuntia kuin pojat (34%)</a:t>
            </a:r>
          </a:p>
          <a:p>
            <a:endParaRPr lang="fi-FI"/>
          </a:p>
          <a:p>
            <a:pPr defTabSz="990752">
              <a:defRPr/>
            </a:pPr>
            <a:r>
              <a:rPr lang="fi-FI" sz="1300"/>
              <a:t>koulukiusattuna 8 ja 9.lk (2.eniten) 2019, notkahduksen jälkeen jälleen kasvussa, erityisesti pojat, 2019</a:t>
            </a:r>
          </a:p>
          <a:p>
            <a:endParaRPr lang="fi-FI"/>
          </a:p>
          <a:p>
            <a:endParaRPr lang="fi-FI"/>
          </a:p>
          <a:p>
            <a:r>
              <a:rPr lang="fi-FI" err="1"/>
              <a:t>Pohjois</a:t>
            </a:r>
            <a:r>
              <a:rPr lang="fi-FI"/>
              <a:t>-Savossa jopa 38,4 % yläkoulun 8. ja 9. </a:t>
            </a:r>
            <a:r>
              <a:rPr lang="fi-FI" err="1"/>
              <a:t>lk</a:t>
            </a:r>
            <a:r>
              <a:rPr lang="fi-FI"/>
              <a:t> oppilaista</a:t>
            </a:r>
            <a:r>
              <a:rPr lang="fi-FI" b="1"/>
              <a:t> jättää koululounaan</a:t>
            </a:r>
            <a:r>
              <a:rPr lang="fi-FI"/>
              <a:t> </a:t>
            </a:r>
            <a:r>
              <a:rPr lang="fi-FI" b="1"/>
              <a:t>väliin</a:t>
            </a:r>
            <a:r>
              <a:rPr lang="fi-FI"/>
              <a:t> vähintään yhtenä koulupäivinä viikossa yhä kasvavassa määrin, tytöt (39,2%) hieman useammin kuin pojat (37,6%). Lukema on vertailumaakuntien </a:t>
            </a:r>
            <a:r>
              <a:rPr lang="fi-FI" err="1"/>
              <a:t>korkeintoteutui</a:t>
            </a:r>
            <a:r>
              <a:rPr lang="fi-FI"/>
              <a:t> parhaiten Joroisissa, jossa 9 % oppilaista raportoi, ettei syö koululounasta päivittäin. Heikoin tilanne todettiin Varkaudessa, jossa 53% yläkoulun 8. ja 9. </a:t>
            </a:r>
            <a:r>
              <a:rPr lang="fi-FI" err="1"/>
              <a:t>lk</a:t>
            </a:r>
            <a:r>
              <a:rPr lang="fi-FI"/>
              <a:t> oppilaista raportoi ettei nauti koululounasta päivittäin.</a:t>
            </a:r>
          </a:p>
          <a:p>
            <a:endParaRPr lang="fi-FI"/>
          </a:p>
          <a:p>
            <a:r>
              <a:rPr lang="fi-FI" sz="1300" b="1"/>
              <a:t>Kokee olevansa tärkeä osa luokkayhteisöä</a:t>
            </a:r>
            <a:r>
              <a:rPr lang="fi-FI" sz="1300"/>
              <a:t> 8 ja 9.lk on </a:t>
            </a:r>
            <a:r>
              <a:rPr lang="fi-FI" sz="1300" err="1"/>
              <a:t>Pohjois</a:t>
            </a:r>
            <a:r>
              <a:rPr lang="fi-FI" sz="1300"/>
              <a:t>-Savon alueella 53,2%, joka on huonoin vertailumaakuntiin ja koko maahan (56,6%) verrattuna ja tilanne on kaikilla alueilla huonontunut. </a:t>
            </a:r>
            <a:r>
              <a:rPr lang="fi-FI" sz="1300" err="1"/>
              <a:t>Pohjois</a:t>
            </a:r>
            <a:r>
              <a:rPr lang="fi-FI" sz="1300"/>
              <a:t>-Savon alueella tytöistä 46,6% ja pojista 59,9% kokee olevansa tärkeä osa luokkayhteisöä. Lukiossa (56,2%) tilanne on keskimääräisellä tasolla, mutta tytöt kokevat harvemmin olevansa tärkeä osa luokkayhteisöä kuin pojat. Ammatillisessa koulutuksessa (63,5%) tilanne on toiseksi huonoin ja laskenut edellisestä mittauskerrasta.</a:t>
            </a:r>
          </a:p>
          <a:p>
            <a:r>
              <a:rPr lang="fi-FI" sz="1300" b="1"/>
              <a:t>Kokee olevansa tärkeä osa kouluyhteisöä </a:t>
            </a:r>
            <a:r>
              <a:rPr lang="fi-FI" sz="1300"/>
              <a:t>8 ja 9.lk on ollut laskussa (41,4%) kaikilla alueilla ja </a:t>
            </a:r>
            <a:r>
              <a:rPr lang="fi-FI" sz="1300" err="1"/>
              <a:t>Pohjois</a:t>
            </a:r>
            <a:r>
              <a:rPr lang="fi-FI" sz="1300"/>
              <a:t>-Savossa tilanne on huonoin (koko maa 43,1%), tytöistä (35,6%) harvempi kuin pojista (47,4%) kokee olevansa tärkeä osa kouluyhteisöä. Lukiossa 52,8% keskimääräisellä tasolla ja ammatillisessa 55,1% toiseksi paras suhteessa vertailumaakuntiin ja koko maahan. </a:t>
            </a:r>
          </a:p>
          <a:p>
            <a:r>
              <a:rPr lang="fi-FI" sz="1300" b="1"/>
              <a:t>Ei koe olevansa tärkeä osa koulu - eikä luokkayhteisöä</a:t>
            </a:r>
            <a:r>
              <a:rPr lang="fi-FI" sz="1300"/>
              <a:t>, % 8 ja 9.lk on </a:t>
            </a:r>
            <a:r>
              <a:rPr lang="fi-FI" sz="1300" err="1"/>
              <a:t>Pohjois</a:t>
            </a:r>
            <a:r>
              <a:rPr lang="fi-FI" sz="1300"/>
              <a:t>-Savossa 13,3%, joka on toiseksi huonoin </a:t>
            </a:r>
            <a:r>
              <a:rPr lang="fi-FI" sz="1300" err="1"/>
              <a:t>Pohjois</a:t>
            </a:r>
            <a:r>
              <a:rPr lang="fi-FI" sz="1300"/>
              <a:t>-Karjalan jälkeen (14,2%) ja lukiolaisista 11,1% , joka on toiseksi huonoin </a:t>
            </a:r>
            <a:r>
              <a:rPr lang="fi-FI" sz="1300" err="1"/>
              <a:t>keski-suomen</a:t>
            </a:r>
            <a:r>
              <a:rPr lang="fi-FI" sz="1300"/>
              <a:t> jälkeen (12%) ja ammatillisen nuoret (7,9%) huonoin tilanne suhteessa vertailumaakuntiin ja koko maahan (v. 2019).</a:t>
            </a:r>
          </a:p>
          <a:p>
            <a:endParaRPr lang="fi-FI" sz="1300"/>
          </a:p>
          <a:p>
            <a:r>
              <a:rPr lang="fi-FI" sz="1300" b="1"/>
              <a:t>Oppilaiden vaikutusmahdollisuuksissa </a:t>
            </a:r>
            <a:r>
              <a:rPr lang="fi-FI" sz="1300"/>
              <a:t>on parannettavaa. TEA perusopetuksen (2019) mukaan oppilaiden vaikutusmahdollisuudet ovat </a:t>
            </a:r>
            <a:r>
              <a:rPr lang="fi-FI" sz="1300" err="1"/>
              <a:t>Pohjois</a:t>
            </a:r>
            <a:r>
              <a:rPr lang="fi-FI" sz="1300"/>
              <a:t>-Savossa 53 eli vähiten yhdessä </a:t>
            </a:r>
            <a:r>
              <a:rPr lang="fi-FI" sz="1300" err="1"/>
              <a:t>Pohjois</a:t>
            </a:r>
            <a:r>
              <a:rPr lang="fi-FI" sz="1300"/>
              <a:t>-Pohjanmaan kanssa kun koko maan arvo on 57. Huonoiten toteutuu oppilaiden vaikutusmahdollisuudet opetussuunnitelman laatimisessa ja päivittämisessä ja parhaiten yhteisöllisyyttä lisäävien toimintatapojen edistäminen.</a:t>
            </a:r>
          </a:p>
          <a:p>
            <a:r>
              <a:rPr lang="fi-FI" sz="1300" b="1"/>
              <a:t>Huoltajien vaikutusmahdollisuudet</a:t>
            </a:r>
            <a:r>
              <a:rPr lang="fi-FI" sz="1300"/>
              <a:t> ovat </a:t>
            </a:r>
            <a:r>
              <a:rPr lang="fi-FI" sz="1300" err="1"/>
              <a:t>TEAperusopetuksen</a:t>
            </a:r>
            <a:r>
              <a:rPr lang="fi-FI" sz="1300"/>
              <a:t> (2019) mukaan toiseksi huonoimmat 39 </a:t>
            </a:r>
            <a:r>
              <a:rPr lang="fi-FI" sz="1300" err="1"/>
              <a:t>Pohjois</a:t>
            </a:r>
            <a:r>
              <a:rPr lang="fi-FI" sz="1300"/>
              <a:t>-Karjalan jälkeen (36) kun koko maan keskiarvo on 40. Vähiten huoltajat pääsevät vaikuttamaan </a:t>
            </a:r>
            <a:r>
              <a:rPr lang="fi-FI" sz="1300" err="1"/>
              <a:t>opetussunnitelman</a:t>
            </a:r>
            <a:r>
              <a:rPr lang="fi-FI" sz="1300"/>
              <a:t> laatimiseen ja päivittämiseen ja parhaiten kodin ja koulun yhteistyön suunnitteluun ja kehittämiseen.</a:t>
            </a:r>
          </a:p>
          <a:p>
            <a:endParaRPr lang="fi-FI" sz="1300"/>
          </a:p>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20</a:t>
            </a:fld>
            <a:endParaRPr lang="fi-FI"/>
          </a:p>
        </p:txBody>
      </p:sp>
    </p:spTree>
    <p:extLst>
      <p:ext uri="{BB962C8B-B14F-4D97-AF65-F5344CB8AC3E}">
        <p14:creationId xmlns:p14="http://schemas.microsoft.com/office/powerpoint/2010/main" val="4456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39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4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26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401316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834958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dirty="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a:t>sade.rytkonen(at)kuh.fi</a:t>
            </a:r>
            <a:endParaRPr lang="fi-FI" noProof="0" dirty="0"/>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fld id="{3CD39FC1-4605-4792-A87A-6D9075B2DC72}" type="datetime1">
              <a:rPr lang="fi-FI" smtClean="0"/>
              <a:t>15.5.2022</a:t>
            </a:fld>
            <a:endParaRPr lang="fi-FI" dirty="0"/>
          </a:p>
        </p:txBody>
      </p:sp>
    </p:spTree>
    <p:extLst>
      <p:ext uri="{BB962C8B-B14F-4D97-AF65-F5344CB8AC3E}">
        <p14:creationId xmlns:p14="http://schemas.microsoft.com/office/powerpoint/2010/main" val="38377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dirty="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a:t>sade.rytkonen(at)kuh.fi</a:t>
            </a:r>
            <a:endParaRPr lang="fi-FI" noProof="0" dirty="0"/>
          </a:p>
        </p:txBody>
      </p:sp>
      <p:sp>
        <p:nvSpPr>
          <p:cNvPr id="5" name="Päivämäärän paikkamerkki 4"/>
          <p:cNvSpPr>
            <a:spLocks noGrp="1"/>
          </p:cNvSpPr>
          <p:nvPr>
            <p:ph type="dt" sz="half" idx="10"/>
          </p:nvPr>
        </p:nvSpPr>
        <p:spPr/>
        <p:txBody>
          <a:bodyPr rtlCol="0"/>
          <a:lstStyle>
            <a:lvl1pPr>
              <a:defRPr/>
            </a:lvl1pPr>
          </a:lstStyle>
          <a:p>
            <a:fld id="{1DD8EDB3-1C24-46D3-9D07-C42A420F3A95}" type="datetime1">
              <a:rPr lang="fi-FI" smtClean="0"/>
              <a:t>15.5.2022</a:t>
            </a:fld>
            <a:endParaRPr lang="fi-FI" dirty="0"/>
          </a:p>
        </p:txBody>
      </p:sp>
    </p:spTree>
    <p:extLst>
      <p:ext uri="{BB962C8B-B14F-4D97-AF65-F5344CB8AC3E}">
        <p14:creationId xmlns:p14="http://schemas.microsoft.com/office/powerpoint/2010/main" val="204416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sp>
        <p:nvSpPr>
          <p:cNvPr id="3" name="Pystysuuntaisen tekstin paikkamerkki 2"/>
          <p:cNvSpPr>
            <a:spLocks noGrp="1"/>
          </p:cNvSpPr>
          <p:nvPr>
            <p:ph type="body" orient="vert" idx="1" hasCustomPrompt="1"/>
          </p:nvPr>
        </p:nvSpPr>
        <p:spPr/>
        <p:txBody>
          <a:bodyPr vert="eaVert"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2B1BBD8D-6D54-4ABC-8ED1-78E7CBAFB7AD}" type="datetime1">
              <a:rPr lang="fi-FI" smtClean="0"/>
              <a:t>15.5.2022</a:t>
            </a:fld>
            <a:endParaRPr lang="fi-FI" dirty="0"/>
          </a:p>
        </p:txBody>
      </p:sp>
    </p:spTree>
    <p:extLst>
      <p:ext uri="{BB962C8B-B14F-4D97-AF65-F5344CB8AC3E}">
        <p14:creationId xmlns:p14="http://schemas.microsoft.com/office/powerpoint/2010/main" val="393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dirty="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DE4D8055-9457-474E-901B-B296A9096CFD}" type="datetime1">
              <a:rPr lang="fi-FI" smtClean="0"/>
              <a:t>15.5.2022</a:t>
            </a:fld>
            <a:endParaRPr lang="fi-FI" dirty="0"/>
          </a:p>
        </p:txBody>
      </p:sp>
    </p:spTree>
    <p:extLst>
      <p:ext uri="{BB962C8B-B14F-4D97-AF65-F5344CB8AC3E}">
        <p14:creationId xmlns:p14="http://schemas.microsoft.com/office/powerpoint/2010/main" val="34874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dirty="0"/>
              <a:t>Otsikko tähän</a:t>
            </a:r>
          </a:p>
        </p:txBody>
      </p:sp>
    </p:spTree>
    <p:extLst>
      <p:ext uri="{BB962C8B-B14F-4D97-AF65-F5344CB8AC3E}">
        <p14:creationId xmlns:p14="http://schemas.microsoft.com/office/powerpoint/2010/main" val="304136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9903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84900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15577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25784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115786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421741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156549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264046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59268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6963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144251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95758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365924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i-FI"/>
              <a:t>Muokkaa perustyyl. napsautt.</a:t>
            </a:r>
            <a:endParaRPr lang="en-US"/>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r>
              <a:rPr lang="fi-FI"/>
              <a:t>27.4.2021 sade.rytkonen@kuh.fi</a:t>
            </a:r>
          </a:p>
        </p:txBody>
      </p:sp>
      <p:sp>
        <p:nvSpPr>
          <p:cNvPr id="5" name="Footer Placeholder 4"/>
          <p:cNvSpPr>
            <a:spLocks noGrp="1"/>
          </p:cNvSpPr>
          <p:nvPr>
            <p:ph type="ftr" sz="quarter" idx="11"/>
          </p:nvPr>
        </p:nvSpPr>
        <p:spPr/>
        <p:txBody>
          <a:bodyPr/>
          <a:lstStyle/>
          <a:p>
            <a:r>
              <a:rPr lang="fi-FI"/>
              <a:t>23.4.2021</a:t>
            </a: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402223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EFB528E4-C431-4C11-A35B-979A8F78BD77}" type="slidenum">
              <a:rPr lang="fi-FI" smtClean="0"/>
              <a:t>‹#›</a:t>
            </a:fld>
            <a:endParaRPr lang="fi-FI"/>
          </a:p>
        </p:txBody>
      </p:sp>
    </p:spTree>
    <p:extLst>
      <p:ext uri="{BB962C8B-B14F-4D97-AF65-F5344CB8AC3E}">
        <p14:creationId xmlns:p14="http://schemas.microsoft.com/office/powerpoint/2010/main" val="264544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28633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942462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108867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5685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4EB343E-EDD0-4501-988B-9A386F4E06D4}" type="datetimeFigureOut">
              <a:rPr lang="fi-FI" smtClean="0"/>
              <a:pPr/>
              <a:t>15.5.2022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34404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235437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2559187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66112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3987697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871555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7783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277640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 y="9525"/>
            <a:ext cx="12192000" cy="6857143"/>
          </a:xfrm>
          <a:prstGeom prst="rect">
            <a:avLst/>
          </a:prstGeom>
        </p:spPr>
      </p:pic>
    </p:spTree>
    <p:extLst>
      <p:ext uri="{BB962C8B-B14F-4D97-AF65-F5344CB8AC3E}">
        <p14:creationId xmlns:p14="http://schemas.microsoft.com/office/powerpoint/2010/main" val="413755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324302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814495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6906276" y="3113834"/>
            <a:ext cx="5093806"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99653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130447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15618"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15618" y="6030093"/>
            <a:ext cx="3232484" cy="523220"/>
          </a:xfrm>
          <a:prstGeom prst="rect">
            <a:avLst/>
          </a:prstGeom>
          <a:noFill/>
        </p:spPr>
        <p:txBody>
          <a:bodyPr wrap="square" rtlCol="0">
            <a:spAutoFit/>
          </a:bodyPr>
          <a:lstStyle/>
          <a:p>
            <a:r>
              <a:rPr lang="fi-FI" sz="1400" err="1">
                <a:solidFill>
                  <a:schemeClr val="tx1"/>
                </a:solidFill>
              </a:rPr>
              <a:t>etunimi.sukunimi</a:t>
            </a:r>
            <a:r>
              <a:rPr lang="fi-FI" sz="1400">
                <a:solidFill>
                  <a:schemeClr val="tx1"/>
                </a:solidFill>
              </a:rPr>
              <a:t>(at)kuopio.fi</a:t>
            </a:r>
          </a:p>
          <a:p>
            <a:r>
              <a:rPr lang="fi-FI" sz="140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2242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12443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Arial" pitchFamily="34" charset="0"/>
                <a:ea typeface="ＭＳ Ｐゴシック" charset="-128"/>
                <a:cs typeface="Arial"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78793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11"/>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12"/>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1833011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7"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8"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488033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24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400" b="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417951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3671529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27866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478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27.4.2021 sade.rytkonen@kuh.fi</a:t>
            </a:r>
          </a:p>
        </p:txBody>
      </p:sp>
      <p:sp>
        <p:nvSpPr>
          <p:cNvPr id="8" name="Alatunnisteen paikkamerkki 7"/>
          <p:cNvSpPr>
            <a:spLocks noGrp="1"/>
          </p:cNvSpPr>
          <p:nvPr>
            <p:ph type="ftr" sz="quarter" idx="11"/>
          </p:nvPr>
        </p:nvSpPr>
        <p:spPr/>
        <p:txBody>
          <a:bodyPr/>
          <a:lstStyle/>
          <a:p>
            <a:r>
              <a:rPr lang="fi-FI"/>
              <a:t>23.4.2021</a:t>
            </a:r>
          </a:p>
        </p:txBody>
      </p:sp>
      <p:sp>
        <p:nvSpPr>
          <p:cNvPr id="9" name="Dian numeron paikkamerkki 8"/>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093544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47025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2344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2922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3758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453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650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4667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6916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17202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88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740210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395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8496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1565015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7112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1783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2589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702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328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1877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793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27.4.2021 sade.rytkonen@kuh.fi</a:t>
            </a:r>
          </a:p>
        </p:txBody>
      </p:sp>
      <p:sp>
        <p:nvSpPr>
          <p:cNvPr id="3" name="Alatunnisteen paikkamerkki 2"/>
          <p:cNvSpPr>
            <a:spLocks noGrp="1"/>
          </p:cNvSpPr>
          <p:nvPr>
            <p:ph type="ftr" sz="quarter" idx="11"/>
          </p:nvPr>
        </p:nvSpPr>
        <p:spPr/>
        <p:txBody>
          <a:bodyPr/>
          <a:lstStyle/>
          <a:p>
            <a:r>
              <a:rPr lang="fi-FI"/>
              <a:t>23.4.2021</a:t>
            </a:r>
          </a:p>
        </p:txBody>
      </p:sp>
      <p:sp>
        <p:nvSpPr>
          <p:cNvPr id="4" name="Dian numeron paikkamerkki 3"/>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541611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682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6638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0509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3036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860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84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0642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029885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2291600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5" y="0"/>
            <a:ext cx="12221809" cy="5138064"/>
          </a:xfrm>
          <a:prstGeom prst="rect">
            <a:avLst/>
          </a:prstGeom>
        </p:spPr>
      </p:pic>
      <p:sp>
        <p:nvSpPr>
          <p:cNvPr id="2" name="Otsikko 1"/>
          <p:cNvSpPr>
            <a:spLocks noGrp="1"/>
          </p:cNvSpPr>
          <p:nvPr>
            <p:ph type="ctrTitle" hasCustomPrompt="1"/>
          </p:nvPr>
        </p:nvSpPr>
        <p:spPr>
          <a:xfrm>
            <a:off x="911425" y="1604808"/>
            <a:ext cx="5856651" cy="2400265"/>
          </a:xfrm>
        </p:spPr>
        <p:txBody>
          <a:bodyPr anchor="b">
            <a:normAutofit/>
          </a:bodyPr>
          <a:lstStyle>
            <a:lvl1pPr algn="l">
              <a:defRPr sz="4800"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Alaotsikko 2"/>
          <p:cNvSpPr>
            <a:spLocks noGrp="1"/>
          </p:cNvSpPr>
          <p:nvPr>
            <p:ph type="subTitle" idx="1" hasCustomPrompt="1"/>
          </p:nvPr>
        </p:nvSpPr>
        <p:spPr>
          <a:xfrm>
            <a:off x="911425" y="4101083"/>
            <a:ext cx="5856651" cy="1440161"/>
          </a:xfrm>
        </p:spPr>
        <p:txBody>
          <a:bodyPr>
            <a:normAutofit/>
          </a:bodyPr>
          <a:lstStyle>
            <a:lvl1pPr marL="0" indent="0" algn="l">
              <a:buNone/>
              <a:defRPr sz="2133" b="0">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 tähän</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9857" y="5973459"/>
            <a:ext cx="1017131" cy="720000"/>
          </a:xfrm>
          <a:prstGeom prst="rect">
            <a:avLst/>
          </a:prstGeom>
        </p:spPr>
      </p:pic>
      <p:pic>
        <p:nvPicPr>
          <p:cNvPr id="8" name="Kuva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0527" y="6069384"/>
            <a:ext cx="742820" cy="768000"/>
          </a:xfrm>
          <a:prstGeom prst="rect">
            <a:avLst/>
          </a:prstGeom>
        </p:spPr>
      </p:pic>
      <p:pic>
        <p:nvPicPr>
          <p:cNvPr id="9" name="Kuva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98136" y="6069384"/>
            <a:ext cx="1678184" cy="576000"/>
          </a:xfrm>
          <a:prstGeom prst="rect">
            <a:avLst/>
          </a:prstGeom>
        </p:spPr>
      </p:pic>
    </p:spTree>
    <p:extLst>
      <p:ext uri="{BB962C8B-B14F-4D97-AF65-F5344CB8AC3E}">
        <p14:creationId xmlns:p14="http://schemas.microsoft.com/office/powerpoint/2010/main" val="20257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969167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3748808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erusdia - kuva oike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609600"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8496267"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657818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erusdia - kuva vase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4161995"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609600"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1205244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1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4999" y="5093617"/>
            <a:ext cx="1801080" cy="1728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9835" y="4916797"/>
            <a:ext cx="2191308" cy="2016000"/>
          </a:xfrm>
          <a:prstGeom prst="rect">
            <a:avLst/>
          </a:prstGeom>
        </p:spPr>
      </p:pic>
      <p:pic>
        <p:nvPicPr>
          <p:cNvPr id="12" name="Kuva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0151" y="5133243"/>
            <a:ext cx="1346196" cy="1248000"/>
          </a:xfrm>
          <a:prstGeom prst="rect">
            <a:avLst/>
          </a:prstGeom>
        </p:spPr>
      </p:pic>
      <p:pic>
        <p:nvPicPr>
          <p:cNvPr id="14" name="Kuva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29268" y="5178784"/>
            <a:ext cx="3466733" cy="1680000"/>
          </a:xfrm>
          <a:prstGeom prst="rect">
            <a:avLst/>
          </a:prstGeom>
        </p:spPr>
      </p:pic>
      <p:pic>
        <p:nvPicPr>
          <p:cNvPr id="18" name="Kuva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88" y="5109373"/>
            <a:ext cx="1622669" cy="1680000"/>
          </a:xfrm>
          <a:prstGeom prst="rect">
            <a:avLst/>
          </a:prstGeom>
        </p:spPr>
      </p:pic>
    </p:spTree>
    <p:extLst>
      <p:ext uri="{BB962C8B-B14F-4D97-AF65-F5344CB8AC3E}">
        <p14:creationId xmlns:p14="http://schemas.microsoft.com/office/powerpoint/2010/main" val="2552164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2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483" y="5061181"/>
            <a:ext cx="1701020" cy="1632000"/>
          </a:xfrm>
          <a:prstGeom prst="rect">
            <a:avLst/>
          </a:prstGeom>
        </p:spPr>
      </p:pic>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2285" y="5157192"/>
            <a:ext cx="1812417" cy="1680000"/>
          </a:xfrm>
          <a:prstGeom prst="rect">
            <a:avLst/>
          </a:prstGeom>
        </p:spPr>
      </p:pic>
      <p:pic>
        <p:nvPicPr>
          <p:cNvPr id="9" name="Kuva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60096" y="5157341"/>
            <a:ext cx="1848349" cy="1344000"/>
          </a:xfrm>
          <a:prstGeom prst="rect">
            <a:avLst/>
          </a:prstGeom>
        </p:spPr>
      </p:pic>
      <p:pic>
        <p:nvPicPr>
          <p:cNvPr id="19" name="Kuva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5627" y="5157341"/>
            <a:ext cx="2004436" cy="1344000"/>
          </a:xfrm>
          <a:prstGeom prst="rect">
            <a:avLst/>
          </a:prstGeom>
        </p:spPr>
      </p:pic>
      <p:pic>
        <p:nvPicPr>
          <p:cNvPr id="20" name="Kuva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67811" y="5157363"/>
            <a:ext cx="1826092" cy="1680000"/>
          </a:xfrm>
          <a:prstGeom prst="rect">
            <a:avLst/>
          </a:prstGeom>
        </p:spPr>
      </p:pic>
      <p:pic>
        <p:nvPicPr>
          <p:cNvPr id="21" name="Kuva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10788" y="5205352"/>
            <a:ext cx="1241337" cy="1392000"/>
          </a:xfrm>
          <a:prstGeom prst="rect">
            <a:avLst/>
          </a:prstGeom>
        </p:spPr>
      </p:pic>
    </p:spTree>
    <p:extLst>
      <p:ext uri="{BB962C8B-B14F-4D97-AF65-F5344CB8AC3E}">
        <p14:creationId xmlns:p14="http://schemas.microsoft.com/office/powerpoint/2010/main" val="323028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3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2037" y="5253203"/>
            <a:ext cx="1915987" cy="1776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23412" y="5061181"/>
            <a:ext cx="1437225" cy="1488000"/>
          </a:xfrm>
          <a:prstGeom prst="rect">
            <a:avLst/>
          </a:prstGeom>
        </p:spPr>
      </p:pic>
      <p:pic>
        <p:nvPicPr>
          <p:cNvPr id="11" name="Kuva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12231" y="5349213"/>
            <a:ext cx="1915983" cy="1776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92203" y="5253203"/>
            <a:ext cx="1483584" cy="1536000"/>
          </a:xfrm>
          <a:prstGeom prst="rect">
            <a:avLst/>
          </a:prstGeom>
        </p:spPr>
      </p:pic>
      <p:pic>
        <p:nvPicPr>
          <p:cNvPr id="15" name="Kuva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49289" y="5157192"/>
            <a:ext cx="1298136" cy="1344000"/>
          </a:xfrm>
          <a:prstGeom prst="rect">
            <a:avLst/>
          </a:prstGeom>
        </p:spPr>
      </p:pic>
      <p:pic>
        <p:nvPicPr>
          <p:cNvPr id="13" name="Kuva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49712" y="5781213"/>
            <a:ext cx="1074480" cy="912000"/>
          </a:xfrm>
          <a:prstGeom prst="rect">
            <a:avLst/>
          </a:prstGeom>
        </p:spPr>
      </p:pic>
    </p:spTree>
    <p:extLst>
      <p:ext uri="{BB962C8B-B14F-4D97-AF65-F5344CB8AC3E}">
        <p14:creationId xmlns:p14="http://schemas.microsoft.com/office/powerpoint/2010/main" val="1341775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1453572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yhjä dia">
    <p:spTree>
      <p:nvGrpSpPr>
        <p:cNvPr id="1" name=""/>
        <p:cNvGrpSpPr/>
        <p:nvPr/>
      </p:nvGrpSpPr>
      <p:grpSpPr>
        <a:xfrm>
          <a:off x="0" y="0"/>
          <a:ext cx="0" cy="0"/>
          <a:chOff x="0" y="0"/>
          <a:chExt cx="0" cy="0"/>
        </a:xfrm>
      </p:grpSpPr>
      <p:sp>
        <p:nvSpPr>
          <p:cNvPr id="3" name="Sisällön paikkamerkki 2"/>
          <p:cNvSpPr>
            <a:spLocks noGrp="1"/>
          </p:cNvSpPr>
          <p:nvPr>
            <p:ph sz="quarter" idx="10" hasCustomPrompt="1"/>
          </p:nvPr>
        </p:nvSpPr>
        <p:spPr>
          <a:xfrm>
            <a:off x="0" y="11"/>
            <a:ext cx="12192000" cy="6854273"/>
          </a:xfrm>
        </p:spPr>
        <p:txBody>
          <a:bodyPr/>
          <a:lstStyle>
            <a:lvl1pPr>
              <a:defRPr/>
            </a:lvl1pPr>
          </a:lstStyle>
          <a:p>
            <a:pPr lvl="0"/>
            <a:r>
              <a:rPr lang="fi-FI"/>
              <a:t>Kuva/kaavio tähän</a:t>
            </a:r>
          </a:p>
        </p:txBody>
      </p:sp>
    </p:spTree>
    <p:extLst>
      <p:ext uri="{BB962C8B-B14F-4D97-AF65-F5344CB8AC3E}">
        <p14:creationId xmlns:p14="http://schemas.microsoft.com/office/powerpoint/2010/main" val="1872524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oppudia - kiitos ja yhteystiedot">
    <p:spTree>
      <p:nvGrpSpPr>
        <p:cNvPr id="1" name=""/>
        <p:cNvGrpSpPr/>
        <p:nvPr/>
      </p:nvGrpSpPr>
      <p:grpSpPr>
        <a:xfrm>
          <a:off x="0" y="0"/>
          <a:ext cx="0" cy="0"/>
          <a:chOff x="0" y="0"/>
          <a:chExt cx="0" cy="0"/>
        </a:xfrm>
      </p:grpSpPr>
      <p:sp>
        <p:nvSpPr>
          <p:cNvPr id="5" name="Suorakulmio 4"/>
          <p:cNvSpPr/>
          <p:nvPr userDrawn="1"/>
        </p:nvSpPr>
        <p:spPr>
          <a:xfrm>
            <a:off x="0" y="10"/>
            <a:ext cx="12192000" cy="5925277"/>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3" name="Otsikko 1"/>
          <p:cNvSpPr>
            <a:spLocks noGrp="1"/>
          </p:cNvSpPr>
          <p:nvPr>
            <p:ph type="ctrTitle" hasCustomPrompt="1"/>
          </p:nvPr>
        </p:nvSpPr>
        <p:spPr>
          <a:xfrm>
            <a:off x="623392" y="2084851"/>
            <a:ext cx="10945216" cy="2016224"/>
          </a:xfrm>
        </p:spPr>
        <p:txBody>
          <a:bodyPr anchor="b">
            <a:normAutofit/>
          </a:bodyPr>
          <a:lstStyle>
            <a:lvl1pPr algn="ctr">
              <a:defRPr sz="11733" b="0">
                <a:solidFill>
                  <a:srgbClr val="878787"/>
                </a:solidFill>
                <a:latin typeface="Arial" panose="020B0604020202020204" pitchFamily="34" charset="0"/>
                <a:cs typeface="Arial" panose="020B0604020202020204" pitchFamily="34" charset="0"/>
              </a:defRPr>
            </a:lvl1pPr>
          </a:lstStyle>
          <a:p>
            <a:r>
              <a:rPr lang="fi-FI"/>
              <a:t>Kiitosteksti!</a:t>
            </a:r>
          </a:p>
        </p:txBody>
      </p:sp>
      <p:sp>
        <p:nvSpPr>
          <p:cNvPr id="15" name="Alaotsikko 2"/>
          <p:cNvSpPr>
            <a:spLocks noGrp="1"/>
          </p:cNvSpPr>
          <p:nvPr>
            <p:ph type="subTitle" idx="1" hasCustomPrompt="1"/>
          </p:nvPr>
        </p:nvSpPr>
        <p:spPr>
          <a:xfrm>
            <a:off x="623392" y="4293106"/>
            <a:ext cx="10945216" cy="1153683"/>
          </a:xfrm>
        </p:spPr>
        <p:txBody>
          <a:bodyPr>
            <a:normAutofit/>
          </a:bodyPr>
          <a:lstStyle>
            <a:lvl1pPr marL="0" indent="0" algn="ctr">
              <a:buNone/>
              <a:defRPr sz="2133" b="1">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www-osoite</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8396" y="260658"/>
            <a:ext cx="1920213" cy="2109197"/>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94971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50273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763439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dirty="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16060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sp>
        <p:nvSpPr>
          <p:cNvPr id="3" name="Sisällön paikkamerkki 2"/>
          <p:cNvSpPr>
            <a:spLocks noGrp="1"/>
          </p:cNvSpPr>
          <p:nvPr>
            <p:ph idx="1" hasCustomPrompt="1"/>
          </p:nvPr>
        </p:nvSpPr>
        <p:spPr/>
        <p:txBody>
          <a:bodyPr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B6F61392-EB7E-434C-9234-EA2984AFA269}" type="datetime1">
              <a:rPr lang="fi-FI" smtClean="0"/>
              <a:t>15.5.2022</a:t>
            </a:fld>
            <a:endParaRPr lang="fi-FI" dirty="0"/>
          </a:p>
        </p:txBody>
      </p:sp>
    </p:spTree>
    <p:extLst>
      <p:ext uri="{BB962C8B-B14F-4D97-AF65-F5344CB8AC3E}">
        <p14:creationId xmlns:p14="http://schemas.microsoft.com/office/powerpoint/2010/main" val="354695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dirty="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4752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a:t>sade.rytkonen(at)kuh.fi</a:t>
            </a:r>
            <a:endParaRPr lang="fi-FI" noProof="0" dirty="0"/>
          </a:p>
        </p:txBody>
      </p:sp>
      <p:sp>
        <p:nvSpPr>
          <p:cNvPr id="5" name="Päivämäärän paikkamerkki 4"/>
          <p:cNvSpPr>
            <a:spLocks noGrp="1"/>
          </p:cNvSpPr>
          <p:nvPr>
            <p:ph type="dt" sz="half" idx="10"/>
          </p:nvPr>
        </p:nvSpPr>
        <p:spPr/>
        <p:txBody>
          <a:bodyPr rtlCol="0"/>
          <a:lstStyle>
            <a:lvl1pPr>
              <a:defRPr/>
            </a:lvl1pPr>
          </a:lstStyle>
          <a:p>
            <a:fld id="{27B54A51-EFF8-42FB-A8F1-BEF57C3A3C65}" type="datetime1">
              <a:rPr lang="fi-FI" smtClean="0"/>
              <a:t>15.5.2022</a:t>
            </a:fld>
            <a:endParaRPr lang="fi-FI" dirty="0"/>
          </a:p>
        </p:txBody>
      </p:sp>
    </p:spTree>
    <p:extLst>
      <p:ext uri="{BB962C8B-B14F-4D97-AF65-F5344CB8AC3E}">
        <p14:creationId xmlns:p14="http://schemas.microsoft.com/office/powerpoint/2010/main" val="275942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8" name="Alatunnisteen paikkamerkki 7"/>
          <p:cNvSpPr>
            <a:spLocks noGrp="1"/>
          </p:cNvSpPr>
          <p:nvPr>
            <p:ph type="ftr" sz="quarter" idx="11"/>
          </p:nvPr>
        </p:nvSpPr>
        <p:spPr/>
        <p:txBody>
          <a:bodyPr rtlCol="0"/>
          <a:lstStyle/>
          <a:p>
            <a:pPr rtl="0"/>
            <a:r>
              <a:rPr lang="fi-FI" noProof="0"/>
              <a:t>sade.rytkonen(at)kuh.fi</a:t>
            </a:r>
            <a:endParaRPr lang="fi-FI" noProof="0" dirty="0"/>
          </a:p>
        </p:txBody>
      </p:sp>
      <p:sp>
        <p:nvSpPr>
          <p:cNvPr id="7" name="Päivämäärän paikkamerkki 6"/>
          <p:cNvSpPr>
            <a:spLocks noGrp="1"/>
          </p:cNvSpPr>
          <p:nvPr>
            <p:ph type="dt" sz="half" idx="10"/>
          </p:nvPr>
        </p:nvSpPr>
        <p:spPr/>
        <p:txBody>
          <a:bodyPr rtlCol="0"/>
          <a:lstStyle>
            <a:lvl1pPr>
              <a:defRPr/>
            </a:lvl1pPr>
          </a:lstStyle>
          <a:p>
            <a:fld id="{B36794F6-7400-40B6-8613-000027FA6CF8}" type="datetime1">
              <a:rPr lang="fi-FI" smtClean="0"/>
              <a:t>15.5.2022</a:t>
            </a:fld>
            <a:endParaRPr lang="fi-FI" dirty="0"/>
          </a:p>
        </p:txBody>
      </p:sp>
    </p:spTree>
    <p:extLst>
      <p:ext uri="{BB962C8B-B14F-4D97-AF65-F5344CB8AC3E}">
        <p14:creationId xmlns:p14="http://schemas.microsoft.com/office/powerpoint/2010/main" val="42516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4" name="Alatunnisteen paikkamerkki 3"/>
          <p:cNvSpPr>
            <a:spLocks noGrp="1"/>
          </p:cNvSpPr>
          <p:nvPr>
            <p:ph type="ftr" sz="quarter" idx="11"/>
          </p:nvPr>
        </p:nvSpPr>
        <p:spPr/>
        <p:txBody>
          <a:bodyPr rtlCol="0"/>
          <a:lstStyle/>
          <a:p>
            <a:pPr rtl="0"/>
            <a:r>
              <a:rPr lang="fi-FI" noProof="0"/>
              <a:t>sade.rytkonen(at)kuh.fi</a:t>
            </a:r>
            <a:endParaRPr lang="fi-FI" noProof="0" dirty="0"/>
          </a:p>
        </p:txBody>
      </p:sp>
      <p:sp>
        <p:nvSpPr>
          <p:cNvPr id="3" name="Päivämäärän paikkamerkki 2"/>
          <p:cNvSpPr>
            <a:spLocks noGrp="1"/>
          </p:cNvSpPr>
          <p:nvPr>
            <p:ph type="dt" sz="half" idx="10"/>
          </p:nvPr>
        </p:nvSpPr>
        <p:spPr/>
        <p:txBody>
          <a:bodyPr rtlCol="0"/>
          <a:lstStyle>
            <a:lvl1pPr>
              <a:defRPr/>
            </a:lvl1pPr>
          </a:lstStyle>
          <a:p>
            <a:fld id="{01E754D5-AA29-4DC9-9344-FBC6A2F79728}" type="datetime1">
              <a:rPr lang="fi-FI" smtClean="0"/>
              <a:t>15.5.2022</a:t>
            </a:fld>
            <a:endParaRPr lang="fi-FI" dirty="0"/>
          </a:p>
        </p:txBody>
      </p:sp>
    </p:spTree>
    <p:extLst>
      <p:ext uri="{BB962C8B-B14F-4D97-AF65-F5344CB8AC3E}">
        <p14:creationId xmlns:p14="http://schemas.microsoft.com/office/powerpoint/2010/main" val="29177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3" name="Alatunnisteen paikkamerkki 2"/>
          <p:cNvSpPr>
            <a:spLocks noGrp="1"/>
          </p:cNvSpPr>
          <p:nvPr>
            <p:ph type="ftr" sz="quarter" idx="11"/>
          </p:nvPr>
        </p:nvSpPr>
        <p:spPr/>
        <p:txBody>
          <a:bodyPr rtlCol="0"/>
          <a:lstStyle/>
          <a:p>
            <a:pPr rtl="0"/>
            <a:r>
              <a:rPr lang="fi-FI" noProof="0"/>
              <a:t>sade.rytkonen(at)kuh.fi</a:t>
            </a:r>
            <a:endParaRPr lang="fi-FI" noProof="0" dirty="0"/>
          </a:p>
        </p:txBody>
      </p:sp>
      <p:sp>
        <p:nvSpPr>
          <p:cNvPr id="2" name="Päivämäärän paikkamerkki 1"/>
          <p:cNvSpPr>
            <a:spLocks noGrp="1"/>
          </p:cNvSpPr>
          <p:nvPr>
            <p:ph type="dt" sz="half" idx="10"/>
          </p:nvPr>
        </p:nvSpPr>
        <p:spPr/>
        <p:txBody>
          <a:bodyPr rtlCol="0"/>
          <a:lstStyle>
            <a:lvl1pPr>
              <a:defRPr/>
            </a:lvl1pPr>
          </a:lstStyle>
          <a:p>
            <a:fld id="{1123D899-F8F0-4A63-862B-AD3963C878BC}" type="datetime1">
              <a:rPr lang="fi-FI" smtClean="0"/>
              <a:t>15.5.2022</a:t>
            </a:fld>
            <a:endParaRPr lang="fi-FI" dirty="0"/>
          </a:p>
        </p:txBody>
      </p:sp>
    </p:spTree>
    <p:extLst>
      <p:ext uri="{BB962C8B-B14F-4D97-AF65-F5344CB8AC3E}">
        <p14:creationId xmlns:p14="http://schemas.microsoft.com/office/powerpoint/2010/main" val="373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dirty="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FFC4A905-0874-4279-83B3-E1BBD0837FA0}" type="datetime1">
              <a:rPr lang="fi-FI" smtClean="0"/>
              <a:t>15.5.2022</a:t>
            </a:fld>
            <a:endParaRPr lang="fi-FI" dirty="0"/>
          </a:p>
        </p:txBody>
      </p:sp>
    </p:spTree>
    <p:extLst>
      <p:ext uri="{BB962C8B-B14F-4D97-AF65-F5344CB8AC3E}">
        <p14:creationId xmlns:p14="http://schemas.microsoft.com/office/powerpoint/2010/main" val="32828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dirty="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DA3801AB-3FFD-48D4-BB9E-C0139B1E5F3E}" type="datetime1">
              <a:rPr lang="fi-FI" smtClean="0"/>
              <a:t>15.5.2022</a:t>
            </a:fld>
            <a:endParaRPr lang="fi-FI" dirty="0"/>
          </a:p>
        </p:txBody>
      </p:sp>
    </p:spTree>
    <p:extLst>
      <p:ext uri="{BB962C8B-B14F-4D97-AF65-F5344CB8AC3E}">
        <p14:creationId xmlns:p14="http://schemas.microsoft.com/office/powerpoint/2010/main" val="397216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dirty="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endParaRPr lang="fi-FI" noProof="0" dirty="0"/>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0BE1C972-A820-403C-8948-2A6E4968BEE0}" type="datetime1">
              <a:rPr lang="fi-FI" smtClean="0"/>
              <a:t>15.5.2022</a:t>
            </a:fld>
            <a:endParaRPr lang="fi-FI" dirty="0"/>
          </a:p>
        </p:txBody>
      </p:sp>
    </p:spTree>
    <p:extLst>
      <p:ext uri="{BB962C8B-B14F-4D97-AF65-F5344CB8AC3E}">
        <p14:creationId xmlns:p14="http://schemas.microsoft.com/office/powerpoint/2010/main" val="244664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5.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5.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5.png"/><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A6BC9-B974-4CAC-AD0A-0936940B5425}" type="slidenum">
              <a:rPr lang="fi-FI" smtClean="0"/>
              <a:t>‹#›</a:t>
            </a:fld>
            <a:endParaRPr lang="fi-FI"/>
          </a:p>
        </p:txBody>
      </p:sp>
    </p:spTree>
    <p:extLst>
      <p:ext uri="{BB962C8B-B14F-4D97-AF65-F5344CB8AC3E}">
        <p14:creationId xmlns:p14="http://schemas.microsoft.com/office/powerpoint/2010/main" val="16029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p>
            <a:endParaRPr lang="fi-FI"/>
          </a:p>
        </p:txBody>
      </p:sp>
      <p:sp>
        <p:nvSpPr>
          <p:cNvPr id="3" name="Text"/>
          <p:cNvSpPr>
            <a:spLocks noGrp="1"/>
          </p:cNvSpPr>
          <p:nvPr>
            <p:ph type="body" idx="1"/>
          </p:nvPr>
        </p:nvSpPr>
        <p:spPr>
          <a:xfrm>
            <a:off x="609600" y="3060000"/>
            <a:ext cx="10972800" cy="1620000"/>
          </a:xfrm>
          <a:prstGeom prst="rect">
            <a:avLst/>
          </a:prstGeom>
        </p:spPr>
        <p:txBody>
          <a:bodyPr vert="horz" lIns="91440" tIns="45720" rIns="91440" bIns="45720" rtlCol="0">
            <a:normAutofit/>
          </a:bodyPr>
          <a:lstStyle/>
          <a:p>
            <a:pPr lvl="0"/>
            <a:r>
              <a:rPr lang="en-US"/>
              <a:t> </a:t>
            </a:r>
            <a:endParaRPr lang="fi-FI"/>
          </a:p>
        </p:txBody>
      </p:sp>
      <p:sp>
        <p:nvSpPr>
          <p:cNvPr id="4" name="Date"/>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Foote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Slide numbe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10BCE-C936-43E6-9B11-F3CC9EFD4B40}" type="slidenum">
              <a:rPr lang="fi-FI" smtClean="0"/>
              <a:pPr/>
              <a:t>‹#›</a:t>
            </a:fld>
            <a:endParaRPr lang="fi-FI"/>
          </a:p>
        </p:txBody>
      </p:sp>
    </p:spTree>
    <p:extLst>
      <p:ext uri="{BB962C8B-B14F-4D97-AF65-F5344CB8AC3E}">
        <p14:creationId xmlns:p14="http://schemas.microsoft.com/office/powerpoint/2010/main" val="535215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Lst>
  <p:hf sldNum="0" hdr="0" ftr="0"/>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perustyylejä </a:t>
            </a:r>
            <a:r>
              <a:rPr lang="fi-FI" err="1"/>
              <a:t>osoitt</a:t>
            </a:r>
            <a:r>
              <a:rPr lang="fi-FI"/>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6969807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967845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356876210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fi-FI"/>
              <a:t>2.6.2021 sade.rytkonen@kuh.fi</a:t>
            </a:r>
          </a:p>
        </p:txBody>
      </p:sp>
      <p:sp>
        <p:nvSpPr>
          <p:cNvPr id="5" name="Alatunnisteen paikkamerkki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C4D597-55F4-4E0F-BCFE-6F23E5B82EC3}" type="slidenum">
              <a:rPr lang="fi-FI" smtClean="0"/>
              <a:t>‹#›</a:t>
            </a:fld>
            <a:endParaRPr lang="fi-FI"/>
          </a:p>
        </p:txBody>
      </p:sp>
    </p:spTree>
    <p:extLst>
      <p:ext uri="{BB962C8B-B14F-4D97-AF65-F5344CB8AC3E}">
        <p14:creationId xmlns:p14="http://schemas.microsoft.com/office/powerpoint/2010/main" val="113105355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p:txStyles>
    <p:titleStyle>
      <a:lvl1pPr algn="ctr" defTabSz="1219170" rtl="0" eaLnBrk="1" latinLnBrk="0" hangingPunct="1">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dirty="0"/>
              <a:t>Muokkaa </a:t>
            </a:r>
            <a:r>
              <a:rPr lang="fi-FI" dirty="0" err="1"/>
              <a:t>perustyyl</a:t>
            </a:r>
            <a:r>
              <a:rPr lang="fi-FI" dirty="0"/>
              <a:t>. </a:t>
            </a:r>
            <a:r>
              <a:rPr lang="fi-FI" dirty="0" err="1"/>
              <a:t>napsautt</a:t>
            </a:r>
            <a:r>
              <a:rPr lang="fi-FI" dirty="0"/>
              <a:t>.</a:t>
            </a:r>
            <a:endParaRPr lang="fi-FI" noProof="0" dirty="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a:t>‹#›</a:t>
            </a:fld>
            <a:endParaRPr lang="fi-FI" noProof="0" dirty="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sade.rytkonen(at)kuh.fi</a:t>
            </a:r>
            <a:endParaRPr lang="fi-FI" noProof="0" dirty="0"/>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FC486C1-ED65-4144-9A08-9A4BAF7375D7}" type="datetime1">
              <a:rPr lang="fi-FI" smtClean="0"/>
              <a:t>15.5.2022</a:t>
            </a:fld>
            <a:endParaRPr lang="fi-FI" dirty="0"/>
          </a:p>
        </p:txBody>
      </p:sp>
    </p:spTree>
    <p:extLst>
      <p:ext uri="{BB962C8B-B14F-4D97-AF65-F5344CB8AC3E}">
        <p14:creationId xmlns:p14="http://schemas.microsoft.com/office/powerpoint/2010/main" val="381586458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yvinvointikertomus.fi/#/document/preview/11522043326" TargetMode="Externa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hyperlink" Target="https://thl.fi/fi/web/hyvinvoinnin-ja-terveyden-edistamisen-johtaminen/hyvinvointijohtaminen/hyvinvointijohtaminen-kunnassa#Ennakkoarvioinnilla%20huomioidaan" TargetMode="External"/><Relationship Id="rId13" Type="http://schemas.openxmlformats.org/officeDocument/2006/relationships/image" Target="../media/image42.png"/><Relationship Id="rId3" Type="http://schemas.openxmlformats.org/officeDocument/2006/relationships/hyperlink" Target="https://thl.fi/fi/web/hyvinvoinnin-ja-terveyden-edistamisen-johtaminen/hyvinvointijohtaminen/hyvinvointijohtaminen-kunnassa#Hyvinvoinnin%20ja%20terveyden%20edist%C3%A4minen%20on%20lakis%C3%A4%C3%A4teist%C3%A4" TargetMode="External"/><Relationship Id="rId7" Type="http://schemas.openxmlformats.org/officeDocument/2006/relationships/hyperlink" Target="https://thl.fi/fi/web/hyvinvoinnin-ja-terveyden-edistamisen-johtaminen/hyvinvointijohtaminen/hyvinvointijohtaminen-kunnassa#Hyvinvointikoordinaattori" TargetMode="External"/><Relationship Id="rId12" Type="http://schemas.openxmlformats.org/officeDocument/2006/relationships/hyperlink" Target="https://sotkanet.fi/sotkanet/fi/taulukko/?indicator=szbMygQA&amp;region=i8xIz8vNy0mxNsyPrzIsN09KTso1M7Y2TAQA&amp;year=sy5ztDbS0zUEAA==&amp;gender=t&amp;abs=f&amp;color=f&amp;buildVersion=3.0-SNAPSHOT&amp;buildTimestamp=20210312074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thl.fi/fi/web/hyvinvoinnin-ja-terveyden-edistamisen-johtaminen/hyvinvointijohtaminen/hyvinvointijohtaminen-kunnassa#Johtoryhm%C3%A4%20ja%20hyvinvointiryhm%C3%A4" TargetMode="External"/><Relationship Id="rId11" Type="http://schemas.openxmlformats.org/officeDocument/2006/relationships/image" Target="../media/image41.png"/><Relationship Id="rId5" Type="http://schemas.openxmlformats.org/officeDocument/2006/relationships/hyperlink" Target="https://thl.fi/fi/web/hyvinvoinnin-ja-terveyden-edistamisen-johtaminen/hyvinvointijohtaminen/hyvinvointijohtaminen-kunnassa#Kunnanvaltuusto%20tekee%20strategiset%20p%C3%A4%C3%A4t%C3%B6kset" TargetMode="External"/><Relationship Id="rId10" Type="http://schemas.openxmlformats.org/officeDocument/2006/relationships/hyperlink" Target="https://thl.fi/fi/web/hyvinvoinnin-ja-terveyden-edistamisen-johtaminen/hyvinvointijohtaminen/hyvinvointijohtaminen-kunnassa#Tarkastuslautakunta" TargetMode="External"/><Relationship Id="rId4" Type="http://schemas.openxmlformats.org/officeDocument/2006/relationships/hyperlink" Target="https://thl.fi/fi/web/hyvinvoinnin-ja-terveyden-edistamisen-johtaminen/hyvinvointijohtaminen/hyvinvointijohtaminen-kunnassa#Tieto%20ohjaa%20suunnittelua" TargetMode="External"/><Relationship Id="rId9" Type="http://schemas.openxmlformats.org/officeDocument/2006/relationships/hyperlink" Target="https://thl.fi/fi/web/hyvinvoinnin-ja-terveyden-edistamisen-johtaminen/hyvinvointijohtaminen/hyvinvointijohtaminen-kunnassa#Hyvinvointia%20edistet%C3%A4%C3%A4n%20yhteisty%C3%B6ll%C3%A4" TargetMode="External"/><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hyperlink" Target="https://thl.fi/fi/web/hyvinvoinnin-ja-terveyden-edistamisen-johtaminen/osallisuuden-edistaminen/osallisuustyon-johtaminen-ja-osallisuusohjelman-teko" TargetMode="External"/><Relationship Id="rId13" Type="http://schemas.openxmlformats.org/officeDocument/2006/relationships/hyperlink" Target="https://thl.fi/fi/web/hyvinvoinnin-ja-terveyden-edistamisen-johtaminen/osallisuuden-edistaminen/asukas-ja-asiakasosallisuus" TargetMode="External"/><Relationship Id="rId18" Type="http://schemas.openxmlformats.org/officeDocument/2006/relationships/hyperlink" Target="https://thl.fi/fi/web/hyvinvoinnin-ja-terveyden-edistamisen-johtaminen/osallisuuden-edistaminen/heikoimmassa-asemassa-olevien-osallisuus/osallisuuden-edistamisen-mallit/osallisuutta-edistava-hallintomalli-tukee-osallisuustyon-johtamista/kokemusosaaminen" TargetMode="External"/><Relationship Id="rId3" Type="http://schemas.openxmlformats.org/officeDocument/2006/relationships/hyperlink" Target="https://thl.fi/fi/web/hyvinvoinnin-ja-terveyden-edistamisen-johtaminen/osallisuuden-edistaminen/heikoimmassa-asemassa-olevien-osallisuus/tutkimus/osallisuusindikaattori-mittaa-osallisuuden-kokemusta" TargetMode="External"/><Relationship Id="rId21" Type="http://schemas.openxmlformats.org/officeDocument/2006/relationships/hyperlink" Target="http://www.nuva.fi/mika-nuorisovaltuusto" TargetMode="External"/><Relationship Id="rId7" Type="http://schemas.openxmlformats.org/officeDocument/2006/relationships/hyperlink" Target="https://www.kuopio.fi/documents/7369547/7960107/Opas+draaman+ty%C3%B6tapojen+k%C3%A4ytt%C3%B6%C3%B6n+yl%C3%A4kouluopetuksessa/9d487d3f-f5d2-4020-b790-d0c3d1576c66" TargetMode="External"/><Relationship Id="rId12" Type="http://schemas.openxmlformats.org/officeDocument/2006/relationships/hyperlink" Target="https://www.kuntaliitto.fi/osallistuva-budjetointi" TargetMode="External"/><Relationship Id="rId17" Type="http://schemas.openxmlformats.org/officeDocument/2006/relationships/hyperlink" Target="https://www.ouka.fi/documents/78453/20610986/n%C3%A4in+voi+vaikuttaa+lehti%C3%B6_saavutettava.pdf/a5896bef-46b5-4838-a068-2623140ac4bd" TargetMode="External"/><Relationship Id="rId2" Type="http://schemas.openxmlformats.org/officeDocument/2006/relationships/notesSlide" Target="../notesSlides/notesSlide6.xml"/><Relationship Id="rId16" Type="http://schemas.openxmlformats.org/officeDocument/2006/relationships/hyperlink" Target="https://www.lapsiystavallinenkunta.fi/lapsen-oikeuksien-teemapaketit/aluksi-meidan-kunnassa-jokainen-lapsi-on-tarkea" TargetMode="External"/><Relationship Id="rId20" Type="http://schemas.openxmlformats.org/officeDocument/2006/relationships/hyperlink" Target="https://vane.to/vammaisneuvostot" TargetMode="External"/><Relationship Id="rId1" Type="http://schemas.openxmlformats.org/officeDocument/2006/relationships/slideLayout" Target="../slideLayouts/slideLayout13.xml"/><Relationship Id="rId6" Type="http://schemas.openxmlformats.org/officeDocument/2006/relationships/hyperlink" Target="https://www.karajatorma.fi/wp-content/uploads/2020/09/Pieni-yhteiso%CC%88llisyysopas-RB.pdf" TargetMode="External"/><Relationship Id="rId11" Type="http://schemas.openxmlformats.org/officeDocument/2006/relationships/hyperlink" Target="https://www.mansikkary.fi/fi/hankkeet/kirkonkylat-palvelukeskuksina/kumppanuuspoyta/" TargetMode="External"/><Relationship Id="rId5" Type="http://schemas.openxmlformats.org/officeDocument/2006/relationships/hyperlink" Target="https://mieli.exove.eu/fi/etusivu/kehitt%C3%A4mistoiminta/lapset-ja-nuoret/alakoulu/hyv%C3%A4n-mielen-taitomerkki" TargetMode="External"/><Relationship Id="rId15" Type="http://schemas.openxmlformats.org/officeDocument/2006/relationships/hyperlink" Target="https://thl.fi/fi/web/hyvinvoinnin-ja-terveyden-edistamisen-johtaminen/osallisuuden-edistaminen/heikoimmassa-asemassa-olevien-osallisuus/osallisuuden-edistamisen-mallit/digiosallisuuden-edistaminen" TargetMode="External"/><Relationship Id="rId10" Type="http://schemas.openxmlformats.org/officeDocument/2006/relationships/hyperlink" Target="https://vanhempainliitto.fi/opettajalle/" TargetMode="External"/><Relationship Id="rId19" Type="http://schemas.openxmlformats.org/officeDocument/2006/relationships/hyperlink" Target="https://www.kuntaliitto.fi/sosiaali-ja-terveysasiat/sosiaalihuolto/iakkaiden-palvelut/vanhusneuvostot" TargetMode="External"/><Relationship Id="rId4" Type="http://schemas.openxmlformats.org/officeDocument/2006/relationships/hyperlink" Target="https://www.oph.fi/fi/opettajat-ja-kasvattajat/yhteisollisyys" TargetMode="External"/><Relationship Id="rId9" Type="http://schemas.openxmlformats.org/officeDocument/2006/relationships/hyperlink" Target="https://savas.fi/userfiles/file/lastu/Perheentalon_perheraati.pdf" TargetMode="External"/><Relationship Id="rId14" Type="http://schemas.openxmlformats.org/officeDocument/2006/relationships/hyperlink" Target="https://innokyla.fi/fi/tyokalut/asiakasraati"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nuortenpalvelu.fi/zempparit/" TargetMode="External"/><Relationship Id="rId3" Type="http://schemas.openxmlformats.org/officeDocument/2006/relationships/hyperlink" Target="https://www.oph.fi/fi/koulutus-ja-tutkinnot/kaveritaidot-ovat-harjoiteltavia-taitoja" TargetMode="External"/><Relationship Id="rId7" Type="http://schemas.openxmlformats.org/officeDocument/2006/relationships/hyperlink" Target="https://www.mielenterveysseurat.fi/kuopio/hankkeet/yksinaisyystyo-pohjois-savossa-hank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vtkl.fi/toiminta/ystavapiiri" TargetMode="External"/><Relationship Id="rId11" Type="http://schemas.openxmlformats.org/officeDocument/2006/relationships/hyperlink" Target="https://www.versoverkko.fi/laku-lahete/" TargetMode="External"/><Relationship Id="rId5" Type="http://schemas.openxmlformats.org/officeDocument/2006/relationships/hyperlink" Target="https://asuntoensin.fi/assets/files/2021/05/puheeksiotto-tyokalu-digi-versio.pdf" TargetMode="External"/><Relationship Id="rId10" Type="http://schemas.openxmlformats.org/officeDocument/2006/relationships/hyperlink" Target="https://kaikukortti.fi/" TargetMode="External"/><Relationship Id="rId4" Type="http://schemas.openxmlformats.org/officeDocument/2006/relationships/hyperlink" Target="https://sproppimateriaalit.fi/web/site-186223/state-jurdcmzrgercytzr/front-page" TargetMode="External"/><Relationship Id="rId9" Type="http://schemas.openxmlformats.org/officeDocument/2006/relationships/hyperlink" Target="http://www.cultureforall.fi/doc/tietopaketit_ja_oppaat/Kulttuuriluotsi_tietokortit.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kasvuntuki.fi/menetelmat/vahvuuttavanhemmuuteen/" TargetMode="External"/><Relationship Id="rId7" Type="http://schemas.openxmlformats.org/officeDocument/2006/relationships/hyperlink" Target="https://www.hyvakysymys.fi/aihealue/parisuhd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hyvakysymys.fi/artikkeli/vaestoliiton-maksuttomat-palvelut-parisuhdekysymyksiin/" TargetMode="External"/><Relationship Id="rId5" Type="http://schemas.openxmlformats.org/officeDocument/2006/relationships/hyperlink" Target="https://apuaeroon.fi/palveluhaku/eron-ensiapupisteet/" TargetMode="External"/><Relationship Id="rId4" Type="http://schemas.openxmlformats.org/officeDocument/2006/relationships/hyperlink" Target="https://thl.fi/fi/web/lapset-nuoret-ja-perheet/sote-palvelut/sosiaalipalvelut/kasvatus-ja-perheneuvonta/vanhemmuussuunnitelm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adhd-liitto.fi/tukea/kurssit/strategia-vanhempainohjausmenetelma/" TargetMode="External"/><Relationship Id="rId3" Type="http://schemas.openxmlformats.org/officeDocument/2006/relationships/hyperlink" Target="https://www.mll.fi/vanhemmille/toiminta-lapsiperheille/vahvuutta-vanhemmuuteen-perheryhmat/" TargetMode="External"/><Relationship Id="rId7" Type="http://schemas.openxmlformats.org/officeDocument/2006/relationships/hyperlink" Target="https://www.posote20.fi/tietoa-hankkeesta/tulevaisuuden-sote-keskus/perhekeskusmalli-pohjois-savossa/lapset-puheeksi-menelma.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kasvuntuki.fi/menetelmat/vavu/" TargetMode="External"/><Relationship Id="rId11" Type="http://schemas.openxmlformats.org/officeDocument/2006/relationships/hyperlink" Target="https://www.vaestoliitto.fi/vanhemmat/tietoa-lapsiperheille/" TargetMode="External"/><Relationship Id="rId5" Type="http://schemas.openxmlformats.org/officeDocument/2006/relationships/hyperlink" Target="https://thl.fi/fi/web/lapset-nuoret-ja-perheet/sote-palvelut/aitiys-ja-lastenneuvola/neuvolatyon-sisallot-ja-menetelmat/synnytyksen-jalkeinen-masennus/suositus-epds-lomakkeen-kaytosta" TargetMode="External"/><Relationship Id="rId10" Type="http://schemas.openxmlformats.org/officeDocument/2006/relationships/hyperlink" Target="https://www.posote20.fi/tietoa-hankkeesta/tulevaisuuden-sote-keskus/perhekeskusmalli-pohjois-savossa/monitoimijainen-yhteistyomalli.html" TargetMode="External"/><Relationship Id="rId4" Type="http://schemas.openxmlformats.org/officeDocument/2006/relationships/hyperlink" Target="https://sites.utu.fi/ihmeellisetvuodet/" TargetMode="External"/><Relationship Id="rId9" Type="http://schemas.openxmlformats.org/officeDocument/2006/relationships/hyperlink" Target="https://sites.utu.fi/voimaperhee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neuvokasperhe.fi/ammattilaiset/6-sapere-aistilahtoinen-ruokakasvatus/" TargetMode="External"/><Relationship Id="rId13" Type="http://schemas.openxmlformats.org/officeDocument/2006/relationships/hyperlink" Target="https://www.kouluruokadiplomi.fi/"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maistuvakoulu.fi/ideat/makuraati/" TargetMode="External"/><Relationship Id="rId12" Type="http://schemas.openxmlformats.org/officeDocument/2006/relationships/hyperlink" Target="https://sites.uef.fi/kattava-koululounas/toimenpide-ehdotukse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julkari.fi/bitstream/handle/10024/135907/URN_ISBN_978-952-302-992-7.pdf?sequence=1&amp;isAllowed=y" TargetMode="External"/><Relationship Id="rId11" Type="http://schemas.openxmlformats.org/officeDocument/2006/relationships/hyperlink" Target="https://maistuvakoulu.fi/ideapankki/#filter=makukoulu" TargetMode="External"/><Relationship Id="rId5" Type="http://schemas.openxmlformats.org/officeDocument/2006/relationships/hyperlink" Target="https://julkaisut.valtioneuvosto.fi/bitstream/handle/10024/162156/VN_TEAS_19.pdf?sequence=1&amp;isAllowed=y" TargetMode="External"/><Relationship Id="rId15" Type="http://schemas.openxmlformats.org/officeDocument/2006/relationships/hyperlink" Target="https://ravitsemuspassi.fi/" TargetMode="External"/><Relationship Id="rId10" Type="http://schemas.openxmlformats.org/officeDocument/2006/relationships/hyperlink" Target="https://www.ruokatutka.fi/" TargetMode="External"/><Relationship Id="rId4" Type="http://schemas.openxmlformats.org/officeDocument/2006/relationships/hyperlink" Target="https://neuvokasperhe.fi/ammattilaiset/menetelma/" TargetMode="External"/><Relationship Id="rId9" Type="http://schemas.openxmlformats.org/officeDocument/2006/relationships/hyperlink" Target="https://www.makuaakkosetdiplomi.fi/" TargetMode="External"/><Relationship Id="rId14" Type="http://schemas.openxmlformats.org/officeDocument/2006/relationships/hyperlink" Target="https://maistuvakoulu.fi/ideapankki/"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ammattilaiset.sydanmerkki.fi/ammattikeittiot/mika-sydanmerkki-ateria/" TargetMode="External"/><Relationship Id="rId13" Type="http://schemas.openxmlformats.org/officeDocument/2006/relationships/hyperlink" Target="https://sydan.fi/apua-ja-tukea/tulppa-kuntoutus/"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www.ruokavirasto.fi/teemat/terveytta-edistava-ruokavalio/ravitsemussitoumus/" TargetMode="External"/><Relationship Id="rId12" Type="http://schemas.openxmlformats.org/officeDocument/2006/relationships/hyperlink" Target="https://www.diabetes.fi/kurssit/verkkokurssit#c8875ac9"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ruokavirasto.fi/teemat/terveytta-edistava-ruokavalio/ravitsemuksella-hyvinvointia/" TargetMode="External"/><Relationship Id="rId11" Type="http://schemas.openxmlformats.org/officeDocument/2006/relationships/hyperlink" Target="https://www.verkkopuntari.fi/" TargetMode="External"/><Relationship Id="rId5" Type="http://schemas.openxmlformats.org/officeDocument/2006/relationships/hyperlink" Target="https://www.ruokavirasto.fi/globalassets/teemat/terveytta-edistava-ruokavalio/esitteet/hyva_ravitsemus_esite_web_28.6.2019.pdf" TargetMode="External"/><Relationship Id="rId10" Type="http://schemas.openxmlformats.org/officeDocument/2006/relationships/hyperlink" Target="https://www.kaypahoito.fi/nix02109" TargetMode="External"/><Relationship Id="rId4" Type="http://schemas.openxmlformats.org/officeDocument/2006/relationships/hyperlink" Target="https://www.ruokavirasto.fi/teemat/terveytta-edistava-ruokavalio/ravitsemus--ja-ruokasuositukset/aikuiset/" TargetMode="External"/><Relationship Id="rId9" Type="http://schemas.openxmlformats.org/officeDocument/2006/relationships/hyperlink" Target="https://satokausi.fi/" TargetMode="External"/><Relationship Id="rId14" Type="http://schemas.openxmlformats.org/officeDocument/2006/relationships/hyperlink" Target="https://www.ruokavirasto.fi/teemat/terveytta-edistava-ruokavalio/ravitsemus--ja-ruokasuositukset/ikaantynee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hammaslaakariliitto.fi/fi/suunterveys/suunterveys-eri-ikakausina/lasten-ja-nuorten-suunterveys/koululaisten-ja-nuorten" TargetMode="External"/><Relationship Id="rId7" Type="http://schemas.openxmlformats.org/officeDocument/2006/relationships/hyperlink" Target="https://www.kaypahoito.fi/nix02619"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oppimisvaikeus.fi/tukea/tukea-opiskeluun/opiskelutaidot/" TargetMode="External"/><Relationship Id="rId5" Type="http://schemas.openxmlformats.org/officeDocument/2006/relationships/hyperlink" Target="https://www.nuortennetti.fi/netti-ja-media/digihyvinvointi/mediankayton-vaikutus-uneen/" TargetMode="External"/><Relationship Id="rId4" Type="http://schemas.openxmlformats.org/officeDocument/2006/relationships/hyperlink" Target="https://www.mll.fi/vanhemmille/lapsen-kasvu-ja-kehitys/12-15-v/nuoren-nukkumine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ikkuvaaikuinen.fi/"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liikuntaneuvonta.fi/" TargetMode="External"/><Relationship Id="rId5" Type="http://schemas.openxmlformats.org/officeDocument/2006/relationships/hyperlink" Target="https://minedu.fi/liikunnan-edistaminen" TargetMode="External"/><Relationship Id="rId4" Type="http://schemas.openxmlformats.org/officeDocument/2006/relationships/hyperlink" Target="https://ukkinstituutti.fi/liikkuminen/suositukset-istumisen-vahentamise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yoparekisteri.fi/seulonta/kohdunkaulansyovanseulont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kaypahoito.fi/hoi2705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finlex.fi/fi/laki/ajantasa/2010/20101326#a1326-2010" TargetMode="Externa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8" Type="http://schemas.openxmlformats.org/officeDocument/2006/relationships/hyperlink" Target="https://www.prokoulu.fi/fi/etusivu/" TargetMode="External"/><Relationship Id="rId13" Type="http://schemas.openxmlformats.org/officeDocument/2006/relationships/hyperlink" Target="https://www.lapepohjoissavo.fi/ammattilaisille/tyokalupakki/monitoimijainen-tyoskentely-ja-arviointi.html" TargetMode="External"/><Relationship Id="rId3" Type="http://schemas.openxmlformats.org/officeDocument/2006/relationships/hyperlink" Target="https://sites.utu.fi/ihmeellisetvuodet/" TargetMode="External"/><Relationship Id="rId7" Type="http://schemas.openxmlformats.org/officeDocument/2006/relationships/hyperlink" Target="https://www.prokoulu.fi/provaka/" TargetMode="External"/><Relationship Id="rId12" Type="http://schemas.openxmlformats.org/officeDocument/2006/relationships/hyperlink" Target="https://mieli.fi/mieli-ry/organisaatio/toimiva-lapsi-ja-perhe-tyo/lapset-puheeksi-menetelma/" TargetMode="External"/><Relationship Id="rId17" Type="http://schemas.openxmlformats.org/officeDocument/2006/relationships/hyperlink" Target="https://kasvuntuki.fi/menetelmat/cool-kids/" TargetMode="External"/><Relationship Id="rId2" Type="http://schemas.openxmlformats.org/officeDocument/2006/relationships/notesSlide" Target="../notesSlides/notesSlide15.xml"/><Relationship Id="rId16" Type="http://schemas.openxmlformats.org/officeDocument/2006/relationships/hyperlink" Target="https://www.mielenterveystalo.fi/nuoret/hae_neuvoja_ja_apuja/apu_kaytannossa/IPC/Pages/default.aspx" TargetMode="External"/><Relationship Id="rId1" Type="http://schemas.openxmlformats.org/officeDocument/2006/relationships/slideLayout" Target="../slideLayouts/slideLayout13.xml"/><Relationship Id="rId6" Type="http://schemas.openxmlformats.org/officeDocument/2006/relationships/hyperlink" Target="https://mieli.fi/materiaalit-ja-koulutukset/materiaalit/hyvan-mielen-taitomerkki-peruskouluun/" TargetMode="External"/><Relationship Id="rId11" Type="http://schemas.openxmlformats.org/officeDocument/2006/relationships/hyperlink" Target="https://www.mielenterveystalo.fi/" TargetMode="External"/><Relationship Id="rId5" Type="http://schemas.openxmlformats.org/officeDocument/2006/relationships/hyperlink" Target="https://mieli.fi/materiaalit-ja-koulutukset/koulutukset/mielenterveystaitoja-varhaiskasvatukseen-ja-kouluun-koontisivu/hyvan-mielen-koulu-ylakoulun-henkilostolle/" TargetMode="External"/><Relationship Id="rId15" Type="http://schemas.openxmlformats.org/officeDocument/2006/relationships/hyperlink" Target="https://www.versoverkko.fi/laku-lahete/" TargetMode="External"/><Relationship Id="rId10" Type="http://schemas.openxmlformats.org/officeDocument/2006/relationships/hyperlink" Target="https://www.mielenterveystalo.fi/nuoret/itsearviointi_omaapu/itsearviointi/Pages/rbdi_mielialakysely.aspx" TargetMode="External"/><Relationship Id="rId4" Type="http://schemas.openxmlformats.org/officeDocument/2006/relationships/hyperlink" Target="https://asemanlapset.fi/toimintamuotomme/friends/" TargetMode="External"/><Relationship Id="rId9" Type="http://schemas.openxmlformats.org/officeDocument/2006/relationships/hyperlink" Target="https://mieli.fi/materiaalit-ja-koulutukset/koulutukset/mielenterveyden-ensiapu-koulutukset/nuoren-mielen-ensiapu-koulutus/" TargetMode="External"/><Relationship Id="rId14" Type="http://schemas.openxmlformats.org/officeDocument/2006/relationships/hyperlink" Target="https://www.taike.fi/documents/10921/1332027/Kulttuurihyvinvoinnin+k%C3%A4sikirja/00390626-4ee5-c833-3a72-28f388ce5781"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mielenterveystalo.fi/aikuiset/itsehoito-ja-oppaat/oppaat/tietoa_luonnon_hyvinvointivaikutuksista/Pages/default.aspx" TargetMode="External"/><Relationship Id="rId13" Type="http://schemas.openxmlformats.org/officeDocument/2006/relationships/hyperlink" Target="https://www.mielenterveysseurat.fi/kuopio/hankkeet/linity/" TargetMode="External"/><Relationship Id="rId3" Type="http://schemas.openxmlformats.org/officeDocument/2006/relationships/hyperlink" Target="https://www.kaypahoito.fi/xmedia/pgr/BDI.pdf" TargetMode="External"/><Relationship Id="rId7" Type="http://schemas.openxmlformats.org/officeDocument/2006/relationships/hyperlink" Target="https://www.ttl.fi/oppimateriaalit/opas/hyvan-mielen-tyopaikka/" TargetMode="External"/><Relationship Id="rId12" Type="http://schemas.openxmlformats.org/officeDocument/2006/relationships/hyperlink" Target="https://mieli.fi/materiaalit-ja-koulutukset/koulutukset/mielenterveyden-ensiapu-koulutukset/mielenterveyden-ensiapu-2-koulut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hyvanmielentyopaikka.fi/" TargetMode="External"/><Relationship Id="rId11" Type="http://schemas.openxmlformats.org/officeDocument/2006/relationships/hyperlink" Target="https://mieli.fi/" TargetMode="External"/><Relationship Id="rId5" Type="http://schemas.openxmlformats.org/officeDocument/2006/relationships/hyperlink" Target="https://thl.fi/fi/web/mielenterveys/mielenterveyden-edistaminen/itsemurhien-ehkaisy/itsemurhien-ehkaisytaitoja-lisaavat-koulutukset" TargetMode="External"/><Relationship Id="rId10" Type="http://schemas.openxmlformats.org/officeDocument/2006/relationships/hyperlink" Target="https://mieli.fi/materiaalit-ja-koulutukset/koulutukset/mielenterveyden-ensiapu-koulutukset/mielenterveyden-ensiapu-1/" TargetMode="External"/><Relationship Id="rId4" Type="http://schemas.openxmlformats.org/officeDocument/2006/relationships/hyperlink" Target="https://www.mielenterveystalo.fi/" TargetMode="External"/><Relationship Id="rId9" Type="http://schemas.openxmlformats.org/officeDocument/2006/relationships/hyperlink" Target="https://www.mielenterveystalo.fi/aikuiset/itsehoito-ja-oppaat/oppaat/maahanmuuttajat/Pages/kulttuuri_ja_mielenterveys.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fressisedu.fi/urheilu/toimintamalli/" TargetMode="External"/><Relationship Id="rId13" Type="http://schemas.openxmlformats.org/officeDocument/2006/relationships/hyperlink" Target="https://thl.fi/fi/web/alkoholi-tupakka-ja-riippuvuudet/ehkaiseva-paihdetyo/alkoholinkayton-puheeksiotto-ja-mini-interventio/huumeet" TargetMode="External"/><Relationship Id="rId18" Type="http://schemas.openxmlformats.org/officeDocument/2006/relationships/hyperlink" Target="https://pelituki.fi/wp-content/uploads/2020/02/Netti_some.pdf" TargetMode="External"/><Relationship Id="rId3" Type="http://schemas.openxmlformats.org/officeDocument/2006/relationships/hyperlink" Target="https://paihdelinkki.fi/fi/tietopankki/vanhemmille/koulun-vanhempainilta-paihteista" TargetMode="External"/><Relationship Id="rId21" Type="http://schemas.openxmlformats.org/officeDocument/2006/relationships/hyperlink" Target="https://link.webropolsurveys.com/Participation/Public/5d2e7067-fe22-4819-bf77-a39941ca8c05?displayId=Fin1957452" TargetMode="External"/><Relationship Id="rId7" Type="http://schemas.openxmlformats.org/officeDocument/2006/relationships/hyperlink" Target="https://storage.googleapis.com/valo-production/2016/12/paihteeton-pelikentta-esite-www2.pdf" TargetMode="External"/><Relationship Id="rId12" Type="http://schemas.openxmlformats.org/officeDocument/2006/relationships/hyperlink" Target="https://julkaisut.valtioneuvosto.fi/bitstream/handle/10024/161483/SM_16_19_Ankkuritoiminnan_kasikirja.pdf" TargetMode="External"/><Relationship Id="rId17" Type="http://schemas.openxmlformats.org/officeDocument/2006/relationships/hyperlink" Target="https://ehyt.fi/koulutus-ja-tapahtumat/kouluille-ja-oppilaitoksille/paihdekasvatus-toisen-asteen-oppilaitoksissa/ryhmailmio-koulutus/" TargetMode="External"/><Relationship Id="rId2" Type="http://schemas.openxmlformats.org/officeDocument/2006/relationships/notesSlide" Target="../notesSlides/notesSlide17.xml"/><Relationship Id="rId16" Type="http://schemas.openxmlformats.org/officeDocument/2006/relationships/hyperlink" Target="https://ehyt.fi/tuote/paihdeilmio-ohjaajan-opas/" TargetMode="External"/><Relationship Id="rId20" Type="http://schemas.openxmlformats.org/officeDocument/2006/relationships/hyperlink" Target="https://paihdelinkki.fi/fi/testit-ja-laskurit/netinkaytto/nettiriippuvuustesti-iat" TargetMode="External"/><Relationship Id="rId1" Type="http://schemas.openxmlformats.org/officeDocument/2006/relationships/slideLayout" Target="../slideLayouts/slideLayout13.xml"/><Relationship Id="rId6" Type="http://schemas.openxmlformats.org/officeDocument/2006/relationships/hyperlink" Target="https://fressisedu.fi/" TargetMode="External"/><Relationship Id="rId11" Type="http://schemas.openxmlformats.org/officeDocument/2006/relationships/hyperlink" Target="https://thl.fi/fi/web/alkoholi-tupakka-ja-riippuvuudet/ehkaiseva-paihdetyo/verkko-pakka-ehkaisevaan-paihdetyohon" TargetMode="External"/><Relationship Id="rId5" Type="http://schemas.openxmlformats.org/officeDocument/2006/relationships/hyperlink" Target="https://ehyt.fi/koulutus-ja-tapahtumat/kouluille-ja-oppilaitoksille/paihde-ja-pelikasvatus-ylakoulussa/hubu-oppitunnit/" TargetMode="External"/><Relationship Id="rId15" Type="http://schemas.openxmlformats.org/officeDocument/2006/relationships/hyperlink" Target="https://paihdelinkki.fi/fi/testit-ja-laskurit/huumeet/huumeidenkayttotesti-dast20" TargetMode="External"/><Relationship Id="rId10" Type="http://schemas.openxmlformats.org/officeDocument/2006/relationships/hyperlink" Target="https://ehyt.fi/koulutus-ja-tapahtumat/kouluille-ja-oppilaitoksille/paihde-ja-pelikasvatus-ylakoulussa/nuuska-agenttimalli/" TargetMode="External"/><Relationship Id="rId19" Type="http://schemas.openxmlformats.org/officeDocument/2006/relationships/hyperlink" Target="https://www.mll.fi/ammattilaisille/kouluille-ja-oppilaitoksille/mediakasvatus/" TargetMode="External"/><Relationship Id="rId4" Type="http://schemas.openxmlformats.org/officeDocument/2006/relationships/hyperlink" Target="https://www.pepp.fi/pepp-2" TargetMode="External"/><Relationship Id="rId9" Type="http://schemas.openxmlformats.org/officeDocument/2006/relationships/hyperlink" Target="https://thl.fi/documents/605877/3316838/adsume_kysely.pdf/ab74872b-2f0b-4e84-b1b8-bf3b0dffa515" TargetMode="External"/><Relationship Id="rId14" Type="http://schemas.openxmlformats.org/officeDocument/2006/relationships/hyperlink" Target="https://kannabishanke.fi/2019/05/27/cast-seulontatesti/"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urn.fi/URN:NBN:fi-fe201602176307" TargetMode="External"/><Relationship Id="rId13" Type="http://schemas.openxmlformats.org/officeDocument/2006/relationships/hyperlink" Target="https://www.fressis.fi/erovirasto/" TargetMode="External"/><Relationship Id="rId18" Type="http://schemas.openxmlformats.org/officeDocument/2006/relationships/hyperlink" Target="https://paihteettyopaikalla.otapuheeksi.fi/" TargetMode="External"/><Relationship Id="rId3" Type="http://schemas.openxmlformats.org/officeDocument/2006/relationships/hyperlink" Target="https://thl.fi/fi/web/alkoholi-tupakka-ja-riippuvuudet/ehkaiseva-paihdetyo/alkoholinkayton-puheeksiotto-ja-mini-interventio" TargetMode="External"/><Relationship Id="rId21" Type="http://schemas.openxmlformats.org/officeDocument/2006/relationships/hyperlink" Target="https://ehyt.fi/tuote/elake-pelissa-opas-rahapelaamiseen/" TargetMode="External"/><Relationship Id="rId7" Type="http://schemas.openxmlformats.org/officeDocument/2006/relationships/hyperlink" Target="https://www.filha.fi/wp-content/uploads/2017/11/nikotiiniriippuvuustesti_lyhyt_filha_0.pdf" TargetMode="External"/><Relationship Id="rId12" Type="http://schemas.openxmlformats.org/officeDocument/2006/relationships/hyperlink" Target="http://www.28paivaailman.fi/fi/aboutus" TargetMode="External"/><Relationship Id="rId17" Type="http://schemas.openxmlformats.org/officeDocument/2006/relationships/hyperlink" Target="https://ttk.fi/tyoturvallisuus_ja_tyosuojelu/tyosuojelu_tyopaikalla/vastuut_ja_velvoitteet/paihdetyo_tyopaikalla_vanha/paihdeohjelma" TargetMode="External"/><Relationship Id="rId2" Type="http://schemas.openxmlformats.org/officeDocument/2006/relationships/notesSlide" Target="../notesSlides/notesSlide18.xml"/><Relationship Id="rId16" Type="http://schemas.openxmlformats.org/officeDocument/2006/relationships/hyperlink" Target="https://savutonsuomi.fi/materiaalit/" TargetMode="External"/><Relationship Id="rId20" Type="http://schemas.openxmlformats.org/officeDocument/2006/relationships/hyperlink" Target="https://pelituki.fi/materiaalia/" TargetMode="External"/><Relationship Id="rId1" Type="http://schemas.openxmlformats.org/officeDocument/2006/relationships/slideLayout" Target="../slideLayouts/slideLayout13.xml"/><Relationship Id="rId6" Type="http://schemas.openxmlformats.org/officeDocument/2006/relationships/hyperlink" Target="https://paihdelinkki.fi/fi/testit-ja-laskurit/alkoholi/yli-65-vuotiaan-alkoholimittari" TargetMode="External"/><Relationship Id="rId11" Type="http://schemas.openxmlformats.org/officeDocument/2006/relationships/hyperlink" Target="https://paihdelinkki.fi/fi/uusi-alku" TargetMode="External"/><Relationship Id="rId24" Type="http://schemas.openxmlformats.org/officeDocument/2006/relationships/hyperlink" Target="https://www.ksps.fi/11" TargetMode="External"/><Relationship Id="rId5" Type="http://schemas.openxmlformats.org/officeDocument/2006/relationships/hyperlink" Target="https://pohjoissavo-my.sharepoint.com/:b:/g/personal/helena_tormi_kuh_fi/ETxHtt-Rfa9DhZe8TuPLEJEByVetANwBlA3vKnaZpPfa7g?e=HItJkn" TargetMode="External"/><Relationship Id="rId15" Type="http://schemas.openxmlformats.org/officeDocument/2006/relationships/hyperlink" Target="http://www.savutonkunta.fi/" TargetMode="External"/><Relationship Id="rId23" Type="http://schemas.openxmlformats.org/officeDocument/2006/relationships/hyperlink" Target="https://thl.fi/fi/web/alkoholi-tupakka-ja-riippuvuudet/ehkaiseva-paihdetyo/verkko-pakka-ehkaisevaan-paihdetyohon" TargetMode="External"/><Relationship Id="rId10" Type="http://schemas.openxmlformats.org/officeDocument/2006/relationships/hyperlink" Target="https://paihdelinkki.fi/fi/oma-apu" TargetMode="External"/><Relationship Id="rId19" Type="http://schemas.openxmlformats.org/officeDocument/2006/relationships/hyperlink" Target="https://www.huugo.fi/" TargetMode="External"/><Relationship Id="rId4" Type="http://schemas.openxmlformats.org/officeDocument/2006/relationships/hyperlink" Target="https://thl.fi/fi/web/alkoholi-tupakka-ja-riippuvuudet/ehkaiseva-paihdetyo/alkoholinkayton-puheeksiotto-ja-mini-interventio/paihteiden-kayton-kirjaaminen" TargetMode="External"/><Relationship Id="rId9" Type="http://schemas.openxmlformats.org/officeDocument/2006/relationships/hyperlink" Target="https://thl.fi/fi/web/alkoholi-tupakka-ja-riippuvuudet/rahapelit/rahapeliongelman-hoito-ja-tuki/rahapeliongelman-arviointi" TargetMode="External"/><Relationship Id="rId14" Type="http://schemas.openxmlformats.org/officeDocument/2006/relationships/hyperlink" Target="https://stumppi.fi/" TargetMode="External"/><Relationship Id="rId22" Type="http://schemas.openxmlformats.org/officeDocument/2006/relationships/hyperlink" Target="https://pelituki.fi/digipelaamine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kaisavuorinen.com/huomaa-hyva/" TargetMode="External"/><Relationship Id="rId13" Type="http://schemas.openxmlformats.org/officeDocument/2006/relationships/hyperlink" Target="https://kasvuntuki.fi/menetelmat/askeleittain/" TargetMode="External"/><Relationship Id="rId18" Type="http://schemas.openxmlformats.org/officeDocument/2006/relationships/hyperlink" Target="https://sovittelu.com/vertaissovittelu/verso-ohjelma-2/" TargetMode="External"/><Relationship Id="rId3" Type="http://schemas.openxmlformats.org/officeDocument/2006/relationships/hyperlink" Target="https://www.oph.fi/sites/default/files/documents/kiusaamisen_vastainen_tyo_kouluissa_ja_oppilaitoksissa.pdf" TargetMode="External"/><Relationship Id="rId21" Type="http://schemas.openxmlformats.org/officeDocument/2006/relationships/hyperlink" Target="https://ankkuritoiminta.fi/etusivu" TargetMode="External"/><Relationship Id="rId7" Type="http://schemas.openxmlformats.org/officeDocument/2006/relationships/hyperlink" Target="https://mollinmaailma.fi/kasvattajalle/" TargetMode="External"/><Relationship Id="rId12" Type="http://schemas.openxmlformats.org/officeDocument/2006/relationships/hyperlink" Target="https://asemanlapset.fi/toimintamuotomme/friends/" TargetMode="External"/><Relationship Id="rId17" Type="http://schemas.openxmlformats.org/officeDocument/2006/relationships/hyperlink" Target="https://sovittelu.com/vertaissovittelu/koulutukset/miniverso/" TargetMode="External"/><Relationship Id="rId2" Type="http://schemas.openxmlformats.org/officeDocument/2006/relationships/notesSlide" Target="../notesSlides/notesSlide19.xml"/><Relationship Id="rId16" Type="http://schemas.openxmlformats.org/officeDocument/2006/relationships/hyperlink" Target="https://www.kivakoulu.fi/" TargetMode="External"/><Relationship Id="rId20" Type="http://schemas.openxmlformats.org/officeDocument/2006/relationships/hyperlink" Target="https://asemanlapset.fi/toimintamuotomme/katusovittelu-kiusaamiseen-puuttuminen-ja-pasila-hanke/k-0-kiusaamiseen-puuttuva-hanke/" TargetMode="External"/><Relationship Id="rId1" Type="http://schemas.openxmlformats.org/officeDocument/2006/relationships/slideLayout" Target="../slideLayouts/slideLayout13.xml"/><Relationship Id="rId6" Type="http://schemas.openxmlformats.org/officeDocument/2006/relationships/hyperlink" Target="http://www.pikitoimintamalli.fi/" TargetMode="External"/><Relationship Id="rId11" Type="http://schemas.openxmlformats.org/officeDocument/2006/relationships/hyperlink" Target="https://sites.utu.fi/ihmeellisetvuodet/" TargetMode="External"/><Relationship Id="rId5" Type="http://schemas.openxmlformats.org/officeDocument/2006/relationships/hyperlink" Target="https://www.lappeenranta.fi/loader.aspx?id=b1edcd6a-2ab0-40cb-b1da-102a47f11dae" TargetMode="External"/><Relationship Id="rId15" Type="http://schemas.openxmlformats.org/officeDocument/2006/relationships/hyperlink" Target="https://www.kuopio.fi/documents/7369547/7488410/Kiitos+kaveruudelle+-k%C3%A4sikirja/24a71851-db63-4a38-bd76-45a864a8272d" TargetMode="External"/><Relationship Id="rId23" Type="http://schemas.openxmlformats.org/officeDocument/2006/relationships/hyperlink" Target="https://www.psshp.fi/documents/8699635/8899071/Yl%C3%B6j%C3%A4rvi+Tunne-+ja+vuorovaikutustaitojen+tukemisen+ja+kiusaamisen+ehk%C3%A4isyn+arviointiMinnaMustakalliSorvari.pdf/a48246b7-f76a-4308-9a93-f574c87e79d1" TargetMode="External"/><Relationship Id="rId10" Type="http://schemas.openxmlformats.org/officeDocument/2006/relationships/hyperlink" Target="https://www.prokoulu.fi/fi/etusivu/" TargetMode="External"/><Relationship Id="rId19" Type="http://schemas.openxmlformats.org/officeDocument/2006/relationships/hyperlink" Target="https://sovittelu.com/vertaissovittelu/koulutukset/resto-taydennyskoulutus-henkilokunnalle/" TargetMode="External"/><Relationship Id="rId4" Type="http://schemas.openxmlformats.org/officeDocument/2006/relationships/hyperlink" Target="https://lapepirkanmaa.fi/wp-content/uploads/2019/01/Tunne-ja-vuorovaikutustaitojen-opas-kiusaamisen-ja-h%C3%A4irinn%C3%A4n-ehk%C3%A4isyn-malli.pdf" TargetMode="External"/><Relationship Id="rId9" Type="http://schemas.openxmlformats.org/officeDocument/2006/relationships/hyperlink" Target="https://www.psshp.fi/documents/8699635/8767934/Forum-teatteria+varhaiskasvatuksessa.pdf/5214d5d8-60ec-4a29-a62c-b04a172f7316" TargetMode="External"/><Relationship Id="rId14" Type="http://schemas.openxmlformats.org/officeDocument/2006/relationships/hyperlink" Target="https://thl.fi/fi/tutkimus-ja-kehittaminen/tutkimukset-ja-hankkeet/yhteispeli" TargetMode="External"/><Relationship Id="rId22" Type="http://schemas.openxmlformats.org/officeDocument/2006/relationships/hyperlink" Target="https://innokyla.fi/fi/kokonaisuus/selviydytaan-kiusaamisesta-matalan-kynnyksen-apua-kiusaamisen-jalkihoitoon-nuorille"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virtuaalikirja.fi/ensijaturvakotienliitto/kirjat/vakivalta-ja-laiminlyonti-tunnista-ja-puutu/luku-3-1/#1" TargetMode="External"/><Relationship Id="rId13" Type="http://schemas.openxmlformats.org/officeDocument/2006/relationships/hyperlink" Target="https://thl.fi/fi/web/lapset-nuoret-ja-perheet/hyvinvointi-ja-terveys/vakivallan-ehkaisy/lahisuhdevakivalta/marak" TargetMode="External"/><Relationship Id="rId3" Type="http://schemas.openxmlformats.org/officeDocument/2006/relationships/hyperlink" Target="https://www.vaestoliitto.fi/seksuaalisuus/seksuaalikasvatus/" TargetMode="External"/><Relationship Id="rId7" Type="http://schemas.openxmlformats.org/officeDocument/2006/relationships/hyperlink" Target="https://rikoksentorjunta.fi/tunnetaidot" TargetMode="External"/><Relationship Id="rId12" Type="http://schemas.openxmlformats.org/officeDocument/2006/relationships/hyperlink" Target="https://www.hotus.fi/lasten-kaltoinkohtelun-tunnistamisen-tehokkaat-menetelmat-sosiaali-ja-terveydenhuollossa-hoitosuositus/" TargetMode="External"/><Relationship Id="rId17" Type="http://schemas.openxmlformats.org/officeDocument/2006/relationships/hyperlink" Target="https://julkaisut.valtioneuvosto.fi/bitstream/handle/10024/161899/STM_2019_27_J.pdf?sequence=4&amp;isAllowed=y" TargetMode="External"/><Relationship Id="rId2" Type="http://schemas.openxmlformats.org/officeDocument/2006/relationships/notesSlide" Target="../notesSlides/notesSlide20.xml"/><Relationship Id="rId16" Type="http://schemas.openxmlformats.org/officeDocument/2006/relationships/hyperlink" Target="https://thl.fi/fi/web/lapset-nuoret-ja-perheet/ajankohtaista/luo-luottamusta-suojele-lasta-opas-ja-verkkokoulutus-yhteistyosta" TargetMode="External"/><Relationship Id="rId1" Type="http://schemas.openxmlformats.org/officeDocument/2006/relationships/slideLayout" Target="../slideLayouts/slideLayout13.xml"/><Relationship Id="rId6" Type="http://schemas.openxmlformats.org/officeDocument/2006/relationships/hyperlink" Target="https://www.psshp.fi/hoitopalvelut/seksuaalirikoksen-uhrien-tuki" TargetMode="External"/><Relationship Id="rId11" Type="http://schemas.openxmlformats.org/officeDocument/2006/relationships/hyperlink" Target="https://thl.fi/documents/732587/741077/THL_suodatin_kartoituslomake_A4.pdf" TargetMode="External"/><Relationship Id="rId5" Type="http://schemas.openxmlformats.org/officeDocument/2006/relationships/hyperlink" Target="https://ensijaturvakotienliitto.fi/violary/yhdistys/materiaalit/#1577704164956-184b97e9-0ade" TargetMode="External"/><Relationship Id="rId15" Type="http://schemas.openxmlformats.org/officeDocument/2006/relationships/hyperlink" Target="https://thl.fi/fi/palvelut-ja-asiointi/verkkokoulut" TargetMode="External"/><Relationship Id="rId10" Type="http://schemas.openxmlformats.org/officeDocument/2006/relationships/hyperlink" Target="https://ensijaturvakotienliitto.fi/kuopionensikoti/wp-content/uploads/sites/25/2020/08/Ehk%C3%A4ise_l%C3%A4hisuhdev%C3%A4kivaltaa.pdf?x14354" TargetMode="External"/><Relationship Id="rId4" Type="http://schemas.openxmlformats.org/officeDocument/2006/relationships/hyperlink" Target="https://thl.fi/fi/web/lapset-nuoret-ja-perheet/hyvinvointi-ja-terveys/vakivallan-ehkaisy/lapsiin-kohdistuva-vakivalta/turvataitokasvatus" TargetMode="External"/><Relationship Id="rId9" Type="http://schemas.openxmlformats.org/officeDocument/2006/relationships/hyperlink" Target="https://ensijaturvakotienliitto.fi/tukea-ammattilaiselle/perhe-ja-lahisuhdevakivalta/ota-vakivalta-puheeksi/" TargetMode="External"/><Relationship Id="rId14" Type="http://schemas.openxmlformats.org/officeDocument/2006/relationships/hyperlink" Target="https://ankkuritoiminta.fi/ankkuritoiminta-eri-poliisilaitoksilla#ita-suomi"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thl.fi/documents/966696/1449811/Liite_1_FROP.pdf/38437fc0-b4b4-4163-97f0-ef7b11d6f42b" TargetMode="External"/><Relationship Id="rId13" Type="http://schemas.openxmlformats.org/officeDocument/2006/relationships/hyperlink" Target="https://www.psshp.fi/documents/7796350/7878425/HyvanLaitosjalkineenKriteerit_AKE.pdf/e3905844-a104-43ee-be49-158a85584260" TargetMode="External"/><Relationship Id="rId18" Type="http://schemas.openxmlformats.org/officeDocument/2006/relationships/hyperlink" Target="https://www.liikenneturva.fi/fi/liikenteessa/ennakoiva-ajo-1#6aa185a6" TargetMode="External"/><Relationship Id="rId3" Type="http://schemas.openxmlformats.org/officeDocument/2006/relationships/hyperlink" Target="https://thl.fi/documents/966696/1449811/OTAGO-harjoitteluohjelma.pdf/0132b26d-c506-435d-9185-ece8c6be9e82" TargetMode="External"/><Relationship Id="rId21" Type="http://schemas.openxmlformats.org/officeDocument/2006/relationships/hyperlink" Target="https://www.liikenneturva.fi/fi/liikenteessa/saannot-ja-liikennemerkit#6aa185a6" TargetMode="External"/><Relationship Id="rId7" Type="http://schemas.openxmlformats.org/officeDocument/2006/relationships/hyperlink" Target="https://thl.fi/fi/web/hyvinvoinnin-ja-terveyden-edistamisen-johtaminen/turvallisuuden-edistaminen/tapaturmien-ehkaisy/iakkaiden-tapaturmat/kaatumiset-ja-putoamiset/kaatumisvaaran-arviointi/tyovalineita-kaatumisvaaran-arviointiin" TargetMode="External"/><Relationship Id="rId12" Type="http://schemas.openxmlformats.org/officeDocument/2006/relationships/hyperlink" Target="https://www.gery.fi/avuksi-ohjaukseen/" TargetMode="External"/><Relationship Id="rId17" Type="http://schemas.openxmlformats.org/officeDocument/2006/relationships/hyperlink" Target="https://www.liikenneturva.fi/fi/opettajille?gclid=CjwKCAjwyvaJBhBpEiwA8d38vFb_5mEefvnsKYB59VZVyb8t4esdI_J8CORhAIfBO1kZmYW3SMb7IhoCKNMQAvD_BwE#6aa185a6" TargetMode="External"/><Relationship Id="rId2" Type="http://schemas.openxmlformats.org/officeDocument/2006/relationships/notesSlide" Target="../notesSlides/notesSlide21.xml"/><Relationship Id="rId16" Type="http://schemas.openxmlformats.org/officeDocument/2006/relationships/hyperlink" Target="https://www.liikenneturva.fi/fi/liikenteessa/pyorailykypara" TargetMode="External"/><Relationship Id="rId20" Type="http://schemas.openxmlformats.org/officeDocument/2006/relationships/hyperlink" Target="https://www.liikenneturva.fi/fi/liikenteessa/turvatekniikka#6aa185a6" TargetMode="External"/><Relationship Id="rId1" Type="http://schemas.openxmlformats.org/officeDocument/2006/relationships/slideLayout" Target="../slideLayouts/slideLayout13.xml"/><Relationship Id="rId6" Type="http://schemas.openxmlformats.org/officeDocument/2006/relationships/hyperlink" Target="https://ukkinstituutti.fi/liikkumisen-turvallisuus/kaatumisseula/" TargetMode="External"/><Relationship Id="rId11" Type="http://schemas.openxmlformats.org/officeDocument/2006/relationships/hyperlink" Target="https://www.ruokavirasto.fi/teemat/terveytta-edistava-ruokavalio/ravitsemus--ja-ruokasuositukset/ravitsemushoito/" TargetMode="External"/><Relationship Id="rId24" Type="http://schemas.openxmlformats.org/officeDocument/2006/relationships/hyperlink" Target="https://thl.fi/fi/web/alkoholi-tupakka-ja-riippuvuudet/ehkaiseva-paihdetyo/materiaalit/tie-selvaksi-toimintamalli" TargetMode="External"/><Relationship Id="rId5" Type="http://schemas.openxmlformats.org/officeDocument/2006/relationships/hyperlink" Target="https://www.psshp.fi/ammattilaiset/hoitotyo/alueellinen-kaatumisten-ehkaisyverkosto/materiaalipankki" TargetMode="External"/><Relationship Id="rId15" Type="http://schemas.openxmlformats.org/officeDocument/2006/relationships/hyperlink" Target="https://www.kotitapaturma.fi/anna-palautetta-pihojen-ja-kulkuvaylien-kunnossapidosta/#70e11816" TargetMode="External"/><Relationship Id="rId23" Type="http://schemas.openxmlformats.org/officeDocument/2006/relationships/hyperlink" Target="https://www.liikenneturva.fi/sites/default/files/kuvat/kampanjasivut/Kuntaopas/kasikirja_kunnan_litutyohon_2016.pdf" TargetMode="External"/><Relationship Id="rId10" Type="http://schemas.openxmlformats.org/officeDocument/2006/relationships/hyperlink" Target="https://paihdelinkki.fi/fi/testit-ja-laskurit/alkoholi/yli-65-vuotiaan-alkoholimittari" TargetMode="External"/><Relationship Id="rId19" Type="http://schemas.openxmlformats.org/officeDocument/2006/relationships/hyperlink" Target="https://www.liikenneturva.fi/fi/liikenteessa/ajonopeus#6aa185a6" TargetMode="External"/><Relationship Id="rId4" Type="http://schemas.openxmlformats.org/officeDocument/2006/relationships/hyperlink" Target="https://www.kotitapaturma.fi/aineistopankki/kodin-turvallisuuden-tarkistuslista/#cebadd39" TargetMode="External"/><Relationship Id="rId9" Type="http://schemas.openxmlformats.org/officeDocument/2006/relationships/hyperlink" Target="https://thl.fi/documents/966696/1449811/FRAT_.pdf/895413f0-490a-4a87-8269-cb99912453bb" TargetMode="External"/><Relationship Id="rId14" Type="http://schemas.openxmlformats.org/officeDocument/2006/relationships/hyperlink" Target="https://www.kotitapaturma.fi/kayta-liukuesteita/#70e11816" TargetMode="External"/><Relationship Id="rId22" Type="http://schemas.openxmlformats.org/officeDocument/2006/relationships/hyperlink" Target="https://www.liikenneturva.fi/fi/liikenteessa/ajokunto-ja-ajoterveys#6aa185a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icehearts.fi/"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sovittelu.com/sovittelu/" TargetMode="External"/><Relationship Id="rId4" Type="http://schemas.openxmlformats.org/officeDocument/2006/relationships/hyperlink" Target="https://ankkuritoiminta.fi/etusiv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kuntaliitto.fi/julkaisut/2018/1964-evataan-yhdessa-vaikutusten-ennakkoarvioinnilla-kestavia-paatoksi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thl.fi/fi/web/hyvinvoinnin-ja-terveyden-edistamisen-johtaminen/osallisuuden-edistaminen/osallisuustyon-johtaminen-ja-osallisuusohjelman-teko" TargetMode="External"/><Relationship Id="rId5" Type="http://schemas.openxmlformats.org/officeDocument/2006/relationships/hyperlink" Target="https://thl.fi/fi/web/alkoholi-tupakka-ja-riippuvuudet/ehkaiseva-paihdetyo/ehkaisevan-paihdetyon-johtaminen/koordinaattori-kunnan-ehkaisevan-paihdetyon-varmistajana" TargetMode="External"/><Relationship Id="rId4" Type="http://schemas.openxmlformats.org/officeDocument/2006/relationships/hyperlink" Target="https://thl.fi/fi/web/hyvinvoinnin-ja-terveyden-edistamisen-johtaminen/hyvinvointijohtaminen/hyvinvointijohtaminen-kunnassa/hyvinvointikoordinaattori-kunnass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hl.fi/fi/web/hyvinvoinnin-ja-terveyden-edistamisen-johtaminen/hyvinvointijohtaminen/hyvinvointijohtaminen-kunnassa/lautakunnat-hyvinvoinnin-edistajina#Tarkastuslautakunta%20hyvinvoinnin%20valvojana"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thl.fi/fi/web/lapset-nuoret-ja-perheet/sote-palvelut/opiskeluhuolto/kouluterveydenhuolto/terveystarkastukset" TargetMode="External"/><Relationship Id="rId4" Type="http://schemas.openxmlformats.org/officeDocument/2006/relationships/hyperlink" Target="https://thl.fi/fi/web/sote-uudistus/tulevaisuuden-sosiaali-ja-terveyskeskus/toimintamalleja-ja-menetelmia-tyon-tueksi/osallisuus/tyottoman-terveystarkas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https://www.metsakeskus.fi/sites/default/files/document/alueellinen-metsaohjelma-pohjois-savo-2021-2025.pdf" TargetMode="External"/><Relationship Id="rId3" Type="http://schemas.openxmlformats.org/officeDocument/2006/relationships/hyperlink" Target="https://www.pohjois-savo.fi/aluekehittaminen/maakuntaohjelman-toimeenpanosuunnitelma.html" TargetMode="External"/><Relationship Id="rId7" Type="http://schemas.openxmlformats.org/officeDocument/2006/relationships/hyperlink" Target="https://hiilineutraalipohjoissavo.fi/ilmastotyo/ilmastotiekartta/" TargetMode="External"/><Relationship Id="rId2" Type="http://schemas.openxmlformats.org/officeDocument/2006/relationships/hyperlink" Target="https://www.pohjois-savo.fi/aluekehittaminen/maakuntaohjelma.html" TargetMode="External"/><Relationship Id="rId1" Type="http://schemas.openxmlformats.org/officeDocument/2006/relationships/slideLayout" Target="../slideLayouts/slideLayout13.xml"/><Relationship Id="rId6" Type="http://schemas.openxmlformats.org/officeDocument/2006/relationships/hyperlink" Target="https://www.ely-keskus.fi/web/jarvi-suomen-ilmasto-ohjelma" TargetMode="External"/><Relationship Id="rId5" Type="http://schemas.openxmlformats.org/officeDocument/2006/relationships/hyperlink" Target="https://www.pohjois-savo.fi/media/liitetiedostot/tiedotteet/2021/psljs_hyvaksytty20210222.pdf" TargetMode="External"/><Relationship Id="rId4" Type="http://schemas.openxmlformats.org/officeDocument/2006/relationships/hyperlink" Target="https://www.ely-keskus.fi/documents/10191/6347600/It%C3%A4-Suomen+liikennestrategia/68bf4368-09aa-4b97-96ca-406a69c8db76" TargetMode="External"/><Relationship Id="rId9" Type="http://schemas.openxmlformats.org/officeDocument/2006/relationships/hyperlink" Target="https://pssotu.fi/Sakke/J%C3%A4rjest%C3%B6strategia/PS_jarjestostrategia_IA.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ansikkary.fi/fi/hankkeet/ospa-hanke/" TargetMode="External"/><Relationship Id="rId2" Type="http://schemas.openxmlformats.org/officeDocument/2006/relationships/hyperlink" Target="https://www.kotelohanke.fi/" TargetMode="External"/><Relationship Id="rId1" Type="http://schemas.openxmlformats.org/officeDocument/2006/relationships/slideLayout" Target="../slideLayouts/slideLayout13.xml"/><Relationship Id="rId4" Type="http://schemas.openxmlformats.org/officeDocument/2006/relationships/hyperlink" Target="https://www.eura2014.fi/rrtiepa/haku.php?keywords=&amp;rahasto%5b%5d=eakr&amp;rahasto%5b%5d=esr&amp;toimintalinja=&amp;erityistavoite=&amp;maakunta=11&amp;seutukunta=&amp;kunta=&amp;hakusana=&amp;hankekoodi=&amp;organisaatiotyyppi=&amp;hakijanNimi=&amp;ytunnus=&amp;viranomainen=&amp;toimenpidekokonaisuus=&amp;luokittelutieto=&amp;lang=fi&amp;normhaku=Ha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ensijaturvakotienliitto.fi/kuopionensikoti/kehittamistyo/#1587461168861-e6b7ae7e-b0c1" TargetMode="External"/><Relationship Id="rId3" Type="http://schemas.openxmlformats.org/officeDocument/2006/relationships/hyperlink" Target="https://sites.uef.fi/kokoava/" TargetMode="External"/><Relationship Id="rId7" Type="http://schemas.openxmlformats.org/officeDocument/2006/relationships/hyperlink" Target="http://pohjoissavo.oncloudos.com/kokous/2021229-16.PDF" TargetMode="External"/><Relationship Id="rId2" Type="http://schemas.openxmlformats.org/officeDocument/2006/relationships/hyperlink" Target="https://www.lskl.fi/hankkeet/perheetkeskioon/" TargetMode="External"/><Relationship Id="rId1" Type="http://schemas.openxmlformats.org/officeDocument/2006/relationships/slideLayout" Target="../slideLayouts/slideLayout13.xml"/><Relationship Id="rId6" Type="http://schemas.openxmlformats.org/officeDocument/2006/relationships/hyperlink" Target="https://www.eura2014.fi/rrtiepa/projekti.php?projektikoodi=S21854" TargetMode="External"/><Relationship Id="rId11" Type="http://schemas.openxmlformats.org/officeDocument/2006/relationships/hyperlink" Target="https://www.eura2014.fi/rrtiepa/projekti.php?projektikoodi=S22265" TargetMode="External"/><Relationship Id="rId5" Type="http://schemas.openxmlformats.org/officeDocument/2006/relationships/hyperlink" Target="https://www.mielenterveysseurat.fi/kuopio/hankkeet/yksinaisyystyo-pohjois-savossa-hanke/" TargetMode="External"/><Relationship Id="rId10" Type="http://schemas.openxmlformats.org/officeDocument/2006/relationships/hyperlink" Target="https://toimisaatio.fi/kehittaminen/up-uudelle-polulle-hanke/" TargetMode="External"/><Relationship Id="rId4" Type="http://schemas.openxmlformats.org/officeDocument/2006/relationships/hyperlink" Target="https://thl.fi/fi/tutkimus-ja-kehittaminen/tutkimukset-ja-hankkeet/tyokykyohjelma/tyokykyohjelman-hankkeet" TargetMode="External"/><Relationship Id="rId9" Type="http://schemas.openxmlformats.org/officeDocument/2006/relationships/hyperlink" Target="https://www.tuusniemi.fi/documents/7646151/7756690/SOS+liite+39.pdf/14297f91-84c7-4324-999a-446eca03a93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hyperlink" Target="https://www.thl.fi/fi/web/terveyden-edistaminen/johtaminen/tyokaluja/teaviisari"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terveytemme.fi/finlapse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blipFill dpi="0" rotWithShape="1">
            <a:blip r:embed="rId2">
              <a:alphaModFix amt="36000"/>
            </a:blip>
            <a:srcRect/>
            <a:tile tx="0" ty="0" sx="100000" sy="100000" flip="none" algn="tl"/>
          </a:blipFill>
        </p:spPr>
        <p:txBody>
          <a:bodyPr>
            <a:normAutofit fontScale="90000"/>
          </a:bodyPr>
          <a:lstStyle/>
          <a:p>
            <a:br>
              <a:rPr lang="fi-FI" sz="4800"/>
            </a:br>
            <a:br>
              <a:rPr lang="fi-FI" sz="4800"/>
            </a:br>
            <a:br>
              <a:rPr lang="fi-FI" sz="4800"/>
            </a:br>
            <a:r>
              <a:rPr lang="fi-FI" sz="4800" err="1"/>
              <a:t>Pohjois</a:t>
            </a:r>
            <a:r>
              <a:rPr lang="fi-FI" sz="4800"/>
              <a:t>-Savon laaja hyvinvointikertomus ja -suunnitelma 2021-2025 </a:t>
            </a:r>
            <a:br>
              <a:rPr lang="fi-FI" sz="4800"/>
            </a:br>
            <a:endParaRPr lang="fi-FI" sz="4800"/>
          </a:p>
        </p:txBody>
      </p:sp>
      <p:sp>
        <p:nvSpPr>
          <p:cNvPr id="3" name="Alaotsikko 2"/>
          <p:cNvSpPr>
            <a:spLocks noGrp="1"/>
          </p:cNvSpPr>
          <p:nvPr>
            <p:ph type="subTitle" idx="1"/>
          </p:nvPr>
        </p:nvSpPr>
        <p:spPr>
          <a:xfrm>
            <a:off x="1524000" y="4085363"/>
            <a:ext cx="9144000" cy="2079095"/>
          </a:xfrm>
        </p:spPr>
        <p:txBody>
          <a:bodyPr vert="horz" lIns="91440" tIns="45720" rIns="91440" bIns="45720" rtlCol="0" anchor="t">
            <a:noAutofit/>
          </a:bodyPr>
          <a:lstStyle/>
          <a:p>
            <a:r>
              <a:rPr lang="fi-FI" sz="2000" dirty="0"/>
              <a:t>Rukkasryhmän puolesta, </a:t>
            </a:r>
          </a:p>
          <a:p>
            <a:r>
              <a:rPr lang="fi-FI" sz="2000" dirty="0"/>
              <a:t>Säde Rytkönen, </a:t>
            </a:r>
            <a:endParaRPr lang="fi-FI" sz="2000" dirty="0">
              <a:cs typeface="Calibri"/>
            </a:endParaRPr>
          </a:p>
          <a:p>
            <a:r>
              <a:rPr lang="fi-FI" sz="2000" dirty="0"/>
              <a:t>sade.rytkonen@kuh.fi</a:t>
            </a:r>
            <a:endParaRPr lang="fi-FI" dirty="0"/>
          </a:p>
          <a:p>
            <a:r>
              <a:rPr lang="fi-FI" sz="2000" dirty="0"/>
              <a:t>30.9.2021</a:t>
            </a:r>
            <a:endParaRPr lang="fi-FI" sz="2000" dirty="0">
              <a:cs typeface="Calibri"/>
            </a:endParaRPr>
          </a:p>
          <a:p>
            <a:endParaRPr lang="fi-FI" sz="2800" dirty="0"/>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711" y="4912400"/>
            <a:ext cx="2118577" cy="1404125"/>
          </a:xfrm>
          <a:prstGeom prst="rect">
            <a:avLst/>
          </a:prstGeom>
        </p:spPr>
      </p:pic>
    </p:spTree>
    <p:extLst>
      <p:ext uri="{BB962C8B-B14F-4D97-AF65-F5344CB8AC3E}">
        <p14:creationId xmlns:p14="http://schemas.microsoft.com/office/powerpoint/2010/main" val="32697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2800" dirty="0"/>
              <a:t>POHJOIS-SAVON HYVINVOINTIKERTOMUS – POHJA HYVINVOINTISUUNNITELMALLE</a:t>
            </a:r>
          </a:p>
        </p:txBody>
      </p:sp>
      <p:sp>
        <p:nvSpPr>
          <p:cNvPr id="3" name="Alaotsikko 2"/>
          <p:cNvSpPr>
            <a:spLocks noGrp="1"/>
          </p:cNvSpPr>
          <p:nvPr>
            <p:ph type="subTitle" idx="1"/>
          </p:nvPr>
        </p:nvSpPr>
        <p:spPr>
          <a:xfrm>
            <a:off x="4265610" y="3733800"/>
            <a:ext cx="6858002" cy="1344038"/>
          </a:xfrm>
        </p:spPr>
        <p:txBody>
          <a:bodyPr vert="horz" lIns="91440" tIns="45720" rIns="91440" bIns="45720" rtlCol="0" anchor="t">
            <a:normAutofit fontScale="70000" lnSpcReduction="20000"/>
          </a:bodyPr>
          <a:lstStyle/>
          <a:p>
            <a:r>
              <a:rPr lang="fi-FI"/>
              <a:t>TIIVISTELMÄ</a:t>
            </a:r>
          </a:p>
          <a:p>
            <a:endParaRPr lang="fi-FI"/>
          </a:p>
          <a:p>
            <a:r>
              <a:rPr lang="fi-FI"/>
              <a:t>Varsinainen hyvinvointikertomuksen dokumentti löytyy osoitteesta: </a:t>
            </a:r>
            <a:r>
              <a:rPr lang="fi-FI" u="sng">
                <a:hlinkClick r:id="rId2"/>
              </a:rPr>
              <a:t>https://www.hyvinvointikertomus.fi/#/document/preview/11522043326</a:t>
            </a:r>
            <a:endParaRPr lang="fi-FI"/>
          </a:p>
        </p:txBody>
      </p:sp>
    </p:spTree>
    <p:extLst>
      <p:ext uri="{BB962C8B-B14F-4D97-AF65-F5344CB8AC3E}">
        <p14:creationId xmlns:p14="http://schemas.microsoft.com/office/powerpoint/2010/main" val="188141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38175" y="3075701"/>
            <a:ext cx="6477000" cy="1143000"/>
          </a:xfrm>
        </p:spPr>
        <p:txBody>
          <a:bodyPr>
            <a:normAutofit fontScale="90000"/>
          </a:bodyPr>
          <a:lstStyle/>
          <a:p>
            <a:pPr algn="l"/>
            <a:r>
              <a:rPr lang="fi-FI"/>
              <a:t>HYVINVOINNIN NYKYTILANNE</a:t>
            </a:r>
            <a:br>
              <a:rPr lang="fi-FI"/>
            </a:br>
            <a:r>
              <a:rPr lang="fi-FI" sz="4000"/>
              <a:t>- HYTE-rakenne maakunnassa</a:t>
            </a:r>
            <a:br>
              <a:rPr lang="fi-FI" sz="4000"/>
            </a:br>
            <a:r>
              <a:rPr lang="fi-FI" sz="4000"/>
              <a:t>- HYTE-rakenne kunnissa</a:t>
            </a:r>
            <a:br>
              <a:rPr lang="fi-FI" sz="4000"/>
            </a:br>
            <a:r>
              <a:rPr lang="fi-FI" sz="4000"/>
              <a:t>- HYTE eri toimialoilla</a:t>
            </a:r>
            <a:br>
              <a:rPr lang="fi-FI" sz="4000"/>
            </a:br>
            <a:r>
              <a:rPr lang="fi-FI" sz="4000"/>
              <a:t>- Hyvinvoinnintila eri ikäryhmissä</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8650" y="1800000"/>
            <a:ext cx="2519175" cy="3694402"/>
          </a:xfrm>
          <a:prstGeom prst="rect">
            <a:avLst/>
          </a:prstGeom>
        </p:spPr>
      </p:pic>
    </p:spTree>
    <p:extLst>
      <p:ext uri="{BB962C8B-B14F-4D97-AF65-F5344CB8AC3E}">
        <p14:creationId xmlns:p14="http://schemas.microsoft.com/office/powerpoint/2010/main" val="114986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a:t>HYTE-RAKENTEET</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451" y="2371500"/>
            <a:ext cx="4431770" cy="2950292"/>
          </a:xfrm>
          <a:prstGeom prst="rect">
            <a:avLst/>
          </a:prstGeom>
        </p:spPr>
      </p:pic>
    </p:spTree>
    <p:extLst>
      <p:ext uri="{BB962C8B-B14F-4D97-AF65-F5344CB8AC3E}">
        <p14:creationId xmlns:p14="http://schemas.microsoft.com/office/powerpoint/2010/main" val="175264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17261" y="6564341"/>
            <a:ext cx="2844800" cy="365125"/>
          </a:xfrm>
        </p:spPr>
        <p:txBody>
          <a:bodyPr/>
          <a:lstStyle/>
          <a:p>
            <a:r>
              <a:rPr lang="fi-FI"/>
              <a:t>27.4.2021 sade.rytkonen@kuh.fi</a:t>
            </a:r>
          </a:p>
        </p:txBody>
      </p:sp>
      <p:pic>
        <p:nvPicPr>
          <p:cNvPr id="5" name="Sisällön paikkamerkki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3842" y="817896"/>
            <a:ext cx="8907002" cy="4679950"/>
          </a:xfrm>
        </p:spPr>
      </p:pic>
      <p:sp>
        <p:nvSpPr>
          <p:cNvPr id="6" name="Tekstiruutu 5"/>
          <p:cNvSpPr txBox="1"/>
          <p:nvPr/>
        </p:nvSpPr>
        <p:spPr>
          <a:xfrm>
            <a:off x="258416" y="2159542"/>
            <a:ext cx="1675655" cy="1169551"/>
          </a:xfrm>
          <a:prstGeom prst="rect">
            <a:avLst/>
          </a:prstGeom>
          <a:noFill/>
          <a:ln w="19050">
            <a:noFill/>
          </a:ln>
        </p:spPr>
        <p:txBody>
          <a:bodyPr wrap="square" rtlCol="0">
            <a:spAutoFit/>
          </a:bodyPr>
          <a:lstStyle/>
          <a:p>
            <a:r>
              <a:rPr lang="fi-FI" sz="1400"/>
              <a:t>Vakinaistettu</a:t>
            </a:r>
          </a:p>
          <a:p>
            <a:pPr marL="171450" indent="-171450">
              <a:buFont typeface="Wingdings" panose="05000000000000000000" pitchFamily="2" charset="2"/>
              <a:buChar char="v"/>
            </a:pPr>
            <a:r>
              <a:rPr lang="fi-FI" sz="1400"/>
              <a:t>Hyvinvointikoordinaattori</a:t>
            </a:r>
          </a:p>
          <a:p>
            <a:pPr marL="171450" indent="-171450">
              <a:buFont typeface="Wingdings" panose="05000000000000000000" pitchFamily="2" charset="2"/>
              <a:buChar char="v"/>
            </a:pPr>
            <a:r>
              <a:rPr lang="fi-FI" sz="1400"/>
              <a:t>EPTMT-koordinaattori</a:t>
            </a:r>
          </a:p>
        </p:txBody>
      </p:sp>
      <p:sp>
        <p:nvSpPr>
          <p:cNvPr id="7" name="Tekstiruutu 6"/>
          <p:cNvSpPr txBox="1"/>
          <p:nvPr/>
        </p:nvSpPr>
        <p:spPr>
          <a:xfrm>
            <a:off x="299724" y="3567549"/>
            <a:ext cx="1518326" cy="2462213"/>
          </a:xfrm>
          <a:prstGeom prst="rect">
            <a:avLst/>
          </a:prstGeom>
          <a:noFill/>
          <a:ln w="19050">
            <a:noFill/>
          </a:ln>
        </p:spPr>
        <p:txBody>
          <a:bodyPr wrap="square" rtlCol="0">
            <a:spAutoFit/>
          </a:bodyPr>
          <a:lstStyle/>
          <a:p>
            <a:pPr marL="171450" indent="-171450">
              <a:buFont typeface="Wingdings" panose="05000000000000000000" pitchFamily="2" charset="2"/>
              <a:buChar char="v"/>
            </a:pPr>
            <a:r>
              <a:rPr lang="fi-FI" sz="1400"/>
              <a:t>Vaikuttavien menetelmien jalkauttamista</a:t>
            </a:r>
          </a:p>
          <a:p>
            <a:pPr marL="171450" indent="-171450">
              <a:buFont typeface="Wingdings" panose="05000000000000000000" pitchFamily="2" charset="2"/>
              <a:buChar char="v"/>
            </a:pPr>
            <a:r>
              <a:rPr lang="fi-FI" sz="1400"/>
              <a:t>Iltakouluja</a:t>
            </a:r>
          </a:p>
          <a:p>
            <a:pPr marL="171450" indent="-171450">
              <a:buFont typeface="Wingdings" panose="05000000000000000000" pitchFamily="2" charset="2"/>
              <a:buChar char="v"/>
            </a:pPr>
            <a:r>
              <a:rPr lang="fi-FI" sz="1400"/>
              <a:t>Kuntien tukemista</a:t>
            </a:r>
          </a:p>
          <a:p>
            <a:pPr marL="171450" indent="-171450">
              <a:buFont typeface="Wingdings" panose="05000000000000000000" pitchFamily="2" charset="2"/>
              <a:buChar char="v"/>
            </a:pPr>
            <a:r>
              <a:rPr lang="fi-FI" sz="1400"/>
              <a:t>Tiedon keruuta ja analysointia</a:t>
            </a:r>
          </a:p>
          <a:p>
            <a:pPr marL="171450" indent="-171450">
              <a:buFont typeface="Wingdings" panose="05000000000000000000" pitchFamily="2" charset="2"/>
              <a:buChar char="v"/>
            </a:pPr>
            <a:r>
              <a:rPr lang="fi-FI" sz="1400"/>
              <a:t>Viestintää</a:t>
            </a:r>
          </a:p>
          <a:p>
            <a:pPr marL="171450" indent="-171450">
              <a:buFont typeface="Wingdings" panose="05000000000000000000" pitchFamily="2" charset="2"/>
              <a:buChar char="v"/>
            </a:pPr>
            <a:r>
              <a:rPr lang="fi-FI" sz="1400"/>
              <a:t>Kuntalaisille terveysvinkkejä</a:t>
            </a:r>
          </a:p>
        </p:txBody>
      </p:sp>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54" y="258743"/>
            <a:ext cx="656658" cy="693901"/>
          </a:xfrm>
          <a:prstGeom prst="rect">
            <a:avLst/>
          </a:prstGeom>
        </p:spPr>
      </p:pic>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9215" y="258743"/>
            <a:ext cx="629347" cy="712832"/>
          </a:xfrm>
          <a:prstGeom prst="rect">
            <a:avLst/>
          </a:prstGeom>
        </p:spPr>
      </p:pic>
      <p:sp>
        <p:nvSpPr>
          <p:cNvPr id="11" name="Tekstiruutu 10"/>
          <p:cNvSpPr txBox="1"/>
          <p:nvPr/>
        </p:nvSpPr>
        <p:spPr>
          <a:xfrm>
            <a:off x="10755381" y="1170233"/>
            <a:ext cx="1254126" cy="1384995"/>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fi-FI" sz="1400" err="1"/>
              <a:t>EVA:n</a:t>
            </a:r>
            <a:r>
              <a:rPr lang="fi-FI" sz="1400"/>
              <a:t> käyttö alueen päätösten valmiste-</a:t>
            </a:r>
            <a:r>
              <a:rPr lang="fi-FI" sz="1400" err="1"/>
              <a:t>lussa</a:t>
            </a:r>
            <a:endParaRPr lang="fi-FI" sz="1400"/>
          </a:p>
        </p:txBody>
      </p:sp>
      <p:sp>
        <p:nvSpPr>
          <p:cNvPr id="12" name="Tekstiruutu 11"/>
          <p:cNvSpPr txBox="1"/>
          <p:nvPr/>
        </p:nvSpPr>
        <p:spPr>
          <a:xfrm>
            <a:off x="4740118" y="5260523"/>
            <a:ext cx="3876318" cy="1169551"/>
          </a:xfrm>
          <a:prstGeom prst="rect">
            <a:avLst/>
          </a:prstGeom>
          <a:noFill/>
          <a:ln w="19050">
            <a:noFill/>
          </a:ln>
        </p:spPr>
        <p:txBody>
          <a:bodyPr wrap="none" rtlCol="0">
            <a:spAutoFit/>
          </a:bodyPr>
          <a:lstStyle/>
          <a:p>
            <a:r>
              <a:rPr lang="fi-FI" sz="1400"/>
              <a:t>Teemaverkostoja</a:t>
            </a:r>
          </a:p>
          <a:p>
            <a:pPr marL="285750" indent="-285750">
              <a:buFont typeface="Wingdings" panose="05000000000000000000" pitchFamily="2" charset="2"/>
              <a:buChar char="v"/>
            </a:pPr>
            <a:r>
              <a:rPr lang="fi-FI" sz="1400" err="1"/>
              <a:t>Pohjois</a:t>
            </a:r>
            <a:r>
              <a:rPr lang="fi-FI" sz="1400"/>
              <a:t>-Savon kiusaamisen ehkäisyn verkosto</a:t>
            </a:r>
          </a:p>
          <a:p>
            <a:pPr marL="285750" indent="-285750">
              <a:buFont typeface="Wingdings" panose="05000000000000000000" pitchFamily="2" charset="2"/>
              <a:buChar char="v"/>
            </a:pPr>
            <a:r>
              <a:rPr lang="fi-FI" sz="1400" err="1"/>
              <a:t>Pohjois</a:t>
            </a:r>
            <a:r>
              <a:rPr lang="fi-FI" sz="1400"/>
              <a:t>-Savon seksuaaliterveyden edistäminen</a:t>
            </a:r>
          </a:p>
          <a:p>
            <a:pPr marL="285750" indent="-285750">
              <a:buFont typeface="Wingdings" panose="05000000000000000000" pitchFamily="2" charset="2"/>
              <a:buChar char="v"/>
            </a:pPr>
            <a:r>
              <a:rPr lang="fi-FI" sz="1400"/>
              <a:t>Maakunnallinen ravitsemustyöryhmä</a:t>
            </a:r>
          </a:p>
          <a:p>
            <a:pPr marL="285750" indent="-285750">
              <a:buFont typeface="Wingdings" panose="05000000000000000000" pitchFamily="2" charset="2"/>
              <a:buChar char="v"/>
            </a:pPr>
            <a:r>
              <a:rPr lang="fi-FI" sz="1400"/>
              <a:t>Alueellinen kaatumisen ehkäisyn verkosto</a:t>
            </a:r>
          </a:p>
        </p:txBody>
      </p:sp>
      <p:sp>
        <p:nvSpPr>
          <p:cNvPr id="16" name="Tekstiruutu 15"/>
          <p:cNvSpPr txBox="1"/>
          <p:nvPr/>
        </p:nvSpPr>
        <p:spPr>
          <a:xfrm>
            <a:off x="1004108" y="6001398"/>
            <a:ext cx="1968032" cy="738664"/>
          </a:xfrm>
          <a:prstGeom prst="rect">
            <a:avLst/>
          </a:prstGeom>
          <a:noFill/>
          <a:ln w="19050">
            <a:noFill/>
          </a:ln>
        </p:spPr>
        <p:txBody>
          <a:bodyPr wrap="square" rtlCol="0">
            <a:spAutoFit/>
          </a:bodyPr>
          <a:lstStyle/>
          <a:p>
            <a:pPr marL="285750" indent="-285750">
              <a:buFont typeface="Wingdings" panose="05000000000000000000" pitchFamily="2" charset="2"/>
              <a:buChar char="v"/>
            </a:pPr>
            <a:r>
              <a:rPr lang="fi-FI" sz="1400"/>
              <a:t>Yhteistyö KYSIN </a:t>
            </a:r>
            <a:r>
              <a:rPr lang="fi-FI" sz="1400" err="1"/>
              <a:t>HYTE:n</a:t>
            </a:r>
            <a:r>
              <a:rPr lang="fi-FI" sz="1400"/>
              <a:t> kanssa aloitettu</a:t>
            </a:r>
          </a:p>
        </p:txBody>
      </p:sp>
      <p:sp>
        <p:nvSpPr>
          <p:cNvPr id="17" name="Tekstiruutu 16"/>
          <p:cNvSpPr txBox="1"/>
          <p:nvPr/>
        </p:nvSpPr>
        <p:spPr>
          <a:xfrm>
            <a:off x="9155710" y="5393650"/>
            <a:ext cx="2226734" cy="1169551"/>
          </a:xfrm>
          <a:prstGeom prst="rect">
            <a:avLst/>
          </a:prstGeom>
          <a:noFill/>
          <a:ln w="19050">
            <a:noFill/>
          </a:ln>
        </p:spPr>
        <p:txBody>
          <a:bodyPr wrap="square" rtlCol="0">
            <a:spAutoFit/>
          </a:bodyPr>
          <a:lstStyle/>
          <a:p>
            <a:r>
              <a:rPr lang="fi-FI" sz="1400"/>
              <a:t>Kulttuurihyvinvoinnin rakenteet:</a:t>
            </a:r>
          </a:p>
          <a:p>
            <a:pPr marL="285750" indent="-285750">
              <a:buFont typeface="Wingdings" panose="05000000000000000000" pitchFamily="2" charset="2"/>
              <a:buChar char="v"/>
            </a:pPr>
            <a:r>
              <a:rPr lang="fi-FI" sz="1400"/>
              <a:t>Alueelliset kulttuuriset rakenteet toteutuvat hyvin (TEA-viisari)</a:t>
            </a:r>
          </a:p>
        </p:txBody>
      </p:sp>
      <p:sp>
        <p:nvSpPr>
          <p:cNvPr id="19" name="Tekstiruutu 18"/>
          <p:cNvSpPr txBox="1"/>
          <p:nvPr/>
        </p:nvSpPr>
        <p:spPr>
          <a:xfrm>
            <a:off x="2901384" y="5710242"/>
            <a:ext cx="1696811" cy="523220"/>
          </a:xfrm>
          <a:prstGeom prst="rect">
            <a:avLst/>
          </a:prstGeom>
          <a:noFill/>
          <a:ln w="19050">
            <a:noFill/>
          </a:ln>
        </p:spPr>
        <p:txBody>
          <a:bodyPr wrap="none" rtlCol="0">
            <a:spAutoFit/>
          </a:bodyPr>
          <a:lstStyle/>
          <a:p>
            <a:r>
              <a:rPr lang="fi-FI" sz="1400"/>
              <a:t>Osallisuus: </a:t>
            </a:r>
          </a:p>
          <a:p>
            <a:pPr marL="285750" indent="-285750">
              <a:buFont typeface="Wingdings" panose="05000000000000000000" pitchFamily="2" charset="2"/>
              <a:buChar char="v"/>
            </a:pPr>
            <a:r>
              <a:rPr lang="fi-FI" sz="1400"/>
              <a:t>järjestöneuvosto</a:t>
            </a:r>
          </a:p>
        </p:txBody>
      </p:sp>
      <p:sp>
        <p:nvSpPr>
          <p:cNvPr id="21" name="Tekstiruutu 20"/>
          <p:cNvSpPr txBox="1"/>
          <p:nvPr/>
        </p:nvSpPr>
        <p:spPr>
          <a:xfrm>
            <a:off x="10690844" y="3577768"/>
            <a:ext cx="1333268" cy="1815882"/>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fi-FI" sz="1400"/>
              <a:t>Maa-kunnallinen väkivalta-toimijoiden verkosto</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Resurssit</a:t>
            </a:r>
          </a:p>
          <a:p>
            <a:endParaRPr lang="fi-FI" sz="1400"/>
          </a:p>
        </p:txBody>
      </p:sp>
      <p:sp>
        <p:nvSpPr>
          <p:cNvPr id="22" name="Tekstiruutu 21"/>
          <p:cNvSpPr txBox="1"/>
          <p:nvPr/>
        </p:nvSpPr>
        <p:spPr>
          <a:xfrm>
            <a:off x="217402" y="1175192"/>
            <a:ext cx="1609286" cy="738664"/>
          </a:xfrm>
          <a:prstGeom prst="rect">
            <a:avLst/>
          </a:prstGeom>
          <a:noFill/>
          <a:ln>
            <a:noFill/>
          </a:ln>
        </p:spPr>
        <p:txBody>
          <a:bodyPr wrap="square" rtlCol="0">
            <a:spAutoFit/>
          </a:bodyPr>
          <a:lstStyle/>
          <a:p>
            <a:pPr marL="171450" indent="-171450">
              <a:buFont typeface="Wingdings" panose="05000000000000000000" pitchFamily="2" charset="2"/>
              <a:buChar char="v"/>
            </a:pPr>
            <a:r>
              <a:rPr lang="fi-FI" sz="1400"/>
              <a:t>Terve Kunta –verkosto</a:t>
            </a:r>
          </a:p>
          <a:p>
            <a:pPr marL="171450" indent="-171450">
              <a:buFont typeface="Wingdings" panose="05000000000000000000" pitchFamily="2" charset="2"/>
              <a:buChar char="v"/>
            </a:pPr>
            <a:r>
              <a:rPr lang="fi-FI" sz="1400"/>
              <a:t>STESO</a:t>
            </a:r>
          </a:p>
        </p:txBody>
      </p:sp>
      <p:cxnSp>
        <p:nvCxnSpPr>
          <p:cNvPr id="23" name="Suora yhdysviiva 22"/>
          <p:cNvCxnSpPr/>
          <p:nvPr/>
        </p:nvCxnSpPr>
        <p:spPr>
          <a:xfrm flipV="1">
            <a:off x="9094047" y="5534876"/>
            <a:ext cx="4446" cy="10068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H="1" flipV="1">
            <a:off x="4779832" y="5515552"/>
            <a:ext cx="19810" cy="6774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2934539" y="5990038"/>
            <a:ext cx="4446" cy="3315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V="1">
            <a:off x="10676239" y="3567550"/>
            <a:ext cx="6311" cy="1546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H="1" flipV="1">
            <a:off x="10906934" y="1444213"/>
            <a:ext cx="23336" cy="1111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flipV="1">
            <a:off x="1159941" y="6290202"/>
            <a:ext cx="4446" cy="3315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flipH="1" flipV="1">
            <a:off x="175364" y="1170233"/>
            <a:ext cx="2" cy="7436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V="1">
            <a:off x="175364" y="2305780"/>
            <a:ext cx="3394" cy="6879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uora yhdysviiva 35"/>
          <p:cNvCxnSpPr/>
          <p:nvPr/>
        </p:nvCxnSpPr>
        <p:spPr>
          <a:xfrm flipV="1">
            <a:off x="228878" y="3567549"/>
            <a:ext cx="15388" cy="22777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kstiruutu 2"/>
          <p:cNvSpPr txBox="1"/>
          <p:nvPr/>
        </p:nvSpPr>
        <p:spPr>
          <a:xfrm>
            <a:off x="1600248" y="141726"/>
            <a:ext cx="8532579" cy="646331"/>
          </a:xfrm>
          <a:prstGeom prst="rect">
            <a:avLst/>
          </a:prstGeom>
          <a:solidFill>
            <a:schemeClr val="accent3">
              <a:lumMod val="40000"/>
              <a:lumOff val="60000"/>
            </a:schemeClr>
          </a:solidFill>
        </p:spPr>
        <p:txBody>
          <a:bodyPr wrap="square" rtlCol="0">
            <a:spAutoFit/>
          </a:bodyPr>
          <a:lstStyle/>
          <a:p>
            <a:r>
              <a:rPr lang="fi-FI" sz="3600"/>
              <a:t>HYTE- rakenne </a:t>
            </a:r>
            <a:r>
              <a:rPr lang="fi-FI" sz="3600" err="1"/>
              <a:t>Pohjois</a:t>
            </a:r>
            <a:r>
              <a:rPr lang="fi-FI" sz="3600"/>
              <a:t>-Savon maakunnassa</a:t>
            </a:r>
          </a:p>
        </p:txBody>
      </p:sp>
    </p:spTree>
    <p:extLst>
      <p:ext uri="{BB962C8B-B14F-4D97-AF65-F5344CB8AC3E}">
        <p14:creationId xmlns:p14="http://schemas.microsoft.com/office/powerpoint/2010/main" val="128597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378445" y="6474138"/>
            <a:ext cx="2844800" cy="365125"/>
          </a:xfrm>
        </p:spPr>
        <p:txBody>
          <a:bodyPr/>
          <a:lstStyle/>
          <a:p>
            <a:r>
              <a:rPr lang="fi-FI"/>
              <a:t>27.4.2021 sade.rytkonen@kuh.fi</a:t>
            </a:r>
          </a:p>
        </p:txBody>
      </p:sp>
      <p:sp>
        <p:nvSpPr>
          <p:cNvPr id="3" name="Otsikko 2"/>
          <p:cNvSpPr>
            <a:spLocks noGrp="1"/>
          </p:cNvSpPr>
          <p:nvPr>
            <p:ph type="title"/>
          </p:nvPr>
        </p:nvSpPr>
        <p:spPr>
          <a:xfrm>
            <a:off x="474133" y="208108"/>
            <a:ext cx="11543221" cy="653420"/>
          </a:xfrm>
          <a:solidFill>
            <a:schemeClr val="accent5">
              <a:lumMod val="40000"/>
              <a:lumOff val="60000"/>
            </a:schemeClr>
          </a:solidFill>
          <a:ln w="19050">
            <a:noFill/>
          </a:ln>
        </p:spPr>
        <p:txBody>
          <a:bodyPr>
            <a:normAutofit/>
          </a:bodyPr>
          <a:lstStyle/>
          <a:p>
            <a:r>
              <a:rPr lang="fi-FI" sz="3600"/>
              <a:t>Kuntien HYTE-rakenne </a:t>
            </a:r>
            <a:r>
              <a:rPr lang="fi-FI" sz="3600" err="1"/>
              <a:t>Pohjois</a:t>
            </a:r>
            <a:r>
              <a:rPr lang="fi-FI" sz="3600"/>
              <a:t>-Savossa</a:t>
            </a:r>
          </a:p>
        </p:txBody>
      </p:sp>
      <p:sp>
        <p:nvSpPr>
          <p:cNvPr id="5" name="Tekstiruutu 4"/>
          <p:cNvSpPr txBox="1"/>
          <p:nvPr/>
        </p:nvSpPr>
        <p:spPr>
          <a:xfrm>
            <a:off x="10043284" y="2461714"/>
            <a:ext cx="2083783" cy="4401205"/>
          </a:xfrm>
          <a:prstGeom prst="rect">
            <a:avLst/>
          </a:prstGeom>
          <a:noFill/>
          <a:ln w="19050">
            <a:noFill/>
          </a:ln>
        </p:spPr>
        <p:txBody>
          <a:bodyPr wrap="square" rtlCol="0">
            <a:spAutoFit/>
          </a:bodyPr>
          <a:lstStyle/>
          <a:p>
            <a:r>
              <a:rPr lang="fi-FI" sz="1400" b="1">
                <a:solidFill>
                  <a:srgbClr val="B30000"/>
                </a:solidFill>
              </a:rPr>
              <a:t>KEHITETTÄVÄÄ: </a:t>
            </a:r>
          </a:p>
          <a:p>
            <a:pPr marL="285750" indent="-285750">
              <a:buFont typeface="Wingdings" panose="05000000000000000000" pitchFamily="2" charset="2"/>
              <a:buChar char="Ø"/>
            </a:pPr>
            <a:r>
              <a:rPr lang="fi-FI" sz="1400"/>
              <a:t>HYTE-koordinaation resurssit ja päätös tehtävistä</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Eri ohjelmatöiden koonti yhteen</a:t>
            </a:r>
          </a:p>
          <a:p>
            <a:endParaRPr lang="fi-FI" sz="1400"/>
          </a:p>
          <a:p>
            <a:pPr marL="285750" indent="-285750">
              <a:buFont typeface="Wingdings" panose="05000000000000000000" pitchFamily="2" charset="2"/>
              <a:buChar char="Ø"/>
            </a:pPr>
            <a:r>
              <a:rPr lang="fi-FI" sz="1400"/>
              <a:t>Järjestö-yhteistyöstä vastaavan henkilön nimeäminen</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Avustukset e/ asukas</a:t>
            </a:r>
          </a:p>
          <a:p>
            <a:endParaRPr lang="fi-FI" sz="1400"/>
          </a:p>
          <a:p>
            <a:pPr marL="285750" indent="-285750">
              <a:buFont typeface="Wingdings" panose="05000000000000000000" pitchFamily="2" charset="2"/>
              <a:buChar char="Ø"/>
            </a:pPr>
            <a:r>
              <a:rPr lang="fi-FI" sz="1400"/>
              <a:t>Terveyseroista raportointi valtuustolle</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err="1"/>
              <a:t>EVA:n</a:t>
            </a:r>
            <a:r>
              <a:rPr lang="fi-FI" sz="1400"/>
              <a:t> käyttö valmistelussa</a:t>
            </a:r>
          </a:p>
        </p:txBody>
      </p:sp>
      <p:sp>
        <p:nvSpPr>
          <p:cNvPr id="7" name="Tekstiruutu 6"/>
          <p:cNvSpPr txBox="1"/>
          <p:nvPr/>
        </p:nvSpPr>
        <p:spPr>
          <a:xfrm>
            <a:off x="3875641" y="1341110"/>
            <a:ext cx="3592770" cy="1169551"/>
          </a:xfrm>
          <a:prstGeom prst="rect">
            <a:avLst/>
          </a:prstGeom>
          <a:noFill/>
          <a:ln w="19050">
            <a:noFill/>
          </a:ln>
        </p:spPr>
        <p:txBody>
          <a:bodyPr wrap="square" rtlCol="0">
            <a:spAutoFit/>
          </a:bodyPr>
          <a:lstStyle/>
          <a:p>
            <a:r>
              <a:rPr lang="fi-FI" sz="1400"/>
              <a:t>EPTMT- rakenteet:</a:t>
            </a:r>
          </a:p>
          <a:p>
            <a:pPr marL="285750" indent="-285750">
              <a:buFont typeface="Wingdings" panose="05000000000000000000" pitchFamily="2" charset="2"/>
              <a:buChar char="v"/>
            </a:pPr>
            <a:r>
              <a:rPr lang="fi-FI" sz="1400"/>
              <a:t>EPT –toimielin löytyy kaikista kunnista</a:t>
            </a:r>
          </a:p>
          <a:p>
            <a:pPr marL="285750" indent="-285750">
              <a:buFont typeface="Wingdings" panose="05000000000000000000" pitchFamily="2" charset="2"/>
              <a:buChar char="v"/>
            </a:pPr>
            <a:r>
              <a:rPr lang="fi-FI" sz="1400"/>
              <a:t>EPT(MT) -yhdyshenkilöt kaikissa kunnissa</a:t>
            </a:r>
          </a:p>
          <a:p>
            <a:pPr marL="285750" indent="-285750">
              <a:buFont typeface="Wingdings" panose="05000000000000000000" pitchFamily="2" charset="2"/>
              <a:buChar char="v"/>
            </a:pPr>
            <a:r>
              <a:rPr lang="fi-FI" sz="1400"/>
              <a:t>EPT-toimeenpaneva työryhmä 16 kunnassa</a:t>
            </a:r>
          </a:p>
          <a:p>
            <a:pPr marL="285750" indent="-285750">
              <a:buFont typeface="Wingdings" panose="05000000000000000000" pitchFamily="2" charset="2"/>
              <a:buChar char="v"/>
            </a:pPr>
            <a:r>
              <a:rPr lang="fi-FI" sz="1400" err="1"/>
              <a:t>EPT:n</a:t>
            </a:r>
            <a:r>
              <a:rPr lang="fi-FI" sz="1400"/>
              <a:t> toimintasuunnitelma 17 kunnassa</a:t>
            </a:r>
          </a:p>
        </p:txBody>
      </p:sp>
      <p:sp>
        <p:nvSpPr>
          <p:cNvPr id="9" name="Tekstiruutu 8"/>
          <p:cNvSpPr txBox="1"/>
          <p:nvPr/>
        </p:nvSpPr>
        <p:spPr>
          <a:xfrm>
            <a:off x="440217" y="1016595"/>
            <a:ext cx="2159524" cy="5478423"/>
          </a:xfrm>
          <a:prstGeom prst="rect">
            <a:avLst/>
          </a:prstGeom>
          <a:solidFill>
            <a:schemeClr val="accent5">
              <a:lumMod val="40000"/>
              <a:lumOff val="60000"/>
            </a:schemeClr>
          </a:solidFill>
        </p:spPr>
        <p:txBody>
          <a:bodyPr wrap="square" rtlCol="0">
            <a:spAutoFit/>
          </a:bodyPr>
          <a:lstStyle/>
          <a:p>
            <a:r>
              <a:rPr lang="fi-FI" sz="1400"/>
              <a:t>Hyvinvointijohtaminen kunnissa</a:t>
            </a:r>
            <a:endParaRPr lang="fi-FI" sz="1400">
              <a:hlinkClick r:id="rId3"/>
            </a:endParaRPr>
          </a:p>
          <a:p>
            <a:pPr marL="285750" indent="-285750">
              <a:buFont typeface="Wingdings" panose="05000000000000000000" pitchFamily="2" charset="2"/>
              <a:buChar char="ü"/>
            </a:pPr>
            <a:r>
              <a:rPr lang="fi-FI" sz="1400">
                <a:hlinkClick r:id="rId3"/>
              </a:rPr>
              <a:t>Hyvinvoinnin ja terveyden edistäminen on lakisääteistä</a:t>
            </a:r>
            <a:endParaRPr lang="fi-FI" sz="1400"/>
          </a:p>
          <a:p>
            <a:pPr marL="285750" indent="-285750">
              <a:buFont typeface="Wingdings" panose="05000000000000000000" pitchFamily="2" charset="2"/>
              <a:buChar char="ü"/>
            </a:pPr>
            <a:r>
              <a:rPr lang="fi-FI" sz="1400">
                <a:hlinkClick r:id="rId4"/>
              </a:rPr>
              <a:t>Tieto ohjaa suunnittelua  </a:t>
            </a:r>
            <a:endParaRPr lang="fi-FI" sz="1400"/>
          </a:p>
          <a:p>
            <a:pPr marL="285750" indent="-285750">
              <a:buFont typeface="Wingdings" panose="05000000000000000000" pitchFamily="2" charset="2"/>
              <a:buChar char="ü"/>
            </a:pPr>
            <a:r>
              <a:rPr lang="fi-FI" sz="1400">
                <a:hlinkClick r:id="rId5"/>
              </a:rPr>
              <a:t>Kunnanvaltuusto tekee strategiset päätökset</a:t>
            </a:r>
            <a:endParaRPr lang="fi-FI" sz="1400"/>
          </a:p>
          <a:p>
            <a:pPr marL="285750" indent="-285750">
              <a:buFont typeface="Wingdings" panose="05000000000000000000" pitchFamily="2" charset="2"/>
              <a:buChar char="ü"/>
            </a:pPr>
            <a:r>
              <a:rPr lang="fi-FI" sz="1400">
                <a:hlinkClick r:id="rId6"/>
              </a:rPr>
              <a:t>Johtoryhmä ja hyvinvointiryhmä vastaavat toteutuksesta</a:t>
            </a:r>
            <a:endParaRPr lang="fi-FI" sz="1400"/>
          </a:p>
          <a:p>
            <a:pPr marL="285750" indent="-285750">
              <a:buFont typeface="Wingdings" panose="05000000000000000000" pitchFamily="2" charset="2"/>
              <a:buChar char="ü"/>
            </a:pPr>
            <a:r>
              <a:rPr lang="fi-FI" sz="1400">
                <a:hlinkClick r:id="rId7"/>
              </a:rPr>
              <a:t>Hyvinvointikoordinaattori yhteistyön edistäjänä</a:t>
            </a:r>
            <a:endParaRPr lang="fi-FI" sz="1400"/>
          </a:p>
          <a:p>
            <a:pPr marL="285750" indent="-285750">
              <a:buFont typeface="Wingdings" panose="05000000000000000000" pitchFamily="2" charset="2"/>
              <a:buChar char="ü"/>
            </a:pPr>
            <a:r>
              <a:rPr lang="fi-FI" sz="1400">
                <a:hlinkClick r:id="rId8"/>
              </a:rPr>
              <a:t>Ennakkoarvioinnilla huomioidaan päätösten vaikutukset kuntalaisiin</a:t>
            </a:r>
            <a:endParaRPr lang="fi-FI" sz="1400"/>
          </a:p>
          <a:p>
            <a:pPr marL="285750" indent="-285750">
              <a:buFont typeface="Wingdings" panose="05000000000000000000" pitchFamily="2" charset="2"/>
              <a:buChar char="ü"/>
            </a:pPr>
            <a:r>
              <a:rPr lang="fi-FI" sz="1400">
                <a:hlinkClick r:id="rId9"/>
              </a:rPr>
              <a:t>Hyvinvointia edistetään yhteistyöllä</a:t>
            </a:r>
            <a:endParaRPr lang="fi-FI" sz="1400"/>
          </a:p>
          <a:p>
            <a:pPr marL="285750" indent="-285750">
              <a:buFont typeface="Wingdings" panose="05000000000000000000" pitchFamily="2" charset="2"/>
              <a:buChar char="ü"/>
            </a:pPr>
            <a:r>
              <a:rPr lang="fi-FI" sz="1400">
                <a:hlinkClick r:id="rId10"/>
              </a:rPr>
              <a:t>Tarkastuslautakunta hyvinvoinnin valvojana</a:t>
            </a:r>
            <a:endParaRPr lang="fi-FI" sz="1400"/>
          </a:p>
          <a:p>
            <a:r>
              <a:rPr lang="fi-FI" sz="1400"/>
              <a:t>Lähde: THL</a:t>
            </a:r>
          </a:p>
        </p:txBody>
      </p:sp>
      <p:pic>
        <p:nvPicPr>
          <p:cNvPr id="11" name="Kuva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7939" y="3109364"/>
            <a:ext cx="4216951" cy="3345470"/>
          </a:xfrm>
          <a:prstGeom prst="rect">
            <a:avLst/>
          </a:prstGeom>
        </p:spPr>
      </p:pic>
      <p:sp>
        <p:nvSpPr>
          <p:cNvPr id="12" name="Tekstiruutu 11"/>
          <p:cNvSpPr txBox="1"/>
          <p:nvPr/>
        </p:nvSpPr>
        <p:spPr>
          <a:xfrm>
            <a:off x="2830596" y="2796037"/>
            <a:ext cx="2283119" cy="3323987"/>
          </a:xfrm>
          <a:prstGeom prst="rect">
            <a:avLst/>
          </a:prstGeom>
          <a:noFill/>
          <a:ln w="19050">
            <a:noFill/>
          </a:ln>
        </p:spPr>
        <p:txBody>
          <a:bodyPr wrap="square" rtlCol="0">
            <a:spAutoFit/>
          </a:bodyPr>
          <a:lstStyle/>
          <a:p>
            <a:pPr marL="171450" indent="-171450">
              <a:buFont typeface="Wingdings" panose="05000000000000000000" pitchFamily="2" charset="2"/>
              <a:buChar char="v"/>
            </a:pPr>
            <a:r>
              <a:rPr lang="fi-FI" sz="1400"/>
              <a:t>HYTE-yhdyshenkilöt on kaikissa kunnissa</a:t>
            </a:r>
          </a:p>
          <a:p>
            <a:pPr marL="171450" indent="-171450">
              <a:buFont typeface="Wingdings" panose="05000000000000000000" pitchFamily="2" charset="2"/>
              <a:buChar char="v"/>
            </a:pPr>
            <a:r>
              <a:rPr lang="fi-FI" sz="1400"/>
              <a:t>Laaja hyvinvointikertomus ja –suunnitelma + vuosiraportit kaikissa kunnissa</a:t>
            </a:r>
          </a:p>
          <a:p>
            <a:pPr marL="285750" indent="-285750">
              <a:buFont typeface="Wingdings" panose="05000000000000000000" pitchFamily="2" charset="2"/>
              <a:buChar char="Ø"/>
            </a:pPr>
            <a:r>
              <a:rPr lang="fi-FI" sz="1400"/>
              <a:t>Kunnan tarkastuslautakunnan arviointikertomuksessa arvioidaan valtuustokausittain kunnan hyvinvointi- ja terveystavoitteiden toteutuminen </a:t>
            </a:r>
            <a:r>
              <a:rPr lang="fi-FI" sz="1400">
                <a:hlinkClick r:id="rId12"/>
              </a:rPr>
              <a:t>8 kunnassa</a:t>
            </a:r>
            <a:endParaRPr lang="fi-FI" sz="1400"/>
          </a:p>
        </p:txBody>
      </p:sp>
      <p:pic>
        <p:nvPicPr>
          <p:cNvPr id="13" name="Kuva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28199" y="6058775"/>
            <a:ext cx="646691" cy="732477"/>
          </a:xfrm>
          <a:prstGeom prst="rect">
            <a:avLst/>
          </a:prstGeom>
        </p:spPr>
      </p:pic>
      <p:pic>
        <p:nvPicPr>
          <p:cNvPr id="14" name="Kuva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98563" y="1495530"/>
            <a:ext cx="789470" cy="834246"/>
          </a:xfrm>
          <a:prstGeom prst="rect">
            <a:avLst/>
          </a:prstGeom>
        </p:spPr>
      </p:pic>
      <p:cxnSp>
        <p:nvCxnSpPr>
          <p:cNvPr id="16" name="Suora yhdysviiva 15"/>
          <p:cNvCxnSpPr>
            <a:endCxn id="12" idx="1"/>
          </p:cNvCxnSpPr>
          <p:nvPr/>
        </p:nvCxnSpPr>
        <p:spPr>
          <a:xfrm flipV="1">
            <a:off x="2830596" y="4458031"/>
            <a:ext cx="0" cy="12431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p:nvPr/>
        </p:nvCxnSpPr>
        <p:spPr>
          <a:xfrm flipV="1">
            <a:off x="3850790" y="1275580"/>
            <a:ext cx="0" cy="11566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2830596" y="3403402"/>
            <a:ext cx="7761" cy="7083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H="1" flipV="1">
            <a:off x="2838357" y="2810735"/>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flipV="1">
            <a:off x="10050024" y="553133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3" name="Suora yhdysviiva 42"/>
          <p:cNvCxnSpPr/>
          <p:nvPr/>
        </p:nvCxnSpPr>
        <p:spPr>
          <a:xfrm flipV="1">
            <a:off x="10026232" y="495199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flipV="1">
            <a:off x="10026232" y="4118565"/>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5" name="Suora yhdysviiva 44"/>
          <p:cNvCxnSpPr/>
          <p:nvPr/>
        </p:nvCxnSpPr>
        <p:spPr>
          <a:xfrm flipV="1">
            <a:off x="10026232" y="3458700"/>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6" name="Suora yhdysviiva 45"/>
          <p:cNvCxnSpPr/>
          <p:nvPr/>
        </p:nvCxnSpPr>
        <p:spPr>
          <a:xfrm flipV="1">
            <a:off x="10026232" y="2696022"/>
            <a:ext cx="0" cy="549755"/>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V="1">
            <a:off x="5202217" y="2957102"/>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51" name="Tekstiruutu 50"/>
          <p:cNvSpPr txBox="1"/>
          <p:nvPr/>
        </p:nvSpPr>
        <p:spPr>
          <a:xfrm>
            <a:off x="9171423" y="917815"/>
            <a:ext cx="2868927" cy="1600438"/>
          </a:xfrm>
          <a:prstGeom prst="rect">
            <a:avLst/>
          </a:prstGeom>
          <a:noFill/>
        </p:spPr>
        <p:txBody>
          <a:bodyPr wrap="square" rtlCol="0">
            <a:spAutoFit/>
          </a:bodyPr>
          <a:lstStyle/>
          <a:p>
            <a:r>
              <a:rPr lang="fi-FI" sz="1400"/>
              <a:t>Kulttuurihyvinvoinnin rakenteet:</a:t>
            </a:r>
          </a:p>
          <a:p>
            <a:pPr marL="285750" indent="-285750">
              <a:buFont typeface="Wingdings" panose="05000000000000000000" pitchFamily="2" charset="2"/>
              <a:buChar char="v"/>
            </a:pPr>
            <a:r>
              <a:rPr lang="fi-FI" sz="1400"/>
              <a:t>Poikkihallinnolliset rakenteet ja yhteistyörakenteet toimivat hyvin (työryhmiä)</a:t>
            </a:r>
          </a:p>
          <a:p>
            <a:pPr marL="285750" indent="-285750">
              <a:buFont typeface="Wingdings" panose="05000000000000000000" pitchFamily="2" charset="2"/>
              <a:buChar char="Ø"/>
            </a:pPr>
            <a:r>
              <a:rPr lang="fi-FI" sz="1400"/>
              <a:t>Kulttuurin saavutettavuus, saatavuuden, kulttuurisen osallisuuden edistäminen</a:t>
            </a:r>
          </a:p>
        </p:txBody>
      </p:sp>
      <p:sp>
        <p:nvSpPr>
          <p:cNvPr id="52" name="Tekstiruutu 51"/>
          <p:cNvSpPr txBox="1"/>
          <p:nvPr/>
        </p:nvSpPr>
        <p:spPr>
          <a:xfrm>
            <a:off x="4173499" y="5935786"/>
            <a:ext cx="3938771" cy="954107"/>
          </a:xfrm>
          <a:prstGeom prst="rect">
            <a:avLst/>
          </a:prstGeom>
          <a:noFill/>
        </p:spPr>
        <p:txBody>
          <a:bodyPr wrap="none" rtlCol="0">
            <a:spAutoFit/>
          </a:bodyPr>
          <a:lstStyle/>
          <a:p>
            <a:r>
              <a:rPr lang="fi-FI" sz="1400"/>
              <a:t>Osallisuus: </a:t>
            </a:r>
          </a:p>
          <a:p>
            <a:pPr marL="285750" indent="-285750">
              <a:buFont typeface="Wingdings" panose="05000000000000000000" pitchFamily="2" charset="2"/>
              <a:buChar char="v"/>
            </a:pPr>
            <a:r>
              <a:rPr lang="fi-FI" sz="1400"/>
              <a:t>Lakisääteiset vaikuttamistoimielimet</a:t>
            </a:r>
          </a:p>
          <a:p>
            <a:pPr marL="285750" indent="-285750">
              <a:buFont typeface="Wingdings" panose="05000000000000000000" pitchFamily="2" charset="2"/>
              <a:buChar char="Ø"/>
            </a:pPr>
            <a:r>
              <a:rPr lang="fi-FI" sz="1400"/>
              <a:t>Osallisuuden koordinaatio vaatii kehittämistä</a:t>
            </a:r>
          </a:p>
          <a:p>
            <a:pPr marL="285750" indent="-285750">
              <a:buFont typeface="Wingdings" panose="05000000000000000000" pitchFamily="2" charset="2"/>
              <a:buChar char="Ø"/>
            </a:pPr>
            <a:r>
              <a:rPr lang="fi-FI" sz="1400"/>
              <a:t>Asukkaiden osallisuuden keinojen kehittäminen</a:t>
            </a:r>
          </a:p>
        </p:txBody>
      </p:sp>
      <p:sp>
        <p:nvSpPr>
          <p:cNvPr id="53" name="Tekstiruutu 52"/>
          <p:cNvSpPr txBox="1"/>
          <p:nvPr/>
        </p:nvSpPr>
        <p:spPr>
          <a:xfrm>
            <a:off x="5158458" y="2821953"/>
            <a:ext cx="2473434" cy="584775"/>
          </a:xfrm>
          <a:prstGeom prst="rect">
            <a:avLst/>
          </a:prstGeom>
          <a:noFill/>
        </p:spPr>
        <p:txBody>
          <a:bodyPr wrap="none" rtlCol="0">
            <a:spAutoFit/>
          </a:bodyPr>
          <a:lstStyle/>
          <a:p>
            <a:pPr marL="285750" indent="-285750">
              <a:buFont typeface="Wingdings" panose="05000000000000000000" pitchFamily="2" charset="2"/>
              <a:buChar char="Ø"/>
            </a:pPr>
            <a:r>
              <a:rPr lang="fi-FI" sz="1400"/>
              <a:t>EPT-koordinaation resurssit</a:t>
            </a:r>
          </a:p>
          <a:p>
            <a:endParaRPr lang="fi-FI"/>
          </a:p>
        </p:txBody>
      </p:sp>
      <p:cxnSp>
        <p:nvCxnSpPr>
          <p:cNvPr id="55" name="Suora yhdysviiva 54"/>
          <p:cNvCxnSpPr/>
          <p:nvPr/>
        </p:nvCxnSpPr>
        <p:spPr>
          <a:xfrm flipH="1" flipV="1">
            <a:off x="9252735" y="1903228"/>
            <a:ext cx="1" cy="426548"/>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56" name="Suora yhdysviiva 55"/>
          <p:cNvCxnSpPr/>
          <p:nvPr/>
        </p:nvCxnSpPr>
        <p:spPr>
          <a:xfrm flipH="1" flipV="1">
            <a:off x="9252735" y="1216383"/>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uora yhdysviiva 59"/>
          <p:cNvCxnSpPr/>
          <p:nvPr/>
        </p:nvCxnSpPr>
        <p:spPr>
          <a:xfrm flipH="1" flipV="1">
            <a:off x="4177898" y="6025299"/>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uora yhdysviiva 60"/>
          <p:cNvCxnSpPr/>
          <p:nvPr/>
        </p:nvCxnSpPr>
        <p:spPr>
          <a:xfrm flipV="1">
            <a:off x="4188867" y="641196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64" name="Tekstiruutu 63"/>
          <p:cNvSpPr txBox="1"/>
          <p:nvPr/>
        </p:nvSpPr>
        <p:spPr>
          <a:xfrm>
            <a:off x="2679254" y="6049369"/>
            <a:ext cx="1537819" cy="738664"/>
          </a:xfrm>
          <a:prstGeom prst="rect">
            <a:avLst/>
          </a:prstGeom>
          <a:noFill/>
        </p:spPr>
        <p:txBody>
          <a:bodyPr wrap="square" rtlCol="0">
            <a:spAutoFit/>
          </a:bodyPr>
          <a:lstStyle/>
          <a:p>
            <a:pPr marL="285750" indent="-285750">
              <a:buFont typeface="Wingdings" panose="05000000000000000000" pitchFamily="2" charset="2"/>
              <a:buChar char="Ø"/>
            </a:pPr>
            <a:r>
              <a:rPr lang="fi-FI" sz="1400"/>
              <a:t>Paikalliset turvallisuus-suunnitelmat</a:t>
            </a:r>
          </a:p>
        </p:txBody>
      </p:sp>
      <p:cxnSp>
        <p:nvCxnSpPr>
          <p:cNvPr id="65" name="Suora yhdysviiva 64"/>
          <p:cNvCxnSpPr/>
          <p:nvPr/>
        </p:nvCxnSpPr>
        <p:spPr>
          <a:xfrm flipV="1">
            <a:off x="2768865" y="6008038"/>
            <a:ext cx="0" cy="59792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70" name="Tekstiruutu 69"/>
          <p:cNvSpPr txBox="1"/>
          <p:nvPr/>
        </p:nvSpPr>
        <p:spPr>
          <a:xfrm>
            <a:off x="7567903" y="1016595"/>
            <a:ext cx="1582490" cy="1815882"/>
          </a:xfrm>
          <a:prstGeom prst="rect">
            <a:avLst/>
          </a:prstGeom>
          <a:noFill/>
        </p:spPr>
        <p:txBody>
          <a:bodyPr wrap="square" rtlCol="0">
            <a:spAutoFit/>
          </a:bodyPr>
          <a:lstStyle/>
          <a:p>
            <a:pPr marL="285750" indent="-285750">
              <a:buFont typeface="Wingdings" panose="05000000000000000000" pitchFamily="2" charset="2"/>
              <a:buChar char="v"/>
            </a:pPr>
            <a:r>
              <a:rPr lang="fi-FI" sz="1400"/>
              <a:t>Liikunnan koordinointi sovittu</a:t>
            </a:r>
          </a:p>
          <a:p>
            <a:pPr marL="285750" indent="-285750">
              <a:buFont typeface="Wingdings" panose="05000000000000000000" pitchFamily="2" charset="2"/>
              <a:buChar char="v"/>
            </a:pPr>
            <a:r>
              <a:rPr lang="fi-FI" sz="1400"/>
              <a:t>Käytettävissä ravitsemus-suunnittelijan tai –terapeutin osaamista</a:t>
            </a:r>
          </a:p>
        </p:txBody>
      </p:sp>
      <p:cxnSp>
        <p:nvCxnSpPr>
          <p:cNvPr id="71" name="Suora yhdysviiva 70"/>
          <p:cNvCxnSpPr/>
          <p:nvPr/>
        </p:nvCxnSpPr>
        <p:spPr>
          <a:xfrm flipH="1" flipV="1">
            <a:off x="7595507" y="1135115"/>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uora yhdysviiva 71"/>
          <p:cNvCxnSpPr/>
          <p:nvPr/>
        </p:nvCxnSpPr>
        <p:spPr>
          <a:xfrm flipH="1" flipV="1">
            <a:off x="7630235" y="1758956"/>
            <a:ext cx="3942" cy="293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flipV="1">
            <a:off x="10043284" y="630700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07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00000"/>
            <a:ext cx="5052164" cy="1143000"/>
          </a:xfrm>
        </p:spPr>
        <p:txBody>
          <a:bodyPr/>
          <a:lstStyle/>
          <a:p>
            <a:pPr algn="l"/>
            <a:r>
              <a:rPr lang="fi-FI"/>
              <a:t>HYTE- eri toimialoilla</a:t>
            </a:r>
          </a:p>
        </p:txBody>
      </p:sp>
      <p:sp>
        <p:nvSpPr>
          <p:cNvPr id="3" name="Tekstin paikkamerkki 2"/>
          <p:cNvSpPr>
            <a:spLocks noGrp="1"/>
          </p:cNvSpPr>
          <p:nvPr>
            <p:ph type="body" sz="quarter" idx="13"/>
          </p:nvPr>
        </p:nvSpPr>
        <p:spPr>
          <a:xfrm>
            <a:off x="704284" y="2943000"/>
            <a:ext cx="10972800" cy="1620000"/>
          </a:xfrm>
        </p:spPr>
        <p:txBody>
          <a:bodyPr/>
          <a:lstStyle/>
          <a:p>
            <a:pPr algn="l"/>
            <a:r>
              <a:rPr lang="fi-FI"/>
              <a:t>Terveydenedistämisaktiivisuus</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908" y="2082800"/>
            <a:ext cx="5442860" cy="3871608"/>
          </a:xfrm>
          <a:prstGeom prst="rect">
            <a:avLst/>
          </a:prstGeom>
        </p:spPr>
      </p:pic>
    </p:spTree>
    <p:extLst>
      <p:ext uri="{BB962C8B-B14F-4D97-AF65-F5344CB8AC3E}">
        <p14:creationId xmlns:p14="http://schemas.microsoft.com/office/powerpoint/2010/main" val="391871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Kuva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228" y="3811036"/>
            <a:ext cx="653805" cy="654145"/>
          </a:xfrm>
          <a:prstGeom prst="rect">
            <a:avLst/>
          </a:prstGeom>
        </p:spPr>
      </p:pic>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39" y="1766563"/>
            <a:ext cx="3517602" cy="1860921"/>
          </a:xfrm>
          <a:prstGeom prst="rect">
            <a:avLst/>
          </a:prstGeom>
        </p:spPr>
      </p:pic>
      <p:sp>
        <p:nvSpPr>
          <p:cNvPr id="2" name="Päivämäärän paikkamerkki 1"/>
          <p:cNvSpPr>
            <a:spLocks noGrp="1"/>
          </p:cNvSpPr>
          <p:nvPr>
            <p:ph type="dt" sz="half" idx="10"/>
          </p:nvPr>
        </p:nvSpPr>
        <p:spPr>
          <a:xfrm>
            <a:off x="133439" y="6601424"/>
            <a:ext cx="2844800" cy="365125"/>
          </a:xfrm>
        </p:spPr>
        <p:txBody>
          <a:bodyPr/>
          <a:lstStyle/>
          <a:p>
            <a:r>
              <a:rPr lang="fi-FI"/>
              <a:t>27.4.2021 sade.rytkonen@kuh.fi</a:t>
            </a:r>
          </a:p>
        </p:txBody>
      </p:sp>
      <p:sp>
        <p:nvSpPr>
          <p:cNvPr id="3" name="Otsikko 2"/>
          <p:cNvSpPr>
            <a:spLocks noGrp="1"/>
          </p:cNvSpPr>
          <p:nvPr>
            <p:ph type="title"/>
          </p:nvPr>
        </p:nvSpPr>
        <p:spPr>
          <a:xfrm>
            <a:off x="287867" y="208407"/>
            <a:ext cx="11607800" cy="696997"/>
          </a:xfrm>
          <a:solidFill>
            <a:schemeClr val="accent5">
              <a:lumMod val="60000"/>
              <a:lumOff val="40000"/>
            </a:schemeClr>
          </a:solidFill>
        </p:spPr>
        <p:txBody>
          <a:bodyPr>
            <a:normAutofit fontScale="90000"/>
          </a:bodyPr>
          <a:lstStyle/>
          <a:p>
            <a:r>
              <a:rPr lang="fi-FI"/>
              <a:t>HYTE-prosessit - terveydenedistämisaktiivisuus</a:t>
            </a:r>
          </a:p>
        </p:txBody>
      </p:sp>
      <p:sp>
        <p:nvSpPr>
          <p:cNvPr id="6" name="Tekstiruutu 5"/>
          <p:cNvSpPr txBox="1"/>
          <p:nvPr/>
        </p:nvSpPr>
        <p:spPr>
          <a:xfrm>
            <a:off x="178705" y="1028540"/>
            <a:ext cx="2657366" cy="5632311"/>
          </a:xfrm>
          <a:prstGeom prst="rect">
            <a:avLst/>
          </a:prstGeom>
          <a:solidFill>
            <a:schemeClr val="accent5">
              <a:lumMod val="60000"/>
              <a:lumOff val="40000"/>
            </a:schemeClr>
          </a:solidFill>
        </p:spPr>
        <p:txBody>
          <a:bodyPr wrap="square" rtlCol="0">
            <a:spAutoFit/>
          </a:bodyPr>
          <a:lstStyle/>
          <a:p>
            <a:r>
              <a:rPr lang="fi-FI"/>
              <a:t>Terveydenedistämis-aktiivisuus kuvaa organisaatioiden kykyä integroida hyvinvoinnin ja terveyden edistäminen organisaation perustoimintaan eri toimialueilla: </a:t>
            </a:r>
          </a:p>
          <a:p>
            <a:endParaRPr lang="fi-FI"/>
          </a:p>
          <a:p>
            <a:endParaRPr lang="fi-FI"/>
          </a:p>
          <a:p>
            <a:endParaRPr lang="fi-FI"/>
          </a:p>
          <a:p>
            <a:endParaRPr lang="fi-FI"/>
          </a:p>
          <a:p>
            <a:endParaRPr lang="fi-FI"/>
          </a:p>
          <a:p>
            <a:endParaRPr lang="fi-FI"/>
          </a:p>
          <a:p>
            <a:endParaRPr lang="fi-FI"/>
          </a:p>
          <a:p>
            <a:endParaRPr lang="fi-FI"/>
          </a:p>
          <a:p>
            <a:endParaRPr lang="fi-FI"/>
          </a:p>
          <a:p>
            <a:r>
              <a:rPr lang="fi-FI"/>
              <a:t>TEAviisari.fi; </a:t>
            </a:r>
          </a:p>
          <a:p>
            <a:endParaRPr lang="fi-FI"/>
          </a:p>
          <a:p>
            <a:endParaRPr lang="fi-FI"/>
          </a:p>
        </p:txBody>
      </p:sp>
      <p:sp>
        <p:nvSpPr>
          <p:cNvPr id="11" name="Tekstiruutu 10"/>
          <p:cNvSpPr txBox="1"/>
          <p:nvPr/>
        </p:nvSpPr>
        <p:spPr>
          <a:xfrm>
            <a:off x="3138403" y="1181789"/>
            <a:ext cx="3186198" cy="830997"/>
          </a:xfrm>
          <a:prstGeom prst="rect">
            <a:avLst/>
          </a:prstGeom>
          <a:noFill/>
        </p:spPr>
        <p:txBody>
          <a:bodyPr wrap="square" rtlCol="0">
            <a:spAutoFit/>
          </a:bodyPr>
          <a:lstStyle/>
          <a:p>
            <a:r>
              <a:rPr lang="fi-FI" sz="1200" b="1"/>
              <a:t>Terveydenedistämisaktiivisuuden kokonaistulos on paras </a:t>
            </a:r>
            <a:r>
              <a:rPr lang="fi-FI" sz="1200" err="1"/>
              <a:t>Pohjois</a:t>
            </a:r>
            <a:r>
              <a:rPr lang="fi-FI" sz="1200"/>
              <a:t>-Savossa (70)</a:t>
            </a:r>
          </a:p>
          <a:p>
            <a:endParaRPr lang="fi-FI" sz="1200"/>
          </a:p>
          <a:p>
            <a:endParaRPr lang="fi-FI" sz="1200"/>
          </a:p>
        </p:txBody>
      </p:sp>
      <p:pic>
        <p:nvPicPr>
          <p:cNvPr id="16" name="Kuva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1" y="3706196"/>
            <a:ext cx="2354758" cy="1773265"/>
          </a:xfrm>
          <a:prstGeom prst="rect">
            <a:avLst/>
          </a:prstGeom>
        </p:spPr>
      </p:pic>
      <p:sp>
        <p:nvSpPr>
          <p:cNvPr id="17" name="Tekstiruutu 16"/>
          <p:cNvSpPr txBox="1"/>
          <p:nvPr/>
        </p:nvSpPr>
        <p:spPr>
          <a:xfrm>
            <a:off x="3101569" y="4511060"/>
            <a:ext cx="2726266" cy="2492990"/>
          </a:xfrm>
          <a:prstGeom prst="rect">
            <a:avLst/>
          </a:prstGeom>
          <a:noFill/>
        </p:spPr>
        <p:txBody>
          <a:bodyPr wrap="square" rtlCol="0">
            <a:spAutoFit/>
          </a:bodyPr>
          <a:lstStyle/>
          <a:p>
            <a:r>
              <a:rPr lang="fi-FI" sz="1200" b="1"/>
              <a:t>Kuntajohto, 2019</a:t>
            </a:r>
          </a:p>
          <a:p>
            <a:pPr marL="285750" indent="-285750">
              <a:buFont typeface="Wingdings" panose="05000000000000000000" pitchFamily="2" charset="2"/>
              <a:buChar char="v"/>
            </a:pPr>
            <a:r>
              <a:rPr lang="fi-FI" sz="1200"/>
              <a:t>Kuntien johtoryhmät seuraavat ja raportoivat valtuustolle väestön terveydentilaa, elinympäristön terveellisyyttä, elinoloja, elintapoja, elämänhallintaa, väestöryhmien välisiä terveyseroja ja asukkaiden koettua osallisuutta.</a:t>
            </a:r>
          </a:p>
          <a:p>
            <a:pPr marL="285750" indent="-285750">
              <a:buFont typeface="Wingdings" panose="05000000000000000000" pitchFamily="2" charset="2"/>
              <a:buChar char="ü"/>
            </a:pPr>
            <a:r>
              <a:rPr lang="fi-FI" sz="1200"/>
              <a:t>Asukkaiden osallisuutta tulisi hyödyntää entistä enemmän palveluiden suunnittelussa</a:t>
            </a:r>
          </a:p>
          <a:p>
            <a:endParaRPr lang="fi-FI" sz="1200"/>
          </a:p>
          <a:p>
            <a:endParaRPr lang="fi-FI" sz="1200"/>
          </a:p>
        </p:txBody>
      </p:sp>
      <p:sp>
        <p:nvSpPr>
          <p:cNvPr id="18" name="Tekstiruutu 17"/>
          <p:cNvSpPr txBox="1"/>
          <p:nvPr/>
        </p:nvSpPr>
        <p:spPr>
          <a:xfrm>
            <a:off x="6720219" y="1230674"/>
            <a:ext cx="2469417" cy="1200329"/>
          </a:xfrm>
          <a:prstGeom prst="rect">
            <a:avLst/>
          </a:prstGeom>
          <a:noFill/>
        </p:spPr>
        <p:txBody>
          <a:bodyPr wrap="square" rtlCol="0">
            <a:spAutoFit/>
          </a:bodyPr>
          <a:lstStyle/>
          <a:p>
            <a:r>
              <a:rPr lang="fi-FI" sz="1200" b="1"/>
              <a:t>Lukiokoulutus, 2018</a:t>
            </a:r>
          </a:p>
          <a:p>
            <a:pPr marL="285750" indent="-285750">
              <a:buFont typeface="Wingdings" panose="05000000000000000000" pitchFamily="2" charset="2"/>
              <a:buChar char="v"/>
            </a:pPr>
            <a:r>
              <a:rPr lang="fi-FI" sz="1200"/>
              <a:t>Sitouduttu terveydenedistämiseen strategiatasolla</a:t>
            </a:r>
          </a:p>
          <a:p>
            <a:pPr marL="285750" indent="-285750">
              <a:buFont typeface="Wingdings" panose="05000000000000000000" pitchFamily="2" charset="2"/>
              <a:buChar char="ü"/>
            </a:pPr>
            <a:r>
              <a:rPr lang="fi-FI" sz="1200"/>
              <a:t>Voimavarat; kuraattori- ja lääkärimitoituksessa</a:t>
            </a:r>
          </a:p>
        </p:txBody>
      </p:sp>
      <p:sp>
        <p:nvSpPr>
          <p:cNvPr id="20" name="Tekstiruutu 19"/>
          <p:cNvSpPr txBox="1"/>
          <p:nvPr/>
        </p:nvSpPr>
        <p:spPr>
          <a:xfrm>
            <a:off x="6720219" y="2726890"/>
            <a:ext cx="3276600" cy="1200329"/>
          </a:xfrm>
          <a:prstGeom prst="rect">
            <a:avLst/>
          </a:prstGeom>
          <a:noFill/>
        </p:spPr>
        <p:txBody>
          <a:bodyPr wrap="square" rtlCol="0">
            <a:spAutoFit/>
          </a:bodyPr>
          <a:lstStyle/>
          <a:p>
            <a:r>
              <a:rPr lang="fi-FI" sz="1200" b="1"/>
              <a:t>Ammatillinen koulutus, 2018</a:t>
            </a:r>
          </a:p>
          <a:p>
            <a:pPr marL="285750" indent="-285750">
              <a:buFont typeface="Wingdings" panose="05000000000000000000" pitchFamily="2" charset="2"/>
              <a:buChar char="v"/>
            </a:pPr>
            <a:r>
              <a:rPr lang="fi-FI" sz="1200"/>
              <a:t>Sitoutuminen strategiatasolla</a:t>
            </a:r>
          </a:p>
          <a:p>
            <a:pPr marL="285750" indent="-285750">
              <a:buFont typeface="Wingdings" panose="05000000000000000000" pitchFamily="2" charset="2"/>
              <a:buChar char="ü"/>
            </a:pPr>
            <a:r>
              <a:rPr lang="fi-FI" sz="1200"/>
              <a:t>Kuraattori- ja lääkärimitoitus</a:t>
            </a:r>
          </a:p>
          <a:p>
            <a:pPr marL="285750" indent="-285750">
              <a:buFont typeface="Wingdings" panose="05000000000000000000" pitchFamily="2" charset="2"/>
              <a:buChar char="ü"/>
            </a:pPr>
            <a:r>
              <a:rPr lang="fi-FI" sz="1200"/>
              <a:t>Seuranta ja tarveanalyysi; kiusaamisen, tupakoinnin ja päihteiden käytön, kurinpitotoimien ja tapaturmien seuranta</a:t>
            </a:r>
          </a:p>
        </p:txBody>
      </p:sp>
      <p:sp>
        <p:nvSpPr>
          <p:cNvPr id="21" name="Tekstiruutu 20"/>
          <p:cNvSpPr txBox="1"/>
          <p:nvPr/>
        </p:nvSpPr>
        <p:spPr>
          <a:xfrm>
            <a:off x="5724917" y="4179821"/>
            <a:ext cx="4034262" cy="2677656"/>
          </a:xfrm>
          <a:prstGeom prst="rect">
            <a:avLst/>
          </a:prstGeom>
          <a:noFill/>
        </p:spPr>
        <p:txBody>
          <a:bodyPr wrap="square" rtlCol="0">
            <a:spAutoFit/>
          </a:bodyPr>
          <a:lstStyle/>
          <a:p>
            <a:r>
              <a:rPr lang="fi-FI" sz="1200" b="1"/>
              <a:t>Perusterveydenhuolto, 2018</a:t>
            </a:r>
          </a:p>
          <a:p>
            <a:pPr marL="285750" indent="-285750">
              <a:buFont typeface="Wingdings" panose="05000000000000000000" pitchFamily="2" charset="2"/>
              <a:buChar char="v"/>
            </a:pPr>
            <a:r>
              <a:rPr lang="fi-FI" sz="1200"/>
              <a:t>Voimavarat (erit. </a:t>
            </a:r>
            <a:r>
              <a:rPr lang="fi-FI" sz="1200" err="1"/>
              <a:t>tervhoitajamitoitus</a:t>
            </a:r>
            <a:r>
              <a:rPr lang="fi-FI" sz="1200"/>
              <a:t>), työpanoksen mitoitukseen huomioitu vaikuttavat tekijät</a:t>
            </a:r>
          </a:p>
          <a:p>
            <a:pPr marL="285750" indent="-285750">
              <a:buFont typeface="Wingdings" panose="05000000000000000000" pitchFamily="2" charset="2"/>
              <a:buChar char="ü"/>
            </a:pPr>
            <a:r>
              <a:rPr lang="fi-FI" sz="1200"/>
              <a:t>Sitoutuminen; </a:t>
            </a:r>
            <a:r>
              <a:rPr lang="fi-FI" sz="1200" err="1"/>
              <a:t>hyteä</a:t>
            </a:r>
            <a:r>
              <a:rPr lang="fi-FI" sz="1200"/>
              <a:t> edistävien ohjelmien käsittely </a:t>
            </a:r>
            <a:r>
              <a:rPr lang="fi-FI" sz="1200" err="1"/>
              <a:t>joryssa</a:t>
            </a:r>
            <a:r>
              <a:rPr lang="fi-FI" sz="1200"/>
              <a:t> ja luottamushlöiden kanssa </a:t>
            </a:r>
          </a:p>
          <a:p>
            <a:pPr marL="285750" indent="-285750">
              <a:buFont typeface="Wingdings" panose="05000000000000000000" pitchFamily="2" charset="2"/>
              <a:buChar char="ü"/>
            </a:pPr>
            <a:r>
              <a:rPr lang="fi-FI" sz="1200"/>
              <a:t>Seuranta ja tarveanalyysi; raportointi ikäryhmittäin ja sukupuolittain (suun </a:t>
            </a:r>
            <a:r>
              <a:rPr lang="fi-FI" sz="1200" err="1"/>
              <a:t>tervtila</a:t>
            </a:r>
            <a:r>
              <a:rPr lang="fi-FI" sz="1200"/>
              <a:t>, tupakointi, ylipaino, masennus </a:t>
            </a:r>
            <a:r>
              <a:rPr lang="fi-FI" sz="1200" err="1"/>
              <a:t>jne</a:t>
            </a:r>
            <a:r>
              <a:rPr lang="fi-FI" sz="1200"/>
              <a:t>)</a:t>
            </a:r>
          </a:p>
          <a:p>
            <a:pPr marL="285750" indent="-285750">
              <a:buFont typeface="Wingdings" panose="05000000000000000000" pitchFamily="2" charset="2"/>
              <a:buChar char="ü"/>
            </a:pPr>
            <a:r>
              <a:rPr lang="fi-FI" sz="1200"/>
              <a:t>Terveystarkastusten toteuttaminen asetusten mukaisesti</a:t>
            </a:r>
          </a:p>
          <a:p>
            <a:pPr marL="285750" indent="-285750">
              <a:buFont typeface="Wingdings" panose="05000000000000000000" pitchFamily="2" charset="2"/>
              <a:buChar char="ü"/>
            </a:pPr>
            <a:r>
              <a:rPr lang="fi-FI" sz="1200"/>
              <a:t>Diabeteksen ehkäisyn suunnitelmallisuus</a:t>
            </a:r>
          </a:p>
          <a:p>
            <a:pPr marL="285750" indent="-285750">
              <a:buFont typeface="Wingdings" panose="05000000000000000000" pitchFamily="2" charset="2"/>
              <a:buChar char="ü"/>
            </a:pPr>
            <a:r>
              <a:rPr lang="fi-FI" sz="1200"/>
              <a:t>Osasta </a:t>
            </a:r>
            <a:r>
              <a:rPr lang="fi-FI" sz="1200" err="1"/>
              <a:t>tk:sta</a:t>
            </a:r>
            <a:r>
              <a:rPr lang="fi-FI" sz="1200"/>
              <a:t> puuttuu hoitotyön johtaja</a:t>
            </a:r>
          </a:p>
          <a:p>
            <a:pPr marL="285750" indent="-285750">
              <a:buFont typeface="Wingdings" panose="05000000000000000000" pitchFamily="2" charset="2"/>
              <a:buChar char="ü"/>
            </a:pPr>
            <a:r>
              <a:rPr lang="fi-FI" sz="1200"/>
              <a:t>Päihdepotilaiden seuranta ja ohjaus ja läheisten neuvonta</a:t>
            </a:r>
          </a:p>
          <a:p>
            <a:pPr marL="285750" indent="-285750">
              <a:buFont typeface="Wingdings" panose="05000000000000000000" pitchFamily="2" charset="2"/>
              <a:buChar char="ü"/>
            </a:pPr>
            <a:r>
              <a:rPr lang="fi-FI" sz="1200"/>
              <a:t>Lähisuhdeväkivallan tekijöiden ohjauksen suunnitelmallisuus</a:t>
            </a:r>
          </a:p>
        </p:txBody>
      </p:sp>
      <p:sp>
        <p:nvSpPr>
          <p:cNvPr id="22" name="Tekstiruutu 21"/>
          <p:cNvSpPr txBox="1"/>
          <p:nvPr/>
        </p:nvSpPr>
        <p:spPr>
          <a:xfrm>
            <a:off x="9584266" y="1310269"/>
            <a:ext cx="2167468" cy="1200329"/>
          </a:xfrm>
          <a:prstGeom prst="rect">
            <a:avLst/>
          </a:prstGeom>
          <a:noFill/>
        </p:spPr>
        <p:txBody>
          <a:bodyPr wrap="square" rtlCol="0">
            <a:spAutoFit/>
          </a:bodyPr>
          <a:lstStyle/>
          <a:p>
            <a:r>
              <a:rPr lang="fi-FI" sz="1200" b="1"/>
              <a:t>Kulttuuri, 2019 </a:t>
            </a:r>
          </a:p>
          <a:p>
            <a:pPr marL="285750" indent="-285750">
              <a:buFont typeface="Wingdings" panose="05000000000000000000" pitchFamily="2" charset="2"/>
              <a:buChar char="v"/>
            </a:pPr>
            <a:r>
              <a:rPr lang="fi-FI" sz="1200"/>
              <a:t>Johtaminen ja yhteiset ydintoiminnot sovittu</a:t>
            </a:r>
          </a:p>
          <a:p>
            <a:pPr marL="285750" indent="-285750">
              <a:buFont typeface="Wingdings" panose="05000000000000000000" pitchFamily="2" charset="2"/>
              <a:buChar char="ü"/>
            </a:pPr>
            <a:r>
              <a:rPr lang="fi-FI" sz="1200"/>
              <a:t>Seuranta ja tarveanalyysi; saavutettavuuden arviointi</a:t>
            </a:r>
          </a:p>
          <a:p>
            <a:pPr marL="285750" indent="-285750">
              <a:buFont typeface="Wingdings" panose="05000000000000000000" pitchFamily="2" charset="2"/>
              <a:buChar char="ü"/>
            </a:pPr>
            <a:r>
              <a:rPr lang="fi-FI" sz="1200"/>
              <a:t>Voimavarat; henkilöstö</a:t>
            </a:r>
          </a:p>
        </p:txBody>
      </p:sp>
      <p:sp>
        <p:nvSpPr>
          <p:cNvPr id="23" name="Tekstiruutu 22"/>
          <p:cNvSpPr txBox="1"/>
          <p:nvPr/>
        </p:nvSpPr>
        <p:spPr>
          <a:xfrm>
            <a:off x="10305703" y="2574793"/>
            <a:ext cx="1811866" cy="3046988"/>
          </a:xfrm>
          <a:prstGeom prst="rect">
            <a:avLst/>
          </a:prstGeom>
          <a:noFill/>
        </p:spPr>
        <p:txBody>
          <a:bodyPr wrap="square" rtlCol="0">
            <a:spAutoFit/>
          </a:bodyPr>
          <a:lstStyle/>
          <a:p>
            <a:r>
              <a:rPr lang="fi-FI" sz="1200" b="1"/>
              <a:t>Liikunta, 2020</a:t>
            </a:r>
          </a:p>
          <a:p>
            <a:pPr marL="171450" indent="-171450">
              <a:buFont typeface="Wingdings" panose="05000000000000000000" pitchFamily="2" charset="2"/>
              <a:buChar char="v"/>
            </a:pPr>
            <a:r>
              <a:rPr lang="fi-FI" sz="1200"/>
              <a:t>Osallisuus, yhdistysten ja kunnan yhteiskokouksia, seurojen asiantuntijaelin</a:t>
            </a:r>
          </a:p>
          <a:p>
            <a:pPr marL="171450" indent="-171450">
              <a:buFont typeface="Wingdings" panose="05000000000000000000" pitchFamily="2" charset="2"/>
              <a:buChar char="ü"/>
            </a:pPr>
            <a:r>
              <a:rPr lang="fi-FI" sz="1200"/>
              <a:t>Pyöräliikenteen seuranta laskurein, yhteenvetoa eri ikäryhmien liikunta-aktiivisuudesta, seuratoimintaan osallistuneista lasten  ja toimintaesteisten osuudesta</a:t>
            </a:r>
          </a:p>
          <a:p>
            <a:pPr marL="171450" indent="-171450">
              <a:buFont typeface="Wingdings" panose="05000000000000000000" pitchFamily="2" charset="2"/>
              <a:buChar char="v"/>
            </a:pPr>
            <a:endParaRPr lang="fi-FI" sz="1200"/>
          </a:p>
        </p:txBody>
      </p:sp>
      <p:pic>
        <p:nvPicPr>
          <p:cNvPr id="24" name="Kuva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0795" y="3090139"/>
            <a:ext cx="706565" cy="662405"/>
          </a:xfrm>
          <a:prstGeom prst="rect">
            <a:avLst/>
          </a:prstGeom>
        </p:spPr>
      </p:pic>
      <p:pic>
        <p:nvPicPr>
          <p:cNvPr id="25" name="Kuva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2887" y="1160678"/>
            <a:ext cx="751160" cy="375580"/>
          </a:xfrm>
          <a:prstGeom prst="rect">
            <a:avLst/>
          </a:prstGeom>
        </p:spPr>
      </p:pic>
      <p:pic>
        <p:nvPicPr>
          <p:cNvPr id="26" name="Kuva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9082" y="2415951"/>
            <a:ext cx="654436" cy="535308"/>
          </a:xfrm>
          <a:prstGeom prst="rect">
            <a:avLst/>
          </a:prstGeom>
        </p:spPr>
      </p:pic>
      <p:pic>
        <p:nvPicPr>
          <p:cNvPr id="27" name="Kuva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0460" y="998674"/>
            <a:ext cx="504940" cy="1009879"/>
          </a:xfrm>
          <a:prstGeom prst="rect">
            <a:avLst/>
          </a:prstGeom>
        </p:spPr>
      </p:pic>
      <p:pic>
        <p:nvPicPr>
          <p:cNvPr id="29" name="Kuva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5233" y="4127598"/>
            <a:ext cx="363814" cy="486606"/>
          </a:xfrm>
          <a:prstGeom prst="rect">
            <a:avLst/>
          </a:prstGeom>
        </p:spPr>
      </p:pic>
      <p:cxnSp>
        <p:nvCxnSpPr>
          <p:cNvPr id="33" name="Suora yhdysviiva 32"/>
          <p:cNvCxnSpPr/>
          <p:nvPr/>
        </p:nvCxnSpPr>
        <p:spPr>
          <a:xfrm flipH="1" flipV="1">
            <a:off x="10454385" y="3915333"/>
            <a:ext cx="7595" cy="1160252"/>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H="1" flipV="1">
            <a:off x="9568413" y="1877660"/>
            <a:ext cx="7594" cy="501253"/>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7" name="Suora yhdysviiva 36"/>
          <p:cNvCxnSpPr/>
          <p:nvPr/>
        </p:nvCxnSpPr>
        <p:spPr>
          <a:xfrm flipV="1">
            <a:off x="5717739" y="4842579"/>
            <a:ext cx="0" cy="1710791"/>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9" name="Suora yhdysviiva 38"/>
          <p:cNvCxnSpPr/>
          <p:nvPr/>
        </p:nvCxnSpPr>
        <p:spPr>
          <a:xfrm flipV="1">
            <a:off x="6720219" y="3208479"/>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8" name="Suora yhdysviiva 47"/>
          <p:cNvCxnSpPr/>
          <p:nvPr/>
        </p:nvCxnSpPr>
        <p:spPr>
          <a:xfrm flipV="1">
            <a:off x="6773714" y="2056680"/>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V="1">
            <a:off x="3214848" y="6206405"/>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flipV="1">
            <a:off x="10459757" y="2980745"/>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uora yhdysviiva 52"/>
          <p:cNvCxnSpPr/>
          <p:nvPr/>
        </p:nvCxnSpPr>
        <p:spPr>
          <a:xfrm flipV="1">
            <a:off x="9573784" y="148462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uora yhdysviiva 53"/>
          <p:cNvCxnSpPr/>
          <p:nvPr/>
        </p:nvCxnSpPr>
        <p:spPr>
          <a:xfrm flipV="1">
            <a:off x="6778160" y="1613295"/>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uora yhdysviiva 54"/>
          <p:cNvCxnSpPr/>
          <p:nvPr/>
        </p:nvCxnSpPr>
        <p:spPr>
          <a:xfrm flipV="1">
            <a:off x="6719723" y="2832169"/>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uora yhdysviiva 55"/>
          <p:cNvCxnSpPr/>
          <p:nvPr/>
        </p:nvCxnSpPr>
        <p:spPr>
          <a:xfrm flipV="1">
            <a:off x="5717739" y="435479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uora yhdysviiva 61"/>
          <p:cNvCxnSpPr/>
          <p:nvPr/>
        </p:nvCxnSpPr>
        <p:spPr>
          <a:xfrm flipV="1">
            <a:off x="3214848" y="5005183"/>
            <a:ext cx="4446" cy="81993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9852885" y="5444629"/>
            <a:ext cx="2264683" cy="1384995"/>
          </a:xfrm>
          <a:prstGeom prst="rect">
            <a:avLst/>
          </a:prstGeom>
          <a:noFill/>
        </p:spPr>
        <p:txBody>
          <a:bodyPr wrap="square" rtlCol="0">
            <a:spAutoFit/>
          </a:bodyPr>
          <a:lstStyle/>
          <a:p>
            <a:r>
              <a:rPr lang="fi-FI" sz="1200" b="1"/>
              <a:t>Perusopetus, 2019</a:t>
            </a:r>
          </a:p>
          <a:p>
            <a:pPr marL="171450" indent="-171450">
              <a:buFont typeface="Wingdings" panose="05000000000000000000" pitchFamily="2" charset="2"/>
              <a:buChar char="v"/>
            </a:pPr>
            <a:r>
              <a:rPr lang="fi-FI" sz="1200"/>
              <a:t>Yhteiset käytännöt päihteiden käytön, häirinnän ja väkivallan ehkäisyyn, kiusaamistapausten käsittelyyn, poissaoloihin</a:t>
            </a:r>
          </a:p>
          <a:p>
            <a:pPr marL="171450" indent="-171450">
              <a:buFont typeface="Wingdings" panose="05000000000000000000" pitchFamily="2" charset="2"/>
              <a:buChar char="ü"/>
            </a:pPr>
            <a:r>
              <a:rPr lang="fi-FI" sz="1200"/>
              <a:t>Voimavarat; opettajamitoitus opettajia/100 oppilasta</a:t>
            </a:r>
          </a:p>
        </p:txBody>
      </p:sp>
      <p:cxnSp>
        <p:nvCxnSpPr>
          <p:cNvPr id="38" name="Suora yhdysviiva 37"/>
          <p:cNvCxnSpPr/>
          <p:nvPr/>
        </p:nvCxnSpPr>
        <p:spPr>
          <a:xfrm flipV="1">
            <a:off x="9860063" y="6372057"/>
            <a:ext cx="9816" cy="362626"/>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flipV="1">
            <a:off x="9857840" y="566095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5621" y="4851657"/>
            <a:ext cx="810082" cy="544274"/>
          </a:xfrm>
          <a:prstGeom prst="rect">
            <a:avLst/>
          </a:prstGeom>
        </p:spPr>
      </p:pic>
    </p:spTree>
    <p:extLst>
      <p:ext uri="{BB962C8B-B14F-4D97-AF65-F5344CB8AC3E}">
        <p14:creationId xmlns:p14="http://schemas.microsoft.com/office/powerpoint/2010/main" val="13063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00000"/>
            <a:ext cx="8077200" cy="1143000"/>
          </a:xfrm>
        </p:spPr>
        <p:txBody>
          <a:bodyPr>
            <a:normAutofit fontScale="90000"/>
          </a:bodyPr>
          <a:lstStyle/>
          <a:p>
            <a:pPr algn="l"/>
            <a:r>
              <a:rPr lang="fi-FI"/>
              <a:t>MITEN POHJOIS-SAVOLAISET VOIVAT?</a:t>
            </a:r>
          </a:p>
        </p:txBody>
      </p:sp>
      <p:sp>
        <p:nvSpPr>
          <p:cNvPr id="3" name="Tekstin paikkamerkki 2"/>
          <p:cNvSpPr>
            <a:spLocks noGrp="1"/>
          </p:cNvSpPr>
          <p:nvPr>
            <p:ph type="body" sz="quarter" idx="13"/>
          </p:nvPr>
        </p:nvSpPr>
        <p:spPr>
          <a:xfrm>
            <a:off x="609600" y="3059999"/>
            <a:ext cx="7255933" cy="1620000"/>
          </a:xfrm>
        </p:spPr>
        <p:txBody>
          <a:bodyPr>
            <a:normAutofit fontScale="77500" lnSpcReduction="20000"/>
          </a:bodyPr>
          <a:lstStyle/>
          <a:p>
            <a:pPr algn="l"/>
            <a:r>
              <a:rPr lang="fi-FI"/>
              <a:t>Ikäryhmittäin verrattuna </a:t>
            </a:r>
            <a:r>
              <a:rPr lang="fi-FI" b="1"/>
              <a:t>koko maahan </a:t>
            </a:r>
            <a:r>
              <a:rPr lang="fi-FI"/>
              <a:t>ja </a:t>
            </a:r>
            <a:r>
              <a:rPr lang="fi-FI" b="1"/>
              <a:t>vertailumaakuntiin 27.4.2021</a:t>
            </a:r>
          </a:p>
          <a:p>
            <a:pPr algn="l"/>
            <a:endParaRPr lang="fi-FI"/>
          </a:p>
          <a:p>
            <a:pPr lvl="1"/>
            <a:r>
              <a:rPr lang="fi-FI" sz="2100">
                <a:solidFill>
                  <a:srgbClr val="00B050"/>
                </a:solidFill>
              </a:rPr>
              <a:t>Hyvää</a:t>
            </a:r>
            <a:r>
              <a:rPr lang="fi-FI" sz="2100">
                <a:solidFill>
                  <a:schemeClr val="accent3">
                    <a:lumMod val="50000"/>
                  </a:schemeClr>
                </a:solidFill>
              </a:rPr>
              <a:t> </a:t>
            </a:r>
            <a:r>
              <a:rPr lang="fi-FI" sz="2100"/>
              <a:t>= paras tai toiseksi paras suhteessa vertailualueisiin</a:t>
            </a:r>
          </a:p>
          <a:p>
            <a:pPr lvl="1"/>
            <a:r>
              <a:rPr lang="fi-FI" sz="2100">
                <a:solidFill>
                  <a:srgbClr val="FF0000"/>
                </a:solidFill>
              </a:rPr>
              <a:t>Huono</a:t>
            </a:r>
            <a:r>
              <a:rPr lang="fi-FI" sz="2100"/>
              <a:t> = huonoin tai toiseksi huonoin suhteessa vertailualueisiin</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91" y="1530245"/>
            <a:ext cx="2850127" cy="5090601"/>
          </a:xfrm>
          <a:prstGeom prst="rect">
            <a:avLst/>
          </a:prstGeom>
        </p:spPr>
      </p:pic>
    </p:spTree>
    <p:extLst>
      <p:ext uri="{BB962C8B-B14F-4D97-AF65-F5344CB8AC3E}">
        <p14:creationId xmlns:p14="http://schemas.microsoft.com/office/powerpoint/2010/main" val="84924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3271" y="6507533"/>
            <a:ext cx="2844800" cy="365125"/>
          </a:xfrm>
        </p:spPr>
        <p:txBody>
          <a:bodyPr/>
          <a:lstStyle/>
          <a:p>
            <a:r>
              <a:rPr lang="fi-FI"/>
              <a:t>27.4.2021 sade.rytkonen@kuh.fi</a:t>
            </a:r>
          </a:p>
        </p:txBody>
      </p:sp>
      <p:sp>
        <p:nvSpPr>
          <p:cNvPr id="3" name="Otsikko 2"/>
          <p:cNvSpPr>
            <a:spLocks noGrp="1"/>
          </p:cNvSpPr>
          <p:nvPr>
            <p:ph type="title"/>
          </p:nvPr>
        </p:nvSpPr>
        <p:spPr>
          <a:xfrm>
            <a:off x="202463" y="156070"/>
            <a:ext cx="11735537" cy="911798"/>
          </a:xfrm>
          <a:solidFill>
            <a:schemeClr val="accent3">
              <a:lumMod val="20000"/>
              <a:lumOff val="80000"/>
            </a:schemeClr>
          </a:solidFill>
        </p:spPr>
        <p:txBody>
          <a:bodyPr>
            <a:noAutofit/>
          </a:bodyPr>
          <a:lstStyle/>
          <a:p>
            <a:r>
              <a:rPr lang="fi-FI" sz="3200"/>
              <a:t>Toimintaympäristö </a:t>
            </a:r>
            <a:r>
              <a:rPr lang="fi-FI" sz="2000"/>
              <a:t>(elinvoima, väestö, aluetalous, työttömyys, koulutus, katuturvallisuus)</a:t>
            </a:r>
          </a:p>
        </p:txBody>
      </p:sp>
      <p:sp>
        <p:nvSpPr>
          <p:cNvPr id="6" name="Tekstiruutu 5"/>
          <p:cNvSpPr txBox="1"/>
          <p:nvPr/>
        </p:nvSpPr>
        <p:spPr>
          <a:xfrm>
            <a:off x="222281" y="1171565"/>
            <a:ext cx="3198164" cy="5355312"/>
          </a:xfrm>
          <a:prstGeom prst="rect">
            <a:avLst/>
          </a:prstGeom>
          <a:solidFill>
            <a:schemeClr val="accent3">
              <a:lumMod val="20000"/>
              <a:lumOff val="80000"/>
            </a:schemeClr>
          </a:solidFill>
          <a:ln w="28575">
            <a:noFill/>
          </a:ln>
        </p:spPr>
        <p:txBody>
          <a:bodyPr wrap="square" rtlCol="0">
            <a:spAutoFit/>
          </a:bodyPr>
          <a:lstStyle/>
          <a:p>
            <a:endParaRPr lang="fi-FI" sz="1400"/>
          </a:p>
          <a:p>
            <a:r>
              <a:rPr lang="fi-FI" sz="1400"/>
              <a:t>Väestötappio pieneni vuonna 2020, väkiluku kasvaa vain Kuopiossa, kasvua 0,4–0,8 %/v. Suhteellisesti eniten väkiluku on laskenut Kaavilla ja Rautavaaralla.</a:t>
            </a:r>
          </a:p>
          <a:p>
            <a:endParaRPr lang="fi-FI" sz="1400"/>
          </a:p>
          <a:p>
            <a:r>
              <a:rPr lang="fi-FI" sz="1400" err="1"/>
              <a:t>Pohjois</a:t>
            </a:r>
            <a:r>
              <a:rPr lang="fi-FI" sz="1400"/>
              <a:t>-Savossa on vähiten koko tutkintoon johtavan koulutuksen keskeyttäneitä, 48% </a:t>
            </a:r>
            <a:r>
              <a:rPr lang="fi-FI" sz="1000"/>
              <a:t>(Tilastokeskus 2018)</a:t>
            </a:r>
          </a:p>
          <a:p>
            <a:endParaRPr lang="fi-FI" sz="1400"/>
          </a:p>
          <a:p>
            <a:r>
              <a:rPr lang="fi-FI" sz="1400"/>
              <a:t>Työttömiä työvoimasta 13,0%, toiseksi paras tilanne </a:t>
            </a:r>
            <a:r>
              <a:rPr lang="fi-FI" sz="1400" err="1"/>
              <a:t>Pohjois</a:t>
            </a:r>
            <a:r>
              <a:rPr lang="fi-FI" sz="1400"/>
              <a:t>-Karjalan kanssa. Etelä-Savossa 12,5% </a:t>
            </a:r>
            <a:r>
              <a:rPr lang="fi-FI" sz="1000"/>
              <a:t>(Sotkanet 2020).</a:t>
            </a:r>
          </a:p>
          <a:p>
            <a:endParaRPr lang="fi-FI" sz="1000"/>
          </a:p>
          <a:p>
            <a:r>
              <a:rPr lang="fi-FI" sz="1400"/>
              <a:t>Nuorisotyöttömiä</a:t>
            </a:r>
            <a:r>
              <a:rPr lang="fi-FI" sz="1400" b="1"/>
              <a:t> </a:t>
            </a:r>
            <a:r>
              <a:rPr lang="fi-FI" sz="1400"/>
              <a:t>17,2%, toiseksi vähiten, tosin kasvussa. </a:t>
            </a:r>
            <a:r>
              <a:rPr lang="fi-FI" sz="800"/>
              <a:t>(Sotkanet 2020) </a:t>
            </a:r>
          </a:p>
          <a:p>
            <a:endParaRPr lang="fi-FI" sz="1400"/>
          </a:p>
          <a:p>
            <a:r>
              <a:rPr lang="fi-FI" sz="1400"/>
              <a:t>Yleistä asumistukea saavia asuntokuntia on toiseksi vähiten 13,8%. Eniten Kuopiossa 19,3%, vähiten Tervossa 3,6% </a:t>
            </a:r>
            <a:r>
              <a:rPr lang="fi-FI" sz="1000"/>
              <a:t>(Sotkanet 2019).</a:t>
            </a:r>
          </a:p>
          <a:p>
            <a:endParaRPr lang="fi-FI" sz="1400"/>
          </a:p>
          <a:p>
            <a:endParaRPr lang="fi-FI" sz="1400"/>
          </a:p>
          <a:p>
            <a:endParaRPr lang="fi-FI" sz="1400"/>
          </a:p>
        </p:txBody>
      </p:sp>
      <p:sp>
        <p:nvSpPr>
          <p:cNvPr id="7" name="Tekstiruutu 6"/>
          <p:cNvSpPr txBox="1"/>
          <p:nvPr/>
        </p:nvSpPr>
        <p:spPr>
          <a:xfrm>
            <a:off x="3566944" y="4274827"/>
            <a:ext cx="2283524" cy="2408352"/>
          </a:xfrm>
          <a:prstGeom prst="rect">
            <a:avLst/>
          </a:prstGeom>
          <a:noFill/>
        </p:spPr>
        <p:txBody>
          <a:bodyPr wrap="square" rtlCol="0">
            <a:spAutoFit/>
          </a:bodyPr>
          <a:lstStyle/>
          <a:p>
            <a:pPr algn="just"/>
            <a:r>
              <a:rPr lang="fi-FI" sz="1400" b="1"/>
              <a:t>Toimeentulotukea pitkäaikaisesti</a:t>
            </a:r>
            <a:r>
              <a:rPr lang="fi-FI" sz="1400"/>
              <a:t> saaneita 18-24 v on toiseksi eniten (3,6% v.2017, 3,3% v.2019), mutta laskussa. Kunnista eniten Tuusniemellä 5,5% ja Kaavilla ja Keiteleellä 4,6% vastaavanikäisestä väestöstä ja vähiten Joroisissa 1,8% ja Lapinlahdella 1,9% </a:t>
            </a:r>
            <a:r>
              <a:rPr lang="fi-FI" sz="1050"/>
              <a:t>(Sotkanet 2019)</a:t>
            </a:r>
          </a:p>
        </p:txBody>
      </p:sp>
      <p:sp>
        <p:nvSpPr>
          <p:cNvPr id="8" name="Tekstiruutu 7"/>
          <p:cNvSpPr txBox="1"/>
          <p:nvPr/>
        </p:nvSpPr>
        <p:spPr>
          <a:xfrm>
            <a:off x="8838864" y="2902507"/>
            <a:ext cx="2862069" cy="1123384"/>
          </a:xfrm>
          <a:prstGeom prst="rect">
            <a:avLst/>
          </a:prstGeom>
          <a:noFill/>
        </p:spPr>
        <p:txBody>
          <a:bodyPr wrap="square" rtlCol="0">
            <a:spAutoFit/>
          </a:bodyPr>
          <a:lstStyle/>
          <a:p>
            <a:pPr algn="just"/>
            <a:r>
              <a:rPr lang="fi-FI" sz="1400" b="1"/>
              <a:t>Pitkäaikaistyöttömien osuus työttömistä </a:t>
            </a:r>
            <a:r>
              <a:rPr lang="fi-FI" sz="1400"/>
              <a:t>oli 27,0 %, eniten vertailumaakunnista, vaikkakin oli laskussa loppuvuoteen 2019 saakka </a:t>
            </a:r>
            <a:r>
              <a:rPr lang="fi-FI" sz="1000"/>
              <a:t>(TEM. 2020).</a:t>
            </a:r>
            <a:r>
              <a:rPr lang="fi-FI" sz="1000" b="1"/>
              <a:t> </a:t>
            </a:r>
            <a:endParaRPr lang="fi-FI" sz="600"/>
          </a:p>
        </p:txBody>
      </p:sp>
      <p:sp>
        <p:nvSpPr>
          <p:cNvPr id="9" name="Tekstiruutu 8"/>
          <p:cNvSpPr txBox="1"/>
          <p:nvPr/>
        </p:nvSpPr>
        <p:spPr>
          <a:xfrm>
            <a:off x="9670659" y="1247302"/>
            <a:ext cx="2267342" cy="954107"/>
          </a:xfrm>
          <a:prstGeom prst="rect">
            <a:avLst/>
          </a:prstGeom>
          <a:noFill/>
        </p:spPr>
        <p:txBody>
          <a:bodyPr wrap="square" rtlCol="0">
            <a:spAutoFit/>
          </a:bodyPr>
          <a:lstStyle/>
          <a:p>
            <a:r>
              <a:rPr lang="fi-FI" sz="1400" b="1"/>
              <a:t>Lopettaneita yrityksiä </a:t>
            </a:r>
            <a:r>
              <a:rPr lang="fi-FI" sz="1400"/>
              <a:t>oli 721, joka oli 79 enemmän vuonna 2019 kuin edellisenä vuonna </a:t>
            </a:r>
          </a:p>
        </p:txBody>
      </p:sp>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714" y="1085163"/>
            <a:ext cx="873864" cy="617622"/>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457" y="2012543"/>
            <a:ext cx="982133" cy="736600"/>
          </a:xfrm>
          <a:prstGeom prst="rect">
            <a:avLst/>
          </a:prstGeom>
        </p:spPr>
      </p:pic>
      <p:sp>
        <p:nvSpPr>
          <p:cNvPr id="13" name="Tekstiruutu 12"/>
          <p:cNvSpPr txBox="1"/>
          <p:nvPr/>
        </p:nvSpPr>
        <p:spPr>
          <a:xfrm>
            <a:off x="5850468" y="2878920"/>
            <a:ext cx="2988396" cy="1538883"/>
          </a:xfrm>
          <a:prstGeom prst="rect">
            <a:avLst/>
          </a:prstGeom>
          <a:noFill/>
        </p:spPr>
        <p:txBody>
          <a:bodyPr wrap="square" rtlCol="0">
            <a:spAutoFit/>
          </a:bodyPr>
          <a:lstStyle/>
          <a:p>
            <a:r>
              <a:rPr lang="fi-FI" sz="1400" b="1"/>
              <a:t>Toimeentulotukea</a:t>
            </a:r>
            <a:r>
              <a:rPr lang="fi-FI" sz="1400"/>
              <a:t> saaneiden </a:t>
            </a:r>
            <a:r>
              <a:rPr lang="fi-FI" sz="1400" b="1"/>
              <a:t>18-24-vuotiaiden</a:t>
            </a:r>
            <a:r>
              <a:rPr lang="fi-FI" sz="1400"/>
              <a:t> prosentuaalinen määrä vastaavanikäisestä väestöstä on suurin 21,8%, vaikka laskussa. Kunnista eniten Kaavilla 41,2% ja Varkaudessa 32,9% ja vähiten Vieremällä 9,6% </a:t>
            </a:r>
            <a:r>
              <a:rPr lang="fi-FI" sz="1000"/>
              <a:t>(Sotkanet 2019).</a:t>
            </a:r>
          </a:p>
        </p:txBody>
      </p:sp>
      <p:sp>
        <p:nvSpPr>
          <p:cNvPr id="14" name="Tekstiruutu 13"/>
          <p:cNvSpPr txBox="1"/>
          <p:nvPr/>
        </p:nvSpPr>
        <p:spPr>
          <a:xfrm>
            <a:off x="6005702" y="4638479"/>
            <a:ext cx="2080320" cy="1969770"/>
          </a:xfrm>
          <a:prstGeom prst="rect">
            <a:avLst/>
          </a:prstGeom>
          <a:noFill/>
        </p:spPr>
        <p:txBody>
          <a:bodyPr wrap="square" rtlCol="0">
            <a:spAutoFit/>
          </a:bodyPr>
          <a:lstStyle/>
          <a:p>
            <a:pPr algn="just"/>
            <a:r>
              <a:rPr lang="fi-FI" sz="1400" b="1"/>
              <a:t>Eniten toimeentulotukea saaneita 65 vuotta täyttäneitä</a:t>
            </a:r>
            <a:r>
              <a:rPr lang="fi-FI" sz="1400"/>
              <a:t>, 21.% vastaavanikäisestä. Varkaudessa on eniten ikäihmisiä (2,7%), jotka saavat toimeentulotukea ja vähiten Tervossa 1,2%. </a:t>
            </a:r>
            <a:r>
              <a:rPr lang="fi-FI" sz="1000"/>
              <a:t>(Sotkanet 2019)</a:t>
            </a:r>
          </a:p>
        </p:txBody>
      </p:sp>
      <p:sp>
        <p:nvSpPr>
          <p:cNvPr id="15" name="Tekstiruutu 14"/>
          <p:cNvSpPr txBox="1"/>
          <p:nvPr/>
        </p:nvSpPr>
        <p:spPr>
          <a:xfrm>
            <a:off x="3591452" y="1338753"/>
            <a:ext cx="3506907" cy="1384995"/>
          </a:xfrm>
          <a:prstGeom prst="rect">
            <a:avLst/>
          </a:prstGeom>
          <a:noFill/>
        </p:spPr>
        <p:txBody>
          <a:bodyPr wrap="square" rtlCol="0">
            <a:spAutoFit/>
          </a:bodyPr>
          <a:lstStyle/>
          <a:p>
            <a:pPr algn="just"/>
            <a:r>
              <a:rPr lang="fi-FI" sz="1400" b="1"/>
              <a:t>Koulutustasomittain</a:t>
            </a:r>
            <a:r>
              <a:rPr lang="fi-FI" sz="1400"/>
              <a:t> on toiseksi heikoin, 358,2 vaikkakin nousussa. Alhaisin oli </a:t>
            </a:r>
            <a:r>
              <a:rPr lang="fi-FI" sz="1400" err="1"/>
              <a:t>Pohjois</a:t>
            </a:r>
            <a:r>
              <a:rPr lang="fi-FI" sz="1400"/>
              <a:t>-Karjalassa 349,1. Matalimmat koulutustasot olivat Rautavaaralla (224,0), Kaavilla (249,4) ja Vesannolla (253,1). Korkein Kuopiossa (401,8) ja Siilinjärvellä (391,2) </a:t>
            </a:r>
            <a:r>
              <a:rPr lang="fi-FI" sz="1000"/>
              <a:t>(Tilastokeskus 2019)</a:t>
            </a:r>
          </a:p>
        </p:txBody>
      </p:sp>
      <p:sp>
        <p:nvSpPr>
          <p:cNvPr id="16" name="Tekstiruutu 15"/>
          <p:cNvSpPr txBox="1"/>
          <p:nvPr/>
        </p:nvSpPr>
        <p:spPr>
          <a:xfrm>
            <a:off x="8513648" y="4267510"/>
            <a:ext cx="3342903" cy="523220"/>
          </a:xfrm>
          <a:prstGeom prst="rect">
            <a:avLst/>
          </a:prstGeom>
          <a:noFill/>
        </p:spPr>
        <p:txBody>
          <a:bodyPr wrap="square" rtlCol="0">
            <a:spAutoFit/>
          </a:bodyPr>
          <a:lstStyle/>
          <a:p>
            <a:r>
              <a:rPr lang="fi-FI" sz="1400" b="1"/>
              <a:t>Katuturvallisuusindeksi</a:t>
            </a:r>
            <a:r>
              <a:rPr lang="fi-FI" sz="1400"/>
              <a:t> on 98,95, toiseksi huonoin (Keski-Suomi 89,43). </a:t>
            </a:r>
            <a:r>
              <a:rPr lang="fi-FI" sz="1000"/>
              <a:t>(</a:t>
            </a:r>
            <a:r>
              <a:rPr lang="fi-FI" sz="1000" err="1"/>
              <a:t>PolStat</a:t>
            </a:r>
            <a:r>
              <a:rPr lang="fi-FI" sz="1000"/>
              <a:t> 2020).</a:t>
            </a:r>
          </a:p>
        </p:txBody>
      </p:sp>
      <p:pic>
        <p:nvPicPr>
          <p:cNvPr id="17" name="Kuv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09" y="5942009"/>
            <a:ext cx="1003297" cy="501649"/>
          </a:xfrm>
          <a:prstGeom prst="rect">
            <a:avLst/>
          </a:prstGeom>
        </p:spPr>
      </p:pic>
      <p:pic>
        <p:nvPicPr>
          <p:cNvPr id="18" name="Kuva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50" y="2863917"/>
            <a:ext cx="1816920" cy="1084474"/>
          </a:xfrm>
          <a:prstGeom prst="rect">
            <a:avLst/>
          </a:prstGeom>
        </p:spPr>
      </p:pic>
      <p:cxnSp>
        <p:nvCxnSpPr>
          <p:cNvPr id="19" name="Suora yhdysviiva 18"/>
          <p:cNvCxnSpPr/>
          <p:nvPr/>
        </p:nvCxnSpPr>
        <p:spPr>
          <a:xfrm flipH="1" flipV="1">
            <a:off x="7083502" y="1393974"/>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H="1" flipV="1">
            <a:off x="5719117" y="2827711"/>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H="1" flipV="1">
            <a:off x="5913227" y="5031491"/>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7235411" y="1709369"/>
            <a:ext cx="2298195" cy="1123384"/>
          </a:xfrm>
          <a:prstGeom prst="rect">
            <a:avLst/>
          </a:prstGeom>
          <a:noFill/>
        </p:spPr>
        <p:txBody>
          <a:bodyPr wrap="square" rtlCol="0">
            <a:spAutoFit/>
          </a:bodyPr>
          <a:lstStyle/>
          <a:p>
            <a:r>
              <a:rPr lang="fi-FI" sz="1400" b="1"/>
              <a:t>Avioeroja</a:t>
            </a:r>
            <a:r>
              <a:rPr lang="fi-FI" sz="1400"/>
              <a:t> on toiseksi eniten 18.5%. Iisalmessa 24,3% ja Sonkajärvellä 3,9%. </a:t>
            </a:r>
            <a:r>
              <a:rPr lang="fi-FI" sz="1000"/>
              <a:t>(Sotkanet 2018). </a:t>
            </a:r>
          </a:p>
          <a:p>
            <a:endParaRPr lang="fi-FI" sz="1400"/>
          </a:p>
        </p:txBody>
      </p:sp>
      <p:cxnSp>
        <p:nvCxnSpPr>
          <p:cNvPr id="27" name="Suora yhdysviiva 26"/>
          <p:cNvCxnSpPr/>
          <p:nvPr/>
        </p:nvCxnSpPr>
        <p:spPr>
          <a:xfrm flipH="1" flipV="1">
            <a:off x="9589196" y="1247302"/>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8838528" y="3014133"/>
            <a:ext cx="0" cy="7158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kstiruutu 28"/>
          <p:cNvSpPr txBox="1"/>
          <p:nvPr/>
        </p:nvSpPr>
        <p:spPr>
          <a:xfrm>
            <a:off x="8142845" y="1249109"/>
            <a:ext cx="758541" cy="369332"/>
          </a:xfrm>
          <a:prstGeom prst="rect">
            <a:avLst/>
          </a:prstGeom>
          <a:noFill/>
        </p:spPr>
        <p:txBody>
          <a:bodyPr wrap="none" rtlCol="0">
            <a:spAutoFit/>
          </a:bodyPr>
          <a:lstStyle/>
          <a:p>
            <a:r>
              <a:rPr lang="fi-FI"/>
              <a:t>18,5%</a:t>
            </a:r>
          </a:p>
        </p:txBody>
      </p:sp>
      <p:pic>
        <p:nvPicPr>
          <p:cNvPr id="30" name="Kuva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3648" y="4886585"/>
            <a:ext cx="3053942" cy="1822855"/>
          </a:xfrm>
          <a:prstGeom prst="rect">
            <a:avLst/>
          </a:prstGeom>
        </p:spPr>
      </p:pic>
      <p:cxnSp>
        <p:nvCxnSpPr>
          <p:cNvPr id="35" name="Suora yhdysviiva 34"/>
          <p:cNvCxnSpPr/>
          <p:nvPr/>
        </p:nvCxnSpPr>
        <p:spPr>
          <a:xfrm flipV="1">
            <a:off x="8423661" y="4315685"/>
            <a:ext cx="0" cy="7158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29" y="1108452"/>
            <a:ext cx="307862" cy="325323"/>
          </a:xfrm>
          <a:prstGeom prst="rect">
            <a:avLst/>
          </a:prstGeom>
        </p:spPr>
      </p:pic>
    </p:spTree>
    <p:extLst>
      <p:ext uri="{BB962C8B-B14F-4D97-AF65-F5344CB8AC3E}">
        <p14:creationId xmlns:p14="http://schemas.microsoft.com/office/powerpoint/2010/main" val="292946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62632" y="6542287"/>
            <a:ext cx="2844800" cy="365125"/>
          </a:xfrm>
        </p:spPr>
        <p:txBody>
          <a:bodyPr/>
          <a:lstStyle/>
          <a:p>
            <a:r>
              <a:rPr lang="fi-FI"/>
              <a:t>27.4.2021 sade.rytkonen@kuh.fi</a:t>
            </a:r>
          </a:p>
        </p:txBody>
      </p:sp>
      <p:sp>
        <p:nvSpPr>
          <p:cNvPr id="3" name="Otsikko 2"/>
          <p:cNvSpPr>
            <a:spLocks noGrp="1"/>
          </p:cNvSpPr>
          <p:nvPr>
            <p:ph type="title"/>
          </p:nvPr>
        </p:nvSpPr>
        <p:spPr>
          <a:xfrm>
            <a:off x="176865" y="332656"/>
            <a:ext cx="11820402" cy="607144"/>
          </a:xfrm>
          <a:solidFill>
            <a:schemeClr val="accent2">
              <a:lumMod val="20000"/>
              <a:lumOff val="80000"/>
            </a:schemeClr>
          </a:solidFill>
        </p:spPr>
        <p:txBody>
          <a:bodyPr>
            <a:noAutofit/>
          </a:bodyPr>
          <a:lstStyle/>
          <a:p>
            <a:r>
              <a:rPr lang="fi-FI" sz="3200"/>
              <a:t>Lapset, nuoret ja lapsiperheet</a:t>
            </a:r>
          </a:p>
        </p:txBody>
      </p:sp>
      <p:sp>
        <p:nvSpPr>
          <p:cNvPr id="5" name="Tekstiruutu 4"/>
          <p:cNvSpPr txBox="1"/>
          <p:nvPr/>
        </p:nvSpPr>
        <p:spPr>
          <a:xfrm>
            <a:off x="157736" y="1067692"/>
            <a:ext cx="2387598" cy="5570756"/>
          </a:xfrm>
          <a:prstGeom prst="rect">
            <a:avLst/>
          </a:prstGeom>
          <a:solidFill>
            <a:schemeClr val="accent2">
              <a:lumMod val="20000"/>
              <a:lumOff val="80000"/>
            </a:schemeClr>
          </a:solidFill>
        </p:spPr>
        <p:txBody>
          <a:bodyPr wrap="square" rtlCol="0">
            <a:spAutoFit/>
          </a:bodyPr>
          <a:lstStyle/>
          <a:p>
            <a:r>
              <a:rPr lang="fi-FI" sz="1400"/>
              <a:t>Liikkuvan varhaiskasvatuksen ohjelman kautta liikkumista on lisätty ja istumista vähennetty. </a:t>
            </a:r>
            <a:r>
              <a:rPr lang="fi-FI" sz="1000"/>
              <a:t>(Virveli 2020) </a:t>
            </a:r>
          </a:p>
          <a:p>
            <a:endParaRPr lang="fi-FI" sz="1400"/>
          </a:p>
          <a:p>
            <a:pPr lvl="0"/>
            <a:r>
              <a:rPr lang="fi-FI" sz="1400"/>
              <a:t>Lasten (4v) osuus, jotka nukkuvat alle 11,5 tuntia vuorokaudessa 74,1% (2.paras tilanne) </a:t>
            </a:r>
            <a:r>
              <a:rPr lang="fi-FI" sz="1000"/>
              <a:t>(</a:t>
            </a:r>
            <a:r>
              <a:rPr lang="fi-FI" sz="1000" err="1"/>
              <a:t>FinLapset</a:t>
            </a:r>
            <a:r>
              <a:rPr lang="fi-FI" sz="1000"/>
              <a:t> 2018)</a:t>
            </a:r>
          </a:p>
          <a:p>
            <a:pPr lvl="0"/>
            <a:endParaRPr lang="fi-FI" sz="1400"/>
          </a:p>
          <a:p>
            <a:pPr lvl="0"/>
            <a:r>
              <a:rPr lang="fi-FI" sz="1400"/>
              <a:t>Ahtaasti asuvia lapsiasuntokuntia kaikista lapsiasuntokunnista 27.8%, (2.vähiten) ja vähenemässä. Eniten Tuusniemellä lähes 50%, Rautavaaralla 48% ja vähiten Siilinjärvellä 23,2%  ja vähenemässä </a:t>
            </a:r>
            <a:r>
              <a:rPr lang="fi-FI" sz="1000"/>
              <a:t>(Tilastokeskus 2019).</a:t>
            </a:r>
          </a:p>
          <a:p>
            <a:pPr lvl="0"/>
            <a:endParaRPr lang="fi-FI" sz="1000"/>
          </a:p>
          <a:p>
            <a:pPr lvl="0"/>
            <a:r>
              <a:rPr lang="fi-FI" sz="1400"/>
              <a:t>Leikkitoiminnan piirissä keskimäärin toimintapäivinä olleet lapset 234, kunnan kustantamat palvelut (2.eniten) tosin laskusuunnassa </a:t>
            </a:r>
            <a:r>
              <a:rPr lang="fi-FI" sz="1000"/>
              <a:t>(Sosiaalipalvelujen toimintatilast0 2019)</a:t>
            </a: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225" y="1101676"/>
            <a:ext cx="1498564" cy="749282"/>
          </a:xfrm>
          <a:prstGeom prst="rect">
            <a:avLst/>
          </a:prstGeom>
        </p:spPr>
      </p:pic>
      <p:sp>
        <p:nvSpPr>
          <p:cNvPr id="8" name="Tekstiruutu 7"/>
          <p:cNvSpPr txBox="1"/>
          <p:nvPr/>
        </p:nvSpPr>
        <p:spPr>
          <a:xfrm>
            <a:off x="4407203" y="1091724"/>
            <a:ext cx="4114799" cy="892552"/>
          </a:xfrm>
          <a:prstGeom prst="rect">
            <a:avLst/>
          </a:prstGeom>
          <a:noFill/>
        </p:spPr>
        <p:txBody>
          <a:bodyPr wrap="square" rtlCol="0">
            <a:spAutoFit/>
          </a:bodyPr>
          <a:lstStyle/>
          <a:p>
            <a:pPr algn="just"/>
            <a:r>
              <a:rPr lang="fi-FI" sz="1400" b="1"/>
              <a:t>Vanhemmat kaipaavat enemmän tukea </a:t>
            </a:r>
            <a:r>
              <a:rPr lang="fi-FI" sz="1400"/>
              <a:t>perheen välisiin vuorovaikutussuhteisiin, lasten ja nuorten kasvuun ja kehitykseen sekä omaan jaksamiseen </a:t>
            </a:r>
            <a:r>
              <a:rPr lang="fi-FI" sz="1000"/>
              <a:t>(</a:t>
            </a:r>
            <a:r>
              <a:rPr lang="fi-FI" sz="1000" err="1"/>
              <a:t>FinLapset</a:t>
            </a:r>
            <a:r>
              <a:rPr lang="fi-FI" sz="1000"/>
              <a:t> 2018).</a:t>
            </a:r>
          </a:p>
        </p:txBody>
      </p:sp>
      <p:cxnSp>
        <p:nvCxnSpPr>
          <p:cNvPr id="9" name="Suora yhdysviiva 8"/>
          <p:cNvCxnSpPr/>
          <p:nvPr/>
        </p:nvCxnSpPr>
        <p:spPr>
          <a:xfrm flipH="1" flipV="1">
            <a:off x="2713907" y="1093717"/>
            <a:ext cx="9904" cy="852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kstiruutu 9"/>
          <p:cNvSpPr txBox="1"/>
          <p:nvPr/>
        </p:nvSpPr>
        <p:spPr>
          <a:xfrm>
            <a:off x="2806735" y="2394225"/>
            <a:ext cx="2674747" cy="1107996"/>
          </a:xfrm>
          <a:prstGeom prst="rect">
            <a:avLst/>
          </a:prstGeom>
          <a:noFill/>
        </p:spPr>
        <p:txBody>
          <a:bodyPr wrap="square" rtlCol="0">
            <a:spAutoFit/>
          </a:bodyPr>
          <a:lstStyle/>
          <a:p>
            <a:r>
              <a:rPr lang="fi-FI" sz="1400"/>
              <a:t>4-vuotiaat </a:t>
            </a:r>
            <a:r>
              <a:rPr lang="fi-FI" sz="1400" b="1"/>
              <a:t>lapset altistuvat kodeissa tupakoinnille </a:t>
            </a:r>
            <a:r>
              <a:rPr lang="fi-FI" sz="1400"/>
              <a:t>toiseksi eniten, 4,5% ja </a:t>
            </a:r>
            <a:r>
              <a:rPr lang="fi-FI" sz="1400" b="1"/>
              <a:t>humalahakuiselle juomiselle</a:t>
            </a:r>
            <a:r>
              <a:rPr lang="fi-FI" sz="1400"/>
              <a:t> eniten, 9.3%. </a:t>
            </a:r>
            <a:r>
              <a:rPr lang="fi-FI" sz="1000"/>
              <a:t>(</a:t>
            </a:r>
            <a:r>
              <a:rPr lang="fi-FI" sz="1000" err="1"/>
              <a:t>FinLapset</a:t>
            </a:r>
            <a:r>
              <a:rPr lang="fi-FI" sz="1000"/>
              <a:t> 2018). </a:t>
            </a:r>
          </a:p>
        </p:txBody>
      </p:sp>
      <p:cxnSp>
        <p:nvCxnSpPr>
          <p:cNvPr id="11" name="Suora yhdysviiva 10"/>
          <p:cNvCxnSpPr/>
          <p:nvPr/>
        </p:nvCxnSpPr>
        <p:spPr>
          <a:xfrm flipV="1">
            <a:off x="2718859" y="2371598"/>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Kuv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645" y="3326263"/>
            <a:ext cx="704388" cy="352194"/>
          </a:xfrm>
          <a:prstGeom prst="rect">
            <a:avLst/>
          </a:prstGeom>
        </p:spPr>
      </p:pic>
      <p:cxnSp>
        <p:nvCxnSpPr>
          <p:cNvPr id="22" name="Suora yhdysviiva 21"/>
          <p:cNvCxnSpPr/>
          <p:nvPr/>
        </p:nvCxnSpPr>
        <p:spPr>
          <a:xfrm flipV="1">
            <a:off x="4984939" y="4919477"/>
            <a:ext cx="10168" cy="678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2654150" y="4458035"/>
            <a:ext cx="2647841" cy="954107"/>
          </a:xfrm>
          <a:prstGeom prst="rect">
            <a:avLst/>
          </a:prstGeom>
          <a:noFill/>
        </p:spPr>
        <p:txBody>
          <a:bodyPr wrap="square" rtlCol="0">
            <a:spAutoFit/>
          </a:bodyPr>
          <a:lstStyle/>
          <a:p>
            <a:r>
              <a:rPr lang="fi-FI" sz="1400" b="1"/>
              <a:t>Tervehampaisia 12-vuotiaita </a:t>
            </a:r>
            <a:r>
              <a:rPr lang="fi-FI" sz="1400"/>
              <a:t>suun terveydenhuollon tarkastuksessa käyneistä on 54,1% </a:t>
            </a:r>
            <a:r>
              <a:rPr lang="fi-FI" sz="1000"/>
              <a:t>(</a:t>
            </a:r>
            <a:r>
              <a:rPr lang="fi-FI" sz="1000" err="1"/>
              <a:t>AvoHilmo</a:t>
            </a:r>
            <a:r>
              <a:rPr lang="fi-FI" sz="1000"/>
              <a:t> 2019)</a:t>
            </a:r>
          </a:p>
        </p:txBody>
      </p:sp>
      <p:cxnSp>
        <p:nvCxnSpPr>
          <p:cNvPr id="26" name="Suora yhdysviiva 25"/>
          <p:cNvCxnSpPr/>
          <p:nvPr/>
        </p:nvCxnSpPr>
        <p:spPr>
          <a:xfrm flipV="1">
            <a:off x="8895221" y="1090358"/>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6099855" y="2154025"/>
            <a:ext cx="7946" cy="1215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H="1" flipV="1">
            <a:off x="2692775" y="4458035"/>
            <a:ext cx="1457" cy="1337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3847" y="4510140"/>
            <a:ext cx="587062" cy="457409"/>
          </a:xfrm>
          <a:prstGeom prst="rect">
            <a:avLst/>
          </a:prstGeom>
        </p:spPr>
      </p:pic>
      <p:pic>
        <p:nvPicPr>
          <p:cNvPr id="34" name="Kuva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6225" y="3950127"/>
            <a:ext cx="433137" cy="433137"/>
          </a:xfrm>
          <a:prstGeom prst="rect">
            <a:avLst/>
          </a:prstGeom>
        </p:spPr>
      </p:pic>
      <p:pic>
        <p:nvPicPr>
          <p:cNvPr id="36" name="Kuva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301" y="5407678"/>
            <a:ext cx="587062" cy="457409"/>
          </a:xfrm>
          <a:prstGeom prst="rect">
            <a:avLst/>
          </a:prstGeom>
        </p:spPr>
      </p:pic>
      <p:cxnSp>
        <p:nvCxnSpPr>
          <p:cNvPr id="40" name="Suora yhdysviiva 39"/>
          <p:cNvCxnSpPr/>
          <p:nvPr/>
        </p:nvCxnSpPr>
        <p:spPr>
          <a:xfrm flipV="1">
            <a:off x="8125143" y="3642470"/>
            <a:ext cx="10301" cy="9123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kstiruutu 49"/>
          <p:cNvSpPr txBox="1"/>
          <p:nvPr/>
        </p:nvSpPr>
        <p:spPr>
          <a:xfrm>
            <a:off x="8951258" y="1127435"/>
            <a:ext cx="2600094" cy="830997"/>
          </a:xfrm>
          <a:prstGeom prst="rect">
            <a:avLst/>
          </a:prstGeom>
          <a:noFill/>
        </p:spPr>
        <p:txBody>
          <a:bodyPr wrap="square" rtlCol="0">
            <a:spAutoFit/>
          </a:bodyPr>
          <a:lstStyle/>
          <a:p>
            <a:r>
              <a:rPr lang="fi-FI" sz="1400" b="1"/>
              <a:t>Rikoksista syyllisiksi epäiltyjä </a:t>
            </a:r>
            <a:r>
              <a:rPr lang="fi-FI" sz="1400"/>
              <a:t>0-14v. eniten 13,2/1000 </a:t>
            </a:r>
            <a:r>
              <a:rPr lang="fi-FI" sz="1000"/>
              <a:t>(Sotkanet 2019)</a:t>
            </a:r>
          </a:p>
          <a:p>
            <a:endParaRPr lang="fi-FI" sz="1000"/>
          </a:p>
        </p:txBody>
      </p:sp>
      <p:cxnSp>
        <p:nvCxnSpPr>
          <p:cNvPr id="56" name="Suora yhdysviiva 55"/>
          <p:cNvCxnSpPr/>
          <p:nvPr/>
        </p:nvCxnSpPr>
        <p:spPr>
          <a:xfrm flipH="1" flipV="1">
            <a:off x="8354071" y="5162605"/>
            <a:ext cx="1870" cy="10221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p:nvSpPr>
        <p:spPr>
          <a:xfrm>
            <a:off x="5086507" y="4846400"/>
            <a:ext cx="2188523" cy="1107996"/>
          </a:xfrm>
          <a:prstGeom prst="rect">
            <a:avLst/>
          </a:prstGeom>
          <a:noFill/>
        </p:spPr>
        <p:txBody>
          <a:bodyPr wrap="square" rtlCol="0">
            <a:spAutoFit/>
          </a:bodyPr>
          <a:lstStyle/>
          <a:p>
            <a:r>
              <a:rPr lang="fi-FI" sz="1400" b="1"/>
              <a:t>Huostassa tai kiireellisesti sijoitettuna </a:t>
            </a:r>
            <a:r>
              <a:rPr lang="fi-FI" sz="1400"/>
              <a:t>olleet 0-17-vuotiaat 1,5%, toiseksi eniten </a:t>
            </a:r>
            <a:r>
              <a:rPr lang="fi-FI" sz="1000"/>
              <a:t>(Lastensuojelurekisteri 2019). </a:t>
            </a:r>
            <a:endParaRPr lang="fi-FI" sz="1400"/>
          </a:p>
        </p:txBody>
      </p:sp>
      <p:pic>
        <p:nvPicPr>
          <p:cNvPr id="17" name="Kuva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5243" y="5252094"/>
            <a:ext cx="827854" cy="555352"/>
          </a:xfrm>
          <a:prstGeom prst="rect">
            <a:avLst/>
          </a:prstGeom>
        </p:spPr>
      </p:pic>
      <p:sp>
        <p:nvSpPr>
          <p:cNvPr id="20" name="Tekstiruutu 19"/>
          <p:cNvSpPr txBox="1"/>
          <p:nvPr/>
        </p:nvSpPr>
        <p:spPr>
          <a:xfrm>
            <a:off x="8451462" y="5078754"/>
            <a:ext cx="2228124" cy="1354217"/>
          </a:xfrm>
          <a:prstGeom prst="rect">
            <a:avLst/>
          </a:prstGeom>
          <a:noFill/>
        </p:spPr>
        <p:txBody>
          <a:bodyPr wrap="square" rtlCol="0">
            <a:spAutoFit/>
          </a:bodyPr>
          <a:lstStyle/>
          <a:p>
            <a:r>
              <a:rPr lang="fi-FI" sz="1400" b="1"/>
              <a:t>Kodin ulkopuolelle sijoitettuja </a:t>
            </a:r>
            <a:r>
              <a:rPr lang="fi-FI" sz="1400"/>
              <a:t>0-17 vuotiaita, % vastaavanikäisestä väestöstä eniten </a:t>
            </a:r>
            <a:r>
              <a:rPr lang="fi-FI" sz="1400" err="1"/>
              <a:t>Pohjois</a:t>
            </a:r>
            <a:r>
              <a:rPr lang="fi-FI" sz="1400"/>
              <a:t>-Savossa (1,9%) </a:t>
            </a:r>
            <a:r>
              <a:rPr lang="fi-FI" sz="1000"/>
              <a:t>(Lastensuojelurekisteri 2019)</a:t>
            </a:r>
          </a:p>
        </p:txBody>
      </p:sp>
      <p:sp>
        <p:nvSpPr>
          <p:cNvPr id="43" name="Suorakulmio 42"/>
          <p:cNvSpPr/>
          <p:nvPr/>
        </p:nvSpPr>
        <p:spPr>
          <a:xfrm>
            <a:off x="8186737" y="3572647"/>
            <a:ext cx="2945734" cy="1123384"/>
          </a:xfrm>
          <a:prstGeom prst="rect">
            <a:avLst/>
          </a:prstGeom>
        </p:spPr>
        <p:txBody>
          <a:bodyPr wrap="square">
            <a:spAutoFit/>
          </a:bodyPr>
          <a:lstStyle/>
          <a:p>
            <a:r>
              <a:rPr lang="fi-FI" sz="1400">
                <a:solidFill>
                  <a:srgbClr val="000000"/>
                </a:solidFill>
              </a:rPr>
              <a:t>4 ja 5.lk nuorista </a:t>
            </a:r>
            <a:r>
              <a:rPr lang="fi-FI" sz="1400" b="1">
                <a:solidFill>
                  <a:srgbClr val="000000"/>
                </a:solidFill>
              </a:rPr>
              <a:t>tuntee itsensä yksinäiseks</a:t>
            </a:r>
            <a:r>
              <a:rPr lang="fi-FI" sz="1400">
                <a:solidFill>
                  <a:srgbClr val="000000"/>
                </a:solidFill>
              </a:rPr>
              <a:t>i 3,5%, toiseksi eniten. Eniten Sonkajärvellä (9,2%) ja vähiten Kiuruvedellä (2,1%) </a:t>
            </a:r>
            <a:r>
              <a:rPr lang="fi-FI" sz="1000">
                <a:solidFill>
                  <a:srgbClr val="000000"/>
                </a:solidFill>
              </a:rPr>
              <a:t>(Kouluterveyskysely 2019).  </a:t>
            </a:r>
            <a:endParaRPr lang="fi-FI" sz="1000"/>
          </a:p>
        </p:txBody>
      </p:sp>
      <p:sp>
        <p:nvSpPr>
          <p:cNvPr id="58" name="Tekstiruutu 57"/>
          <p:cNvSpPr txBox="1"/>
          <p:nvPr/>
        </p:nvSpPr>
        <p:spPr>
          <a:xfrm>
            <a:off x="2776493" y="5512061"/>
            <a:ext cx="1663898" cy="261610"/>
          </a:xfrm>
          <a:prstGeom prst="rect">
            <a:avLst/>
          </a:prstGeom>
          <a:noFill/>
        </p:spPr>
        <p:txBody>
          <a:bodyPr wrap="square" rtlCol="0">
            <a:spAutoFit/>
          </a:bodyPr>
          <a:lstStyle/>
          <a:p>
            <a:r>
              <a:rPr lang="fi-FI" sz="1100" b="1"/>
              <a:t>51%                     56,9%</a:t>
            </a:r>
          </a:p>
        </p:txBody>
      </p:sp>
      <p:sp>
        <p:nvSpPr>
          <p:cNvPr id="45" name="Tekstiruutu 44"/>
          <p:cNvSpPr txBox="1"/>
          <p:nvPr/>
        </p:nvSpPr>
        <p:spPr>
          <a:xfrm>
            <a:off x="6176446" y="2088744"/>
            <a:ext cx="2010291" cy="1354217"/>
          </a:xfrm>
          <a:prstGeom prst="rect">
            <a:avLst/>
          </a:prstGeom>
          <a:noFill/>
        </p:spPr>
        <p:txBody>
          <a:bodyPr wrap="square" rtlCol="0">
            <a:spAutoFit/>
          </a:bodyPr>
          <a:lstStyle/>
          <a:p>
            <a:r>
              <a:rPr lang="fi-FI" sz="1400"/>
              <a:t>Vähintään yhtenä arkiaamuna </a:t>
            </a:r>
            <a:r>
              <a:rPr lang="fi-FI" sz="1400" b="1"/>
              <a:t>aamupalan jättää väliin </a:t>
            </a:r>
            <a:r>
              <a:rPr lang="fi-FI" sz="1400"/>
              <a:t>26 % 4. ja 5. </a:t>
            </a:r>
            <a:r>
              <a:rPr lang="fi-FI" sz="1400" err="1"/>
              <a:t>lk</a:t>
            </a:r>
            <a:r>
              <a:rPr lang="fi-FI" sz="1400"/>
              <a:t> oppilaista, toiseksi eniten </a:t>
            </a:r>
            <a:r>
              <a:rPr lang="fi-FI" sz="1000"/>
              <a:t>(Kouluterveyskysely 2019)</a:t>
            </a:r>
          </a:p>
        </p:txBody>
      </p:sp>
      <p:pic>
        <p:nvPicPr>
          <p:cNvPr id="63" name="Kuva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3378" y="2768800"/>
            <a:ext cx="766874" cy="561975"/>
          </a:xfrm>
          <a:prstGeom prst="rect">
            <a:avLst/>
          </a:prstGeom>
        </p:spPr>
      </p:pic>
      <p:sp>
        <p:nvSpPr>
          <p:cNvPr id="65" name="Tekstiruutu 64"/>
          <p:cNvSpPr txBox="1"/>
          <p:nvPr/>
        </p:nvSpPr>
        <p:spPr>
          <a:xfrm>
            <a:off x="8564371" y="4608039"/>
            <a:ext cx="1663898" cy="261610"/>
          </a:xfrm>
          <a:prstGeom prst="rect">
            <a:avLst/>
          </a:prstGeom>
          <a:noFill/>
        </p:spPr>
        <p:txBody>
          <a:bodyPr wrap="square" rtlCol="0">
            <a:spAutoFit/>
          </a:bodyPr>
          <a:lstStyle/>
          <a:p>
            <a:r>
              <a:rPr lang="fi-FI" sz="1100" b="1"/>
              <a:t>4,3%                     2,69%</a:t>
            </a:r>
          </a:p>
        </p:txBody>
      </p:sp>
      <p:pic>
        <p:nvPicPr>
          <p:cNvPr id="69" name="Kuva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1103" y="3828319"/>
            <a:ext cx="589450" cy="655513"/>
          </a:xfrm>
          <a:prstGeom prst="rect">
            <a:avLst/>
          </a:prstGeom>
        </p:spPr>
      </p:pic>
      <p:pic>
        <p:nvPicPr>
          <p:cNvPr id="4" name="Kuva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91658" y="6083098"/>
            <a:ext cx="435708" cy="435708"/>
          </a:xfrm>
          <a:prstGeom prst="rect">
            <a:avLst/>
          </a:prstGeom>
        </p:spPr>
      </p:pic>
    </p:spTree>
    <p:extLst>
      <p:ext uri="{BB962C8B-B14F-4D97-AF65-F5344CB8AC3E}">
        <p14:creationId xmlns:p14="http://schemas.microsoft.com/office/powerpoint/2010/main" val="103462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799" y="-2232"/>
            <a:ext cx="10058402" cy="1075032"/>
          </a:xfrm>
        </p:spPr>
        <p:txBody>
          <a:bodyPr>
            <a:normAutofit/>
          </a:bodyPr>
          <a:lstStyle/>
          <a:p>
            <a:r>
              <a:rPr lang="fi-FI" sz="3200">
                <a:latin typeface="Verdana" panose="020B0604030504040204" pitchFamily="34" charset="0"/>
                <a:ea typeface="Verdana" panose="020B0604030504040204" pitchFamily="34" charset="0"/>
              </a:rPr>
              <a:t>Hyvinvointikertomuksen ja -suunnitelman laatinut rukkasryhmä, pj. </a:t>
            </a:r>
            <a:r>
              <a:rPr lang="fi-FI" sz="2000">
                <a:latin typeface="Verdana" panose="020B0604030504040204" pitchFamily="34" charset="0"/>
                <a:ea typeface="Verdana" panose="020B0604030504040204" pitchFamily="34" charset="0"/>
              </a:rPr>
              <a:t>Säde Rytkönen</a:t>
            </a: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655131103"/>
              </p:ext>
            </p:extLst>
          </p:nvPr>
        </p:nvGraphicFramePr>
        <p:xfrm>
          <a:off x="876686" y="1574276"/>
          <a:ext cx="10533858" cy="4989334"/>
        </p:xfrm>
        <a:graphic>
          <a:graphicData uri="http://schemas.openxmlformats.org/drawingml/2006/table">
            <a:tbl>
              <a:tblPr/>
              <a:tblGrid>
                <a:gridCol w="5266929">
                  <a:extLst>
                    <a:ext uri="{9D8B030D-6E8A-4147-A177-3AD203B41FA5}">
                      <a16:colId xmlns:a16="http://schemas.microsoft.com/office/drawing/2014/main" val="2863813604"/>
                    </a:ext>
                  </a:extLst>
                </a:gridCol>
                <a:gridCol w="5266929">
                  <a:extLst>
                    <a:ext uri="{9D8B030D-6E8A-4147-A177-3AD203B41FA5}">
                      <a16:colId xmlns:a16="http://schemas.microsoft.com/office/drawing/2014/main" val="2462449675"/>
                    </a:ext>
                  </a:extLst>
                </a:gridCol>
              </a:tblGrid>
              <a:tr h="4126133">
                <a:tc>
                  <a:txBody>
                    <a:bodyPr/>
                    <a:lstStyle/>
                    <a:p>
                      <a:r>
                        <a:rPr lang="fi-FI" sz="1800" baseline="0">
                          <a:effectLst/>
                          <a:latin typeface="Verdana" panose="020B0604030504040204" pitchFamily="34" charset="0"/>
                          <a:ea typeface="Verdana" panose="020B0604030504040204" pitchFamily="34" charset="0"/>
                        </a:rPr>
                        <a:t>RUKKASRYHMÄN JÄSENET:</a:t>
                      </a:r>
                    </a:p>
                    <a:p>
                      <a:endParaRPr lang="fi-FI" sz="1800">
                        <a:solidFill>
                          <a:schemeClr val="bg1">
                            <a:lumMod val="50000"/>
                          </a:schemeClr>
                        </a:solidFill>
                        <a:effectLst/>
                        <a:latin typeface="Verdana" panose="020B0604030504040204" pitchFamily="34" charset="0"/>
                        <a:ea typeface="Verdana" panose="020B0604030504040204" pitchFamily="34" charset="0"/>
                      </a:endParaRPr>
                    </a:p>
                    <a:p>
                      <a:r>
                        <a:rPr lang="fi-FI" sz="1800">
                          <a:solidFill>
                            <a:schemeClr val="tx2"/>
                          </a:solidFill>
                          <a:effectLst/>
                          <a:latin typeface="Verdana" panose="020B0604030504040204" pitchFamily="34" charset="0"/>
                          <a:ea typeface="Verdana" panose="020B0604030504040204" pitchFamily="34" charset="0"/>
                        </a:rPr>
                        <a:t>*Järjestöjen edustajat; </a:t>
                      </a:r>
                    </a:p>
                    <a:p>
                      <a:r>
                        <a:rPr lang="fi-FI" sz="1800">
                          <a:solidFill>
                            <a:schemeClr val="tx2"/>
                          </a:solidFill>
                          <a:effectLst/>
                          <a:latin typeface="Verdana" panose="020B0604030504040204" pitchFamily="34" charset="0"/>
                          <a:ea typeface="Verdana" panose="020B0604030504040204" pitchFamily="34" charset="0"/>
                        </a:rPr>
                        <a:t>Heidi Hartikainen, Jussi Salmi, Tarja Ikonen, Maritta Nordberg, Sami Hämäläinen, Tuula Hirvonen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Ylä</a:t>
                      </a:r>
                      <a:r>
                        <a:rPr lang="fi-FI" sz="1800">
                          <a:solidFill>
                            <a:schemeClr val="tx2"/>
                          </a:solidFill>
                          <a:effectLst/>
                          <a:latin typeface="Verdana" panose="020B0604030504040204" pitchFamily="34" charset="0"/>
                          <a:ea typeface="Verdana" panose="020B0604030504040204" pitchFamily="34" charset="0"/>
                        </a:rPr>
                        <a:t>-Savon SOTE-kuntayhtymä: </a:t>
                      </a:r>
                    </a:p>
                    <a:p>
                      <a:r>
                        <a:rPr lang="fi-FI" sz="1800">
                          <a:solidFill>
                            <a:schemeClr val="tx2"/>
                          </a:solidFill>
                          <a:effectLst/>
                          <a:latin typeface="Verdana" panose="020B0604030504040204" pitchFamily="34" charset="0"/>
                          <a:ea typeface="Verdana" panose="020B0604030504040204" pitchFamily="34" charset="0"/>
                        </a:rPr>
                        <a:t>Hannele Vesterlin ja Marika Lätti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*Hankkeet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POSOTE20; Anne Aholainen ja Minna Rytkönen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*Ev.lut. seurakunnat, Kuopion hiippakunta; </a:t>
                      </a:r>
                    </a:p>
                    <a:p>
                      <a:r>
                        <a:rPr lang="fi-FI" sz="1800">
                          <a:solidFill>
                            <a:schemeClr val="tx2"/>
                          </a:solidFill>
                          <a:effectLst/>
                          <a:latin typeface="Verdana" panose="020B0604030504040204" pitchFamily="34" charset="0"/>
                          <a:ea typeface="Verdana" panose="020B0604030504040204" pitchFamily="34" charset="0"/>
                        </a:rPr>
                        <a:t>Juha Antikainen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*Apteekki: </a:t>
                      </a:r>
                    </a:p>
                    <a:p>
                      <a:r>
                        <a:rPr lang="fi-FI" sz="1800">
                          <a:solidFill>
                            <a:schemeClr val="tx2"/>
                          </a:solidFill>
                          <a:effectLst/>
                          <a:latin typeface="Verdana" panose="020B0604030504040204" pitchFamily="34" charset="0"/>
                          <a:ea typeface="Verdana" panose="020B0604030504040204" pitchFamily="34" charset="0"/>
                        </a:rPr>
                        <a:t>Jouko Savolainen, Itä-Suomen yliopiston apteekki</a:t>
                      </a:r>
                      <a:br>
                        <a:rPr lang="fi-FI" sz="1800">
                          <a:solidFill>
                            <a:schemeClr val="tx2"/>
                          </a:solidFill>
                          <a:effectLst/>
                          <a:latin typeface="Verdana" panose="020B0604030504040204" pitchFamily="34" charset="0"/>
                          <a:ea typeface="Verdana" panose="020B0604030504040204" pitchFamily="34" charset="0"/>
                        </a:rPr>
                      </a:b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kuntien edustajat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Tanja Tilles-Tirkkonen, Kuopio</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Jaana Hämäläinen, Lapinlahti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*Itä-Suomen hyvinvointivoimala; </a:t>
                      </a:r>
                    </a:p>
                    <a:p>
                      <a:r>
                        <a:rPr lang="fi-FI" sz="1800">
                          <a:solidFill>
                            <a:schemeClr val="tx2"/>
                          </a:solidFill>
                          <a:effectLst/>
                          <a:latin typeface="Verdana" panose="020B0604030504040204" pitchFamily="34" charset="0"/>
                          <a:ea typeface="Verdana" panose="020B0604030504040204" pitchFamily="34" charset="0"/>
                        </a:rPr>
                        <a:t>Eeva Mäkinen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sairaanhoitopiiri, Mielenterveys ja hyvinvointi palvelukeskus; </a:t>
                      </a:r>
                    </a:p>
                    <a:p>
                      <a:r>
                        <a:rPr lang="fi-FI" sz="1800">
                          <a:solidFill>
                            <a:schemeClr val="tx2"/>
                          </a:solidFill>
                          <a:effectLst/>
                          <a:latin typeface="Verdana" panose="020B0604030504040204" pitchFamily="34" charset="0"/>
                          <a:ea typeface="Verdana" panose="020B0604030504040204" pitchFamily="34" charset="0"/>
                        </a:rPr>
                        <a:t>Jarmo Pajula, Mervi Paldanius</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*Lasten kulttuurikeskus LASTU; </a:t>
                      </a:r>
                    </a:p>
                    <a:p>
                      <a:r>
                        <a:rPr lang="fi-FI" sz="1800">
                          <a:solidFill>
                            <a:schemeClr val="tx2"/>
                          </a:solidFill>
                          <a:effectLst/>
                          <a:latin typeface="Verdana" panose="020B0604030504040204" pitchFamily="34" charset="0"/>
                          <a:ea typeface="Verdana" panose="020B0604030504040204" pitchFamily="34" charset="0"/>
                        </a:rPr>
                        <a:t>Mervi Eskelinen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HYTE-tiimi; </a:t>
                      </a:r>
                    </a:p>
                    <a:p>
                      <a:r>
                        <a:rPr lang="fi-FI" sz="1800">
                          <a:solidFill>
                            <a:schemeClr val="tx2"/>
                          </a:solidFill>
                          <a:effectLst/>
                          <a:latin typeface="Verdana" panose="020B0604030504040204" pitchFamily="34" charset="0"/>
                          <a:ea typeface="Verdana" panose="020B0604030504040204" pitchFamily="34" charset="0"/>
                        </a:rPr>
                        <a:t>Pekka Puustinen, Säde Rytkönen, Helena Törmi</a:t>
                      </a:r>
                      <a:br>
                        <a:rPr lang="fi-FI" sz="1800">
                          <a:effectLst/>
                          <a:latin typeface="Verdana" panose="020B0604030504040204" pitchFamily="34" charset="0"/>
                          <a:ea typeface="Verdana" panose="020B0604030504040204" pitchFamily="34" charset="0"/>
                        </a:rPr>
                      </a:b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6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07356" y="6543899"/>
            <a:ext cx="2844800" cy="365125"/>
          </a:xfrm>
        </p:spPr>
        <p:txBody>
          <a:bodyPr/>
          <a:lstStyle/>
          <a:p>
            <a:r>
              <a:rPr lang="fi-FI"/>
              <a:t>27.4.2021 sade.rytkonen@kuh.fi</a:t>
            </a:r>
          </a:p>
        </p:txBody>
      </p:sp>
      <p:sp>
        <p:nvSpPr>
          <p:cNvPr id="3" name="Otsikko 2"/>
          <p:cNvSpPr>
            <a:spLocks noGrp="1"/>
          </p:cNvSpPr>
          <p:nvPr>
            <p:ph type="title"/>
          </p:nvPr>
        </p:nvSpPr>
        <p:spPr>
          <a:xfrm>
            <a:off x="335925" y="332656"/>
            <a:ext cx="11661341" cy="607144"/>
          </a:xfrm>
          <a:solidFill>
            <a:schemeClr val="accent6">
              <a:lumMod val="20000"/>
              <a:lumOff val="80000"/>
            </a:schemeClr>
          </a:solidFill>
        </p:spPr>
        <p:txBody>
          <a:bodyPr>
            <a:noAutofit/>
          </a:bodyPr>
          <a:lstStyle/>
          <a:p>
            <a:r>
              <a:rPr lang="fi-FI" sz="3200"/>
              <a:t>Nuoret </a:t>
            </a:r>
            <a:r>
              <a:rPr lang="fi-FI" sz="1800"/>
              <a:t>(yläkoulu) </a:t>
            </a:r>
            <a:r>
              <a:rPr lang="fi-FI" sz="3200"/>
              <a:t>ja nuoret aikuiset </a:t>
            </a:r>
            <a:r>
              <a:rPr lang="fi-FI" sz="1800"/>
              <a:t>(2.asteen nuoret)</a:t>
            </a:r>
            <a:endParaRPr lang="fi-FI" sz="3200"/>
          </a:p>
        </p:txBody>
      </p:sp>
      <p:sp>
        <p:nvSpPr>
          <p:cNvPr id="5" name="Tekstiruutu 4"/>
          <p:cNvSpPr txBox="1"/>
          <p:nvPr/>
        </p:nvSpPr>
        <p:spPr>
          <a:xfrm>
            <a:off x="335926" y="1152077"/>
            <a:ext cx="2605692" cy="5355312"/>
          </a:xfrm>
          <a:prstGeom prst="rect">
            <a:avLst/>
          </a:prstGeom>
          <a:solidFill>
            <a:schemeClr val="accent6">
              <a:lumMod val="20000"/>
              <a:lumOff val="80000"/>
            </a:schemeClr>
          </a:solidFill>
        </p:spPr>
        <p:txBody>
          <a:bodyPr wrap="square" rtlCol="0">
            <a:spAutoFit/>
          </a:bodyPr>
          <a:lstStyle/>
          <a:p>
            <a:r>
              <a:rPr lang="fi-FI" sz="1400"/>
              <a:t>Lukiolaiset voivat kaiken kaikkiaan paremmin kuin saman ikäiset ammatillisen oppilaitoksen nuoret. </a:t>
            </a:r>
            <a:r>
              <a:rPr lang="fi-FI" sz="1000"/>
              <a:t>(Kouluterveyskysely 2019)</a:t>
            </a:r>
          </a:p>
          <a:p>
            <a:endParaRPr lang="fi-FI" sz="1400"/>
          </a:p>
          <a:p>
            <a:r>
              <a:rPr lang="fi-FI" sz="1400"/>
              <a:t>Lukiolaiset tietävät paremmin, miten voivat vaikuttaa koulun asioihin </a:t>
            </a:r>
            <a:r>
              <a:rPr lang="fi-FI" sz="1000"/>
              <a:t>(22,3% ei tiedä, mutta toiseksi paras). (Kouluterveyskysely 2019). </a:t>
            </a:r>
          </a:p>
          <a:p>
            <a:endParaRPr lang="fi-FI" sz="1400"/>
          </a:p>
          <a:p>
            <a:r>
              <a:rPr lang="fi-FI" sz="1400"/>
              <a:t>Suurin osa lukiolaisista kokee terveydentilansa hyväksi, n.80% ja kiusaamista koetaan vertailumaakunnista vähiten, 0,7% </a:t>
            </a:r>
            <a:r>
              <a:rPr lang="fi-FI" sz="1000"/>
              <a:t>(Kouluterveyskysely 2019). </a:t>
            </a:r>
          </a:p>
          <a:p>
            <a:endParaRPr lang="fi-FI" sz="1400"/>
          </a:p>
          <a:p>
            <a:r>
              <a:rPr lang="fi-FI" sz="1400"/>
              <a:t>Koko tutkintoon johtavan koulutuksen keskeyttäneitä on vähän (4,6%) </a:t>
            </a:r>
            <a:r>
              <a:rPr lang="fi-FI" sz="1000"/>
              <a:t>(Tilastokeskus 2018/2019), </a:t>
            </a:r>
            <a:r>
              <a:rPr lang="fi-FI" sz="1400"/>
              <a:t>kuten myös syrjäytymisriskissä olevia nuoria eli 18-24 –vuotiaita oli 17,4% (2.vähiten), jotka eivät opiskele, ole työssä tai varusmiespalvelussa </a:t>
            </a:r>
            <a:r>
              <a:rPr lang="fi-FI" sz="1000"/>
              <a:t>(Sotkanet 2017).</a:t>
            </a:r>
            <a:endParaRPr lang="fi-FI" sz="1400"/>
          </a:p>
        </p:txBody>
      </p:sp>
      <p:sp>
        <p:nvSpPr>
          <p:cNvPr id="6" name="Tekstiruutu 5"/>
          <p:cNvSpPr txBox="1"/>
          <p:nvPr/>
        </p:nvSpPr>
        <p:spPr>
          <a:xfrm>
            <a:off x="528313" y="6656175"/>
            <a:ext cx="8009466" cy="523220"/>
          </a:xfrm>
          <a:prstGeom prst="rect">
            <a:avLst/>
          </a:prstGeom>
          <a:noFill/>
        </p:spPr>
        <p:txBody>
          <a:bodyPr wrap="square" rtlCol="0">
            <a:spAutoFit/>
          </a:bodyPr>
          <a:lstStyle/>
          <a:p>
            <a:endParaRPr lang="fi-FI" sz="1400"/>
          </a:p>
          <a:p>
            <a:endParaRPr lang="fi-FI" sz="1400"/>
          </a:p>
        </p:txBody>
      </p:sp>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494" y="3567720"/>
            <a:ext cx="704388" cy="352194"/>
          </a:xfrm>
          <a:prstGeom prst="rect">
            <a:avLst/>
          </a:prstGeom>
        </p:spPr>
      </p:pic>
      <p:pic>
        <p:nvPicPr>
          <p:cNvPr id="16" name="Kuva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275" y="4731271"/>
            <a:ext cx="587062" cy="457409"/>
          </a:xfrm>
          <a:prstGeom prst="rect">
            <a:avLst/>
          </a:prstGeom>
        </p:spPr>
      </p:pic>
      <p:sp>
        <p:nvSpPr>
          <p:cNvPr id="18" name="Tekstiruutu 17"/>
          <p:cNvSpPr txBox="1"/>
          <p:nvPr/>
        </p:nvSpPr>
        <p:spPr>
          <a:xfrm>
            <a:off x="3208590" y="4919904"/>
            <a:ext cx="1663898" cy="261610"/>
          </a:xfrm>
          <a:prstGeom prst="rect">
            <a:avLst/>
          </a:prstGeom>
          <a:noFill/>
        </p:spPr>
        <p:txBody>
          <a:bodyPr wrap="square" rtlCol="0">
            <a:spAutoFit/>
          </a:bodyPr>
          <a:lstStyle/>
          <a:p>
            <a:r>
              <a:rPr lang="fi-FI" sz="1100" b="1"/>
              <a:t>19,7%                     7,5%</a:t>
            </a:r>
          </a:p>
        </p:txBody>
      </p:sp>
      <p:sp>
        <p:nvSpPr>
          <p:cNvPr id="19" name="Tekstiruutu 18"/>
          <p:cNvSpPr txBox="1"/>
          <p:nvPr/>
        </p:nvSpPr>
        <p:spPr>
          <a:xfrm>
            <a:off x="3232109" y="3111418"/>
            <a:ext cx="2146287" cy="1600438"/>
          </a:xfrm>
          <a:prstGeom prst="rect">
            <a:avLst/>
          </a:prstGeom>
          <a:noFill/>
        </p:spPr>
        <p:txBody>
          <a:bodyPr wrap="square" rtlCol="0">
            <a:spAutoFit/>
          </a:bodyPr>
          <a:lstStyle/>
          <a:p>
            <a:pPr algn="just"/>
            <a:r>
              <a:rPr lang="fi-FI" sz="1400" b="1"/>
              <a:t>Yksinäiseksi itsensä kokevia ammatillisen</a:t>
            </a:r>
            <a:r>
              <a:rPr lang="fi-FI" sz="1400"/>
              <a:t> oppilaitoksen nuoria on eniten, 13%. Huonontunut parissa vuodessa (v.2017 8,8%). Eniten yksinäisiä on Siilinjärvellä 20,3%. </a:t>
            </a:r>
            <a:endParaRPr lang="fi-FI" sz="1000"/>
          </a:p>
        </p:txBody>
      </p:sp>
      <p:cxnSp>
        <p:nvCxnSpPr>
          <p:cNvPr id="21" name="Suora yhdysviiva 20"/>
          <p:cNvCxnSpPr/>
          <p:nvPr/>
        </p:nvCxnSpPr>
        <p:spPr>
          <a:xfrm>
            <a:off x="3299303" y="291066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3229092" y="5235998"/>
            <a:ext cx="2337265" cy="246221"/>
          </a:xfrm>
          <a:prstGeom prst="rect">
            <a:avLst/>
          </a:prstGeom>
          <a:noFill/>
        </p:spPr>
        <p:txBody>
          <a:bodyPr wrap="square" rtlCol="0">
            <a:spAutoFit/>
          </a:bodyPr>
          <a:lstStyle/>
          <a:p>
            <a:r>
              <a:rPr lang="fi-FI" sz="1000"/>
              <a:t>(Kouluterveyskysely 2019).</a:t>
            </a:r>
          </a:p>
        </p:txBody>
      </p:sp>
      <p:cxnSp>
        <p:nvCxnSpPr>
          <p:cNvPr id="22" name="Suora yhdysviiva 21"/>
          <p:cNvCxnSpPr/>
          <p:nvPr/>
        </p:nvCxnSpPr>
        <p:spPr>
          <a:xfrm flipH="1" flipV="1">
            <a:off x="5400307" y="4211056"/>
            <a:ext cx="16200" cy="14176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3263354" y="1084422"/>
            <a:ext cx="3749673" cy="954107"/>
          </a:xfrm>
          <a:prstGeom prst="rect">
            <a:avLst/>
          </a:prstGeom>
          <a:noFill/>
        </p:spPr>
        <p:txBody>
          <a:bodyPr wrap="square" rtlCol="0">
            <a:spAutoFit/>
          </a:bodyPr>
          <a:lstStyle/>
          <a:p>
            <a:r>
              <a:rPr lang="fi-FI" sz="1400"/>
              <a:t>Nuoret eivät koe </a:t>
            </a:r>
            <a:r>
              <a:rPr lang="fi-FI" sz="1400" b="1"/>
              <a:t>olevansa osa koulu- tai luokkayhteisöä </a:t>
            </a:r>
            <a:r>
              <a:rPr lang="fi-FI" sz="1400"/>
              <a:t>(8. ja 9lk 13,3%, lukio 11,1%, </a:t>
            </a:r>
            <a:r>
              <a:rPr lang="fi-FI" sz="1400" err="1"/>
              <a:t>ammatill</a:t>
            </a:r>
            <a:r>
              <a:rPr lang="fi-FI" sz="1400"/>
              <a:t> 7,9%) ja kokevat </a:t>
            </a:r>
            <a:r>
              <a:rPr lang="fi-FI" sz="1400" b="1"/>
              <a:t>vaikutus-mahdollisuutensa </a:t>
            </a:r>
            <a:r>
              <a:rPr lang="fi-FI" sz="1400"/>
              <a:t>huonoiksi </a:t>
            </a:r>
            <a:r>
              <a:rPr lang="fi-FI" sz="1000"/>
              <a:t>(Kouluterveyskysely 2019)</a:t>
            </a:r>
          </a:p>
        </p:txBody>
      </p:sp>
      <p:sp>
        <p:nvSpPr>
          <p:cNvPr id="25" name="Tekstiruutu 24"/>
          <p:cNvSpPr txBox="1"/>
          <p:nvPr/>
        </p:nvSpPr>
        <p:spPr>
          <a:xfrm>
            <a:off x="9407036" y="1084422"/>
            <a:ext cx="2751520" cy="954107"/>
          </a:xfrm>
          <a:prstGeom prst="rect">
            <a:avLst/>
          </a:prstGeom>
          <a:noFill/>
        </p:spPr>
        <p:txBody>
          <a:bodyPr wrap="square" rtlCol="0">
            <a:spAutoFit/>
          </a:bodyPr>
          <a:lstStyle/>
          <a:p>
            <a:r>
              <a:rPr lang="fi-FI" sz="1400" b="1"/>
              <a:t>Seksuaalista häirintää  </a:t>
            </a:r>
            <a:r>
              <a:rPr lang="fi-FI" sz="1400"/>
              <a:t>(8. ja 9lk. 4,2%), seksuaalista ehdottelua tai ahdistelua. </a:t>
            </a:r>
            <a:r>
              <a:rPr lang="fi-FI" sz="1000"/>
              <a:t>(Kouluterveyskysely 2019)</a:t>
            </a:r>
          </a:p>
          <a:p>
            <a:endParaRPr lang="fi-FI" sz="1400">
              <a:solidFill>
                <a:schemeClr val="accent5">
                  <a:lumMod val="50000"/>
                </a:schemeClr>
              </a:solidFill>
            </a:endParaRPr>
          </a:p>
        </p:txBody>
      </p:sp>
      <p:cxnSp>
        <p:nvCxnSpPr>
          <p:cNvPr id="26" name="Suora yhdysviiva 25"/>
          <p:cNvCxnSpPr/>
          <p:nvPr/>
        </p:nvCxnSpPr>
        <p:spPr>
          <a:xfrm flipV="1">
            <a:off x="9412860" y="1188859"/>
            <a:ext cx="8301" cy="722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Kuva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246" y="1888754"/>
            <a:ext cx="470111" cy="470111"/>
          </a:xfrm>
          <a:prstGeom prst="rect">
            <a:avLst/>
          </a:prstGeom>
        </p:spPr>
      </p:pic>
      <p:sp>
        <p:nvSpPr>
          <p:cNvPr id="28" name="Tekstiruutu 27"/>
          <p:cNvSpPr txBox="1"/>
          <p:nvPr/>
        </p:nvSpPr>
        <p:spPr>
          <a:xfrm>
            <a:off x="5522363" y="2900215"/>
            <a:ext cx="1824091" cy="1323439"/>
          </a:xfrm>
          <a:prstGeom prst="rect">
            <a:avLst/>
          </a:prstGeom>
          <a:noFill/>
        </p:spPr>
        <p:txBody>
          <a:bodyPr wrap="square" rtlCol="0">
            <a:spAutoFit/>
          </a:bodyPr>
          <a:lstStyle/>
          <a:p>
            <a:r>
              <a:rPr lang="fi-FI" sz="1400"/>
              <a:t>Eniten </a:t>
            </a:r>
            <a:r>
              <a:rPr lang="fi-FI" sz="1400" b="1"/>
              <a:t>vaikeuksia oppimistaidoissa </a:t>
            </a:r>
            <a:r>
              <a:rPr lang="fi-FI" sz="1400"/>
              <a:t>, 8. ja 9.lk, 39,4%.</a:t>
            </a:r>
          </a:p>
          <a:p>
            <a:endParaRPr lang="fi-FI" sz="1400"/>
          </a:p>
          <a:p>
            <a:endParaRPr lang="fi-FI" sz="1400"/>
          </a:p>
          <a:p>
            <a:r>
              <a:rPr lang="fi-FI" sz="1000"/>
              <a:t>(Kouluterveyskysely 2019).</a:t>
            </a:r>
          </a:p>
        </p:txBody>
      </p:sp>
      <p:cxnSp>
        <p:nvCxnSpPr>
          <p:cNvPr id="29" name="Suora yhdysviiva 28"/>
          <p:cNvCxnSpPr/>
          <p:nvPr/>
        </p:nvCxnSpPr>
        <p:spPr>
          <a:xfrm flipV="1">
            <a:off x="5470291" y="2941010"/>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H="1" flipV="1">
            <a:off x="3219273" y="1152077"/>
            <a:ext cx="5115" cy="743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135" y="3593401"/>
            <a:ext cx="587062" cy="457409"/>
          </a:xfrm>
          <a:prstGeom prst="rect">
            <a:avLst/>
          </a:prstGeom>
        </p:spPr>
      </p:pic>
      <p:sp>
        <p:nvSpPr>
          <p:cNvPr id="33" name="Tekstiruutu 32"/>
          <p:cNvSpPr txBox="1"/>
          <p:nvPr/>
        </p:nvSpPr>
        <p:spPr>
          <a:xfrm>
            <a:off x="5477915" y="3623715"/>
            <a:ext cx="1663898" cy="261610"/>
          </a:xfrm>
          <a:prstGeom prst="rect">
            <a:avLst/>
          </a:prstGeom>
          <a:noFill/>
        </p:spPr>
        <p:txBody>
          <a:bodyPr wrap="square" rtlCol="0">
            <a:spAutoFit/>
          </a:bodyPr>
          <a:lstStyle/>
          <a:p>
            <a:r>
              <a:rPr lang="fi-FI" sz="1100" b="1"/>
              <a:t>45,7%                  32,8%</a:t>
            </a:r>
          </a:p>
        </p:txBody>
      </p:sp>
      <p:sp>
        <p:nvSpPr>
          <p:cNvPr id="35" name="Tekstiruutu 34"/>
          <p:cNvSpPr txBox="1"/>
          <p:nvPr/>
        </p:nvSpPr>
        <p:spPr>
          <a:xfrm>
            <a:off x="3252156" y="5681863"/>
            <a:ext cx="1551738" cy="523220"/>
          </a:xfrm>
          <a:prstGeom prst="rect">
            <a:avLst/>
          </a:prstGeom>
          <a:noFill/>
        </p:spPr>
        <p:txBody>
          <a:bodyPr wrap="square" rtlCol="0">
            <a:spAutoFit/>
          </a:bodyPr>
          <a:lstStyle/>
          <a:p>
            <a:r>
              <a:rPr lang="fi-FI" sz="1400" b="1"/>
              <a:t>Koulu-uupumusta </a:t>
            </a:r>
            <a:r>
              <a:rPr lang="fi-FI" sz="1400"/>
              <a:t>8. ja 9.lk:lla 16,4%</a:t>
            </a:r>
          </a:p>
        </p:txBody>
      </p:sp>
      <p:pic>
        <p:nvPicPr>
          <p:cNvPr id="36" name="Kuva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2073" y="6156650"/>
            <a:ext cx="587062" cy="457409"/>
          </a:xfrm>
          <a:prstGeom prst="rect">
            <a:avLst/>
          </a:prstGeom>
        </p:spPr>
      </p:pic>
      <p:sp>
        <p:nvSpPr>
          <p:cNvPr id="37" name="Tekstiruutu 36"/>
          <p:cNvSpPr txBox="1"/>
          <p:nvPr/>
        </p:nvSpPr>
        <p:spPr>
          <a:xfrm>
            <a:off x="3291262" y="6205083"/>
            <a:ext cx="1663898" cy="261610"/>
          </a:xfrm>
          <a:prstGeom prst="rect">
            <a:avLst/>
          </a:prstGeom>
          <a:noFill/>
        </p:spPr>
        <p:txBody>
          <a:bodyPr wrap="square" rtlCol="0">
            <a:spAutoFit/>
          </a:bodyPr>
          <a:lstStyle/>
          <a:p>
            <a:r>
              <a:rPr lang="fi-FI" sz="1100" b="1"/>
              <a:t>20%	12%</a:t>
            </a:r>
          </a:p>
        </p:txBody>
      </p:sp>
      <p:sp>
        <p:nvSpPr>
          <p:cNvPr id="38" name="Tekstiruutu 37"/>
          <p:cNvSpPr txBox="1"/>
          <p:nvPr/>
        </p:nvSpPr>
        <p:spPr>
          <a:xfrm>
            <a:off x="9752969" y="1934216"/>
            <a:ext cx="2329540" cy="2031325"/>
          </a:xfrm>
          <a:prstGeom prst="rect">
            <a:avLst/>
          </a:prstGeom>
          <a:noFill/>
        </p:spPr>
        <p:txBody>
          <a:bodyPr wrap="square" rtlCol="0">
            <a:spAutoFit/>
          </a:bodyPr>
          <a:lstStyle/>
          <a:p>
            <a:r>
              <a:rPr lang="fi-FI" sz="1400"/>
              <a:t>8. ja 9.lk nuorista 11,1% </a:t>
            </a:r>
            <a:r>
              <a:rPr lang="fi-FI" sz="1400" b="1"/>
              <a:t>kokevat</a:t>
            </a:r>
            <a:r>
              <a:rPr lang="fi-FI" sz="1400"/>
              <a:t> </a:t>
            </a:r>
            <a:r>
              <a:rPr lang="fi-FI" sz="1400" b="1"/>
              <a:t>fyysistä väkivaltaa</a:t>
            </a:r>
            <a:r>
              <a:rPr lang="fi-FI" sz="1400"/>
              <a:t> vanhempien/</a:t>
            </a:r>
            <a:r>
              <a:rPr lang="fi-FI" sz="1400" err="1"/>
              <a:t>huoltapitävien</a:t>
            </a:r>
            <a:r>
              <a:rPr lang="fi-FI" sz="1400"/>
              <a:t> aikuisten toimesta elämän aikana, </a:t>
            </a:r>
            <a:r>
              <a:rPr lang="fi-FI" sz="1400" b="1"/>
              <a:t>fyysistä uhkaa vuoden aikana </a:t>
            </a:r>
            <a:r>
              <a:rPr lang="fi-FI" sz="1400"/>
              <a:t>17,6% ja </a:t>
            </a:r>
            <a:r>
              <a:rPr lang="fi-FI" sz="1400" b="1"/>
              <a:t>henkistä väkivaltaa elämän</a:t>
            </a:r>
            <a:r>
              <a:rPr lang="fi-FI" sz="1400"/>
              <a:t> aikana 28,9%, </a:t>
            </a:r>
            <a:r>
              <a:rPr lang="fi-FI" sz="1400" err="1"/>
              <a:t>erit</a:t>
            </a:r>
            <a:r>
              <a:rPr lang="fi-FI" sz="1400"/>
              <a:t> tytöt 38,1% </a:t>
            </a:r>
            <a:r>
              <a:rPr lang="fi-FI" sz="1000"/>
              <a:t>(Kouluterveyskysely 2019). </a:t>
            </a:r>
          </a:p>
        </p:txBody>
      </p:sp>
      <p:sp>
        <p:nvSpPr>
          <p:cNvPr id="39" name="Tekstiruutu 38"/>
          <p:cNvSpPr txBox="1"/>
          <p:nvPr/>
        </p:nvSpPr>
        <p:spPr>
          <a:xfrm>
            <a:off x="7352309" y="2478323"/>
            <a:ext cx="2196019" cy="3046988"/>
          </a:xfrm>
          <a:prstGeom prst="rect">
            <a:avLst/>
          </a:prstGeom>
          <a:noFill/>
        </p:spPr>
        <p:txBody>
          <a:bodyPr wrap="square" rtlCol="0">
            <a:spAutoFit/>
          </a:bodyPr>
          <a:lstStyle/>
          <a:p>
            <a:r>
              <a:rPr lang="fi-FI" sz="1400"/>
              <a:t>8. ja 9.lk nuorista, 30%, </a:t>
            </a:r>
            <a:r>
              <a:rPr lang="fi-FI" sz="1400" b="1"/>
              <a:t>hyväksyy tupakoinnin. Tosi humalassa</a:t>
            </a:r>
            <a:r>
              <a:rPr lang="fi-FI" sz="1400"/>
              <a:t> </a:t>
            </a:r>
            <a:r>
              <a:rPr lang="fi-FI" sz="1400" err="1"/>
              <a:t>väh</a:t>
            </a:r>
            <a:r>
              <a:rPr lang="fi-FI" sz="1400"/>
              <a:t>. </a:t>
            </a:r>
            <a:r>
              <a:rPr lang="fi-FI" sz="1400" err="1"/>
              <a:t>xkk</a:t>
            </a:r>
            <a:r>
              <a:rPr lang="fi-FI" sz="1400"/>
              <a:t> olevia 10,2%. Rautavaaralla 25%, Lapinlahdella 4,4%. Lukiolaisten </a:t>
            </a:r>
            <a:r>
              <a:rPr lang="fi-FI" sz="1400" b="1"/>
              <a:t>humalajuominen </a:t>
            </a:r>
            <a:r>
              <a:rPr lang="fi-FI" sz="1400"/>
              <a:t>lisääntynyt ollen 17,8%. </a:t>
            </a:r>
            <a:r>
              <a:rPr lang="fi-FI" sz="1400" b="1"/>
              <a:t>Nuuskan käyttö</a:t>
            </a:r>
            <a:r>
              <a:rPr lang="fi-FI" sz="1400"/>
              <a:t> on kasvanut ollen 5,8%  8. ja 9.lk:lla. Nuuska on varsinkin </a:t>
            </a:r>
            <a:r>
              <a:rPr lang="fi-FI" sz="1400" err="1"/>
              <a:t>ammatill</a:t>
            </a:r>
            <a:r>
              <a:rPr lang="fi-FI" sz="1400"/>
              <a:t>. nuorten ongelma,  13,7% nuuskaa </a:t>
            </a:r>
            <a:r>
              <a:rPr lang="fi-FI" sz="1000"/>
              <a:t>(Kouluterveyskysely 2019). </a:t>
            </a:r>
          </a:p>
        </p:txBody>
      </p:sp>
      <p:cxnSp>
        <p:nvCxnSpPr>
          <p:cNvPr id="40" name="Suora yhdysviiva 39"/>
          <p:cNvCxnSpPr/>
          <p:nvPr/>
        </p:nvCxnSpPr>
        <p:spPr>
          <a:xfrm flipH="1" flipV="1">
            <a:off x="7256704" y="2874429"/>
            <a:ext cx="22437" cy="22553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uora yhdysviiva 41"/>
          <p:cNvCxnSpPr/>
          <p:nvPr/>
        </p:nvCxnSpPr>
        <p:spPr>
          <a:xfrm flipV="1">
            <a:off x="9688498" y="2396355"/>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a:off x="10107240" y="391163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kstiruutu 45"/>
          <p:cNvSpPr txBox="1"/>
          <p:nvPr/>
        </p:nvSpPr>
        <p:spPr>
          <a:xfrm>
            <a:off x="5475434" y="4172672"/>
            <a:ext cx="1776269" cy="1538883"/>
          </a:xfrm>
          <a:prstGeom prst="rect">
            <a:avLst/>
          </a:prstGeom>
          <a:noFill/>
        </p:spPr>
        <p:txBody>
          <a:bodyPr wrap="square" rtlCol="0">
            <a:spAutoFit/>
          </a:bodyPr>
          <a:lstStyle/>
          <a:p>
            <a:r>
              <a:rPr lang="fi-FI" sz="1400" err="1"/>
              <a:t>Ammatill</a:t>
            </a:r>
            <a:r>
              <a:rPr lang="fi-FI" sz="1400"/>
              <a:t>. nuorten </a:t>
            </a:r>
            <a:r>
              <a:rPr lang="fi-FI" sz="1400" b="1"/>
              <a:t>ylipaino</a:t>
            </a:r>
            <a:r>
              <a:rPr lang="fi-FI" sz="1400"/>
              <a:t> lisääntynyt (26,4%) ja </a:t>
            </a:r>
            <a:r>
              <a:rPr lang="fi-FI" sz="1400" b="1"/>
              <a:t>hengästyttävää liikuntaa </a:t>
            </a:r>
            <a:r>
              <a:rPr lang="fi-FI" sz="1400"/>
              <a:t>harrastavia </a:t>
            </a:r>
            <a:r>
              <a:rPr lang="fi-FI" sz="1400" err="1"/>
              <a:t>max</a:t>
            </a:r>
            <a:r>
              <a:rPr lang="fi-FI" sz="1400"/>
              <a:t> 1h/vk on 44,2%. </a:t>
            </a:r>
            <a:r>
              <a:rPr lang="fi-FI" sz="1000"/>
              <a:t>(Kouluterveyskysely 2019)</a:t>
            </a:r>
          </a:p>
        </p:txBody>
      </p:sp>
      <p:cxnSp>
        <p:nvCxnSpPr>
          <p:cNvPr id="47" name="Suora yhdysviiva 46"/>
          <p:cNvCxnSpPr/>
          <p:nvPr/>
        </p:nvCxnSpPr>
        <p:spPr>
          <a:xfrm flipV="1">
            <a:off x="5065380" y="5729802"/>
            <a:ext cx="2354" cy="796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kstiruutu 50"/>
          <p:cNvSpPr txBox="1"/>
          <p:nvPr/>
        </p:nvSpPr>
        <p:spPr>
          <a:xfrm>
            <a:off x="6781799" y="1062551"/>
            <a:ext cx="2560768" cy="523220"/>
          </a:xfrm>
          <a:prstGeom prst="rect">
            <a:avLst/>
          </a:prstGeom>
          <a:noFill/>
        </p:spPr>
        <p:txBody>
          <a:bodyPr wrap="square" rtlCol="0">
            <a:spAutoFit/>
          </a:bodyPr>
          <a:lstStyle/>
          <a:p>
            <a:r>
              <a:rPr lang="fi-FI" sz="1400" b="1"/>
              <a:t>Nukkuu arkisin alle 8h,</a:t>
            </a:r>
            <a:r>
              <a:rPr lang="fi-FI" sz="1400"/>
              <a:t> 36,6% 8. ja 9.lk. </a:t>
            </a:r>
            <a:r>
              <a:rPr lang="fi-FI" sz="1000"/>
              <a:t>(Kouluterveyskysely 2019)</a:t>
            </a:r>
          </a:p>
        </p:txBody>
      </p:sp>
      <p:pic>
        <p:nvPicPr>
          <p:cNvPr id="53" name="Kuva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3659" y="1336712"/>
            <a:ext cx="394294" cy="394294"/>
          </a:xfrm>
          <a:prstGeom prst="rect">
            <a:avLst/>
          </a:prstGeom>
        </p:spPr>
      </p:pic>
      <p:cxnSp>
        <p:nvCxnSpPr>
          <p:cNvPr id="56" name="Suora yhdysviiva 55"/>
          <p:cNvCxnSpPr/>
          <p:nvPr/>
        </p:nvCxnSpPr>
        <p:spPr>
          <a:xfrm flipH="1" flipV="1">
            <a:off x="6697693" y="1130281"/>
            <a:ext cx="1871" cy="3675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kstiruutu 56"/>
          <p:cNvSpPr txBox="1"/>
          <p:nvPr/>
        </p:nvSpPr>
        <p:spPr>
          <a:xfrm>
            <a:off x="5138190" y="5782043"/>
            <a:ext cx="1777832" cy="677108"/>
          </a:xfrm>
          <a:prstGeom prst="rect">
            <a:avLst/>
          </a:prstGeom>
          <a:noFill/>
        </p:spPr>
        <p:txBody>
          <a:bodyPr wrap="square" rtlCol="0">
            <a:spAutoFit/>
          </a:bodyPr>
          <a:lstStyle/>
          <a:p>
            <a:r>
              <a:rPr lang="fi-FI" sz="1400" b="1"/>
              <a:t>Koululounas jää väliin </a:t>
            </a:r>
            <a:r>
              <a:rPr lang="fi-FI" sz="1400"/>
              <a:t>8. ja 9lk 38,4% </a:t>
            </a:r>
            <a:r>
              <a:rPr lang="fi-FI" sz="1000"/>
              <a:t>(Kouluterveyskysely 2019)</a:t>
            </a:r>
          </a:p>
        </p:txBody>
      </p:sp>
      <p:pic>
        <p:nvPicPr>
          <p:cNvPr id="60" name="Kuva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1011" y="5728395"/>
            <a:ext cx="499846" cy="366293"/>
          </a:xfrm>
          <a:prstGeom prst="rect">
            <a:avLst/>
          </a:prstGeom>
        </p:spPr>
      </p:pic>
      <p:sp>
        <p:nvSpPr>
          <p:cNvPr id="61" name="Tekstiruutu 60"/>
          <p:cNvSpPr txBox="1"/>
          <p:nvPr/>
        </p:nvSpPr>
        <p:spPr>
          <a:xfrm>
            <a:off x="7807690" y="5508091"/>
            <a:ext cx="1599346" cy="677108"/>
          </a:xfrm>
          <a:prstGeom prst="rect">
            <a:avLst/>
          </a:prstGeom>
          <a:noFill/>
        </p:spPr>
        <p:txBody>
          <a:bodyPr wrap="square" rtlCol="0">
            <a:spAutoFit/>
          </a:bodyPr>
          <a:lstStyle/>
          <a:p>
            <a:r>
              <a:rPr lang="fi-FI" sz="1400" b="1"/>
              <a:t>Koulukiusattuja</a:t>
            </a:r>
            <a:r>
              <a:rPr lang="fi-FI" sz="1400"/>
              <a:t> 5,9% 8. ja 9lk. </a:t>
            </a:r>
            <a:r>
              <a:rPr lang="fi-FI" sz="1000"/>
              <a:t>(Kouluterveyskysely 2019)</a:t>
            </a:r>
          </a:p>
        </p:txBody>
      </p:sp>
      <p:cxnSp>
        <p:nvCxnSpPr>
          <p:cNvPr id="64" name="Suora yhdysviiva 63"/>
          <p:cNvCxnSpPr/>
          <p:nvPr/>
        </p:nvCxnSpPr>
        <p:spPr>
          <a:xfrm flipH="1" flipV="1">
            <a:off x="7780244" y="5577704"/>
            <a:ext cx="5535" cy="596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Kuva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6804" y="2045327"/>
            <a:ext cx="1608040" cy="804020"/>
          </a:xfrm>
          <a:prstGeom prst="rect">
            <a:avLst/>
          </a:prstGeom>
        </p:spPr>
      </p:pic>
      <p:cxnSp>
        <p:nvCxnSpPr>
          <p:cNvPr id="52" name="Suora yhdysviiva 51"/>
          <p:cNvCxnSpPr/>
          <p:nvPr/>
        </p:nvCxnSpPr>
        <p:spPr>
          <a:xfrm>
            <a:off x="3334023" y="562160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uora yhdysviiva 64"/>
          <p:cNvCxnSpPr/>
          <p:nvPr/>
        </p:nvCxnSpPr>
        <p:spPr>
          <a:xfrm flipV="1">
            <a:off x="9613052" y="3980022"/>
            <a:ext cx="12039" cy="2308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kstiruutu 65"/>
          <p:cNvSpPr txBox="1"/>
          <p:nvPr/>
        </p:nvSpPr>
        <p:spPr>
          <a:xfrm>
            <a:off x="9637367" y="3980022"/>
            <a:ext cx="2406739" cy="2677656"/>
          </a:xfrm>
          <a:prstGeom prst="rect">
            <a:avLst/>
          </a:prstGeom>
          <a:noFill/>
        </p:spPr>
        <p:txBody>
          <a:bodyPr wrap="square" rtlCol="0">
            <a:spAutoFit/>
          </a:bodyPr>
          <a:lstStyle/>
          <a:p>
            <a:r>
              <a:rPr lang="fi-FI" sz="1400" b="1"/>
              <a:t>Ollut huolissaan mielialastaan </a:t>
            </a:r>
            <a:r>
              <a:rPr lang="fi-FI" sz="1400"/>
              <a:t>kuluneen 12 kk aikana,</a:t>
            </a:r>
            <a:r>
              <a:rPr lang="fi-FI" sz="1400" b="1"/>
              <a:t> </a:t>
            </a:r>
            <a:r>
              <a:rPr lang="fi-FI" sz="1400"/>
              <a:t>% 33,5% 8 ja 9.lk nuorista. </a:t>
            </a:r>
            <a:r>
              <a:rPr lang="fi-FI" sz="1400" b="1"/>
              <a:t>Mielenterveysperustaisesti sairauspäivärahalla </a:t>
            </a:r>
            <a:r>
              <a:rPr lang="fi-FI" sz="1400"/>
              <a:t>18-24v kasvussa (33/ 1000 v.2019). </a:t>
            </a:r>
            <a:r>
              <a:rPr lang="fi-FI" sz="1400" b="1"/>
              <a:t>Mielenterveyden häiriöihin sairaalahoitoa </a:t>
            </a:r>
            <a:r>
              <a:rPr lang="fi-FI" sz="1400"/>
              <a:t>saaneet 0-17 v. kasvussa (7,3/ 1000 v.2019). </a:t>
            </a:r>
            <a:r>
              <a:rPr lang="fi-FI" sz="1400" b="1" err="1"/>
              <a:t>Väh</a:t>
            </a:r>
            <a:r>
              <a:rPr lang="fi-FI" sz="1400" b="1"/>
              <a:t>. 2vk kestänyt masennus-oireilu, </a:t>
            </a:r>
            <a:r>
              <a:rPr lang="fi-FI" sz="1400"/>
              <a:t>% 8. ja 9.lk 18,8%:</a:t>
            </a:r>
            <a:r>
              <a:rPr lang="fi-FI" sz="1400" err="1"/>
              <a:t>lla</a:t>
            </a:r>
            <a:r>
              <a:rPr lang="fi-FI" sz="1400"/>
              <a:t>, erit. tytöt 26,6%. </a:t>
            </a:r>
            <a:r>
              <a:rPr lang="fi-FI" sz="1000"/>
              <a:t>(Sotkanet 2019)</a:t>
            </a:r>
          </a:p>
        </p:txBody>
      </p:sp>
      <p:sp>
        <p:nvSpPr>
          <p:cNvPr id="71" name="Tekstiruutu 70"/>
          <p:cNvSpPr txBox="1"/>
          <p:nvPr/>
        </p:nvSpPr>
        <p:spPr>
          <a:xfrm>
            <a:off x="6954778" y="6174466"/>
            <a:ext cx="2316248" cy="677108"/>
          </a:xfrm>
          <a:prstGeom prst="rect">
            <a:avLst/>
          </a:prstGeom>
          <a:noFill/>
        </p:spPr>
        <p:txBody>
          <a:bodyPr wrap="square" rtlCol="0">
            <a:spAutoFit/>
          </a:bodyPr>
          <a:lstStyle/>
          <a:p>
            <a:r>
              <a:rPr lang="fi-FI" sz="1400" b="1"/>
              <a:t>Lihavia 13-16-vuotiaita</a:t>
            </a:r>
            <a:r>
              <a:rPr lang="fi-FI" sz="1400"/>
              <a:t> on 8,6%, toiseksi eniten </a:t>
            </a:r>
            <a:r>
              <a:rPr lang="fi-FI" sz="1000"/>
              <a:t>(</a:t>
            </a:r>
            <a:r>
              <a:rPr lang="fi-FI" sz="1000" err="1"/>
              <a:t>FinLapset</a:t>
            </a:r>
            <a:r>
              <a:rPr lang="fi-FI" sz="1000"/>
              <a:t> 2019)</a:t>
            </a:r>
          </a:p>
        </p:txBody>
      </p:sp>
      <p:cxnSp>
        <p:nvCxnSpPr>
          <p:cNvPr id="72" name="Suora yhdysviiva 71"/>
          <p:cNvCxnSpPr/>
          <p:nvPr/>
        </p:nvCxnSpPr>
        <p:spPr>
          <a:xfrm flipH="1" flipV="1">
            <a:off x="6946687" y="6180507"/>
            <a:ext cx="5535" cy="596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3" name="Kuva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3604" y="6465270"/>
            <a:ext cx="354193" cy="331779"/>
          </a:xfrm>
          <a:prstGeom prst="rect">
            <a:avLst/>
          </a:prstGeom>
        </p:spPr>
      </p:pic>
      <p:sp>
        <p:nvSpPr>
          <p:cNvPr id="74" name="Tekstiruutu 73"/>
          <p:cNvSpPr txBox="1"/>
          <p:nvPr/>
        </p:nvSpPr>
        <p:spPr>
          <a:xfrm>
            <a:off x="6952222" y="1585771"/>
            <a:ext cx="2468939" cy="892552"/>
          </a:xfrm>
          <a:prstGeom prst="rect">
            <a:avLst/>
          </a:prstGeom>
          <a:noFill/>
        </p:spPr>
        <p:txBody>
          <a:bodyPr wrap="square" rtlCol="0">
            <a:spAutoFit/>
          </a:bodyPr>
          <a:lstStyle/>
          <a:p>
            <a:r>
              <a:rPr lang="fi-FI" sz="1400" b="1"/>
              <a:t>13 - 17-v raskauden-keskeytykset / </a:t>
            </a:r>
            <a:r>
              <a:rPr lang="fi-FI" sz="1400"/>
              <a:t>1 000</a:t>
            </a:r>
            <a:r>
              <a:rPr lang="fi-FI" sz="1400" b="1"/>
              <a:t> , </a:t>
            </a:r>
            <a:r>
              <a:rPr lang="fi-FI" sz="1400"/>
              <a:t>toiseksi eniten (2,9) </a:t>
            </a:r>
            <a:r>
              <a:rPr lang="fi-FI" sz="1000"/>
              <a:t>(Raskaudenkeskeyttämis-rekisteri 2019)</a:t>
            </a:r>
          </a:p>
        </p:txBody>
      </p:sp>
      <p:cxnSp>
        <p:nvCxnSpPr>
          <p:cNvPr id="75" name="Suora yhdysviiva 74"/>
          <p:cNvCxnSpPr/>
          <p:nvPr/>
        </p:nvCxnSpPr>
        <p:spPr>
          <a:xfrm flipH="1" flipV="1">
            <a:off x="6911266" y="1731006"/>
            <a:ext cx="1871" cy="3675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49394" y="2025629"/>
            <a:ext cx="2030719" cy="1123384"/>
          </a:xfrm>
          <a:prstGeom prst="rect">
            <a:avLst/>
          </a:prstGeom>
          <a:noFill/>
        </p:spPr>
        <p:txBody>
          <a:bodyPr wrap="square" rtlCol="0">
            <a:spAutoFit/>
          </a:bodyPr>
          <a:lstStyle/>
          <a:p>
            <a:r>
              <a:rPr lang="fi-FI" sz="1400" b="1"/>
              <a:t>Ei ole usein syönyt tai nukkunut netin </a:t>
            </a:r>
            <a:r>
              <a:rPr lang="fi-FI" sz="1400"/>
              <a:t>takia 8. ja 9lk 11,3%, eniten. </a:t>
            </a:r>
            <a:r>
              <a:rPr lang="fi-FI" sz="1000"/>
              <a:t>(Kouluterveys-kysely 2019)</a:t>
            </a:r>
          </a:p>
          <a:p>
            <a:endParaRPr lang="fi-FI" sz="1400"/>
          </a:p>
        </p:txBody>
      </p:sp>
      <p:cxnSp>
        <p:nvCxnSpPr>
          <p:cNvPr id="50" name="Suora yhdysviiva 49"/>
          <p:cNvCxnSpPr/>
          <p:nvPr/>
        </p:nvCxnSpPr>
        <p:spPr>
          <a:xfrm flipV="1">
            <a:off x="4950411" y="2127041"/>
            <a:ext cx="8301" cy="722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9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a:xfrm>
            <a:off x="159680" y="6389132"/>
            <a:ext cx="2844800" cy="365125"/>
          </a:xfrm>
        </p:spPr>
        <p:txBody>
          <a:bodyPr/>
          <a:lstStyle/>
          <a:p>
            <a:r>
              <a:rPr lang="fi-FI"/>
              <a:t>27.4.2021 sade.rytkonen@kuh.fi</a:t>
            </a:r>
          </a:p>
        </p:txBody>
      </p:sp>
      <p:sp>
        <p:nvSpPr>
          <p:cNvPr id="3" name="Otsikko 2"/>
          <p:cNvSpPr>
            <a:spLocks noGrp="1"/>
          </p:cNvSpPr>
          <p:nvPr>
            <p:ph type="title"/>
          </p:nvPr>
        </p:nvSpPr>
        <p:spPr>
          <a:xfrm>
            <a:off x="283779" y="332656"/>
            <a:ext cx="11611304" cy="621158"/>
          </a:xfrm>
          <a:solidFill>
            <a:schemeClr val="accent4">
              <a:lumMod val="20000"/>
              <a:lumOff val="80000"/>
            </a:schemeClr>
          </a:solidFill>
        </p:spPr>
        <p:txBody>
          <a:bodyPr>
            <a:normAutofit fontScale="90000"/>
          </a:bodyPr>
          <a:lstStyle/>
          <a:p>
            <a:r>
              <a:rPr lang="fi-FI"/>
              <a:t>Työikäiset</a:t>
            </a:r>
          </a:p>
        </p:txBody>
      </p:sp>
      <p:sp>
        <p:nvSpPr>
          <p:cNvPr id="4" name="Sisällön paikkamerkki 3"/>
          <p:cNvSpPr>
            <a:spLocks noGrp="1"/>
          </p:cNvSpPr>
          <p:nvPr>
            <p:ph sz="quarter" idx="13"/>
          </p:nvPr>
        </p:nvSpPr>
        <p:spPr>
          <a:xfrm>
            <a:off x="283779" y="1082664"/>
            <a:ext cx="2020145" cy="5638812"/>
          </a:xfrm>
          <a:solidFill>
            <a:schemeClr val="accent4">
              <a:lumMod val="20000"/>
              <a:lumOff val="80000"/>
            </a:schemeClr>
          </a:solidFill>
        </p:spPr>
        <p:txBody>
          <a:bodyPr>
            <a:normAutofit fontScale="40000" lnSpcReduction="20000"/>
          </a:bodyPr>
          <a:lstStyle/>
          <a:p>
            <a:pPr marL="0" indent="0">
              <a:buNone/>
            </a:pPr>
            <a:endParaRPr lang="fi-FI"/>
          </a:p>
          <a:p>
            <a:pPr marL="0" indent="0">
              <a:buNone/>
            </a:pPr>
            <a:r>
              <a:rPr lang="fi-FI"/>
              <a:t>Kokee elämänlaatunsa hyväksi 57,5%, erityisesti keskitason koulutuksen omaavien parissa 63,1%. </a:t>
            </a:r>
            <a:r>
              <a:rPr lang="fi-FI" sz="2100"/>
              <a:t>(Sotkanet 2019)</a:t>
            </a:r>
          </a:p>
          <a:p>
            <a:pPr marL="0" indent="0">
              <a:buNone/>
            </a:pPr>
            <a:endParaRPr lang="fi-FI"/>
          </a:p>
          <a:p>
            <a:pPr marL="0" indent="0">
              <a:buNone/>
            </a:pPr>
            <a:r>
              <a:rPr lang="fi-FI"/>
              <a:t>Itsensä yksinäiseksi kokevia 20-64v on 8,1%, vähiten. </a:t>
            </a:r>
            <a:r>
              <a:rPr lang="fi-FI" sz="2500"/>
              <a:t>(Sotkanet 2018).</a:t>
            </a:r>
          </a:p>
          <a:p>
            <a:pPr marL="0" indent="0">
              <a:buNone/>
            </a:pPr>
            <a:endParaRPr lang="fi-FI"/>
          </a:p>
          <a:p>
            <a:pPr marL="0" indent="0">
              <a:buNone/>
            </a:pPr>
            <a:r>
              <a:rPr lang="fi-FI"/>
              <a:t>Psyykkisesti merkittävästi kuormittuneita työikäisiä on toiseksi vähiten 11,6%, erityisesti matalan koulutuksen omaavat 12,3% </a:t>
            </a:r>
            <a:r>
              <a:rPr lang="fi-FI" sz="2500"/>
              <a:t>(Sotkanet 2018). </a:t>
            </a:r>
          </a:p>
          <a:p>
            <a:pPr marL="0" indent="0">
              <a:buNone/>
            </a:pPr>
            <a:endParaRPr lang="fi-FI"/>
          </a:p>
          <a:p>
            <a:pPr marL="0" indent="0">
              <a:buNone/>
            </a:pPr>
            <a:r>
              <a:rPr lang="fi-FI"/>
              <a:t>Työkykynsä heikentyneeksi arvioivia on keskitason</a:t>
            </a:r>
          </a:p>
          <a:p>
            <a:pPr marL="0" indent="0">
              <a:buNone/>
            </a:pPr>
            <a:r>
              <a:rPr lang="fi-FI"/>
              <a:t>koulutettujen parissa 24,1%. Mikä on vähän suhteessa vertailualueisiin </a:t>
            </a:r>
            <a:r>
              <a:rPr lang="fi-FI" sz="2500"/>
              <a:t>(Sotkanet 2018). </a:t>
            </a:r>
          </a:p>
          <a:p>
            <a:pPr marL="0" indent="0">
              <a:buNone/>
            </a:pPr>
            <a:endParaRPr lang="fi-FI" sz="2500"/>
          </a:p>
          <a:p>
            <a:pPr marL="0" indent="0">
              <a:buNone/>
            </a:pPr>
            <a:r>
              <a:rPr lang="fi-FI"/>
              <a:t>Yhä harvempi 3,0% 55-64v,  kokee saavansa riittämättömästi apua arkipäivän askareissa </a:t>
            </a:r>
            <a:r>
              <a:rPr lang="fi-FI" sz="2500"/>
              <a:t>(</a:t>
            </a:r>
            <a:r>
              <a:rPr lang="fi-FI" sz="2500" err="1"/>
              <a:t>FinSote</a:t>
            </a:r>
            <a:r>
              <a:rPr lang="fi-FI" sz="2500"/>
              <a:t> 2018).</a:t>
            </a:r>
          </a:p>
          <a:p>
            <a:pPr marL="0" indent="0">
              <a:buNone/>
            </a:pPr>
            <a:endParaRPr lang="fi-FI"/>
          </a:p>
        </p:txBody>
      </p:sp>
      <p:sp>
        <p:nvSpPr>
          <p:cNvPr id="7" name="Tekstiruutu 6"/>
          <p:cNvSpPr txBox="1"/>
          <p:nvPr/>
        </p:nvSpPr>
        <p:spPr>
          <a:xfrm>
            <a:off x="3194824" y="1059303"/>
            <a:ext cx="2206806" cy="1169551"/>
          </a:xfrm>
          <a:prstGeom prst="rect">
            <a:avLst/>
          </a:prstGeom>
          <a:noFill/>
        </p:spPr>
        <p:txBody>
          <a:bodyPr wrap="square" rtlCol="0">
            <a:spAutoFit/>
          </a:bodyPr>
          <a:lstStyle/>
          <a:p>
            <a:r>
              <a:rPr lang="fi-FI" sz="1400" b="1"/>
              <a:t>Vapaa-ajan liikuntaa harrastamattomia </a:t>
            </a:r>
            <a:r>
              <a:rPr lang="fi-FI" sz="1400"/>
              <a:t>20-64-v 19,9%, erityisesti matalan koulutustason omaavia                    </a:t>
            </a:r>
            <a:br>
              <a:rPr lang="fi-FI" sz="1400"/>
            </a:br>
            <a:r>
              <a:rPr lang="fi-FI" sz="1400"/>
              <a:t>                         </a:t>
            </a:r>
            <a:r>
              <a:rPr lang="fi-FI" sz="1000"/>
              <a:t>(Sotkanet 2018)</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526" y="1102523"/>
            <a:ext cx="705826" cy="661712"/>
          </a:xfrm>
          <a:prstGeom prst="rect">
            <a:avLst/>
          </a:prstGeom>
        </p:spPr>
      </p:pic>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166" y="1982512"/>
            <a:ext cx="587062" cy="457409"/>
          </a:xfrm>
          <a:prstGeom prst="rect">
            <a:avLst/>
          </a:prstGeom>
        </p:spPr>
      </p:pic>
      <p:sp>
        <p:nvSpPr>
          <p:cNvPr id="10" name="Tekstiruutu 9"/>
          <p:cNvSpPr txBox="1"/>
          <p:nvPr/>
        </p:nvSpPr>
        <p:spPr>
          <a:xfrm>
            <a:off x="2500658" y="2013410"/>
            <a:ext cx="1663898" cy="261610"/>
          </a:xfrm>
          <a:prstGeom prst="rect">
            <a:avLst/>
          </a:prstGeom>
          <a:noFill/>
        </p:spPr>
        <p:txBody>
          <a:bodyPr wrap="square" rtlCol="0">
            <a:spAutoFit/>
          </a:bodyPr>
          <a:lstStyle/>
          <a:p>
            <a:r>
              <a:rPr lang="fi-FI" sz="1100" b="1"/>
              <a:t>22 %                   17,5 %</a:t>
            </a:r>
          </a:p>
        </p:txBody>
      </p:sp>
      <p:sp>
        <p:nvSpPr>
          <p:cNvPr id="11" name="Tekstiruutu 10"/>
          <p:cNvSpPr txBox="1"/>
          <p:nvPr/>
        </p:nvSpPr>
        <p:spPr>
          <a:xfrm>
            <a:off x="2862068" y="2781462"/>
            <a:ext cx="2100458" cy="523220"/>
          </a:xfrm>
          <a:prstGeom prst="rect">
            <a:avLst/>
          </a:prstGeom>
          <a:noFill/>
        </p:spPr>
        <p:txBody>
          <a:bodyPr wrap="square" rtlCol="0">
            <a:spAutoFit/>
          </a:bodyPr>
          <a:lstStyle/>
          <a:p>
            <a:r>
              <a:rPr lang="fi-FI" sz="1400" b="1"/>
              <a:t>Päivittäin tupakoivia 20-64v </a:t>
            </a:r>
            <a:r>
              <a:rPr lang="fi-FI" sz="1400"/>
              <a:t>15,3%. </a:t>
            </a:r>
            <a:r>
              <a:rPr lang="fi-FI" sz="1000"/>
              <a:t>(Sotkanet 2018)</a:t>
            </a:r>
          </a:p>
        </p:txBody>
      </p:sp>
      <p:pic>
        <p:nvPicPr>
          <p:cNvPr id="12" name="Kuv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26103" y="2922759"/>
            <a:ext cx="660323" cy="330162"/>
          </a:xfrm>
          <a:prstGeom prst="rect">
            <a:avLst/>
          </a:prstGeom>
        </p:spPr>
      </p:pic>
      <p:cxnSp>
        <p:nvCxnSpPr>
          <p:cNvPr id="13" name="Suora yhdysviiva 12"/>
          <p:cNvCxnSpPr/>
          <p:nvPr/>
        </p:nvCxnSpPr>
        <p:spPr>
          <a:xfrm flipV="1">
            <a:off x="5401629" y="1102523"/>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flipH="1">
            <a:off x="2601246" y="2616561"/>
            <a:ext cx="1218279" cy="23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kstiruutu 17"/>
          <p:cNvSpPr txBox="1"/>
          <p:nvPr/>
        </p:nvSpPr>
        <p:spPr>
          <a:xfrm>
            <a:off x="2500658" y="3580519"/>
            <a:ext cx="1766542" cy="1323439"/>
          </a:xfrm>
          <a:prstGeom prst="rect">
            <a:avLst/>
          </a:prstGeom>
          <a:noFill/>
        </p:spPr>
        <p:txBody>
          <a:bodyPr wrap="square" rtlCol="0">
            <a:spAutoFit/>
          </a:bodyPr>
          <a:lstStyle/>
          <a:p>
            <a:r>
              <a:rPr lang="fi-FI" sz="1400" b="1"/>
              <a:t>Alkoholijuomien myynti asukasta</a:t>
            </a:r>
            <a:r>
              <a:rPr lang="fi-FI" sz="1400"/>
              <a:t> kohden 100% alkoholina 7,5 l, eniten, kasvussa </a:t>
            </a:r>
            <a:r>
              <a:rPr lang="fi-FI" sz="1000"/>
              <a:t>(Sotkanet 2020). </a:t>
            </a:r>
          </a:p>
        </p:txBody>
      </p:sp>
      <p:cxnSp>
        <p:nvCxnSpPr>
          <p:cNvPr id="21" name="Suora yhdysviiva 20"/>
          <p:cNvCxnSpPr/>
          <p:nvPr/>
        </p:nvCxnSpPr>
        <p:spPr>
          <a:xfrm flipH="1" flipV="1">
            <a:off x="4825821" y="2463338"/>
            <a:ext cx="8386" cy="726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uora yhdysviiva 21"/>
          <p:cNvCxnSpPr/>
          <p:nvPr/>
        </p:nvCxnSpPr>
        <p:spPr>
          <a:xfrm flipV="1">
            <a:off x="2500658" y="361941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2472397" y="5313103"/>
            <a:ext cx="2102847" cy="1323439"/>
          </a:xfrm>
          <a:prstGeom prst="rect">
            <a:avLst/>
          </a:prstGeom>
          <a:noFill/>
        </p:spPr>
        <p:txBody>
          <a:bodyPr wrap="square" rtlCol="0">
            <a:spAutoFit/>
          </a:bodyPr>
          <a:lstStyle/>
          <a:p>
            <a:r>
              <a:rPr lang="fi-FI" sz="1400"/>
              <a:t>Matalan koulutustason omaavat syövät </a:t>
            </a:r>
            <a:r>
              <a:rPr lang="fi-FI" sz="1400" b="1"/>
              <a:t>ravitsemussuositusten mukaisesti </a:t>
            </a:r>
            <a:r>
              <a:rPr lang="fi-FI" sz="1400"/>
              <a:t>23%, joka on huonoiten (23%) </a:t>
            </a:r>
            <a:r>
              <a:rPr lang="fi-FI" sz="1000"/>
              <a:t>(</a:t>
            </a:r>
            <a:r>
              <a:rPr lang="fi-FI" sz="1000" err="1"/>
              <a:t>FinSote</a:t>
            </a:r>
            <a:r>
              <a:rPr lang="fi-FI" sz="1000"/>
              <a:t> 2018)</a:t>
            </a:r>
            <a:endParaRPr lang="fi-FI" sz="1400"/>
          </a:p>
        </p:txBody>
      </p:sp>
      <p:pic>
        <p:nvPicPr>
          <p:cNvPr id="24" name="Kuva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9235" y="4885737"/>
            <a:ext cx="572870" cy="419806"/>
          </a:xfrm>
          <a:prstGeom prst="rect">
            <a:avLst/>
          </a:prstGeom>
        </p:spPr>
      </p:pic>
      <p:cxnSp>
        <p:nvCxnSpPr>
          <p:cNvPr id="25" name="Suora yhdysviiva 24"/>
          <p:cNvCxnSpPr/>
          <p:nvPr/>
        </p:nvCxnSpPr>
        <p:spPr>
          <a:xfrm flipV="1">
            <a:off x="2441908" y="5357790"/>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5480661" y="1102523"/>
            <a:ext cx="2200014" cy="1538883"/>
          </a:xfrm>
          <a:prstGeom prst="rect">
            <a:avLst/>
          </a:prstGeom>
          <a:noFill/>
        </p:spPr>
        <p:txBody>
          <a:bodyPr wrap="square" rtlCol="0">
            <a:spAutoFit/>
          </a:bodyPr>
          <a:lstStyle/>
          <a:p>
            <a:r>
              <a:rPr lang="fi-FI" sz="1400" b="1"/>
              <a:t>Tuki- ja liikuntaelin </a:t>
            </a:r>
            <a:r>
              <a:rPr lang="fi-FI" sz="1400"/>
              <a:t>sekä sidekudosten sairauksien vuoksi työkyvyttömyys-eläkettä saavat 16-64v 1,9 (eniten), tosin laskussa </a:t>
            </a:r>
            <a:r>
              <a:rPr lang="fi-FI" sz="1000"/>
              <a:t> (Eläketurvakeskus 2019).</a:t>
            </a:r>
          </a:p>
          <a:p>
            <a:endParaRPr lang="fi-FI" sz="1400"/>
          </a:p>
        </p:txBody>
      </p:sp>
      <p:sp>
        <p:nvSpPr>
          <p:cNvPr id="27" name="Tekstiruutu 26"/>
          <p:cNvSpPr txBox="1"/>
          <p:nvPr/>
        </p:nvSpPr>
        <p:spPr>
          <a:xfrm>
            <a:off x="7505701" y="1082663"/>
            <a:ext cx="4067174" cy="1754326"/>
          </a:xfrm>
          <a:prstGeom prst="rect">
            <a:avLst/>
          </a:prstGeom>
          <a:noFill/>
        </p:spPr>
        <p:txBody>
          <a:bodyPr wrap="square" rtlCol="0">
            <a:spAutoFit/>
          </a:bodyPr>
          <a:lstStyle/>
          <a:p>
            <a:r>
              <a:rPr lang="fi-FI" sz="1400" b="1"/>
              <a:t>Mielenterveyden ja käyttäytymisen häiriöiden </a:t>
            </a:r>
            <a:r>
              <a:rPr lang="fi-FI" sz="1400"/>
              <a:t>vuoksi työkyvyttömyyseläkettä saavat 25-64v oli 5,1%, (eniten) ja sairauspäivärahaa saaneita 31,2/ 1000, kasvussa </a:t>
            </a:r>
            <a:r>
              <a:rPr lang="fi-FI" sz="1000"/>
              <a:t>(Sotkanet 2019)</a:t>
            </a:r>
          </a:p>
          <a:p>
            <a:endParaRPr lang="fi-FI" sz="1000"/>
          </a:p>
          <a:p>
            <a:r>
              <a:rPr lang="fi-FI" sz="1400" b="1"/>
              <a:t>Mielenterveyden avohoitokäynnit </a:t>
            </a:r>
            <a:r>
              <a:rPr lang="fi-FI" sz="1400"/>
              <a:t>18v+ (</a:t>
            </a:r>
            <a:r>
              <a:rPr lang="fi-FI" sz="1400" err="1"/>
              <a:t>sis</a:t>
            </a:r>
            <a:r>
              <a:rPr lang="fi-FI" sz="1400"/>
              <a:t> </a:t>
            </a:r>
            <a:r>
              <a:rPr lang="fi-FI" sz="1400" err="1"/>
              <a:t>perusth</a:t>
            </a:r>
            <a:r>
              <a:rPr lang="fi-FI" sz="1400"/>
              <a:t> ja </a:t>
            </a:r>
            <a:r>
              <a:rPr lang="fi-FI" sz="1400" err="1"/>
              <a:t>erikossh</a:t>
            </a:r>
            <a:r>
              <a:rPr lang="fi-FI" sz="1400"/>
              <a:t> käynnit), kasvussa 878,1/ 1000 asukasta (eniten)</a:t>
            </a:r>
            <a:r>
              <a:rPr lang="fi-FI" sz="1000"/>
              <a:t> (Sotkanet 2019).</a:t>
            </a:r>
            <a:endParaRPr lang="fi-FI" sz="1050"/>
          </a:p>
        </p:txBody>
      </p:sp>
      <p:cxnSp>
        <p:nvCxnSpPr>
          <p:cNvPr id="29" name="Suora yhdysviiva 28"/>
          <p:cNvCxnSpPr/>
          <p:nvPr/>
        </p:nvCxnSpPr>
        <p:spPr>
          <a:xfrm flipV="1">
            <a:off x="7505701" y="1166747"/>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kstiruutu 30"/>
          <p:cNvSpPr txBox="1"/>
          <p:nvPr/>
        </p:nvSpPr>
        <p:spPr>
          <a:xfrm>
            <a:off x="4846386" y="2519852"/>
            <a:ext cx="2647136" cy="677108"/>
          </a:xfrm>
          <a:prstGeom prst="rect">
            <a:avLst/>
          </a:prstGeom>
          <a:noFill/>
        </p:spPr>
        <p:txBody>
          <a:bodyPr wrap="square" rtlCol="0">
            <a:spAutoFit/>
          </a:bodyPr>
          <a:lstStyle/>
          <a:p>
            <a:r>
              <a:rPr lang="fi-FI" sz="1400" b="1"/>
              <a:t>Rattijuopumuksia / 1000 asukasta </a:t>
            </a:r>
            <a:r>
              <a:rPr lang="fi-FI" sz="1400"/>
              <a:t>kohden 3,7 </a:t>
            </a:r>
            <a:r>
              <a:rPr lang="fi-FI" sz="1000"/>
              <a:t>(Sotkanet 2019).</a:t>
            </a:r>
          </a:p>
          <a:p>
            <a:r>
              <a:rPr lang="fi-FI" sz="1000"/>
              <a:t> </a:t>
            </a:r>
          </a:p>
        </p:txBody>
      </p:sp>
      <p:sp>
        <p:nvSpPr>
          <p:cNvPr id="32" name="Tekstiruutu 31"/>
          <p:cNvSpPr txBox="1"/>
          <p:nvPr/>
        </p:nvSpPr>
        <p:spPr>
          <a:xfrm>
            <a:off x="7772400" y="2894782"/>
            <a:ext cx="4059621" cy="677108"/>
          </a:xfrm>
          <a:prstGeom prst="rect">
            <a:avLst/>
          </a:prstGeom>
          <a:noFill/>
        </p:spPr>
        <p:txBody>
          <a:bodyPr wrap="square" rtlCol="0">
            <a:spAutoFit/>
          </a:bodyPr>
          <a:lstStyle/>
          <a:p>
            <a:r>
              <a:rPr lang="fi-FI" sz="1400" err="1"/>
              <a:t>THL:n</a:t>
            </a:r>
            <a:r>
              <a:rPr lang="fi-FI" sz="1400"/>
              <a:t> </a:t>
            </a:r>
            <a:r>
              <a:rPr lang="fi-FI" sz="1400" b="1"/>
              <a:t>sairastavuusindeksi</a:t>
            </a:r>
            <a:r>
              <a:rPr lang="fi-FI" sz="1400"/>
              <a:t>, ikävakioitu 130 (huonoin), </a:t>
            </a:r>
            <a:r>
              <a:rPr lang="fi-FI" sz="1000"/>
              <a:t>(Sotkanet 2016).</a:t>
            </a:r>
          </a:p>
          <a:p>
            <a:endParaRPr lang="fi-FI" sz="1400"/>
          </a:p>
        </p:txBody>
      </p:sp>
      <p:sp>
        <p:nvSpPr>
          <p:cNvPr id="33" name="Tekstiruutu 32"/>
          <p:cNvSpPr txBox="1"/>
          <p:nvPr/>
        </p:nvSpPr>
        <p:spPr>
          <a:xfrm>
            <a:off x="4250938" y="4402648"/>
            <a:ext cx="2499927" cy="1169551"/>
          </a:xfrm>
          <a:prstGeom prst="rect">
            <a:avLst/>
          </a:prstGeom>
          <a:noFill/>
        </p:spPr>
        <p:txBody>
          <a:bodyPr wrap="square" rtlCol="0">
            <a:spAutoFit/>
          </a:bodyPr>
          <a:lstStyle/>
          <a:p>
            <a:r>
              <a:rPr lang="fi-FI" sz="1400"/>
              <a:t>Poliisin tietoon tulleet he</a:t>
            </a:r>
            <a:r>
              <a:rPr lang="fi-FI" sz="1400" b="1"/>
              <a:t>nkeen ja terveyteen kohdistuneet rikokset </a:t>
            </a:r>
            <a:r>
              <a:rPr lang="fi-FI" sz="1400"/>
              <a:t>/ 1000 asukasta kohden (2.eniten) kasvussa</a:t>
            </a:r>
          </a:p>
          <a:p>
            <a:endParaRPr lang="fi-FI" sz="1400"/>
          </a:p>
        </p:txBody>
      </p:sp>
      <p:sp>
        <p:nvSpPr>
          <p:cNvPr id="34" name="Tekstiruutu 33"/>
          <p:cNvSpPr txBox="1"/>
          <p:nvPr/>
        </p:nvSpPr>
        <p:spPr>
          <a:xfrm>
            <a:off x="7287106" y="3517924"/>
            <a:ext cx="4181486" cy="800219"/>
          </a:xfrm>
          <a:prstGeom prst="rect">
            <a:avLst/>
          </a:prstGeom>
          <a:noFill/>
        </p:spPr>
        <p:txBody>
          <a:bodyPr wrap="square" rtlCol="0">
            <a:spAutoFit/>
          </a:bodyPr>
          <a:lstStyle/>
          <a:p>
            <a:r>
              <a:rPr lang="fi-FI" sz="1400" b="1"/>
              <a:t>Itsemurhakuolleisuus </a:t>
            </a:r>
            <a:r>
              <a:rPr lang="fi-FI" sz="1400"/>
              <a:t>/ 100 000 asukasta kohden (eniten) 23,6 ja kasvussa </a:t>
            </a:r>
            <a:r>
              <a:rPr lang="fi-FI" sz="1000"/>
              <a:t>(Sotkanet 2018)</a:t>
            </a:r>
          </a:p>
          <a:p>
            <a:endParaRPr lang="fi-FI"/>
          </a:p>
        </p:txBody>
      </p:sp>
      <p:cxnSp>
        <p:nvCxnSpPr>
          <p:cNvPr id="36" name="Suora yhdysviiva 35"/>
          <p:cNvCxnSpPr/>
          <p:nvPr/>
        </p:nvCxnSpPr>
        <p:spPr>
          <a:xfrm flipV="1">
            <a:off x="4377391" y="3571890"/>
            <a:ext cx="0" cy="7039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kstiruutu 38"/>
          <p:cNvSpPr txBox="1"/>
          <p:nvPr/>
        </p:nvSpPr>
        <p:spPr>
          <a:xfrm>
            <a:off x="4435672" y="3430040"/>
            <a:ext cx="2822482" cy="954107"/>
          </a:xfrm>
          <a:prstGeom prst="rect">
            <a:avLst/>
          </a:prstGeom>
          <a:noFill/>
        </p:spPr>
        <p:txBody>
          <a:bodyPr wrap="square" rtlCol="0">
            <a:spAutoFit/>
          </a:bodyPr>
          <a:lstStyle/>
          <a:p>
            <a:r>
              <a:rPr lang="fi-FI" sz="1400"/>
              <a:t>Poliisin tietoon tulleet </a:t>
            </a:r>
            <a:r>
              <a:rPr lang="fi-FI" sz="1400" b="1"/>
              <a:t>huumausaineiden käyttörikokset/ </a:t>
            </a:r>
            <a:r>
              <a:rPr lang="fi-FI" sz="1400"/>
              <a:t>1000 asukasta, eniten, 3.8, kasvussa. </a:t>
            </a:r>
            <a:r>
              <a:rPr lang="fi-FI" sz="1100"/>
              <a:t>(Sotkanet 2019)</a:t>
            </a:r>
          </a:p>
        </p:txBody>
      </p:sp>
      <p:sp>
        <p:nvSpPr>
          <p:cNvPr id="40" name="Tekstiruutu 39"/>
          <p:cNvSpPr txBox="1"/>
          <p:nvPr/>
        </p:nvSpPr>
        <p:spPr>
          <a:xfrm>
            <a:off x="7074613" y="4173974"/>
            <a:ext cx="2781738" cy="1169551"/>
          </a:xfrm>
          <a:prstGeom prst="rect">
            <a:avLst/>
          </a:prstGeom>
          <a:noFill/>
        </p:spPr>
        <p:txBody>
          <a:bodyPr wrap="square" rtlCol="0">
            <a:spAutoFit/>
          </a:bodyPr>
          <a:lstStyle/>
          <a:p>
            <a:r>
              <a:rPr lang="fi-FI" sz="1400" b="1"/>
              <a:t>Työikäisistä 25-64-v.  depressiolääkkeistä korvausta</a:t>
            </a:r>
            <a:r>
              <a:rPr lang="fi-FI" sz="1400"/>
              <a:t> saaneita 11,4 % vastaavanikäisestä väestöstä, eniten. </a:t>
            </a:r>
            <a:r>
              <a:rPr lang="fi-FI" sz="1000"/>
              <a:t>(Sotkanet 2019). </a:t>
            </a:r>
          </a:p>
        </p:txBody>
      </p:sp>
      <p:pic>
        <p:nvPicPr>
          <p:cNvPr id="41" name="Kuva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680" y="1059303"/>
            <a:ext cx="793415" cy="650848"/>
          </a:xfrm>
          <a:prstGeom prst="rect">
            <a:avLst/>
          </a:prstGeom>
        </p:spPr>
      </p:pic>
      <p:pic>
        <p:nvPicPr>
          <p:cNvPr id="42" name="Kuva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0699" y="3477666"/>
            <a:ext cx="522649" cy="637134"/>
          </a:xfrm>
          <a:prstGeom prst="rect">
            <a:avLst/>
          </a:prstGeom>
        </p:spPr>
      </p:pic>
      <p:cxnSp>
        <p:nvCxnSpPr>
          <p:cNvPr id="44" name="Suora yhdysviiva 43"/>
          <p:cNvCxnSpPr/>
          <p:nvPr/>
        </p:nvCxnSpPr>
        <p:spPr>
          <a:xfrm flipV="1">
            <a:off x="7505700" y="1927203"/>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uora yhdysviiva 44"/>
          <p:cNvCxnSpPr/>
          <p:nvPr/>
        </p:nvCxnSpPr>
        <p:spPr>
          <a:xfrm flipV="1">
            <a:off x="7236539" y="3548164"/>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uora yhdysviiva 45"/>
          <p:cNvCxnSpPr/>
          <p:nvPr/>
        </p:nvCxnSpPr>
        <p:spPr>
          <a:xfrm>
            <a:off x="7064758" y="4198283"/>
            <a:ext cx="1879" cy="9056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H="1" flipV="1">
            <a:off x="4225392" y="4474151"/>
            <a:ext cx="16070" cy="882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2" name="Kuva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7306" y="5389554"/>
            <a:ext cx="655405" cy="445471"/>
          </a:xfrm>
          <a:prstGeom prst="rect">
            <a:avLst/>
          </a:prstGeom>
        </p:spPr>
      </p:pic>
      <p:cxnSp>
        <p:nvCxnSpPr>
          <p:cNvPr id="53" name="Suora yhdysviiva 52"/>
          <p:cNvCxnSpPr/>
          <p:nvPr/>
        </p:nvCxnSpPr>
        <p:spPr>
          <a:xfrm flipV="1">
            <a:off x="7793605" y="2777447"/>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Kuva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7032" y="4073931"/>
            <a:ext cx="634322" cy="657435"/>
          </a:xfrm>
          <a:prstGeom prst="rect">
            <a:avLst/>
          </a:prstGeom>
        </p:spPr>
      </p:pic>
      <p:sp>
        <p:nvSpPr>
          <p:cNvPr id="57" name="Tekstiruutu 56"/>
          <p:cNvSpPr txBox="1"/>
          <p:nvPr/>
        </p:nvSpPr>
        <p:spPr>
          <a:xfrm>
            <a:off x="5397257" y="5533575"/>
            <a:ext cx="1840406" cy="677108"/>
          </a:xfrm>
          <a:prstGeom prst="rect">
            <a:avLst/>
          </a:prstGeom>
          <a:noFill/>
        </p:spPr>
        <p:txBody>
          <a:bodyPr wrap="square" rtlCol="0">
            <a:spAutoFit/>
          </a:bodyPr>
          <a:lstStyle/>
          <a:p>
            <a:r>
              <a:rPr lang="fi-FI" sz="1400" b="1"/>
              <a:t>C-hepatiitti-infektioita</a:t>
            </a:r>
            <a:r>
              <a:rPr lang="fi-FI" sz="1400"/>
              <a:t> paljon 28.5/100 000. </a:t>
            </a:r>
            <a:r>
              <a:rPr lang="fi-FI" sz="1000"/>
              <a:t>(Sotkanet 2018)</a:t>
            </a:r>
          </a:p>
        </p:txBody>
      </p:sp>
      <p:cxnSp>
        <p:nvCxnSpPr>
          <p:cNvPr id="58" name="Suora yhdysviiva 57"/>
          <p:cNvCxnSpPr/>
          <p:nvPr/>
        </p:nvCxnSpPr>
        <p:spPr>
          <a:xfrm flipV="1">
            <a:off x="5411654" y="5694553"/>
            <a:ext cx="1" cy="2254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kstiruutu 58"/>
          <p:cNvSpPr txBox="1"/>
          <p:nvPr/>
        </p:nvSpPr>
        <p:spPr>
          <a:xfrm>
            <a:off x="9891978" y="4252202"/>
            <a:ext cx="1856968" cy="892552"/>
          </a:xfrm>
          <a:prstGeom prst="rect">
            <a:avLst/>
          </a:prstGeom>
          <a:noFill/>
        </p:spPr>
        <p:txBody>
          <a:bodyPr wrap="square" rtlCol="0">
            <a:spAutoFit/>
          </a:bodyPr>
          <a:lstStyle/>
          <a:p>
            <a:r>
              <a:rPr lang="fi-FI" sz="1400" b="1" dirty="0"/>
              <a:t>Kohdunkaula syövän seulontoihin </a:t>
            </a:r>
            <a:r>
              <a:rPr lang="fi-FI" sz="1400" dirty="0"/>
              <a:t>osallistuu 59.5%, huonoin, </a:t>
            </a:r>
            <a:r>
              <a:rPr lang="fi-FI" sz="1000" dirty="0"/>
              <a:t>(Syöpärekisteri 2018)</a:t>
            </a:r>
          </a:p>
        </p:txBody>
      </p:sp>
      <p:cxnSp>
        <p:nvCxnSpPr>
          <p:cNvPr id="60" name="Suora yhdysviiva 59"/>
          <p:cNvCxnSpPr/>
          <p:nvPr/>
        </p:nvCxnSpPr>
        <p:spPr>
          <a:xfrm flipV="1">
            <a:off x="9825890" y="4402648"/>
            <a:ext cx="9477" cy="8342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kstiruutu 61"/>
          <p:cNvSpPr txBox="1"/>
          <p:nvPr/>
        </p:nvSpPr>
        <p:spPr>
          <a:xfrm>
            <a:off x="4542670" y="6263326"/>
            <a:ext cx="5980058" cy="523220"/>
          </a:xfrm>
          <a:prstGeom prst="rect">
            <a:avLst/>
          </a:prstGeom>
          <a:noFill/>
        </p:spPr>
        <p:txBody>
          <a:bodyPr wrap="square" rtlCol="0">
            <a:spAutoFit/>
          </a:bodyPr>
          <a:lstStyle/>
          <a:p>
            <a:r>
              <a:rPr lang="fi-FI" sz="1400" b="1"/>
              <a:t>Liikennevakuutuksesta korvattuja liikennevahingot</a:t>
            </a:r>
            <a:r>
              <a:rPr lang="fi-FI" sz="1400"/>
              <a:t> kaikki yhteensä laskettuna </a:t>
            </a:r>
            <a:r>
              <a:rPr lang="fi-FI" sz="1400" err="1"/>
              <a:t>Pohjois</a:t>
            </a:r>
            <a:r>
              <a:rPr lang="fi-FI" sz="1400"/>
              <a:t>-Savossa 4399, kasvussa ja tuhatta asukasta kohden on 18.0. </a:t>
            </a:r>
            <a:r>
              <a:rPr lang="fi-FI" sz="1000"/>
              <a:t>(OTI 2019)</a:t>
            </a:r>
          </a:p>
        </p:txBody>
      </p:sp>
      <p:cxnSp>
        <p:nvCxnSpPr>
          <p:cNvPr id="63" name="Suora yhdysviiva 62"/>
          <p:cNvCxnSpPr/>
          <p:nvPr/>
        </p:nvCxnSpPr>
        <p:spPr>
          <a:xfrm flipV="1">
            <a:off x="4542670" y="6220298"/>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kstiruutu 63"/>
          <p:cNvSpPr txBox="1"/>
          <p:nvPr/>
        </p:nvSpPr>
        <p:spPr>
          <a:xfrm>
            <a:off x="10496425" y="5405693"/>
            <a:ext cx="1666468" cy="1107996"/>
          </a:xfrm>
          <a:prstGeom prst="rect">
            <a:avLst/>
          </a:prstGeom>
          <a:noFill/>
        </p:spPr>
        <p:txBody>
          <a:bodyPr wrap="square" rtlCol="0">
            <a:spAutoFit/>
          </a:bodyPr>
          <a:lstStyle/>
          <a:p>
            <a:r>
              <a:rPr lang="fi-FI" sz="1400" b="1"/>
              <a:t>Työttömien terveystarkastuksia </a:t>
            </a:r>
            <a:r>
              <a:rPr lang="fi-FI" sz="1400"/>
              <a:t>on</a:t>
            </a:r>
            <a:r>
              <a:rPr lang="fi-FI" sz="1400" b="1"/>
              <a:t> </a:t>
            </a:r>
            <a:r>
              <a:rPr lang="fi-FI" sz="1400"/>
              <a:t>tehty vähiten 1,8% </a:t>
            </a:r>
            <a:r>
              <a:rPr lang="fi-FI" sz="1000"/>
              <a:t>(koko maa 5.2%) (Sotkanet 2019).</a:t>
            </a:r>
          </a:p>
        </p:txBody>
      </p:sp>
      <p:cxnSp>
        <p:nvCxnSpPr>
          <p:cNvPr id="65" name="Suora yhdysviiva 64"/>
          <p:cNvCxnSpPr/>
          <p:nvPr/>
        </p:nvCxnSpPr>
        <p:spPr>
          <a:xfrm flipV="1">
            <a:off x="10475415" y="5479718"/>
            <a:ext cx="9477" cy="10338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7" name="Kuva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52468" y="4553111"/>
            <a:ext cx="506177" cy="506177"/>
          </a:xfrm>
          <a:prstGeom prst="rect">
            <a:avLst/>
          </a:prstGeom>
        </p:spPr>
      </p:pic>
      <p:pic>
        <p:nvPicPr>
          <p:cNvPr id="68" name="Kuva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7307" y="3022017"/>
            <a:ext cx="379917" cy="344596"/>
          </a:xfrm>
          <a:prstGeom prst="rect">
            <a:avLst/>
          </a:prstGeom>
        </p:spPr>
      </p:pic>
      <p:sp>
        <p:nvSpPr>
          <p:cNvPr id="2" name="Tekstiruutu 1"/>
          <p:cNvSpPr txBox="1"/>
          <p:nvPr/>
        </p:nvSpPr>
        <p:spPr>
          <a:xfrm>
            <a:off x="7303029" y="5344537"/>
            <a:ext cx="3130388" cy="892552"/>
          </a:xfrm>
          <a:prstGeom prst="rect">
            <a:avLst/>
          </a:prstGeom>
          <a:noFill/>
        </p:spPr>
        <p:txBody>
          <a:bodyPr wrap="square" rtlCol="0">
            <a:spAutoFit/>
          </a:bodyPr>
          <a:lstStyle/>
          <a:p>
            <a:r>
              <a:rPr lang="fi-FI" sz="1400" b="1"/>
              <a:t>Vaikutusmahdollisuudet</a:t>
            </a:r>
            <a:r>
              <a:rPr lang="fi-FI" sz="1400"/>
              <a:t> itseä koskeviin asioihin ja </a:t>
            </a:r>
            <a:r>
              <a:rPr lang="fi-FI" sz="1400" b="1"/>
              <a:t>luottamus poliittisiin päätöksentekijöihin </a:t>
            </a:r>
            <a:r>
              <a:rPr lang="fi-FI" sz="1000"/>
              <a:t>(Kokemuksellinen hyvinvointikysely 2021)</a:t>
            </a:r>
          </a:p>
        </p:txBody>
      </p:sp>
      <p:cxnSp>
        <p:nvCxnSpPr>
          <p:cNvPr id="48" name="Suora yhdysviiva 47"/>
          <p:cNvCxnSpPr/>
          <p:nvPr/>
        </p:nvCxnSpPr>
        <p:spPr>
          <a:xfrm flipV="1">
            <a:off x="7267307" y="5425827"/>
            <a:ext cx="12354" cy="636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3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9996145" y="6443166"/>
            <a:ext cx="2844800" cy="365125"/>
          </a:xfrm>
        </p:spPr>
        <p:txBody>
          <a:bodyPr/>
          <a:lstStyle/>
          <a:p>
            <a:r>
              <a:rPr lang="fi-FI"/>
              <a:t>27.4.2021 sade.rytkonen@kuh.fi</a:t>
            </a:r>
          </a:p>
        </p:txBody>
      </p:sp>
      <p:sp>
        <p:nvSpPr>
          <p:cNvPr id="3" name="Otsikko 2"/>
          <p:cNvSpPr>
            <a:spLocks noGrp="1"/>
          </p:cNvSpPr>
          <p:nvPr>
            <p:ph type="title"/>
          </p:nvPr>
        </p:nvSpPr>
        <p:spPr>
          <a:xfrm>
            <a:off x="140709" y="332656"/>
            <a:ext cx="11813166" cy="684220"/>
          </a:xfrm>
          <a:solidFill>
            <a:schemeClr val="accent1">
              <a:lumMod val="20000"/>
              <a:lumOff val="80000"/>
            </a:schemeClr>
          </a:solidFill>
        </p:spPr>
        <p:txBody>
          <a:bodyPr>
            <a:normAutofit fontScale="90000"/>
          </a:bodyPr>
          <a:lstStyle/>
          <a:p>
            <a:r>
              <a:rPr lang="fi-FI"/>
              <a:t>Ikäihmiset</a:t>
            </a:r>
          </a:p>
        </p:txBody>
      </p:sp>
      <p:sp>
        <p:nvSpPr>
          <p:cNvPr id="4" name="Sisällön paikkamerkki 3"/>
          <p:cNvSpPr>
            <a:spLocks noGrp="1"/>
          </p:cNvSpPr>
          <p:nvPr>
            <p:ph sz="quarter" idx="13"/>
          </p:nvPr>
        </p:nvSpPr>
        <p:spPr>
          <a:xfrm>
            <a:off x="140708" y="1114425"/>
            <a:ext cx="3088269" cy="5693866"/>
          </a:xfrm>
          <a:solidFill>
            <a:schemeClr val="accent1">
              <a:lumMod val="20000"/>
              <a:lumOff val="80000"/>
            </a:schemeClr>
          </a:solidFill>
        </p:spPr>
        <p:txBody>
          <a:bodyPr>
            <a:noAutofit/>
          </a:bodyPr>
          <a:lstStyle/>
          <a:p>
            <a:pPr marL="0" indent="0">
              <a:buNone/>
            </a:pPr>
            <a:r>
              <a:rPr lang="fi-FI" sz="1400"/>
              <a:t>Koettu hyvinvointi työikäisiä ja nuoria parempi muutoin paitsi tyytyväisyydessä jokapäiväisten palveluiden läheisyyteen ja terveydentilaan. </a:t>
            </a:r>
            <a:r>
              <a:rPr lang="fi-FI" sz="1000"/>
              <a:t>(Kokemuksellinen hyvinvointikysely 2021)</a:t>
            </a:r>
          </a:p>
          <a:p>
            <a:pPr marL="0" indent="0">
              <a:buNone/>
            </a:pPr>
            <a:endParaRPr lang="fi-FI" sz="1400"/>
          </a:p>
          <a:p>
            <a:pPr marL="0" lvl="0" indent="0">
              <a:buNone/>
            </a:pPr>
            <a:r>
              <a:rPr lang="fi-FI" sz="1400"/>
              <a:t>Itsensä yksinäiseksi tuntevia 75v+ on 9.0%, jaettu paras sija ja laskussa. </a:t>
            </a:r>
            <a:r>
              <a:rPr lang="fi-FI" sz="1000"/>
              <a:t>(</a:t>
            </a:r>
            <a:r>
              <a:rPr lang="fi-FI" sz="1000" err="1"/>
              <a:t>FinSote</a:t>
            </a:r>
            <a:r>
              <a:rPr lang="fi-FI" sz="1000"/>
              <a:t> 2018).</a:t>
            </a:r>
          </a:p>
          <a:p>
            <a:pPr marL="0" lvl="0" indent="0">
              <a:buNone/>
            </a:pPr>
            <a:endParaRPr lang="fi-FI" sz="1000"/>
          </a:p>
          <a:p>
            <a:pPr marL="0" lvl="0" indent="0">
              <a:buNone/>
            </a:pPr>
            <a:r>
              <a:rPr lang="fi-FI" sz="1400"/>
              <a:t>Psyykkisesti merkittävästi kuormittuneiden osuus 75v+ on 6,2%, vähiten ja laskussa </a:t>
            </a:r>
            <a:r>
              <a:rPr lang="fi-FI" sz="1000"/>
              <a:t>(</a:t>
            </a:r>
            <a:r>
              <a:rPr lang="fi-FI" sz="1000" err="1"/>
              <a:t>Finsote</a:t>
            </a:r>
            <a:r>
              <a:rPr lang="fi-FI" sz="1000"/>
              <a:t> 2018)</a:t>
            </a:r>
          </a:p>
          <a:p>
            <a:pPr marL="0" lvl="0" indent="0">
              <a:buNone/>
            </a:pPr>
            <a:endParaRPr lang="fi-FI" sz="1000"/>
          </a:p>
          <a:p>
            <a:pPr marL="0" lvl="0" indent="0">
              <a:buNone/>
            </a:pPr>
            <a:r>
              <a:rPr lang="fi-FI" sz="1400"/>
              <a:t>Päivittäin tupakoivien osuus 75v+ on 1,9%, jaettu paras sija ja laskussa </a:t>
            </a:r>
            <a:r>
              <a:rPr lang="fi-FI" sz="1000"/>
              <a:t>(</a:t>
            </a:r>
            <a:r>
              <a:rPr lang="fi-FI" sz="1000" err="1"/>
              <a:t>FinSote</a:t>
            </a:r>
            <a:r>
              <a:rPr lang="fi-FI" sz="1000"/>
              <a:t> 2018). </a:t>
            </a:r>
          </a:p>
          <a:p>
            <a:pPr marL="0" lvl="0" indent="0">
              <a:buNone/>
            </a:pPr>
            <a:endParaRPr lang="fi-FI" sz="1000"/>
          </a:p>
          <a:p>
            <a:pPr marL="0" lvl="0" indent="0">
              <a:buNone/>
            </a:pPr>
            <a:r>
              <a:rPr lang="fi-FI" sz="1400"/>
              <a:t>Vapaa-ajan liikuntaa harrastamattomien osuus 65v+ on 19,5%, 2.vähiten ja laskussa </a:t>
            </a:r>
            <a:r>
              <a:rPr lang="fi-FI" sz="1000"/>
              <a:t>(</a:t>
            </a:r>
            <a:r>
              <a:rPr lang="fi-FI" sz="1000" err="1"/>
              <a:t>FinSote</a:t>
            </a:r>
            <a:r>
              <a:rPr lang="fi-FI" sz="1000"/>
              <a:t> 2018)</a:t>
            </a:r>
          </a:p>
          <a:p>
            <a:pPr marL="0" lvl="0" indent="0">
              <a:buNone/>
            </a:pPr>
            <a:endParaRPr lang="fi-FI" sz="1400"/>
          </a:p>
          <a:p>
            <a:pPr marL="0" indent="0">
              <a:buNone/>
            </a:pPr>
            <a:r>
              <a:rPr lang="fi-FI" sz="1400"/>
              <a:t>Kasviksia ja hedelmiä ravitsemus-suositusten mukaisesti käyttäviä 65v+ on 34,2%, 2.paras </a:t>
            </a:r>
            <a:r>
              <a:rPr lang="fi-FI" sz="1000"/>
              <a:t>(</a:t>
            </a:r>
            <a:r>
              <a:rPr lang="fi-FI" sz="1000" err="1"/>
              <a:t>FinSote</a:t>
            </a:r>
            <a:r>
              <a:rPr lang="fi-FI" sz="1000"/>
              <a:t> 2018)</a:t>
            </a:r>
          </a:p>
          <a:p>
            <a:pPr marL="0" lvl="0" indent="0">
              <a:buNone/>
            </a:pPr>
            <a:endParaRPr lang="fi-FI" sz="1400"/>
          </a:p>
        </p:txBody>
      </p:sp>
      <p:sp>
        <p:nvSpPr>
          <p:cNvPr id="5" name="Tekstiruutu 4"/>
          <p:cNvSpPr txBox="1"/>
          <p:nvPr/>
        </p:nvSpPr>
        <p:spPr>
          <a:xfrm>
            <a:off x="3379589" y="5173675"/>
            <a:ext cx="4412174" cy="1107996"/>
          </a:xfrm>
          <a:prstGeom prst="rect">
            <a:avLst/>
          </a:prstGeom>
          <a:noFill/>
        </p:spPr>
        <p:txBody>
          <a:bodyPr wrap="square" rtlCol="0">
            <a:spAutoFit/>
          </a:bodyPr>
          <a:lstStyle/>
          <a:p>
            <a:r>
              <a:rPr lang="fi-FI" sz="1400"/>
              <a:t>Ikäihmiset raportoivat kokeneensa enemmän </a:t>
            </a:r>
            <a:r>
              <a:rPr lang="fi-FI" sz="1400" b="1"/>
              <a:t>syrjintää </a:t>
            </a:r>
            <a:r>
              <a:rPr lang="fi-FI" sz="1400"/>
              <a:t>kuin työikäiset ja nuoret. Yleisimmin ikäihmiset kertoivat syinä olevan ikä ja terveydentila (</a:t>
            </a:r>
            <a:r>
              <a:rPr lang="fi-FI" sz="1000"/>
              <a:t>Kokemuksellinen hyvinvointikysely 2021).</a:t>
            </a:r>
          </a:p>
          <a:p>
            <a:endParaRPr lang="fi-FI" sz="1400"/>
          </a:p>
        </p:txBody>
      </p:sp>
      <p:sp>
        <p:nvSpPr>
          <p:cNvPr id="7" name="Tekstiruutu 6"/>
          <p:cNvSpPr txBox="1"/>
          <p:nvPr/>
        </p:nvSpPr>
        <p:spPr>
          <a:xfrm>
            <a:off x="3421051" y="1139695"/>
            <a:ext cx="2692644" cy="800219"/>
          </a:xfrm>
          <a:prstGeom prst="rect">
            <a:avLst/>
          </a:prstGeom>
          <a:noFill/>
        </p:spPr>
        <p:txBody>
          <a:bodyPr wrap="square" rtlCol="0">
            <a:spAutoFit/>
          </a:bodyPr>
          <a:lstStyle/>
          <a:p>
            <a:r>
              <a:rPr lang="fi-FI" sz="1400" b="1"/>
              <a:t>Päivittäin tupakoivia </a:t>
            </a:r>
            <a:r>
              <a:rPr lang="fi-FI" sz="1400"/>
              <a:t>65v+ 7,9%, eniten, kasvussa </a:t>
            </a:r>
            <a:r>
              <a:rPr lang="fi-FI" sz="1000"/>
              <a:t>(</a:t>
            </a:r>
            <a:r>
              <a:rPr lang="fi-FI" sz="1000" err="1"/>
              <a:t>FinSote</a:t>
            </a:r>
            <a:r>
              <a:rPr lang="fi-FI" sz="1000"/>
              <a:t> 2018)</a:t>
            </a:r>
          </a:p>
          <a:p>
            <a:endParaRPr lang="fi-FI"/>
          </a:p>
        </p:txBody>
      </p:sp>
      <p:sp>
        <p:nvSpPr>
          <p:cNvPr id="8" name="Tekstiruutu 7"/>
          <p:cNvSpPr txBox="1"/>
          <p:nvPr/>
        </p:nvSpPr>
        <p:spPr>
          <a:xfrm>
            <a:off x="3400712" y="2372367"/>
            <a:ext cx="2981037" cy="954107"/>
          </a:xfrm>
          <a:prstGeom prst="rect">
            <a:avLst/>
          </a:prstGeom>
          <a:noFill/>
        </p:spPr>
        <p:txBody>
          <a:bodyPr wrap="square" rtlCol="0">
            <a:spAutoFit/>
          </a:bodyPr>
          <a:lstStyle/>
          <a:p>
            <a:r>
              <a:rPr lang="fi-FI" sz="1400" b="1"/>
              <a:t>Lihavia</a:t>
            </a:r>
            <a:r>
              <a:rPr lang="fi-FI" sz="1400"/>
              <a:t> 65v+ on 23,6% (BMI 30kg/m2),  erityisesti naiset </a:t>
            </a:r>
            <a:r>
              <a:rPr lang="fi-FI" sz="1000"/>
              <a:t>(</a:t>
            </a:r>
            <a:r>
              <a:rPr lang="fi-FI" sz="1000" err="1"/>
              <a:t>FinSote</a:t>
            </a:r>
            <a:r>
              <a:rPr lang="fi-FI" sz="1000"/>
              <a:t> 2018)</a:t>
            </a:r>
          </a:p>
          <a:p>
            <a:endParaRPr lang="fi-FI" sz="1400"/>
          </a:p>
          <a:p>
            <a:endParaRPr lang="fi-FI" sz="1400"/>
          </a:p>
        </p:txBody>
      </p:sp>
      <p:sp>
        <p:nvSpPr>
          <p:cNvPr id="9" name="Tekstiruutu 8"/>
          <p:cNvSpPr txBox="1"/>
          <p:nvPr/>
        </p:nvSpPr>
        <p:spPr>
          <a:xfrm>
            <a:off x="3374019" y="3840176"/>
            <a:ext cx="2724150" cy="1169551"/>
          </a:xfrm>
          <a:prstGeom prst="rect">
            <a:avLst/>
          </a:prstGeom>
          <a:noFill/>
        </p:spPr>
        <p:txBody>
          <a:bodyPr wrap="square" rtlCol="0">
            <a:spAutoFit/>
          </a:bodyPr>
          <a:lstStyle/>
          <a:p>
            <a:r>
              <a:rPr lang="fi-FI" sz="1400" b="1"/>
              <a:t>500m matkan kävelemisessä </a:t>
            </a:r>
            <a:r>
              <a:rPr lang="fi-FI" sz="1400"/>
              <a:t>suuria vaikeuksia kokevien osuus 65v+ 16,1% ja 75v+ on 24,1% (2.eniten molemmissa) </a:t>
            </a:r>
            <a:r>
              <a:rPr lang="fi-FI" sz="1000"/>
              <a:t>(</a:t>
            </a:r>
            <a:r>
              <a:rPr lang="fi-FI" sz="1000" err="1"/>
              <a:t>FinSote</a:t>
            </a:r>
            <a:r>
              <a:rPr lang="fi-FI" sz="1000"/>
              <a:t> 2018)</a:t>
            </a:r>
          </a:p>
          <a:p>
            <a:endParaRPr lang="fi-FI" sz="1400"/>
          </a:p>
        </p:txBody>
      </p:sp>
      <p:sp>
        <p:nvSpPr>
          <p:cNvPr id="10" name="Tekstiruutu 9"/>
          <p:cNvSpPr txBox="1"/>
          <p:nvPr/>
        </p:nvSpPr>
        <p:spPr>
          <a:xfrm>
            <a:off x="6470057" y="1210162"/>
            <a:ext cx="3996165" cy="523220"/>
          </a:xfrm>
          <a:prstGeom prst="rect">
            <a:avLst/>
          </a:prstGeom>
          <a:noFill/>
        </p:spPr>
        <p:txBody>
          <a:bodyPr wrap="square" rtlCol="0">
            <a:spAutoFit/>
          </a:bodyPr>
          <a:lstStyle/>
          <a:p>
            <a:r>
              <a:rPr lang="fi-FI" sz="1400" b="1"/>
              <a:t>Apua riittämättömästi saavien </a:t>
            </a:r>
            <a:r>
              <a:rPr lang="fi-FI" sz="1400"/>
              <a:t>osuus väestöstä 65v+ 8,9%, toiseksi eniten ja kasvussa </a:t>
            </a:r>
            <a:r>
              <a:rPr lang="fi-FI" sz="1000"/>
              <a:t>(</a:t>
            </a:r>
            <a:r>
              <a:rPr lang="fi-FI" sz="1000" err="1"/>
              <a:t>FinSote</a:t>
            </a:r>
            <a:r>
              <a:rPr lang="fi-FI" sz="1000"/>
              <a:t> 2018)</a:t>
            </a:r>
          </a:p>
        </p:txBody>
      </p:sp>
      <p:sp>
        <p:nvSpPr>
          <p:cNvPr id="11" name="Tekstiruutu 10"/>
          <p:cNvSpPr txBox="1"/>
          <p:nvPr/>
        </p:nvSpPr>
        <p:spPr>
          <a:xfrm>
            <a:off x="6826671" y="3203196"/>
            <a:ext cx="2898720" cy="2062103"/>
          </a:xfrm>
          <a:prstGeom prst="rect">
            <a:avLst/>
          </a:prstGeom>
          <a:noFill/>
        </p:spPr>
        <p:txBody>
          <a:bodyPr wrap="square" rtlCol="0">
            <a:spAutoFit/>
          </a:bodyPr>
          <a:lstStyle/>
          <a:p>
            <a:pPr lvl="0"/>
            <a:r>
              <a:rPr lang="fi-FI" sz="1400" b="1"/>
              <a:t>Kuolleisuus tapaturmaisiin kaatumisiin ja putoamisiin </a:t>
            </a:r>
            <a:r>
              <a:rPr lang="fi-FI" sz="1400"/>
              <a:t>/ 100 000 asukasta kohden 31,3, eniten </a:t>
            </a:r>
            <a:r>
              <a:rPr lang="fi-FI" sz="1000"/>
              <a:t>(Tilastokeskus 2019)</a:t>
            </a:r>
          </a:p>
          <a:p>
            <a:pPr lvl="0"/>
            <a:endParaRPr lang="fi-FI" sz="1000"/>
          </a:p>
          <a:p>
            <a:pPr lvl="0"/>
            <a:r>
              <a:rPr lang="fi-FI" sz="1400" b="1"/>
              <a:t>Kuolleisuus tapaturmaisiin kaatumisiin ja putoamisiin</a:t>
            </a:r>
            <a:r>
              <a:rPr lang="fi-FI" sz="1400"/>
              <a:t> 65v+/ 100 000 kohden on 109, suurin </a:t>
            </a:r>
            <a:r>
              <a:rPr lang="fi-FI" sz="1000"/>
              <a:t>(Sotkanet 2018)</a:t>
            </a:r>
          </a:p>
          <a:p>
            <a:endParaRPr lang="fi-FI" sz="1400"/>
          </a:p>
        </p:txBody>
      </p:sp>
      <p:sp>
        <p:nvSpPr>
          <p:cNvPr id="12" name="Tekstiruutu 11"/>
          <p:cNvSpPr txBox="1"/>
          <p:nvPr/>
        </p:nvSpPr>
        <p:spPr>
          <a:xfrm>
            <a:off x="6763150" y="2156166"/>
            <a:ext cx="4333875" cy="677108"/>
          </a:xfrm>
          <a:prstGeom prst="rect">
            <a:avLst/>
          </a:prstGeom>
          <a:noFill/>
        </p:spPr>
        <p:txBody>
          <a:bodyPr wrap="square" rtlCol="0">
            <a:spAutoFit/>
          </a:bodyPr>
          <a:lstStyle/>
          <a:p>
            <a:r>
              <a:rPr lang="fi-FI" sz="1400" b="1"/>
              <a:t>Itsemurhakuolleisuus 65 vuotta täyttäneillä </a:t>
            </a:r>
            <a:r>
              <a:rPr lang="fi-FI" sz="1400"/>
              <a:t>/ 100 000 vastaavanikäistä kohden 29,9, eniten, kasvussa </a:t>
            </a:r>
            <a:r>
              <a:rPr lang="fi-FI" sz="1000"/>
              <a:t>(Sotkanet 2018)</a:t>
            </a:r>
            <a:endParaRPr lang="fi-FI" sz="1400"/>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468" y="2223482"/>
            <a:ext cx="584236" cy="712212"/>
          </a:xfrm>
          <a:prstGeom prst="rect">
            <a:avLst/>
          </a:prstGeom>
        </p:spPr>
      </p:pic>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791" y="2920151"/>
            <a:ext cx="423478" cy="471302"/>
          </a:xfrm>
          <a:prstGeom prst="rect">
            <a:avLst/>
          </a:prstGeom>
        </p:spPr>
      </p:pic>
      <p:pic>
        <p:nvPicPr>
          <p:cNvPr id="15" name="Kuva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413" y="4542066"/>
            <a:ext cx="572484" cy="536704"/>
          </a:xfrm>
          <a:prstGeom prst="rect">
            <a:avLst/>
          </a:prstGeom>
        </p:spPr>
      </p:pic>
      <p:pic>
        <p:nvPicPr>
          <p:cNvPr id="16" name="Kuva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4690" y="2935169"/>
            <a:ext cx="410235" cy="384275"/>
          </a:xfrm>
          <a:prstGeom prst="rect">
            <a:avLst/>
          </a:prstGeom>
        </p:spPr>
      </p:pic>
      <p:pic>
        <p:nvPicPr>
          <p:cNvPr id="17" name="Kuva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5417" y="4911298"/>
            <a:ext cx="590106" cy="459781"/>
          </a:xfrm>
          <a:prstGeom prst="rect">
            <a:avLst/>
          </a:prstGeom>
        </p:spPr>
      </p:pic>
      <p:pic>
        <p:nvPicPr>
          <p:cNvPr id="18" name="Kuva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640" y="1644918"/>
            <a:ext cx="441848" cy="441848"/>
          </a:xfrm>
          <a:prstGeom prst="rect">
            <a:avLst/>
          </a:prstGeom>
        </p:spPr>
      </p:pic>
      <p:pic>
        <p:nvPicPr>
          <p:cNvPr id="19" name="Kuva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5168" y="1371174"/>
            <a:ext cx="590106" cy="459781"/>
          </a:xfrm>
          <a:prstGeom prst="rect">
            <a:avLst/>
          </a:prstGeom>
        </p:spPr>
      </p:pic>
      <p:pic>
        <p:nvPicPr>
          <p:cNvPr id="20" name="Kuva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916" y="2920151"/>
            <a:ext cx="590106" cy="459781"/>
          </a:xfrm>
          <a:prstGeom prst="rect">
            <a:avLst/>
          </a:prstGeom>
        </p:spPr>
      </p:pic>
      <p:pic>
        <p:nvPicPr>
          <p:cNvPr id="21" name="Kuva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5988" y="1683088"/>
            <a:ext cx="590106" cy="459781"/>
          </a:xfrm>
          <a:prstGeom prst="rect">
            <a:avLst/>
          </a:prstGeom>
        </p:spPr>
      </p:pic>
      <p:sp>
        <p:nvSpPr>
          <p:cNvPr id="22" name="Tekstiruutu 21"/>
          <p:cNvSpPr txBox="1"/>
          <p:nvPr/>
        </p:nvSpPr>
        <p:spPr>
          <a:xfrm>
            <a:off x="3723505" y="1715112"/>
            <a:ext cx="1439818" cy="276999"/>
          </a:xfrm>
          <a:prstGeom prst="rect">
            <a:avLst/>
          </a:prstGeom>
          <a:noFill/>
        </p:spPr>
        <p:txBody>
          <a:bodyPr wrap="none" rtlCol="0">
            <a:spAutoFit/>
          </a:bodyPr>
          <a:lstStyle/>
          <a:p>
            <a:r>
              <a:rPr lang="fi-FI" sz="1200"/>
              <a:t>6,0%                10,1%</a:t>
            </a:r>
          </a:p>
        </p:txBody>
      </p:sp>
      <p:cxnSp>
        <p:nvCxnSpPr>
          <p:cNvPr id="23" name="Suora yhdysviiva 22"/>
          <p:cNvCxnSpPr/>
          <p:nvPr/>
        </p:nvCxnSpPr>
        <p:spPr>
          <a:xfrm flipV="1">
            <a:off x="3421049" y="1217289"/>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V="1">
            <a:off x="3400822" y="2478725"/>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6470057" y="1188205"/>
            <a:ext cx="4522" cy="7247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flipV="1">
            <a:off x="6792101" y="3263648"/>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flipV="1">
            <a:off x="3367487" y="3855753"/>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kstiruutu 27"/>
          <p:cNvSpPr txBox="1"/>
          <p:nvPr/>
        </p:nvSpPr>
        <p:spPr>
          <a:xfrm>
            <a:off x="3681859" y="2956057"/>
            <a:ext cx="1553630" cy="276999"/>
          </a:xfrm>
          <a:prstGeom prst="rect">
            <a:avLst/>
          </a:prstGeom>
          <a:noFill/>
        </p:spPr>
        <p:txBody>
          <a:bodyPr wrap="none" rtlCol="0">
            <a:spAutoFit/>
          </a:bodyPr>
          <a:lstStyle/>
          <a:p>
            <a:r>
              <a:rPr lang="fi-FI" sz="1200"/>
              <a:t>29,6 %                16,9%</a:t>
            </a:r>
          </a:p>
        </p:txBody>
      </p:sp>
      <p:cxnSp>
        <p:nvCxnSpPr>
          <p:cNvPr id="29" name="Suora yhdysviiva 28"/>
          <p:cNvCxnSpPr/>
          <p:nvPr/>
        </p:nvCxnSpPr>
        <p:spPr>
          <a:xfrm flipV="1">
            <a:off x="3370404" y="510605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V="1">
            <a:off x="6761530" y="2171954"/>
            <a:ext cx="0" cy="6817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V="1">
            <a:off x="9624883" y="418652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kstiruutu 32"/>
          <p:cNvSpPr txBox="1"/>
          <p:nvPr/>
        </p:nvSpPr>
        <p:spPr>
          <a:xfrm>
            <a:off x="10095635" y="1506418"/>
            <a:ext cx="1475084" cy="276999"/>
          </a:xfrm>
          <a:prstGeom prst="rect">
            <a:avLst/>
          </a:prstGeom>
          <a:noFill/>
        </p:spPr>
        <p:txBody>
          <a:bodyPr wrap="none" rtlCol="0">
            <a:spAutoFit/>
          </a:bodyPr>
          <a:lstStyle/>
          <a:p>
            <a:r>
              <a:rPr lang="fi-FI" sz="1200"/>
              <a:t>14,6 %                5,4%</a:t>
            </a:r>
          </a:p>
        </p:txBody>
      </p:sp>
      <p:sp>
        <p:nvSpPr>
          <p:cNvPr id="35" name="Tekstiruutu 34"/>
          <p:cNvSpPr txBox="1"/>
          <p:nvPr/>
        </p:nvSpPr>
        <p:spPr>
          <a:xfrm>
            <a:off x="7548989" y="5002688"/>
            <a:ext cx="1431802" cy="276999"/>
          </a:xfrm>
          <a:prstGeom prst="rect">
            <a:avLst/>
          </a:prstGeom>
          <a:noFill/>
        </p:spPr>
        <p:txBody>
          <a:bodyPr wrap="none" rtlCol="0">
            <a:spAutoFit/>
          </a:bodyPr>
          <a:lstStyle/>
          <a:p>
            <a:r>
              <a:rPr lang="fi-FI" sz="1200"/>
              <a:t>115                      102</a:t>
            </a:r>
          </a:p>
        </p:txBody>
      </p:sp>
      <p:sp>
        <p:nvSpPr>
          <p:cNvPr id="36" name="Tekstiruutu 35"/>
          <p:cNvSpPr txBox="1"/>
          <p:nvPr/>
        </p:nvSpPr>
        <p:spPr>
          <a:xfrm>
            <a:off x="9637948" y="4087971"/>
            <a:ext cx="2239728" cy="1169551"/>
          </a:xfrm>
          <a:prstGeom prst="rect">
            <a:avLst/>
          </a:prstGeom>
          <a:noFill/>
        </p:spPr>
        <p:txBody>
          <a:bodyPr wrap="square" rtlCol="0">
            <a:spAutoFit/>
          </a:bodyPr>
          <a:lstStyle/>
          <a:p>
            <a:r>
              <a:rPr lang="fi-FI" sz="1400" b="1"/>
              <a:t>Erityiskorvattaviin lääkkeisiin </a:t>
            </a:r>
            <a:r>
              <a:rPr lang="fi-FI" sz="1400"/>
              <a:t>oikeutettuja 65+v 67,8%, toiseksi eniten molemmissa, </a:t>
            </a:r>
            <a:r>
              <a:rPr lang="fi-FI" sz="1000"/>
              <a:t>(Kela 2019)</a:t>
            </a:r>
          </a:p>
          <a:p>
            <a:endParaRPr lang="fi-FI" sz="1400"/>
          </a:p>
        </p:txBody>
      </p:sp>
      <p:pic>
        <p:nvPicPr>
          <p:cNvPr id="37" name="Kuva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5250" y="3391453"/>
            <a:ext cx="643676" cy="667130"/>
          </a:xfrm>
          <a:prstGeom prst="rect">
            <a:avLst/>
          </a:prstGeom>
        </p:spPr>
      </p:pic>
      <p:cxnSp>
        <p:nvCxnSpPr>
          <p:cNvPr id="40" name="Suora yhdysviiva 39"/>
          <p:cNvCxnSpPr/>
          <p:nvPr/>
        </p:nvCxnSpPr>
        <p:spPr>
          <a:xfrm flipV="1">
            <a:off x="6784878" y="4259087"/>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8708066" y="5725543"/>
            <a:ext cx="3009014" cy="523220"/>
          </a:xfrm>
          <a:prstGeom prst="rect">
            <a:avLst/>
          </a:prstGeom>
          <a:noFill/>
        </p:spPr>
        <p:txBody>
          <a:bodyPr wrap="square" rtlCol="0">
            <a:spAutoFit/>
          </a:bodyPr>
          <a:lstStyle/>
          <a:p>
            <a:r>
              <a:rPr lang="fi-FI" sz="1400" b="1"/>
              <a:t>Alkoholia</a:t>
            </a:r>
            <a:r>
              <a:rPr lang="fi-FI" sz="1400"/>
              <a:t> liikaa käyttävien osuus (AUDIT-C), % 65v+ 28,5 </a:t>
            </a:r>
            <a:r>
              <a:rPr lang="fi-FI" sz="1000"/>
              <a:t>(</a:t>
            </a:r>
            <a:r>
              <a:rPr lang="fi-FI" sz="1000" err="1"/>
              <a:t>FinSote</a:t>
            </a:r>
            <a:r>
              <a:rPr lang="fi-FI" sz="1000"/>
              <a:t> 2018).</a:t>
            </a:r>
            <a:endParaRPr lang="fi-FI" sz="1400"/>
          </a:p>
        </p:txBody>
      </p:sp>
      <p:cxnSp>
        <p:nvCxnSpPr>
          <p:cNvPr id="38" name="Suora yhdysviiva 37"/>
          <p:cNvCxnSpPr/>
          <p:nvPr/>
        </p:nvCxnSpPr>
        <p:spPr>
          <a:xfrm flipV="1">
            <a:off x="8708066" y="5708393"/>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1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3200"/>
              <a:t>POHJOIS-SAVON HYVINVOINTISUUNNTELMA VUOSILLE 2021-2025</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1135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433565"/>
          </a:xfrm>
        </p:spPr>
        <p:txBody>
          <a:bodyPr>
            <a:normAutofit/>
          </a:bodyPr>
          <a:lstStyle/>
          <a:p>
            <a:r>
              <a:rPr lang="fi-FI">
                <a:solidFill>
                  <a:srgbClr val="7030A0"/>
                </a:solidFill>
              </a:rPr>
              <a:t>Hyvinvointisuunnitelma pohjautuu hyvinvointikertomukseen</a:t>
            </a:r>
          </a:p>
        </p:txBody>
      </p:sp>
      <p:sp>
        <p:nvSpPr>
          <p:cNvPr id="3" name="Sisällön paikkamerkki 2"/>
          <p:cNvSpPr>
            <a:spLocks noGrp="1"/>
          </p:cNvSpPr>
          <p:nvPr>
            <p:ph idx="1"/>
          </p:nvPr>
        </p:nvSpPr>
        <p:spPr>
          <a:xfrm>
            <a:off x="1065214" y="1993761"/>
            <a:ext cx="10058400" cy="4229100"/>
          </a:xfrm>
        </p:spPr>
        <p:txBody>
          <a:bodyPr>
            <a:normAutofit fontScale="92500" lnSpcReduction="20000"/>
          </a:bodyPr>
          <a:lstStyle/>
          <a:p>
            <a:pPr marL="0" indent="0">
              <a:buNone/>
            </a:pP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-Savon hyvinvointisuunnitelman painopisteet ja tavoitteet pohjautuvat hyvinvointianalyysiin eli hyvinvointikertomukseen. Asiat, jotka ovat suhteessa vertailumaakuntiin ja koko maahan </a:t>
            </a: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-Savossa huonoimpia tai toiseksi huonoimpia, ovat alueemme hyvinvointivajeita ja ne on nostettu hyvinvointitavoitteiksi. </a:t>
            </a:r>
          </a:p>
          <a:p>
            <a:pPr marL="0" indent="0">
              <a:buNone/>
            </a:pPr>
            <a:r>
              <a:rPr lang="fi-FI">
                <a:solidFill>
                  <a:schemeClr val="tx2"/>
                </a:solidFill>
                <a:latin typeface="Verdana" panose="020B0604030504040204" pitchFamily="34" charset="0"/>
                <a:ea typeface="Verdana" panose="020B0604030504040204" pitchFamily="34" charset="0"/>
              </a:rPr>
              <a:t>Ne indikaattorit, joilla nämä hyvinvointivajeet on todettu, on määritelty seurantamittareiksi. Tavoitteet on ryhmitelty painopistealueiksi. Seurantamittareina ovat myös hyvinvoinnin ja terveyden edistämisen valtionosuuden lisäosan eli HYTE-kertoimen indikaattorit. </a:t>
            </a:r>
            <a:r>
              <a:rPr lang="fi-FI" err="1">
                <a:solidFill>
                  <a:schemeClr val="tx2"/>
                </a:solidFill>
                <a:latin typeface="Verdana" panose="020B0604030504040204" pitchFamily="34" charset="0"/>
                <a:ea typeface="Verdana" panose="020B0604030504040204" pitchFamily="34" charset="0"/>
              </a:rPr>
              <a:t>Hyte</a:t>
            </a:r>
            <a:r>
              <a:rPr lang="fi-FI">
                <a:solidFill>
                  <a:schemeClr val="tx2"/>
                </a:solidFill>
                <a:latin typeface="Verdana" panose="020B0604030504040204" pitchFamily="34" charset="0"/>
                <a:ea typeface="Verdana" panose="020B0604030504040204" pitchFamily="34" charset="0"/>
              </a:rPr>
              <a:t>-kerroin lasketaan hyvinvoinnin ja terveyden edistämisen toimintaa ja toiminnan tulosta kuvaavien indikaattorien perusteella. Hyvinvointisuunnitelmassa kuntien HYTE-kerroin on merkitty HYTE(K) ja hyvinvointialueen HYTE-kerroin on merkitty HYTE(H) merkinnöin.</a:t>
            </a:r>
          </a:p>
        </p:txBody>
      </p:sp>
    </p:spTree>
    <p:extLst>
      <p:ext uri="{BB962C8B-B14F-4D97-AF65-F5344CB8AC3E}">
        <p14:creationId xmlns:p14="http://schemas.microsoft.com/office/powerpoint/2010/main" val="24808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Hyvinvointisuunnitelmaa läpileikkaavat näkökulmat</a:t>
            </a:r>
          </a:p>
        </p:txBody>
      </p:sp>
      <p:sp>
        <p:nvSpPr>
          <p:cNvPr id="3" name="Sisällön paikkamerkki 2"/>
          <p:cNvSpPr>
            <a:spLocks noGrp="1"/>
          </p:cNvSpPr>
          <p:nvPr>
            <p:ph idx="1"/>
          </p:nvPr>
        </p:nvSpPr>
        <p:spPr/>
        <p:txBody>
          <a:bodyPr>
            <a:normAutofit/>
          </a:bodyPr>
          <a:lstStyle/>
          <a:p>
            <a:pPr marL="0" indent="0">
              <a:buNone/>
            </a:pPr>
            <a:r>
              <a:rPr lang="fi-FI">
                <a:solidFill>
                  <a:schemeClr val="tx2"/>
                </a:solidFill>
                <a:latin typeface="Verdana" panose="020B0604030504040204" pitchFamily="34" charset="0"/>
                <a:ea typeface="Verdana" panose="020B0604030504040204" pitchFamily="34" charset="0"/>
              </a:rPr>
              <a:t>Läpi linjan kaikkien painopisteiden ja hyvinvointitavoitteiden kulkevat seuraavat näkökulmat:</a:t>
            </a:r>
          </a:p>
          <a:p>
            <a:pPr>
              <a:buFontTx/>
              <a:buChar char="-"/>
            </a:pPr>
            <a:r>
              <a:rPr lang="fi-FI">
                <a:solidFill>
                  <a:schemeClr val="tx2"/>
                </a:solidFill>
                <a:latin typeface="Verdana" panose="020B0604030504040204" pitchFamily="34" charset="0"/>
                <a:ea typeface="Verdana" panose="020B0604030504040204" pitchFamily="34" charset="0"/>
              </a:rPr>
              <a:t>Kestävä kehitys</a:t>
            </a:r>
          </a:p>
          <a:p>
            <a:pPr>
              <a:buFontTx/>
              <a:buChar char="-"/>
            </a:pPr>
            <a:r>
              <a:rPr lang="fi-FI">
                <a:solidFill>
                  <a:schemeClr val="tx2"/>
                </a:solidFill>
                <a:latin typeface="Verdana" panose="020B0604030504040204" pitchFamily="34" charset="0"/>
                <a:ea typeface="Verdana" panose="020B0604030504040204" pitchFamily="34" charset="0"/>
              </a:rPr>
              <a:t>Yhdenvertaisuus ja tasa-arvo</a:t>
            </a:r>
          </a:p>
          <a:p>
            <a:pPr>
              <a:buFontTx/>
              <a:buChar char="-"/>
            </a:pPr>
            <a:r>
              <a:rPr lang="fi-FI">
                <a:solidFill>
                  <a:schemeClr val="tx2"/>
                </a:solidFill>
                <a:latin typeface="Verdana" panose="020B0604030504040204" pitchFamily="34" charset="0"/>
                <a:ea typeface="Verdana" panose="020B0604030504040204" pitchFamily="34" charset="0"/>
              </a:rPr>
              <a:t>Eriarvoisuuden vähentäminen</a:t>
            </a:r>
          </a:p>
        </p:txBody>
      </p:sp>
    </p:spTree>
    <p:extLst>
      <p:ext uri="{BB962C8B-B14F-4D97-AF65-F5344CB8AC3E}">
        <p14:creationId xmlns:p14="http://schemas.microsoft.com/office/powerpoint/2010/main" val="11112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52808" y="4282289"/>
            <a:ext cx="2550059" cy="1989419"/>
          </a:xfrm>
        </p:spPr>
        <p:txBody>
          <a:bodyPr>
            <a:normAutofit fontScale="77500" lnSpcReduction="20000"/>
          </a:bodyPr>
          <a:lstStyle/>
          <a:p>
            <a:pPr marL="0" indent="0">
              <a:buNone/>
            </a:pPr>
            <a:r>
              <a:rPr lang="fi-FI" sz="2600" b="1">
                <a:solidFill>
                  <a:schemeClr val="tx2"/>
                </a:solidFill>
                <a:latin typeface="Arial" panose="020B0604020202020204" pitchFamily="34" charset="0"/>
                <a:cs typeface="Arial" panose="020B0604020202020204" pitchFamily="34" charset="0"/>
              </a:rPr>
              <a:t>Tutkittu menetelmä</a:t>
            </a:r>
          </a:p>
          <a:p>
            <a:r>
              <a:rPr lang="fi-FI" sz="1800">
                <a:solidFill>
                  <a:schemeClr val="tx2"/>
                </a:solidFill>
                <a:latin typeface="Arial" panose="020B0604020202020204" pitchFamily="34" charset="0"/>
                <a:cs typeface="Arial" panose="020B0604020202020204" pitchFamily="34" charset="0"/>
              </a:rPr>
              <a:t>Vaikutus mitattavissa</a:t>
            </a:r>
          </a:p>
          <a:p>
            <a:r>
              <a:rPr lang="fi-FI" sz="1800">
                <a:solidFill>
                  <a:schemeClr val="tx2"/>
                </a:solidFill>
                <a:latin typeface="Arial" panose="020B0604020202020204" pitchFamily="34" charset="0"/>
                <a:cs typeface="Arial" panose="020B0604020202020204" pitchFamily="34" charset="0"/>
              </a:rPr>
              <a:t>Interventiotutkimusta tehty</a:t>
            </a:r>
          </a:p>
          <a:p>
            <a:pPr lvl="1">
              <a:buFont typeface="Wingdings" panose="05000000000000000000" pitchFamily="2" charset="2"/>
              <a:buChar char="Ø"/>
            </a:pPr>
            <a:r>
              <a:rPr lang="fi-FI" sz="1800">
                <a:solidFill>
                  <a:schemeClr val="tx2"/>
                </a:solidFill>
                <a:latin typeface="Arial" panose="020B0604020202020204" pitchFamily="34" charset="0"/>
                <a:cs typeface="Arial" panose="020B0604020202020204" pitchFamily="34" charset="0"/>
              </a:rPr>
              <a:t>Vaikuttavuus osoitettu</a:t>
            </a:r>
          </a:p>
          <a:p>
            <a:pPr marL="457200" lvl="1" indent="0">
              <a:buNone/>
            </a:pPr>
            <a:endParaRPr lang="fi-FI" sz="2000"/>
          </a:p>
        </p:txBody>
      </p:sp>
      <p:pic>
        <p:nvPicPr>
          <p:cNvPr id="4" name="Kuva 3"/>
          <p:cNvPicPr>
            <a:picLocks noChangeAspect="1"/>
          </p:cNvPicPr>
          <p:nvPr/>
        </p:nvPicPr>
        <p:blipFill>
          <a:blip r:embed="rId2"/>
          <a:stretch>
            <a:fillRect/>
          </a:stretch>
        </p:blipFill>
        <p:spPr>
          <a:xfrm>
            <a:off x="609600" y="1729212"/>
            <a:ext cx="3699850" cy="2553077"/>
          </a:xfrm>
          <a:prstGeom prst="rect">
            <a:avLst/>
          </a:prstGeom>
        </p:spPr>
      </p:pic>
      <p:sp>
        <p:nvSpPr>
          <p:cNvPr id="5" name="Tekstiruutu 4"/>
          <p:cNvSpPr txBox="1"/>
          <p:nvPr/>
        </p:nvSpPr>
        <p:spPr>
          <a:xfrm>
            <a:off x="1982823" y="1384203"/>
            <a:ext cx="9534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00B050"/>
                </a:solidFill>
                <a:effectLst/>
                <a:uLnTx/>
                <a:uFillTx/>
                <a:latin typeface="Calibri"/>
                <a:ea typeface="+mn-ea"/>
                <a:cs typeface="+mn-cs"/>
              </a:rPr>
              <a:t>A-kori</a:t>
            </a:r>
          </a:p>
        </p:txBody>
      </p:sp>
      <p:pic>
        <p:nvPicPr>
          <p:cNvPr id="6" name="Kuva 5"/>
          <p:cNvPicPr>
            <a:picLocks noChangeAspect="1"/>
          </p:cNvPicPr>
          <p:nvPr/>
        </p:nvPicPr>
        <p:blipFill>
          <a:blip r:embed="rId2"/>
          <a:stretch>
            <a:fillRect/>
          </a:stretch>
        </p:blipFill>
        <p:spPr>
          <a:xfrm>
            <a:off x="4246075" y="1729212"/>
            <a:ext cx="3699850" cy="2553077"/>
          </a:xfrm>
          <a:prstGeom prst="rect">
            <a:avLst/>
          </a:prstGeom>
        </p:spPr>
      </p:pic>
      <p:pic>
        <p:nvPicPr>
          <p:cNvPr id="7" name="Kuva 6"/>
          <p:cNvPicPr>
            <a:picLocks noChangeAspect="1"/>
          </p:cNvPicPr>
          <p:nvPr/>
        </p:nvPicPr>
        <p:blipFill>
          <a:blip r:embed="rId2"/>
          <a:stretch>
            <a:fillRect/>
          </a:stretch>
        </p:blipFill>
        <p:spPr>
          <a:xfrm>
            <a:off x="7882550" y="1729212"/>
            <a:ext cx="3699850" cy="2553077"/>
          </a:xfrm>
          <a:prstGeom prst="rect">
            <a:avLst/>
          </a:prstGeom>
        </p:spPr>
      </p:pic>
      <p:sp>
        <p:nvSpPr>
          <p:cNvPr id="8" name="Tekstiruutu 7"/>
          <p:cNvSpPr txBox="1"/>
          <p:nvPr/>
        </p:nvSpPr>
        <p:spPr>
          <a:xfrm>
            <a:off x="9297908" y="1384201"/>
            <a:ext cx="9309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0000"/>
                </a:solidFill>
                <a:effectLst/>
                <a:uLnTx/>
                <a:uFillTx/>
                <a:latin typeface="Calibri"/>
                <a:ea typeface="+mn-ea"/>
                <a:cs typeface="+mn-cs"/>
              </a:rPr>
              <a:t>C-kori</a:t>
            </a:r>
          </a:p>
        </p:txBody>
      </p:sp>
      <p:sp>
        <p:nvSpPr>
          <p:cNvPr id="9" name="Tekstiruutu 8"/>
          <p:cNvSpPr txBox="1"/>
          <p:nvPr/>
        </p:nvSpPr>
        <p:spPr>
          <a:xfrm>
            <a:off x="5650986" y="1384202"/>
            <a:ext cx="9405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C000"/>
                </a:solidFill>
                <a:effectLst/>
                <a:uLnTx/>
                <a:uFillTx/>
                <a:latin typeface="Calibri"/>
                <a:ea typeface="+mn-ea"/>
                <a:cs typeface="+mn-cs"/>
              </a:rPr>
              <a:t>B-kori</a:t>
            </a:r>
          </a:p>
        </p:txBody>
      </p:sp>
      <p:sp>
        <p:nvSpPr>
          <p:cNvPr id="10" name="Sisällön paikkamerkki 2"/>
          <p:cNvSpPr txBox="1">
            <a:spLocks/>
          </p:cNvSpPr>
          <p:nvPr/>
        </p:nvSpPr>
        <p:spPr>
          <a:xfrm>
            <a:off x="8541830" y="4282288"/>
            <a:ext cx="2550059" cy="1619719"/>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Pilotointi / kokeilut</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 vielä kokemusta</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Asiantuntijoiden ”paras arvaus”</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epävarma</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Sisällön paikkamerkki 2"/>
          <p:cNvSpPr txBox="1">
            <a:spLocks/>
          </p:cNvSpPr>
          <p:nvPr/>
        </p:nvSpPr>
        <p:spPr>
          <a:xfrm>
            <a:off x="4841979" y="4282288"/>
            <a:ext cx="3103945" cy="1619719"/>
          </a:xfrm>
          <a:prstGeom prst="rect">
            <a:avLst/>
          </a:prstGeom>
        </p:spPr>
        <p:txBody>
          <a:bodyPr vert="horz" lIns="91440" tIns="45720" rIns="91440" bIns="45720" rtlCol="0">
            <a:normAutofit fontScale="92500"/>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Toimiva käytäntö</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Kokemusta laajalti</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Asiakkaiden ja asiantuntijoiden myönteinen tuntuma</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mahdollinen</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Otsikko 11"/>
          <p:cNvSpPr>
            <a:spLocks noGrp="1"/>
          </p:cNvSpPr>
          <p:nvPr>
            <p:ph type="title"/>
          </p:nvPr>
        </p:nvSpPr>
        <p:spPr>
          <a:xfrm>
            <a:off x="1065212" y="304800"/>
            <a:ext cx="10058402" cy="803238"/>
          </a:xfrm>
        </p:spPr>
        <p:txBody>
          <a:bodyPr/>
          <a:lstStyle/>
          <a:p>
            <a:r>
              <a:rPr lang="fi-FI">
                <a:solidFill>
                  <a:srgbClr val="7030A0"/>
                </a:solidFill>
              </a:rPr>
              <a:t>Millä menetelmillä saavutetaan tavoitteet</a:t>
            </a:r>
          </a:p>
        </p:txBody>
      </p:sp>
      <p:sp>
        <p:nvSpPr>
          <p:cNvPr id="13" name="Tekstiruutu 12"/>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9888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solidFill>
                  <a:srgbClr val="7030A0"/>
                </a:solidFill>
              </a:rPr>
              <a:t>HYTE-työn menetelmien valinnassa pyritty toteuttamaan seuraavaa priorisointia</a:t>
            </a:r>
          </a:p>
        </p:txBody>
      </p:sp>
      <p:sp>
        <p:nvSpPr>
          <p:cNvPr id="3" name="Päivämäärän paikkamerkki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B1E4DE-9E8A-4812-9F6C-6CFD8552A494}" type="datetime1">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15.5.2022</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3B8F-F37B-4582-A0C4-48C9C6EA476F}" type="slidenum">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Sisällön paikkamerkki 4"/>
          <p:cNvSpPr>
            <a:spLocks noGrp="1"/>
          </p:cNvSpPr>
          <p:nvPr>
            <p:ph idx="1"/>
          </p:nvPr>
        </p:nvSpPr>
        <p:spPr/>
        <p:txBody>
          <a:bodyPr>
            <a:normAutofit fontScale="92500" lnSpcReduction="10000"/>
          </a:bodyPr>
          <a:lstStyle/>
          <a:p>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Kun todetaan hyvinvointivaje, käytettävät menetelmät valitaan seuraavasti:</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A-kori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(tutkitut menetelmät) aina </a:t>
            </a:r>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ensisijainen</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on saatavilla</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Menetelmät soveltuvat käyttöön, eli resurssit löytyy</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B-kori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(toimiva käytäntö) </a:t>
            </a:r>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toissijainen</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A-korin menetelmiä ei ole tai ne eivät sovellu käyttöön</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C-kori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(pilotointi / kokeilut) vasta silloin käyttöön,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tai toimivia käytäntöjä ei vielä ole</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Hyvinvointivaje todetaan niin merkittäväksi, että toimenpiteisiin on ryhdyttävä heti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endParaRPr lang="fi-FI"/>
          </a:p>
        </p:txBody>
      </p:sp>
      <p:sp>
        <p:nvSpPr>
          <p:cNvPr id="6" name="Tekstiruutu 5"/>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4200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 menetelmävalikkona kunnille</a:t>
            </a:r>
          </a:p>
        </p:txBody>
      </p:sp>
      <p:sp>
        <p:nvSpPr>
          <p:cNvPr id="3" name="Sisällön paikkamerkki 2"/>
          <p:cNvSpPr>
            <a:spLocks noGrp="1"/>
          </p:cNvSpPr>
          <p:nvPr>
            <p:ph idx="1"/>
          </p:nvPr>
        </p:nvSpPr>
        <p:spPr/>
        <p:txBody>
          <a:bodyPr/>
          <a:lstStyle/>
          <a:p>
            <a:r>
              <a:rPr lang="fi-FI">
                <a:solidFill>
                  <a:schemeClr val="tx2"/>
                </a:solidFill>
                <a:latin typeface="Verdana" panose="020B0604030504040204" pitchFamily="34" charset="0"/>
                <a:ea typeface="Verdana" panose="020B0604030504040204" pitchFamily="34" charset="0"/>
              </a:rPr>
              <a:t>Hyvinvointisuunnitelmassa kuvatut menetelmät hyvinvointitavoitteiden saavuttamiseksi toimivat samalla myös yhtenä menetelmävalikkona kunnille. </a:t>
            </a:r>
          </a:p>
        </p:txBody>
      </p:sp>
    </p:spTree>
    <p:extLst>
      <p:ext uri="{BB962C8B-B14F-4D97-AF65-F5344CB8AC3E}">
        <p14:creationId xmlns:p14="http://schemas.microsoft.com/office/powerpoint/2010/main" val="40092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459433"/>
            <a:ext cx="10058402" cy="1219200"/>
          </a:xfrm>
        </p:spPr>
        <p:txBody>
          <a:bodyPr>
            <a:normAutofit/>
          </a:bodyPr>
          <a:lstStyle/>
          <a:p>
            <a:r>
              <a:rPr lang="fi-FI" sz="2800">
                <a:solidFill>
                  <a:srgbClr val="7030A0"/>
                </a:solidFill>
                <a:latin typeface="Verdana" panose="020B0604030504040204" pitchFamily="34" charset="0"/>
                <a:ea typeface="Verdana" panose="020B0604030504040204" pitchFamily="34" charset="0"/>
              </a:rPr>
              <a:t>Asukkaiden osallistaminen </a:t>
            </a:r>
            <a:r>
              <a:rPr lang="fi-FI" sz="2800" err="1">
                <a:solidFill>
                  <a:srgbClr val="7030A0"/>
                </a:solidFill>
                <a:latin typeface="Verdana" panose="020B0604030504040204" pitchFamily="34" charset="0"/>
                <a:ea typeface="Verdana" panose="020B0604030504040204" pitchFamily="34" charset="0"/>
              </a:rPr>
              <a:t>Pohjois</a:t>
            </a:r>
            <a:r>
              <a:rPr lang="fi-FI" sz="2800">
                <a:solidFill>
                  <a:srgbClr val="7030A0"/>
                </a:solidFill>
                <a:latin typeface="Verdana" panose="020B0604030504040204" pitchFamily="34" charset="0"/>
                <a:ea typeface="Verdana" panose="020B0604030504040204" pitchFamily="34" charset="0"/>
              </a:rPr>
              <a:t>-Savon hyvinvointikertomuksen ja –suunnitelman laadintaan</a:t>
            </a:r>
            <a:endParaRPr lang="fi-FI" sz="2000">
              <a:solidFill>
                <a:srgbClr val="7030A0"/>
              </a:solidFill>
              <a:latin typeface="Verdana" panose="020B0604030504040204" pitchFamily="34" charset="0"/>
              <a:ea typeface="Verdana" panose="020B0604030504040204" pitchFamily="34" charset="0"/>
            </a:endParaRPr>
          </a:p>
        </p:txBody>
      </p:sp>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rPr>
            </a:br>
            <a:endPar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endParaRPr>
          </a:p>
        </p:txBody>
      </p:sp>
      <p:sp>
        <p:nvSpPr>
          <p:cNvPr id="3" name="Sisällön paikkamerkki 2"/>
          <p:cNvSpPr>
            <a:spLocks noGrp="1"/>
          </p:cNvSpPr>
          <p:nvPr>
            <p:ph idx="1"/>
          </p:nvPr>
        </p:nvSpPr>
        <p:spPr>
          <a:xfrm>
            <a:off x="1065214" y="2165132"/>
            <a:ext cx="10058400" cy="4393323"/>
          </a:xfrm>
        </p:spPr>
        <p:txBody>
          <a:bodyPr vert="horz" lIns="91440" tIns="45720" rIns="91440" bIns="45720" rtlCol="0" anchor="t">
            <a:normAutofit fontScale="85000" lnSpcReduction="10000"/>
          </a:bodyPr>
          <a:lstStyle/>
          <a:p>
            <a:pPr marL="347345" indent="-347345"/>
            <a:r>
              <a:rPr lang="fi-FI" sz="2000">
                <a:solidFill>
                  <a:schemeClr val="tx2"/>
                </a:solidFill>
                <a:latin typeface="Verdana"/>
                <a:ea typeface="Verdana"/>
              </a:rPr>
              <a:t>Pohjois-Savon alueen asukkaita on </a:t>
            </a:r>
            <a:r>
              <a:rPr lang="fi-FI" sz="2000" err="1">
                <a:solidFill>
                  <a:schemeClr val="tx2"/>
                </a:solidFill>
                <a:latin typeface="Verdana"/>
                <a:ea typeface="Verdana"/>
              </a:rPr>
              <a:t>osallistettu</a:t>
            </a:r>
            <a:r>
              <a:rPr lang="fi-FI" sz="2000">
                <a:solidFill>
                  <a:schemeClr val="tx2"/>
                </a:solidFill>
                <a:latin typeface="Verdana"/>
                <a:ea typeface="Verdana"/>
              </a:rPr>
              <a:t> kyselyjen avulla; erityisesti kokemuksellinen hyvinvointikyselyn kautta. Lisäksi hyvinvointikertomus on julkisesti nähtävillä ja hyvinvointisuunnitelma on ollut avoimesti kommentoitavissa. </a:t>
            </a:r>
            <a:endParaRPr lang="en-US"/>
          </a:p>
          <a:p>
            <a:pPr marL="347345" indent="-347345"/>
            <a:r>
              <a:rPr lang="fi-FI" sz="2000">
                <a:solidFill>
                  <a:schemeClr val="tx2"/>
                </a:solidFill>
                <a:latin typeface="Verdana"/>
                <a:ea typeface="Verdana"/>
              </a:rPr>
              <a:t>Saimme runsaasti kommentteja hyvinvointisuunnitelmaan, suuri kiitos niistä. Kommenttien yhteydessä nostettiin esille, että ympäristö ei näy hyvinvointisuunnitelman painopisteissä. Pohjois-Savon osalta indikaattoreissa ympäristöindikaattorit (esim. ilma, melu, sisäilma, vesi, ulkoympäristö jne.) eivät näyttäytyneet hyvinvointivajeina tarkasteltaessa tilannetta suhteessa vertailualueisiin.</a:t>
            </a:r>
            <a:endParaRPr lang="fi-FI" sz="2000">
              <a:solidFill>
                <a:schemeClr val="tx2"/>
              </a:solidFill>
              <a:latin typeface="Verdana" panose="020B0604030504040204" pitchFamily="34" charset="0"/>
              <a:ea typeface="Verdana" panose="020B0604030504040204" pitchFamily="34" charset="0"/>
            </a:endParaRPr>
          </a:p>
          <a:p>
            <a:pPr marL="347345" indent="-347345"/>
            <a:r>
              <a:rPr lang="fi-FI" sz="2000">
                <a:solidFill>
                  <a:schemeClr val="tx2"/>
                </a:solidFill>
                <a:latin typeface="Verdana"/>
                <a:ea typeface="Verdana"/>
              </a:rPr>
              <a:t>Kommenttien pohjalta hyvinvointisuunnitelmassa kuvattuihin menetelmiin lisättiin toiveiden pohjalta linkit, lisättiin ja tarkennettiin joitakin toimenpiteitä ja useampia mittareita kuvattiin tarkemmin. Myönteisenä koettiin menetelmien konkreettisuus ja joidenkin ilmiöiden, kuten oppimistaitojen ja nuorten nukkumisen esille nostaminen. Menetelmistä toivottiin myös verkkosivua ja listausta kunnista, mistä voisi saada vertaistukea menetelmän juurruttamiseksi. Menetelmien toteuttajien listausta toivottiin menetelmäkohtaisesti, jotta toimet kohdistuisivat selkeämmin tietyille tekijöille. </a:t>
            </a:r>
            <a:endParaRPr lang="fi-FI" sz="200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14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1726" y="132851"/>
            <a:ext cx="10550846" cy="853550"/>
          </a:xfrm>
        </p:spPr>
        <p:txBody>
          <a:bodyPr>
            <a:normAutofit fontScale="90000"/>
          </a:bodyPr>
          <a:lstStyle/>
          <a:p>
            <a:r>
              <a:rPr lang="fi-FI" sz="2800">
                <a:latin typeface="Verdana" panose="020B0604030504040204" pitchFamily="34" charset="0"/>
                <a:ea typeface="Verdana" panose="020B0604030504040204" pitchFamily="34" charset="0"/>
              </a:rPr>
              <a:t>Hyvinvointikertomuksen ja –suunnitelman työstämiseen ovat osallistuneet useat eri tahot</a:t>
            </a:r>
            <a:endParaRPr lang="fi-FI" sz="2000">
              <a:latin typeface="Verdana" panose="020B0604030504040204" pitchFamily="34" charset="0"/>
              <a:ea typeface="Verdana" panose="020B0604030504040204" pitchFamily="34" charset="0"/>
            </a:endParaRP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3636487641"/>
              </p:ext>
            </p:extLst>
          </p:nvPr>
        </p:nvGraphicFramePr>
        <p:xfrm>
          <a:off x="519665" y="1137071"/>
          <a:ext cx="3160750" cy="5573576"/>
        </p:xfrm>
        <a:graphic>
          <a:graphicData uri="http://schemas.openxmlformats.org/drawingml/2006/table">
            <a:tbl>
              <a:tblPr/>
              <a:tblGrid>
                <a:gridCol w="3160750">
                  <a:extLst>
                    <a:ext uri="{9D8B030D-6E8A-4147-A177-3AD203B41FA5}">
                      <a16:colId xmlns:a16="http://schemas.microsoft.com/office/drawing/2014/main" val="2863813604"/>
                    </a:ext>
                  </a:extLst>
                </a:gridCol>
              </a:tblGrid>
              <a:tr h="5573576">
                <a:tc>
                  <a:txBody>
                    <a:bodyPr/>
                    <a:lstStyle/>
                    <a:p>
                      <a:pPr algn="l"/>
                      <a:r>
                        <a:rPr lang="fi-FI" sz="1600">
                          <a:effectLst/>
                          <a:latin typeface="Verdana" panose="020B0604030504040204" pitchFamily="34" charset="0"/>
                          <a:ea typeface="Verdana" panose="020B0604030504040204" pitchFamily="34" charset="0"/>
                        </a:rPr>
                        <a:t>HYVINVOINTI-</a:t>
                      </a:r>
                      <a:r>
                        <a:rPr lang="fi-FI" sz="1600">
                          <a:solidFill>
                            <a:srgbClr val="7030A0"/>
                          </a:solidFill>
                          <a:effectLst/>
                          <a:latin typeface="Verdana" panose="020B0604030504040204" pitchFamily="34" charset="0"/>
                          <a:ea typeface="Verdana" panose="020B0604030504040204" pitchFamily="34" charset="0"/>
                        </a:rPr>
                        <a:t>KERTOMUKSEN</a:t>
                      </a:r>
                      <a:r>
                        <a:rPr lang="fi-FI" sz="1600" baseline="0">
                          <a:solidFill>
                            <a:srgbClr val="7030A0"/>
                          </a:solidFill>
                          <a:effectLst/>
                          <a:latin typeface="Verdana" panose="020B0604030504040204" pitchFamily="34" charset="0"/>
                          <a:ea typeface="Verdana" panose="020B0604030504040204" pitchFamily="34" charset="0"/>
                        </a:rPr>
                        <a:t> </a:t>
                      </a:r>
                      <a:r>
                        <a:rPr lang="fi-FI" sz="1600" baseline="0">
                          <a:solidFill>
                            <a:schemeClr val="tx2"/>
                          </a:solidFill>
                          <a:effectLst/>
                          <a:latin typeface="Verdana" panose="020B0604030504040204" pitchFamily="34" charset="0"/>
                          <a:ea typeface="Verdana" panose="020B0604030504040204" pitchFamily="34" charset="0"/>
                        </a:rPr>
                        <a:t>TYÖSTÄMISEEN OVAT OSALLISTUNEET</a:t>
                      </a:r>
                      <a:r>
                        <a:rPr lang="fi-FI" sz="1600">
                          <a:solidFill>
                            <a:schemeClr val="tx2"/>
                          </a:solidFill>
                          <a:effectLst/>
                          <a:latin typeface="Verdana" panose="020B0604030504040204" pitchFamily="34" charset="0"/>
                          <a:ea typeface="Verdana" panose="020B0604030504040204" pitchFamily="34" charset="0"/>
                        </a:rPr>
                        <a:t>:</a:t>
                      </a:r>
                      <a:br>
                        <a:rPr lang="fi-FI" sz="1000">
                          <a:effectLst/>
                          <a:latin typeface="Verdana" panose="020B0604030504040204" pitchFamily="34" charset="0"/>
                          <a:ea typeface="Verdana" panose="020B0604030504040204" pitchFamily="34" charset="0"/>
                        </a:rPr>
                      </a:br>
                      <a:br>
                        <a:rPr lang="fi-FI" sz="1000">
                          <a:effectLst/>
                          <a:latin typeface="Verdana" panose="020B0604030504040204" pitchFamily="34" charset="0"/>
                          <a:ea typeface="Verdana" panose="020B0604030504040204" pitchFamily="34" charset="0"/>
                        </a:rPr>
                      </a:br>
                      <a:endParaRPr lang="fi-FI" sz="1000">
                        <a:solidFill>
                          <a:schemeClr val="tx2"/>
                        </a:solidFill>
                        <a:effectLst/>
                        <a:latin typeface="Verdana" panose="020B0604030504040204" pitchFamily="34" charset="0"/>
                        <a:ea typeface="Verdana" panose="020B0604030504040204" pitchFamily="34" charset="0"/>
                      </a:endParaRP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Itä-Suomen ennaltaehkäisevä ryhmä Ankkuri,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Poliisi (tilastotietokannat)</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Liikenneturvan väki,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Nuoret Pystyyn hanke,</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Yrittäjät</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liitto, Teemu Juntunen ja Maarit Intke,</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Väkivaltaverkoston toimijat, Marianne Kettunen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syöpäyhdistys,</a:t>
                      </a:r>
                      <a:r>
                        <a:rPr lang="fi-FI" sz="1400" baseline="0">
                          <a:solidFill>
                            <a:schemeClr val="tx2"/>
                          </a:solidFill>
                          <a:effectLst/>
                          <a:latin typeface="Verdana" panose="020B0604030504040204" pitchFamily="34" charset="0"/>
                          <a:ea typeface="Verdana" panose="020B0604030504040204" pitchFamily="34" charset="0"/>
                        </a:rPr>
                        <a:t> </a:t>
                      </a:r>
                      <a:r>
                        <a:rPr lang="fi-FI" sz="1400">
                          <a:solidFill>
                            <a:schemeClr val="tx2"/>
                          </a:solidFill>
                          <a:effectLst/>
                          <a:latin typeface="Verdana" panose="020B0604030504040204" pitchFamily="34" charset="0"/>
                          <a:ea typeface="Verdana" panose="020B0604030504040204" pitchFamily="34" charset="0"/>
                        </a:rPr>
                        <a:t>Heidi Kolehmainen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Likes</a:t>
                      </a:r>
                      <a:r>
                        <a:rPr lang="fi-FI" sz="1400">
                          <a:solidFill>
                            <a:schemeClr val="tx2"/>
                          </a:solidFill>
                          <a:effectLst/>
                          <a:latin typeface="Verdana" panose="020B0604030504040204" pitchFamily="34" charset="0"/>
                          <a:ea typeface="Verdana" panose="020B0604030504040204" pitchFamily="34" charset="0"/>
                        </a:rPr>
                        <a:t>, Virpi Inkinen</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Päihdepalvelusäätiö</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Savon mielenterveysomaiset- </a:t>
                      </a:r>
                      <a:r>
                        <a:rPr lang="fi-FI" sz="1400" err="1">
                          <a:solidFill>
                            <a:schemeClr val="tx2"/>
                          </a:solidFill>
                          <a:effectLst/>
                          <a:latin typeface="Verdana" panose="020B0604030504040204" pitchFamily="34" charset="0"/>
                          <a:ea typeface="Verdana" panose="020B0604030504040204" pitchFamily="34" charset="0"/>
                        </a:rPr>
                        <a:t>FinFami</a:t>
                      </a:r>
                      <a:r>
                        <a:rPr lang="fi-FI" sz="1400">
                          <a:solidFill>
                            <a:schemeClr val="tx2"/>
                          </a:solidFill>
                          <a:effectLst/>
                          <a:latin typeface="Verdana" panose="020B0604030504040204" pitchFamily="34" charset="0"/>
                          <a:ea typeface="Verdana" panose="020B0604030504040204" pitchFamily="34" charset="0"/>
                        </a:rPr>
                        <a:t> ry</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Kuopion kriisikeskus – Pelituki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Ehyt ry</a:t>
                      </a:r>
                      <a:br>
                        <a:rPr lang="fi-FI" sz="1000">
                          <a:effectLst/>
                        </a:rPr>
                      </a:br>
                      <a:endParaRPr lang="fi-FI" sz="10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 name="Tekstiruutu 2"/>
          <p:cNvSpPr txBox="1"/>
          <p:nvPr/>
        </p:nvSpPr>
        <p:spPr>
          <a:xfrm>
            <a:off x="4157709" y="1209071"/>
            <a:ext cx="7549491" cy="5878532"/>
          </a:xfrm>
          <a:prstGeom prst="rect">
            <a:avLst/>
          </a:prstGeom>
          <a:noFill/>
        </p:spPr>
        <p:txBody>
          <a:bodyPr wrap="square" rtlCol="0">
            <a:spAutoFit/>
          </a:bodyPr>
          <a:lstStyle/>
          <a:p>
            <a:r>
              <a:rPr lang="fi-FI" sz="1600">
                <a:latin typeface="Verdana" panose="020B0604030504040204" pitchFamily="34" charset="0"/>
                <a:ea typeface="Verdana" panose="020B0604030504040204" pitchFamily="34" charset="0"/>
              </a:rPr>
              <a:t>HYVINVOINTI</a:t>
            </a:r>
            <a:r>
              <a:rPr lang="fi-FI" sz="1600">
                <a:solidFill>
                  <a:srgbClr val="7030A0"/>
                </a:solidFill>
                <a:latin typeface="Verdana" panose="020B0604030504040204" pitchFamily="34" charset="0"/>
                <a:ea typeface="Verdana" panose="020B0604030504040204" pitchFamily="34" charset="0"/>
              </a:rPr>
              <a:t>SUUNNITELMAN</a:t>
            </a:r>
            <a:r>
              <a:rPr lang="fi-FI" sz="1600">
                <a:solidFill>
                  <a:schemeClr val="tx2"/>
                </a:solidFill>
                <a:latin typeface="Verdana" panose="020B0604030504040204" pitchFamily="34" charset="0"/>
                <a:ea typeface="Verdana" panose="020B0604030504040204" pitchFamily="34" charset="0"/>
              </a:rPr>
              <a:t> TYÖSTÄMISEEN OVAT OSALLISTUNEET:</a:t>
            </a:r>
            <a:br>
              <a:rPr lang="fi-FI" sz="2000">
                <a:latin typeface="Verdana" panose="020B0604030504040204" pitchFamily="34" charset="0"/>
                <a:ea typeface="Verdana" panose="020B0604030504040204" pitchFamily="34" charset="0"/>
              </a:rPr>
            </a:br>
            <a:endParaRPr lang="fi-FI" sz="2000">
              <a:solidFill>
                <a:schemeClr val="tx2"/>
              </a:solidFill>
              <a:latin typeface="Verdana" panose="020B0604030504040204" pitchFamily="34" charset="0"/>
              <a:ea typeface="Verdana" panose="020B0604030504040204" pitchFamily="34" charset="0"/>
            </a:endParaRP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ennaltaehkäisevä ryhmä Ankkuri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poliisi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Liikenneturvan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liikunnan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syöpäyhdistys, Heidi Kolehmainen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Kuopion väkivaltaverkoston toimijat</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kylät ry, Merja Kaija</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Mansikka ry, Seija Korhonen</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Sokra</a:t>
            </a:r>
            <a:r>
              <a:rPr lang="fi-FI" sz="1400">
                <a:solidFill>
                  <a:schemeClr val="tx2"/>
                </a:solidFill>
                <a:latin typeface="Verdana" panose="020B0604030504040204" pitchFamily="34" charset="0"/>
                <a:ea typeface="Verdana" panose="020B0604030504040204" pitchFamily="34" charset="0"/>
              </a:rPr>
              <a:t>, THL, Elina Pekonen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Tulevaisuuden </a:t>
            </a:r>
            <a:r>
              <a:rPr lang="fi-FI" sz="1400" err="1">
                <a:solidFill>
                  <a:schemeClr val="tx2"/>
                </a:solidFill>
                <a:latin typeface="Verdana" panose="020B0604030504040204" pitchFamily="34" charset="0"/>
                <a:ea typeface="Verdana" panose="020B0604030504040204" pitchFamily="34" charset="0"/>
              </a:rPr>
              <a:t>sote</a:t>
            </a:r>
            <a:r>
              <a:rPr lang="fi-FI" sz="1400">
                <a:solidFill>
                  <a:schemeClr val="tx2"/>
                </a:solidFill>
                <a:latin typeface="Verdana" panose="020B0604030504040204" pitchFamily="34" charset="0"/>
                <a:ea typeface="Verdana" panose="020B0604030504040204" pitchFamily="34" charset="0"/>
              </a:rPr>
              <a:t>-keskus-ohjelma – Posote20 –Siilinjärven ennaltaehkäisytyöpaketin tiimi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TE-palvelut</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Kulttuuri kuulolla – kulttuuritoimintalain mukainen alueellinen kulttuuritoimintaverkosto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seksuaaliterveyden edistämisen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kiusaamisen ehkäisyn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maakunnallinen ravitsemustyöryhmä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ehkäisevän mielenterveys- ja päihdetyön 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kuntien </a:t>
            </a:r>
            <a:r>
              <a:rPr lang="fi-FI" sz="1400" err="1">
                <a:solidFill>
                  <a:schemeClr val="tx2"/>
                </a:solidFill>
                <a:latin typeface="Verdana" panose="020B0604030504040204" pitchFamily="34" charset="0"/>
                <a:ea typeface="Verdana" panose="020B0604030504040204" pitchFamily="34" charset="0"/>
              </a:rPr>
              <a:t>hyte</a:t>
            </a:r>
            <a:r>
              <a:rPr lang="fi-FI" sz="1400">
                <a:solidFill>
                  <a:schemeClr val="tx2"/>
                </a:solidFill>
                <a:latin typeface="Verdana" panose="020B0604030504040204" pitchFamily="34" charset="0"/>
                <a:ea typeface="Verdana" panose="020B0604030504040204" pitchFamily="34" charset="0"/>
              </a:rPr>
              <a:t>-yhdyshenkilöiden ja hyvinvointikoordinaattorien verkosto</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Alueellinen kaatumisten ehkäisyverkosto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poikkihallinnollinen HYTE-ryhmä</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Oppimisen tuen hankkeen väki</a:t>
            </a:r>
            <a:endParaRPr lang="fi-FI" sz="1400"/>
          </a:p>
          <a:p>
            <a:endParaRPr lang="fi-FI"/>
          </a:p>
        </p:txBody>
      </p:sp>
    </p:spTree>
    <p:extLst>
      <p:ext uri="{BB962C8B-B14F-4D97-AF65-F5344CB8AC3E}">
        <p14:creationId xmlns:p14="http://schemas.microsoft.com/office/powerpoint/2010/main" val="19604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rot="120000">
            <a:off x="5952067" y="571690"/>
            <a:ext cx="10515600" cy="487848"/>
          </a:xfrm>
        </p:spPr>
        <p:txBody>
          <a:bodyPr>
            <a:noAutofit/>
          </a:bodyPr>
          <a:lstStyle/>
          <a:p>
            <a:pPr algn="l"/>
            <a:r>
              <a:rPr lang="fi-FI" sz="2800" b="1">
                <a:solidFill>
                  <a:schemeClr val="accent1"/>
                </a:solidFill>
              </a:rPr>
              <a:t>Pohjois-Savon</a:t>
            </a:r>
            <a:br>
              <a:rPr lang="fi-FI" sz="2800" b="1"/>
            </a:br>
            <a:r>
              <a:rPr lang="fi-FI" sz="2800" b="1">
                <a:solidFill>
                  <a:schemeClr val="accent1"/>
                </a:solidFill>
              </a:rPr>
              <a:t>hyvinvointitavoitteet 2021-2025</a:t>
            </a:r>
          </a:p>
        </p:txBody>
      </p:sp>
      <p:sp>
        <p:nvSpPr>
          <p:cNvPr id="3" name="Sisällön paikkamerkki 2"/>
          <p:cNvSpPr>
            <a:spLocks noGrp="1"/>
          </p:cNvSpPr>
          <p:nvPr>
            <p:ph idx="1"/>
          </p:nvPr>
        </p:nvSpPr>
        <p:spPr>
          <a:xfrm>
            <a:off x="121284" y="938511"/>
            <a:ext cx="6494718" cy="6205616"/>
          </a:xfrm>
        </p:spPr>
        <p:txBody>
          <a:bodyPr vert="horz" lIns="91440" tIns="45720" rIns="91440" bIns="45720" rtlCol="0" anchor="t">
            <a:noAutofit/>
          </a:bodyPr>
          <a:lstStyle/>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 Osallisuuden vahvistuminen ja yksinäisyyden vähentäminen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Lapset ja nuoret kokevat olevansa osa yhteisöjään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Kuntalaisia osallistavat ja vaikutusmahdollisuuksia lisäävät toimintatavat ovat käytössä</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Kukaan ei koe itseään yksinäiseksi</a:t>
            </a:r>
          </a:p>
          <a:p>
            <a:pPr marL="457200" lvl="1" indent="0">
              <a:spcBef>
                <a:spcPts val="0"/>
              </a:spcBef>
              <a:buNone/>
            </a:pPr>
            <a:endParaRPr lang="fi-FI"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fi-FI" sz="1400" b="1" dirty="0">
                <a:solidFill>
                  <a:schemeClr val="accent6">
                    <a:lumMod val="50000"/>
                  </a:schemeClr>
                </a:solidFill>
                <a:latin typeface="Verdana"/>
                <a:ea typeface="Verdana"/>
                <a:cs typeface="+mn-lt"/>
              </a:rPr>
              <a:t>II Vanhemmuus vahvistuu</a:t>
            </a:r>
            <a:endParaRPr lang="fi-FI" dirty="0">
              <a:solidFill>
                <a:schemeClr val="accent6">
                  <a:lumMod val="50000"/>
                </a:schemeClr>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Toimiva parisuhde</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Vanhemmuustaidot vahvistuvat</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Vanhempien oma jaksaminen vahvistuu</a:t>
            </a:r>
            <a:endParaRPr lang="fi-FI" dirty="0">
              <a:solidFill>
                <a:srgbClr val="000000"/>
              </a:solidFill>
              <a:latin typeface="Calibri"/>
              <a:ea typeface="Verdana"/>
              <a:cs typeface="Calibri"/>
            </a:endParaRPr>
          </a:p>
          <a:p>
            <a:pPr marL="457200" lvl="1" indent="0">
              <a:spcBef>
                <a:spcPts val="0"/>
              </a:spcBef>
              <a:buNone/>
            </a:pPr>
            <a:endParaRPr lang="fi-FI" sz="1400" b="1" dirty="0">
              <a:solidFill>
                <a:srgbClr val="984807"/>
              </a:solidFill>
              <a:latin typeface="Verdana"/>
              <a:ea typeface="Verdana"/>
              <a:cs typeface="Calibri"/>
            </a:endParaRPr>
          </a:p>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III Itsestä huolehtimisen ja terveellisten elintapojen edistäminen </a:t>
            </a:r>
            <a:endParaRPr lang="fi-FI" dirty="0">
              <a:solidFill>
                <a:schemeClr val="accent6">
                  <a:lumMod val="50000"/>
                </a:schemeClr>
              </a:solidFill>
              <a:cs typeface="Calibri"/>
            </a:endParaRPr>
          </a:p>
          <a:p>
            <a:pPr lvl="1">
              <a:spcBef>
                <a:spcPts val="0"/>
              </a:spcBef>
              <a:buFont typeface="Wingdings" pitchFamily="34" charset="0"/>
              <a:buChar char="v"/>
            </a:pPr>
            <a:r>
              <a:rPr lang="fi-FI" sz="1400" dirty="0">
                <a:solidFill>
                  <a:schemeClr val="tx2"/>
                </a:solidFill>
                <a:latin typeface="Verdana"/>
                <a:ea typeface="Verdana"/>
                <a:cs typeface="Verdana" panose="020B0604030504040204" pitchFamily="34" charset="0"/>
              </a:rPr>
              <a:t>Ruokasuositusten mukaiset ruokatottumukset toteutuvat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Tervehampaiset lapset ja nuoret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Nuoret nukkuvat riittävästi</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Terveyttä edistävä liikunta lisääntyy (erit. 2.aste, matalan koulutustason naiset, ikäihmiset)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Oppimistaidot vahvistuvat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Yhä useampi osallistuu kohdunkaulan syövän seulontoihin</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Raskaudenkeskeytykset vähenevät</a:t>
            </a:r>
          </a:p>
          <a:p>
            <a:pPr marL="457200" lvl="1" indent="0">
              <a:lnSpc>
                <a:spcPct val="115000"/>
              </a:lnSpc>
              <a:spcBef>
                <a:spcPts val="0"/>
              </a:spcBef>
              <a:buNone/>
            </a:pP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115000"/>
              </a:lnSpc>
              <a:spcBef>
                <a:spcPts val="0"/>
              </a:spcBef>
              <a:buNone/>
            </a:pPr>
            <a:endParaRPr lang="fi-FI" sz="1400" b="1" dirty="0">
              <a:solidFill>
                <a:schemeClr val="accent6">
                  <a:lumMod val="50000"/>
                </a:schemeClr>
              </a:solidFill>
              <a:latin typeface="Verdana"/>
              <a:ea typeface="Verdana"/>
              <a:cs typeface="Verdana" panose="020B0604030504040204" pitchFamily="34" charset="0"/>
            </a:endParaRPr>
          </a:p>
          <a:p>
            <a:pPr marL="457200" lvl="1" indent="0">
              <a:lnSpc>
                <a:spcPct val="115000"/>
              </a:lnSpc>
              <a:spcBef>
                <a:spcPts val="0"/>
              </a:spcBef>
              <a:buNone/>
            </a:pP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dirty="0">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dirty="0">
              <a:latin typeface="Verdana" panose="020B0604030504040204" pitchFamily="34" charset="0"/>
              <a:ea typeface="Verdana" panose="020B0604030504040204" pitchFamily="34" charset="0"/>
              <a:cs typeface="Verdana" panose="020B0604030504040204" pitchFamily="34" charset="0"/>
            </a:endParaRPr>
          </a:p>
          <a:p>
            <a:pPr lvl="2">
              <a:lnSpc>
                <a:spcPct val="115000"/>
              </a:lnSpc>
              <a:spcBef>
                <a:spcPts val="0"/>
              </a:spcBef>
              <a:buFontTx/>
              <a:buChar char="-"/>
            </a:pPr>
            <a:endParaRPr lang="fi-FI" sz="1400" dirty="0">
              <a:latin typeface="Verdana" panose="020B0604030504040204" pitchFamily="34" charset="0"/>
              <a:ea typeface="Verdana" panose="020B0604030504040204" pitchFamily="34" charset="0"/>
              <a:cs typeface="Verdana" panose="020B0604030504040204" pitchFamily="34" charset="0"/>
            </a:endParaRPr>
          </a:p>
          <a:p>
            <a:endParaRPr lang="fi-FI"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Tekstiruutu 3"/>
          <p:cNvSpPr txBox="1"/>
          <p:nvPr/>
        </p:nvSpPr>
        <p:spPr>
          <a:xfrm>
            <a:off x="6302380" y="1473880"/>
            <a:ext cx="5636439" cy="5209118"/>
          </a:xfrm>
          <a:prstGeom prst="rect">
            <a:avLst/>
          </a:prstGeom>
          <a:noFill/>
        </p:spPr>
        <p:txBody>
          <a:bodyPr wrap="square" lIns="91440" tIns="45720" rIns="91440" bIns="45720" rtlCol="0" anchor="t">
            <a:spAutoFit/>
          </a:bodyPr>
          <a:lstStyle/>
          <a:p>
            <a:pPr lvl="1">
              <a:defRPr/>
            </a:pPr>
            <a:r>
              <a:rPr lang="fi-FI" sz="1400" b="1">
                <a:solidFill>
                  <a:schemeClr val="accent6">
                    <a:lumMod val="50000"/>
                  </a:schemeClr>
                </a:solidFill>
                <a:latin typeface="Verdana"/>
                <a:ea typeface="Verdana"/>
                <a:cs typeface="+mn-lt"/>
              </a:rPr>
              <a:t>IV Mielen hyvinvointi ja riippuvuuksien ehkäisy</a:t>
            </a:r>
            <a:endParaRPr lang="en-US" sz="1400">
              <a:solidFill>
                <a:schemeClr val="accent6">
                  <a:lumMod val="50000"/>
                </a:schemeClr>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Mielenterveys vahvistuu (erit. lapset ja nuoret)</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Alaikäiset nuoret ovat päihteettömiä</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Nuorten huumekokeilujen ja –käytön ehkäisy (</a:t>
            </a:r>
            <a:r>
              <a:rPr lang="fi-FI" sz="1400" err="1">
                <a:solidFill>
                  <a:schemeClr val="tx2"/>
                </a:solidFill>
                <a:latin typeface="Verdana"/>
                <a:ea typeface="Verdana"/>
                <a:cs typeface="+mn-lt"/>
              </a:rPr>
              <a:t>erit</a:t>
            </a:r>
            <a:r>
              <a:rPr lang="fi-FI" sz="1400">
                <a:solidFill>
                  <a:schemeClr val="tx2"/>
                </a:solidFill>
                <a:latin typeface="Verdana"/>
                <a:ea typeface="Verdana"/>
                <a:cs typeface="+mn-lt"/>
              </a:rPr>
              <a:t> 2. asteen nuoret)</a:t>
            </a:r>
            <a:endParaRPr lang="fi-FI"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Työikäisten ja ikäihmisten päihteiden käyttö ja riippuvuuksien aiheuttamat haitat vähenevät </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Netin haitallinen käyttö vähenee (erit. nuoret)</a:t>
            </a:r>
            <a:endParaRPr lang="fi-FI">
              <a:solidFill>
                <a:schemeClr val="tx2"/>
              </a:solidFill>
              <a:latin typeface="Calibri"/>
              <a:ea typeface="Verdana"/>
              <a:cs typeface="Calibri"/>
            </a:endParaRPr>
          </a:p>
          <a:p>
            <a:pPr marL="742950" lvl="1" indent="-285750">
              <a:lnSpc>
                <a:spcPct val="114999"/>
              </a:lnSpc>
              <a:buFont typeface="Wingdings,Sans-Serif"/>
              <a:buChar char="v"/>
              <a:defRPr/>
            </a:pPr>
            <a:endParaRPr lang="fi-FI" sz="1400" b="1">
              <a:solidFill>
                <a:schemeClr val="accent6">
                  <a:lumMod val="50000"/>
                </a:schemeClr>
              </a:solidFill>
              <a:latin typeface="Verdana"/>
              <a:ea typeface="Verdana"/>
              <a:cs typeface="Verdana" panose="020B0604030504040204" pitchFamily="34" charset="0"/>
            </a:endParaRPr>
          </a:p>
          <a:p>
            <a:pPr lvl="1">
              <a:defRPr/>
            </a:pPr>
            <a:r>
              <a:rPr lang="fi-FI" sz="1400" b="1">
                <a:solidFill>
                  <a:schemeClr val="accent6">
                    <a:lumMod val="50000"/>
                  </a:schemeClr>
                </a:solidFill>
                <a:latin typeface="Verdana"/>
                <a:ea typeface="Verdana"/>
                <a:cs typeface="Verdana" panose="020B0604030504040204" pitchFamily="34" charset="0"/>
              </a:rPr>
              <a:t>V Tapaturmien ja väkivallan ehkäiseminen</a:t>
            </a:r>
            <a:endParaRPr lang="fi-FI">
              <a:solidFill>
                <a:schemeClr val="accent6">
                  <a:lumMod val="50000"/>
                </a:schemeClr>
              </a:solidFill>
              <a:cs typeface="Calibri"/>
            </a:endParaRP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Ketään ei kiusata</a:t>
            </a:r>
          </a:p>
          <a:p>
            <a:pPr lvl="1">
              <a:spcBef>
                <a:spcPts val="0"/>
              </a:spcBef>
              <a:buFont typeface="Wingdings" panose="05000000000000000000" pitchFamily="2" charset="2"/>
              <a:buChar char="v"/>
              <a:defRPr/>
            </a:pPr>
            <a:r>
              <a:rPr lang="fi-FI" sz="1400">
                <a:solidFill>
                  <a:schemeClr val="tx2"/>
                </a:solidFill>
                <a:latin typeface="Verdana"/>
                <a:ea typeface="Verdana"/>
              </a:rPr>
              <a:t> Kukaan ei koe seksuaalista häirintää tai ahdistelua</a:t>
            </a:r>
          </a:p>
          <a:p>
            <a:pPr lvl="1">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Väkivaltaa tai sillä uhkailua ei sallita </a:t>
            </a:r>
          </a:p>
          <a:p>
            <a:pPr lvl="1">
              <a:spcBef>
                <a:spcPts val="0"/>
              </a:spcBef>
              <a:buFont typeface="Wingdings" panose="05000000000000000000" pitchFamily="2" charset="2"/>
              <a:buChar char="v"/>
              <a:defRPr/>
            </a:pPr>
            <a:r>
              <a:rPr lang="fi-FI" sz="1400">
                <a:solidFill>
                  <a:schemeClr val="tx2"/>
                </a:solidFill>
                <a:latin typeface="Verdana"/>
                <a:ea typeface="Verdana"/>
              </a:rPr>
              <a:t> Nuorten tekemät rikokset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Liikenneonnettomuudet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Kaatumistapaturmat vähenevät</a:t>
            </a:r>
          </a:p>
          <a:p>
            <a:pPr lvl="1">
              <a:lnSpc>
                <a:spcPct val="115000"/>
              </a:lnSpc>
              <a:spcBef>
                <a:spcPts val="0"/>
              </a:spcBef>
              <a:defRPr/>
            </a:pPr>
            <a:endParaRPr lang="fi-FI" sz="1400">
              <a:solidFill>
                <a:schemeClr val="tx2"/>
              </a:solidFill>
              <a:latin typeface="Verdana" panose="020B0604030504040204" pitchFamily="34" charset="0"/>
              <a:ea typeface="Verdana" panose="020B0604030504040204" pitchFamily="34" charset="0"/>
            </a:endParaRPr>
          </a:p>
          <a:p>
            <a:pPr fontAlgn="base"/>
            <a:r>
              <a:rPr lang="fi-FI" sz="1400" b="1">
                <a:solidFill>
                  <a:schemeClr val="accent6">
                    <a:lumMod val="50000"/>
                  </a:schemeClr>
                </a:solidFill>
                <a:latin typeface="Verdana"/>
                <a:ea typeface="Verdana"/>
              </a:rPr>
              <a:t>      VI </a:t>
            </a:r>
            <a:r>
              <a:rPr lang="fi-FI" sz="1400" b="1" err="1">
                <a:solidFill>
                  <a:schemeClr val="accent6">
                    <a:lumMod val="50000"/>
                  </a:schemeClr>
                </a:solidFill>
                <a:latin typeface="Verdana"/>
                <a:ea typeface="Verdana"/>
              </a:rPr>
              <a:t>Hyte</a:t>
            </a:r>
            <a:r>
              <a:rPr lang="fi-FI" sz="1400" b="1">
                <a:solidFill>
                  <a:schemeClr val="accent6">
                    <a:lumMod val="50000"/>
                  </a:schemeClr>
                </a:solidFill>
                <a:latin typeface="Verdana"/>
                <a:ea typeface="Verdana"/>
              </a:rPr>
              <a:t>- resurssien, rakenteiden ja prosessien</a:t>
            </a:r>
          </a:p>
          <a:p>
            <a:pPr fontAlgn="base"/>
            <a:r>
              <a:rPr lang="fi-FI" sz="1400" b="1">
                <a:solidFill>
                  <a:schemeClr val="accent6">
                    <a:lumMod val="50000"/>
                  </a:schemeClr>
                </a:solidFill>
                <a:latin typeface="Verdana"/>
                <a:ea typeface="Verdana"/>
              </a:rPr>
              <a:t>      vahvistuminen </a:t>
            </a:r>
            <a:endParaRPr lang="fi-FI"/>
          </a:p>
          <a:p>
            <a:pPr lvl="1">
              <a:buFont typeface="Wingdings" panose="05000000000000000000" pitchFamily="2" charset="2"/>
              <a:buChar char="v"/>
              <a:defRPr/>
            </a:pPr>
            <a:r>
              <a:rPr lang="fi-FI" sz="1400">
                <a:solidFill>
                  <a:schemeClr val="tx2"/>
                </a:solidFill>
                <a:latin typeface="Verdana"/>
                <a:ea typeface="Verdana"/>
              </a:rPr>
              <a:t>HYTE-resurssit ja rakenteet vahvistuvat </a:t>
            </a:r>
            <a:endParaRPr lang="fi-FI" sz="1400">
              <a:solidFill>
                <a:schemeClr val="tx2"/>
              </a:solidFill>
              <a:latin typeface="Verdana" panose="020B0604030504040204" pitchFamily="34" charset="0"/>
              <a:ea typeface="Verdana" panose="020B0604030504040204" pitchFamily="34" charset="0"/>
            </a:endParaRPr>
          </a:p>
          <a:p>
            <a:pPr lvl="1">
              <a:spcBef>
                <a:spcPts val="0"/>
              </a:spcBef>
              <a:buFont typeface="Wingdings" panose="05000000000000000000" pitchFamily="2" charset="2"/>
              <a:buChar char="v"/>
              <a:defRPr/>
            </a:pPr>
            <a:r>
              <a:rPr lang="fi-FI" sz="1400">
                <a:solidFill>
                  <a:schemeClr val="tx2"/>
                </a:solidFill>
                <a:latin typeface="Verdana"/>
                <a:ea typeface="Verdana"/>
              </a:rPr>
              <a:t>HYTE-prosessit vahvistuvat</a:t>
            </a: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Ennakkoarviointi päätöksenteossa</a:t>
            </a:r>
          </a:p>
          <a:p>
            <a:endParaRPr lang="fi-FI" sz="1400"/>
          </a:p>
        </p:txBody>
      </p:sp>
    </p:spTree>
    <p:extLst>
      <p:ext uri="{BB962C8B-B14F-4D97-AF65-F5344CB8AC3E}">
        <p14:creationId xmlns:p14="http://schemas.microsoft.com/office/powerpoint/2010/main" val="222322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370243267"/>
              </p:ext>
            </p:extLst>
          </p:nvPr>
        </p:nvGraphicFramePr>
        <p:xfrm>
          <a:off x="0" y="560440"/>
          <a:ext cx="12191972" cy="6374548"/>
        </p:xfrm>
        <a:graphic>
          <a:graphicData uri="http://schemas.openxmlformats.org/drawingml/2006/table">
            <a:tbl>
              <a:tblPr firstRow="1" bandRow="1">
                <a:tableStyleId>{69012ECD-51FC-41F1-AA8D-1B2483CD663E}</a:tableStyleId>
              </a:tblPr>
              <a:tblGrid>
                <a:gridCol w="1782489">
                  <a:extLst>
                    <a:ext uri="{9D8B030D-6E8A-4147-A177-3AD203B41FA5}">
                      <a16:colId xmlns:a16="http://schemas.microsoft.com/office/drawing/2014/main" val="1527863934"/>
                    </a:ext>
                  </a:extLst>
                </a:gridCol>
                <a:gridCol w="1099038">
                  <a:extLst>
                    <a:ext uri="{9D8B030D-6E8A-4147-A177-3AD203B41FA5}">
                      <a16:colId xmlns:a16="http://schemas.microsoft.com/office/drawing/2014/main" val="2118112610"/>
                    </a:ext>
                  </a:extLst>
                </a:gridCol>
                <a:gridCol w="6596768">
                  <a:extLst>
                    <a:ext uri="{9D8B030D-6E8A-4147-A177-3AD203B41FA5}">
                      <a16:colId xmlns:a16="http://schemas.microsoft.com/office/drawing/2014/main" val="2405627847"/>
                    </a:ext>
                  </a:extLst>
                </a:gridCol>
                <a:gridCol w="2713677">
                  <a:extLst>
                    <a:ext uri="{9D8B030D-6E8A-4147-A177-3AD203B41FA5}">
                      <a16:colId xmlns:a16="http://schemas.microsoft.com/office/drawing/2014/main" val="1987869538"/>
                    </a:ext>
                  </a:extLst>
                </a:gridCol>
              </a:tblGrid>
              <a:tr h="565648">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 </a:t>
                      </a:r>
                      <a:endParaRPr lang="fi-FI" sz="1600" baseline="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1479460">
                <a:tc>
                  <a:txBody>
                    <a:bodyPr/>
                    <a:lstStyle/>
                    <a:p>
                      <a:r>
                        <a:rPr lang="fi-FI" sz="1400" b="1" i="0" kern="1200" dirty="0">
                          <a:solidFill>
                            <a:schemeClr val="tx1"/>
                          </a:solidFill>
                          <a:effectLst/>
                          <a:latin typeface="+mn-lt"/>
                          <a:ea typeface="+mn-ea"/>
                          <a:cs typeface="+mn-cs"/>
                        </a:rPr>
                        <a:t>Lapset ja nuoret kokevat olevansa osa yhteisöjään </a:t>
                      </a:r>
                      <a:endParaRPr lang="fi-FI" sz="1400" b="1" dirty="0"/>
                    </a:p>
                  </a:txBody>
                  <a:tcPr>
                    <a:solidFill>
                      <a:schemeClr val="accent1">
                        <a:lumMod val="20000"/>
                        <a:lumOff val="80000"/>
                      </a:schemeClr>
                    </a:solidFill>
                  </a:tcPr>
                </a:tc>
                <a:tc>
                  <a:txBody>
                    <a:bodyPr/>
                    <a:lstStyle/>
                    <a:p>
                      <a:pPr marL="0" indent="0">
                        <a:buNone/>
                      </a:pPr>
                      <a:r>
                        <a:rPr lang="fi-FI" sz="1300" dirty="0"/>
                        <a:t>Erit.</a:t>
                      </a:r>
                      <a:r>
                        <a:rPr lang="fi-FI" sz="1300" baseline="0" dirty="0"/>
                        <a:t> luokka- ja koulu-yhteisössä</a:t>
                      </a:r>
                      <a:endParaRPr lang="fi-FI" sz="1300" dirty="0"/>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tilanteen arviointi;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3"/>
                        </a:rPr>
                        <a:t>Osallisuusindikaattori</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Sokra</a:t>
                      </a:r>
                      <a:r>
                        <a:rPr lang="fi-FI" sz="1300" b="0" i="0" kern="1200" dirty="0">
                          <a:solidFill>
                            <a:schemeClr val="tx1"/>
                          </a:solidFill>
                          <a:effectLst/>
                          <a:latin typeface="+mn-lt"/>
                          <a:ea typeface="+mn-ea"/>
                          <a:cs typeface="+mn-cs"/>
                        </a:rPr>
                        <a:t>)</a:t>
                      </a:r>
                      <a:r>
                        <a:rPr lang="fi-FI" sz="1300" b="0" i="0" kern="1200" dirty="0">
                          <a:solidFill>
                            <a:srgbClr val="FF0000"/>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Suunnitelmallinen</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y</a:t>
                      </a:r>
                      <a:r>
                        <a:rPr lang="fi-FI" sz="13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hteisöllisyyden</a:t>
                      </a:r>
                      <a:r>
                        <a:rPr lang="fi-FI" sz="1300" b="0" i="0" kern="1200" dirty="0">
                          <a:solidFill>
                            <a:schemeClr val="tx1"/>
                          </a:solidFill>
                          <a:effectLst/>
                          <a:latin typeface="+mn-lt"/>
                          <a:ea typeface="+mn-ea"/>
                          <a:cs typeface="+mn-cs"/>
                        </a:rPr>
                        <a:t> ja ryhmäytymisen tukeminen ja ylläpito (esim. </a:t>
                      </a:r>
                      <a:r>
                        <a:rPr lang="fi-FI" sz="1300" b="0" i="0" kern="1200" dirty="0">
                          <a:solidFill>
                            <a:schemeClr val="tx1"/>
                          </a:solidFill>
                          <a:effectLst/>
                          <a:latin typeface="+mn-lt"/>
                          <a:ea typeface="+mn-ea"/>
                          <a:cs typeface="+mn-cs"/>
                          <a:hlinkClick r:id="rId5"/>
                        </a:rPr>
                        <a:t>Hyvän mielen taitomerkki</a:t>
                      </a:r>
                      <a:r>
                        <a:rPr lang="fi-FI" sz="1300" b="0" i="0" kern="1200" dirty="0">
                          <a:solidFill>
                            <a:schemeClr val="tx1"/>
                          </a:solidFill>
                          <a:effectLst/>
                          <a:latin typeface="+mn-lt"/>
                          <a:ea typeface="+mn-ea"/>
                          <a:cs typeface="+mn-cs"/>
                        </a:rPr>
                        <a:t> ja </a:t>
                      </a:r>
                      <a:r>
                        <a:rPr lang="fi-FI" sz="1300" b="0" i="0" kern="1200" dirty="0">
                          <a:solidFill>
                            <a:schemeClr val="tx1"/>
                          </a:solidFill>
                          <a:effectLst/>
                          <a:latin typeface="+mn-lt"/>
                          <a:ea typeface="+mn-ea"/>
                          <a:cs typeface="+mn-cs"/>
                          <a:hlinkClick r:id="rId6"/>
                        </a:rPr>
                        <a:t>Yhteisöllisyysopas</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Koulunuorisotyö</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4"/>
                        </a:rPr>
                        <a:t>Draamakasvatus</a:t>
                      </a:r>
                      <a:r>
                        <a:rPr lang="fi-FI" sz="1300" b="0" i="0" kern="1200" dirty="0">
                          <a:solidFill>
                            <a:schemeClr val="tx1"/>
                          </a:solidFill>
                          <a:effectLst/>
                          <a:latin typeface="+mn-lt"/>
                          <a:ea typeface="+mn-ea"/>
                          <a:cs typeface="+mn-cs"/>
                        </a:rPr>
                        <a:t> (esim. </a:t>
                      </a:r>
                      <a:r>
                        <a:rPr lang="fi-FI" sz="1300" b="0" i="0" kern="1200" dirty="0">
                          <a:solidFill>
                            <a:schemeClr val="tx1"/>
                          </a:solidFill>
                          <a:effectLst/>
                          <a:latin typeface="+mn-lt"/>
                          <a:ea typeface="+mn-ea"/>
                          <a:cs typeface="+mn-cs"/>
                          <a:hlinkClick r:id="rId7"/>
                        </a:rPr>
                        <a:t>opas draaman työtapojen käyttöön yläkouluopetuksessa</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harrastustoiminnan jalkautuminen</a:t>
                      </a:r>
                    </a:p>
                  </a:txBody>
                  <a:tcPr>
                    <a:solidFill>
                      <a:schemeClr val="accent1">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Kokee olevansa tärkeä osa luokkayhteisöä, % </a:t>
                      </a:r>
                      <a:endParaRPr lang="fi-FI" sz="1300" dirty="0">
                        <a:latin typeface="+mn-lt"/>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Ei koe olevansa tärkeä osa koulu - eikä luokkayhteisöä,</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noProof="0" dirty="0">
                          <a:solidFill>
                            <a:schemeClr val="tx1"/>
                          </a:solidFill>
                          <a:latin typeface="+mn-lt"/>
                        </a:rPr>
                        <a:t>Vaikuttavat </a:t>
                      </a:r>
                      <a:r>
                        <a:rPr lang="fi-FI" sz="1300" b="0" i="0" u="none" strike="noStrike" noProof="0" dirty="0" err="1">
                          <a:solidFill>
                            <a:schemeClr val="tx1"/>
                          </a:solidFill>
                          <a:latin typeface="+mn-lt"/>
                        </a:rPr>
                        <a:t>hyte</a:t>
                      </a:r>
                      <a:r>
                        <a:rPr lang="fi-FI" sz="1300" b="0" i="0" u="none" strike="noStrike" noProof="0" dirty="0">
                          <a:solidFill>
                            <a:schemeClr val="tx1"/>
                          </a:solidFill>
                          <a:latin typeface="+mn-lt"/>
                        </a:rPr>
                        <a:t>-menetelmät kysely </a:t>
                      </a:r>
                    </a:p>
                    <a:p>
                      <a:pPr marL="285750" lvl="0" indent="-285750">
                        <a:buFont typeface="Arial" panose="020B0604020202020204" pitchFamily="34" charset="0"/>
                        <a:buChar char="•"/>
                      </a:pPr>
                      <a:r>
                        <a:rPr lang="fi-FI" sz="1300" b="0" i="0" u="none" strike="noStrike" noProof="0" dirty="0">
                          <a:solidFill>
                            <a:schemeClr val="tx1"/>
                          </a:solidFill>
                          <a:latin typeface="+mn-lt"/>
                        </a:rPr>
                        <a:t>Harrastamisen Suomen mallin toteuttavat</a:t>
                      </a:r>
                      <a:r>
                        <a:rPr lang="fi-FI" sz="1300" b="0" i="0" u="none" strike="noStrike" baseline="0" noProof="0" dirty="0">
                          <a:solidFill>
                            <a:schemeClr val="tx1"/>
                          </a:solidFill>
                          <a:latin typeface="+mn-lt"/>
                        </a:rPr>
                        <a:t> kunnat</a:t>
                      </a:r>
                      <a:endParaRPr lang="fi-FI" sz="1300" dirty="0">
                        <a:latin typeface="+mn-lt"/>
                      </a:endParaRPr>
                    </a:p>
                  </a:txBody>
                  <a:tcPr>
                    <a:solidFill>
                      <a:schemeClr val="accent1">
                        <a:lumMod val="20000"/>
                        <a:lumOff val="80000"/>
                      </a:schemeClr>
                    </a:solidFill>
                  </a:tcPr>
                </a:tc>
                <a:extLst>
                  <a:ext uri="{0D108BD9-81ED-4DB2-BD59-A6C34878D82A}">
                    <a16:rowId xmlns:a16="http://schemas.microsoft.com/office/drawing/2014/main" val="1862777748"/>
                  </a:ext>
                </a:extLst>
              </a:tr>
              <a:tr h="3934380">
                <a:tc>
                  <a:txBody>
                    <a:bodyPr/>
                    <a:lstStyle/>
                    <a:p>
                      <a:r>
                        <a:rPr lang="fi-FI" sz="1400" b="1" i="0" kern="1200" dirty="0">
                          <a:solidFill>
                            <a:schemeClr val="tx1"/>
                          </a:solidFill>
                          <a:effectLst/>
                          <a:latin typeface="+mn-lt"/>
                          <a:ea typeface="+mn-ea"/>
                          <a:cs typeface="+mn-cs"/>
                        </a:rPr>
                        <a:t>Kuntalaisia osallistavat ja vaikutus-mahdollisuuksia lisäävät toimintatavat ovat käytössä </a:t>
                      </a:r>
                      <a:endParaRPr lang="fi-FI" sz="1400" b="1" dirty="0"/>
                    </a:p>
                  </a:txBody>
                  <a:tcPr>
                    <a:solidFill>
                      <a:schemeClr val="accent1">
                        <a:lumMod val="40000"/>
                        <a:lumOff val="60000"/>
                      </a:schemeClr>
                    </a:solidFill>
                  </a:tcPr>
                </a:tc>
                <a:tc>
                  <a:txBody>
                    <a:bodyPr/>
                    <a:lstStyle/>
                    <a:p>
                      <a:endParaRPr lang="fi-FI" sz="1300"/>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8"/>
                        </a:rPr>
                        <a:t>Osallisuusohjelmat</a:t>
                      </a:r>
                      <a:r>
                        <a:rPr lang="fi-FI" sz="1300" b="0" i="0" kern="1200" dirty="0">
                          <a:solidFill>
                            <a:schemeClr val="tx1"/>
                          </a:solidFill>
                          <a:effectLst/>
                          <a:latin typeface="+mn-lt"/>
                          <a:ea typeface="+mn-ea"/>
                          <a:cs typeface="+mn-cs"/>
                        </a:rPr>
                        <a:t> kunnissa ja alueella</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Viestintä osallisuuden ja vaikuttamisen mahdollisuuksista</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9"/>
                        </a:rPr>
                        <a:t>Perheraadit</a:t>
                      </a:r>
                      <a:r>
                        <a:rPr lang="fi-FI" sz="1300" b="0" i="0" u="none" strike="noStrike" kern="1200" noProof="0" dirty="0">
                          <a:solidFill>
                            <a:schemeClr val="tx1"/>
                          </a:solidFill>
                          <a:effectLst/>
                          <a:latin typeface="Calibri"/>
                        </a:rPr>
                        <a:t>,</a:t>
                      </a:r>
                      <a:r>
                        <a:rPr lang="fi-FI" sz="1300" b="0" i="0" kern="1200" dirty="0">
                          <a:solidFill>
                            <a:schemeClr val="tx1"/>
                          </a:solidFill>
                          <a:effectLst/>
                          <a:latin typeface="+mn-lt"/>
                          <a:ea typeface="+mn-ea"/>
                          <a:cs typeface="+mn-cs"/>
                        </a:rPr>
                        <a:t> Nuorten</a:t>
                      </a:r>
                      <a:r>
                        <a:rPr lang="fi-FI" sz="1300" b="0" i="0" kern="1200" baseline="0" dirty="0">
                          <a:solidFill>
                            <a:schemeClr val="tx1"/>
                          </a:solidFill>
                          <a:effectLst/>
                          <a:latin typeface="+mn-lt"/>
                          <a:ea typeface="+mn-ea"/>
                          <a:cs typeface="+mn-cs"/>
                        </a:rPr>
                        <a:t> foorumit / Nuorisofoorumi</a:t>
                      </a:r>
                      <a:endParaRPr lang="fi-FI" sz="1300" b="0" i="0" kern="1200" baseline="0" dirty="0">
                        <a:solidFill>
                          <a:srgbClr val="FF0000"/>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0"/>
                        </a:rPr>
                        <a:t>Osallistavat vanhempainillat</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menetelmät; </a:t>
                      </a:r>
                      <a:r>
                        <a:rPr lang="fi-FI" sz="1300" b="0" i="0" kern="1200" dirty="0">
                          <a:solidFill>
                            <a:schemeClr val="tx1"/>
                          </a:solidFill>
                          <a:effectLst/>
                          <a:latin typeface="+mn-lt"/>
                          <a:ea typeface="+mn-ea"/>
                          <a:cs typeface="+mn-cs"/>
                          <a:hlinkClick r:id="rId11"/>
                        </a:rPr>
                        <a:t>kumppanuuspöydät</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2"/>
                        </a:rPr>
                        <a:t>osallistuva budjetointi</a:t>
                      </a:r>
                      <a:r>
                        <a:rPr lang="fi-FI" sz="1300" b="0" i="0" kern="1200" dirty="0">
                          <a:solidFill>
                            <a:schemeClr val="tx1"/>
                          </a:solidFill>
                          <a:effectLst/>
                          <a:latin typeface="+mn-lt"/>
                          <a:ea typeface="+mn-ea"/>
                          <a:cs typeface="+mn-cs"/>
                        </a:rPr>
                        <a:t>, palautekyselyt, äänestykset,  ideariihet, </a:t>
                      </a:r>
                      <a:r>
                        <a:rPr lang="fi-FI" sz="1300" b="0" i="0" kern="1200" dirty="0">
                          <a:solidFill>
                            <a:schemeClr val="tx1"/>
                          </a:solidFill>
                          <a:effectLst/>
                          <a:latin typeface="+mn-lt"/>
                          <a:ea typeface="+mn-ea"/>
                          <a:cs typeface="+mn-cs"/>
                          <a:hlinkClick r:id="rId13"/>
                        </a:rPr>
                        <a:t>asukas-</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14"/>
                        </a:rPr>
                        <a:t>asiakasraadit</a:t>
                      </a:r>
                      <a:r>
                        <a:rPr lang="fi-FI" sz="1300" b="0" i="0" kern="1200" dirty="0">
                          <a:solidFill>
                            <a:schemeClr val="tx1"/>
                          </a:solidFill>
                          <a:effectLst/>
                          <a:latin typeface="+mn-lt"/>
                          <a:ea typeface="+mn-ea"/>
                          <a:cs typeface="+mn-cs"/>
                        </a:rPr>
                        <a:t>, asukasfoorumit, </a:t>
                      </a:r>
                      <a:r>
                        <a:rPr lang="fi-FI" sz="1300" b="0" i="0" kern="1200" dirty="0">
                          <a:solidFill>
                            <a:schemeClr val="tx1"/>
                          </a:solidFill>
                          <a:effectLst/>
                          <a:latin typeface="+mn-lt"/>
                          <a:ea typeface="+mn-ea"/>
                          <a:cs typeface="+mn-cs"/>
                          <a:hlinkClick r:id="rId15"/>
                        </a:rPr>
                        <a:t>digiosallisuus ja -vaikuttaminen</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latin typeface="Calibri"/>
                        </a:rPr>
                        <a:t>Osallisuus lasten ja nuorten oikeutena: esim. </a:t>
                      </a:r>
                      <a:r>
                        <a:rPr lang="fi-FI" sz="1300" b="0" i="0" u="none" strike="noStrike" kern="1200" noProof="0" dirty="0">
                          <a:solidFill>
                            <a:schemeClr val="tx1"/>
                          </a:solidFill>
                          <a:effectLst/>
                          <a:latin typeface="Calibri"/>
                          <a:hlinkClick r:id="rId16"/>
                        </a:rPr>
                        <a:t>UNICEFin lapsiystävällinen kunta </a:t>
                      </a:r>
                      <a:r>
                        <a:rPr lang="fi-FI" sz="1300" b="0" i="0" u="none" strike="noStrike" kern="1200" noProof="0" dirty="0">
                          <a:solidFill>
                            <a:schemeClr val="tx1"/>
                          </a:solidFill>
                          <a:effectLst/>
                          <a:latin typeface="Calibri"/>
                        </a:rPr>
                        <a:t>– osallisuus;</a:t>
                      </a:r>
                      <a:r>
                        <a:rPr lang="fi-FI" sz="1300" b="0" i="0" u="none" strike="noStrike" kern="1200" noProof="0" dirty="0">
                          <a:solidFill>
                            <a:srgbClr val="3333FF"/>
                          </a:solidFill>
                          <a:effectLst/>
                          <a:latin typeface="Calibri"/>
                        </a:rPr>
                        <a:t> </a:t>
                      </a:r>
                      <a:r>
                        <a:rPr lang="fi-FI" sz="1300" b="0" i="0" kern="1200" baseline="0" dirty="0">
                          <a:solidFill>
                            <a:schemeClr val="tx1"/>
                          </a:solidFill>
                          <a:effectLst/>
                          <a:latin typeface="+mn-lt"/>
                          <a:ea typeface="+mn-ea"/>
                          <a:cs typeface="+mn-cs"/>
                        </a:rPr>
                        <a:t> ja esim. </a:t>
                      </a:r>
                      <a:r>
                        <a:rPr lang="fi-FI" sz="1300" b="0" i="0" kern="1200" dirty="0">
                          <a:solidFill>
                            <a:schemeClr val="tx1"/>
                          </a:solidFill>
                          <a:effectLst/>
                          <a:latin typeface="+mn-lt"/>
                          <a:ea typeface="+mn-ea"/>
                          <a:cs typeface="+mn-cs"/>
                        </a:rPr>
                        <a:t>“Näin voi vaikuttaa” </a:t>
                      </a:r>
                      <a:r>
                        <a:rPr lang="fi-FI" sz="1300" b="0" i="0" kern="1200" dirty="0">
                          <a:solidFill>
                            <a:schemeClr val="tx1"/>
                          </a:solidFill>
                          <a:effectLst/>
                          <a:latin typeface="+mn-lt"/>
                          <a:ea typeface="+mn-ea"/>
                          <a:cs typeface="+mn-cs"/>
                          <a:hlinkClick r:id="rId17"/>
                        </a:rPr>
                        <a:t>–opas</a:t>
                      </a:r>
                      <a:r>
                        <a:rPr lang="fi-FI" sz="1300" b="0" i="0" kern="1200" dirty="0">
                          <a:solidFill>
                            <a:srgbClr val="EA6C8D"/>
                          </a:solidFill>
                          <a:effectLst/>
                          <a:latin typeface="+mn-lt"/>
                          <a:ea typeface="+mn-ea"/>
                          <a:cs typeface="+mn-cs"/>
                          <a:hlinkClick r:id="rId17"/>
                        </a:rPr>
                        <a:t> </a:t>
                      </a:r>
                      <a:endParaRPr lang="fi-FI" sz="1300" b="0" i="0" kern="1200" dirty="0">
                        <a:solidFill>
                          <a:srgbClr val="EA6C8D"/>
                        </a:solidFill>
                        <a:effectLst/>
                        <a:latin typeface="+mn-lt"/>
                        <a:ea typeface="+mn-ea"/>
                        <a:cs typeface="+mn-cs"/>
                      </a:endParaRP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8"/>
                        </a:rPr>
                        <a:t>Kokemusasiantuntijoiden</a:t>
                      </a:r>
                      <a:r>
                        <a:rPr lang="fi-FI" sz="1300" b="0" i="0" kern="1200" baseline="0" dirty="0">
                          <a:solidFill>
                            <a:schemeClr val="tx1"/>
                          </a:solidFill>
                          <a:effectLst/>
                          <a:latin typeface="+mn-lt"/>
                          <a:ea typeface="+mn-ea"/>
                          <a:cs typeface="+mn-cs"/>
                        </a:rPr>
                        <a:t> hyödyntäminen osana kehittämistyötä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Kehittämisasiakkuudet**</a:t>
                      </a:r>
                      <a:endParaRPr lang="fi-FI" sz="1300" b="0" i="0" kern="1200" baseline="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Vaikuttamistoimielinten (</a:t>
                      </a:r>
                      <a:r>
                        <a:rPr lang="fi-FI" sz="1300" b="0" i="0" kern="1200" dirty="0">
                          <a:solidFill>
                            <a:schemeClr val="tx1"/>
                          </a:solidFill>
                          <a:effectLst/>
                          <a:latin typeface="+mn-lt"/>
                          <a:ea typeface="+mn-ea"/>
                          <a:cs typeface="+mn-cs"/>
                          <a:hlinkClick r:id="rId19"/>
                        </a:rPr>
                        <a:t>vanhusneuvosto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0"/>
                        </a:rPr>
                        <a:t>vammaisneuvosto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1"/>
                        </a:rPr>
                        <a:t>nuorisovaltuusto</a:t>
                      </a:r>
                      <a:r>
                        <a:rPr lang="fi-FI" sz="1300" b="0" i="0" kern="1200" dirty="0">
                          <a:solidFill>
                            <a:schemeClr val="tx1"/>
                          </a:solidFill>
                          <a:effectLst/>
                          <a:latin typeface="+mn-lt"/>
                          <a:ea typeface="+mn-ea"/>
                          <a:cs typeface="+mn-cs"/>
                        </a:rPr>
                        <a:t>, lapsiparlamentti) toiminnan</a:t>
                      </a:r>
                      <a:r>
                        <a:rPr lang="fi-FI" sz="1300" b="0" i="0" kern="1200" baseline="0" dirty="0">
                          <a:solidFill>
                            <a:schemeClr val="tx1"/>
                          </a:solidFill>
                          <a:effectLst/>
                          <a:latin typeface="+mn-lt"/>
                          <a:ea typeface="+mn-ea"/>
                          <a:cs typeface="+mn-cs"/>
                        </a:rPr>
                        <a:t> kehittäminen vaikuttavaksi ja osallistavaksi </a:t>
                      </a:r>
                      <a:endParaRPr lang="fi-FI" sz="1300" b="0" i="0" kern="1200" dirty="0">
                        <a:solidFill>
                          <a:schemeClr val="tx1"/>
                        </a:solidFill>
                        <a:effectLst/>
                        <a:latin typeface="+mn-lt"/>
                        <a:ea typeface="+mn-ea"/>
                        <a:cs typeface="+mn-cs"/>
                      </a:endParaRPr>
                    </a:p>
                  </a:txBody>
                  <a:tcPr>
                    <a:solidFill>
                      <a:schemeClr val="accent1">
                        <a:lumMod val="40000"/>
                        <a:lumOff val="60000"/>
                      </a:schemeClr>
                    </a:solidFill>
                  </a:tcPr>
                </a:tc>
                <a:tc>
                  <a:txBody>
                    <a:bodyPr/>
                    <a:lstStyle/>
                    <a:p>
                      <a:pPr marL="0" indent="0">
                        <a:buFont typeface="Arial" panose="020B0604020202020204" pitchFamily="34" charset="0"/>
                        <a:buNone/>
                      </a:pPr>
                      <a:r>
                        <a:rPr lang="fi-FI" sz="1300" dirty="0" err="1">
                          <a:latin typeface="+mn-lt"/>
                        </a:rPr>
                        <a:t>TEAviisari</a:t>
                      </a:r>
                      <a:r>
                        <a:rPr lang="fi-FI" sz="1300" dirty="0">
                          <a:latin typeface="+mn-lt"/>
                        </a:rPr>
                        <a:t>,</a:t>
                      </a:r>
                    </a:p>
                    <a:p>
                      <a:pPr marL="285750" indent="-285750">
                        <a:buFontTx/>
                        <a:buChar char="-"/>
                      </a:pPr>
                      <a:r>
                        <a:rPr lang="fi-FI" sz="1300" baseline="0" dirty="0">
                          <a:latin typeface="+mn-lt"/>
                        </a:rPr>
                        <a:t>Perusopetus, osallisuus: huoltajien ja oppilaiden vaikutusmahdollisuudet</a:t>
                      </a:r>
                    </a:p>
                    <a:p>
                      <a:pPr marL="285750" indent="-285750">
                        <a:buFontTx/>
                        <a:buChar char="-"/>
                      </a:pPr>
                      <a:r>
                        <a:rPr lang="fi-FI" sz="1300" baseline="0" dirty="0">
                          <a:latin typeface="+mn-lt"/>
                        </a:rPr>
                        <a:t>Kuntajohto, osallisuus: palvelujen suunnittelu, tavoitteiden ja toimenpiteiden määrittely</a:t>
                      </a:r>
                    </a:p>
                    <a:p>
                      <a:pPr marL="285750" indent="-285750">
                        <a:buFontTx/>
                        <a:buChar char="-"/>
                      </a:pPr>
                      <a:r>
                        <a:rPr lang="fi-FI" sz="1300" baseline="0" dirty="0">
                          <a:solidFill>
                            <a:srgbClr val="7030A0"/>
                          </a:solidFill>
                          <a:latin typeface="+mn-lt"/>
                        </a:rPr>
                        <a:t>Kunnan palveluiden suunnittelussa ja kehittämisessä hyödynnetään asukasraateja ja foorumeja HYTE(K)</a:t>
                      </a:r>
                    </a:p>
                    <a:p>
                      <a:pPr marL="0" lvl="0" indent="0">
                        <a:buFont typeface="Arial" panose="020B0604020202020204" pitchFamily="34" charset="0"/>
                        <a:buNone/>
                      </a:pPr>
                      <a:r>
                        <a:rPr lang="fi-FI" sz="1300" b="0" i="0" u="none" strike="noStrike" baseline="0" noProof="0" dirty="0">
                          <a:solidFill>
                            <a:schemeClr val="tx1"/>
                          </a:solidFill>
                          <a:latin typeface="+mn-lt"/>
                        </a:rPr>
                        <a:t>Vaikuttavat </a:t>
                      </a:r>
                      <a:r>
                        <a:rPr lang="fi-FI" sz="1300" b="0" i="0" u="none" strike="noStrike" baseline="0" noProof="0" dirty="0" err="1">
                          <a:solidFill>
                            <a:schemeClr val="tx1"/>
                          </a:solidFill>
                          <a:latin typeface="+mn-lt"/>
                        </a:rPr>
                        <a:t>hyte</a:t>
                      </a:r>
                      <a:r>
                        <a:rPr lang="fi-FI" sz="1300" b="0" i="0" u="none" strike="noStrike" baseline="0" noProof="0" dirty="0">
                          <a:solidFill>
                            <a:schemeClr val="tx1"/>
                          </a:solidFill>
                          <a:latin typeface="+mn-lt"/>
                        </a:rPr>
                        <a:t>-menetelmät kysely: osallisuusmenetelmät</a:t>
                      </a:r>
                    </a:p>
                    <a:p>
                      <a:pPr marL="0" lvl="0" indent="0">
                        <a:buFont typeface="Arial" panose="020B0604020202020204" pitchFamily="34" charset="0"/>
                        <a:buNone/>
                      </a:pPr>
                      <a:r>
                        <a:rPr lang="fi-FI" sz="1300" b="0" i="0" u="none" strike="noStrike" baseline="0" noProof="0" dirty="0">
                          <a:solidFill>
                            <a:schemeClr val="tx1"/>
                          </a:solidFill>
                          <a:latin typeface="+mn-lt"/>
                        </a:rPr>
                        <a:t>Kokemuksellinen hyvinvointikysely: vaikutusmahdollisuudet</a:t>
                      </a:r>
                      <a:endParaRPr lang="fi-FI" sz="1300" baseline="0" dirty="0">
                        <a:solidFill>
                          <a:srgbClr val="7030A0"/>
                        </a:solidFill>
                        <a:latin typeface="+mn-lt"/>
                      </a:endParaRPr>
                    </a:p>
                  </a:txBody>
                  <a:tcPr>
                    <a:solidFill>
                      <a:schemeClr val="accent1">
                        <a:lumMod val="40000"/>
                        <a:lumOff val="60000"/>
                      </a:schemeClr>
                    </a:solidFill>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110940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483205246"/>
              </p:ext>
            </p:extLst>
          </p:nvPr>
        </p:nvGraphicFramePr>
        <p:xfrm>
          <a:off x="71121" y="560439"/>
          <a:ext cx="12024879" cy="3842886"/>
        </p:xfrm>
        <a:graphic>
          <a:graphicData uri="http://schemas.openxmlformats.org/drawingml/2006/table">
            <a:tbl>
              <a:tblPr firstRow="1" bandRow="1">
                <a:tableStyleId>{69012ECD-51FC-41F1-AA8D-1B2483CD663E}</a:tableStyleId>
              </a:tblPr>
              <a:tblGrid>
                <a:gridCol w="1973933">
                  <a:extLst>
                    <a:ext uri="{9D8B030D-6E8A-4147-A177-3AD203B41FA5}">
                      <a16:colId xmlns:a16="http://schemas.microsoft.com/office/drawing/2014/main" val="1527863934"/>
                    </a:ext>
                  </a:extLst>
                </a:gridCol>
                <a:gridCol w="1418318">
                  <a:extLst>
                    <a:ext uri="{9D8B030D-6E8A-4147-A177-3AD203B41FA5}">
                      <a16:colId xmlns:a16="http://schemas.microsoft.com/office/drawing/2014/main" val="2118112610"/>
                    </a:ext>
                  </a:extLst>
                </a:gridCol>
                <a:gridCol w="6801650">
                  <a:extLst>
                    <a:ext uri="{9D8B030D-6E8A-4147-A177-3AD203B41FA5}">
                      <a16:colId xmlns:a16="http://schemas.microsoft.com/office/drawing/2014/main" val="2405627847"/>
                    </a:ext>
                  </a:extLst>
                </a:gridCol>
                <a:gridCol w="1830978">
                  <a:extLst>
                    <a:ext uri="{9D8B030D-6E8A-4147-A177-3AD203B41FA5}">
                      <a16:colId xmlns:a16="http://schemas.microsoft.com/office/drawing/2014/main" val="1987869538"/>
                    </a:ext>
                  </a:extLst>
                </a:gridCol>
              </a:tblGrid>
              <a:tr h="5815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endParaRPr lang="fi-FI" sz="160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823756">
                <a:tc>
                  <a:txBody>
                    <a:bodyPr/>
                    <a:lstStyle/>
                    <a:p>
                      <a:r>
                        <a:rPr lang="fi-FI" sz="1400" b="1" dirty="0"/>
                        <a:t>Kukaan ei koe itseään yksinäiseksi</a:t>
                      </a:r>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8. ja 9. lk.,</a:t>
                      </a:r>
                      <a:r>
                        <a:rPr lang="fi-FI" sz="1300" b="0" i="0" kern="1200" baseline="0" dirty="0">
                          <a:solidFill>
                            <a:schemeClr val="tx1"/>
                          </a:solidFill>
                          <a:effectLst/>
                          <a:latin typeface="+mn-lt"/>
                          <a:ea typeface="+mn-ea"/>
                          <a:cs typeface="+mn-cs"/>
                        </a:rPr>
                        <a:t> </a:t>
                      </a:r>
                      <a:r>
                        <a:rPr lang="fi-FI" sz="1300" b="0" i="0" kern="120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Keitele, Suonenjoki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ja </a:t>
                      </a:r>
                      <a:r>
                        <a:rPr lang="fi-FI" sz="1300" b="0" i="0" kern="1200" err="1">
                          <a:solidFill>
                            <a:schemeClr val="tx1"/>
                          </a:solidFill>
                          <a:effectLst/>
                          <a:latin typeface="+mn-lt"/>
                          <a:ea typeface="+mn-ea"/>
                          <a:cs typeface="+mn-cs"/>
                        </a:rPr>
                        <a:t>ammatill</a:t>
                      </a:r>
                      <a:r>
                        <a:rPr lang="fi-FI" sz="1300" b="0" i="0" kern="120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tytöt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työikäiset korkeasti koulutetut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työn/ koulutuksen ulkopuolella olevat </a:t>
                      </a:r>
                    </a:p>
                    <a:p>
                      <a:endParaRPr lang="fi-FI" sz="1300"/>
                    </a:p>
                  </a:txBody>
                  <a:tcPr>
                    <a:solidFill>
                      <a:schemeClr val="accent1">
                        <a:lumMod val="20000"/>
                        <a:lumOff val="80000"/>
                      </a:schemeClr>
                    </a:solidFill>
                  </a:tcPr>
                </a:tc>
                <a:tc>
                  <a:txBody>
                    <a:bodyPr/>
                    <a:lstStyle/>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3"/>
                        </a:rPr>
                        <a:t>Kaveritaitojen</a:t>
                      </a:r>
                      <a:r>
                        <a:rPr lang="fi-FI" sz="1300" b="0" i="0" kern="1200" baseline="0" dirty="0">
                          <a:solidFill>
                            <a:schemeClr val="tx1"/>
                          </a:solidFill>
                          <a:effectLst/>
                          <a:latin typeface="+mn-lt"/>
                          <a:ea typeface="+mn-ea"/>
                          <a:cs typeface="+mn-cs"/>
                          <a:hlinkClick r:id="rId3"/>
                        </a:rPr>
                        <a:t> opettelu</a:t>
                      </a:r>
                      <a:r>
                        <a:rPr lang="fi-FI" sz="1300" b="0" i="0" kern="1200" baseline="0" dirty="0">
                          <a:solidFill>
                            <a:schemeClr val="tx1"/>
                          </a:solidFill>
                          <a:effectLst/>
                          <a:latin typeface="+mn-lt"/>
                          <a:ea typeface="+mn-ea"/>
                          <a:cs typeface="+mn-cs"/>
                        </a:rPr>
                        <a:t> (esim. </a:t>
                      </a:r>
                      <a:r>
                        <a:rPr lang="fi-FI" sz="1300" b="0" i="0" kern="1200" baseline="0" dirty="0">
                          <a:solidFill>
                            <a:schemeClr val="tx1"/>
                          </a:solidFill>
                          <a:effectLst/>
                          <a:latin typeface="+mn-lt"/>
                          <a:ea typeface="+mn-ea"/>
                          <a:cs typeface="+mn-cs"/>
                          <a:hlinkClick r:id="rId4"/>
                        </a:rPr>
                        <a:t>kaveritaito-ohjelma SPR</a:t>
                      </a:r>
                      <a:r>
                        <a:rPr lang="fi-FI" sz="1300" b="0" i="0" kern="1200" baseline="0" dirty="0">
                          <a:solidFill>
                            <a:schemeClr val="tx1"/>
                          </a:solidFill>
                          <a:effectLst/>
                          <a:latin typeface="+mn-lt"/>
                          <a:ea typeface="+mn-ea"/>
                          <a:cs typeface="+mn-cs"/>
                        </a:rPr>
                        <a:t>)</a:t>
                      </a:r>
                      <a:endParaRPr lang="fi-FI" sz="1300" b="0" i="0" kern="1200" dirty="0">
                        <a:solidFill>
                          <a:schemeClr val="tx1"/>
                        </a:solidFill>
                        <a:effectLst/>
                        <a:latin typeface="+mn-lt"/>
                        <a:ea typeface="+mn-ea"/>
                        <a:cs typeface="+mn-cs"/>
                      </a:endParaRPr>
                    </a:p>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5"/>
                        </a:rPr>
                        <a:t>Yksinäisyyden puheeksiotto</a:t>
                      </a:r>
                      <a:r>
                        <a:rPr lang="fi-FI" sz="1300" b="0" i="0" kern="1200" dirty="0">
                          <a:solidFill>
                            <a:schemeClr val="tx1"/>
                          </a:solidFill>
                          <a:effectLst/>
                          <a:latin typeface="+mn-lt"/>
                          <a:ea typeface="+mn-ea"/>
                          <a:cs typeface="+mn-cs"/>
                        </a:rPr>
                        <a:t> </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Ohjaus järjestö- ja harrastustoiminnan, vertaistuen sekä vapaaehtoistoiminnan ja </a:t>
                      </a:r>
                      <a:r>
                        <a:rPr lang="fi-FI" sz="1300" b="0" i="0" kern="1200">
                          <a:solidFill>
                            <a:schemeClr val="tx1"/>
                          </a:solidFill>
                          <a:effectLst/>
                          <a:latin typeface="+mn-lt"/>
                          <a:ea typeface="+mn-ea"/>
                          <a:cs typeface="+mn-cs"/>
                        </a:rPr>
                        <a:t>naapuriavun piiriin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kohtaamispaikkojen</a:t>
                      </a:r>
                      <a:r>
                        <a:rPr lang="fi-FI" sz="1300" b="0" i="0" kern="1200" baseline="0" dirty="0">
                          <a:solidFill>
                            <a:schemeClr val="tx1"/>
                          </a:solidFill>
                          <a:effectLst/>
                          <a:latin typeface="+mn-lt"/>
                          <a:ea typeface="+mn-ea"/>
                          <a:cs typeface="+mn-cs"/>
                        </a:rPr>
                        <a:t> toiminnan kehittäminen </a:t>
                      </a:r>
                      <a:r>
                        <a:rPr lang="fi-FI" sz="1300" b="0" i="0" kern="1200" dirty="0">
                          <a:solidFill>
                            <a:schemeClr val="tx1"/>
                          </a:solidFill>
                          <a:effectLst/>
                          <a:latin typeface="+mn-lt"/>
                          <a:ea typeface="+mn-ea"/>
                          <a:cs typeface="+mn-cs"/>
                        </a:rPr>
                        <a:t> yhteisöllisyyden ja  kohtaamisen lisäämiseen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Ryhmätoiminnan tukeminen (kulttuuri ja liikunta)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Digitaalisten alustojen hyödyntäminen esim. </a:t>
                      </a:r>
                      <a:r>
                        <a:rPr lang="fi-FI" sz="1300" b="0" i="0" kern="1200" dirty="0">
                          <a:solidFill>
                            <a:schemeClr val="tx1"/>
                          </a:solidFill>
                          <a:effectLst/>
                          <a:latin typeface="+mn-lt"/>
                          <a:ea typeface="+mn-ea"/>
                          <a:cs typeface="+mn-cs"/>
                          <a:hlinkClick r:id="rId6"/>
                        </a:rPr>
                        <a:t>eYstäväpiiri </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Löytävä työ (paikallisten vapaaehtoisten tekemää työtä)</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7"/>
                        </a:rPr>
                        <a:t>Yksinäisyystyö</a:t>
                      </a:r>
                      <a:r>
                        <a:rPr lang="fi-FI" sz="1300" b="0" i="0" kern="1200" dirty="0">
                          <a:solidFill>
                            <a:schemeClr val="tx1"/>
                          </a:solidFill>
                          <a:effectLst/>
                          <a:latin typeface="+mn-lt"/>
                          <a:ea typeface="+mn-ea"/>
                          <a:cs typeface="+mn-cs"/>
                        </a:rPr>
                        <a:t> - toimintamalli</a:t>
                      </a:r>
                      <a:r>
                        <a:rPr lang="fi-FI" sz="1300" b="0" i="0" kern="1200" dirty="0">
                          <a:solidFill>
                            <a:schemeClr val="accent2"/>
                          </a:solidFill>
                          <a:effectLst/>
                          <a:latin typeface="+mn-lt"/>
                          <a:ea typeface="+mn-ea"/>
                          <a:cs typeface="+mn-cs"/>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dirty="0">
                          <a:hlinkClick r:id="rId8"/>
                        </a:rPr>
                        <a:t>Zemppari</a:t>
                      </a:r>
                      <a:r>
                        <a:rPr lang="fi-FI" sz="1300" dirty="0"/>
                        <a:t>-toiminta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9"/>
                        </a:rPr>
                        <a:t>Kulttuuriluotsi</a:t>
                      </a:r>
                      <a:r>
                        <a:rPr lang="fi-FI" sz="1300" b="0" i="0" kern="1200" dirty="0">
                          <a:solidFill>
                            <a:schemeClr val="tx1"/>
                          </a:solidFill>
                          <a:effectLst/>
                          <a:latin typeface="+mn-lt"/>
                          <a:ea typeface="+mn-ea"/>
                          <a:cs typeface="+mn-cs"/>
                        </a:rPr>
                        <a:t> -toiminta </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10"/>
                        </a:rPr>
                        <a:t>Kaikukortti</a:t>
                      </a:r>
                      <a:r>
                        <a:rPr lang="fi-FI" sz="1300" b="0" i="0" u="none" strike="noStrike" kern="1200" noProof="0" dirty="0">
                          <a:solidFill>
                            <a:schemeClr val="tx1"/>
                          </a:solidFill>
                          <a:effectLst/>
                          <a:latin typeface="Calibri"/>
                        </a:rPr>
                        <a:t>, </a:t>
                      </a:r>
                      <a:r>
                        <a:rPr lang="fi-FI" sz="1300" b="0" i="0" kern="1200" dirty="0">
                          <a:solidFill>
                            <a:schemeClr val="tx1"/>
                          </a:solidFill>
                          <a:effectLst/>
                          <a:latin typeface="+mn-lt"/>
                          <a:ea typeface="+mn-ea"/>
                          <a:cs typeface="+mn-cs"/>
                        </a:rPr>
                        <a:t>Kulttuuriresepti/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1"/>
                        </a:rPr>
                        <a:t>LAKU</a:t>
                      </a:r>
                      <a:r>
                        <a:rPr lang="fi-FI" sz="1300" b="0" i="0" kern="1200" dirty="0">
                          <a:solidFill>
                            <a:schemeClr val="tx1"/>
                          </a:solidFill>
                          <a:effectLst/>
                          <a:latin typeface="+mn-lt"/>
                          <a:ea typeface="+mn-ea"/>
                          <a:cs typeface="+mn-cs"/>
                        </a:rPr>
                        <a:t>-lähete (lapset, nuoret)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Yhteisötaiteilijatoiminta</a:t>
                      </a:r>
                    </a:p>
                  </a:txBody>
                  <a:tcPr>
                    <a:solidFill>
                      <a:schemeClr val="accent1">
                        <a:lumMod val="20000"/>
                        <a:lumOff val="80000"/>
                      </a:schemeClr>
                    </a:solidFill>
                  </a:tcPr>
                </a:tc>
                <a:tc>
                  <a:txBody>
                    <a:bodyPr/>
                    <a:lstStyle/>
                    <a:p>
                      <a:pPr rtl="0" fontAlgn="base"/>
                      <a:r>
                        <a:rPr lang="fi-FI" sz="1300" b="0" i="0" kern="1200" dirty="0">
                          <a:solidFill>
                            <a:schemeClr val="tx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Tuntee itsensä yksinäiseksi 8. ja 9.lk</a:t>
                      </a:r>
                      <a:r>
                        <a:rPr lang="fi-FI" sz="1300" b="0" i="0" kern="1200" baseline="0" dirty="0">
                          <a:solidFill>
                            <a:schemeClr val="tx1"/>
                          </a:solidFill>
                          <a:effectLst/>
                          <a:latin typeface="+mn-lt"/>
                          <a:ea typeface="+mn-ea"/>
                          <a:cs typeface="+mn-cs"/>
                        </a:rPr>
                        <a:t> ja 2. aste</a:t>
                      </a:r>
                    </a:p>
                    <a:p>
                      <a:pPr marL="0" indent="0" rtl="0" fontAlgn="base">
                        <a:buFont typeface="Arial" panose="020B0604020202020204" pitchFamily="34" charset="0"/>
                        <a:buNone/>
                      </a:pPr>
                      <a:r>
                        <a:rPr lang="fi-FI" sz="1300" b="0" i="0" kern="1200" baseline="0" err="1">
                          <a:solidFill>
                            <a:schemeClr val="tx1"/>
                          </a:solidFill>
                          <a:effectLst/>
                          <a:latin typeface="+mn-lt"/>
                          <a:ea typeface="+mn-ea"/>
                          <a:cs typeface="+mn-cs"/>
                        </a:rPr>
                        <a:t>FinSote</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Itsensä yksinäiseksi tuntevien osuus, %, koulutustaso ja sukupuoli</a:t>
                      </a:r>
                      <a:r>
                        <a:rPr lang="fi-FI" sz="1300" b="0" i="0" kern="1200" dirty="0">
                          <a:solidFill>
                            <a:schemeClr val="tx1"/>
                          </a:solidFill>
                          <a:effectLst/>
                          <a:latin typeface="+mn-lt"/>
                          <a:ea typeface="+mn-ea"/>
                          <a:cs typeface="+mn-cs"/>
                        </a:rPr>
                        <a:t> </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Vaikuttavat </a:t>
                      </a:r>
                      <a:r>
                        <a:rPr lang="fi-FI" sz="1300" b="0" i="0" kern="1200" err="1">
                          <a:solidFill>
                            <a:schemeClr val="tx1"/>
                          </a:solidFill>
                          <a:effectLst/>
                          <a:latin typeface="+mn-lt"/>
                          <a:ea typeface="+mn-ea"/>
                          <a:cs typeface="+mn-cs"/>
                        </a:rPr>
                        <a:t>hyte</a:t>
                      </a:r>
                      <a:r>
                        <a:rPr lang="fi-FI" sz="1300" b="0" i="0" kern="1200" dirty="0">
                          <a:solidFill>
                            <a:schemeClr val="tx1"/>
                          </a:solidFill>
                          <a:effectLst/>
                          <a:latin typeface="+mn-lt"/>
                          <a:ea typeface="+mn-ea"/>
                          <a:cs typeface="+mn-cs"/>
                        </a:rPr>
                        <a:t>-menetelmät kysely</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Kokemuksellinen</a:t>
                      </a:r>
                      <a:r>
                        <a:rPr lang="fi-FI" sz="1300" b="0" i="0" kern="1200" baseline="0" dirty="0">
                          <a:solidFill>
                            <a:schemeClr val="tx1"/>
                          </a:solidFill>
                          <a:effectLst/>
                          <a:latin typeface="+mn-lt"/>
                          <a:ea typeface="+mn-ea"/>
                          <a:cs typeface="+mn-cs"/>
                        </a:rPr>
                        <a:t> hyvinvointikysely</a:t>
                      </a:r>
                      <a:endParaRPr lang="fi-FI" sz="13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a:p>
                  </a:txBody>
                  <a:tcPr>
                    <a:solidFill>
                      <a:schemeClr val="accent1">
                        <a:lumMod val="20000"/>
                        <a:lumOff val="80000"/>
                      </a:schemeClr>
                    </a:solidFill>
                  </a:tcPr>
                </a:tc>
                <a:extLst>
                  <a:ext uri="{0D108BD9-81ED-4DB2-BD59-A6C34878D82A}">
                    <a16:rowId xmlns:a16="http://schemas.microsoft.com/office/drawing/2014/main" val="2512802884"/>
                  </a:ext>
                </a:extLst>
              </a:tr>
            </a:tbl>
          </a:graphicData>
        </a:graphic>
      </p:graphicFrame>
    </p:spTree>
    <p:extLst>
      <p:ext uri="{BB962C8B-B14F-4D97-AF65-F5344CB8AC3E}">
        <p14:creationId xmlns:p14="http://schemas.microsoft.com/office/powerpoint/2010/main" val="22978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873846416"/>
              </p:ext>
            </p:extLst>
          </p:nvPr>
        </p:nvGraphicFramePr>
        <p:xfrm>
          <a:off x="53582" y="641599"/>
          <a:ext cx="12033315" cy="3246120"/>
        </p:xfrm>
        <a:graphic>
          <a:graphicData uri="http://schemas.openxmlformats.org/drawingml/2006/table">
            <a:tbl>
              <a:tblPr firstRow="1" bandRow="1">
                <a:tableStyleId>{F5AB1C69-6EDB-4FF4-983F-18BD219EF322}</a:tableStyleId>
              </a:tblPr>
              <a:tblGrid>
                <a:gridCol w="1655443">
                  <a:extLst>
                    <a:ext uri="{9D8B030D-6E8A-4147-A177-3AD203B41FA5}">
                      <a16:colId xmlns:a16="http://schemas.microsoft.com/office/drawing/2014/main" val="1527863934"/>
                    </a:ext>
                  </a:extLst>
                </a:gridCol>
                <a:gridCol w="1311461">
                  <a:extLst>
                    <a:ext uri="{9D8B030D-6E8A-4147-A177-3AD203B41FA5}">
                      <a16:colId xmlns:a16="http://schemas.microsoft.com/office/drawing/2014/main" val="2118112610"/>
                    </a:ext>
                  </a:extLst>
                </a:gridCol>
                <a:gridCol w="5309732">
                  <a:extLst>
                    <a:ext uri="{9D8B030D-6E8A-4147-A177-3AD203B41FA5}">
                      <a16:colId xmlns:a16="http://schemas.microsoft.com/office/drawing/2014/main" val="2405627847"/>
                    </a:ext>
                  </a:extLst>
                </a:gridCol>
                <a:gridCol w="3756679">
                  <a:extLst>
                    <a:ext uri="{9D8B030D-6E8A-4147-A177-3AD203B41FA5}">
                      <a16:colId xmlns:a16="http://schemas.microsoft.com/office/drawing/2014/main" val="1987869538"/>
                    </a:ext>
                  </a:extLst>
                </a:gridCol>
              </a:tblGrid>
              <a:tr h="561283">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2389187">
                <a:tc>
                  <a:txBody>
                    <a:bodyPr/>
                    <a:lstStyle/>
                    <a:p>
                      <a:r>
                        <a:rPr lang="fi-FI" sz="1300" b="1" dirty="0"/>
                        <a:t>Toimiva</a:t>
                      </a:r>
                      <a:r>
                        <a:rPr lang="fi-FI" sz="1300" b="1" baseline="0" dirty="0"/>
                        <a:t> parisuhde</a:t>
                      </a:r>
                      <a:endParaRPr lang="fi-FI" sz="1300" b="1" dirty="0"/>
                    </a:p>
                  </a:txBody>
                  <a:tcPr>
                    <a:solidFill>
                      <a:schemeClr val="accent5">
                        <a:lumMod val="40000"/>
                        <a:lumOff val="60000"/>
                      </a:schemeClr>
                    </a:solidFill>
                  </a:tcPr>
                </a:tc>
                <a:tc>
                  <a:txBody>
                    <a:bodyPr/>
                    <a:lstStyle/>
                    <a:p>
                      <a:pPr marL="0" indent="0">
                        <a:buNone/>
                      </a:pPr>
                      <a:r>
                        <a:rPr lang="fi-FI" sz="1300" dirty="0">
                          <a:solidFill>
                            <a:schemeClr val="tx1"/>
                          </a:solidFill>
                        </a:rPr>
                        <a:t>Avioeroja erit. Iisalmessa ja Kuopiossa</a:t>
                      </a:r>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Parisuhteen </a:t>
                      </a:r>
                      <a:r>
                        <a:rPr lang="fi-FI" sz="1300" b="0" i="0" kern="1200" dirty="0" err="1">
                          <a:solidFill>
                            <a:schemeClr val="dk1"/>
                          </a:solidFill>
                          <a:effectLst/>
                          <a:latin typeface="+mn-lt"/>
                          <a:ea typeface="+mn-ea"/>
                          <a:cs typeface="+mn-cs"/>
                        </a:rPr>
                        <a:t>puheeksiottamisen</a:t>
                      </a:r>
                      <a:r>
                        <a:rPr lang="fi-FI" sz="1300" b="0" i="0" kern="1200" dirty="0">
                          <a:solidFill>
                            <a:schemeClr val="dk1"/>
                          </a:solidFill>
                          <a:effectLst/>
                          <a:latin typeface="+mn-lt"/>
                          <a:ea typeface="+mn-ea"/>
                          <a:cs typeface="+mn-cs"/>
                        </a:rPr>
                        <a:t> toimintamalli ja tuki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baseline="0" dirty="0">
                          <a:solidFill>
                            <a:schemeClr val="dk1"/>
                          </a:solidFill>
                          <a:effectLst/>
                          <a:latin typeface="+mn-lt"/>
                          <a:ea typeface="+mn-ea"/>
                          <a:cs typeface="+mn-cs"/>
                          <a:hlinkClick r:id="rId3"/>
                        </a:rPr>
                        <a:t> - perheryhmämalli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Sovitut toiminta- ja ohjausmallit sovinnolliseen eroon (vertaistuki,  ryhmämuotoinen tuki, </a:t>
                      </a:r>
                      <a:r>
                        <a:rPr lang="fi-FI" sz="1300" b="0" i="0" kern="1200" dirty="0">
                          <a:solidFill>
                            <a:schemeClr val="dk1"/>
                          </a:solidFill>
                          <a:effectLst/>
                          <a:latin typeface="+mn-lt"/>
                          <a:ea typeface="+mn-ea"/>
                          <a:cs typeface="+mn-cs"/>
                          <a:hlinkClick r:id="rId4"/>
                        </a:rPr>
                        <a:t>vanhemmuussuunnitelma </a:t>
                      </a:r>
                      <a:r>
                        <a:rPr lang="fi-FI" sz="1300" b="0" i="0" kern="1200" dirty="0">
                          <a:solidFill>
                            <a:schemeClr val="dk1"/>
                          </a:solidFill>
                          <a:effectLst/>
                          <a:latin typeface="+mn-lt"/>
                          <a:ea typeface="+mn-ea"/>
                          <a:cs typeface="+mn-cs"/>
                        </a:rPr>
                        <a:t>(THL), </a:t>
                      </a:r>
                      <a:r>
                        <a:rPr lang="fi-FI" sz="1300" b="0" i="0" kern="1200" dirty="0">
                          <a:solidFill>
                            <a:schemeClr val="dk1"/>
                          </a:solidFill>
                          <a:effectLst/>
                          <a:latin typeface="+mn-lt"/>
                          <a:ea typeface="+mn-ea"/>
                          <a:cs typeface="+mn-cs"/>
                          <a:hlinkClick r:id="rId5"/>
                        </a:rPr>
                        <a:t>eron ensiapupiste</a:t>
                      </a:r>
                      <a:r>
                        <a:rPr lang="fi-FI" sz="1300" b="0" i="0" kern="1200" dirty="0">
                          <a:solidFill>
                            <a:schemeClr val="dk1"/>
                          </a:solidFill>
                          <a:effectLst/>
                          <a:latin typeface="+mn-lt"/>
                          <a:ea typeface="+mn-ea"/>
                          <a:cs typeface="+mn-cs"/>
                        </a:rPr>
                        <a:t>,  eroseminaarit, lasten eroryhmät)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Verkkoauttamisen </a:t>
                      </a:r>
                      <a:r>
                        <a:rPr lang="fi-FI" sz="1300" b="0" i="0" kern="1200" dirty="0">
                          <a:solidFill>
                            <a:schemeClr val="tx1"/>
                          </a:solidFill>
                          <a:effectLst/>
                          <a:latin typeface="+mn-lt"/>
                          <a:ea typeface="+mn-ea"/>
                          <a:cs typeface="+mn-cs"/>
                        </a:rPr>
                        <a:t>välineet (esim.</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6"/>
                        </a:rPr>
                        <a:t>Väestöliiitto</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7"/>
                        </a:rPr>
                        <a:t>Hyväkysymys</a:t>
                      </a:r>
                      <a:r>
                        <a:rPr lang="fi-FI" sz="1300" b="0" i="0" kern="1200" baseline="0" dirty="0">
                          <a:solidFill>
                            <a:schemeClr val="tx1"/>
                          </a:solidFill>
                          <a:effectLst/>
                          <a:latin typeface="+mn-lt"/>
                          <a:ea typeface="+mn-ea"/>
                          <a:cs typeface="+mn-cs"/>
                        </a:rPr>
                        <a:t>)</a:t>
                      </a:r>
                      <a:endParaRPr lang="fi-FI" sz="1300" b="0" i="0" kern="120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Sähköinen perhekeskus: yhteydenottokanava, infokanava ja itsehoitoapu</a:t>
                      </a:r>
                      <a:endParaRPr lang="fi-FI" sz="1300" baseline="0">
                        <a:solidFill>
                          <a:schemeClr val="tx1"/>
                        </a:solidFill>
                      </a:endParaRPr>
                    </a:p>
                  </a:txBody>
                  <a:tcPr>
                    <a:solidFill>
                      <a:schemeClr val="accent5">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dirty="0" err="1">
                          <a:solidFill>
                            <a:schemeClr val="tx1"/>
                          </a:solidFill>
                        </a:rPr>
                        <a:t>Sotkanet</a:t>
                      </a:r>
                      <a:r>
                        <a:rPr lang="en-US" sz="1300" dirty="0">
                          <a:solidFill>
                            <a:schemeClr val="tx1"/>
                          </a:solidFill>
                        </a:rPr>
                        <a:t> (</a:t>
                      </a:r>
                      <a:r>
                        <a:rPr lang="en-US" sz="1300" dirty="0" err="1">
                          <a:solidFill>
                            <a:schemeClr val="tx1"/>
                          </a:solidFill>
                        </a:rPr>
                        <a:t>Tilastokeskus</a:t>
                      </a:r>
                      <a:r>
                        <a:rPr lang="en-US" sz="1300" dirty="0">
                          <a:solidFill>
                            <a:schemeClr val="tx1"/>
                          </a:solidFill>
                        </a:rPr>
                        <a:t>):</a:t>
                      </a:r>
                      <a:endParaRPr lang="fi-FI"/>
                    </a:p>
                    <a:p>
                      <a:pPr marL="285750" marR="0" lvl="0" indent="-285750" algn="l">
                        <a:lnSpc>
                          <a:spcPct val="100000"/>
                        </a:lnSpc>
                        <a:spcBef>
                          <a:spcPts val="0"/>
                        </a:spcBef>
                        <a:spcAft>
                          <a:spcPts val="0"/>
                        </a:spcAft>
                        <a:buFont typeface="Arial" panose="020B0604020202020204" pitchFamily="34" charset="0"/>
                        <a:buChar char="•"/>
                      </a:pPr>
                      <a:r>
                        <a:rPr lang="en-US" sz="1300" dirty="0" err="1">
                          <a:solidFill>
                            <a:schemeClr val="tx1"/>
                          </a:solidFill>
                        </a:rPr>
                        <a:t>Avioeroja</a:t>
                      </a:r>
                      <a:r>
                        <a:rPr lang="en-US" sz="1300" dirty="0">
                          <a:solidFill>
                            <a:schemeClr val="tx1"/>
                          </a:solidFill>
                        </a:rPr>
                        <a:t> 25-64-vuotiailla / 1000 </a:t>
                      </a:r>
                      <a:r>
                        <a:rPr lang="en-US" sz="1300" dirty="0" err="1">
                          <a:solidFill>
                            <a:schemeClr val="tx1"/>
                          </a:solidFill>
                        </a:rPr>
                        <a:t>vastaavanikäistä</a:t>
                      </a:r>
                      <a:r>
                        <a:rPr lang="en-US" sz="1300" dirty="0">
                          <a:solidFill>
                            <a:schemeClr val="tx1"/>
                          </a:solidFill>
                        </a:rPr>
                        <a:t> </a:t>
                      </a:r>
                      <a:r>
                        <a:rPr lang="en-US" sz="1300" dirty="0" err="1">
                          <a:solidFill>
                            <a:schemeClr val="tx1"/>
                          </a:solidFill>
                        </a:rPr>
                        <a:t>naimisissa</a:t>
                      </a:r>
                      <a:r>
                        <a:rPr lang="en-US" sz="1300" dirty="0">
                          <a:solidFill>
                            <a:schemeClr val="tx1"/>
                          </a:solidFill>
                        </a:rPr>
                        <a:t> </a:t>
                      </a:r>
                      <a:r>
                        <a:rPr lang="en-US" sz="1300" dirty="0" err="1">
                          <a:solidFill>
                            <a:schemeClr val="tx1"/>
                          </a:solidFill>
                        </a:rPr>
                        <a:t>olevaa</a:t>
                      </a:r>
                      <a:endParaRPr lang="en-US" err="1"/>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130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lapsen huoltaja)</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p>
                    <a:p>
                      <a:pPr marL="285750" marR="0" lvl="0" indent="-285750" algn="l">
                        <a:lnSpc>
                          <a:spcPct val="100000"/>
                        </a:lnSpc>
                        <a:spcBef>
                          <a:spcPts val="0"/>
                        </a:spcBef>
                        <a:spcAft>
                          <a:spcPts val="0"/>
                        </a:spcAft>
                        <a:buFont typeface="Arial" panose="020B0604020202020204" pitchFamily="34" charset="0"/>
                        <a:buChar char="•"/>
                      </a:pPr>
                      <a:r>
                        <a:rPr lang="fi-FI" sz="1300" b="0" i="0" kern="1200" dirty="0">
                          <a:solidFill>
                            <a:schemeClr val="dk1"/>
                          </a:solidFill>
                          <a:effectLst/>
                          <a:latin typeface="+mn-lt"/>
                          <a:ea typeface="+mn-ea"/>
                          <a:cs typeface="+mn-cs"/>
                        </a:rPr>
                        <a:t>Vanhempi saanut </a:t>
                      </a:r>
                      <a:r>
                        <a:rPr lang="fi-FI" sz="1300" b="0" i="0" kern="1200" baseline="0" dirty="0">
                          <a:solidFill>
                            <a:schemeClr val="dk1"/>
                          </a:solidFill>
                          <a:effectLst/>
                          <a:latin typeface="+mn-lt"/>
                          <a:ea typeface="+mn-ea"/>
                          <a:cs typeface="+mn-cs"/>
                        </a:rPr>
                        <a:t>parisuhteeseen, puolison jaksamiseen ja omaan jaksamiseen </a:t>
                      </a:r>
                      <a:r>
                        <a:rPr lang="fi-FI" sz="1300" b="0" i="0" kern="1200" dirty="0">
                          <a:solidFill>
                            <a:schemeClr val="dk1"/>
                          </a:solidFill>
                          <a:effectLst/>
                          <a:latin typeface="+mn-lt"/>
                          <a:ea typeface="+mn-ea"/>
                          <a:cs typeface="+mn-cs"/>
                        </a:rPr>
                        <a:t>riittämättömästi</a:t>
                      </a:r>
                      <a:r>
                        <a:rPr lang="fi-FI" sz="1300" b="0" i="0" kern="1200" baseline="0" dirty="0">
                          <a:solidFill>
                            <a:schemeClr val="dk1"/>
                          </a:solidFill>
                          <a:effectLst/>
                          <a:latin typeface="+mn-lt"/>
                          <a:ea typeface="+mn-ea"/>
                          <a:cs typeface="+mn-cs"/>
                        </a:rPr>
                        <a:t> tukea, %</a:t>
                      </a:r>
                      <a:r>
                        <a:rPr lang="fi-FI" sz="1300" b="0" i="0" kern="1200" dirty="0">
                          <a:solidFill>
                            <a:schemeClr val="dk1"/>
                          </a:solidFill>
                          <a:effectLst/>
                          <a:latin typeface="+mn-lt"/>
                          <a:ea typeface="+mn-ea"/>
                          <a:cs typeface="+mn-cs"/>
                        </a:rPr>
                        <a:t> </a:t>
                      </a:r>
                      <a:endParaRPr lang="en-US" sz="1300" dirty="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a:t>
                      </a:r>
                      <a:r>
                        <a:rPr lang="en-US" sz="1300" b="0" i="0" u="none" strike="noStrike" noProof="0" dirty="0">
                          <a:latin typeface="Calibri"/>
                        </a:rPr>
                        <a:t> </a:t>
                      </a:r>
                      <a:r>
                        <a:rPr lang="en-US" sz="1300" b="0" i="0" u="none" strike="noStrike" noProof="0" dirty="0" err="1">
                          <a:latin typeface="Calibri"/>
                        </a:rPr>
                        <a:t>tarvinnut</a:t>
                      </a:r>
                      <a:r>
                        <a:rPr lang="en-US" sz="1300" b="0" i="0" u="none" strike="noStrike" noProof="0" dirty="0">
                          <a:latin typeface="Calibri"/>
                        </a:rPr>
                        <a:t> </a:t>
                      </a:r>
                      <a:r>
                        <a:rPr lang="en-US" sz="1300" b="0" i="0" u="none" strike="noStrike" noProof="0" dirty="0" err="1">
                          <a:latin typeface="Calibri"/>
                        </a:rPr>
                        <a:t>omaan</a:t>
                      </a:r>
                      <a:r>
                        <a:rPr lang="en-US" sz="1300" b="0" i="0" u="none" strike="noStrike" noProof="0" dirty="0">
                          <a:latin typeface="Calibri"/>
                        </a:rPr>
                        <a:t> </a:t>
                      </a:r>
                      <a:r>
                        <a:rPr lang="en-US" sz="1300" b="0" i="0" u="none" strike="noStrike" noProof="0" dirty="0" err="1">
                          <a:latin typeface="Calibri"/>
                        </a:rPr>
                        <a:t>vanhemmuuteensa</a:t>
                      </a:r>
                      <a:r>
                        <a:rPr lang="en-US" sz="1300" b="0" i="0" u="none" strike="noStrike" noProof="0" dirty="0">
                          <a:latin typeface="Calibri"/>
                        </a:rPr>
                        <a:t>/ </a:t>
                      </a:r>
                      <a:r>
                        <a:rPr lang="en-US" sz="1300" b="0" i="0" u="none" strike="noStrike" noProof="0" dirty="0" err="1">
                          <a:latin typeface="Calibri"/>
                        </a:rPr>
                        <a:t>parisuhteeseensa</a:t>
                      </a:r>
                      <a:r>
                        <a:rPr lang="en-US" sz="1300" b="0" i="0" u="none" strike="noStrike" noProof="0" dirty="0">
                          <a:latin typeface="Calibri"/>
                        </a:rPr>
                        <a:t> </a:t>
                      </a:r>
                      <a:r>
                        <a:rPr lang="en-US" sz="1300" b="0" i="0" u="none" strike="noStrike" noProof="0" dirty="0" err="1">
                          <a:latin typeface="Calibri"/>
                        </a:rPr>
                        <a:t>ammattilaisilta</a:t>
                      </a:r>
                      <a:r>
                        <a:rPr lang="en-US" sz="1300" b="0" i="0" u="none" strike="noStrike" noProof="0" dirty="0">
                          <a:latin typeface="Calibri"/>
                        </a:rPr>
                        <a:t> </a:t>
                      </a:r>
                      <a:r>
                        <a:rPr lang="en-US" sz="1300" b="0" i="0" u="none" strike="noStrike" noProof="0" dirty="0" err="1">
                          <a:latin typeface="Calibri"/>
                        </a:rPr>
                        <a:t>tukea</a:t>
                      </a:r>
                      <a:r>
                        <a:rPr lang="en-US" sz="1300" b="0" i="0" u="none" strike="noStrike" noProof="0" dirty="0">
                          <a:latin typeface="Calibri"/>
                        </a:rPr>
                        <a:t>, % </a:t>
                      </a:r>
                      <a:endParaRPr lang="en-US" sz="130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Vanhempien</a:t>
                      </a:r>
                      <a:r>
                        <a:rPr lang="en-US" sz="1300" b="0" i="0" u="none" strike="noStrike" noProof="0" dirty="0">
                          <a:latin typeface="Calibri"/>
                        </a:rPr>
                        <a:t> </a:t>
                      </a:r>
                      <a:r>
                        <a:rPr lang="en-US" sz="1300" b="0" i="0" u="none" strike="noStrike" noProof="0" dirty="0" err="1">
                          <a:latin typeface="Calibri"/>
                        </a:rPr>
                        <a:t>ilmaisematta</a:t>
                      </a:r>
                      <a:r>
                        <a:rPr lang="en-US" sz="1300" b="0" i="0" u="none" strike="noStrike" noProof="0" dirty="0">
                          <a:latin typeface="Calibri"/>
                        </a:rPr>
                        <a:t> </a:t>
                      </a:r>
                      <a:r>
                        <a:rPr lang="en-US" sz="1300" b="0" i="0" u="none" strike="noStrike" noProof="0" dirty="0" err="1">
                          <a:latin typeface="Calibri"/>
                        </a:rPr>
                        <a:t>jättäneen</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tarve</a:t>
                      </a:r>
                      <a:r>
                        <a:rPr lang="en-US" sz="1300" b="0" i="0" u="none" strike="noStrike" baseline="0" noProof="0" dirty="0">
                          <a:latin typeface="Calibri"/>
                        </a:rPr>
                        <a:t> </a:t>
                      </a:r>
                      <a:r>
                        <a:rPr lang="en-US" sz="1300" b="0" i="0" u="none" strike="noStrike" baseline="0" noProof="0" dirty="0" err="1">
                          <a:latin typeface="Calibri"/>
                        </a:rPr>
                        <a:t>eri</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tarpeisiin</a:t>
                      </a:r>
                      <a:r>
                        <a:rPr lang="en-US" sz="1300" b="0" i="0" u="none" strike="noStrike" baseline="0" noProof="0" dirty="0">
                          <a:latin typeface="Calibri"/>
                        </a:rPr>
                        <a:t>, %</a:t>
                      </a:r>
                    </a:p>
                    <a:p>
                      <a:pPr marL="0" marR="0" lvl="0" indent="0" algn="l">
                        <a:lnSpc>
                          <a:spcPct val="100000"/>
                        </a:lnSpc>
                        <a:spcBef>
                          <a:spcPts val="0"/>
                        </a:spcBef>
                        <a:spcAft>
                          <a:spcPts val="0"/>
                        </a:spcAft>
                        <a:buFont typeface="Arial" panose="020B0604020202020204" pitchFamily="34" charset="0"/>
                        <a:buNone/>
                      </a:pPr>
                      <a:r>
                        <a:rPr lang="en-US" sz="1300" b="0" i="0" u="none" strike="noStrike" baseline="0" noProof="0" err="1">
                          <a:latin typeface="Calibri"/>
                        </a:rPr>
                        <a:t>Vaikuttavat</a:t>
                      </a:r>
                      <a:r>
                        <a:rPr lang="en-US" sz="1300" b="0" i="0" u="none" strike="noStrike" baseline="0" noProof="0" dirty="0">
                          <a:latin typeface="Calibri"/>
                        </a:rPr>
                        <a:t> </a:t>
                      </a:r>
                      <a:r>
                        <a:rPr lang="en-US" sz="1300" b="0" i="0" u="none" strike="noStrike" baseline="0" noProof="0" err="1">
                          <a:latin typeface="Calibri"/>
                        </a:rPr>
                        <a:t>hyte-menetelmät</a:t>
                      </a:r>
                      <a:r>
                        <a:rPr lang="en-US" sz="1300" b="0" i="0" u="none" strike="noStrike" baseline="0" noProof="0" dirty="0">
                          <a:latin typeface="Calibri"/>
                        </a:rPr>
                        <a:t> </a:t>
                      </a:r>
                      <a:r>
                        <a:rPr lang="en-US" sz="1300" b="0" i="0" u="none" strike="noStrike" baseline="0" noProof="0" err="1">
                          <a:latin typeface="Calibri"/>
                        </a:rPr>
                        <a:t>kysely</a:t>
                      </a:r>
                      <a:endParaRPr lang="en-US" sz="1300"/>
                    </a:p>
                  </a:txBody>
                  <a:tcPr>
                    <a:solidFill>
                      <a:schemeClr val="accent5">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92112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05614955"/>
              </p:ext>
            </p:extLst>
          </p:nvPr>
        </p:nvGraphicFramePr>
        <p:xfrm>
          <a:off x="53473" y="494631"/>
          <a:ext cx="12138416" cy="6264969"/>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865185">
                  <a:extLst>
                    <a:ext uri="{9D8B030D-6E8A-4147-A177-3AD203B41FA5}">
                      <a16:colId xmlns:a16="http://schemas.microsoft.com/office/drawing/2014/main" val="2118112610"/>
                    </a:ext>
                  </a:extLst>
                </a:gridCol>
                <a:gridCol w="7059440">
                  <a:extLst>
                    <a:ext uri="{9D8B030D-6E8A-4147-A177-3AD203B41FA5}">
                      <a16:colId xmlns:a16="http://schemas.microsoft.com/office/drawing/2014/main" val="2405627847"/>
                    </a:ext>
                  </a:extLst>
                </a:gridCol>
                <a:gridCol w="2543889">
                  <a:extLst>
                    <a:ext uri="{9D8B030D-6E8A-4147-A177-3AD203B41FA5}">
                      <a16:colId xmlns:a16="http://schemas.microsoft.com/office/drawing/2014/main" val="1987869538"/>
                    </a:ext>
                  </a:extLst>
                </a:gridCol>
              </a:tblGrid>
              <a:tr h="1009837">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3521769">
                <a:tc>
                  <a:txBody>
                    <a:bodyPr/>
                    <a:lstStyle/>
                    <a:p>
                      <a:r>
                        <a:rPr lang="fi-FI" sz="1300" b="1" dirty="0"/>
                        <a:t>Vanhemmuustaidot</a:t>
                      </a:r>
                      <a:r>
                        <a:rPr lang="fi-FI" sz="1300" b="1" baseline="0" dirty="0"/>
                        <a:t> vahvistuvat</a:t>
                      </a:r>
                      <a:endParaRPr lang="fi-FI" sz="1300" b="1" dirty="0"/>
                    </a:p>
                  </a:txBody>
                  <a:tcPr>
                    <a:solidFill>
                      <a:schemeClr val="accent5">
                        <a:lumMod val="20000"/>
                        <a:lumOff val="80000"/>
                      </a:schemeClr>
                    </a:solidFill>
                  </a:tcPr>
                </a:tc>
                <a:tc>
                  <a:txBody>
                    <a:bodyPr/>
                    <a:lstStyle/>
                    <a:p>
                      <a:pPr marL="0" indent="0">
                        <a:buNone/>
                      </a:pPr>
                      <a:r>
                        <a:rPr lang="fi-FI" sz="1300" dirty="0">
                          <a:solidFill>
                            <a:schemeClr val="tx1"/>
                          </a:solidFill>
                        </a:rPr>
                        <a:t>Erityisesti keskusteluyhteys nuorten 8. ja 9lk, tytöt ja vanhempien kesken </a:t>
                      </a:r>
                      <a:endParaRPr lang="fi-FI" sz="1300" baseline="0" dirty="0"/>
                    </a:p>
                  </a:txBody>
                  <a:tcPr>
                    <a:solidFill>
                      <a:schemeClr val="accent5">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Ryhmämuotoiset menetelmät - kaikille perheille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perhevalmennus**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ryhmäneuvola**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Monialaiset vanhempainillat (varhaiskasvatus, koulu, harrastus)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dirty="0">
                          <a:solidFill>
                            <a:schemeClr val="dk1"/>
                          </a:solidFill>
                          <a:effectLst/>
                          <a:latin typeface="+mn-lt"/>
                          <a:ea typeface="+mn-ea"/>
                          <a:cs typeface="+mn-cs"/>
                        </a:rPr>
                        <a:t> **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Ihmeelliset vuodet</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Yksilökohtaiset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aikaisen masennuksen arviointi (</a:t>
                      </a:r>
                      <a:r>
                        <a:rPr lang="fi-FI" sz="1300" b="0" i="0" kern="1200" dirty="0">
                          <a:solidFill>
                            <a:schemeClr val="dk1"/>
                          </a:solidFill>
                          <a:effectLst/>
                          <a:latin typeface="+mn-lt"/>
                          <a:ea typeface="+mn-ea"/>
                          <a:cs typeface="+mn-cs"/>
                          <a:hlinkClick r:id="rId5"/>
                        </a:rPr>
                        <a:t>EPDS-seulonta</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Varhainen Vuorovaikutus -työmenetelmä</a:t>
                      </a:r>
                      <a:r>
                        <a:rPr lang="fi-FI" sz="1300" b="0" i="0" kern="1200" dirty="0">
                          <a:solidFill>
                            <a:schemeClr val="dk1"/>
                          </a:solidFill>
                          <a:effectLst/>
                          <a:latin typeface="+mn-lt"/>
                          <a:ea typeface="+mn-ea"/>
                          <a:cs typeface="+mn-cs"/>
                        </a:rPr>
                        <a:t> (haastattelu, lomakkeet, </a:t>
                      </a:r>
                      <a:r>
                        <a:rPr lang="en-US" sz="1300" b="0" i="0" u="none" strike="noStrike" kern="1200" noProof="0" dirty="0" err="1">
                          <a:solidFill>
                            <a:schemeClr val="tx1"/>
                          </a:solidFill>
                          <a:effectLst/>
                        </a:rPr>
                        <a:t>varhainen</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vuorovaikutus</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voimavaramittarit</a:t>
                      </a:r>
                      <a:r>
                        <a:rPr lang="en-US" sz="1300" b="0" i="0" u="none" strike="noStrike" kern="1200" noProof="0" dirty="0">
                          <a:solidFill>
                            <a:schemeClr val="tx1"/>
                          </a:solidFill>
                          <a:effectLst/>
                        </a:rPr>
                        <a:t> ja </a:t>
                      </a:r>
                      <a:r>
                        <a:rPr lang="en-US" sz="1300" b="0" i="0" u="none" strike="noStrike" kern="1200" noProof="0" dirty="0" err="1">
                          <a:solidFill>
                            <a:schemeClr val="tx1"/>
                          </a:solidFill>
                          <a:effectLst/>
                        </a:rPr>
                        <a:t>kotikäynnit</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Lasta odottavan perheen ja lapsiperheen arjen voimavaralomakkeet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7"/>
                        </a:rPr>
                        <a:t>Lapset puheeksi </a:t>
                      </a:r>
                      <a:r>
                        <a:rPr lang="fi-FI" sz="1300" b="0" i="0" kern="1200" dirty="0">
                          <a:solidFill>
                            <a:schemeClr val="dk1"/>
                          </a:solidFill>
                          <a:effectLst/>
                          <a:latin typeface="+mn-lt"/>
                          <a:ea typeface="+mn-ea"/>
                          <a:cs typeface="+mn-cs"/>
                        </a:rPr>
                        <a:t>– toimintamalli (keskustelu ja neuvonpito)**</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Kohdennetut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8"/>
                        </a:rPr>
                        <a:t>Strategiamenetelmä (</a:t>
                      </a:r>
                      <a:r>
                        <a:rPr lang="fi-FI" sz="1300" b="0" i="0" kern="1200" dirty="0" err="1">
                          <a:solidFill>
                            <a:schemeClr val="dk1"/>
                          </a:solidFill>
                          <a:effectLst/>
                          <a:latin typeface="+mn-lt"/>
                          <a:ea typeface="+mn-ea"/>
                          <a:cs typeface="+mn-cs"/>
                        </a:rPr>
                        <a:t>Adhd</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9"/>
                        </a:rPr>
                        <a:t>Voimaperheet</a:t>
                      </a:r>
                      <a:r>
                        <a:rPr lang="fi-FI" sz="1300" b="0" i="0" kern="1200" dirty="0">
                          <a:solidFill>
                            <a:schemeClr val="dk1"/>
                          </a:solidFill>
                          <a:effectLst/>
                          <a:latin typeface="+mn-lt"/>
                          <a:ea typeface="+mn-ea"/>
                          <a:cs typeface="+mn-cs"/>
                        </a:rPr>
                        <a:t> - lasten käytösongelmien tunnistaminen ja puuttuminen sekä hoito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Monitoimijainen yhteistyömalli </a:t>
                      </a:r>
                    </a:p>
                  </a:txBody>
                  <a:tcPr>
                    <a:solidFill>
                      <a:schemeClr val="accent5">
                        <a:lumMod val="20000"/>
                        <a:lumOff val="80000"/>
                      </a:schemeClr>
                    </a:solidFill>
                  </a:tcPr>
                </a:tc>
                <a:tc>
                  <a:txBody>
                    <a:bodyPr/>
                    <a:lstStyle/>
                    <a:p>
                      <a:pPr rtl="0" fontAlgn="base"/>
                      <a:r>
                        <a:rPr lang="fi-FI" sz="1300" b="0" i="0" kern="1200" dirty="0">
                          <a:solidFill>
                            <a:schemeClr val="dk1"/>
                          </a:solidFill>
                          <a:effectLst/>
                          <a:latin typeface="+mn-lt"/>
                          <a:ea typeface="+mn-ea"/>
                          <a:cs typeface="+mn-cs"/>
                        </a:rPr>
                        <a:t>Kouluterveyskysely: </a:t>
                      </a:r>
                      <a:endParaRPr lang="fi-FI"/>
                    </a:p>
                    <a:p>
                      <a:pPr marL="285750" lvl="0" indent="-285750">
                        <a:buFont typeface="Arial"/>
                        <a:buChar char="•"/>
                      </a:pPr>
                      <a:r>
                        <a:rPr lang="fi-FI" sz="1300" b="0" i="0" kern="1200" dirty="0">
                          <a:solidFill>
                            <a:schemeClr val="dk1"/>
                          </a:solidFill>
                          <a:effectLst/>
                          <a:latin typeface="+mn-lt"/>
                          <a:ea typeface="+mn-ea"/>
                          <a:cs typeface="+mn-cs"/>
                        </a:rPr>
                        <a:t>Keskusteluvaikeuksia vanhempien</a:t>
                      </a:r>
                      <a:r>
                        <a:rPr lang="fi-FI" sz="1300" b="0" i="0" kern="1200" baseline="0" dirty="0">
                          <a:solidFill>
                            <a:schemeClr val="dk1"/>
                          </a:solidFill>
                          <a:effectLst/>
                          <a:latin typeface="+mn-lt"/>
                          <a:ea typeface="+mn-ea"/>
                          <a:cs typeface="+mn-cs"/>
                        </a:rPr>
                        <a:t> kanssa,% ,</a:t>
                      </a:r>
                      <a:r>
                        <a:rPr lang="fi-FI" sz="1300" b="0" i="0" kern="1200" dirty="0">
                          <a:solidFill>
                            <a:schemeClr val="dk1"/>
                          </a:solidFill>
                          <a:effectLst/>
                          <a:latin typeface="+mn-lt"/>
                          <a:ea typeface="+mn-ea"/>
                          <a:cs typeface="+mn-cs"/>
                        </a:rPr>
                        <a:t> 8. ja 9.lk, tytöt</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rtl="0" fontAlgn="base"/>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Lasten huoltajat)</a:t>
                      </a:r>
                      <a:r>
                        <a:rPr lang="fi-FI" sz="1300" b="0" i="0" kern="1200" dirty="0">
                          <a:solidFill>
                            <a:schemeClr val="dk1"/>
                          </a:solidFill>
                          <a:effectLst/>
                          <a:latin typeface="+mn-lt"/>
                          <a:ea typeface="+mn-ea"/>
                          <a:cs typeface="+mn-cs"/>
                        </a:rPr>
                        <a:t>:</a:t>
                      </a:r>
                    </a:p>
                    <a:p>
                      <a:pPr marL="285750" indent="-285750" rtl="0" fontAlgn="base">
                        <a:buFont typeface="Arial"/>
                        <a:buChar char="•"/>
                      </a:pPr>
                      <a:r>
                        <a:rPr lang="en-US" sz="1300" b="0" i="0" u="none" strike="noStrike" noProof="0" dirty="0" err="1">
                          <a:latin typeface="+mn-lt"/>
                        </a:rPr>
                        <a:t>Vanhempien</a:t>
                      </a:r>
                      <a:r>
                        <a:rPr lang="en-US" sz="1300" b="0" i="0" u="none" strike="noStrike" noProof="0" dirty="0">
                          <a:latin typeface="+mn-lt"/>
                        </a:rPr>
                        <a:t> </a:t>
                      </a:r>
                      <a:r>
                        <a:rPr lang="en-US" sz="1300" b="0" i="0" u="none" strike="noStrike" noProof="0" dirty="0" err="1">
                          <a:latin typeface="+mn-lt"/>
                        </a:rPr>
                        <a:t>ilmaisematta</a:t>
                      </a:r>
                      <a:r>
                        <a:rPr lang="en-US" sz="1300" b="0" i="0" u="none" strike="noStrike" noProof="0" dirty="0">
                          <a:latin typeface="+mn-lt"/>
                        </a:rPr>
                        <a:t> </a:t>
                      </a:r>
                      <a:r>
                        <a:rPr lang="en-US" sz="1300" b="0" i="0" u="none" strike="noStrike" noProof="0" dirty="0" err="1">
                          <a:latin typeface="+mn-lt"/>
                        </a:rPr>
                        <a:t>jättäneen</a:t>
                      </a:r>
                      <a:r>
                        <a:rPr lang="en-US" sz="1300" b="0" i="0" u="none" strike="noStrike" baseline="0" noProof="0" dirty="0">
                          <a:latin typeface="+mn-lt"/>
                        </a:rPr>
                        <a:t> </a:t>
                      </a:r>
                      <a:r>
                        <a:rPr lang="en-US" sz="1300" b="0" i="0" u="none" strike="noStrike" baseline="0" noProof="0" dirty="0" err="1">
                          <a:latin typeface="+mn-lt"/>
                        </a:rPr>
                        <a:t>tuen</a:t>
                      </a:r>
                      <a:r>
                        <a:rPr lang="en-US" sz="1300" b="0" i="0" u="none" strike="noStrike" baseline="0" noProof="0" dirty="0">
                          <a:latin typeface="+mn-lt"/>
                        </a:rPr>
                        <a:t> </a:t>
                      </a:r>
                      <a:r>
                        <a:rPr lang="en-US" sz="1300" b="0" i="0" u="none" strike="noStrike" baseline="0" noProof="0" dirty="0" err="1">
                          <a:latin typeface="+mn-lt"/>
                        </a:rPr>
                        <a:t>tarve</a:t>
                      </a:r>
                      <a:r>
                        <a:rPr lang="en-US" sz="1300" b="0" i="0" u="none" strike="noStrike" baseline="0" noProof="0" dirty="0">
                          <a:latin typeface="+mn-lt"/>
                        </a:rPr>
                        <a:t>. %, </a:t>
                      </a:r>
                      <a:r>
                        <a:rPr lang="fi-FI" sz="1300" b="0" i="0" kern="1200" dirty="0">
                          <a:solidFill>
                            <a:schemeClr val="dk1"/>
                          </a:solidFill>
                          <a:effectLst/>
                          <a:latin typeface="+mn-lt"/>
                          <a:ea typeface="+mn-ea"/>
                          <a:cs typeface="+mn-cs"/>
                        </a:rPr>
                        <a:t>erityisesti kasvun ja kehityksen sekä käyttäytymisen tai tunne-elämän ongelmissa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dirty="0"/>
                        <a:t>Vaikuttavat</a:t>
                      </a:r>
                      <a:r>
                        <a:rPr lang="fi-FI" sz="1300" baseline="0" dirty="0"/>
                        <a:t> HYTE-menetelmät kysely</a:t>
                      </a:r>
                      <a:endParaRPr lang="fi-FI" sz="1300" dirty="0"/>
                    </a:p>
                  </a:txBody>
                  <a:tcPr>
                    <a:solidFill>
                      <a:schemeClr val="accent5">
                        <a:lumMod val="20000"/>
                        <a:lumOff val="80000"/>
                      </a:schemeClr>
                    </a:solidFill>
                  </a:tcPr>
                </a:tc>
                <a:extLst>
                  <a:ext uri="{0D108BD9-81ED-4DB2-BD59-A6C34878D82A}">
                    <a16:rowId xmlns:a16="http://schemas.microsoft.com/office/drawing/2014/main" val="3614156747"/>
                  </a:ext>
                </a:extLst>
              </a:tr>
              <a:tr h="1360191">
                <a:tc>
                  <a:txBody>
                    <a:bodyPr/>
                    <a:lstStyle/>
                    <a:p>
                      <a:r>
                        <a:rPr lang="fi-FI" sz="1300" b="1" dirty="0"/>
                        <a:t>Vanhempien</a:t>
                      </a:r>
                      <a:r>
                        <a:rPr lang="fi-FI" sz="1300" b="1" baseline="0" dirty="0"/>
                        <a:t> oma jaksaminen vahvistuu</a:t>
                      </a:r>
                      <a:endParaRPr lang="fi-FI" sz="1300" b="1" dirty="0"/>
                    </a:p>
                  </a:txBody>
                  <a:tcPr>
                    <a:solidFill>
                      <a:schemeClr val="accent5">
                        <a:lumMod val="40000"/>
                        <a:lumOff val="60000"/>
                      </a:schemeClr>
                    </a:solidFill>
                  </a:tcPr>
                </a:tc>
                <a:tc>
                  <a:txBody>
                    <a:bodyPr/>
                    <a:lstStyle/>
                    <a:p>
                      <a:endParaRPr lang="fi-FI" sz="1600"/>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Vertaistuki; kohtaamispaikkatoiminta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Digitaaliset ympäristöt; mm. </a:t>
                      </a:r>
                      <a:r>
                        <a:rPr lang="fi-FI" sz="1300" b="0" i="0" kern="1200" dirty="0">
                          <a:solidFill>
                            <a:schemeClr val="dk1"/>
                          </a:solidFill>
                          <a:effectLst/>
                          <a:latin typeface="+mn-lt"/>
                          <a:ea typeface="+mn-ea"/>
                          <a:cs typeface="+mn-cs"/>
                          <a:hlinkClick r:id="rId11"/>
                        </a:rPr>
                        <a:t>Väestöliitto</a:t>
                      </a:r>
                      <a:r>
                        <a:rPr lang="fi-FI" sz="1300" b="0" i="0" kern="1200" dirty="0">
                          <a:solidFill>
                            <a:schemeClr val="tx1"/>
                          </a:solidFill>
                          <a:effectLst/>
                          <a:latin typeface="+mn-lt"/>
                          <a:ea typeface="+mn-ea"/>
                          <a:cs typeface="+mn-cs"/>
                        </a:rPr>
                        <a:t>, MLL</a:t>
                      </a:r>
                      <a:endParaRPr lang="fi-FI" sz="1300" b="0" i="0" kern="1200" dirty="0" err="1">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7"/>
                        </a:rPr>
                        <a:t>Lapset puheeksi </a:t>
                      </a:r>
                      <a:r>
                        <a:rPr lang="fi-FI" sz="1300" b="0" i="0" u="none" strike="noStrike" kern="1200" noProof="0" dirty="0">
                          <a:solidFill>
                            <a:schemeClr val="dk1"/>
                          </a:solidFill>
                          <a:effectLst/>
                          <a:latin typeface="Calibri"/>
                        </a:rPr>
                        <a:t>– toimintamalli (keskustelu ja neuvonpito)**</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Ennaltaehkäisevä perhetyö ja kotipalvelu </a:t>
                      </a:r>
                      <a:endParaRPr lang="fi-FI" dirty="0"/>
                    </a:p>
                  </a:txBody>
                  <a:tcPr>
                    <a:solidFill>
                      <a:schemeClr val="accent5">
                        <a:lumMod val="40000"/>
                        <a:lumOff val="60000"/>
                      </a:schemeClr>
                    </a:solidFill>
                  </a:tcPr>
                </a:tc>
                <a:tc>
                  <a:txBody>
                    <a:bodyPr/>
                    <a:lstStyle/>
                    <a:p>
                      <a:pPr marL="0" lvl="0" indent="0">
                        <a:buFont typeface="Arial" panose="020B0604020202020204" pitchFamily="34" charset="0"/>
                        <a:buNone/>
                      </a:pPr>
                      <a:r>
                        <a:rPr lang="fi-FI" sz="1300" kern="1200" dirty="0" err="1">
                          <a:solidFill>
                            <a:schemeClr val="dk1"/>
                          </a:solidFill>
                          <a:effectLst/>
                          <a:latin typeface="+mn-lt"/>
                          <a:ea typeface="+mn-ea"/>
                          <a:cs typeface="+mn-cs"/>
                        </a:rPr>
                        <a:t>FinLapset</a:t>
                      </a:r>
                      <a:r>
                        <a:rPr lang="fi-FI" sz="1300" kern="1200" dirty="0">
                          <a:solidFill>
                            <a:schemeClr val="dk1"/>
                          </a:solidFill>
                          <a:effectLst/>
                          <a:latin typeface="+mn-lt"/>
                          <a:ea typeface="+mn-ea"/>
                          <a:cs typeface="+mn-cs"/>
                        </a:rPr>
                        <a:t> (4v.lasten</a:t>
                      </a:r>
                      <a:r>
                        <a:rPr lang="fi-FI" sz="1300" kern="1200" baseline="0" dirty="0">
                          <a:solidFill>
                            <a:schemeClr val="dk1"/>
                          </a:solidFill>
                          <a:effectLst/>
                          <a:latin typeface="+mn-lt"/>
                          <a:ea typeface="+mn-ea"/>
                          <a:cs typeface="+mn-cs"/>
                        </a:rPr>
                        <a:t> huoltajat)</a:t>
                      </a:r>
                      <a:r>
                        <a:rPr lang="fi-FI" sz="1300" kern="1200" dirty="0">
                          <a:solidFill>
                            <a:schemeClr val="dk1"/>
                          </a:solidFill>
                          <a:effectLst/>
                          <a:latin typeface="+mn-lt"/>
                          <a:ea typeface="+mn-ea"/>
                          <a:cs typeface="+mn-cs"/>
                        </a:rPr>
                        <a:t>:</a:t>
                      </a:r>
                      <a:r>
                        <a:rPr lang="fi-FI" sz="1300" kern="1200" baseline="0" dirty="0">
                          <a:solidFill>
                            <a:schemeClr val="dk1"/>
                          </a:solidFill>
                          <a:effectLst/>
                          <a:latin typeface="+mn-lt"/>
                          <a:ea typeface="+mn-ea"/>
                          <a:cs typeface="+mn-cs"/>
                        </a:rPr>
                        <a:t> </a:t>
                      </a:r>
                    </a:p>
                    <a:p>
                      <a:pPr marL="285750" lvl="0" indent="-285750">
                        <a:buFont typeface="Arial"/>
                        <a:buChar char="•"/>
                      </a:pPr>
                      <a:r>
                        <a:rPr lang="fi-FI" sz="1300" kern="1200" baseline="0" dirty="0">
                          <a:solidFill>
                            <a:schemeClr val="dk1"/>
                          </a:solidFill>
                          <a:effectLst/>
                          <a:latin typeface="+mn-lt"/>
                          <a:ea typeface="+mn-ea"/>
                          <a:cs typeface="+mn-cs"/>
                        </a:rPr>
                        <a:t>Vanhempien tuen tarve omaan jaksamiseen, 4v lapset</a:t>
                      </a:r>
                    </a:p>
                    <a:p>
                      <a:pPr marL="285750" lvl="0" indent="-285750">
                        <a:buFont typeface="Arial"/>
                        <a:buChar char="•"/>
                      </a:pPr>
                      <a:r>
                        <a:rPr lang="fi-FI" sz="1300" b="0" i="0" kern="1200" dirty="0">
                          <a:solidFill>
                            <a:schemeClr val="dk1"/>
                          </a:solidFill>
                          <a:effectLst/>
                          <a:latin typeface="+mn-lt"/>
                          <a:ea typeface="+mn-ea"/>
                          <a:cs typeface="+mn-cs"/>
                        </a:rPr>
                        <a:t>Vanhempien tuen saanti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riittämätöntä,</a:t>
                      </a:r>
                      <a:r>
                        <a:rPr lang="fi-FI" sz="1300" b="0" i="0" kern="1200" baseline="0" dirty="0">
                          <a:solidFill>
                            <a:schemeClr val="dk1"/>
                          </a:solidFill>
                          <a:effectLst/>
                          <a:latin typeface="+mn-lt"/>
                          <a:ea typeface="+mn-ea"/>
                          <a:cs typeface="+mn-cs"/>
                        </a:rPr>
                        <a:t> % erit. </a:t>
                      </a:r>
                      <a:r>
                        <a:rPr lang="fi-FI" sz="1300" b="0" i="0" kern="1200" dirty="0">
                          <a:solidFill>
                            <a:schemeClr val="dk1"/>
                          </a:solidFill>
                          <a:effectLst/>
                          <a:latin typeface="+mn-lt"/>
                          <a:ea typeface="+mn-ea"/>
                          <a:cs typeface="+mn-cs"/>
                        </a:rPr>
                        <a:t>parisuhteeseen, puolison jaksamiseen ja omaan jaksamiseen </a:t>
                      </a:r>
                      <a:endParaRPr lang="fi-FI" sz="1300"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2413065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835" y="-2933"/>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832595562"/>
              </p:ext>
            </p:extLst>
          </p:nvPr>
        </p:nvGraphicFramePr>
        <p:xfrm>
          <a:off x="15875" y="492125"/>
          <a:ext cx="12186794" cy="6270628"/>
        </p:xfrm>
        <a:graphic>
          <a:graphicData uri="http://schemas.openxmlformats.org/drawingml/2006/table">
            <a:tbl>
              <a:tblPr firstRow="1" bandRow="1">
                <a:tableStyleId>{21E4AEA4-8DFA-4A89-87EB-49C32662AFE0}</a:tableStyleId>
              </a:tblPr>
              <a:tblGrid>
                <a:gridCol w="1103312">
                  <a:extLst>
                    <a:ext uri="{9D8B030D-6E8A-4147-A177-3AD203B41FA5}">
                      <a16:colId xmlns:a16="http://schemas.microsoft.com/office/drawing/2014/main" val="1527863934"/>
                    </a:ext>
                  </a:extLst>
                </a:gridCol>
                <a:gridCol w="1841499">
                  <a:extLst>
                    <a:ext uri="{9D8B030D-6E8A-4147-A177-3AD203B41FA5}">
                      <a16:colId xmlns:a16="http://schemas.microsoft.com/office/drawing/2014/main" val="2118112610"/>
                    </a:ext>
                  </a:extLst>
                </a:gridCol>
                <a:gridCol w="7174036">
                  <a:extLst>
                    <a:ext uri="{9D8B030D-6E8A-4147-A177-3AD203B41FA5}">
                      <a16:colId xmlns:a16="http://schemas.microsoft.com/office/drawing/2014/main" val="1987869538"/>
                    </a:ext>
                  </a:extLst>
                </a:gridCol>
                <a:gridCol w="2067947">
                  <a:extLst>
                    <a:ext uri="{9D8B030D-6E8A-4147-A177-3AD203B41FA5}">
                      <a16:colId xmlns:a16="http://schemas.microsoft.com/office/drawing/2014/main" val="1947118721"/>
                    </a:ext>
                  </a:extLst>
                </a:gridCol>
              </a:tblGrid>
              <a:tr h="486159">
                <a:tc>
                  <a:txBody>
                    <a:bodyPr/>
                    <a:lstStyle/>
                    <a:p>
                      <a:r>
                        <a:rPr lang="fi-FI" sz="1400"/>
                        <a:t>TAVOITTEET</a:t>
                      </a:r>
                    </a:p>
                  </a:txBody>
                  <a:tcPr/>
                </a:tc>
                <a:tc>
                  <a:txBody>
                    <a:bodyPr/>
                    <a:lstStyle/>
                    <a:p>
                      <a:r>
                        <a:rPr lang="fi-FI" sz="1400"/>
                        <a:t>HUOMIOI</a:t>
                      </a:r>
                      <a:r>
                        <a:rPr lang="fi-FI" sz="1400" baseline="0"/>
                        <a:t> ERITYISESTI</a:t>
                      </a:r>
                      <a:endParaRPr lang="fi-FI" sz="1400"/>
                    </a:p>
                  </a:txBody>
                  <a:tcPr/>
                </a:tc>
                <a:tc>
                  <a:txBody>
                    <a:bodyPr/>
                    <a:lstStyle/>
                    <a:p>
                      <a:r>
                        <a:rPr lang="fi-FI" sz="1400"/>
                        <a:t>MENETELMÄT</a:t>
                      </a:r>
                    </a:p>
                  </a:txBody>
                  <a:tcPr/>
                </a:tc>
                <a:tc>
                  <a:txBody>
                    <a:bodyPr/>
                    <a:lstStyle/>
                    <a:p>
                      <a:r>
                        <a:rPr lang="fi-FI" sz="1400"/>
                        <a:t>MITTARIT</a:t>
                      </a:r>
                    </a:p>
                  </a:txBody>
                  <a:tcPr/>
                </a:tc>
                <a:extLst>
                  <a:ext uri="{0D108BD9-81ED-4DB2-BD59-A6C34878D82A}">
                    <a16:rowId xmlns:a16="http://schemas.microsoft.com/office/drawing/2014/main" val="1840333654"/>
                  </a:ext>
                </a:extLst>
              </a:tr>
              <a:tr h="5784469">
                <a:tc>
                  <a:txBody>
                    <a:bodyPr/>
                    <a:lstStyle/>
                    <a:p>
                      <a:r>
                        <a:rPr lang="fi-FI" sz="1400" b="1" i="0" kern="120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a:solidFill>
                            <a:schemeClr val="dk1"/>
                          </a:solidFill>
                          <a:effectLst/>
                          <a:latin typeface="+mn-lt"/>
                          <a:ea typeface="+mn-ea"/>
                          <a:cs typeface="+mn-cs"/>
                        </a:rPr>
                        <a:t>LAPSET JA  NUORET, LAPSIPERHEET</a:t>
                      </a:r>
                    </a:p>
                  </a:txBody>
                  <a:tcPr/>
                </a:tc>
                <a:tc>
                  <a:txBody>
                    <a:bodyPr/>
                    <a:lstStyle/>
                    <a:p>
                      <a:pPr marL="0" indent="0">
                        <a:buFontTx/>
                        <a:buNone/>
                      </a:pPr>
                      <a:r>
                        <a:rPr lang="fi-FI" sz="1200" baseline="0"/>
                        <a:t>Ruokasuositusten mukainen ruoka on kestävän kehityksen mukainen</a:t>
                      </a:r>
                    </a:p>
                    <a:p>
                      <a:pPr marL="0" indent="0" rtl="0" fontAlgn="base">
                        <a:buFont typeface="Arial" panose="020B0604020202020204" pitchFamily="34" charset="0"/>
                        <a:buNone/>
                      </a:pPr>
                      <a:endParaRPr lang="fi-FI" sz="1200" b="1" i="0" kern="1200">
                        <a:solidFill>
                          <a:schemeClr val="dk1"/>
                        </a:solidFill>
                        <a:effectLst/>
                        <a:latin typeface="+mn-lt"/>
                        <a:ea typeface="+mn-ea"/>
                        <a:cs typeface="+mn-cs"/>
                      </a:endParaRPr>
                    </a:p>
                    <a:p>
                      <a:pPr marL="0" lvl="0" indent="0">
                        <a:buFont typeface="Arial" panose="020B0604020202020204" pitchFamily="34" charset="0"/>
                        <a:buNone/>
                      </a:pPr>
                      <a:r>
                        <a:rPr lang="fi-FI" sz="1200" b="0" i="0" kern="1200">
                          <a:solidFill>
                            <a:schemeClr val="dk1"/>
                          </a:solidFill>
                          <a:effectLst/>
                          <a:latin typeface="+mn-lt"/>
                          <a:ea typeface="+mn-ea"/>
                          <a:cs typeface="+mn-cs"/>
                        </a:rPr>
                        <a:t>Suositukset:  </a:t>
                      </a:r>
                      <a:r>
                        <a:rPr lang="fi-FI" sz="1200" b="0" i="0" u="none" strike="noStrike" kern="1200" noProof="0">
                          <a:effectLst/>
                          <a:hlinkClick r:id="rId3"/>
                        </a:rPr>
                        <a:t>Ravitsemus- ja ruokasuositukset - Ruokavirasto</a:t>
                      </a:r>
                      <a:endParaRPr lang="fi-FI" sz="12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ruoasta! Suomalaiset ravitsemussuositukset (2014)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yhdessä - ruokasuositukset lapsiperheille (2019)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ja iloa ruoasta - varhaiskasvatuksen ruokailusuositukset (2018)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ja opitaan yhdessä - kouluruokailusuositukset (2017)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Käypä hoito: Lasten lihavuus (lasten painopolku) </a:t>
                      </a:r>
                    </a:p>
                    <a:p>
                      <a:pPr marL="0" indent="0">
                        <a:buFontTx/>
                        <a:buNone/>
                      </a:pPr>
                      <a:endParaRPr lang="fi-FI" sz="1300" baseline="0"/>
                    </a:p>
                  </a:txBody>
                  <a:tcPr/>
                </a:tc>
                <a:tc>
                  <a:txBody>
                    <a:bodyPr/>
                    <a:lstStyle/>
                    <a:p>
                      <a:pPr marL="285750" lvl="0" indent="-285750">
                        <a:buFont typeface="Arial"/>
                        <a:buChar char="•"/>
                      </a:pPr>
                      <a:r>
                        <a:rPr lang="fi-FI" sz="1200" b="0" i="0" u="none" strike="noStrike" kern="1200" noProof="0">
                          <a:solidFill>
                            <a:schemeClr val="dk1"/>
                          </a:solidFill>
                          <a:effectLst/>
                          <a:latin typeface="Calibri"/>
                        </a:rPr>
                        <a:t>Viestintä asukkaille ruokasuositusten mukaisista ruokatottumuksista</a:t>
                      </a:r>
                      <a:endParaRPr lang="fi-FI" sz="1200"/>
                    </a:p>
                    <a:p>
                      <a:pPr marL="285750" lvl="0" indent="-285750">
                        <a:buFont typeface="Arial"/>
                        <a:buChar char="•"/>
                      </a:pPr>
                      <a:r>
                        <a:rPr lang="fi-FI" sz="1200" b="0" i="0" u="none" strike="noStrike" kern="1200" noProof="0">
                          <a:solidFill>
                            <a:schemeClr val="dk1"/>
                          </a:solidFill>
                          <a:effectLst/>
                          <a:latin typeface="Calibri"/>
                        </a:rPr>
                        <a:t>Yhteistyö eri toimijoiden ja yleishyödyllisten yhteisöjen sekä päättäjien kanssa </a:t>
                      </a:r>
                    </a:p>
                    <a:p>
                      <a:pPr marL="285750" lvl="0" indent="-285750">
                        <a:buFont typeface="Arial"/>
                        <a:buChar char="•"/>
                      </a:pPr>
                      <a:r>
                        <a:rPr lang="fi-FI" sz="1200" b="0" i="0" u="none" strike="noStrike" kern="1200" noProof="0">
                          <a:solidFill>
                            <a:schemeClr val="dk1"/>
                          </a:solidFill>
                          <a:effectLst/>
                          <a:latin typeface="Calibri"/>
                          <a:hlinkClick r:id="rId4"/>
                        </a:rPr>
                        <a:t>Neuvokas perhe </a:t>
                      </a:r>
                      <a:r>
                        <a:rPr lang="fi-FI" sz="1200" b="0" i="0" u="none" strike="noStrike" kern="1200" noProof="0">
                          <a:solidFill>
                            <a:schemeClr val="dk1"/>
                          </a:solidFill>
                          <a:effectLst/>
                          <a:latin typeface="Calibri"/>
                        </a:rPr>
                        <a:t>-työmenetelmä</a:t>
                      </a:r>
                    </a:p>
                    <a:p>
                      <a:pPr marL="285750" lvl="0" indent="-285750">
                        <a:buFont typeface="Arial"/>
                        <a:buChar char="•"/>
                      </a:pPr>
                      <a:r>
                        <a:rPr lang="fi-FI" sz="1200" b="0" i="0" u="none" strike="noStrike" kern="1200" noProof="0">
                          <a:solidFill>
                            <a:schemeClr val="dk1"/>
                          </a:solidFill>
                          <a:effectLst/>
                          <a:latin typeface="Calibri"/>
                          <a:hlinkClick r:id="rId5"/>
                        </a:rPr>
                        <a:t>Ruokaympäristön</a:t>
                      </a:r>
                      <a:r>
                        <a:rPr lang="fi-FI" sz="1200" b="0" i="0" u="none" strike="noStrike" kern="1200" noProof="0">
                          <a:solidFill>
                            <a:schemeClr val="dk1"/>
                          </a:solidFill>
                          <a:effectLst/>
                          <a:latin typeface="Calibri"/>
                        </a:rPr>
                        <a:t> muokkaus sosiaalisesti ja fyysisesti miellyttäväksi (myös verkossa; mainonta, keskustelu, kuvat)</a:t>
                      </a:r>
                    </a:p>
                    <a:p>
                      <a:pPr marL="285750" lvl="0" indent="-285750">
                        <a:buFont typeface="Arial"/>
                        <a:buChar char="•"/>
                      </a:pPr>
                      <a:r>
                        <a:rPr lang="fi-FI" sz="1200" b="0" i="0" u="none" strike="noStrike" kern="1200" noProof="0">
                          <a:solidFill>
                            <a:schemeClr val="dk1"/>
                          </a:solidFill>
                          <a:effectLst/>
                          <a:latin typeface="Calibri"/>
                        </a:rPr>
                        <a:t>Terveellisten ruokavaihtoehtojen tarjonta ja asettelu (myös harrastusympäristöt, tapahtumat)</a:t>
                      </a:r>
                      <a:endParaRPr lang="fi-FI" sz="1200"/>
                    </a:p>
                    <a:p>
                      <a:pPr marL="0" lvl="0" indent="0">
                        <a:buNone/>
                      </a:pPr>
                      <a:r>
                        <a:rPr lang="fi-FI" sz="1200" b="0" i="0" u="none" strike="noStrike" kern="1200" noProof="0">
                          <a:solidFill>
                            <a:schemeClr val="dk1"/>
                          </a:solidFill>
                          <a:effectLst/>
                          <a:latin typeface="Calibri"/>
                        </a:rPr>
                        <a:t>Varhaiskasvatus:</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Ruokakasvatus</a:t>
                      </a:r>
                      <a:r>
                        <a:rPr lang="fi-FI" sz="1200" b="0" i="0" u="none" strike="noStrike" kern="1200" baseline="0" noProof="0">
                          <a:solidFill>
                            <a:schemeClr val="dk1"/>
                          </a:solidFill>
                          <a:effectLst/>
                          <a:latin typeface="Calibri"/>
                        </a:rPr>
                        <a:t> kunnan</a:t>
                      </a:r>
                      <a:r>
                        <a:rPr lang="fi-FI" sz="1200" b="0" i="0" u="none" strike="noStrike" kern="1200" noProof="0">
                          <a:solidFill>
                            <a:schemeClr val="dk1"/>
                          </a:solidFill>
                          <a:effectLst/>
                          <a:latin typeface="Calibri"/>
                        </a:rPr>
                        <a:t> varhaiskasvatussuunnitelmaan</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ruokapalvelutyöntekijöiden yhteistyön lisääminen henkilöstön ja lasten kanssa esim. lasten vierailu keittiöön, ruokapalvelutyöntekijän vierailu </a:t>
                      </a:r>
                      <a:r>
                        <a:rPr lang="fi-FI" sz="1200" b="0" i="0" u="none" strike="noStrike" kern="1200" noProof="0">
                          <a:solidFill>
                            <a:schemeClr val="dk1"/>
                          </a:solidFill>
                          <a:effectLst/>
                          <a:latin typeface="Calibri"/>
                          <a:hlinkClick r:id="rId6"/>
                        </a:rPr>
                        <a:t>ruokapiiriin</a:t>
                      </a:r>
                      <a:r>
                        <a:rPr lang="fi-FI" sz="1200" b="0" i="0" u="none" strike="noStrike" kern="1200" noProof="0">
                          <a:solidFill>
                            <a:schemeClr val="dk1"/>
                          </a:solidFill>
                          <a:effectLst/>
                          <a:latin typeface="Calibri"/>
                        </a:rPr>
                        <a:t>, </a:t>
                      </a:r>
                      <a:r>
                        <a:rPr lang="fi-FI" sz="1200" b="0" i="0" u="none" strike="noStrike" kern="1200" noProof="0">
                          <a:solidFill>
                            <a:schemeClr val="dk1"/>
                          </a:solidFill>
                          <a:effectLst/>
                          <a:latin typeface="Calibri"/>
                          <a:hlinkClick r:id="rId7"/>
                        </a:rPr>
                        <a:t>makuraadit</a:t>
                      </a:r>
                      <a:r>
                        <a:rPr lang="fi-FI" sz="1200" b="0" i="0" u="none" strike="noStrike" kern="1200" noProof="0">
                          <a:solidFill>
                            <a:schemeClr val="dk1"/>
                          </a:solidFill>
                          <a:effectLst/>
                          <a:latin typeface="Calibri"/>
                        </a:rPr>
                        <a:t> </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yhteistyö ruokakasvatuksessa paikallisten toimijoiden kanssa (esim. </a:t>
                      </a:r>
                      <a:r>
                        <a:rPr lang="fi-FI" sz="1200" b="0" i="0" u="none" strike="noStrike" kern="1200" noProof="0" err="1">
                          <a:solidFill>
                            <a:schemeClr val="dk1"/>
                          </a:solidFill>
                          <a:effectLst/>
                          <a:latin typeface="Calibri"/>
                        </a:rPr>
                        <a:t>Sote</a:t>
                      </a:r>
                      <a:r>
                        <a:rPr lang="fi-FI" sz="1200" b="0" i="0" u="none" strike="noStrike" kern="1200" noProof="0">
                          <a:solidFill>
                            <a:schemeClr val="dk1"/>
                          </a:solidFill>
                          <a:effectLst/>
                          <a:latin typeface="Calibri"/>
                        </a:rPr>
                        <a:t>, ruoka-alan yritykset, järjestöt, </a:t>
                      </a:r>
                      <a:r>
                        <a:rPr lang="fi-FI" sz="1200" b="0" i="0" u="none" strike="noStrike" kern="1200" noProof="0" err="1">
                          <a:solidFill>
                            <a:schemeClr val="dk1"/>
                          </a:solidFill>
                          <a:effectLst/>
                          <a:latin typeface="Calibri"/>
                        </a:rPr>
                        <a:t>srk</a:t>
                      </a:r>
                      <a:r>
                        <a:rPr lang="fi-FI" sz="1200" b="0" i="0" u="none" strike="noStrike" kern="1200" noProof="0">
                          <a:solidFill>
                            <a:schemeClr val="dk1"/>
                          </a:solidFill>
                          <a:effectLst/>
                          <a:latin typeface="Calibri"/>
                        </a:rPr>
                        <a:t>)  ja vanhempien kanssa</a:t>
                      </a:r>
                      <a:endParaRPr lang="en-US" sz="1200" b="0" i="0" u="none" strike="noStrike" kern="1200" noProof="0">
                        <a:effectLst/>
                      </a:endParaRPr>
                    </a:p>
                    <a:p>
                      <a:pPr marL="285750" lvl="0" indent="-285750">
                        <a:buClr>
                          <a:srgbClr val="000000"/>
                        </a:buClr>
                        <a:buFont typeface="Wingdings"/>
                        <a:buChar char="ü"/>
                      </a:pPr>
                      <a:r>
                        <a:rPr lang="fi-FI" sz="1200" b="0" i="0" kern="1200" err="1">
                          <a:solidFill>
                            <a:schemeClr val="dk1"/>
                          </a:solidFill>
                          <a:effectLst/>
                          <a:latin typeface="+mn-lt"/>
                          <a:ea typeface="+mn-ea"/>
                          <a:cs typeface="+mn-cs"/>
                          <a:hlinkClick r:id="rId8"/>
                        </a:rPr>
                        <a:t>Sapere</a:t>
                      </a:r>
                      <a:r>
                        <a:rPr lang="fi-FI" sz="1200" b="0" i="0" kern="1200">
                          <a:solidFill>
                            <a:schemeClr val="dk1"/>
                          </a:solidFill>
                          <a:effectLst/>
                          <a:latin typeface="+mn-lt"/>
                          <a:ea typeface="+mn-ea"/>
                          <a:cs typeface="+mn-cs"/>
                        </a:rPr>
                        <a:t>, </a:t>
                      </a:r>
                      <a:r>
                        <a:rPr lang="fi-FI" sz="1200" b="0" i="0" kern="1200">
                          <a:solidFill>
                            <a:schemeClr val="dk1"/>
                          </a:solidFill>
                          <a:effectLst/>
                          <a:latin typeface="+mn-lt"/>
                          <a:ea typeface="+mn-ea"/>
                          <a:cs typeface="+mn-cs"/>
                          <a:hlinkClick r:id="rId9"/>
                        </a:rPr>
                        <a:t>Makuaakkoset</a:t>
                      </a:r>
                      <a:endParaRPr lang="fi-FI" sz="1200" b="0" i="0" kern="1200">
                        <a:solidFill>
                          <a:schemeClr val="dk1"/>
                        </a:solidFill>
                        <a:effectLst/>
                        <a:latin typeface="+mn-lt"/>
                        <a:ea typeface="+mn-ea"/>
                        <a:cs typeface="+mn-cs"/>
                      </a:endParaRPr>
                    </a:p>
                    <a:p>
                      <a:pPr marL="285750" lvl="0" indent="-285750">
                        <a:buClr>
                          <a:srgbClr val="000000"/>
                        </a:buClr>
                        <a:buFont typeface="Wingdings"/>
                        <a:buChar char="ü"/>
                      </a:pPr>
                      <a:r>
                        <a:rPr lang="fi-FI" sz="1200" b="0" i="0" kern="1200">
                          <a:solidFill>
                            <a:schemeClr val="dk1"/>
                          </a:solidFill>
                          <a:effectLst/>
                          <a:latin typeface="+mn-lt"/>
                          <a:ea typeface="+mn-ea"/>
                          <a:cs typeface="+mn-cs"/>
                          <a:hlinkClick r:id="rId10"/>
                        </a:rPr>
                        <a:t>Ruokatutka.fi</a:t>
                      </a:r>
                      <a:endParaRPr lang="fi-FI" sz="1200" b="0" i="0" kern="1200">
                        <a:solidFill>
                          <a:schemeClr val="dk1"/>
                        </a:solidFill>
                        <a:effectLst/>
                        <a:latin typeface="+mn-lt"/>
                        <a:ea typeface="+mn-ea"/>
                        <a:cs typeface="+mn-cs"/>
                      </a:endParaRPr>
                    </a:p>
                    <a:p>
                      <a:pPr marL="0" lvl="0" indent="0">
                        <a:buNone/>
                      </a:pPr>
                      <a:r>
                        <a:rPr lang="fi-FI" sz="1200" b="0" i="0" kern="1200">
                          <a:solidFill>
                            <a:schemeClr val="dk1"/>
                          </a:solidFill>
                          <a:effectLst/>
                          <a:latin typeface="+mn-lt"/>
                          <a:ea typeface="+mn-ea"/>
                          <a:cs typeface="+mn-cs"/>
                        </a:rPr>
                        <a:t>Koulut:</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ruoka- ja ravitsemuskasvatuksen tavoitteet lukuvuosisuunnitelmaan,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yhteistyö ruokapalvelutyöntekijöiden paikallisten toimijoiden, vanhempainyhdistyksen ja vanhempien kanssa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1"/>
                        </a:rPr>
                        <a:t>eri aistein tutustumista ruokaan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oppilaita </a:t>
                      </a:r>
                      <a:r>
                        <a:rPr lang="fi-FI" sz="1200" b="0" i="0" u="none" strike="noStrike" kern="1200" noProof="0" err="1">
                          <a:solidFill>
                            <a:schemeClr val="dk1"/>
                          </a:solidFill>
                          <a:effectLst/>
                          <a:latin typeface="Calibri"/>
                        </a:rPr>
                        <a:t>osallistetaan</a:t>
                      </a:r>
                      <a:r>
                        <a:rPr lang="fi-FI" sz="1200" b="0" i="0" u="none" strike="noStrike" kern="1200" noProof="0">
                          <a:solidFill>
                            <a:schemeClr val="dk1"/>
                          </a:solidFill>
                          <a:effectLst/>
                          <a:latin typeface="Calibri"/>
                        </a:rPr>
                        <a:t> ruokaan liittyvän toiminnan suunnitteluun, toteutukseen ja arviointiin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koulun piha-aluetta ja lähiympäristöä hyödynnetään ruoka- ja ravitsemuskasvatuksessa</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kattava koululounas ja välkyt välipalat – </a:t>
                      </a:r>
                      <a:r>
                        <a:rPr lang="fi-FI" sz="1200" b="0" i="0" u="none" strike="noStrike" kern="1200" noProof="0">
                          <a:solidFill>
                            <a:srgbClr val="FF0000"/>
                          </a:solidFill>
                          <a:effectLst/>
                          <a:latin typeface="Calibri"/>
                          <a:hlinkClick r:id="rId12"/>
                        </a:rPr>
                        <a:t>Toimenpide-ehdotukset käyttöön; </a:t>
                      </a:r>
                      <a:r>
                        <a:rPr lang="fi-FI" sz="1200" b="0" i="0" u="none" strike="noStrike" kern="1200" noProof="0">
                          <a:solidFill>
                            <a:schemeClr val="tx1"/>
                          </a:solidFill>
                          <a:effectLst/>
                          <a:latin typeface="Calibri"/>
                        </a:rPr>
                        <a:t>ruokakasvatuksen integrointi oppiaineopetukseen, opetushenkilöstö</a:t>
                      </a:r>
                      <a:r>
                        <a:rPr lang="fi-FI" sz="1200" b="0" i="0" u="none" strike="noStrike" kern="1200" baseline="0" noProof="0">
                          <a:solidFill>
                            <a:schemeClr val="tx1"/>
                          </a:solidFill>
                          <a:effectLst/>
                          <a:latin typeface="Calibri"/>
                        </a:rPr>
                        <a:t> </a:t>
                      </a:r>
                      <a:r>
                        <a:rPr lang="fi-FI" sz="1200" b="0" i="0" u="none" strike="noStrike" kern="1200" noProof="0">
                          <a:solidFill>
                            <a:schemeClr val="tx1"/>
                          </a:solidFill>
                          <a:effectLst/>
                          <a:latin typeface="Calibri"/>
                        </a:rPr>
                        <a:t>osallistuu oppilaiden kanssa ruokailuun, kannustetaan oppilaita osallistumaan kouluaterioille ja kokoamaan täysipainoinen ateria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3"/>
                        </a:rPr>
                        <a:t>Kouluruokadiplomi</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4"/>
                        </a:rPr>
                        <a:t>Maistuva koulu</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0"/>
                        </a:rPr>
                        <a:t>Ruokatutka.fi</a:t>
                      </a:r>
                      <a:r>
                        <a:rPr lang="fi-FI" sz="1200" b="0" i="0" u="none" strike="noStrike" kern="1200" noProof="0">
                          <a:solidFill>
                            <a:schemeClr val="tx1"/>
                          </a:solidFill>
                          <a:effectLst/>
                          <a:latin typeface="Calibri"/>
                        </a:rPr>
                        <a:t> - </a:t>
                      </a:r>
                      <a:r>
                        <a:rPr lang="fi-FI" sz="1200" b="0" i="0" u="none" strike="noStrike" kern="1200" noProof="0" err="1">
                          <a:solidFill>
                            <a:schemeClr val="tx1"/>
                          </a:solidFill>
                          <a:effectLst/>
                          <a:latin typeface="Calibri"/>
                        </a:rPr>
                        <a:t>osallistetaan</a:t>
                      </a:r>
                      <a:r>
                        <a:rPr lang="fi-FI" sz="1200" b="0" i="0" u="none" strike="noStrike" kern="1200" noProof="0">
                          <a:solidFill>
                            <a:schemeClr val="tx1"/>
                          </a:solidFill>
                          <a:effectLst/>
                          <a:latin typeface="Calibri"/>
                        </a:rPr>
                        <a:t> digitaitoja hyödyntämään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rPr>
                        <a:t>Teemaviikot ja -viestintä</a:t>
                      </a:r>
                    </a:p>
                    <a:p>
                      <a:pPr marL="0" lvl="0" indent="0">
                        <a:buNone/>
                      </a:pPr>
                      <a:r>
                        <a:rPr lang="fi-FI" sz="1200" b="0" i="0" u="none" strike="noStrike" kern="1200" noProof="0">
                          <a:solidFill>
                            <a:schemeClr val="dk1"/>
                          </a:solidFill>
                          <a:effectLst/>
                          <a:latin typeface="Calibri"/>
                        </a:rPr>
                        <a:t>Ruokapalvelusopimukset; laatu, työnjako, koulutusvastuu sovittu </a:t>
                      </a:r>
                      <a:r>
                        <a:rPr lang="fi-FI" sz="1200" b="0" i="0" u="none" strike="noStrike" kern="1200" noProof="0">
                          <a:solidFill>
                            <a:srgbClr val="FF0000"/>
                          </a:solidFill>
                          <a:effectLst/>
                          <a:latin typeface="Calibri"/>
                        </a:rPr>
                        <a:t> </a:t>
                      </a:r>
                      <a:endParaRPr lang="fi-FI" sz="1200"/>
                    </a:p>
                    <a:p>
                      <a:pPr marL="0" lvl="0" indent="0">
                        <a:buNone/>
                      </a:pPr>
                      <a:r>
                        <a:rPr lang="fi-FI" sz="1200" b="0" i="0" kern="1200">
                          <a:solidFill>
                            <a:schemeClr val="dk1"/>
                          </a:solidFill>
                          <a:effectLst/>
                          <a:latin typeface="+mn-lt"/>
                          <a:ea typeface="+mn-ea"/>
                          <a:cs typeface="+mn-cs"/>
                        </a:rPr>
                        <a:t>Henkilöstökoulutukset; </a:t>
                      </a:r>
                      <a:r>
                        <a:rPr lang="fi-FI" sz="1200" b="0" i="0" u="none" strike="noStrike" kern="1200" noProof="0">
                          <a:solidFill>
                            <a:schemeClr val="dk1"/>
                          </a:solidFill>
                          <a:effectLst/>
                          <a:latin typeface="Calibri"/>
                          <a:hlinkClick r:id="rId15"/>
                        </a:rPr>
                        <a:t>Ravitsemuspassi</a:t>
                      </a:r>
                      <a:endParaRPr lang="fi-FI" sz="12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200" b="0" i="0" kern="120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aamupalaa joka arkiaamu, %,</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4.ja 5.lk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koululounasta päivittäin 8. ja 9.lk,</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erityisesti tytöt, 2019 </a:t>
                      </a:r>
                    </a:p>
                    <a:p>
                      <a:pPr marL="0" lvl="0" indent="0">
                        <a:buNone/>
                      </a:pPr>
                      <a:r>
                        <a:rPr lang="fi-FI" sz="1200" b="0" i="0" kern="1200" err="1">
                          <a:solidFill>
                            <a:schemeClr val="dk1"/>
                          </a:solidFill>
                          <a:effectLst/>
                          <a:latin typeface="+mn-lt"/>
                          <a:ea typeface="+mn-ea"/>
                          <a:cs typeface="+mn-cs"/>
                        </a:rPr>
                        <a:t>TEAviisari</a:t>
                      </a:r>
                      <a:r>
                        <a:rPr lang="fi-FI" sz="1200" b="0" i="0" kern="1200">
                          <a:solidFill>
                            <a:schemeClr val="dk1"/>
                          </a:solidFill>
                          <a:effectLst/>
                          <a:latin typeface="+mn-lt"/>
                          <a:ea typeface="+mn-ea"/>
                          <a:cs typeface="+mn-cs"/>
                        </a:rPr>
                        <a:t>, perusopetus:</a:t>
                      </a:r>
                    </a:p>
                    <a:p>
                      <a:pPr marL="285750" lvl="0" indent="-285750">
                        <a:buFont typeface="Arial" panose="020B0604020202020204" pitchFamily="34" charset="0"/>
                        <a:buChar char="•"/>
                      </a:pPr>
                      <a:r>
                        <a:rPr lang="fi-FI" sz="1200" b="0" i="0" kern="1200">
                          <a:solidFill>
                            <a:srgbClr val="7030A0"/>
                          </a:solidFill>
                          <a:effectLst/>
                          <a:latin typeface="+mn-lt"/>
                          <a:ea typeface="+mn-ea"/>
                          <a:cs typeface="+mn-cs"/>
                        </a:rPr>
                        <a:t>Koulussa noudatetaan Valtion ravitsemus-neuvottelukunnan kouluruokailusuositusta koululounaan ja välipalojen järjestämisessä HYTE(K)</a:t>
                      </a: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Nykytila.fi,</a:t>
                      </a:r>
                      <a:r>
                        <a:rPr lang="fi-FI" sz="1200" b="0" i="0" kern="1200" baseline="0">
                          <a:solidFill>
                            <a:schemeClr val="dk1"/>
                          </a:solidFill>
                          <a:effectLst/>
                          <a:latin typeface="+mn-lt"/>
                          <a:ea typeface="+mn-ea"/>
                          <a:cs typeface="+mn-cs"/>
                        </a:rPr>
                        <a:t> varhaiskasvatus:</a:t>
                      </a:r>
                      <a:endParaRPr lang="fi-FI" sz="12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kehitettävää </a:t>
                      </a:r>
                      <a:r>
                        <a:rPr lang="fi-FI" sz="1200" b="0" i="0" kern="1200" err="1">
                          <a:solidFill>
                            <a:schemeClr val="dk1"/>
                          </a:solidFill>
                          <a:effectLst/>
                          <a:latin typeface="+mn-lt"/>
                          <a:ea typeface="+mn-ea"/>
                          <a:cs typeface="+mn-cs"/>
                        </a:rPr>
                        <a:t>varhais</a:t>
                      </a:r>
                      <a:r>
                        <a:rPr lang="fi-FI" sz="1200" b="0" i="0" kern="1200">
                          <a:solidFill>
                            <a:schemeClr val="dk1"/>
                          </a:solidFill>
                          <a:effectLst/>
                          <a:latin typeface="+mn-lt"/>
                          <a:ea typeface="+mn-ea"/>
                          <a:cs typeface="+mn-cs"/>
                        </a:rPr>
                        <a:t>-kasvatuksen ruoka-kasvatusta edistävässä yhteistyössä ruokapalvelun työntekijät tekevät yhteistyötä henkilöstön ja lasten kanssa ja paikallisten toimijoiden (</a:t>
                      </a:r>
                      <a:r>
                        <a:rPr lang="fi-FI" sz="1200" b="0" i="0" kern="1200" err="1">
                          <a:solidFill>
                            <a:schemeClr val="dk1"/>
                          </a:solidFill>
                          <a:effectLst/>
                          <a:latin typeface="+mn-lt"/>
                          <a:ea typeface="+mn-ea"/>
                          <a:cs typeface="+mn-cs"/>
                        </a:rPr>
                        <a:t>sote</a:t>
                      </a:r>
                      <a:r>
                        <a:rPr lang="fi-FI" sz="1200" b="0" i="0" kern="1200">
                          <a:solidFill>
                            <a:schemeClr val="dk1"/>
                          </a:solidFill>
                          <a:effectLst/>
                          <a:latin typeface="+mn-lt"/>
                          <a:ea typeface="+mn-ea"/>
                          <a:cs typeface="+mn-cs"/>
                        </a:rPr>
                        <a:t>, järjestöt, yritykset, </a:t>
                      </a:r>
                      <a:r>
                        <a:rPr lang="fi-FI" sz="1200" b="0" i="0" kern="1200" err="1">
                          <a:solidFill>
                            <a:schemeClr val="dk1"/>
                          </a:solidFill>
                          <a:effectLst/>
                          <a:latin typeface="+mn-lt"/>
                          <a:ea typeface="+mn-ea"/>
                          <a:cs typeface="+mn-cs"/>
                        </a:rPr>
                        <a:t>srk</a:t>
                      </a:r>
                      <a:r>
                        <a:rPr lang="fi-FI" sz="1200" b="0" i="0" kern="1200">
                          <a:solidFill>
                            <a:schemeClr val="dk1"/>
                          </a:solidFill>
                          <a:effectLst/>
                          <a:latin typeface="+mn-lt"/>
                          <a:ea typeface="+mn-ea"/>
                          <a:cs typeface="+mn-cs"/>
                        </a:rPr>
                        <a:t>)</a:t>
                      </a:r>
                    </a:p>
                    <a:p>
                      <a:pPr marL="0" indent="0" rtl="0" fontAlgn="base">
                        <a:buFont typeface="Arial" panose="020B0604020202020204" pitchFamily="34" charset="0"/>
                        <a:buNone/>
                      </a:pPr>
                      <a:endParaRPr lang="fi-FI" sz="12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Vaikuttavat </a:t>
                      </a:r>
                      <a:r>
                        <a:rPr lang="fi-FI" sz="1200" b="0" i="0" kern="1200" err="1">
                          <a:solidFill>
                            <a:schemeClr val="dk1"/>
                          </a:solidFill>
                          <a:effectLst/>
                          <a:latin typeface="+mn-lt"/>
                          <a:ea typeface="+mn-ea"/>
                          <a:cs typeface="+mn-cs"/>
                        </a:rPr>
                        <a:t>hyte</a:t>
                      </a:r>
                      <a:r>
                        <a:rPr lang="fi-FI" sz="1200" b="0" i="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511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360" y="2193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17661279"/>
              </p:ext>
            </p:extLst>
          </p:nvPr>
        </p:nvGraphicFramePr>
        <p:xfrm>
          <a:off x="82698" y="537695"/>
          <a:ext cx="12034019" cy="5184063"/>
        </p:xfrm>
        <a:graphic>
          <a:graphicData uri="http://schemas.openxmlformats.org/drawingml/2006/table">
            <a:tbl>
              <a:tblPr firstRow="1" bandRow="1">
                <a:tableStyleId>{21E4AEA4-8DFA-4A89-87EB-49C32662AFE0}</a:tableStyleId>
              </a:tblPr>
              <a:tblGrid>
                <a:gridCol w="1244137">
                  <a:extLst>
                    <a:ext uri="{9D8B030D-6E8A-4147-A177-3AD203B41FA5}">
                      <a16:colId xmlns:a16="http://schemas.microsoft.com/office/drawing/2014/main" val="1527863934"/>
                    </a:ext>
                  </a:extLst>
                </a:gridCol>
                <a:gridCol w="2455247">
                  <a:extLst>
                    <a:ext uri="{9D8B030D-6E8A-4147-A177-3AD203B41FA5}">
                      <a16:colId xmlns:a16="http://schemas.microsoft.com/office/drawing/2014/main" val="2118112610"/>
                    </a:ext>
                  </a:extLst>
                </a:gridCol>
                <a:gridCol w="6297763">
                  <a:extLst>
                    <a:ext uri="{9D8B030D-6E8A-4147-A177-3AD203B41FA5}">
                      <a16:colId xmlns:a16="http://schemas.microsoft.com/office/drawing/2014/main" val="1987869538"/>
                    </a:ext>
                  </a:extLst>
                </a:gridCol>
                <a:gridCol w="2036872">
                  <a:extLst>
                    <a:ext uri="{9D8B030D-6E8A-4147-A177-3AD203B41FA5}">
                      <a16:colId xmlns:a16="http://schemas.microsoft.com/office/drawing/2014/main" val="1947118721"/>
                    </a:ext>
                  </a:extLst>
                </a:gridCol>
              </a:tblGrid>
              <a:tr h="337743">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4211052">
                <a:tc>
                  <a:txBody>
                    <a:bodyPr/>
                    <a:lstStyle/>
                    <a:p>
                      <a:r>
                        <a:rPr lang="fi-FI" sz="1400" b="1" i="0" kern="1200" dirty="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TYÖIKÄISET JA IKÄIHMISET</a:t>
                      </a:r>
                    </a:p>
                  </a:txBody>
                  <a:tcPr/>
                </a:tc>
                <a:tc>
                  <a:txBody>
                    <a:bodyPr/>
                    <a:lstStyle/>
                    <a:p>
                      <a:pPr marL="0" indent="0">
                        <a:buFontTx/>
                        <a:buNone/>
                      </a:pPr>
                      <a:r>
                        <a:rPr lang="fi-FI" sz="1300" baseline="0" dirty="0"/>
                        <a:t>Ruokasuositusten mukainen ruoka on kestävän kehityksen mukainen</a:t>
                      </a:r>
                    </a:p>
                    <a:p>
                      <a:pPr marL="0" indent="0">
                        <a:buFontTx/>
                        <a:buNone/>
                      </a:pPr>
                      <a:endParaRPr lang="fi-FI" sz="1300" baseline="0"/>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Suositukset:</a:t>
                      </a:r>
                      <a:r>
                        <a:rPr lang="fi-FI" sz="1300" b="1"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300" b="0" i="0" u="none" strike="noStrike" kern="1200" noProof="0" dirty="0">
                          <a:effectLst/>
                          <a:hlinkClick r:id="rId3"/>
                        </a:rPr>
                        <a:t>Ravitsemus- ja ruokasuositukset - Ruokavirasto</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Terveyttä ruoasta! Suomalaiset ravitsemussuositukset ja päivitykset (2014)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yhteisöllisyyttä ruokailusta (2019, ammatilliset oppilaitokset ja lukiot)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opiskelukykyä ruokailusta - korkeakouluopiskelijoiden ruokailusuositus (2021).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Juomasuositukset, VRN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Vireyttä seniorivuosiin-ikääntyneiden ruokasuositukset (2020) </a:t>
                      </a:r>
                    </a:p>
                    <a:p>
                      <a:pPr marL="285750" indent="-285750" rtl="0" fontAlgn="base">
                        <a:buFont typeface="Arial" panose="020B0604020202020204" pitchFamily="34" charset="0"/>
                        <a:buChar char="•"/>
                      </a:pPr>
                      <a:endParaRPr lang="fi-FI" sz="1200" b="0" i="0" kern="1200">
                        <a:solidFill>
                          <a:schemeClr val="dk1"/>
                        </a:solidFill>
                        <a:effectLst/>
                        <a:latin typeface="+mn-lt"/>
                        <a:ea typeface="+mn-ea"/>
                        <a:cs typeface="+mn-cs"/>
                      </a:endParaRPr>
                    </a:p>
                    <a:p>
                      <a:pPr marL="0" indent="0">
                        <a:buFontTx/>
                        <a:buNone/>
                      </a:pPr>
                      <a:endParaRPr lang="fi-FI" sz="1300" baseline="0"/>
                    </a:p>
                  </a:txBody>
                  <a:tcPr/>
                </a:tc>
                <a:tc>
                  <a:txBody>
                    <a:bodyPr/>
                    <a:lstStyle/>
                    <a:p>
                      <a:pPr marL="285750" lvl="0" indent="-285750">
                        <a:buFont typeface="Arial"/>
                        <a:buChar char="•"/>
                      </a:pPr>
                      <a:r>
                        <a:rPr lang="fi-FI" sz="1300" b="0" i="0" u="none" strike="noStrike" kern="1200" noProof="0" dirty="0">
                          <a:solidFill>
                            <a:schemeClr val="dk1"/>
                          </a:solidFill>
                          <a:effectLst/>
                          <a:latin typeface="Calibri"/>
                        </a:rPr>
                        <a:t>Viestintä asukkaille ruokasuositusten mu</a:t>
                      </a:r>
                      <a:r>
                        <a:rPr lang="fi-FI" sz="1300" b="0" i="0" u="none" strike="noStrike" kern="1200" noProof="0" dirty="0">
                          <a:solidFill>
                            <a:schemeClr val="tx1"/>
                          </a:solidFill>
                          <a:effectLst/>
                          <a:latin typeface="Calibri"/>
                        </a:rPr>
                        <a:t>kaisista ruokatottumuksista; Terveelliset eväät, välipalat ja mahdolliset kokoustarjoilut, Kasviksia ja hedelmiä enemmän punaista lihaa ja suolaa vähemmän - </a:t>
                      </a:r>
                      <a:r>
                        <a:rPr lang="fi-FI" sz="1300" b="0" i="0" u="none" strike="noStrike" kern="1200" noProof="0" dirty="0">
                          <a:solidFill>
                            <a:schemeClr val="tx1"/>
                          </a:solidFill>
                          <a:effectLst/>
                          <a:latin typeface="Calibri"/>
                          <a:hlinkClick r:id="rId4"/>
                        </a:rPr>
                        <a:t>viestintä</a:t>
                      </a:r>
                      <a:endParaRPr lang="fi-FI" sz="1300" b="0" i="0" u="none" strike="noStrike" kern="1200" noProof="0" dirty="0">
                        <a:solidFill>
                          <a:srgbClr val="FF0000"/>
                        </a:solidFill>
                        <a:effectLst/>
                        <a:latin typeface="Calibri"/>
                      </a:endParaRPr>
                    </a:p>
                    <a:p>
                      <a:pPr marL="285750" lvl="0" indent="-285750">
                        <a:buFont typeface="Arial"/>
                        <a:buChar char="•"/>
                      </a:pPr>
                      <a:r>
                        <a:rPr lang="fi-FI" sz="1300" b="0" i="0" u="none" strike="noStrike" kern="1200" noProof="0" dirty="0">
                          <a:solidFill>
                            <a:schemeClr val="dk1"/>
                          </a:solidFill>
                          <a:effectLst/>
                          <a:latin typeface="Calibri"/>
                          <a:hlinkClick r:id="rId5"/>
                        </a:rPr>
                        <a:t>Yhteistyö</a:t>
                      </a:r>
                      <a:r>
                        <a:rPr lang="fi-FI" sz="1300" b="0" i="0" u="none" strike="noStrike" kern="1200" noProof="0" dirty="0">
                          <a:solidFill>
                            <a:schemeClr val="dk1"/>
                          </a:solidFill>
                          <a:effectLst/>
                          <a:latin typeface="Calibri"/>
                        </a:rPr>
                        <a:t> eri toimijoiden ja yleishyödyllisten yhteisöjen kanssa </a:t>
                      </a:r>
                    </a:p>
                    <a:p>
                      <a:pPr marL="285750" lvl="0" indent="-285750">
                        <a:buFont typeface="Arial"/>
                        <a:buChar char="•"/>
                      </a:pPr>
                      <a:r>
                        <a:rPr lang="fi-FI" sz="1300" b="0" i="0" u="none" strike="noStrike" kern="1200" noProof="0" dirty="0">
                          <a:solidFill>
                            <a:schemeClr val="dk1"/>
                          </a:solidFill>
                          <a:effectLst/>
                          <a:latin typeface="Calibri"/>
                        </a:rPr>
                        <a:t>Vuorovaikutus </a:t>
                      </a:r>
                      <a:r>
                        <a:rPr lang="fi-FI" sz="1300" b="0" i="0" u="none" strike="noStrike" kern="1200" noProof="0" dirty="0">
                          <a:solidFill>
                            <a:schemeClr val="dk1"/>
                          </a:solidFill>
                          <a:effectLst/>
                          <a:latin typeface="Calibri"/>
                          <a:hlinkClick r:id="rId6"/>
                        </a:rPr>
                        <a:t>päättäjien kanssa </a:t>
                      </a:r>
                      <a:endParaRPr lang="fi-FI" dirty="0"/>
                    </a:p>
                    <a:p>
                      <a:pPr marL="285750" lvl="0" indent="-285750">
                        <a:buFont typeface="Arial"/>
                        <a:buChar char="•"/>
                      </a:pPr>
                      <a:r>
                        <a:rPr lang="fi-FI" sz="1300" b="0" i="0" u="none" strike="noStrike" kern="1200" noProof="0" dirty="0">
                          <a:solidFill>
                            <a:schemeClr val="dk1"/>
                          </a:solidFill>
                          <a:effectLst/>
                          <a:latin typeface="Calibri"/>
                        </a:rPr>
                        <a:t>Terveellisten vaihtoehtojen tarjonta ja asettelu (myös harrastusympäristöt, tapahtumat)</a:t>
                      </a:r>
                      <a:endParaRPr lang="fi-FI" dirty="0"/>
                    </a:p>
                    <a:p>
                      <a:pPr marL="285750" lvl="0" indent="-285750">
                        <a:buFont typeface="Arial"/>
                        <a:buChar char="•"/>
                      </a:pPr>
                      <a:r>
                        <a:rPr lang="fi-FI" sz="1300" b="0" i="0" u="none" strike="noStrike" kern="1200" noProof="0" dirty="0">
                          <a:solidFill>
                            <a:schemeClr val="dk1"/>
                          </a:solidFill>
                          <a:effectLst/>
                          <a:latin typeface="Calibri"/>
                          <a:hlinkClick r:id="rId7"/>
                        </a:rPr>
                        <a:t>Ravitsemussitoumus</a:t>
                      </a:r>
                      <a:endParaRPr lang="fi-FI" sz="1300" b="0" i="0" u="none" strike="noStrike" kern="1200" noProof="0" dirty="0">
                        <a:solidFill>
                          <a:schemeClr val="dk1"/>
                        </a:solidFill>
                        <a:effectLst/>
                        <a:latin typeface="Calibri"/>
                      </a:endParaRPr>
                    </a:p>
                    <a:p>
                      <a:pPr marL="0" lvl="0" indent="0">
                        <a:buNone/>
                      </a:pPr>
                      <a:endParaRPr lang="fi-FI" sz="1300" b="0" i="0" kern="1200">
                        <a:solidFill>
                          <a:schemeClr val="dk1"/>
                        </a:solidFill>
                        <a:effectLst/>
                        <a:latin typeface="+mn-lt"/>
                        <a:ea typeface="+mn-ea"/>
                        <a:cs typeface="+mn-cs"/>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extLst>
                              <a:ext uri="{A12FA001-AC4F-418D-AE19-62706E023703}">
                                <ahyp:hlinkClr xmlns:ahyp="http://schemas.microsoft.com/office/drawing/2018/hyperlinkcolor" val="tx"/>
                              </a:ext>
                            </a:extLst>
                          </a:hlinkClick>
                        </a:rPr>
                        <a:t>Sydänmerkkiateriat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9"/>
                        </a:rPr>
                        <a:t>Satokausikalenteri</a:t>
                      </a:r>
                      <a:r>
                        <a:rPr lang="fi-FI" sz="1300" b="0" i="0" u="none" strike="noStrike" kern="1200" noProof="0" dirty="0">
                          <a:solidFill>
                            <a:schemeClr val="dk1"/>
                          </a:solidFill>
                          <a:effectLst/>
                          <a:latin typeface="Calibri"/>
                        </a:rPr>
                        <a:t> ohjaamaan ruokavalintoja (erit. matalan koulutustason omaavat, ikääntyneet, työelämän </a:t>
                      </a:r>
                      <a:r>
                        <a:rPr lang="fi-FI" sz="1300" b="0" i="0" u="none" strike="noStrike" kern="1200" noProof="0" dirty="0" err="1">
                          <a:solidFill>
                            <a:schemeClr val="dk1"/>
                          </a:solidFill>
                          <a:effectLst/>
                          <a:latin typeface="Calibri"/>
                        </a:rPr>
                        <a:t>ulkop</a:t>
                      </a:r>
                      <a:r>
                        <a:rPr lang="fi-FI" sz="1300" b="0" i="0" u="none" strike="noStrike" kern="1200" noProof="0" dirty="0">
                          <a:solidFill>
                            <a:schemeClr val="dk1"/>
                          </a:solidFill>
                          <a:effectLst/>
                          <a:latin typeface="Calibri"/>
                        </a:rPr>
                        <a:t> olevat)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0"/>
                        </a:rPr>
                        <a:t>Motivoiva haastattelu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Matalankynnyksen ravitsemusneuvonta ja –</a:t>
                      </a:r>
                      <a:r>
                        <a:rPr lang="fi-FI" sz="1300" b="0" i="0" u="none" strike="noStrike" kern="1200" noProof="0" dirty="0">
                          <a:solidFill>
                            <a:schemeClr val="tx1"/>
                          </a:solidFill>
                          <a:effectLst/>
                          <a:latin typeface="Calibri"/>
                        </a:rPr>
                        <a:t>ohjaus (</a:t>
                      </a:r>
                      <a:r>
                        <a:rPr lang="fi-FI" sz="1300" b="0" i="0" u="none" strike="noStrike" kern="1200" noProof="0" dirty="0" err="1">
                          <a:solidFill>
                            <a:schemeClr val="tx1"/>
                          </a:solidFill>
                          <a:effectLst/>
                          <a:latin typeface="Calibri"/>
                        </a:rPr>
                        <a:t>sis</a:t>
                      </a:r>
                      <a:r>
                        <a:rPr lang="fi-FI" sz="1300" b="0" i="0" u="none" strike="noStrike" kern="1200" noProof="0" dirty="0">
                          <a:solidFill>
                            <a:schemeClr val="tx1"/>
                          </a:solidFill>
                          <a:effectLst/>
                          <a:latin typeface="Calibri"/>
                        </a:rPr>
                        <a:t> nikotiinittomuus)</a:t>
                      </a:r>
                      <a:endParaRPr lang="fi-FI" sz="1300" b="0" i="0" u="none" strike="noStrike" kern="1200" noProof="0" dirty="0">
                        <a:solidFill>
                          <a:schemeClr val="tx1"/>
                        </a:solidFill>
                        <a:effectLst/>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Verkkopuntari </a:t>
                      </a:r>
                      <a:r>
                        <a:rPr lang="fi-FI" sz="1300" b="0" i="0" kern="1200" dirty="0">
                          <a:solidFill>
                            <a:schemeClr val="dk1"/>
                          </a:solidFill>
                          <a:effectLst/>
                          <a:latin typeface="+mn-lt"/>
                          <a:ea typeface="+mn-ea"/>
                          <a:cs typeface="+mn-cs"/>
                        </a:rPr>
                        <a:t>- elintapaohjaus **</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rPr>
                        <a:t>Elintapaneuvonta diabetesriskissä oleville ja </a:t>
                      </a:r>
                      <a:r>
                        <a:rPr lang="fi-FI" sz="1300" b="0" i="0" u="none" strike="noStrike" kern="1200" noProof="0" dirty="0">
                          <a:solidFill>
                            <a:schemeClr val="dk1"/>
                          </a:solidFill>
                          <a:effectLst/>
                          <a:latin typeface="Calibri"/>
                          <a:hlinkClick r:id="rId12"/>
                        </a:rPr>
                        <a:t>omatoimikurssit</a:t>
                      </a:r>
                      <a:r>
                        <a:rPr lang="fi-FI" sz="1300" b="0" i="0" u="none" strike="noStrike" kern="1200" noProof="0" dirty="0">
                          <a:solidFill>
                            <a:schemeClr val="dk1"/>
                          </a:solidFill>
                          <a:effectLst/>
                          <a:latin typeface="Calibri"/>
                        </a:rPr>
                        <a:t> (Diabetesliitto)</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3"/>
                        </a:rPr>
                        <a:t>Tulppa</a:t>
                      </a:r>
                      <a:r>
                        <a:rPr lang="fi-FI" sz="1300" b="0" i="0" u="none" strike="noStrike" kern="1200" baseline="0" noProof="0" dirty="0">
                          <a:solidFill>
                            <a:schemeClr val="dk1"/>
                          </a:solidFill>
                          <a:effectLst/>
                          <a:latin typeface="Calibri"/>
                        </a:rPr>
                        <a:t> -ryhmä</a:t>
                      </a:r>
                      <a:r>
                        <a:rPr lang="fi-FI" sz="1300" b="0" i="0" u="none" strike="noStrike" kern="1200" noProof="0" dirty="0">
                          <a:solidFill>
                            <a:schemeClr val="dk1"/>
                          </a:solidFill>
                          <a:effectLst/>
                          <a:latin typeface="Calibri"/>
                        </a:rPr>
                        <a:t>kuntoutus (valtimotautia sairastaville ja riskitekijöitä omaaville) tai Tulppa –verkkovalmennus** (sepelvaltimotautia sairastaville</a:t>
                      </a:r>
                      <a:r>
                        <a:rPr lang="fi-FI" sz="1300" b="0" i="0" u="none" strike="noStrike" kern="1200" baseline="0" noProof="0" dirty="0">
                          <a:solidFill>
                            <a:schemeClr val="dk1"/>
                          </a:solidFill>
                          <a:effectLst/>
                          <a:latin typeface="Calibri"/>
                        </a:rPr>
                        <a:t>)</a:t>
                      </a:r>
                      <a:endParaRPr lang="fi-FI" sz="1300" b="0" i="0" u="none" strike="noStrike" kern="1200" baseline="0" noProof="0" dirty="0">
                        <a:solidFill>
                          <a:srgbClr val="FF0000"/>
                        </a:solidFill>
                        <a:effectLst/>
                        <a:latin typeface="Calibri"/>
                      </a:endParaRPr>
                    </a:p>
                    <a:p>
                      <a:pPr marL="0" indent="0" rtl="0" fontAlgn="base">
                        <a:buNone/>
                      </a:pPr>
                      <a:endParaRPr lang="fi-FI" sz="1300" b="0" i="0" kern="1200">
                        <a:solidFill>
                          <a:schemeClr val="dk1"/>
                        </a:solidFill>
                        <a:effectLst/>
                        <a:latin typeface="+mn-lt"/>
                        <a:ea typeface="+mn-ea"/>
                        <a:cs typeface="+mn-cs"/>
                      </a:endParaRPr>
                    </a:p>
                    <a:p>
                      <a:pPr marL="285750" lvl="0" indent="-285750">
                        <a:buFont typeface="Arial"/>
                        <a:buChar char="•"/>
                      </a:pPr>
                      <a:r>
                        <a:rPr lang="fi-FI" sz="1300" b="0" i="0" kern="1200" dirty="0">
                          <a:solidFill>
                            <a:schemeClr val="dk1"/>
                          </a:solidFill>
                          <a:effectLst/>
                          <a:latin typeface="+mn-lt"/>
                          <a:ea typeface="+mn-ea"/>
                          <a:cs typeface="+mn-cs"/>
                        </a:rPr>
                        <a:t>Ikääntyneille tarjolla ruokasuositusten mukaisia avoimia ruokailumahdollisuuksia (esim. päiväkodeilla, kouluilla)</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Ateriapalveluiden markkinointi iäkkäille</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hlinkClick r:id="rId14"/>
                        </a:rPr>
                        <a:t>Ikääntyneiden vajaaravitsemuksen arvio </a:t>
                      </a:r>
                      <a:r>
                        <a:rPr lang="fi-FI" sz="1300" b="0" i="0" kern="1200" dirty="0">
                          <a:solidFill>
                            <a:schemeClr val="dk1"/>
                          </a:solidFill>
                          <a:effectLst/>
                          <a:latin typeface="+mn-lt"/>
                          <a:ea typeface="+mn-ea"/>
                          <a:cs typeface="+mn-cs"/>
                        </a:rPr>
                        <a:t>(MNA-testi kotihoitoon ja palveluasumiseen) ja hoito </a:t>
                      </a:r>
                      <a:endParaRPr lang="fi-FI" dirty="0"/>
                    </a:p>
                  </a:txBody>
                  <a:tcPr/>
                </a:tc>
                <a:tc>
                  <a:txBody>
                    <a:bodyPr/>
                    <a:lstStyle/>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Elintapaneuvonnan toteutuminen tyypin 2 diabetesriskissä oleville Käypä hoito -suosituksen mukaisesti HYTE(H) </a:t>
                      </a:r>
                      <a:endParaRPr lang="fi-FI" dirty="0"/>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Kasviksia ja hedelmiä ravitsemussuositusten mukaisesti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Niukasti hedelmiä/ tuoreita kasviksia ravinnossaan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Voita tai voi-kasviöljyseosta päivittäin käyttävien osuus,% </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90234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808268690"/>
              </p:ext>
            </p:extLst>
          </p:nvPr>
        </p:nvGraphicFramePr>
        <p:xfrm>
          <a:off x="81063" y="770106"/>
          <a:ext cx="11728254" cy="6187073"/>
        </p:xfrm>
        <a:graphic>
          <a:graphicData uri="http://schemas.openxmlformats.org/drawingml/2006/table">
            <a:tbl>
              <a:tblPr firstRow="1" bandRow="1">
                <a:tableStyleId>{21E4AEA4-8DFA-4A89-87EB-49C32662AFE0}</a:tableStyleId>
              </a:tblPr>
              <a:tblGrid>
                <a:gridCol w="1706736">
                  <a:extLst>
                    <a:ext uri="{9D8B030D-6E8A-4147-A177-3AD203B41FA5}">
                      <a16:colId xmlns:a16="http://schemas.microsoft.com/office/drawing/2014/main" val="1527863934"/>
                    </a:ext>
                  </a:extLst>
                </a:gridCol>
                <a:gridCol w="2186466">
                  <a:extLst>
                    <a:ext uri="{9D8B030D-6E8A-4147-A177-3AD203B41FA5}">
                      <a16:colId xmlns:a16="http://schemas.microsoft.com/office/drawing/2014/main" val="2118112610"/>
                    </a:ext>
                  </a:extLst>
                </a:gridCol>
                <a:gridCol w="4120744">
                  <a:extLst>
                    <a:ext uri="{9D8B030D-6E8A-4147-A177-3AD203B41FA5}">
                      <a16:colId xmlns:a16="http://schemas.microsoft.com/office/drawing/2014/main" val="1987869538"/>
                    </a:ext>
                  </a:extLst>
                </a:gridCol>
                <a:gridCol w="3714308">
                  <a:extLst>
                    <a:ext uri="{9D8B030D-6E8A-4147-A177-3AD203B41FA5}">
                      <a16:colId xmlns:a16="http://schemas.microsoft.com/office/drawing/2014/main" val="1947118721"/>
                    </a:ext>
                  </a:extLst>
                </a:gridCol>
              </a:tblGrid>
              <a:tr h="278087">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1554759">
                <a:tc>
                  <a:txBody>
                    <a:bodyPr/>
                    <a:lstStyle/>
                    <a:p>
                      <a:r>
                        <a:rPr lang="fi-FI" sz="1400" b="1" dirty="0"/>
                        <a:t>Tervehampaiset</a:t>
                      </a:r>
                      <a:r>
                        <a:rPr lang="fi-FI" sz="1400" b="1" baseline="0" dirty="0"/>
                        <a:t> lapset ja nuoret</a:t>
                      </a:r>
                      <a:endParaRPr lang="fi-FI" sz="1400" b="1"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Erit. Alle 12 -vuotiaat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pojat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(12v Leppävirta, Kaavi, Vieremä)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Iisalmi </a:t>
                      </a:r>
                    </a:p>
                    <a:p>
                      <a:pPr marL="0" indent="0">
                        <a:buFontTx/>
                        <a:buNone/>
                      </a:pPr>
                      <a:endParaRPr lang="fi-FI" sz="1300" baseline="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Valistus ja viestintä:</a:t>
                      </a:r>
                      <a:r>
                        <a:rPr lang="fi-FI" sz="1300" b="0" i="0" kern="1200" baseline="0" dirty="0">
                          <a:solidFill>
                            <a:schemeClr val="dk1"/>
                          </a:solidFill>
                          <a:effectLst/>
                          <a:latin typeface="+mn-lt"/>
                          <a:ea typeface="+mn-ea"/>
                          <a:cs typeface="+mn-cs"/>
                        </a:rPr>
                        <a:t> lapset, nuoret, vanhemmat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Omahoidon tehostaminen</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Ateriarytmin säännöllisyys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Ksylitolituotteet ruokailun jälkeen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Napostelukulttuurin vähentäminen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Moniammatillinen yhteistyö suun terveydenhuollon, terveydenhuollon ja sosiaalipalvelujen kanssa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Nuuskan käytön </a:t>
                      </a:r>
                      <a:r>
                        <a:rPr lang="fi-FI" sz="1300" b="0" i="0" kern="1200" dirty="0" err="1">
                          <a:solidFill>
                            <a:schemeClr val="dk1"/>
                          </a:solidFill>
                          <a:effectLst/>
                          <a:latin typeface="+mn-lt"/>
                          <a:ea typeface="+mn-ea"/>
                          <a:cs typeface="+mn-cs"/>
                        </a:rPr>
                        <a:t>puheeksiotto</a:t>
                      </a:r>
                      <a:endParaRPr lang="fi-FI" sz="13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r>
                        <a:rPr lang="fi-FI" sz="1300" b="0" i="0" kern="1200" baseline="0" dirty="0">
                          <a:solidFill>
                            <a:schemeClr val="dk1"/>
                          </a:solidFill>
                          <a:effectLst/>
                          <a:latin typeface="+mn-lt"/>
                          <a:ea typeface="+mn-ea"/>
                          <a:cs typeface="+mn-cs"/>
                        </a:rPr>
                        <a:t> (</a:t>
                      </a:r>
                      <a:r>
                        <a:rPr lang="fi-FI" sz="1300" b="0" i="0" kern="1200" baseline="0" dirty="0" err="1">
                          <a:solidFill>
                            <a:schemeClr val="dk1"/>
                          </a:solidFill>
                          <a:effectLst/>
                          <a:latin typeface="+mn-lt"/>
                          <a:ea typeface="+mn-ea"/>
                          <a:cs typeface="+mn-cs"/>
                        </a:rPr>
                        <a:t>AvoHilmo</a:t>
                      </a:r>
                      <a:r>
                        <a:rPr lang="fi-FI" sz="1300" b="0" i="0" kern="1200" baseline="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Tervehampaiset 12-vuotiaat, % </a:t>
                      </a:r>
                      <a:r>
                        <a:rPr lang="fi-FI" sz="1300" b="0" i="0" kern="1200" dirty="0" err="1">
                          <a:solidFill>
                            <a:schemeClr val="dk1"/>
                          </a:solidFill>
                          <a:effectLst/>
                          <a:latin typeface="+mn-lt"/>
                          <a:ea typeface="+mn-ea"/>
                          <a:cs typeface="+mn-cs"/>
                        </a:rPr>
                        <a:t>vastaavanikäisestä</a:t>
                      </a:r>
                      <a:r>
                        <a:rPr lang="fi-FI" sz="1300" b="0" i="0" kern="1200" dirty="0">
                          <a:solidFill>
                            <a:schemeClr val="dk1"/>
                          </a:solidFill>
                          <a:effectLst/>
                          <a:latin typeface="+mn-lt"/>
                          <a:ea typeface="+mn-ea"/>
                          <a:cs typeface="+mn-cs"/>
                        </a:rPr>
                        <a:t> suun terveydenhuollon tarkastuksessa käynneistä</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Hampaiden harjaus harvemmin kuin kahdesti päivässä, %,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opiskelijat, erityisesti pojat</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1508393">
                <a:tc>
                  <a:txBody>
                    <a:bodyPr/>
                    <a:lstStyle/>
                    <a:p>
                      <a:r>
                        <a:rPr lang="fi-FI" sz="1400" b="1" dirty="0"/>
                        <a:t>Nuoret nukkuvat riittävästi</a:t>
                      </a:r>
                    </a:p>
                  </a:txBody>
                  <a:tcPr/>
                </a:tc>
                <a:tc>
                  <a:txBody>
                    <a:bodyPr/>
                    <a:lstStyle/>
                    <a:p>
                      <a:pPr marL="285750" indent="-285750">
                        <a:buFont typeface="Arial"/>
                        <a:buChar char="•"/>
                      </a:pPr>
                      <a:r>
                        <a:rPr lang="fi-FI" sz="1300" baseline="0" dirty="0"/>
                        <a:t>Eri 8. ja 9.lk nuoret, tytöt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Säännöllinen rytmi – </a:t>
                      </a:r>
                      <a:r>
                        <a:rPr lang="fi-FI" sz="1300" b="0" i="0" kern="1200" dirty="0">
                          <a:solidFill>
                            <a:schemeClr val="dk1"/>
                          </a:solidFill>
                          <a:effectLst/>
                          <a:latin typeface="+mn-lt"/>
                          <a:ea typeface="+mn-ea"/>
                          <a:cs typeface="+mn-cs"/>
                          <a:hlinkClick r:id="rId4"/>
                        </a:rPr>
                        <a:t>vinkkejä</a:t>
                      </a:r>
                      <a:r>
                        <a:rPr lang="fi-FI" sz="1300" b="0" i="0" kern="1200" baseline="0" dirty="0">
                          <a:solidFill>
                            <a:schemeClr val="dk1"/>
                          </a:solidFill>
                          <a:effectLst/>
                          <a:latin typeface="+mn-lt"/>
                          <a:ea typeface="+mn-ea"/>
                          <a:cs typeface="+mn-cs"/>
                          <a:hlinkClick r:id="rId4"/>
                        </a:rPr>
                        <a:t> nuorelle ja vanhemmille</a:t>
                      </a:r>
                      <a:r>
                        <a:rPr lang="fi-FI" sz="1300" b="0" i="0" kern="1200" baseline="0" dirty="0">
                          <a:solidFill>
                            <a:schemeClr val="dk1"/>
                          </a:solidFill>
                          <a:effectLst/>
                          <a:latin typeface="+mn-lt"/>
                          <a:ea typeface="+mn-ea"/>
                          <a:cs typeface="+mn-cs"/>
                        </a:rPr>
                        <a:t> (MLL)</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itsetuntemuksen lisääminen siitä, mitä vähäinen uni aiheuttaa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Mediankäytön</a:t>
                      </a:r>
                      <a:r>
                        <a:rPr lang="fi-FI" sz="1300" b="0" i="0" kern="1200" baseline="0" dirty="0">
                          <a:solidFill>
                            <a:schemeClr val="dk1"/>
                          </a:solidFill>
                          <a:effectLst/>
                          <a:latin typeface="+mn-lt"/>
                          <a:ea typeface="+mn-ea"/>
                          <a:cs typeface="+mn-cs"/>
                        </a:rPr>
                        <a:t> vaikutus uneen </a:t>
                      </a:r>
                      <a:r>
                        <a:rPr lang="fi-FI" sz="1300" b="0" i="0" kern="1200" baseline="0" dirty="0">
                          <a:solidFill>
                            <a:schemeClr val="dk1"/>
                          </a:solidFill>
                          <a:effectLst/>
                          <a:latin typeface="+mn-lt"/>
                          <a:ea typeface="+mn-ea"/>
                          <a:cs typeface="+mn-cs"/>
                          <a:hlinkClick r:id="rId5"/>
                        </a:rPr>
                        <a:t>(Nuortennetti)</a:t>
                      </a:r>
                      <a:endParaRPr lang="fi-FI" sz="1300" b="0" i="0" kern="1200" dirty="0">
                        <a:solidFill>
                          <a:schemeClr val="dk1"/>
                        </a:solidFill>
                        <a:effectLst/>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Nukkuu arkisin alle 8 tuntia,%,</a:t>
                      </a:r>
                      <a:r>
                        <a:rPr lang="fi-FI" sz="1300" b="0" i="0" kern="1200" baseline="0" dirty="0">
                          <a:solidFill>
                            <a:schemeClr val="dk1"/>
                          </a:solidFill>
                          <a:effectLst/>
                          <a:latin typeface="+mn-lt"/>
                          <a:ea typeface="+mn-ea"/>
                          <a:cs typeface="+mn-cs"/>
                        </a:rPr>
                        <a:t> 8. ja 9.lk,</a:t>
                      </a:r>
                      <a:r>
                        <a:rPr lang="fi-FI" sz="1300" b="0" i="0" kern="1200" dirty="0">
                          <a:solidFill>
                            <a:schemeClr val="dk1"/>
                          </a:solidFill>
                          <a:effectLst/>
                          <a:latin typeface="+mn-lt"/>
                          <a:ea typeface="+mn-ea"/>
                          <a:cs typeface="+mn-cs"/>
                        </a:rPr>
                        <a:t> erityisesti tytöt</a:t>
                      </a:r>
                      <a:endParaRPr lang="fi-FI" sz="1300" dirty="0">
                        <a:solidFill>
                          <a:schemeClr val="tx1"/>
                        </a:solidFill>
                        <a:latin typeface="+mn-lt"/>
                      </a:endParaRPr>
                    </a:p>
                  </a:txBody>
                  <a:tcPr/>
                </a:tc>
                <a:extLst>
                  <a:ext uri="{0D108BD9-81ED-4DB2-BD59-A6C34878D82A}">
                    <a16:rowId xmlns:a16="http://schemas.microsoft.com/office/drawing/2014/main" val="1373257456"/>
                  </a:ext>
                </a:extLst>
              </a:tr>
              <a:tr h="1508393">
                <a:tc>
                  <a:txBody>
                    <a:bodyPr/>
                    <a:lstStyle/>
                    <a:p>
                      <a:r>
                        <a:rPr lang="fi-FI" sz="1400" b="1" i="0" kern="1200" dirty="0">
                          <a:solidFill>
                            <a:schemeClr val="dk1"/>
                          </a:solidFill>
                          <a:effectLst/>
                          <a:latin typeface="+mn-lt"/>
                          <a:ea typeface="+mn-ea"/>
                          <a:cs typeface="+mn-cs"/>
                        </a:rPr>
                        <a:t>Oppimistaidot vahvistuvat</a:t>
                      </a:r>
                      <a:endParaRPr lang="fi-FI" sz="1400" b="1" dirty="0"/>
                    </a:p>
                  </a:txBody>
                  <a:tcPr/>
                </a:tc>
                <a:tc>
                  <a:txBody>
                    <a:bodyPr/>
                    <a:lstStyle/>
                    <a:p>
                      <a:pPr marL="285750" indent="-285750">
                        <a:buFont typeface="Arial" panose="020B0604020202020204" pitchFamily="34" charset="0"/>
                        <a:buChar char="•"/>
                      </a:pPr>
                      <a:r>
                        <a:rPr lang="fi-FI" sz="1300" baseline="0" dirty="0"/>
                        <a:t>Erityisesti 8. ja 9.lk tytöt</a:t>
                      </a:r>
                    </a:p>
                  </a:txBody>
                  <a:tcPr/>
                </a:tc>
                <a:tc>
                  <a:txBody>
                    <a:bodyPr/>
                    <a:lstStyle/>
                    <a:p>
                      <a:pPr marL="285750" indent="-285750">
                        <a:buFont typeface="Arial" panose="020B0604020202020204" pitchFamily="34" charset="0"/>
                        <a:buChar char="•"/>
                      </a:pPr>
                      <a:r>
                        <a:rPr lang="fi-FI" sz="1300" dirty="0">
                          <a:solidFill>
                            <a:schemeClr val="tx1"/>
                          </a:solidFill>
                          <a:latin typeface="+mn-lt"/>
                        </a:rPr>
                        <a:t>Oppimis- ja </a:t>
                      </a:r>
                      <a:r>
                        <a:rPr lang="fi-FI" sz="1300" dirty="0">
                          <a:solidFill>
                            <a:schemeClr val="tx1"/>
                          </a:solidFill>
                          <a:latin typeface="+mn-lt"/>
                          <a:hlinkClick r:id="rId6"/>
                        </a:rPr>
                        <a:t>opiskelutaitojen</a:t>
                      </a:r>
                      <a:r>
                        <a:rPr lang="fi-FI" sz="1300" dirty="0">
                          <a:solidFill>
                            <a:schemeClr val="tx1"/>
                          </a:solidFill>
                          <a:latin typeface="+mn-lt"/>
                        </a:rPr>
                        <a:t> vahvistaminen integroidusti jokaisen aineen yhteydessä</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Opetellaan erilaisia oppimisstrategioita ja konkreettisia menetelmiä (esim. </a:t>
                      </a:r>
                      <a:r>
                        <a:rPr lang="fi-FI" sz="1300" b="0" i="0" kern="1200" dirty="0" err="1">
                          <a:solidFill>
                            <a:schemeClr val="tx1"/>
                          </a:solidFill>
                          <a:effectLst/>
                          <a:latin typeface="+mn-lt"/>
                          <a:ea typeface="+mn-ea"/>
                          <a:cs typeface="+mn-cs"/>
                        </a:rPr>
                        <a:t>kalenterointi</a:t>
                      </a:r>
                      <a:r>
                        <a:rPr lang="fi-FI" sz="1300" b="0" i="0" kern="1200" dirty="0">
                          <a:solidFill>
                            <a:schemeClr val="tx1"/>
                          </a:solidFill>
                          <a:effectLst/>
                          <a:latin typeface="+mn-lt"/>
                          <a:ea typeface="+mn-ea"/>
                          <a:cs typeface="+mn-cs"/>
                        </a:rPr>
                        <a:t>,</a:t>
                      </a:r>
                      <a:r>
                        <a:rPr lang="fi-FI" sz="1300" b="0" i="0" kern="1200" baseline="0" dirty="0">
                          <a:solidFill>
                            <a:schemeClr val="tx1"/>
                          </a:solidFill>
                          <a:effectLst/>
                          <a:latin typeface="+mn-lt"/>
                          <a:ea typeface="+mn-ea"/>
                          <a:cs typeface="+mn-cs"/>
                        </a:rPr>
                        <a:t> o</a:t>
                      </a:r>
                      <a:r>
                        <a:rPr lang="fi-FI" sz="1300" b="0" i="0" kern="1200" dirty="0">
                          <a:solidFill>
                            <a:schemeClr val="tx1"/>
                          </a:solidFill>
                          <a:effectLst/>
                          <a:latin typeface="+mn-lt"/>
                          <a:ea typeface="+mn-ea"/>
                          <a:cs typeface="+mn-cs"/>
                        </a:rPr>
                        <a:t>ppimistekniikat, oppimisen välineet, teknologian hyödyntäminen)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Oppimisvaikeuksien tunnistaminen ja oirekartoitus (ADHD-seulonta, SRS (</a:t>
                      </a:r>
                      <a:r>
                        <a:rPr lang="fi-FI" sz="1300" b="0" i="0" kern="1200" dirty="0" err="1">
                          <a:solidFill>
                            <a:schemeClr val="tx1"/>
                          </a:solidFill>
                          <a:effectLst/>
                          <a:latin typeface="+mn-lt"/>
                          <a:ea typeface="+mn-ea"/>
                          <a:cs typeface="+mn-cs"/>
                        </a:rPr>
                        <a:t>Social</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Responsive</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Scale</a:t>
                      </a:r>
                      <a:r>
                        <a:rPr lang="fi-FI" sz="1300" b="0" i="0" kern="1200" dirty="0">
                          <a:solidFill>
                            <a:schemeClr val="tx1"/>
                          </a:solidFill>
                          <a:effectLst/>
                          <a:latin typeface="+mn-lt"/>
                          <a:ea typeface="+mn-ea"/>
                          <a:cs typeface="+mn-cs"/>
                        </a:rPr>
                        <a:t>), AASSQ (</a:t>
                      </a:r>
                      <a:r>
                        <a:rPr lang="fi-FI" sz="1300" b="0" i="0" kern="1200" dirty="0" err="1">
                          <a:solidFill>
                            <a:schemeClr val="tx1"/>
                          </a:solidFill>
                          <a:effectLst/>
                          <a:latin typeface="+mn-lt"/>
                          <a:ea typeface="+mn-ea"/>
                          <a:cs typeface="+mn-cs"/>
                        </a:rPr>
                        <a:t>Autism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Spectrum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Screening</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Questionnaire</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7"/>
                        </a:rPr>
                        <a:t>DAWBA</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Moniammatilliset tiimit varhaiskasvatukseen ja kouluun - tuki oikea-aikaisesti, oikeassa paikassa. Huomio nivelvaiheisiin. </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oppimistaidoissa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läksyjen teossa,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txBody>
                  <a:tcPr/>
                </a:tc>
                <a:extLst>
                  <a:ext uri="{0D108BD9-81ED-4DB2-BD59-A6C34878D82A}">
                    <a16:rowId xmlns:a16="http://schemas.microsoft.com/office/drawing/2014/main" val="3259034421"/>
                  </a:ext>
                </a:extLst>
              </a:tr>
            </a:tbl>
          </a:graphicData>
        </a:graphic>
      </p:graphicFrame>
    </p:spTree>
    <p:extLst>
      <p:ext uri="{BB962C8B-B14F-4D97-AF65-F5344CB8AC3E}">
        <p14:creationId xmlns:p14="http://schemas.microsoft.com/office/powerpoint/2010/main" val="1549442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311152289"/>
              </p:ext>
            </p:extLst>
          </p:nvPr>
        </p:nvGraphicFramePr>
        <p:xfrm>
          <a:off x="101234" y="639600"/>
          <a:ext cx="11977035" cy="5897834"/>
        </p:xfrm>
        <a:graphic>
          <a:graphicData uri="http://schemas.openxmlformats.org/drawingml/2006/table">
            <a:tbl>
              <a:tblPr firstRow="1" bandRow="1">
                <a:tableStyleId>{21E4AEA4-8DFA-4A89-87EB-49C32662AFE0}</a:tableStyleId>
              </a:tblPr>
              <a:tblGrid>
                <a:gridCol w="1247718">
                  <a:extLst>
                    <a:ext uri="{9D8B030D-6E8A-4147-A177-3AD203B41FA5}">
                      <a16:colId xmlns:a16="http://schemas.microsoft.com/office/drawing/2014/main" val="1527863934"/>
                    </a:ext>
                  </a:extLst>
                </a:gridCol>
                <a:gridCol w="1504746">
                  <a:extLst>
                    <a:ext uri="{9D8B030D-6E8A-4147-A177-3AD203B41FA5}">
                      <a16:colId xmlns:a16="http://schemas.microsoft.com/office/drawing/2014/main" val="2118112610"/>
                    </a:ext>
                  </a:extLst>
                </a:gridCol>
                <a:gridCol w="3566767">
                  <a:extLst>
                    <a:ext uri="{9D8B030D-6E8A-4147-A177-3AD203B41FA5}">
                      <a16:colId xmlns:a16="http://schemas.microsoft.com/office/drawing/2014/main" val="1987869538"/>
                    </a:ext>
                  </a:extLst>
                </a:gridCol>
                <a:gridCol w="5657804">
                  <a:extLst>
                    <a:ext uri="{9D8B030D-6E8A-4147-A177-3AD203B41FA5}">
                      <a16:colId xmlns:a16="http://schemas.microsoft.com/office/drawing/2014/main" val="1947118721"/>
                    </a:ext>
                  </a:extLst>
                </a:gridCol>
              </a:tblGrid>
              <a:tr h="609015">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5288819">
                <a:tc>
                  <a:txBody>
                    <a:bodyPr/>
                    <a:lstStyle/>
                    <a:p>
                      <a:r>
                        <a:rPr lang="fi-FI" sz="1400" b="1" i="0" kern="1200" dirty="0">
                          <a:solidFill>
                            <a:schemeClr val="dk1"/>
                          </a:solidFill>
                          <a:effectLst/>
                          <a:latin typeface="+mn-lt"/>
                          <a:ea typeface="+mn-ea"/>
                          <a:cs typeface="+mn-cs"/>
                        </a:rPr>
                        <a:t>Terveyttä edistävä liikunta </a:t>
                      </a:r>
                    </a:p>
                    <a:p>
                      <a:r>
                        <a:rPr lang="fi-FI" sz="1400" b="1" i="0" kern="1200" dirty="0">
                          <a:solidFill>
                            <a:schemeClr val="dk1"/>
                          </a:solidFill>
                          <a:effectLst/>
                          <a:latin typeface="+mn-lt"/>
                          <a:ea typeface="+mn-ea"/>
                          <a:cs typeface="+mn-cs"/>
                        </a:rPr>
                        <a:t>lisääntyy </a:t>
                      </a:r>
                      <a:endParaRPr lang="fi-FI" sz="1400" b="1" dirty="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2. asteen opiskelijat, hengästyttävä ja hikoiluttava liikunta</a:t>
                      </a:r>
                    </a:p>
                    <a:p>
                      <a:pPr marL="285750" indent="-285750">
                        <a:buFont typeface="Arial" panose="020B0604020202020204" pitchFamily="34" charset="0"/>
                        <a:buChar char="•"/>
                      </a:pPr>
                      <a:r>
                        <a:rPr lang="fi-FI" sz="1300" b="0" i="0" kern="1200" baseline="0" dirty="0">
                          <a:solidFill>
                            <a:schemeClr val="tx1"/>
                          </a:solidFill>
                          <a:effectLst/>
                          <a:latin typeface="+mn-lt"/>
                          <a:ea typeface="+mn-ea"/>
                          <a:cs typeface="+mn-cs"/>
                        </a:rPr>
                        <a:t>naiset, matala koulutustaso, liikunnan harrastaminen</a:t>
                      </a:r>
                    </a:p>
                    <a:p>
                      <a:pPr marL="285750" indent="-285750">
                        <a:buFont typeface="Arial" panose="020B0604020202020204" pitchFamily="34" charset="0"/>
                        <a:buChar char="•"/>
                      </a:pPr>
                      <a:r>
                        <a:rPr lang="fi-FI" sz="1300" b="0" i="0" kern="1200" baseline="0" dirty="0">
                          <a:solidFill>
                            <a:schemeClr val="dk1"/>
                          </a:solidFill>
                          <a:effectLst/>
                          <a:latin typeface="+mn-lt"/>
                          <a:ea typeface="+mn-ea"/>
                          <a:cs typeface="+mn-cs"/>
                        </a:rPr>
                        <a:t>ikäihmiset, liikkumiskyvyn säilyttäminen</a:t>
                      </a:r>
                      <a:endParaRPr lang="fi-FI" sz="1300" baseline="0">
                        <a:solidFill>
                          <a:srgbClr val="A80000"/>
                        </a:solidFill>
                      </a:endParaRPr>
                    </a:p>
                  </a:txBody>
                  <a:tcPr/>
                </a:tc>
                <a:tc>
                  <a:txBody>
                    <a:bodyPr/>
                    <a:lstStyle/>
                    <a:p>
                      <a:pPr marL="285750" lvl="0" indent="-285750" algn="l">
                        <a:buFont typeface="Arial" panose="020B0604020202020204" pitchFamily="34" charset="0"/>
                        <a:buChar char="•"/>
                      </a:pPr>
                      <a:r>
                        <a:rPr lang="fi-FI" sz="1300" b="0" i="0" kern="1200" dirty="0">
                          <a:solidFill>
                            <a:schemeClr val="dk1"/>
                          </a:solidFill>
                          <a:effectLst/>
                          <a:latin typeface="+mn-lt"/>
                          <a:ea typeface="+mn-ea"/>
                          <a:cs typeface="+mn-cs"/>
                        </a:rPr>
                        <a:t>Kaikessa toiminnan suunnittelussa huomioidaan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liikunnan edistäminen; esim. pitkät liikuntavälitunnit</a:t>
                      </a:r>
                    </a:p>
                    <a:p>
                      <a:pPr marL="285750" indent="-285750" algn="l">
                        <a:buFont typeface="Arial" panose="020B0604020202020204" pitchFamily="34" charset="0"/>
                        <a:buChar char="•"/>
                      </a:pPr>
                      <a:r>
                        <a:rPr lang="fi-FI" sz="1300" b="0" i="0" kern="1200" dirty="0">
                          <a:solidFill>
                            <a:schemeClr val="dk1"/>
                          </a:solidFill>
                          <a:effectLst/>
                          <a:latin typeface="+mn-lt"/>
                          <a:ea typeface="+mn-ea"/>
                          <a:cs typeface="+mn-cs"/>
                        </a:rPr>
                        <a:t>Jokaiselle harrastus, kohdennetut</a:t>
                      </a:r>
                      <a:r>
                        <a:rPr lang="fi-FI" sz="1300" b="0" i="0" kern="1200" baseline="0" dirty="0">
                          <a:solidFill>
                            <a:schemeClr val="dk1"/>
                          </a:solidFill>
                          <a:effectLst/>
                          <a:latin typeface="+mn-lt"/>
                          <a:ea typeface="+mn-ea"/>
                          <a:cs typeface="+mn-cs"/>
                        </a:rPr>
                        <a:t> liikkumisryhmät liikuntaseuratoiminnan ulkopuolella oleville lapsille ja nuorille</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Perheiden liikuntalauantait ja </a:t>
                      </a:r>
                      <a:r>
                        <a:rPr lang="fi-FI" sz="1300" b="0" i="0" kern="1200" dirty="0" err="1">
                          <a:solidFill>
                            <a:schemeClr val="dk1"/>
                          </a:solidFill>
                          <a:effectLst/>
                          <a:latin typeface="+mn-lt"/>
                          <a:ea typeface="+mn-ea"/>
                          <a:cs typeface="+mn-cs"/>
                        </a:rPr>
                        <a:t>höntsäryhmät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Vahvistetaan aktiivisuuteen kannustavaa työkulttuuria (</a:t>
                      </a:r>
                      <a:r>
                        <a:rPr lang="fi-FI" sz="1300" b="0" i="0" kern="1200" baseline="0" dirty="0">
                          <a:solidFill>
                            <a:schemeClr val="dk1"/>
                          </a:solidFill>
                          <a:effectLst/>
                          <a:latin typeface="+mn-lt"/>
                          <a:ea typeface="+mn-ea"/>
                          <a:cs typeface="+mn-cs"/>
                        </a:rPr>
                        <a:t>ks. </a:t>
                      </a:r>
                      <a:r>
                        <a:rPr lang="fi-FI" sz="1300" b="0" i="0" kern="1200" baseline="0" dirty="0">
                          <a:solidFill>
                            <a:schemeClr val="dk1"/>
                          </a:solidFill>
                          <a:effectLst/>
                          <a:latin typeface="+mn-lt"/>
                          <a:ea typeface="+mn-ea"/>
                          <a:cs typeface="+mn-cs"/>
                          <a:hlinkClick r:id="rId3"/>
                        </a:rPr>
                        <a:t>Liikkuva aikuinen –ohjelma</a:t>
                      </a:r>
                      <a:r>
                        <a:rPr lang="fi-FI" sz="1300" b="0" i="0" kern="1200" baseline="0" dirty="0">
                          <a:solidFill>
                            <a:schemeClr val="dk1"/>
                          </a:solidFill>
                          <a:effectLst/>
                          <a:latin typeface="+mn-lt"/>
                          <a:ea typeface="+mn-ea"/>
                          <a:cs typeface="+mn-cs"/>
                        </a:rPr>
                        <a: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Kehitetään toimintatapoja </a:t>
                      </a:r>
                      <a:r>
                        <a:rPr lang="fi-FI" sz="1300" b="0" i="0" kern="1200" dirty="0">
                          <a:solidFill>
                            <a:schemeClr val="dk1"/>
                          </a:solidFill>
                          <a:effectLst/>
                          <a:latin typeface="+mn-lt"/>
                          <a:ea typeface="+mn-ea"/>
                          <a:cs typeface="+mn-cs"/>
                          <a:hlinkClick r:id="rId4"/>
                        </a:rPr>
                        <a:t>istumisen vähentämiseksi</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hlinkClick r:id="rId5"/>
                        </a:rPr>
                        <a:t>Liikkuva</a:t>
                      </a:r>
                      <a:r>
                        <a:rPr lang="fi-FI" sz="1300" b="0" i="0" kern="1200" baseline="0" dirty="0">
                          <a:solidFill>
                            <a:schemeClr val="dk1"/>
                          </a:solidFill>
                          <a:effectLst/>
                          <a:latin typeface="+mn-lt"/>
                          <a:ea typeface="+mn-ea"/>
                          <a:cs typeface="+mn-cs"/>
                          <a:hlinkClick r:id="rId5"/>
                        </a:rPr>
                        <a:t> -ohjelmien </a:t>
                      </a:r>
                      <a:r>
                        <a:rPr lang="fi-FI" sz="1300" b="0" i="0" kern="1200" baseline="0" dirty="0">
                          <a:solidFill>
                            <a:schemeClr val="dk1"/>
                          </a:solidFill>
                          <a:effectLst/>
                          <a:latin typeface="+mn-lt"/>
                          <a:ea typeface="+mn-ea"/>
                          <a:cs typeface="+mn-cs"/>
                        </a:rPr>
                        <a:t>(varhaiskasvatus, koulu, opiskelu, aikuinen, perhe ja ikiliikkuja) tehostaminen, nykytila-arviointien säännöllisyys ja arvioinnit toimintaa ohjaavina</a:t>
                      </a:r>
                    </a:p>
                    <a:p>
                      <a:pPr marL="285750" indent="-285750" algn="l" rtl="0" fontAlgn="base">
                        <a:buFont typeface="Arial" panose="020B0604020202020204" pitchFamily="34" charset="0"/>
                        <a:buChar char="•"/>
                      </a:pPr>
                      <a:r>
                        <a:rPr lang="fi-FI" sz="1300" b="0" i="0" kern="1200" baseline="0" dirty="0">
                          <a:solidFill>
                            <a:schemeClr val="dk1"/>
                          </a:solidFill>
                          <a:effectLst/>
                          <a:latin typeface="+mn-lt"/>
                          <a:ea typeface="+mn-ea"/>
                          <a:cs typeface="+mn-cs"/>
                        </a:rPr>
                        <a:t>Vahvistetaan yhteistyötä liikunnallisten kerhojen tarjonnassa ja eri ikäryhmien liikunnassa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Ikääntyneiden</a:t>
                      </a:r>
                      <a:r>
                        <a:rPr lang="fi-FI" sz="1300" b="0" i="0" kern="1200" baseline="0" dirty="0">
                          <a:solidFill>
                            <a:schemeClr val="dk1"/>
                          </a:solidFill>
                          <a:effectLst/>
                          <a:latin typeface="+mn-lt"/>
                          <a:ea typeface="+mn-ea"/>
                          <a:cs typeface="+mn-cs"/>
                        </a:rPr>
                        <a:t> a</a:t>
                      </a:r>
                      <a:r>
                        <a:rPr lang="fi-FI" sz="1300" b="0" i="0" kern="1200" dirty="0">
                          <a:solidFill>
                            <a:schemeClr val="dk1"/>
                          </a:solidFill>
                          <a:effectLst/>
                          <a:latin typeface="+mn-lt"/>
                          <a:ea typeface="+mn-ea"/>
                          <a:cs typeface="+mn-cs"/>
                        </a:rPr>
                        <a:t>laraajojen lihasvoimaharjoittelu</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6"/>
                        </a:rPr>
                        <a:t>Liikuntaneuvonta</a:t>
                      </a:r>
                      <a:r>
                        <a:rPr lang="fi-FI" sz="1300" b="0" i="0" kern="1200" dirty="0">
                          <a:solidFill>
                            <a:schemeClr val="dk1"/>
                          </a:solidFill>
                          <a:effectLst/>
                          <a:latin typeface="+mn-lt"/>
                          <a:ea typeface="+mn-ea"/>
                          <a:cs typeface="+mn-cs"/>
                        </a:rPr>
                        <a:t> vähän</a:t>
                      </a:r>
                      <a:r>
                        <a:rPr lang="fi-FI" sz="1300" b="0" i="0" kern="1200" baseline="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Iiikkuville</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a:t>
                      </a:r>
                      <a:r>
                        <a:rPr lang="fi-FI" sz="1300" b="0" i="0" kern="1200" dirty="0" err="1">
                          <a:solidFill>
                            <a:schemeClr val="tx1"/>
                          </a:solidFill>
                          <a:effectLst/>
                          <a:latin typeface="+mn-lt"/>
                          <a:ea typeface="+mn-ea"/>
                          <a:cs typeface="+mn-cs"/>
                        </a:rPr>
                        <a:t>sis</a:t>
                      </a:r>
                      <a:r>
                        <a:rPr lang="fi-FI" sz="1300" b="0" i="0" kern="1200" dirty="0">
                          <a:solidFill>
                            <a:schemeClr val="tx1"/>
                          </a:solidFill>
                          <a:effectLst/>
                          <a:latin typeface="+mn-lt"/>
                          <a:ea typeface="+mn-ea"/>
                          <a:cs typeface="+mn-cs"/>
                        </a:rPr>
                        <a:t> ravitsemusohjaus</a:t>
                      </a:r>
                      <a:r>
                        <a:rPr lang="fi-FI" sz="1300" b="0" i="0" kern="1200" dirty="0">
                          <a:solidFill>
                            <a:schemeClr val="dk1"/>
                          </a:solidFill>
                          <a:effectLst/>
                          <a:latin typeface="+mn-lt"/>
                          <a:ea typeface="+mn-ea"/>
                          <a:cs typeface="+mn-cs"/>
                        </a:rPr>
                        <a:t> ja uni)</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harrastaa hengästyttävää liikuntaa vapaa-ajalla korkeintaan 1h viikossa, lukio 1. ja 2.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a:t>
                      </a:r>
                      <a:r>
                        <a:rPr lang="fi-FI" sz="1300" b="0" i="0" kern="1200" baseline="0" dirty="0">
                          <a:solidFill>
                            <a:schemeClr val="dk1"/>
                          </a:solidFill>
                          <a:effectLst/>
                          <a:latin typeface="+mn-lt"/>
                          <a:ea typeface="+mn-ea"/>
                          <a:cs typeface="+mn-cs"/>
                        </a:rPr>
                        <a:t> v </a:t>
                      </a:r>
                      <a:r>
                        <a:rPr lang="fi-FI" sz="1300" b="0" i="0" kern="1200" baseline="0" dirty="0" err="1">
                          <a:solidFill>
                            <a:schemeClr val="dk1"/>
                          </a:solidFill>
                          <a:effectLst/>
                          <a:latin typeface="+mn-lt"/>
                          <a:ea typeface="+mn-ea"/>
                          <a:cs typeface="+mn-cs"/>
                        </a:rPr>
                        <a:t>opisk</a:t>
                      </a:r>
                      <a:endParaRPr lang="fi-FI" sz="1300" b="0" i="0" kern="1200" dirty="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vapaa-ajan liikuntaa harrastamattomien 20-64-v osuus, %,</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naiset ja matala koulutustaso, 2018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500m matkan kävelemisessä suuria vaikeuksia kokevien osuus 65+v ja 75+v,</a:t>
                      </a:r>
                      <a:r>
                        <a:rPr lang="fi-FI" sz="1300" b="0" i="0" kern="1200" baseline="0" dirty="0">
                          <a:solidFill>
                            <a:schemeClr val="dk1"/>
                          </a:solidFill>
                          <a:effectLst/>
                          <a:latin typeface="+mn-lt"/>
                          <a:ea typeface="+mn-ea"/>
                          <a:cs typeface="+mn-cs"/>
                        </a:rPr>
                        <a:t> 2018</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Liikkuva</a:t>
                      </a:r>
                      <a:r>
                        <a:rPr lang="fi-FI" sz="1300" b="0" i="0" kern="1200" baseline="0" dirty="0">
                          <a:solidFill>
                            <a:schemeClr val="dk1"/>
                          </a:solidFill>
                          <a:effectLst/>
                          <a:latin typeface="+mn-lt"/>
                          <a:ea typeface="+mn-ea"/>
                          <a:cs typeface="+mn-cs"/>
                        </a:rPr>
                        <a:t> -ohjelmat: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varhaiskasvatus -ohjelma; kehitettävä liikuntavälineitä ja yhteistyötä lasten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koulu -ohjelma; kehitettävää kerhotoiminnassa ja yhteistyössä oppilaiden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opiskelu-ohjelma; kehitettävää yhteistyössä ja oppilaitoksessa liikunnallisten kerhojen tarjonnassa ja opiskelijaliikunnassa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MOVE: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MOVE testitulosten mukaan lasten ja nuorten fyysinen toimintakyky, % 5. luokan oppilaista, joilla on heikko fyysinen toimintakyky,</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huonontunut, 2020 </a:t>
                      </a: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liikunta:</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Koulussa pitkät liikuntavälitunnit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järjestetään kohdennettuja liikkumisryhmiä liikuntaseuratoiminnan ulkopuolella oleville lapsille ja nuorille HYTE(K)</a:t>
                      </a:r>
                    </a:p>
                    <a:p>
                      <a:pPr marL="0" lvl="0" indent="0">
                        <a:buNone/>
                      </a:pPr>
                      <a:r>
                        <a:rPr lang="fi-FI" sz="1300" b="0" i="0" kern="1200" dirty="0">
                          <a:solidFill>
                            <a:schemeClr val="tx1"/>
                          </a:solidFill>
                          <a:effectLst/>
                          <a:latin typeface="+mn-lt"/>
                          <a:ea typeface="+mn-ea"/>
                          <a:cs typeface="+mn-cs"/>
                        </a:rPr>
                        <a:t>Liikuntaneuvonta.fi: liikuntaneuvontaa tarjoavat kunnat (lkm)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637413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47135181"/>
              </p:ext>
            </p:extLst>
          </p:nvPr>
        </p:nvGraphicFramePr>
        <p:xfrm>
          <a:off x="101234" y="773563"/>
          <a:ext cx="12090765" cy="5989320"/>
        </p:xfrm>
        <a:graphic>
          <a:graphicData uri="http://schemas.openxmlformats.org/drawingml/2006/table">
            <a:tbl>
              <a:tblPr firstRow="1" bandRow="1">
                <a:tableStyleId>{21E4AEA4-8DFA-4A89-87EB-49C32662AFE0}</a:tableStyleId>
              </a:tblPr>
              <a:tblGrid>
                <a:gridCol w="1654416">
                  <a:extLst>
                    <a:ext uri="{9D8B030D-6E8A-4147-A177-3AD203B41FA5}">
                      <a16:colId xmlns:a16="http://schemas.microsoft.com/office/drawing/2014/main" val="1527863934"/>
                    </a:ext>
                  </a:extLst>
                </a:gridCol>
                <a:gridCol w="1425957">
                  <a:extLst>
                    <a:ext uri="{9D8B030D-6E8A-4147-A177-3AD203B41FA5}">
                      <a16:colId xmlns:a16="http://schemas.microsoft.com/office/drawing/2014/main" val="2118112610"/>
                    </a:ext>
                  </a:extLst>
                </a:gridCol>
                <a:gridCol w="6192793">
                  <a:extLst>
                    <a:ext uri="{9D8B030D-6E8A-4147-A177-3AD203B41FA5}">
                      <a16:colId xmlns:a16="http://schemas.microsoft.com/office/drawing/2014/main" val="1987869538"/>
                    </a:ext>
                  </a:extLst>
                </a:gridCol>
                <a:gridCol w="2817599">
                  <a:extLst>
                    <a:ext uri="{9D8B030D-6E8A-4147-A177-3AD203B41FA5}">
                      <a16:colId xmlns:a16="http://schemas.microsoft.com/office/drawing/2014/main" val="1947118721"/>
                    </a:ext>
                  </a:extLst>
                </a:gridCol>
              </a:tblGrid>
              <a:tr h="540139">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2558555">
                <a:tc>
                  <a:txBody>
                    <a:bodyPr/>
                    <a:lstStyle/>
                    <a:p>
                      <a:r>
                        <a:rPr lang="fi-FI" sz="1400" b="1" i="0" kern="1200" dirty="0">
                          <a:solidFill>
                            <a:schemeClr val="dk1"/>
                          </a:solidFill>
                          <a:effectLst/>
                          <a:latin typeface="+mn-lt"/>
                          <a:ea typeface="+mn-ea"/>
                          <a:cs typeface="+mn-cs"/>
                        </a:rPr>
                        <a:t>Yhä useampi osallistuu kohdunkaulan </a:t>
                      </a:r>
                      <a:endParaRPr lang="fi-FI" sz="1400" b="1" dirty="0"/>
                    </a:p>
                    <a:p>
                      <a:pPr lvl="0">
                        <a:buNone/>
                      </a:pPr>
                      <a:r>
                        <a:rPr lang="fi-FI" sz="1400" b="1" i="0" kern="1200" baseline="0" dirty="0">
                          <a:solidFill>
                            <a:schemeClr val="dk1"/>
                          </a:solidFill>
                          <a:effectLst/>
                          <a:latin typeface="+mn-lt"/>
                          <a:ea typeface="+mn-ea"/>
                          <a:cs typeface="+mn-cs"/>
                        </a:rPr>
                        <a:t>syövän</a:t>
                      </a:r>
                      <a:r>
                        <a:rPr lang="fi-FI" sz="1400" b="1" i="0" kern="1200" dirty="0">
                          <a:solidFill>
                            <a:schemeClr val="dk1"/>
                          </a:solidFill>
                          <a:effectLst/>
                          <a:latin typeface="+mn-lt"/>
                          <a:ea typeface="+mn-ea"/>
                          <a:cs typeface="+mn-cs"/>
                        </a:rPr>
                        <a:t> seulontoihin </a:t>
                      </a:r>
                      <a:endParaRPr lang="fi-FI" sz="1400" b="1"/>
                    </a:p>
                  </a:txBody>
                  <a:tcPr/>
                </a:tc>
                <a:tc>
                  <a:txBody>
                    <a:bodyPr/>
                    <a:lstStyle/>
                    <a:p>
                      <a:pPr marL="0" indent="0">
                        <a:buNone/>
                      </a:pPr>
                      <a:r>
                        <a:rPr lang="fi-FI" sz="1300" b="0" i="0" kern="1200" dirty="0">
                          <a:solidFill>
                            <a:schemeClr val="dk1"/>
                          </a:solidFill>
                          <a:effectLst/>
                          <a:latin typeface="+mn-lt"/>
                          <a:ea typeface="+mn-ea"/>
                          <a:cs typeface="+mn-cs"/>
                        </a:rPr>
                        <a:t>Erit. Tuusniemi, Kuopio Siilinjärvi</a:t>
                      </a:r>
                    </a:p>
                    <a:p>
                      <a:pPr marL="0" indent="0">
                        <a:buFontTx/>
                        <a:buNone/>
                      </a:pPr>
                      <a:endParaRPr lang="fi-FI" sz="1300" b="0" i="0" kern="1200">
                        <a:solidFill>
                          <a:schemeClr val="dk1"/>
                        </a:solidFill>
                        <a:effectLst/>
                        <a:latin typeface="+mn-lt"/>
                        <a:ea typeface="+mn-ea"/>
                        <a:cs typeface="+mn-cs"/>
                      </a:endParaRPr>
                    </a:p>
                    <a:p>
                      <a:pPr marL="0" indent="0">
                        <a:buNone/>
                      </a:pPr>
                      <a:r>
                        <a:rPr lang="fi-FI" sz="1300" b="0" i="0" kern="1200" dirty="0">
                          <a:solidFill>
                            <a:schemeClr val="dk1"/>
                          </a:solidFill>
                          <a:effectLst/>
                          <a:latin typeface="+mn-lt"/>
                          <a:ea typeface="+mn-ea"/>
                          <a:cs typeface="+mn-cs"/>
                        </a:rPr>
                        <a:t>Yleisesti tutkittu, että erit. nuoret, vieraskieliset, matala koulutustaso osallistuvat</a:t>
                      </a:r>
                      <a:r>
                        <a:rPr lang="fi-FI" sz="1300" b="0" i="0" kern="1200" baseline="0" dirty="0">
                          <a:solidFill>
                            <a:schemeClr val="dk1"/>
                          </a:solidFill>
                          <a:effectLst/>
                          <a:latin typeface="+mn-lt"/>
                          <a:ea typeface="+mn-ea"/>
                          <a:cs typeface="+mn-cs"/>
                        </a:rPr>
                        <a:t> heikoimmin</a:t>
                      </a:r>
                      <a:r>
                        <a:rPr lang="fi-FI" sz="1300" b="0" i="0" kern="1200" dirty="0">
                          <a:solidFill>
                            <a:schemeClr val="dk1"/>
                          </a:solidFill>
                          <a:effectLst/>
                          <a:latin typeface="+mn-lt"/>
                          <a:ea typeface="+mn-ea"/>
                          <a:cs typeface="+mn-cs"/>
                        </a:rPr>
                        <a:t> </a:t>
                      </a:r>
                      <a:endParaRPr lang="fi-FI" sz="1300" baseline="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Kampanja ja tiedotus  (erit. Kuopio, Tuusniemi, Siilinjärvi, YTHS)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kehittäminen vieraskielisille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täsmentäminen (esim. miksi seulontaa tehdään, kipu, lisätietoja linkki) </a:t>
                      </a:r>
                    </a:p>
                    <a:p>
                      <a:pPr marL="0" indent="0" rtl="0" fontAlgn="base">
                        <a:buNone/>
                      </a:pPr>
                      <a:r>
                        <a:rPr lang="fi-FI" sz="1300" b="0" i="0" kern="1200" dirty="0">
                          <a:solidFill>
                            <a:schemeClr val="dk1"/>
                          </a:solidFill>
                          <a:effectLst/>
                          <a:latin typeface="+mn-lt"/>
                          <a:ea typeface="+mn-ea"/>
                          <a:cs typeface="+mn-cs"/>
                          <a:hlinkClick r:id="rId3"/>
                        </a:rPr>
                        <a:t>Kutsuntamenettelyn</a:t>
                      </a:r>
                      <a:r>
                        <a:rPr lang="fi-FI" sz="1300" b="0" i="0" kern="1200" dirty="0">
                          <a:solidFill>
                            <a:schemeClr val="dk1"/>
                          </a:solidFill>
                          <a:effectLst/>
                          <a:latin typeface="+mn-lt"/>
                          <a:ea typeface="+mn-ea"/>
                          <a:cs typeface="+mn-cs"/>
                        </a:rPr>
                        <a:t> kehittäminen: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valmiiksi annettu seulonta-aika (kehitettävää: Iisalmi, Kiuruvesi, Kuopio, Lapinlahti, Siilinjärvi, Sonkajärvi, Vieremä)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uusintakutsu seulontaan osallistumattomille (ei tällä hetkellä missään P-S kunnissa)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ajan voi vaihtaa internetissä (kehitettävää: Iisalmi, Pielavesi, Rautalampi, Suonenjoki)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mahdollisuus osallistua ympäri vuoden, ei vaan tiettynä aikana vuodesta  </a:t>
                      </a:r>
                    </a:p>
                    <a:p>
                      <a:pPr marL="285750" indent="-285750" rtl="0" fontAlgn="base">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aikoja olisi myös virka-ajan ulkopuolella (kehitettävää lähes kaikissa P-S</a:t>
                      </a:r>
                      <a:r>
                        <a:rPr lang="fi-FI" sz="1300" b="0" i="0" kern="1200" baseline="0" dirty="0">
                          <a:solidFill>
                            <a:schemeClr val="dk1"/>
                          </a:solidFill>
                          <a:effectLst/>
                          <a:latin typeface="+mn-lt"/>
                          <a:ea typeface="+mn-ea"/>
                          <a:cs typeface="+mn-cs"/>
                        </a:rPr>
                        <a:t> kunnissa</a:t>
                      </a:r>
                      <a:r>
                        <a:rPr lang="fi-FI" sz="1300" b="0" i="0" kern="1200" dirty="0">
                          <a:solidFill>
                            <a:schemeClr val="dk1"/>
                          </a:solidFill>
                          <a:effectLst/>
                          <a:latin typeface="+mn-lt"/>
                          <a:ea typeface="+mn-ea"/>
                          <a:cs typeface="+mn-cs"/>
                        </a:rPr>
                        <a:t>, paitsi Varkaus) </a:t>
                      </a:r>
                    </a:p>
                    <a:p>
                      <a:pPr marL="285750" lvl="0" indent="-285750">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mahdollisuus laboratorion valintaan (esim. työpaikkakunnalta)</a:t>
                      </a:r>
                      <a:r>
                        <a:rPr lang="fi-FI" sz="1800" b="0" i="0" kern="1200" dirty="0">
                          <a:solidFill>
                            <a:schemeClr val="dk1"/>
                          </a:solidFill>
                          <a:effectLst/>
                          <a:latin typeface="+mn-lt"/>
                          <a:ea typeface="+mn-ea"/>
                          <a:cs typeface="+mn-cs"/>
                        </a:rPr>
                        <a:t>  </a:t>
                      </a:r>
                      <a:endParaRPr lang="fi-FI"/>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Suomen syöpärekisteri: </a:t>
                      </a:r>
                      <a:endParaRPr lang="fi-FI" sz="1300" b="0" i="0" kern="1200">
                        <a:solidFill>
                          <a:schemeClr val="dk1"/>
                        </a:solidFill>
                        <a:effectLst/>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rPr>
                        <a:t>kohdunkaulakanavan syövän seulontoihin osallistuminen, %, </a:t>
                      </a:r>
                      <a:r>
                        <a:rPr lang="fi-FI" sz="1300" b="0" i="0" kern="1200" baseline="0" dirty="0">
                          <a:solidFill>
                            <a:schemeClr val="dk1"/>
                          </a:solidFill>
                          <a:effectLst/>
                          <a:latin typeface="+mn-lt"/>
                          <a:ea typeface="+mn-ea"/>
                          <a:cs typeface="+mn-cs"/>
                        </a:rPr>
                        <a:t>v. 2019, huonoin.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Suomen syöpäyhdistys:</a:t>
                      </a:r>
                      <a:r>
                        <a:rPr lang="fi-FI" sz="1300" baseline="0" dirty="0">
                          <a:solidFill>
                            <a:schemeClr val="tx1"/>
                          </a:solidFill>
                          <a:latin typeface="+mn-lt"/>
                        </a:rPr>
                        <a:t> seulontakäytännöt eri kunnissa</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2622143">
                <a:tc>
                  <a:txBody>
                    <a:bodyPr/>
                    <a:lstStyle/>
                    <a:p>
                      <a:r>
                        <a:rPr lang="fi-FI" sz="1400" b="1" i="0" kern="1200" dirty="0">
                          <a:solidFill>
                            <a:schemeClr val="dk1"/>
                          </a:solidFill>
                          <a:effectLst/>
                          <a:latin typeface="+mn-lt"/>
                          <a:ea typeface="+mn-ea"/>
                          <a:cs typeface="+mn-cs"/>
                        </a:rPr>
                        <a:t>Raskauden-keskeytykset vähenevät</a:t>
                      </a:r>
                      <a:r>
                        <a:rPr lang="fi-FI" sz="1400" b="0" i="0" kern="1200" dirty="0">
                          <a:solidFill>
                            <a:schemeClr val="dk1"/>
                          </a:solidFill>
                          <a:effectLst/>
                          <a:latin typeface="+mn-lt"/>
                          <a:ea typeface="+mn-ea"/>
                          <a:cs typeface="+mn-cs"/>
                        </a:rPr>
                        <a:t> </a:t>
                      </a:r>
                      <a:endParaRPr lang="fi-FI" sz="1400" b="1" dirty="0"/>
                    </a:p>
                  </a:txBody>
                  <a:tcPr/>
                </a:tc>
                <a:tc>
                  <a:txBody>
                    <a:bodyPr/>
                    <a:lstStyle/>
                    <a:p>
                      <a:pPr marL="0" indent="0">
                        <a:buFontTx/>
                        <a:buNone/>
                      </a:pPr>
                      <a:r>
                        <a:rPr lang="fi-FI" sz="1300" baseline="0" dirty="0"/>
                        <a:t>Erit. 13-17v tytöt</a:t>
                      </a:r>
                    </a:p>
                    <a:p>
                      <a:pPr marL="0" indent="0">
                        <a:buFontTx/>
                        <a:buNone/>
                      </a:pPr>
                      <a:endParaRPr lang="fi-FI" sz="1300" baseline="0"/>
                    </a:p>
                    <a:p>
                      <a:pPr marL="0" indent="0">
                        <a:buFontTx/>
                        <a:buNone/>
                      </a:pPr>
                      <a:r>
                        <a:rPr lang="fi-FI" sz="1300" baseline="0" dirty="0"/>
                        <a:t>Juuri raskaus päättynyt tai juuri synnyttänyt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ehkäisy nuorille ja ikärajaton jälkiehkäisy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Kotiin, vanhempiin </a:t>
                      </a:r>
                      <a:r>
                        <a:rPr lang="fi-FI" sz="1300" b="0" i="0" u="none" strike="noStrike" kern="1200" noProof="0" dirty="0">
                          <a:solidFill>
                            <a:schemeClr val="dk1"/>
                          </a:solidFill>
                          <a:effectLst/>
                          <a:latin typeface="Calibri"/>
                        </a:rPr>
                        <a:t>vaikuttaminen</a:t>
                      </a:r>
                      <a:r>
                        <a:rPr lang="fi-FI" sz="1300" b="0" i="0" kern="1200" dirty="0">
                          <a:solidFill>
                            <a:schemeClr val="dk1"/>
                          </a:solidFill>
                          <a:effectLst/>
                          <a:latin typeface="+mn-lt"/>
                          <a:ea typeface="+mn-ea"/>
                          <a:cs typeface="+mn-cs"/>
                        </a:rPr>
                        <a:t>; näistä asioista on lupa puhua.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seksuaalikasvatus, -ohjaus ja –neuvonta - eri toimijoiden yhteinen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tehtävä</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Raskaudenkeskeytysten jälkihoito </a:t>
                      </a:r>
                      <a:r>
                        <a:rPr lang="fi-FI" sz="1300" b="0" i="0" kern="1200" dirty="0">
                          <a:solidFill>
                            <a:schemeClr val="dk1"/>
                          </a:solidFill>
                          <a:effectLst/>
                          <a:latin typeface="+mn-lt"/>
                          <a:ea typeface="+mn-ea"/>
                          <a:cs typeface="+mn-cs"/>
                        </a:rPr>
                        <a:t>(erit. huomio ehkäisyyn)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Äskettäin synnyttäneiden/ keskeytyksen tehneiden olevien ehkäisyneuvonnan tehostaminen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pitkäaikainen ehkäisy (esim.</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implantti tai kierukka) ensimmäisen keskeytyksen jälkeen</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p>
                    <a:p>
                      <a:pPr marL="171450" indent="-171450" rtl="0" fontAlgn="base">
                        <a:buFont typeface="Arial" panose="020B0604020202020204" pitchFamily="34" charset="0"/>
                        <a:buChar char="•"/>
                      </a:pPr>
                      <a:r>
                        <a:rPr lang="fi-FI" sz="1300" b="0" i="0" kern="1200" dirty="0">
                          <a:solidFill>
                            <a:schemeClr val="dk1"/>
                          </a:solidFill>
                          <a:effectLst/>
                          <a:latin typeface="+mn-lt"/>
                          <a:ea typeface="+mn-ea"/>
                          <a:cs typeface="+mn-cs"/>
                        </a:rPr>
                        <a:t>13-17v tyttöjen raskaudenkeskeytykset /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kasvussa 2019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Raskaudenkeskeytykset, joita edeltää aikaisempi raskaus, joka päättynyt keskeytykseen tai synnytykseen saman tai edellisen vuoden aikana (osuus kaikista raskaudenkeskeytyksistä, %) (keskimääräinen, mutta korkea 17,1%) </a:t>
                      </a:r>
                    </a:p>
                  </a:txBody>
                  <a:tcPr/>
                </a:tc>
                <a:extLst>
                  <a:ext uri="{0D108BD9-81ED-4DB2-BD59-A6C34878D82A}">
                    <a16:rowId xmlns:a16="http://schemas.microsoft.com/office/drawing/2014/main" val="1373257456"/>
                  </a:ext>
                </a:extLst>
              </a:tr>
            </a:tbl>
          </a:graphicData>
        </a:graphic>
      </p:graphicFrame>
    </p:spTree>
    <p:extLst>
      <p:ext uri="{BB962C8B-B14F-4D97-AF65-F5344CB8AC3E}">
        <p14:creationId xmlns:p14="http://schemas.microsoft.com/office/powerpoint/2010/main" val="247626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39119" y="0"/>
            <a:ext cx="8167868" cy="1143000"/>
          </a:xfrm>
        </p:spPr>
        <p:txBody>
          <a:bodyPr/>
          <a:lstStyle/>
          <a:p>
            <a:r>
              <a:rPr lang="fi-FI"/>
              <a:t>Terveydenhuoltolaki 12§</a:t>
            </a:r>
          </a:p>
        </p:txBody>
      </p:sp>
      <p:sp>
        <p:nvSpPr>
          <p:cNvPr id="3" name="Tekstiruutu 2"/>
          <p:cNvSpPr txBox="1"/>
          <p:nvPr/>
        </p:nvSpPr>
        <p:spPr>
          <a:xfrm>
            <a:off x="1439119" y="1285916"/>
            <a:ext cx="8969830" cy="3477875"/>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hlinkClick r:id="rId2" tooltip="Linkki voimaantulosäännökseen"/>
              </a:rPr>
              <a:t>12 §</a:t>
            </a:r>
            <a:endPar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edistäminen kunnassa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seurattava asukkaittensa terveyttä ja hyvinvointia sekä niihin vaikuttavia tekijöitä väestöryhmittäin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kunnan palveluissa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toteutettuja toimenpiteitä,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joilla vastataan kuntalaisten hyvinvointitarpeisiin. Kuntalaisten terveydestä ja hyvinvoinnista sekä toteutetuista toimenpiteistä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raportoitava valtuustolle vuosittain</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minkä lisäksi valtuustolle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kerran valtuustokaudessa valmisteltava laajempi hyvinvointikertomus</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Jatkuu, mutta ensin asiaa hyvinvointikertomuksesta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p:txBody>
      </p:sp>
      <p:sp>
        <p:nvSpPr>
          <p:cNvPr id="4" name="Tekstiruutu 3"/>
          <p:cNvSpPr txBox="1"/>
          <p:nvPr/>
        </p:nvSpPr>
        <p:spPr>
          <a:xfrm>
            <a:off x="4932100" y="6460212"/>
            <a:ext cx="55098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
        <p:nvSpPr>
          <p:cNvPr id="5" name="Tekstiruutu 4"/>
          <p:cNvSpPr txBox="1"/>
          <p:nvPr/>
        </p:nvSpPr>
        <p:spPr>
          <a:xfrm>
            <a:off x="2384384" y="5011837"/>
            <a:ext cx="572464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SEURATTAVA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asukkaiden terveyttä ja hyvinvointia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niihin vaikuttavia tekijöitä väestöryhmittäin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palveluissa toteutettuja toimenpiteitä</a:t>
            </a:r>
          </a:p>
        </p:txBody>
      </p:sp>
      <p:sp>
        <p:nvSpPr>
          <p:cNvPr id="6" name="Tekstiruutu 5"/>
          <p:cNvSpPr txBox="1"/>
          <p:nvPr/>
        </p:nvSpPr>
        <p:spPr>
          <a:xfrm>
            <a:off x="344347" y="2209246"/>
            <a:ext cx="40511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KERTOMUS</a:t>
            </a:r>
          </a:p>
        </p:txBody>
      </p:sp>
      <p:sp>
        <p:nvSpPr>
          <p:cNvPr id="7" name="Oikea aaltosulje 6"/>
          <p:cNvSpPr/>
          <p:nvPr/>
        </p:nvSpPr>
        <p:spPr>
          <a:xfrm>
            <a:off x="749461" y="1899821"/>
            <a:ext cx="470704" cy="3173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1073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40148256"/>
              </p:ext>
            </p:extLst>
          </p:nvPr>
        </p:nvGraphicFramePr>
        <p:xfrm>
          <a:off x="0" y="441157"/>
          <a:ext cx="12260370" cy="6125350"/>
        </p:xfrm>
        <a:graphic>
          <a:graphicData uri="http://schemas.openxmlformats.org/drawingml/2006/table">
            <a:tbl>
              <a:tblPr firstRow="1" bandRow="1">
                <a:tableStyleId>{1E171933-4619-4E11-9A3F-F7608DF75F80}</a:tableStyleId>
              </a:tblPr>
              <a:tblGrid>
                <a:gridCol w="1194179">
                  <a:extLst>
                    <a:ext uri="{9D8B030D-6E8A-4147-A177-3AD203B41FA5}">
                      <a16:colId xmlns:a16="http://schemas.microsoft.com/office/drawing/2014/main" val="1527863934"/>
                    </a:ext>
                  </a:extLst>
                </a:gridCol>
                <a:gridCol w="984248">
                  <a:extLst>
                    <a:ext uri="{9D8B030D-6E8A-4147-A177-3AD203B41FA5}">
                      <a16:colId xmlns:a16="http://schemas.microsoft.com/office/drawing/2014/main" val="2118112610"/>
                    </a:ext>
                  </a:extLst>
                </a:gridCol>
                <a:gridCol w="5069416">
                  <a:extLst>
                    <a:ext uri="{9D8B030D-6E8A-4147-A177-3AD203B41FA5}">
                      <a16:colId xmlns:a16="http://schemas.microsoft.com/office/drawing/2014/main" val="2405627847"/>
                    </a:ext>
                  </a:extLst>
                </a:gridCol>
                <a:gridCol w="5012527">
                  <a:extLst>
                    <a:ext uri="{9D8B030D-6E8A-4147-A177-3AD203B41FA5}">
                      <a16:colId xmlns:a16="http://schemas.microsoft.com/office/drawing/2014/main" val="1987869538"/>
                    </a:ext>
                  </a:extLst>
                </a:gridCol>
              </a:tblGrid>
              <a:tr h="642364">
                <a:tc>
                  <a:txBody>
                    <a:bodyPr/>
                    <a:lstStyle/>
                    <a:p>
                      <a:r>
                        <a:rPr lang="fi-FI" sz="14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400" dirty="0"/>
                        <a:t>MENETELMÄT</a:t>
                      </a:r>
                      <a:endParaRPr lang="fi-FI" sz="1400" dirty="0">
                        <a:solidFill>
                          <a:srgbClr val="C00000"/>
                        </a:solidFill>
                      </a:endParaRPr>
                    </a:p>
                  </a:txBody>
                  <a:tcPr/>
                </a:tc>
                <a:tc>
                  <a:txBody>
                    <a:bodyPr/>
                    <a:lstStyle/>
                    <a:p>
                      <a:r>
                        <a:rPr lang="fi-FI" sz="1400" dirty="0"/>
                        <a:t>MITTARIT</a:t>
                      </a:r>
                    </a:p>
                  </a:txBody>
                  <a:tcPr/>
                </a:tc>
                <a:extLst>
                  <a:ext uri="{0D108BD9-81ED-4DB2-BD59-A6C34878D82A}">
                    <a16:rowId xmlns:a16="http://schemas.microsoft.com/office/drawing/2014/main" val="1840333654"/>
                  </a:ext>
                </a:extLst>
              </a:tr>
              <a:tr h="5393830">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LAPSET JA NUORET</a:t>
                      </a:r>
                    </a:p>
                  </a:txBody>
                  <a:tcPr/>
                </a:tc>
                <a:tc>
                  <a:txBody>
                    <a:bodyPr/>
                    <a:lstStyle/>
                    <a:p>
                      <a:r>
                        <a:rPr lang="fi-FI" sz="1300" dirty="0">
                          <a:solidFill>
                            <a:schemeClr val="tx1"/>
                          </a:solidFill>
                        </a:rPr>
                        <a:t>Lapset ja nuoret, erityisesti tytöt</a:t>
                      </a:r>
                    </a:p>
                    <a:p>
                      <a:endParaRPr lang="fi-FI" sz="1300">
                        <a:solidFill>
                          <a:srgbClr val="7030A0"/>
                        </a:solidFill>
                      </a:endParaRPr>
                    </a:p>
                  </a:txBody>
                  <a:tcPr/>
                </a:tc>
                <a:tc>
                  <a:txBody>
                    <a:bodyPr/>
                    <a:lstStyle/>
                    <a:p>
                      <a:pPr rtl="0" fontAlgn="base"/>
                      <a:r>
                        <a:rPr lang="fi-FI" sz="1300" b="0" i="0" kern="1200" dirty="0">
                          <a:solidFill>
                            <a:schemeClr val="dk1"/>
                          </a:solidFill>
                          <a:effectLst/>
                          <a:latin typeface="+mn-lt"/>
                          <a:ea typeface="+mn-ea"/>
                          <a:cs typeface="+mn-cs"/>
                        </a:rPr>
                        <a:t>KAIKILLE: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Tunne- ja vuorovaikutustaitojen vahvistaminen (esim. </a:t>
                      </a:r>
                      <a:r>
                        <a:rPr lang="fi-FI" sz="1300" b="0" i="0" kern="1200" dirty="0">
                          <a:solidFill>
                            <a:schemeClr val="dk1"/>
                          </a:solidFill>
                          <a:effectLst/>
                          <a:latin typeface="+mn-lt"/>
                          <a:ea typeface="+mn-ea"/>
                          <a:cs typeface="+mn-cs"/>
                          <a:hlinkClick r:id="rId3"/>
                        </a:rPr>
                        <a:t>Ihmeelliset vuodet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4"/>
                        </a:rPr>
                        <a:t>Friends</a:t>
                      </a:r>
                      <a:r>
                        <a:rPr lang="fi-FI" sz="1300" b="0" i="0" kern="1200" dirty="0">
                          <a:solidFill>
                            <a:schemeClr val="dk1"/>
                          </a:solidFill>
                          <a:effectLst/>
                          <a:latin typeface="+mn-lt"/>
                          <a:ea typeface="+mn-ea"/>
                          <a:cs typeface="+mn-cs"/>
                        </a:rPr>
                        <a:t>, </a:t>
                      </a:r>
                      <a:r>
                        <a:rPr lang="fi-FI" sz="1300" b="0" i="0" u="none" strike="noStrike" kern="1200" noProof="0" dirty="0">
                          <a:solidFill>
                            <a:schemeClr val="dk1"/>
                          </a:solidFill>
                          <a:effectLst/>
                          <a:latin typeface="Calibri"/>
                          <a:hlinkClick r:id="rId5"/>
                        </a:rPr>
                        <a:t>Hyvän mielen koulu</a:t>
                      </a:r>
                      <a:r>
                        <a:rPr lang="fi-FI" sz="1300" b="0" i="0" u="none" strike="noStrike" kern="1200" noProof="0" dirty="0">
                          <a:solidFill>
                            <a:schemeClr val="dk1"/>
                          </a:solidFill>
                          <a:effectLst/>
                          <a:latin typeface="Calibri"/>
                        </a:rPr>
                        <a:t> materiaalit,</a:t>
                      </a:r>
                      <a:r>
                        <a:rPr lang="fi-FI" sz="1300" b="0" i="0" u="none" strike="noStrike" kern="1200" baseline="0" noProof="0" dirty="0">
                          <a:solidFill>
                            <a:schemeClr val="dk1"/>
                          </a:solidFill>
                          <a:effectLst/>
                          <a:latin typeface="Calibri"/>
                        </a:rPr>
                        <a:t> </a:t>
                      </a:r>
                      <a:r>
                        <a:rPr lang="fi-FI" sz="1300" b="0" i="0" u="none" strike="noStrike" kern="1200" noProof="0" dirty="0">
                          <a:solidFill>
                            <a:schemeClr val="dk1"/>
                          </a:solidFill>
                          <a:effectLst/>
                          <a:latin typeface="Calibri"/>
                          <a:hlinkClick r:id="rId6"/>
                        </a:rPr>
                        <a:t>Hyvän mielen taitomerkki</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Mielenterveyttä tukeva arkiympäristö (</a:t>
                      </a:r>
                      <a:r>
                        <a:rPr lang="fi-FI" sz="1300" b="0" i="0" kern="1200" dirty="0">
                          <a:solidFill>
                            <a:schemeClr val="dk1"/>
                          </a:solidFill>
                          <a:effectLst/>
                          <a:latin typeface="+mn-lt"/>
                          <a:ea typeface="+mn-ea"/>
                          <a:cs typeface="+mn-cs"/>
                          <a:hlinkClick r:id="rId7"/>
                        </a:rPr>
                        <a:t>ProVaka</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8"/>
                        </a:rPr>
                        <a:t>Prokoulu</a:t>
                      </a:r>
                      <a:r>
                        <a:rPr lang="fi-FI" sz="1300" b="0" i="0" kern="1200" dirty="0">
                          <a:solidFill>
                            <a:schemeClr val="dk1"/>
                          </a:solidFill>
                          <a:effectLst/>
                          <a:latin typeface="+mn-lt"/>
                          <a:ea typeface="+mn-ea"/>
                          <a:cs typeface="+mn-cs"/>
                        </a:rPr>
                        <a:t>, Nuoren mielen ensiapu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9"/>
                        </a:rPr>
                        <a:t>N</a:t>
                      </a:r>
                      <a:r>
                        <a:rPr lang="fi-FI" sz="1300" b="0" i="0" kern="1200" dirty="0">
                          <a:solidFill>
                            <a:schemeClr val="dk1"/>
                          </a:solidFill>
                          <a:effectLst/>
                          <a:latin typeface="+mn-lt"/>
                          <a:ea typeface="+mn-ea"/>
                          <a:cs typeface="+mn-cs"/>
                          <a:hlinkClick r:id="rId9"/>
                        </a:rPr>
                        <a:t>MEA</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Harrastustoiminta ja mielekäs tekeminen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Mielenterveyden </a:t>
                      </a:r>
                      <a:r>
                        <a:rPr lang="fi-FI" sz="1300" b="0" i="0" kern="1200" dirty="0" err="1">
                          <a:solidFill>
                            <a:schemeClr val="tx1"/>
                          </a:solidFill>
                          <a:effectLst/>
                          <a:latin typeface="+mn-lt"/>
                          <a:ea typeface="+mn-ea"/>
                          <a:cs typeface="+mn-cs"/>
                        </a:rPr>
                        <a:t>puheeksiotto</a:t>
                      </a:r>
                      <a:r>
                        <a:rPr lang="fi-FI" sz="1300" b="0" i="0" kern="1200" dirty="0">
                          <a:solidFill>
                            <a:schemeClr val="tx1"/>
                          </a:solidFill>
                          <a:effectLst/>
                          <a:latin typeface="+mn-lt"/>
                          <a:ea typeface="+mn-ea"/>
                          <a:cs typeface="+mn-cs"/>
                        </a:rPr>
                        <a:t>. Masennusseula (</a:t>
                      </a:r>
                      <a:r>
                        <a:rPr lang="fi-FI" sz="1300" b="0" i="0" kern="1200" dirty="0">
                          <a:solidFill>
                            <a:schemeClr val="tx1"/>
                          </a:solidFill>
                          <a:effectLst/>
                          <a:latin typeface="+mn-lt"/>
                          <a:ea typeface="+mn-ea"/>
                          <a:cs typeface="+mn-cs"/>
                          <a:hlinkClick r:id="rId10"/>
                        </a:rPr>
                        <a:t>RBDI</a:t>
                      </a:r>
                      <a:r>
                        <a:rPr lang="fi-FI" sz="1300" b="0" i="0" kern="1200" dirty="0">
                          <a:solidFill>
                            <a:schemeClr val="tx1"/>
                          </a:solidFill>
                          <a:effectLst/>
                          <a:latin typeface="+mn-lt"/>
                          <a:ea typeface="+mn-ea"/>
                          <a:cs typeface="+mn-cs"/>
                        </a:rPr>
                        <a:t>)** nuorille </a:t>
                      </a: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1"/>
                        </a:rPr>
                        <a:t>Mielenterveystalo.fi</a:t>
                      </a:r>
                      <a:r>
                        <a:rPr lang="fi-FI" sz="1300" b="0" i="0" kern="1200" baseline="0" dirty="0">
                          <a:solidFill>
                            <a:schemeClr val="tx1"/>
                          </a:solidFill>
                          <a:effectLst/>
                          <a:latin typeface="+mn-lt"/>
                          <a:ea typeface="+mn-ea"/>
                          <a:cs typeface="+mn-cs"/>
                        </a:rPr>
                        <a:t> </a:t>
                      </a:r>
                    </a:p>
                    <a:p>
                      <a:pPr rtl="0" fontAlgn="base"/>
                      <a:endParaRPr lang="fi-FI" sz="1300" b="0" i="0" kern="1200">
                        <a:solidFill>
                          <a:schemeClr val="dk1"/>
                        </a:solidFill>
                        <a:effectLst/>
                        <a:latin typeface="+mn-lt"/>
                        <a:ea typeface="+mn-ea"/>
                        <a:cs typeface="+mn-cs"/>
                      </a:endParaRPr>
                    </a:p>
                    <a:p>
                      <a:pPr lvl="0">
                        <a:buNone/>
                      </a:pPr>
                      <a:r>
                        <a:rPr lang="fi-FI" sz="1300" b="0" i="0" kern="1200" dirty="0">
                          <a:solidFill>
                            <a:schemeClr val="dk1"/>
                          </a:solidFill>
                          <a:effectLst/>
                          <a:latin typeface="+mn-lt"/>
                          <a:ea typeface="+mn-ea"/>
                          <a:cs typeface="+mn-cs"/>
                        </a:rPr>
                        <a:t>VARHAINEN PUUTTUMINEN: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Lapset puheeksi</a:t>
                      </a:r>
                      <a:r>
                        <a:rPr lang="fi-FI" sz="1300" b="0" i="0" kern="1200" dirty="0">
                          <a:solidFill>
                            <a:schemeClr val="dk1"/>
                          </a:solidFill>
                          <a:effectLst/>
                          <a:latin typeface="+mn-lt"/>
                          <a:ea typeface="+mn-ea"/>
                          <a:cs typeface="+mn-cs"/>
                        </a:rPr>
                        <a:t> - toimintamalli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Monitoimijainen työskentely- ja arviointimalli</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Kulttuuriresepti</a:t>
                      </a:r>
                      <a:r>
                        <a:rPr lang="fi-FI" sz="1300" b="0" i="0" kern="1200" dirty="0">
                          <a:solidFill>
                            <a:schemeClr val="dk1"/>
                          </a:solidFill>
                          <a:effectLst/>
                          <a:latin typeface="+mn-lt"/>
                          <a:ea typeface="+mn-ea"/>
                          <a:cs typeface="+mn-cs"/>
                        </a:rPr>
                        <a:t>  / </a:t>
                      </a:r>
                      <a:r>
                        <a:rPr lang="fi-FI" sz="1300" b="0" i="0" kern="1200" dirty="0">
                          <a:solidFill>
                            <a:schemeClr val="dk1"/>
                          </a:solidFill>
                          <a:effectLst/>
                          <a:latin typeface="+mn-lt"/>
                          <a:ea typeface="+mn-ea"/>
                          <a:cs typeface="+mn-cs"/>
                          <a:hlinkClick r:id="rId15"/>
                        </a:rPr>
                        <a:t>LAKU</a:t>
                      </a:r>
                      <a:r>
                        <a:rPr lang="fi-FI" sz="1300" b="0" i="0" kern="1200" dirty="0">
                          <a:solidFill>
                            <a:schemeClr val="dk1"/>
                          </a:solidFill>
                          <a:effectLst/>
                          <a:latin typeface="+mn-lt"/>
                          <a:ea typeface="+mn-ea"/>
                          <a:cs typeface="+mn-cs"/>
                        </a:rPr>
                        <a:t>-lähete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Koulupoissaoloihin puuttumismalli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Kirjallinen toimintaohje sote- palveluissa, kun lapsen ja nuoren omaisella tai läheisellä mielenterveys - tai päihdeongelma</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lvl="0" indent="0">
                        <a:buNone/>
                      </a:pPr>
                      <a:r>
                        <a:rPr lang="fi-FI" sz="1300" b="0" i="0" u="none" strike="noStrike" kern="1200" noProof="0" dirty="0">
                          <a:solidFill>
                            <a:schemeClr val="dk1"/>
                          </a:solidFill>
                          <a:effectLst/>
                          <a:latin typeface="Calibri"/>
                        </a:rPr>
                        <a:t>KUN JO ONGELMIA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6"/>
                        </a:rPr>
                        <a:t>IPC</a:t>
                      </a:r>
                      <a:r>
                        <a:rPr lang="fi-FI" sz="1300" b="0" i="0" u="none" strike="noStrike" kern="1200" noProof="0" dirty="0">
                          <a:solidFill>
                            <a:schemeClr val="dk1"/>
                          </a:solidFill>
                          <a:effectLst/>
                          <a:latin typeface="Calibri"/>
                        </a:rPr>
                        <a:t> -ohjaus- ja neuvontamenetelmä**  </a:t>
                      </a:r>
                      <a:endParaRPr lang="fi-FI" sz="1300" b="0" i="0" u="none" strike="noStrike" kern="1200" noProof="0" dirty="0">
                        <a:solidFill>
                          <a:srgbClr val="FF0000"/>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7"/>
                        </a:rPr>
                        <a:t>Cool Kids </a:t>
                      </a:r>
                      <a:r>
                        <a:rPr lang="fi-FI" sz="1300" b="0" i="0" u="none" strike="noStrike" kern="1200" noProof="0" dirty="0">
                          <a:solidFill>
                            <a:schemeClr val="dk1"/>
                          </a:solidFill>
                          <a:effectLst/>
                          <a:latin typeface="Calibri"/>
                        </a:rPr>
                        <a:t>-menetelmä (ahdistus)</a:t>
                      </a:r>
                      <a:endParaRPr lang="en-US" sz="1300" b="0" i="0" u="none" strike="noStrike" kern="1200" noProof="0" dirty="0">
                        <a:effectLst/>
                        <a:latin typeface="Calibri"/>
                      </a:endParaRPr>
                    </a:p>
                  </a:txBody>
                  <a:tcPr/>
                </a:tc>
                <a:tc>
                  <a:txBody>
                    <a:bodyPr/>
                    <a:lstStyle/>
                    <a:p>
                      <a:pPr rtl="0" fontAlgn="base"/>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Kohtalainen tai vaikea ahdistuneisuus,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2019</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Ollut huolissaan mielialastaan kuluneen 12kk aikana,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Vähintään kaksi viikkoa kestänyt masennusoireilu, % 8 ja 9.lk, erityisesti tytöt</a:t>
                      </a:r>
                    </a:p>
                    <a:p>
                      <a:pPr marL="285750" indent="-285750" rtl="0" fontAlgn="base">
                        <a:buFont typeface="Arial" panose="020B0604020202020204" pitchFamily="34" charset="0"/>
                        <a:buChar char="•"/>
                      </a:pPr>
                      <a:r>
                        <a:rPr lang="fi-FI" sz="1300" b="0" i="0" u="none" strike="noStrike" kern="1200" noProof="0" dirty="0">
                          <a:effectLst/>
                        </a:rPr>
                        <a:t>Koulu-uupumus,</a:t>
                      </a:r>
                      <a:r>
                        <a:rPr lang="fi-FI" sz="1300" b="0" i="0" u="none" strike="noStrike" kern="1200" baseline="0" noProof="0" dirty="0">
                          <a:effectLst/>
                        </a:rPr>
                        <a:t> %, </a:t>
                      </a:r>
                      <a:r>
                        <a:rPr lang="fi-FI" sz="1300" b="0" i="0" u="none" strike="noStrike" kern="1200" noProof="0" dirty="0">
                          <a:effectLst/>
                        </a:rPr>
                        <a:t> 8. ja 9.lk (kehittyy jatkuvaan koulutyöhön tai opiskeluun liittyvän stressin seurauksena)</a:t>
                      </a:r>
                    </a:p>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Sotkanet:</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0-17-vuotiaat /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lastenpsykiatria</a:t>
                      </a:r>
                      <a:r>
                        <a:rPr lang="en-US" sz="1300" b="0" i="0" u="none" strike="noStrike" noProof="0" dirty="0">
                          <a:latin typeface="Calibri"/>
                        </a:rPr>
                        <a:t> / 1000 0-12v</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nuorisopsykiatria</a:t>
                      </a:r>
                      <a:r>
                        <a:rPr lang="en-US" sz="1300" b="0" i="0" u="none" strike="noStrike" noProof="0" dirty="0">
                          <a:latin typeface="Calibri"/>
                        </a:rPr>
                        <a:t> / 1000 13-17-vuotiasta</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Psykiatrian</a:t>
                      </a:r>
                      <a:r>
                        <a:rPr lang="en-US" sz="1300" b="0" i="0" u="none" strike="noStrike" noProof="0" dirty="0">
                          <a:latin typeface="Calibri"/>
                        </a:rPr>
                        <a:t> </a:t>
                      </a:r>
                      <a:r>
                        <a:rPr lang="en-US" sz="1300" b="0" i="0" u="none" strike="noStrike" noProof="0" dirty="0" err="1">
                          <a:latin typeface="Calibri"/>
                        </a:rPr>
                        <a:t>laitoshoidon</a:t>
                      </a:r>
                      <a:r>
                        <a:rPr lang="en-US" sz="1300" b="0" i="0" u="none" strike="noStrike" noProof="0" dirty="0">
                          <a:latin typeface="Calibri"/>
                        </a:rPr>
                        <a:t> </a:t>
                      </a:r>
                      <a:r>
                        <a:rPr lang="en-US" sz="1300" b="0" i="0" u="none" strike="noStrike" noProof="0" dirty="0" err="1">
                          <a:latin typeface="Calibri"/>
                        </a:rPr>
                        <a:t>hoitopäivät</a:t>
                      </a:r>
                      <a:r>
                        <a:rPr lang="en-US" sz="1300" b="0" i="0" u="none" strike="noStrike" noProof="0" dirty="0">
                          <a:latin typeface="Calibri"/>
                        </a:rPr>
                        <a:t> 0-16v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Mielenterveysperustaisesti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saavien</a:t>
                      </a:r>
                      <a:r>
                        <a:rPr lang="en-US" sz="1300" b="0" i="0" u="none" strike="noStrike" noProof="0" dirty="0">
                          <a:latin typeface="Calibri"/>
                        </a:rPr>
                        <a:t> 16-24-vuotiaiden </a:t>
                      </a:r>
                      <a:r>
                        <a:rPr lang="en-US" sz="1300" b="0" i="0" u="none" strike="noStrike" noProof="0" dirty="0" err="1">
                          <a:latin typeface="Calibri"/>
                        </a:rPr>
                        <a:t>osuus</a:t>
                      </a:r>
                      <a:r>
                        <a:rPr lang="en-US" sz="1300" b="0" i="0" u="none" strike="noStrike" noProof="0" dirty="0">
                          <a:latin typeface="Calibri"/>
                        </a:rPr>
                        <a:t>, </a:t>
                      </a:r>
                      <a:r>
                        <a:rPr lang="en-US" sz="1300" b="0" i="0" u="none" strike="noStrike" noProof="0" dirty="0" err="1">
                          <a:latin typeface="Calibri"/>
                        </a:rPr>
                        <a:t>erityisesti</a:t>
                      </a:r>
                      <a:r>
                        <a:rPr lang="en-US" sz="1300" b="0" i="0" u="none" strike="noStrike" noProof="0" dirty="0">
                          <a:latin typeface="Calibri"/>
                        </a:rPr>
                        <a:t> </a:t>
                      </a:r>
                      <a:r>
                        <a:rPr lang="en-US" sz="1300" b="0" i="0" u="none" strike="noStrike" noProof="0" dirty="0" err="1">
                          <a:latin typeface="Calibri"/>
                        </a:rPr>
                        <a:t>tytöt</a:t>
                      </a:r>
                      <a:endParaRPr lang="en-US" sz="1300" b="0" i="0" u="none" strike="noStrike" noProof="0" dirty="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Mielenterveysperusteisesti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1000 </a:t>
                      </a:r>
                      <a:r>
                        <a:rPr lang="en-US" sz="1300" b="0" i="0" u="none" strike="noStrike" noProof="0" dirty="0" err="1">
                          <a:latin typeface="Calibri"/>
                        </a:rPr>
                        <a:t>vastaavanikäisestä</a:t>
                      </a:r>
                      <a:endParaRPr lang="en-US" sz="1300" b="0" i="0" u="none" strike="noStrike" noProof="0">
                        <a:latin typeface="Calibri"/>
                      </a:endParaRPr>
                    </a:p>
                    <a:p>
                      <a:pPr marL="0" lvl="0" indent="0" algn="l">
                        <a:lnSpc>
                          <a:spcPct val="100000"/>
                        </a:lnSpc>
                        <a:spcBef>
                          <a:spcPts val="0"/>
                        </a:spcBef>
                        <a:spcAft>
                          <a:spcPts val="0"/>
                        </a:spcAft>
                        <a:buFont typeface="Arial"/>
                        <a:buNone/>
                      </a:pPr>
                      <a:r>
                        <a:rPr lang="en-US" sz="1300" b="0" i="0" u="none" strike="noStrike" noProof="0" dirty="0" err="1">
                          <a:latin typeface="Calibri"/>
                        </a:rPr>
                        <a:t>TEAviisari</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dirty="0" err="1">
                          <a:latin typeface="Calibri"/>
                        </a:rPr>
                        <a:t>perusopetus</a:t>
                      </a:r>
                      <a:r>
                        <a:rPr lang="en-US" sz="1300" b="0" i="0" u="none" strike="noStrike" baseline="0" noProof="0" dirty="0">
                          <a:latin typeface="Calibri"/>
                        </a:rPr>
                        <a:t>:</a:t>
                      </a:r>
                      <a:endParaRPr lang="en-US" sz="1300" b="0" i="0" u="none" strike="noStrike" noProof="0" dirty="0">
                        <a:latin typeface="Calibri"/>
                      </a:endParaRPr>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solidFill>
                            <a:srgbClr val="7030A0"/>
                          </a:solidFill>
                        </a:rPr>
                        <a:t>Oppilaiden</a:t>
                      </a:r>
                      <a:r>
                        <a:rPr lang="en-US" sz="1300" b="0" i="0" u="none" strike="noStrike" noProof="0" dirty="0">
                          <a:solidFill>
                            <a:srgbClr val="7030A0"/>
                          </a:solidFill>
                        </a:rPr>
                        <a:t> </a:t>
                      </a:r>
                      <a:r>
                        <a:rPr lang="en-US" sz="1300" b="0" i="0" u="none" strike="noStrike" noProof="0" dirty="0" err="1">
                          <a:solidFill>
                            <a:srgbClr val="7030A0"/>
                          </a:solidFill>
                        </a:rPr>
                        <a:t>poissaolojen</a:t>
                      </a:r>
                      <a:r>
                        <a:rPr lang="en-US" sz="1300" b="0" i="0" u="none" strike="noStrike" noProof="0" dirty="0">
                          <a:solidFill>
                            <a:srgbClr val="7030A0"/>
                          </a:solidFill>
                        </a:rPr>
                        <a:t> </a:t>
                      </a:r>
                      <a:r>
                        <a:rPr lang="en-US" sz="1300" b="0" i="0" u="none" strike="noStrike" noProof="0" dirty="0" err="1">
                          <a:solidFill>
                            <a:srgbClr val="7030A0"/>
                          </a:solidFill>
                        </a:rPr>
                        <a:t>kokonaismäärää</a:t>
                      </a:r>
                      <a:r>
                        <a:rPr lang="en-US" sz="1300" b="0" i="0" u="none" strike="noStrike" noProof="0" dirty="0">
                          <a:solidFill>
                            <a:srgbClr val="7030A0"/>
                          </a:solidFill>
                        </a:rPr>
                        <a:t> </a:t>
                      </a:r>
                      <a:r>
                        <a:rPr lang="en-US" sz="1300" b="0" i="0" u="none" strike="noStrike" noProof="0" dirty="0" err="1">
                          <a:solidFill>
                            <a:srgbClr val="7030A0"/>
                          </a:solidFill>
                        </a:rPr>
                        <a:t>seurataan</a:t>
                      </a:r>
                      <a:r>
                        <a:rPr lang="en-US" sz="1300" b="0" i="0" u="none" strike="noStrike" noProof="0" dirty="0">
                          <a:solidFill>
                            <a:srgbClr val="7030A0"/>
                          </a:solidFill>
                        </a:rPr>
                        <a:t> </a:t>
                      </a:r>
                      <a:r>
                        <a:rPr lang="en-US" sz="1300" b="0" i="0" u="none" strike="noStrike" noProof="0" dirty="0" err="1">
                          <a:solidFill>
                            <a:srgbClr val="7030A0"/>
                          </a:solidFill>
                        </a:rPr>
                        <a:t>koko</a:t>
                      </a:r>
                      <a:r>
                        <a:rPr lang="en-US" sz="1300" b="0" i="0" u="none" strike="noStrike" noProof="0" dirty="0">
                          <a:solidFill>
                            <a:srgbClr val="7030A0"/>
                          </a:solidFill>
                        </a:rPr>
                        <a:t> </a:t>
                      </a:r>
                      <a:r>
                        <a:rPr lang="en-US" sz="1300" b="0" i="0" u="none" strike="noStrike" noProof="0" dirty="0" err="1">
                          <a:solidFill>
                            <a:srgbClr val="7030A0"/>
                          </a:solidFill>
                        </a:rPr>
                        <a:t>koulussa</a:t>
                      </a:r>
                      <a:r>
                        <a:rPr lang="en-US" sz="1300" b="0" i="0" u="none" strike="noStrike" noProof="0" dirty="0">
                          <a:solidFill>
                            <a:srgbClr val="7030A0"/>
                          </a:solidFill>
                        </a:rPr>
                        <a:t> HYTE(K)</a:t>
                      </a:r>
                    </a:p>
                    <a:p>
                      <a:pPr marL="0" marR="0" lvl="0" indent="0" algn="l">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baseline="0" noProof="0" dirty="0">
                          <a:solidFill>
                            <a:schemeClr val="tx1"/>
                          </a:solidFill>
                        </a:rPr>
                        <a:t> </a:t>
                      </a:r>
                      <a:r>
                        <a:rPr lang="en-US" sz="1300" b="0" i="0" u="none" strike="noStrike" baseline="0" noProof="0" err="1">
                          <a:solidFill>
                            <a:schemeClr val="tx1"/>
                          </a:solidFill>
                        </a:rPr>
                        <a:t>hyte-menetelmät</a:t>
                      </a:r>
                      <a:r>
                        <a:rPr lang="en-US" sz="1300" b="0" i="0" u="none" strike="noStrike" baseline="0" noProof="0" dirty="0">
                          <a:solidFill>
                            <a:schemeClr val="tx1"/>
                          </a:solidFill>
                        </a:rPr>
                        <a:t> </a:t>
                      </a:r>
                      <a:r>
                        <a:rPr lang="en-US" sz="1300" b="0" i="0" u="none" strike="noStrike" baseline="0"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340492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624199318"/>
              </p:ext>
            </p:extLst>
          </p:nvPr>
        </p:nvGraphicFramePr>
        <p:xfrm>
          <a:off x="93378" y="441157"/>
          <a:ext cx="12166996" cy="6049722"/>
        </p:xfrm>
        <a:graphic>
          <a:graphicData uri="http://schemas.openxmlformats.org/drawingml/2006/table">
            <a:tbl>
              <a:tblPr firstRow="1" bandRow="1">
                <a:tableStyleId>{1E171933-4619-4E11-9A3F-F7608DF75F80}</a:tableStyleId>
              </a:tblPr>
              <a:tblGrid>
                <a:gridCol w="1229101">
                  <a:extLst>
                    <a:ext uri="{9D8B030D-6E8A-4147-A177-3AD203B41FA5}">
                      <a16:colId xmlns:a16="http://schemas.microsoft.com/office/drawing/2014/main" val="1527863934"/>
                    </a:ext>
                  </a:extLst>
                </a:gridCol>
                <a:gridCol w="1637640">
                  <a:extLst>
                    <a:ext uri="{9D8B030D-6E8A-4147-A177-3AD203B41FA5}">
                      <a16:colId xmlns:a16="http://schemas.microsoft.com/office/drawing/2014/main" val="2118112610"/>
                    </a:ext>
                  </a:extLst>
                </a:gridCol>
                <a:gridCol w="5869020">
                  <a:extLst>
                    <a:ext uri="{9D8B030D-6E8A-4147-A177-3AD203B41FA5}">
                      <a16:colId xmlns:a16="http://schemas.microsoft.com/office/drawing/2014/main" val="2405627847"/>
                    </a:ext>
                  </a:extLst>
                </a:gridCol>
                <a:gridCol w="3431235">
                  <a:extLst>
                    <a:ext uri="{9D8B030D-6E8A-4147-A177-3AD203B41FA5}">
                      <a16:colId xmlns:a16="http://schemas.microsoft.com/office/drawing/2014/main" val="1987869538"/>
                    </a:ext>
                  </a:extLst>
                </a:gridCol>
              </a:tblGrid>
              <a:tr h="503651">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5531562">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AIKUISET</a:t>
                      </a:r>
                    </a:p>
                  </a:txBody>
                  <a:tcPr/>
                </a:tc>
                <a:tc>
                  <a:txBody>
                    <a:bodyPr/>
                    <a:lstStyle/>
                    <a:p>
                      <a:pPr marL="0" indent="0">
                        <a:buNone/>
                      </a:pPr>
                      <a:r>
                        <a:rPr lang="fi-FI" sz="1300" dirty="0">
                          <a:solidFill>
                            <a:schemeClr val="tx1"/>
                          </a:solidFill>
                        </a:rPr>
                        <a:t>Työelämän ulkopuolella olevat ja työttömät</a:t>
                      </a:r>
                    </a:p>
                    <a:p>
                      <a:pPr marL="285750" lvl="0" indent="-285750">
                        <a:buFont typeface="Arial" panose="020B0604020202020204" pitchFamily="34" charset="0"/>
                        <a:buChar char="•"/>
                      </a:pPr>
                      <a:endParaRPr lang="fi-FI" sz="1300">
                        <a:solidFill>
                          <a:schemeClr val="tx1"/>
                        </a:solidFill>
                      </a:endParaRPr>
                    </a:p>
                    <a:p>
                      <a:pPr marL="0" lvl="0" indent="0">
                        <a:buNone/>
                      </a:pPr>
                      <a:r>
                        <a:rPr lang="fi-FI" sz="1300" dirty="0">
                          <a:solidFill>
                            <a:schemeClr val="tx1"/>
                          </a:solidFill>
                        </a:rPr>
                        <a:t>Tutkitun</a:t>
                      </a:r>
                      <a:r>
                        <a:rPr lang="fi-FI" sz="1300" baseline="0" dirty="0">
                          <a:solidFill>
                            <a:schemeClr val="tx1"/>
                          </a:solidFill>
                        </a:rPr>
                        <a:t> tiedon perusteella huomioitava itsemurhien ehkäisyssä: </a:t>
                      </a:r>
                      <a:r>
                        <a:rPr lang="fi-FI" sz="1300" dirty="0">
                          <a:solidFill>
                            <a:schemeClr val="tx1"/>
                          </a:solidFill>
                        </a:rPr>
                        <a:t>sateenkaarivähemmistöt, väkivallan uhrit, kielteisen</a:t>
                      </a:r>
                      <a:r>
                        <a:rPr lang="fi-FI" sz="1300" baseline="0" dirty="0">
                          <a:solidFill>
                            <a:schemeClr val="tx1"/>
                          </a:solidFill>
                        </a:rPr>
                        <a:t> turvapaikkapäätöksen saaneet, vangit, ulosotossa olevat, taloudelliset ongelmat, pitkäaikainen kipu, sairaudet, päihteet, ongelmapelaaminen</a:t>
                      </a:r>
                      <a:endParaRPr lang="fi-FI" sz="1300" dirty="0">
                        <a:solidFill>
                          <a:schemeClr val="tx1"/>
                        </a:solidFill>
                      </a:endParaRPr>
                    </a:p>
                  </a:txBody>
                  <a:tcPr/>
                </a:tc>
                <a:tc>
                  <a:txBody>
                    <a:bodyPr/>
                    <a:lstStyle/>
                    <a:p>
                      <a:pPr marL="0" lvl="0" indent="0">
                        <a:buNone/>
                      </a:pPr>
                      <a:r>
                        <a:rPr lang="fi-FI" sz="1300" b="0" i="0" u="none" strike="noStrike" kern="1200" noProof="0" dirty="0">
                          <a:solidFill>
                            <a:schemeClr val="dk1"/>
                          </a:solidFill>
                          <a:effectLst/>
                          <a:latin typeface="Calibri"/>
                        </a:rPr>
                        <a:t>KAIKILLE </a:t>
                      </a:r>
                      <a:endParaRPr lang="en-US" sz="1300" b="0" i="0" u="none" strike="noStrike" kern="1200" noProof="0" dirty="0">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Mielenterveyden </a:t>
                      </a:r>
                      <a:r>
                        <a:rPr lang="fi-FI" sz="1300" b="0" i="0" u="none" strike="noStrike" kern="1200" noProof="0" err="1">
                          <a:solidFill>
                            <a:schemeClr val="dk1"/>
                          </a:solidFill>
                          <a:effectLst/>
                          <a:latin typeface="Calibri"/>
                        </a:rPr>
                        <a:t>puheeksiotto</a:t>
                      </a:r>
                      <a:r>
                        <a:rPr lang="fi-FI" sz="1300" b="0" i="0" u="none" strike="noStrike" kern="1200" noProof="0" dirty="0">
                          <a:solidFill>
                            <a:schemeClr val="dk1"/>
                          </a:solidFill>
                          <a:effectLst/>
                          <a:latin typeface="Calibri"/>
                        </a:rPr>
                        <a:t>. </a:t>
                      </a:r>
                      <a:r>
                        <a:rPr lang="fi-FI" sz="1300" b="0" i="0" u="none" strike="noStrike" kern="1200" noProof="0" dirty="0">
                          <a:effectLst/>
                        </a:rPr>
                        <a:t>Masennusseula (</a:t>
                      </a:r>
                      <a:r>
                        <a:rPr lang="fi-FI" sz="1300" b="0" i="0" u="none" strike="noStrike" kern="1200" noProof="0" dirty="0">
                          <a:effectLst/>
                          <a:hlinkClick r:id="rId3"/>
                        </a:rPr>
                        <a:t>BDI</a:t>
                      </a:r>
                      <a:r>
                        <a:rPr lang="fi-FI" sz="1300" b="0" i="0" u="none" strike="noStrike" kern="1200" noProof="0" dirty="0">
                          <a:effectLst/>
                        </a:rPr>
                        <a:t>) aikuisille perusterveydenhuollossa/sote**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4"/>
                        </a:rPr>
                        <a:t>Mielenterveystalo.fi</a:t>
                      </a:r>
                      <a:endParaRPr lang="fi-FI" sz="1300" b="0" i="0" u="none" strike="noStrike" kern="1200" noProof="0" dirty="0">
                        <a:solidFill>
                          <a:schemeClr val="tx1"/>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5"/>
                        </a:rPr>
                        <a:t>Itsetuhoisten ajatusten puheeksiotto</a:t>
                      </a:r>
                      <a:r>
                        <a:rPr lang="fi-FI" sz="1300" b="0" i="0" u="none" strike="noStrike" kern="1200" noProof="0" dirty="0">
                          <a:solidFill>
                            <a:schemeClr val="dk1"/>
                          </a:solidFill>
                          <a:effectLst/>
                          <a:latin typeface="Calibri"/>
                        </a:rPr>
                        <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Omaisten tukeminen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6"/>
                        </a:rPr>
                        <a:t>Hyvän mielen työpaikka</a:t>
                      </a:r>
                      <a:r>
                        <a:rPr lang="fi-FI" sz="1300" b="0" i="0" u="none" strike="noStrike" kern="1200" noProof="0" dirty="0">
                          <a:solidFill>
                            <a:schemeClr val="tx1"/>
                          </a:solidFill>
                          <a:effectLst/>
                          <a:latin typeface="Calibri"/>
                        </a:rPr>
                        <a:t> - merkki,</a:t>
                      </a:r>
                      <a:r>
                        <a:rPr lang="fi-FI" sz="1300" b="0" i="0" u="none" strike="noStrike" kern="1200" noProof="0" dirty="0">
                          <a:solidFill>
                            <a:srgbClr val="FF0000"/>
                          </a:solidFill>
                          <a:effectLst/>
                          <a:latin typeface="Calibri"/>
                        </a:rPr>
                        <a:t> </a:t>
                      </a:r>
                      <a:r>
                        <a:rPr lang="fi-FI" sz="1300" b="0" i="0" u="none" strike="noStrike" kern="1200" noProof="0" dirty="0">
                          <a:solidFill>
                            <a:schemeClr val="tx1"/>
                          </a:solidFill>
                          <a:effectLst/>
                          <a:latin typeface="Calibri"/>
                          <a:hlinkClick r:id="rId7"/>
                        </a:rPr>
                        <a:t>Hyvän mielen työpaikka -materiaalit</a:t>
                      </a: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rPr>
                        <a:t>Luonnon</a:t>
                      </a:r>
                      <a:r>
                        <a:rPr lang="fi-FI" sz="1300" b="0" i="0" u="none" strike="noStrike" kern="1200" noProof="0" dirty="0">
                          <a:solidFill>
                            <a:schemeClr val="dk1"/>
                          </a:solidFill>
                          <a:effectLst/>
                          <a:latin typeface="Calibri"/>
                        </a:rPr>
                        <a:t> ja </a:t>
                      </a:r>
                      <a:r>
                        <a:rPr lang="fi-FI" sz="1300" b="0" i="0" u="none" strike="noStrike" kern="1200" noProof="0" dirty="0">
                          <a:solidFill>
                            <a:schemeClr val="dk1"/>
                          </a:solidFill>
                          <a:effectLst/>
                          <a:latin typeface="Calibri"/>
                          <a:hlinkClick r:id="rId9"/>
                        </a:rPr>
                        <a:t>kulttuurin </a:t>
                      </a:r>
                      <a:r>
                        <a:rPr lang="fi-FI" sz="1300" b="0" i="0" u="none" strike="noStrike" kern="1200" noProof="0" dirty="0">
                          <a:solidFill>
                            <a:schemeClr val="dk1"/>
                          </a:solidFill>
                          <a:effectLst/>
                          <a:latin typeface="Calibri"/>
                        </a:rPr>
                        <a:t>hyvinvointivaikutusten hyödyntäminen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Mielenterveystaitojen vahvistaminen (elämän merkitys, mielekäs tekeminen, ihmissuhteet) (</a:t>
                      </a:r>
                      <a:r>
                        <a:rPr lang="fi-FI" sz="1300" b="0" i="0" u="none" strike="noStrike" kern="1200" noProof="0" dirty="0">
                          <a:solidFill>
                            <a:schemeClr val="dk1"/>
                          </a:solidFill>
                          <a:effectLst/>
                          <a:latin typeface="Calibri"/>
                          <a:hlinkClick r:id="rId10"/>
                        </a:rPr>
                        <a:t>MTEA1 </a:t>
                      </a:r>
                      <a:r>
                        <a:rPr lang="fi-FI" sz="1300" b="0" i="0" u="none" strike="noStrike" kern="1200" noProof="0" dirty="0">
                          <a:solidFill>
                            <a:schemeClr val="dk1"/>
                          </a:solidFill>
                          <a:effectLst/>
                          <a:latin typeface="Calibri"/>
                        </a:rPr>
                        <a:t>kuntalaisille) </a:t>
                      </a:r>
                      <a:endParaRPr lang="en-US"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rPr>
                        <a:t>Lisätään tietoisuutta auttavista digitaalisista </a:t>
                      </a:r>
                      <a:r>
                        <a:rPr lang="fi-FI" sz="1300" b="0" i="0" u="none" strike="noStrike" kern="1200" noProof="0" dirty="0">
                          <a:solidFill>
                            <a:schemeClr val="tx1"/>
                          </a:solidFill>
                          <a:effectLst/>
                          <a:latin typeface="Calibri"/>
                          <a:hlinkClick r:id="rId11"/>
                        </a:rPr>
                        <a:t>palveluista</a:t>
                      </a:r>
                      <a:r>
                        <a:rPr lang="fi-FI" sz="1300" b="0" i="0" u="none" strike="noStrike" kern="1200" noProof="0" dirty="0">
                          <a:solidFill>
                            <a:schemeClr val="tx1"/>
                          </a:solidFill>
                          <a:effectLst/>
                          <a:latin typeface="Calibri"/>
                        </a:rPr>
                        <a:t> </a:t>
                      </a:r>
                      <a:r>
                        <a:rPr lang="fi-FI" sz="1300" b="0" i="0" u="none" strike="noStrike" kern="1200" noProof="0" dirty="0">
                          <a:solidFill>
                            <a:schemeClr val="dk1"/>
                          </a:solidFill>
                          <a:effectLst/>
                          <a:latin typeface="Calibri"/>
                        </a:rPr>
                        <a:t>(itsearvioinnit, oma- ja itsehoito, vertaistuki, palvelevat puhelimet)</a:t>
                      </a:r>
                      <a:endParaRPr lang="fi-FI" dirty="0"/>
                    </a:p>
                    <a:p>
                      <a:pPr marL="0" lvl="0" indent="0">
                        <a:buClr>
                          <a:srgbClr val="000000"/>
                        </a:buClr>
                        <a:buNone/>
                      </a:pPr>
                      <a:endParaRPr lang="fi-FI" sz="1300" b="0" i="0" kern="1200">
                        <a:solidFill>
                          <a:schemeClr val="dk1"/>
                        </a:solidFill>
                        <a:effectLst/>
                        <a:latin typeface="+mn-lt"/>
                        <a:ea typeface="+mn-ea"/>
                        <a:cs typeface="+mn-cs"/>
                      </a:endParaRPr>
                    </a:p>
                    <a:p>
                      <a:pPr marL="0" lvl="0" indent="0">
                        <a:buNone/>
                      </a:pPr>
                      <a:r>
                        <a:rPr lang="fi-FI" sz="1300" b="0" i="0" kern="1200" dirty="0">
                          <a:solidFill>
                            <a:schemeClr val="dk1"/>
                          </a:solidFill>
                          <a:effectLst/>
                          <a:latin typeface="+mn-lt"/>
                          <a:ea typeface="+mn-ea"/>
                          <a:cs typeface="+mn-cs"/>
                        </a:rPr>
                        <a:t>VARHAINEN TUKI</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Mielenterveysosaamisen lisääminen (</a:t>
                      </a:r>
                      <a:r>
                        <a:rPr lang="fi-FI" sz="1300" b="0" i="0" kern="1200" dirty="0">
                          <a:solidFill>
                            <a:schemeClr val="dk1"/>
                          </a:solidFill>
                          <a:effectLst/>
                          <a:latin typeface="+mn-lt"/>
                          <a:ea typeface="+mn-ea"/>
                          <a:cs typeface="+mn-cs"/>
                          <a:hlinkClick r:id="rId12"/>
                        </a:rPr>
                        <a:t>MTEA 2 </a:t>
                      </a:r>
                      <a:r>
                        <a:rPr lang="fi-FI" sz="1300" b="0" i="0" kern="1200" dirty="0">
                          <a:solidFill>
                            <a:schemeClr val="dk1"/>
                          </a:solidFill>
                          <a:effectLst/>
                          <a:latin typeface="+mn-lt"/>
                          <a:ea typeface="+mn-ea"/>
                          <a:cs typeface="+mn-cs"/>
                        </a:rPr>
                        <a:t>aikuisten mielenterveyden ensiapu)**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Matalan kynnyksen palvelujen lisääminen ja saatavuus (esim. avovastaanotot)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a:solidFill>
                            <a:schemeClr val="dk1"/>
                          </a:solidFill>
                          <a:effectLst/>
                          <a:latin typeface="+mn-lt"/>
                          <a:ea typeface="+mn-ea"/>
                          <a:cs typeface="+mn-cs"/>
                        </a:rPr>
                        <a:t>KUN JO ONGELMIA</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LINITY</a:t>
                      </a:r>
                      <a:r>
                        <a:rPr lang="fi-FI" sz="1300" b="0" i="0" kern="1200" dirty="0">
                          <a:solidFill>
                            <a:schemeClr val="dk1"/>
                          </a:solidFill>
                          <a:effectLst/>
                          <a:latin typeface="+mn-lt"/>
                          <a:ea typeface="+mn-ea"/>
                          <a:cs typeface="+mn-cs"/>
                        </a:rPr>
                        <a:t> lyhytinterventio - itsemurhaa yrittäneille </a:t>
                      </a:r>
                    </a:p>
                    <a:p>
                      <a:pPr marL="0" indent="0" rtl="0" fontAlgn="base">
                        <a:buNone/>
                      </a:pPr>
                      <a:endParaRPr lang="fi-FI" sz="1300" b="0" i="0" kern="1200" dirty="0">
                        <a:solidFill>
                          <a:srgbClr val="C00000"/>
                        </a:solidFill>
                        <a:effectLst/>
                        <a:latin typeface="+mn-lt"/>
                        <a:ea typeface="+mn-ea"/>
                        <a:cs typeface="+mn-cs"/>
                      </a:endParaRPr>
                    </a:p>
                    <a:p>
                      <a:pPr marL="0" indent="0">
                        <a:buFont typeface="Arial" panose="020B0604020202020204" pitchFamily="34" charset="0"/>
                        <a:buNone/>
                      </a:pPr>
                      <a:endParaRPr lang="fi-FI" sz="1300" baseline="0">
                        <a:solidFill>
                          <a:schemeClr val="tx1"/>
                        </a:solidFill>
                      </a:endParaRPr>
                    </a:p>
                  </a:txBody>
                  <a:tcPr/>
                </a:tc>
                <a:tc>
                  <a:txBody>
                    <a:bodyPr/>
                    <a:lstStyle/>
                    <a:p>
                      <a:pPr marL="0" lvl="0" indent="0" algn="l">
                        <a:lnSpc>
                          <a:spcPct val="100000"/>
                        </a:lnSpc>
                        <a:spcBef>
                          <a:spcPts val="0"/>
                        </a:spcBef>
                        <a:spcAft>
                          <a:spcPts val="0"/>
                        </a:spcAft>
                        <a:buNone/>
                      </a:pPr>
                      <a:r>
                        <a:rPr lang="en-US" sz="1300" b="0" i="0" u="none" strike="noStrike" noProof="0" err="1">
                          <a:latin typeface="Calibri"/>
                        </a:rPr>
                        <a:t>Sotkanet</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Mielenterveysperusteisesti</a:t>
                      </a:r>
                      <a:r>
                        <a:rPr lang="en-US" sz="1300" b="0" i="0" u="none" strike="noStrike" noProof="0" dirty="0">
                          <a:latin typeface="Calibri"/>
                        </a:rPr>
                        <a:t> </a:t>
                      </a:r>
                      <a:r>
                        <a:rPr lang="en-US" sz="1300" b="0" i="0" u="none" strike="noStrike" noProof="0" err="1">
                          <a:latin typeface="Calibri"/>
                        </a:rPr>
                        <a:t>sairauspäivärahaa</a:t>
                      </a:r>
                      <a:r>
                        <a:rPr lang="en-US" sz="1300" b="0" i="0" u="none" strike="noStrike" noProof="0" dirty="0">
                          <a:latin typeface="Calibri"/>
                        </a:rPr>
                        <a:t> </a:t>
                      </a:r>
                      <a:r>
                        <a:rPr lang="en-US" sz="1300" b="0" i="0" u="none" strike="noStrike" noProof="0" err="1">
                          <a:latin typeface="Calibri"/>
                        </a:rPr>
                        <a:t>saaneet</a:t>
                      </a:r>
                      <a:r>
                        <a:rPr lang="en-US" sz="1300" b="0" i="0" u="none" strike="noStrike" noProof="0" dirty="0">
                          <a:latin typeface="Calibri"/>
                        </a:rPr>
                        <a:t> 25-64v / 1000 </a:t>
                      </a:r>
                      <a:r>
                        <a:rPr lang="en-US" sz="1300" b="0" i="0" u="none" strike="noStrike" noProof="0" err="1">
                          <a:latin typeface="Calibri"/>
                        </a:rPr>
                        <a:t>vastaavanikäistä</a:t>
                      </a:r>
                      <a:r>
                        <a:rPr lang="en-US" sz="1300" b="0" i="0" u="none" strike="noStrike" noProof="0" dirty="0">
                          <a:latin typeface="Calibri"/>
                        </a:rPr>
                        <a:t> </a:t>
                      </a:r>
                      <a:r>
                        <a:rPr lang="en-US" sz="1300" b="0" i="0" u="none" strike="noStrike" noProof="0" err="1">
                          <a:latin typeface="Calibri"/>
                        </a:rPr>
                        <a:t>kohden</a:t>
                      </a:r>
                      <a:r>
                        <a:rPr lang="en-US" sz="1300" b="0" i="0" u="none" strike="noStrike" noProof="0" dirty="0">
                          <a:latin typeface="Calibri"/>
                        </a:rPr>
                        <a:t>,</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16-24v </a:t>
                      </a:r>
                      <a:r>
                        <a:rPr lang="en-US" sz="1300" b="0" i="0" u="none" strike="noStrike" noProof="0" err="1">
                          <a:latin typeface="Calibri"/>
                        </a:rPr>
                        <a:t>vastaavanikäisestä</a:t>
                      </a:r>
                      <a:r>
                        <a:rPr lang="en-US" sz="1300" b="0" i="0" u="none" strike="noStrike" noProof="0" dirty="0">
                          <a:latin typeface="Calibri"/>
                        </a:rPr>
                        <a:t> </a:t>
                      </a:r>
                      <a:r>
                        <a:rPr lang="en-US" sz="1300" b="0" i="0" u="none" strike="noStrike" noProof="0" err="1">
                          <a:latin typeface="Calibri"/>
                        </a:rPr>
                        <a:t>väestöstä</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25-64v,</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baseline="0" noProof="0" err="1">
                          <a:solidFill>
                            <a:schemeClr val="tx1"/>
                          </a:solidFill>
                          <a:latin typeface="Calibri"/>
                        </a:rPr>
                        <a:t>A</a:t>
                      </a:r>
                      <a:r>
                        <a:rPr lang="en-US" sz="1300" b="0" i="0" u="none" strike="noStrike" noProof="0" err="1">
                          <a:solidFill>
                            <a:schemeClr val="tx1"/>
                          </a:solidFill>
                          <a:latin typeface="Calibri"/>
                        </a:rPr>
                        <a:t>ikuisten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mielenterveyden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avohoitokäynnit</a:t>
                      </a:r>
                      <a:r>
                        <a:rPr lang="en-US" sz="1300" b="0" i="0" u="none" strike="noStrike" noProof="0" dirty="0">
                          <a:solidFill>
                            <a:schemeClr val="tx1"/>
                          </a:solidFill>
                          <a:latin typeface="Calibri"/>
                        </a:rPr>
                        <a:t> / 1000 18+v,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Työikäisistä</a:t>
                      </a:r>
                      <a:r>
                        <a:rPr lang="en-US" sz="1300" b="0" i="0" u="none" strike="noStrike" noProof="0" dirty="0">
                          <a:latin typeface="Calibri"/>
                        </a:rPr>
                        <a:t> (25-64- </a:t>
                      </a:r>
                      <a:r>
                        <a:rPr lang="en-US" sz="1300" b="0" i="0" u="none" strike="noStrike" noProof="0" err="1">
                          <a:latin typeface="Calibri"/>
                        </a:rPr>
                        <a:t>vuotiaista</a:t>
                      </a:r>
                      <a:r>
                        <a:rPr lang="en-US" sz="1300" b="0" i="0" u="none" strike="noStrike" noProof="0" dirty="0">
                          <a:latin typeface="Calibri"/>
                        </a:rPr>
                        <a:t>) </a:t>
                      </a:r>
                      <a:r>
                        <a:rPr lang="en-US" sz="1300" b="0" i="0" u="none" strike="noStrike" noProof="0" err="1">
                          <a:latin typeface="Calibri"/>
                        </a:rPr>
                        <a:t>depressiolääkkeistä</a:t>
                      </a:r>
                      <a:r>
                        <a:rPr lang="en-US" sz="1300" b="0" i="0" u="none" strike="noStrike" noProof="0" dirty="0">
                          <a:latin typeface="Calibri"/>
                        </a:rPr>
                        <a:t> </a:t>
                      </a:r>
                      <a:r>
                        <a:rPr lang="en-US" sz="1300" b="0" i="0" u="none" strike="noStrike" noProof="0" err="1">
                          <a:latin typeface="Calibri"/>
                        </a:rPr>
                        <a:t>korvausta</a:t>
                      </a:r>
                      <a:r>
                        <a:rPr lang="en-US" sz="1300" b="0" i="0" u="none" strike="noStrike" noProof="0" dirty="0">
                          <a:latin typeface="Calibri"/>
                        </a:rPr>
                        <a:t> </a:t>
                      </a:r>
                      <a:r>
                        <a:rPr lang="en-US" sz="1300" b="0" i="0" u="none" strike="noStrike" noProof="0" err="1">
                          <a:latin typeface="Calibri"/>
                        </a:rPr>
                        <a:t>saaneita</a:t>
                      </a:r>
                      <a:r>
                        <a:rPr lang="en-US" sz="1300" b="0" i="0" u="none" strike="noStrike" noProof="0" dirty="0">
                          <a:latin typeface="Calibri"/>
                        </a:rPr>
                        <a:t>,</a:t>
                      </a:r>
                      <a:r>
                        <a:rPr lang="en-US" sz="1300" b="0" i="0" u="none" strike="noStrike" baseline="0" noProof="0" dirty="0">
                          <a:latin typeface="Calibri"/>
                        </a:rPr>
                        <a:t> 2019</a:t>
                      </a:r>
                    </a:p>
                    <a:p>
                      <a:pPr marL="0" lvl="0" indent="0" algn="l">
                        <a:lnSpc>
                          <a:spcPct val="100000"/>
                        </a:lnSpc>
                        <a:spcBef>
                          <a:spcPts val="0"/>
                        </a:spcBef>
                        <a:spcAft>
                          <a:spcPts val="0"/>
                        </a:spcAft>
                        <a:buFont typeface="Arial"/>
                        <a:buNone/>
                      </a:pPr>
                      <a:r>
                        <a:rPr lang="en-US" sz="1300" b="0" i="0" u="none" strike="noStrike" noProof="0" err="1">
                          <a:latin typeface="Calibri"/>
                        </a:rPr>
                        <a:t>Sotkanet</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err="1">
                          <a:latin typeface="Calibri"/>
                        </a:rPr>
                        <a:t>e</a:t>
                      </a:r>
                      <a:r>
                        <a:rPr lang="en-US" sz="1300" b="0" i="0" u="none" strike="noStrike" noProof="0" err="1">
                          <a:latin typeface="Calibri"/>
                        </a:rPr>
                        <a:t>läketurvakeskus</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solidFill>
                            <a:srgbClr val="7030A0"/>
                          </a:solidFill>
                          <a:latin typeface="Calibri"/>
                        </a:rPr>
                        <a:t>Mielenterveyshäiriöiden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vuoksi</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työkyvyttömyyseläkettä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saavat</a:t>
                      </a:r>
                      <a:r>
                        <a:rPr lang="en-US" sz="1300" b="0" i="0" u="none" strike="noStrike" noProof="0" dirty="0">
                          <a:solidFill>
                            <a:srgbClr val="7030A0"/>
                          </a:solidFill>
                          <a:latin typeface="Calibri"/>
                        </a:rPr>
                        <a:t> 18-34-vuotiaat (pois </a:t>
                      </a:r>
                      <a:r>
                        <a:rPr lang="en-US" sz="1300" b="0" i="0" u="none" strike="noStrike" noProof="0" err="1">
                          <a:solidFill>
                            <a:srgbClr val="7030A0"/>
                          </a:solidFill>
                          <a:latin typeface="Calibri"/>
                        </a:rPr>
                        <a:t>lukien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elimelliset</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aivo-oireyhtymät</a:t>
                      </a:r>
                      <a:r>
                        <a:rPr lang="en-US" sz="1300" b="0" i="0" u="none" strike="noStrike" noProof="0" dirty="0">
                          <a:solidFill>
                            <a:srgbClr val="7030A0"/>
                          </a:solidFill>
                          <a:latin typeface="Calibri"/>
                        </a:rPr>
                        <a:t> ja </a:t>
                      </a:r>
                      <a:r>
                        <a:rPr lang="en-US" sz="1300" b="0" i="0" u="none" strike="noStrike" noProof="0" err="1">
                          <a:solidFill>
                            <a:srgbClr val="7030A0"/>
                          </a:solidFill>
                          <a:latin typeface="Calibri"/>
                        </a:rPr>
                        <a:t>älyllinen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kehitysvammaisuus</a:t>
                      </a:r>
                      <a:r>
                        <a:rPr lang="en-US" sz="1300" b="0" i="0" u="none" strike="noStrike" noProof="0" dirty="0">
                          <a:solidFill>
                            <a:srgbClr val="7030A0"/>
                          </a:solidFill>
                          <a:latin typeface="Calibri"/>
                        </a:rPr>
                        <a:t>), % </a:t>
                      </a:r>
                      <a:r>
                        <a:rPr lang="en-US" sz="1300" b="0" i="0" u="none" strike="noStrike" noProof="0" err="1">
                          <a:solidFill>
                            <a:srgbClr val="7030A0"/>
                          </a:solidFill>
                          <a:latin typeface="Calibri"/>
                        </a:rPr>
                        <a:t>vastaavanikäisestä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väestöstä</a:t>
                      </a:r>
                      <a:r>
                        <a:rPr lang="en-US" sz="1300" b="0" i="0" u="none" strike="noStrike" noProof="0" dirty="0">
                          <a:solidFill>
                            <a:srgbClr val="7030A0"/>
                          </a:solidFill>
                          <a:latin typeface="Calibri"/>
                        </a:rPr>
                        <a:t> HYTE(H)</a:t>
                      </a:r>
                    </a:p>
                    <a:p>
                      <a:pPr marL="0" marR="0" lvl="0" indent="0" algn="l">
                        <a:lnSpc>
                          <a:spcPct val="100000"/>
                        </a:lnSpc>
                        <a:spcBef>
                          <a:spcPts val="0"/>
                        </a:spcBef>
                        <a:spcAft>
                          <a:spcPts val="0"/>
                        </a:spcAft>
                        <a:buFont typeface="Arial" panose="020B0604020202020204" pitchFamily="34" charset="0"/>
                        <a:buNone/>
                      </a:pPr>
                      <a:endParaRPr lang="en-US" sz="1300" b="0" i="0" u="none" strike="noStrike" noProof="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noProof="0" dirty="0">
                          <a:solidFill>
                            <a:schemeClr val="tx1"/>
                          </a:solidFill>
                        </a:rPr>
                        <a:t> </a:t>
                      </a:r>
                      <a:r>
                        <a:rPr lang="en-US" sz="1300" b="0" i="0" u="none" strike="noStrike" noProof="0" err="1">
                          <a:solidFill>
                            <a:schemeClr val="tx1"/>
                          </a:solidFill>
                        </a:rPr>
                        <a:t>hyte-menetelmät</a:t>
                      </a:r>
                      <a:r>
                        <a:rPr lang="en-US" sz="1300" b="0" i="0" u="none" strike="noStrike" noProof="0" dirty="0">
                          <a:solidFill>
                            <a:schemeClr val="tx1"/>
                          </a:solidFill>
                        </a:rPr>
                        <a:t> </a:t>
                      </a:r>
                      <a:r>
                        <a:rPr lang="en-US" sz="1300" b="0" i="0" u="none" strike="noStrike"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793601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62695973"/>
              </p:ext>
            </p:extLst>
          </p:nvPr>
        </p:nvGraphicFramePr>
        <p:xfrm>
          <a:off x="93379" y="372760"/>
          <a:ext cx="12271189" cy="6541930"/>
        </p:xfrm>
        <a:graphic>
          <a:graphicData uri="http://schemas.openxmlformats.org/drawingml/2006/table">
            <a:tbl>
              <a:tblPr firstRow="1" bandRow="1">
                <a:tableStyleId>{1E171933-4619-4E11-9A3F-F7608DF75F80}</a:tableStyleId>
              </a:tblPr>
              <a:tblGrid>
                <a:gridCol w="1683466">
                  <a:extLst>
                    <a:ext uri="{9D8B030D-6E8A-4147-A177-3AD203B41FA5}">
                      <a16:colId xmlns:a16="http://schemas.microsoft.com/office/drawing/2014/main" val="1527863934"/>
                    </a:ext>
                  </a:extLst>
                </a:gridCol>
                <a:gridCol w="1533133">
                  <a:extLst>
                    <a:ext uri="{9D8B030D-6E8A-4147-A177-3AD203B41FA5}">
                      <a16:colId xmlns:a16="http://schemas.microsoft.com/office/drawing/2014/main" val="2118112610"/>
                    </a:ext>
                  </a:extLst>
                </a:gridCol>
                <a:gridCol w="5214346">
                  <a:extLst>
                    <a:ext uri="{9D8B030D-6E8A-4147-A177-3AD203B41FA5}">
                      <a16:colId xmlns:a16="http://schemas.microsoft.com/office/drawing/2014/main" val="2405627847"/>
                    </a:ext>
                  </a:extLst>
                </a:gridCol>
                <a:gridCol w="3840244">
                  <a:extLst>
                    <a:ext uri="{9D8B030D-6E8A-4147-A177-3AD203B41FA5}">
                      <a16:colId xmlns:a16="http://schemas.microsoft.com/office/drawing/2014/main" val="1987869538"/>
                    </a:ext>
                  </a:extLst>
                </a:gridCol>
              </a:tblGrid>
              <a:tr h="495482">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118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t>Alaikäiset</a:t>
                      </a:r>
                      <a:r>
                        <a:rPr lang="fi-FI" sz="1400" b="1" baseline="0" dirty="0"/>
                        <a:t> nuoret ovat päihteettömiä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1" baseline="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Tosi humalassa 8. ja 9lk erit. Rautavaara, </a:t>
                      </a:r>
                      <a:r>
                        <a:rPr lang="fi-FI" sz="1300" b="0" i="0" kern="1200" dirty="0">
                          <a:solidFill>
                            <a:schemeClr val="tx1"/>
                          </a:solidFill>
                          <a:effectLst/>
                          <a:latin typeface="+mn-lt"/>
                          <a:ea typeface="+mn-ea"/>
                          <a:cs typeface="+mn-cs"/>
                        </a:rPr>
                        <a:t>Keitele, Vesanto </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tupakointi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Rautavaara</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Nuuska 8. ja 9.lk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Rautalampi, Siilinjärvi, lukio Kiuruvesi</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Hyväksyy </a:t>
                      </a:r>
                      <a:r>
                        <a:rPr lang="fi-FI" sz="1300" b="0" i="0" kern="1200" dirty="0" err="1">
                          <a:solidFill>
                            <a:schemeClr val="tx1"/>
                          </a:solidFill>
                          <a:effectLst/>
                          <a:latin typeface="+mn-lt"/>
                          <a:ea typeface="+mn-ea"/>
                          <a:cs typeface="+mn-cs"/>
                        </a:rPr>
                        <a:t>alkon</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Pielavesi, Keitele</a:t>
                      </a:r>
                      <a:endParaRPr lang="fi-FI" sz="1300" dirty="0">
                        <a:solidFill>
                          <a:schemeClr val="tx1"/>
                        </a:solidFill>
                      </a:endParaRPr>
                    </a:p>
                  </a:txBody>
                  <a:tcPr/>
                </a:tc>
                <a:tc>
                  <a:txBody>
                    <a:bodyPr/>
                    <a:lstStyle/>
                    <a:p>
                      <a:pPr rtl="0" fontAlgn="base"/>
                      <a:r>
                        <a:rPr lang="fi-FI" sz="1300" b="0" i="0" kern="1200" dirty="0">
                          <a:solidFill>
                            <a:schemeClr val="dk1"/>
                          </a:solidFill>
                          <a:effectLst/>
                          <a:latin typeface="+mn-lt"/>
                          <a:ea typeface="+mn-ea"/>
                          <a:cs typeface="+mn-cs"/>
                        </a:rPr>
                        <a:t>Kaikille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Varhaiskasvatuksessa 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a:t>
                      </a:r>
                      <a:r>
                        <a:rPr lang="fi-FI" sz="1300" b="0" i="0" kern="1200" dirty="0">
                          <a:solidFill>
                            <a:schemeClr val="tx1"/>
                          </a:solidFill>
                          <a:effectLst/>
                          <a:latin typeface="+mn-lt"/>
                          <a:ea typeface="+mn-ea"/>
                          <a:cs typeface="+mn-cs"/>
                        </a:rPr>
                        <a:t>päihdeteeman käsittely (vanhemmat, lapset)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3"/>
                        </a:rPr>
                        <a:t>Päihdeaiheiset vanhempainillat </a:t>
                      </a:r>
                      <a:r>
                        <a:rPr lang="fi-FI" sz="1300" b="0" i="0" kern="1200" dirty="0">
                          <a:solidFill>
                            <a:schemeClr val="dk1"/>
                          </a:solidFill>
                          <a:effectLst/>
                          <a:latin typeface="+mn-lt"/>
                          <a:ea typeface="+mn-ea"/>
                          <a:cs typeface="+mn-cs"/>
                        </a:rPr>
                        <a:t>ja -tilaisuudet lasten arkiympäristöissä</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Päihdekasvatus (esim. </a:t>
                      </a:r>
                      <a:r>
                        <a:rPr lang="fi-FI" sz="1300" b="0" i="0" kern="1200" dirty="0">
                          <a:solidFill>
                            <a:schemeClr val="dk1"/>
                          </a:solidFill>
                          <a:effectLst/>
                          <a:latin typeface="+mn-lt"/>
                          <a:ea typeface="+mn-ea"/>
                          <a:cs typeface="+mn-cs"/>
                          <a:hlinkClick r:id="rId4"/>
                        </a:rPr>
                        <a:t>Koti-PEPP</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Hubu</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6"/>
                        </a:rPr>
                        <a:t>FressisEd</a:t>
                      </a:r>
                      <a:r>
                        <a:rPr lang="fi-FI" sz="1300" b="0" i="0" kern="1200" dirty="0">
                          <a:solidFill>
                            <a:schemeClr val="tx1"/>
                          </a:solidFill>
                          <a:effectLst/>
                          <a:latin typeface="+mn-lt"/>
                          <a:ea typeface="+mn-ea"/>
                          <a:cs typeface="+mn-cs"/>
                          <a:hlinkClick r:id="rId6"/>
                        </a:rPr>
                        <a:t>u</a:t>
                      </a:r>
                      <a:r>
                        <a:rPr lang="fi-FI" sz="1300" b="0" i="0" kern="1200" dirty="0">
                          <a:solidFill>
                            <a:schemeClr val="tx1"/>
                          </a:solidFill>
                          <a:effectLst/>
                          <a:latin typeface="+mn-lt"/>
                          <a:ea typeface="+mn-ea"/>
                          <a:cs typeface="+mn-cs"/>
                        </a:rPr>
                        <a:t> -</a:t>
                      </a:r>
                      <a:r>
                        <a:rPr lang="fi-FI" sz="1300" b="0" i="0" kern="1200" dirty="0">
                          <a:solidFill>
                            <a:schemeClr val="dk1"/>
                          </a:solidFill>
                          <a:effectLst/>
                          <a:latin typeface="+mn-lt"/>
                          <a:ea typeface="+mn-ea"/>
                          <a:cs typeface="+mn-cs"/>
                        </a:rPr>
                        <a:t>materiaalit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Koulun/oppilaitoksen päihdesuunnitelma</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Vahvistetaan nuorten ja vanhempien osallisuutta koulun ja oppilaitoksen ehkäisevään päihdetyöhön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Harrastustoimijoiden päihteettömyyssopimukset, </a:t>
                      </a:r>
                      <a:r>
                        <a:rPr lang="fi-FI" sz="1300" b="0" i="0" kern="1200" dirty="0">
                          <a:solidFill>
                            <a:schemeClr val="tx1"/>
                          </a:solidFill>
                          <a:effectLst/>
                          <a:latin typeface="+mn-lt"/>
                          <a:ea typeface="+mn-ea"/>
                          <a:cs typeface="+mn-cs"/>
                          <a:hlinkClick r:id="rId7"/>
                        </a:rPr>
                        <a:t>Päihteetön pelikenttä </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8"/>
                        </a:rPr>
                        <a:t>Nuuskaton urheilu </a:t>
                      </a:r>
                      <a:r>
                        <a:rPr lang="fi-FI" sz="1300" b="0" i="0" kern="1200" dirty="0">
                          <a:solidFill>
                            <a:schemeClr val="tx1"/>
                          </a:solidFill>
                          <a:effectLst/>
                          <a:latin typeface="+mn-lt"/>
                          <a:ea typeface="+mn-ea"/>
                          <a:cs typeface="+mn-cs"/>
                        </a:rPr>
                        <a:t>toimintamalli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systemaattisesti. </a:t>
                      </a:r>
                      <a:r>
                        <a:rPr lang="fi-FI" sz="1300" b="0" i="0" u="none" strike="noStrike" kern="1200" noProof="0" dirty="0">
                          <a:effectLst/>
                          <a:hlinkClick r:id="rId9"/>
                        </a:rPr>
                        <a:t>ADSUME</a:t>
                      </a:r>
                      <a:r>
                        <a:rPr lang="fi-FI" sz="1300" b="0" i="0" u="none" strike="noStrike" kern="1200" noProof="0" dirty="0">
                          <a:effectLst/>
                        </a:rPr>
                        <a:t> (alle 16v) nuorten päihdemittari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Nuuska-agentti</a:t>
                      </a:r>
                      <a:r>
                        <a:rPr lang="fi-FI" sz="1300" b="0" i="0" kern="1200" baseline="0" dirty="0">
                          <a:solidFill>
                            <a:schemeClr val="dk1"/>
                          </a:solidFill>
                          <a:effectLst/>
                          <a:latin typeface="+mn-lt"/>
                          <a:ea typeface="+mn-ea"/>
                          <a:cs typeface="+mn-cs"/>
                          <a:hlinkClick r:id="rId10"/>
                        </a:rPr>
                        <a:t> -malli</a:t>
                      </a:r>
                      <a:r>
                        <a:rPr lang="fi-FI" sz="1300" b="0" i="0" kern="1200" dirty="0">
                          <a:solidFill>
                            <a:schemeClr val="dk1"/>
                          </a:solidFill>
                          <a:effectLst/>
                          <a:latin typeface="+mn-lt"/>
                          <a:ea typeface="+mn-ea"/>
                          <a:cs typeface="+mn-cs"/>
                          <a:hlinkClick r:id="rId10"/>
                        </a:rPr>
                        <a:t> </a:t>
                      </a:r>
                      <a:r>
                        <a:rPr lang="fi-FI" sz="1300" b="0" i="0" kern="1200" dirty="0">
                          <a:solidFill>
                            <a:schemeClr val="dk1"/>
                          </a:solidFill>
                          <a:effectLst/>
                          <a:latin typeface="+mn-lt"/>
                          <a:ea typeface="+mn-ea"/>
                          <a:cs typeface="+mn-cs"/>
                        </a:rPr>
                        <a:t>kouluissa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PAKKA</a:t>
                      </a:r>
                      <a:r>
                        <a:rPr lang="fi-FI" sz="1300" b="0" i="0" kern="1200" dirty="0">
                          <a:solidFill>
                            <a:schemeClr val="dk1"/>
                          </a:solidFill>
                          <a:effectLst/>
                          <a:latin typeface="+mn-lt"/>
                          <a:ea typeface="+mn-ea"/>
                          <a:cs typeface="+mn-cs"/>
                        </a:rPr>
                        <a:t> toimintamall</a:t>
                      </a:r>
                      <a:r>
                        <a:rPr lang="fi-FI" sz="1300" b="0" i="0" kern="1200" dirty="0">
                          <a:solidFill>
                            <a:schemeClr val="tx1"/>
                          </a:solidFill>
                          <a:effectLst/>
                          <a:latin typeface="+mn-lt"/>
                          <a:ea typeface="+mn-ea"/>
                          <a:cs typeface="+mn-cs"/>
                        </a:rPr>
                        <a:t>i (erit. alkoholi-,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tupakka- ja nikotiinituotteiden välittäminen sekä ongelmallinen</a:t>
                      </a:r>
                      <a:r>
                        <a:rPr lang="fi-FI" sz="1300" b="0" i="0" kern="1200" baseline="0" dirty="0">
                          <a:solidFill>
                            <a:schemeClr val="tx1"/>
                          </a:solidFill>
                          <a:effectLst/>
                          <a:latin typeface="+mn-lt"/>
                          <a:ea typeface="+mn-ea"/>
                          <a:cs typeface="+mn-cs"/>
                        </a:rPr>
                        <a:t> rahapelaaminen</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baseline="0" dirty="0">
                          <a:solidFill>
                            <a:schemeClr val="dk1"/>
                          </a:solidFill>
                          <a:effectLst/>
                          <a:latin typeface="+mn-lt"/>
                          <a:ea typeface="+mn-ea"/>
                          <a:cs typeface="+mn-cs"/>
                          <a:hlinkClick r:id="rId12"/>
                        </a:rPr>
                        <a:t>Ankkuritoiminta</a:t>
                      </a:r>
                      <a:endParaRPr lang="fi-FI" sz="1300" b="0" i="0" kern="1200" dirty="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Tosi humalassa </a:t>
                      </a:r>
                      <a:r>
                        <a:rPr lang="fi-FI" sz="1300" b="0" i="0" kern="1200" dirty="0" err="1">
                          <a:solidFill>
                            <a:schemeClr val="dk1"/>
                          </a:solidFill>
                          <a:effectLst/>
                          <a:latin typeface="+mn-lt"/>
                          <a:ea typeface="+mn-ea"/>
                          <a:cs typeface="+mn-cs"/>
                        </a:rPr>
                        <a:t>väh</a:t>
                      </a:r>
                      <a:r>
                        <a:rPr lang="fi-FI" sz="1300" b="0" i="0" kern="1200" dirty="0">
                          <a:solidFill>
                            <a:schemeClr val="dk1"/>
                          </a:solidFill>
                          <a:effectLst/>
                          <a:latin typeface="+mn-lt"/>
                          <a:ea typeface="+mn-ea"/>
                          <a:cs typeface="+mn-cs"/>
                        </a:rPr>
                        <a:t> kerran kuukaudessa,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8. ja 9. </a:t>
                      </a:r>
                      <a:r>
                        <a:rPr lang="fi-FI" sz="1300" b="0" i="0" kern="1200" dirty="0" err="1">
                          <a:solidFill>
                            <a:schemeClr val="dk1"/>
                          </a:solidFill>
                          <a:effectLst/>
                          <a:latin typeface="+mn-lt"/>
                          <a:ea typeface="+mn-ea"/>
                          <a:cs typeface="+mn-cs"/>
                        </a:rPr>
                        <a:t>lk</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tupakoinnin,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 erityisesti pojat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8. ja 9.lk</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nuuskaamisen,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sähkösavukkeiden käytön,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lukio 1. ja 2.v,</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2.v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300" baseline="0">
                        <a:solidFill>
                          <a:schemeClr val="tx1"/>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extLst>
                  <a:ext uri="{0D108BD9-81ED-4DB2-BD59-A6C34878D82A}">
                    <a16:rowId xmlns:a16="http://schemas.microsoft.com/office/drawing/2014/main" val="3776990299"/>
                  </a:ext>
                </a:extLst>
              </a:tr>
              <a:tr h="1413582">
                <a:tc>
                  <a:txBody>
                    <a:bodyPr/>
                    <a:lstStyle/>
                    <a:p>
                      <a:pPr marL="0" marR="0" lvl="0" indent="0" algn="l">
                        <a:lnSpc>
                          <a:spcPct val="100000"/>
                        </a:lnSpc>
                        <a:spcBef>
                          <a:spcPts val="0"/>
                        </a:spcBef>
                        <a:spcAft>
                          <a:spcPts val="0"/>
                        </a:spcAft>
                        <a:buNone/>
                      </a:pPr>
                      <a:r>
                        <a:rPr lang="fi-FI" sz="1400" b="1" i="0" u="none" strike="noStrike" kern="1200" noProof="0" dirty="0">
                          <a:solidFill>
                            <a:schemeClr val="tx1"/>
                          </a:solidFill>
                          <a:effectLst/>
                          <a:latin typeface="Calibri"/>
                        </a:rPr>
                        <a:t>Nuorten huumekokeilujen ja –käytön ehkäisy </a:t>
                      </a:r>
                    </a:p>
                  </a:txBody>
                  <a:tcPr/>
                </a:tc>
                <a:tc>
                  <a:txBody>
                    <a:bodyPr/>
                    <a:lstStyle/>
                    <a:p>
                      <a:pPr marL="285750" lvl="0" indent="-285750">
                        <a:buFont typeface="Arial" panose="020B0604020202020204" pitchFamily="34" charset="0"/>
                        <a:buChar char="•"/>
                      </a:pPr>
                      <a:r>
                        <a:rPr lang="fi-FI" sz="1300" b="0" i="0" u="none" strike="noStrike" noProof="0" dirty="0">
                          <a:solidFill>
                            <a:schemeClr val="tx1"/>
                          </a:solidFill>
                          <a:latin typeface="Calibri"/>
                        </a:rPr>
                        <a:t>erit. 2. asteen nuoret</a:t>
                      </a:r>
                      <a:endParaRPr lang="fi-FI" sz="1300" b="0" dirty="0"/>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fi-FI" sz="1300" b="0" i="0" u="none" strike="noStrike" noProof="0" dirty="0">
                          <a:solidFill>
                            <a:schemeClr val="tx1"/>
                          </a:solidFill>
                          <a:latin typeface="Calibri"/>
                        </a:rPr>
                        <a:t>Viestintä eri huumausaineiden vaikutuksista</a:t>
                      </a:r>
                      <a:r>
                        <a:rPr lang="fi-FI" sz="1300" b="0" i="0" u="none" strike="noStrike" baseline="0" noProof="0" dirty="0">
                          <a:solidFill>
                            <a:schemeClr val="tx1"/>
                          </a:solidFill>
                          <a:latin typeface="Calibri"/>
                        </a:rPr>
                        <a:t> ja </a:t>
                      </a:r>
                      <a:r>
                        <a:rPr lang="fi-FI" sz="1300" b="0" i="0" u="none" strike="noStrike" noProof="0" dirty="0">
                          <a:solidFill>
                            <a:schemeClr val="tx1"/>
                          </a:solidFill>
                          <a:latin typeface="Calibri"/>
                        </a:rPr>
                        <a:t>kokeilun riskeistä</a:t>
                      </a:r>
                      <a:endParaRPr lang="fi-FI" b="0" dirty="0">
                        <a:solidFill>
                          <a:schemeClr val="tx1"/>
                        </a:solidFill>
                      </a:endParaRPr>
                    </a:p>
                    <a:p>
                      <a:pPr marL="285750" marR="0" lvl="0" indent="-285750" algn="l">
                        <a:lnSpc>
                          <a:spcPct val="100000"/>
                        </a:lnSpc>
                        <a:spcBef>
                          <a:spcPts val="0"/>
                        </a:spcBef>
                        <a:spcAft>
                          <a:spcPts val="0"/>
                        </a:spcAft>
                        <a:buClrTx/>
                        <a:buSzTx/>
                        <a:buFont typeface="Arial"/>
                        <a:buChar char="•"/>
                      </a:pPr>
                      <a:r>
                        <a:rPr lang="fi-FI" sz="1300" dirty="0">
                          <a:solidFill>
                            <a:schemeClr val="tx1"/>
                          </a:solidFill>
                        </a:rPr>
                        <a:t>Huumeiden </a:t>
                      </a:r>
                      <a:r>
                        <a:rPr lang="fi-FI" sz="1300" dirty="0">
                          <a:solidFill>
                            <a:schemeClr val="tx1"/>
                          </a:solidFill>
                          <a:hlinkClick r:id="rId13"/>
                        </a:rPr>
                        <a:t>puheeksiotto</a:t>
                      </a:r>
                      <a:endParaRPr lang="fi-FI" sz="1300" dirty="0">
                        <a:solidFill>
                          <a:schemeClr val="tx1"/>
                        </a:solidFill>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Kannabiksen puheeksiotto ja CAST- seula</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Huumeiden käyttötesti </a:t>
                      </a:r>
                      <a:r>
                        <a:rPr lang="fi-FI" sz="1300" b="0" i="0" kern="1200" dirty="0">
                          <a:solidFill>
                            <a:schemeClr val="dk1"/>
                          </a:solidFill>
                          <a:effectLst/>
                          <a:latin typeface="+mn-lt"/>
                          <a:ea typeface="+mn-ea"/>
                          <a:cs typeface="+mn-cs"/>
                          <a:hlinkClick r:id="rId15"/>
                        </a:rPr>
                        <a:t>DAST20</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6"/>
                        </a:rPr>
                        <a:t>Päihdeilmiö</a:t>
                      </a:r>
                      <a:r>
                        <a:rPr lang="fi-FI" sz="1300" b="0" i="0" kern="1200" dirty="0">
                          <a:solidFill>
                            <a:schemeClr val="tx1"/>
                          </a:solidFill>
                          <a:effectLst/>
                          <a:latin typeface="+mn-lt"/>
                          <a:ea typeface="+mn-ea"/>
                          <a:cs typeface="+mn-cs"/>
                        </a:rPr>
                        <a:t>,</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7">
                            <a:extLst>
                              <a:ext uri="{A12FA001-AC4F-418D-AE19-62706E023703}">
                                <ahyp:hlinkClr xmlns:ahyp="http://schemas.microsoft.com/office/drawing/2018/hyperlinkcolor" val="tx"/>
                              </a:ext>
                            </a:extLst>
                          </a:hlinkClick>
                        </a:rPr>
                        <a:t>Ryhmäilmiö</a:t>
                      </a:r>
                      <a:r>
                        <a:rPr lang="fi-FI" sz="1300" b="0" i="0" kern="1200" dirty="0">
                          <a:solidFill>
                            <a:schemeClr val="tx1"/>
                          </a:solidFill>
                          <a:effectLst/>
                          <a:latin typeface="+mn-lt"/>
                          <a:ea typeface="+mn-ea"/>
                          <a:cs typeface="+mn-cs"/>
                        </a:rPr>
                        <a:t> </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2">
                            <a:extLst>
                              <a:ext uri="{A12FA001-AC4F-418D-AE19-62706E023703}">
                                <ahyp:hlinkClr xmlns:ahyp="http://schemas.microsoft.com/office/drawing/2018/hyperlinkcolor" val="tx"/>
                              </a:ext>
                            </a:extLst>
                          </a:hlinkClick>
                        </a:rPr>
                        <a:t>Ankkuritoiminta</a:t>
                      </a:r>
                      <a:endParaRPr lang="fi-FI" sz="1300" b="0" i="0" kern="1200" dirty="0">
                        <a:solidFill>
                          <a:schemeClr val="tx1"/>
                        </a:solidFill>
                        <a:effectLst/>
                        <a:latin typeface="+mn-lt"/>
                        <a:ea typeface="+mn-ea"/>
                        <a:cs typeface="+mn-cs"/>
                      </a:endParaRPr>
                    </a:p>
                  </a:txBody>
                  <a:tcPr/>
                </a:tc>
                <a:tc>
                  <a:txBody>
                    <a:bodyPr/>
                    <a:lstStyle/>
                    <a:p>
                      <a:pPr marL="0" indent="0" fontAlgn="t">
                        <a:buFont typeface="Arial" panose="020B0604020202020204" pitchFamily="34" charset="0"/>
                        <a:buNone/>
                      </a:pPr>
                      <a:r>
                        <a:rPr lang="fi-FI" sz="1300" dirty="0">
                          <a:solidFill>
                            <a:schemeClr val="tx1"/>
                          </a:solidFill>
                        </a:rPr>
                        <a:t>Koulutervekysely,</a:t>
                      </a:r>
                      <a:r>
                        <a:rPr lang="fi-FI" sz="1300" baseline="0" dirty="0">
                          <a:solidFill>
                            <a:schemeClr val="tx1"/>
                          </a:solidFill>
                        </a:rPr>
                        <a:t> 8. ja 9.lk ja 2. aste:</a:t>
                      </a:r>
                      <a:endParaRPr lang="fi-FI" sz="1300" dirty="0">
                        <a:solidFill>
                          <a:schemeClr val="tx1"/>
                        </a:solidFill>
                      </a:endParaRPr>
                    </a:p>
                    <a:p>
                      <a:pPr marL="285750" indent="-285750" fontAlgn="t">
                        <a:buFont typeface="Arial" panose="020B0604020202020204" pitchFamily="34" charset="0"/>
                        <a:buChar char="•"/>
                      </a:pPr>
                      <a:r>
                        <a:rPr lang="fi-FI" sz="1300" baseline="0" dirty="0">
                          <a:solidFill>
                            <a:schemeClr val="tx1"/>
                          </a:solidFill>
                        </a:rPr>
                        <a:t>Hyväksyy kannabiksen polttamisen, %</a:t>
                      </a:r>
                    </a:p>
                    <a:p>
                      <a:pPr marL="285750" indent="-285750" fontAlgn="t">
                        <a:buFont typeface="Arial" panose="020B0604020202020204" pitchFamily="34" charset="0"/>
                        <a:buChar char="•"/>
                      </a:pPr>
                      <a:r>
                        <a:rPr lang="fi-FI" sz="1300" baseline="0" dirty="0">
                          <a:solidFill>
                            <a:schemeClr val="tx1"/>
                          </a:solidFill>
                        </a:rPr>
                        <a:t>Kokeillut laittomia huumeita ainakin kerran, %</a:t>
                      </a:r>
                      <a:endParaRPr lang="fi-FI" dirty="0"/>
                    </a:p>
                    <a:p>
                      <a:pPr marL="285750" lvl="0" indent="-285750">
                        <a:buFont typeface="Arial" panose="020B0604020202020204" pitchFamily="34" charset="0"/>
                        <a:buChar char="•"/>
                      </a:pPr>
                      <a:r>
                        <a:rPr lang="fi-FI" sz="1300" baseline="0" dirty="0">
                          <a:solidFill>
                            <a:schemeClr val="tx1"/>
                          </a:solidFill>
                        </a:rPr>
                        <a:t>Kokeillut kannabista ainakin kerran, %</a:t>
                      </a:r>
                    </a:p>
                    <a:p>
                      <a:pPr marL="285750" lvl="0" indent="-285750">
                        <a:buFont typeface="Arial" panose="020B0604020202020204" pitchFamily="34" charset="0"/>
                        <a:buChar char="•"/>
                      </a:pPr>
                      <a:r>
                        <a:rPr lang="fi-FI" sz="1300" baseline="0" dirty="0">
                          <a:solidFill>
                            <a:schemeClr val="tx1"/>
                          </a:solidFill>
                        </a:rPr>
                        <a:t>Käyttänyt kannabista/ jotain muuta huumaavaa ainetta viimeisen 30 päivän aikana, % </a:t>
                      </a:r>
                    </a:p>
                    <a:p>
                      <a:pPr marL="0" lvl="0" indent="0">
                        <a:buFontTx/>
                        <a:buNone/>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txBody>
                  <a:tcPr/>
                </a:tc>
                <a:extLst>
                  <a:ext uri="{0D108BD9-81ED-4DB2-BD59-A6C34878D82A}">
                    <a16:rowId xmlns:a16="http://schemas.microsoft.com/office/drawing/2014/main" val="4018694654"/>
                  </a:ext>
                </a:extLst>
              </a:tr>
              <a:tr h="1284130">
                <a:tc>
                  <a:txBody>
                    <a:bodyPr/>
                    <a:lstStyle/>
                    <a:p>
                      <a:pPr marL="0" marR="0" lvl="0" indent="0" algn="l" rtl="0">
                        <a:lnSpc>
                          <a:spcPct val="100000"/>
                        </a:lnSpc>
                        <a:spcBef>
                          <a:spcPts val="0"/>
                        </a:spcBef>
                        <a:spcAft>
                          <a:spcPts val="0"/>
                        </a:spcAft>
                        <a:buClrTx/>
                        <a:buSzTx/>
                        <a:buFontTx/>
                        <a:buNone/>
                      </a:pPr>
                      <a:r>
                        <a:rPr lang="fi-FI" sz="1400" b="1" i="0" kern="1200" dirty="0">
                          <a:solidFill>
                            <a:schemeClr val="dk1"/>
                          </a:solidFill>
                          <a:effectLst/>
                          <a:latin typeface="+mn-lt"/>
                          <a:ea typeface="+mn-ea"/>
                          <a:cs typeface="+mn-cs"/>
                        </a:rPr>
                        <a:t>Netin haitallinen käyttö vähenee </a:t>
                      </a:r>
                      <a:endParaRPr lang="fi-FI" sz="1400" b="1" baseline="0" dirty="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8 ja 9.lk nuoret, erityisesti tytöt </a:t>
                      </a:r>
                      <a:endParaRPr lang="fi-FI" sz="1300" dirty="0">
                        <a:solidFill>
                          <a:srgbClr val="7030A0"/>
                        </a:solidFill>
                      </a:endParaRPr>
                    </a:p>
                  </a:txBody>
                  <a:tcPr/>
                </a:tc>
                <a:tc>
                  <a:txBody>
                    <a:bodyPr/>
                    <a:lstStyle/>
                    <a:p>
                      <a:pPr marL="285750" lvl="0" indent="-285750" rtl="0">
                        <a:buFont typeface="Arial"/>
                        <a:buChar char="•"/>
                      </a:pPr>
                      <a:r>
                        <a:rPr lang="fi-FI" sz="1300" b="0" i="0" kern="1200" dirty="0">
                          <a:solidFill>
                            <a:schemeClr val="dk1"/>
                          </a:solidFill>
                          <a:effectLst/>
                          <a:latin typeface="+mn-lt"/>
                          <a:ea typeface="+mn-ea"/>
                          <a:cs typeface="+mn-cs"/>
                          <a:hlinkClick r:id="rId18"/>
                        </a:rPr>
                        <a:t>Puheeksiotto</a:t>
                      </a:r>
                      <a:r>
                        <a:rPr lang="fi-FI" sz="1300" b="0" i="0" kern="1200" dirty="0">
                          <a:solidFill>
                            <a:schemeClr val="dk1"/>
                          </a:solidFill>
                          <a:effectLst/>
                          <a:latin typeface="+mn-lt"/>
                          <a:ea typeface="+mn-ea"/>
                          <a:cs typeface="+mn-cs"/>
                        </a:rPr>
                        <a:t> ja neuvonta </a:t>
                      </a:r>
                      <a:endParaRPr lang="fi-FI" dirty="0"/>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hlinkClick r:id="rId19"/>
                        </a:rPr>
                        <a:t>Mediakasvatus</a:t>
                      </a:r>
                      <a:r>
                        <a:rPr lang="fi-FI" sz="1300" b="0" i="0" kern="1200" dirty="0">
                          <a:solidFill>
                            <a:schemeClr val="dk1"/>
                          </a:solidFill>
                          <a:effectLst/>
                          <a:latin typeface="+mn-lt"/>
                          <a:ea typeface="+mn-ea"/>
                          <a:cs typeface="+mn-cs"/>
                        </a:rPr>
                        <a:t> lapsille, nuorille ja vanhemmille </a:t>
                      </a:r>
                      <a:endParaRPr lang="fi-FI" sz="1300" b="0" i="0" kern="1200" dirty="0">
                        <a:solidFill>
                          <a:srgbClr val="FF0000"/>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Nettiriippuvuustesti: </a:t>
                      </a:r>
                      <a:r>
                        <a:rPr lang="fi-FI" sz="1300" b="0" i="0" u="sng" strike="noStrike" kern="1200" dirty="0">
                          <a:solidFill>
                            <a:schemeClr val="dk1"/>
                          </a:solidFill>
                          <a:effectLst/>
                          <a:latin typeface="+mn-lt"/>
                          <a:ea typeface="+mn-ea"/>
                          <a:cs typeface="+mn-cs"/>
                          <a:hlinkClick r:id="rId20"/>
                        </a:rPr>
                        <a:t>Nettiriippuvuustesti</a:t>
                      </a:r>
                      <a:r>
                        <a:rPr lang="fi-FI" sz="1300" b="0" i="0" u="sng" strike="noStrike" kern="1200" dirty="0">
                          <a:solidFill>
                            <a:schemeClr val="dk1"/>
                          </a:solidFill>
                          <a:effectLst/>
                          <a:latin typeface="+mn-lt"/>
                          <a:ea typeface="+mn-ea"/>
                          <a:cs typeface="+mn-cs"/>
                          <a:hlinkClick r:id="rId20">
                            <a:extLst>
                              <a:ext uri="{A12FA001-AC4F-418D-AE19-62706E023703}">
                                <ahyp:hlinkClr xmlns:ahyp="http://schemas.microsoft.com/office/drawing/2018/hyperlinkcolor" val="tx"/>
                              </a:ext>
                            </a:extLst>
                          </a:hlinkClick>
                        </a:rPr>
                        <a:t> - IAT | Päihdelinkki.fi (paihdelinkki.fi)</a:t>
                      </a:r>
                      <a:r>
                        <a:rPr lang="fi-FI" sz="1300" b="0" i="0" kern="1200" dirty="0">
                          <a:solidFill>
                            <a:schemeClr val="dk1"/>
                          </a:solidFill>
                          <a:effectLst/>
                          <a:latin typeface="+mn-lt"/>
                          <a:ea typeface="+mn-ea"/>
                          <a:cs typeface="+mn-cs"/>
                        </a:rPr>
                        <a:t> </a:t>
                      </a: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Pelaamishäiriötesti </a:t>
                      </a:r>
                      <a:r>
                        <a:rPr lang="fi-FI" sz="1300" b="0" i="0" kern="1200" dirty="0">
                          <a:solidFill>
                            <a:schemeClr val="dk1"/>
                          </a:solidFill>
                          <a:effectLst/>
                          <a:latin typeface="+mn-lt"/>
                          <a:ea typeface="+mn-ea"/>
                          <a:cs typeface="+mn-cs"/>
                          <a:hlinkClick r:id="rId21"/>
                        </a:rPr>
                        <a:t>(IDGT-10)</a:t>
                      </a:r>
                      <a:endParaRPr lang="fi-FI" sz="1300" b="0" i="0"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fi-FI" sz="1300" dirty="0">
                          <a:solidFill>
                            <a:schemeClr val="tx1"/>
                          </a:solidFill>
                        </a:rPr>
                        <a:t>Kouluterveyskysely, 8. ja 9.lk:</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Yrittänyt usein viettää vähemmän aikaa netissä, mutta ei ole onnistunut, %</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Tuntenut olonsa usein hermostuneeksi, kun ei ole päässyt nettiin,</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Ei ole usein syönyt tai nukkunut netin takia, %</a:t>
                      </a:r>
                      <a:endParaRPr lang="fi-FI" dirty="0"/>
                    </a:p>
                  </a:txBody>
                  <a:tcPr/>
                </a:tc>
                <a:extLst>
                  <a:ext uri="{0D108BD9-81ED-4DB2-BD59-A6C34878D82A}">
                    <a16:rowId xmlns:a16="http://schemas.microsoft.com/office/drawing/2014/main" val="286009854"/>
                  </a:ext>
                </a:extLst>
              </a:tr>
            </a:tbl>
          </a:graphicData>
        </a:graphic>
      </p:graphicFrame>
    </p:spTree>
    <p:extLst>
      <p:ext uri="{BB962C8B-B14F-4D97-AF65-F5344CB8AC3E}">
        <p14:creationId xmlns:p14="http://schemas.microsoft.com/office/powerpoint/2010/main" val="84737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26792737"/>
              </p:ext>
            </p:extLst>
          </p:nvPr>
        </p:nvGraphicFramePr>
        <p:xfrm>
          <a:off x="93378" y="441157"/>
          <a:ext cx="12166990" cy="5897880"/>
        </p:xfrm>
        <a:graphic>
          <a:graphicData uri="http://schemas.openxmlformats.org/drawingml/2006/table">
            <a:tbl>
              <a:tblPr firstRow="1" bandRow="1">
                <a:tableStyleId>{1E171933-4619-4E11-9A3F-F7608DF75F80}</a:tableStyleId>
              </a:tblPr>
              <a:tblGrid>
                <a:gridCol w="1346539">
                  <a:extLst>
                    <a:ext uri="{9D8B030D-6E8A-4147-A177-3AD203B41FA5}">
                      <a16:colId xmlns:a16="http://schemas.microsoft.com/office/drawing/2014/main" val="1527863934"/>
                    </a:ext>
                  </a:extLst>
                </a:gridCol>
                <a:gridCol w="1061545">
                  <a:extLst>
                    <a:ext uri="{9D8B030D-6E8A-4147-A177-3AD203B41FA5}">
                      <a16:colId xmlns:a16="http://schemas.microsoft.com/office/drawing/2014/main" val="2118112610"/>
                    </a:ext>
                  </a:extLst>
                </a:gridCol>
                <a:gridCol w="5822731">
                  <a:extLst>
                    <a:ext uri="{9D8B030D-6E8A-4147-A177-3AD203B41FA5}">
                      <a16:colId xmlns:a16="http://schemas.microsoft.com/office/drawing/2014/main" val="2405627847"/>
                    </a:ext>
                  </a:extLst>
                </a:gridCol>
                <a:gridCol w="3936175">
                  <a:extLst>
                    <a:ext uri="{9D8B030D-6E8A-4147-A177-3AD203B41FA5}">
                      <a16:colId xmlns:a16="http://schemas.microsoft.com/office/drawing/2014/main" val="1987869538"/>
                    </a:ext>
                  </a:extLst>
                </a:gridCol>
              </a:tblGrid>
              <a:tr h="456742">
                <a:tc>
                  <a:txBody>
                    <a:bodyPr/>
                    <a:lstStyle/>
                    <a:p>
                      <a:r>
                        <a:rPr lang="fi-FI" sz="1600" dirty="0"/>
                        <a:t>TAVOITTEET</a:t>
                      </a:r>
                    </a:p>
                  </a:txBody>
                  <a:tcPr/>
                </a:tc>
                <a:tc>
                  <a:txBody>
                    <a:bodyPr/>
                    <a:lstStyle/>
                    <a:p>
                      <a:r>
                        <a:rPr lang="fi-FI" sz="1200" dirty="0"/>
                        <a:t>HUOMIOI</a:t>
                      </a:r>
                      <a:r>
                        <a:rPr lang="fi-FI" sz="1200" baseline="0" dirty="0"/>
                        <a:t> ERITYISESTI</a:t>
                      </a:r>
                      <a:endParaRPr lang="fi-FI" sz="12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259478">
                <a:tc>
                  <a:txBody>
                    <a:bodyPr/>
                    <a:lstStyle/>
                    <a:p>
                      <a:r>
                        <a:rPr lang="fi-FI" sz="1400" b="1" i="0" kern="1200" dirty="0">
                          <a:solidFill>
                            <a:schemeClr val="dk1"/>
                          </a:solidFill>
                          <a:effectLst/>
                          <a:latin typeface="+mn-lt"/>
                          <a:ea typeface="+mn-ea"/>
                          <a:cs typeface="+mn-cs"/>
                        </a:rPr>
                        <a:t>Työikäisten ja ikäihmisten päihteiden käyttö ja riippuvuuksien aiheuttamat haitat vähenevät</a:t>
                      </a:r>
                      <a:r>
                        <a:rPr lang="fi-FI" sz="1400" b="0" i="0" kern="1200" dirty="0">
                          <a:solidFill>
                            <a:schemeClr val="dk1"/>
                          </a:solidFill>
                          <a:effectLst/>
                          <a:latin typeface="+mn-lt"/>
                          <a:ea typeface="+mn-ea"/>
                          <a:cs typeface="+mn-cs"/>
                        </a:rPr>
                        <a:t>  </a:t>
                      </a:r>
                      <a:endParaRPr lang="fi-FI" sz="1400" dirty="0"/>
                    </a:p>
                  </a:txBody>
                  <a:tcPr/>
                </a:tc>
                <a:tc>
                  <a:txBody>
                    <a:bodyPr/>
                    <a:lstStyle/>
                    <a:p>
                      <a:endParaRPr lang="fi-FI" sz="1400">
                        <a:solidFill>
                          <a:srgbClr val="7030A0"/>
                        </a:solidFill>
                      </a:endParaRPr>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Päihteiden käytön systemaattinen </a:t>
                      </a:r>
                      <a:r>
                        <a:rPr lang="fi-FI" sz="1300" b="0" i="0" kern="1200" dirty="0">
                          <a:solidFill>
                            <a:schemeClr val="dk1"/>
                          </a:solidFill>
                          <a:effectLst/>
                          <a:latin typeface="+mn-lt"/>
                          <a:ea typeface="+mn-ea"/>
                          <a:cs typeface="+mn-cs"/>
                          <a:hlinkClick r:id="rId3"/>
                        </a:rPr>
                        <a:t>puheeksiotto</a:t>
                      </a:r>
                      <a:r>
                        <a:rPr lang="fi-FI" sz="1300" b="0" i="0" kern="1200" dirty="0">
                          <a:solidFill>
                            <a:schemeClr val="dk1"/>
                          </a:solidFill>
                          <a:effectLst/>
                          <a:latin typeface="+mn-lt"/>
                          <a:ea typeface="+mn-ea"/>
                          <a:cs typeface="+mn-cs"/>
                        </a:rPr>
                        <a:t>, lyhytneuvonta, </a:t>
                      </a:r>
                      <a:r>
                        <a:rPr lang="fi-FI" sz="1300" b="0" i="0" kern="1200" dirty="0">
                          <a:solidFill>
                            <a:schemeClr val="dk1"/>
                          </a:solidFill>
                          <a:effectLst/>
                          <a:latin typeface="+mn-lt"/>
                          <a:ea typeface="+mn-ea"/>
                          <a:cs typeface="+mn-cs"/>
                          <a:hlinkClick r:id="rId4"/>
                        </a:rPr>
                        <a:t>kirjaaminen</a:t>
                      </a:r>
                      <a:r>
                        <a:rPr lang="fi-FI" sz="1300" b="0" i="0" kern="1200" baseline="0" dirty="0">
                          <a:solidFill>
                            <a:schemeClr val="dk1"/>
                          </a:solidFill>
                          <a:effectLst/>
                          <a:latin typeface="+mn-lt"/>
                          <a:ea typeface="+mn-ea"/>
                          <a:cs typeface="+mn-cs"/>
                          <a:hlinkClick r:id="rId4"/>
                        </a:rPr>
                        <a:t> </a:t>
                      </a:r>
                      <a:endParaRPr lang="fi-FI" sz="1300" b="0" i="0" kern="120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5"/>
                        </a:rPr>
                        <a:t>Alkoholin riskikäytön tunnistamisen toimintamalli </a:t>
                      </a:r>
                      <a:r>
                        <a:rPr lang="fi-FI" sz="1300" b="0" i="0" kern="1200" dirty="0">
                          <a:solidFill>
                            <a:schemeClr val="tx1"/>
                          </a:solidFill>
                          <a:effectLst/>
                          <a:latin typeface="+mn-lt"/>
                          <a:ea typeface="+mn-ea"/>
                          <a:cs typeface="+mn-cs"/>
                        </a:rPr>
                        <a:t> (AUDIT-C )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baseline="0" noProof="0" dirty="0">
                          <a:hlinkClick r:id="rId6"/>
                        </a:rPr>
                        <a:t>Ikääntyneiden (yli 65v) päihdemittari  </a:t>
                      </a:r>
                      <a:endParaRPr lang="fi-FI" sz="1400" dirty="0"/>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rPr>
                        <a:t>Tupakoinnin ja nikotiinin käytön ja riippuvuuden tunnistaminen (</a:t>
                      </a:r>
                      <a:r>
                        <a:rPr lang="fi-FI" sz="1300" b="0" i="0" u="none" strike="noStrike" baseline="0" noProof="0" dirty="0" err="1">
                          <a:solidFill>
                            <a:schemeClr val="dk1"/>
                          </a:solidFill>
                          <a:latin typeface="+mn-lt"/>
                        </a:rPr>
                        <a:t>Fageströmin</a:t>
                      </a:r>
                      <a:r>
                        <a:rPr lang="fi-FI" sz="1300" b="0" i="0" u="none" strike="noStrike" baseline="0" noProof="0" dirty="0">
                          <a:solidFill>
                            <a:schemeClr val="dk1"/>
                          </a:solidFill>
                          <a:latin typeface="+mn-lt"/>
                        </a:rPr>
                        <a:t> nikotiiniriippuvuustesti </a:t>
                      </a:r>
                      <a:r>
                        <a:rPr lang="fi-FI" sz="1300" b="0" i="0" u="none" strike="noStrike" baseline="0" noProof="0" dirty="0">
                          <a:solidFill>
                            <a:schemeClr val="dk1"/>
                          </a:solidFill>
                          <a:latin typeface="+mn-lt"/>
                          <a:hlinkClick r:id="rId7"/>
                        </a:rPr>
                        <a:t>HSI</a:t>
                      </a:r>
                      <a:r>
                        <a:rPr lang="fi-FI" sz="1300" b="0" i="0" u="none" strike="noStrike" baseline="0" noProof="0" dirty="0">
                          <a:solidFill>
                            <a:schemeClr val="dk1"/>
                          </a:solidFill>
                          <a:latin typeface="+mn-lt"/>
                        </a:rPr>
                        <a:t>) </a:t>
                      </a:r>
                      <a:r>
                        <a:rPr lang="fi-FI" sz="1300" b="0" i="0" kern="1200" dirty="0">
                          <a:solidFill>
                            <a:schemeClr val="tx1"/>
                          </a:solidFill>
                          <a:effectLst/>
                          <a:latin typeface="+mn-lt"/>
                          <a:ea typeface="+mn-ea"/>
                          <a:cs typeface="+mn-cs"/>
                        </a:rPr>
                        <a:t>ja </a:t>
                      </a:r>
                      <a:r>
                        <a:rPr lang="fi-FI" sz="1300" b="0" i="0" u="none" strike="noStrike" kern="1200" noProof="0" dirty="0">
                          <a:solidFill>
                            <a:schemeClr val="tx1"/>
                          </a:solidFill>
                          <a:effectLst/>
                          <a:latin typeface="Calibri"/>
                          <a:hlinkClick r:id="rId8"/>
                        </a:rPr>
                        <a:t>lopettamista tukeva keskustelu </a:t>
                      </a:r>
                      <a:r>
                        <a:rPr lang="fi-FI" sz="1300" b="0" i="0" u="none" strike="noStrike" kern="1200" noProof="0" dirty="0">
                          <a:solidFill>
                            <a:schemeClr val="tx1"/>
                          </a:solidFill>
                          <a:effectLst/>
                          <a:latin typeface="Calibri"/>
                        </a:rPr>
                        <a:t>(mm. </a:t>
                      </a:r>
                      <a:r>
                        <a:rPr lang="fi-FI" sz="1300" b="0" i="0" u="none" strike="noStrike" kern="1200" noProof="0" dirty="0">
                          <a:solidFill>
                            <a:schemeClr val="tx1"/>
                          </a:solidFill>
                          <a:effectLst/>
                        </a:rPr>
                        <a:t>Nikotiinittomuuden toimintamalli neuvolassa)</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kern="1200" noProof="0" dirty="0">
                          <a:solidFill>
                            <a:schemeClr val="tx1"/>
                          </a:solidFill>
                          <a:effectLst/>
                          <a:latin typeface="+mn-lt"/>
                          <a:ea typeface="+mn-ea"/>
                          <a:cs typeface="+mn-cs"/>
                        </a:rPr>
                        <a:t>Rahapelaamisen </a:t>
                      </a:r>
                      <a:r>
                        <a:rPr lang="fi-FI" sz="1300" b="0" i="0" u="none" strike="noStrike" kern="1200" noProof="0" dirty="0" err="1">
                          <a:solidFill>
                            <a:schemeClr val="tx1"/>
                          </a:solidFill>
                          <a:effectLst/>
                          <a:latin typeface="+mn-lt"/>
                          <a:ea typeface="+mn-ea"/>
                          <a:cs typeface="+mn-cs"/>
                        </a:rPr>
                        <a:t>puheeksiotto</a:t>
                      </a:r>
                      <a:r>
                        <a:rPr lang="fi-FI" sz="1300" b="0" i="0" u="none" strike="noStrike" kern="1200" noProof="0" dirty="0">
                          <a:solidFill>
                            <a:schemeClr val="tx1"/>
                          </a:solidFill>
                          <a:effectLst/>
                          <a:latin typeface="+mn-lt"/>
                          <a:ea typeface="+mn-ea"/>
                          <a:cs typeface="+mn-cs"/>
                        </a:rPr>
                        <a:t>, </a:t>
                      </a:r>
                      <a:r>
                        <a:rPr lang="fi-FI" sz="1300" b="0" i="0" u="none" strike="noStrike" baseline="0" noProof="0" dirty="0">
                          <a:hlinkClick r:id="rId9"/>
                        </a:rPr>
                        <a:t>BBGS –lyhytseula</a:t>
                      </a:r>
                      <a:endParaRPr lang="fi-FI" sz="1300" b="1"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Lisätään digitaalisten itsearviointi- ja oma-apupalvelujen käyttöä</a:t>
                      </a:r>
                      <a:r>
                        <a:rPr lang="fi-FI" sz="1300" b="0" i="0" kern="1200" dirty="0">
                          <a:solidFill>
                            <a:schemeClr val="dk1"/>
                          </a:solidFill>
                          <a:effectLst/>
                          <a:latin typeface="+mn-lt"/>
                          <a:ea typeface="+mn-ea"/>
                          <a:cs typeface="+mn-cs"/>
                        </a:rPr>
                        <a:t> (esim.</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0"/>
                        </a:rPr>
                        <a:t>Päihdelinkki Oma-apu</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Uusi alku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1"/>
                        </a:rPr>
                        <a:t>- </a:t>
                      </a:r>
                      <a:r>
                        <a:rPr lang="fi-FI" sz="1300" b="0" i="0" kern="1200" dirty="0">
                          <a:solidFill>
                            <a:schemeClr val="dk1"/>
                          </a:solidFill>
                          <a:effectLst/>
                          <a:latin typeface="+mn-lt"/>
                          <a:ea typeface="+mn-ea"/>
                          <a:cs typeface="+mn-cs"/>
                          <a:hlinkClick r:id="rId11"/>
                        </a:rPr>
                        <a:t>30 päivää ilman alkoholia</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28 päivää ilman</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Erovirasto</a:t>
                      </a:r>
                      <a:r>
                        <a:rPr lang="fi-FI" sz="1300" b="0" i="0" kern="1200" dirty="0">
                          <a:solidFill>
                            <a:schemeClr val="dk1"/>
                          </a:solidFill>
                          <a:effectLst/>
                          <a:latin typeface="+mn-lt"/>
                          <a:ea typeface="+mn-ea"/>
                          <a:cs typeface="+mn-cs"/>
                        </a:rPr>
                        <a:t> - sovellus, </a:t>
                      </a:r>
                      <a:r>
                        <a:rPr lang="fi-FI" sz="1300" b="0" i="0" kern="1200" dirty="0">
                          <a:solidFill>
                            <a:schemeClr val="dk1"/>
                          </a:solidFill>
                          <a:effectLst/>
                          <a:latin typeface="+mn-lt"/>
                          <a:ea typeface="+mn-ea"/>
                          <a:cs typeface="+mn-cs"/>
                          <a:hlinkClick r:id="rId14"/>
                        </a:rPr>
                        <a:t>Stumppi.fi</a:t>
                      </a:r>
                      <a:r>
                        <a:rPr lang="fi-FI" sz="1300" b="0" i="0" kern="1200" dirty="0">
                          <a:solidFill>
                            <a:schemeClr val="dk1"/>
                          </a:solidFill>
                          <a:effectLst/>
                          <a:latin typeface="+mn-lt"/>
                          <a:ea typeface="+mn-ea"/>
                          <a:cs typeface="+mn-cs"/>
                        </a:rPr>
                        <a:t>)</a:t>
                      </a:r>
                      <a:endParaRPr lang="fi-FI" dirty="0"/>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5"/>
                        </a:rPr>
                        <a:t>Savuton Kunta </a:t>
                      </a:r>
                      <a:r>
                        <a:rPr lang="fi-FI" sz="1300" b="0" i="0" u="none" strike="noStrike" kern="1200" noProof="0" dirty="0">
                          <a:solidFill>
                            <a:schemeClr val="dk1"/>
                          </a:solidFill>
                          <a:effectLst/>
                          <a:latin typeface="Calibri"/>
                        </a:rPr>
                        <a:t>ja </a:t>
                      </a:r>
                      <a:r>
                        <a:rPr lang="fi-FI" sz="1300" b="0" i="0" u="none" strike="noStrike" kern="1200" noProof="0" dirty="0">
                          <a:solidFill>
                            <a:schemeClr val="dk1"/>
                          </a:solidFill>
                          <a:effectLst/>
                          <a:latin typeface="Calibri"/>
                          <a:hlinkClick r:id="rId16"/>
                        </a:rPr>
                        <a:t>työpaikka</a:t>
                      </a:r>
                      <a:r>
                        <a:rPr lang="fi-FI" sz="1300" b="0" i="0" u="none" strike="noStrike" kern="1200" noProof="0" dirty="0">
                          <a:solidFill>
                            <a:schemeClr val="dk1"/>
                          </a:solidFill>
                          <a:effectLst/>
                          <a:latin typeface="Calibri"/>
                        </a:rPr>
                        <a:t>  -toimintamalli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Työpaikan päihdeohjelma </a:t>
                      </a:r>
                      <a:r>
                        <a:rPr lang="fi-FI" sz="1300" b="0" i="0" kern="1200" dirty="0">
                          <a:solidFill>
                            <a:schemeClr val="tx1"/>
                          </a:solidFill>
                          <a:effectLst/>
                          <a:latin typeface="+mn-lt"/>
                          <a:ea typeface="+mn-ea"/>
                          <a:cs typeface="+mn-cs"/>
                        </a:rPr>
                        <a:t>(keinoina esim. </a:t>
                      </a:r>
                      <a:r>
                        <a:rPr lang="fi-FI" sz="1300" b="0" i="0" kern="1200" dirty="0">
                          <a:solidFill>
                            <a:schemeClr val="tx1"/>
                          </a:solidFill>
                          <a:effectLst/>
                          <a:latin typeface="+mn-lt"/>
                          <a:ea typeface="+mn-ea"/>
                          <a:cs typeface="+mn-cs"/>
                          <a:hlinkClick r:id="rId17"/>
                        </a:rPr>
                        <a:t>Päihdeohjelmaopas</a:t>
                      </a:r>
                      <a:r>
                        <a:rPr lang="fi-FI" sz="1300" b="0" i="0" kern="1200" dirty="0">
                          <a:solidFill>
                            <a:schemeClr val="tx1"/>
                          </a:solidFill>
                          <a:effectLst/>
                          <a:latin typeface="+mn-lt"/>
                          <a:ea typeface="+mn-ea"/>
                          <a:cs typeface="+mn-cs"/>
                        </a:rPr>
                        <a:t>/ </a:t>
                      </a:r>
                      <a:r>
                        <a:rPr lang="fi-FI" sz="1300" b="0" i="0" u="none" strike="noStrike" kern="1200" noProof="0" dirty="0">
                          <a:solidFill>
                            <a:schemeClr val="tx1"/>
                          </a:solidFill>
                          <a:effectLst/>
                          <a:latin typeface="Calibri"/>
                        </a:rPr>
                        <a:t>Työturvallisuuskeskus</a:t>
                      </a:r>
                      <a:r>
                        <a:rPr lang="fi-FI" sz="1300" b="0" i="0" kern="1200" dirty="0">
                          <a:solidFill>
                            <a:schemeClr val="tx1"/>
                          </a:solidFill>
                          <a:effectLst/>
                          <a:latin typeface="+mn-lt"/>
                          <a:ea typeface="+mn-ea"/>
                          <a:cs typeface="+mn-cs"/>
                        </a:rPr>
                        <a: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8"/>
                        </a:rPr>
                        <a:t>Ota puheeksi päihteet työpaikalla </a:t>
                      </a:r>
                      <a:r>
                        <a:rPr lang="fi-FI" sz="1300" b="0" i="0" kern="1200" dirty="0">
                          <a:solidFill>
                            <a:schemeClr val="dk1"/>
                          </a:solidFill>
                          <a:effectLst/>
                          <a:latin typeface="+mn-lt"/>
                          <a:ea typeface="+mn-ea"/>
                          <a:cs typeface="+mn-cs"/>
                        </a:rPr>
                        <a:t>-verkkokurssi / A-klinikka, </a:t>
                      </a:r>
                      <a:r>
                        <a:rPr lang="fi-FI" sz="1300" b="0" i="0" kern="1200" dirty="0">
                          <a:solidFill>
                            <a:schemeClr val="dk1"/>
                          </a:solidFill>
                          <a:effectLst/>
                          <a:latin typeface="+mn-lt"/>
                          <a:ea typeface="+mn-ea"/>
                          <a:cs typeface="+mn-cs"/>
                          <a:hlinkClick r:id="rId19"/>
                        </a:rPr>
                        <a:t>HUUGO –ohjelma</a:t>
                      </a:r>
                      <a:r>
                        <a:rPr lang="fi-FI" sz="1300" b="0" i="0" kern="1200" dirty="0">
                          <a:solidFill>
                            <a:schemeClr val="dk1"/>
                          </a:solidFill>
                          <a:effectLst/>
                          <a:latin typeface="+mn-lt"/>
                          <a:ea typeface="+mn-ea"/>
                          <a:cs typeface="+mn-cs"/>
                        </a:rPr>
                        <a:t>)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Haitallisen rahapelaamisen tunnistaminen ja tuki </a:t>
                      </a:r>
                      <a:r>
                        <a:rPr lang="fi-FI" sz="1300" b="0" i="0" kern="1200" dirty="0">
                          <a:solidFill>
                            <a:schemeClr val="dk1"/>
                          </a:solidFill>
                          <a:effectLst/>
                          <a:latin typeface="+mn-lt"/>
                          <a:ea typeface="+mn-ea"/>
                          <a:cs typeface="+mn-cs"/>
                        </a:rPr>
                        <a:t>(</a:t>
                      </a:r>
                      <a:r>
                        <a:rPr lang="fi-FI" sz="1300" b="0" i="0" kern="1200" dirty="0">
                          <a:solidFill>
                            <a:schemeClr val="dk1"/>
                          </a:solidFill>
                          <a:effectLst/>
                          <a:latin typeface="+mn-lt"/>
                          <a:ea typeface="+mn-ea"/>
                          <a:cs typeface="+mn-cs"/>
                          <a:hlinkClick r:id="rId20"/>
                        </a:rPr>
                        <a:t>Pelituki-materiaalit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Eläke pelissä</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Pelaamishäiriö-testi</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22"/>
                        </a:rPr>
                        <a:t>(IGDT-10)</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rPr>
                        <a:t>Päihteitä käyttävien läheisten tai perheiden lasten näkökulman huomioiminen perusterveydenhuollossa (kirjallinen toimintaohje)</a:t>
                      </a:r>
                      <a:endParaRPr lang="fi-FI" sz="1300" b="0" i="0" u="none" strike="noStrike" kern="1200" noProof="0" dirty="0">
                        <a:solidFill>
                          <a:schemeClr val="tx1"/>
                        </a:solidFill>
                        <a:effectLst/>
                        <a:latin typeface="Calibri"/>
                      </a:endParaRPr>
                    </a:p>
                    <a:p>
                      <a:pPr marL="285750" lvl="0" indent="-285750">
                        <a:buFont typeface="Arial" panose="020B0604020202020204" pitchFamily="34" charset="0"/>
                        <a:buChar char="•"/>
                      </a:pPr>
                      <a:r>
                        <a:rPr lang="fi-FI" sz="1300" b="0" i="0" u="none" strike="noStrike" kern="1200" noProof="0" dirty="0">
                          <a:effectLst/>
                          <a:hlinkClick r:id="rId23"/>
                        </a:rPr>
                        <a:t>PAKKA </a:t>
                      </a:r>
                      <a:r>
                        <a:rPr lang="fi-FI" sz="1300" b="0" i="0" u="none" strike="noStrike" kern="1200" noProof="0" dirty="0">
                          <a:effectLst/>
                        </a:rPr>
                        <a:t>-toimintamalli  </a:t>
                      </a:r>
                      <a:endParaRPr lang="fi-FI" sz="1300" b="0" i="0" u="none" strike="noStrike" kern="1200" noProof="0" dirty="0">
                        <a:solidFill>
                          <a:srgbClr val="FF0000"/>
                        </a:solidFill>
                        <a:effectLst/>
                        <a:latin typeface="Calibri"/>
                      </a:endParaRPr>
                    </a:p>
                    <a:p>
                      <a:pPr marL="285750" lvl="0" indent="-285750">
                        <a:buFont typeface="Arial" panose="020B0604020202020204" pitchFamily="34" charset="0"/>
                        <a:buChar char="•"/>
                      </a:pPr>
                      <a:r>
                        <a:rPr lang="fi-FI" sz="1300" b="0" i="0" u="none" strike="noStrike" kern="1200" noProof="0" dirty="0">
                          <a:solidFill>
                            <a:schemeClr val="tx1"/>
                          </a:solidFill>
                          <a:effectLst/>
                          <a:hlinkClick r:id="rId24"/>
                        </a:rPr>
                        <a:t>Terveysneuvontapisteet: neulanvaihtopisteet</a:t>
                      </a:r>
                      <a:r>
                        <a:rPr lang="fi-FI" sz="1300" b="0" i="0" u="none" strike="noStrike" kern="1200" baseline="0" noProof="0" dirty="0">
                          <a:solidFill>
                            <a:schemeClr val="tx1"/>
                          </a:solidFill>
                          <a:effectLst/>
                        </a:rPr>
                        <a:t>, tietoisuuden lisääminen C-hepatiittitartuntojen ehkäisemiseksi</a:t>
                      </a:r>
                    </a:p>
                  </a:txBody>
                  <a:tcPr/>
                </a:tc>
                <a:tc>
                  <a:txBody>
                    <a:bodyPr/>
                    <a:lstStyle/>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4v. Lapset: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Lapsi on altistunut toisen tai molempien vanhempien humalahakuiselle juomiselle,</a:t>
                      </a:r>
                      <a:r>
                        <a:rPr lang="fi-FI" sz="1300" b="0" i="0" kern="1200" baseline="0" dirty="0">
                          <a:solidFill>
                            <a:schemeClr val="dk1"/>
                          </a:solidFill>
                          <a:effectLst/>
                          <a:latin typeface="+mn-lt"/>
                          <a:ea typeface="+mn-ea"/>
                          <a:cs typeface="+mn-cs"/>
                        </a:rPr>
                        <a:t> %</a:t>
                      </a:r>
                      <a:endParaRPr lang="fi-FI" sz="1300" b="0" i="0" kern="1200" dirty="0">
                        <a:solidFill>
                          <a:srgbClr val="FF0000"/>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20-64v, 2018</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20+v, erit. keskitason ja korkea koulutus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65+v</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Alkoholia liikaa käyttävien osuus (AUDIT-C), % 65v+</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Alkoholin myynti asukasta kohden 100% alkoholina, litraa</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Poliisin tietoon </a:t>
                      </a:r>
                      <a:r>
                        <a:rPr lang="fi-FI" sz="1300" b="0" i="0" kern="1200" baseline="0" dirty="0">
                          <a:solidFill>
                            <a:schemeClr val="dk1"/>
                          </a:solidFill>
                          <a:effectLst/>
                          <a:latin typeface="+mn-lt"/>
                          <a:ea typeface="+mn-ea"/>
                          <a:cs typeface="+mn-cs"/>
                        </a:rPr>
                        <a:t>t</a:t>
                      </a:r>
                      <a:r>
                        <a:rPr lang="fi-FI" sz="1300" b="0" i="0" kern="1200" dirty="0">
                          <a:solidFill>
                            <a:schemeClr val="dk1"/>
                          </a:solidFill>
                          <a:effectLst/>
                          <a:latin typeface="+mn-lt"/>
                          <a:ea typeface="+mn-ea"/>
                          <a:cs typeface="+mn-cs"/>
                        </a:rPr>
                        <a:t>ulleet huumaus-aineiden käyttörikokset/ 1000 asukasta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C-hepatiitti –infektoiden määrä, kaikki tartuntatavat</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aikana tupakoineet, % synnyttäjistä</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Päihdehuollon laitoksissa olleet 25-64/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Terveyspiste</a:t>
                      </a:r>
                      <a:r>
                        <a:rPr lang="fi-FI" sz="1300" b="0" i="0" kern="1200" baseline="0" dirty="0">
                          <a:solidFill>
                            <a:schemeClr val="dk1"/>
                          </a:solidFill>
                          <a:effectLst/>
                          <a:latin typeface="+mn-lt"/>
                          <a:ea typeface="+mn-ea"/>
                          <a:cs typeface="+mn-cs"/>
                        </a:rPr>
                        <a:t> Portti: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Terveyspiste Portin kävijämäärä</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Alkoholinkäytön mini-intervention toteutuminen, kun juomiseen liittyy haitta tai haittariski HYTE(H)</a:t>
                      </a:r>
                    </a:p>
                    <a:p>
                      <a:pPr marL="0" indent="0" rtl="0" fontAlgn="base">
                        <a:buFont typeface="Arial" panose="020B0604020202020204" pitchFamily="34" charset="0"/>
                        <a:buNone/>
                      </a:pPr>
                      <a:endParaRPr lang="fi-FI" sz="1300" b="0" i="0" kern="1200" dirty="0">
                        <a:solidFill>
                          <a:srgbClr val="7030A0"/>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dirty="0" err="1">
                          <a:solidFill>
                            <a:schemeClr val="tx1"/>
                          </a:solidFill>
                        </a:rPr>
                        <a:t>Vaikuttavat</a:t>
                      </a:r>
                      <a:r>
                        <a:rPr lang="en-US" sz="1300" b="0" i="0" u="none" strike="noStrike" noProof="0" dirty="0">
                          <a:solidFill>
                            <a:schemeClr val="tx1"/>
                          </a:solidFill>
                        </a:rPr>
                        <a:t> </a:t>
                      </a:r>
                      <a:r>
                        <a:rPr lang="en-US" sz="1300" b="0" i="0" u="none" strike="noStrike" noProof="0" dirty="0" err="1">
                          <a:solidFill>
                            <a:schemeClr val="tx1"/>
                          </a:solidFill>
                        </a:rPr>
                        <a:t>hyte-menetelmät</a:t>
                      </a:r>
                      <a:r>
                        <a:rPr lang="en-US" sz="1300" b="0" i="0" u="none" strike="noStrike" noProof="0" dirty="0">
                          <a:solidFill>
                            <a:schemeClr val="tx1"/>
                          </a:solidFill>
                        </a:rPr>
                        <a:t> </a:t>
                      </a:r>
                      <a:r>
                        <a:rPr lang="en-US" sz="1300" b="0" i="0" u="none" strike="noStrike" noProof="0" dirty="0" err="1">
                          <a:solidFill>
                            <a:schemeClr val="tx1"/>
                          </a:solidFill>
                        </a:rPr>
                        <a:t>kysely</a:t>
                      </a:r>
                      <a:endParaRPr lang="en-US" sz="1300" b="0" i="0" u="none" strike="noStrike" noProof="0" dirty="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65593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82231558"/>
              </p:ext>
            </p:extLst>
          </p:nvPr>
        </p:nvGraphicFramePr>
        <p:xfrm>
          <a:off x="62023" y="531627"/>
          <a:ext cx="12095058" cy="5974080"/>
        </p:xfrm>
        <a:graphic>
          <a:graphicData uri="http://schemas.openxmlformats.org/drawingml/2006/table">
            <a:tbl>
              <a:tblPr firstRow="1" bandRow="1">
                <a:tableStyleId>{F5AB1C69-6EDB-4FF4-983F-18BD219EF322}</a:tableStyleId>
              </a:tblPr>
              <a:tblGrid>
                <a:gridCol w="2266345">
                  <a:extLst>
                    <a:ext uri="{9D8B030D-6E8A-4147-A177-3AD203B41FA5}">
                      <a16:colId xmlns:a16="http://schemas.microsoft.com/office/drawing/2014/main" val="1527863934"/>
                    </a:ext>
                  </a:extLst>
                </a:gridCol>
                <a:gridCol w="1193296">
                  <a:extLst>
                    <a:ext uri="{9D8B030D-6E8A-4147-A177-3AD203B41FA5}">
                      <a16:colId xmlns:a16="http://schemas.microsoft.com/office/drawing/2014/main" val="2118112610"/>
                    </a:ext>
                  </a:extLst>
                </a:gridCol>
                <a:gridCol w="4439590">
                  <a:extLst>
                    <a:ext uri="{9D8B030D-6E8A-4147-A177-3AD203B41FA5}">
                      <a16:colId xmlns:a16="http://schemas.microsoft.com/office/drawing/2014/main" val="2405627847"/>
                    </a:ext>
                  </a:extLst>
                </a:gridCol>
                <a:gridCol w="4195827">
                  <a:extLst>
                    <a:ext uri="{9D8B030D-6E8A-4147-A177-3AD203B41FA5}">
                      <a16:colId xmlns:a16="http://schemas.microsoft.com/office/drawing/2014/main" val="1987869538"/>
                    </a:ext>
                  </a:extLst>
                </a:gridCol>
              </a:tblGrid>
              <a:tr h="556014">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4799281">
                <a:tc>
                  <a:txBody>
                    <a:bodyPr/>
                    <a:lstStyle/>
                    <a:p>
                      <a:r>
                        <a:rPr lang="fi-FI" sz="1400" b="1"/>
                        <a:t>Ketään ei kiusata</a:t>
                      </a:r>
                    </a:p>
                  </a:txBody>
                  <a:tcPr/>
                </a:tc>
                <a:tc>
                  <a:txBody>
                    <a:bodyPr/>
                    <a:lstStyle/>
                    <a:p>
                      <a:pPr marL="285750" indent="-285750">
                        <a:buFont typeface="Arial" panose="020B0604020202020204" pitchFamily="34" charset="0"/>
                        <a:buChar char="•"/>
                      </a:pPr>
                      <a:r>
                        <a:rPr lang="fi-FI" sz="1300"/>
                        <a:t>Kiusaamisen verkkovälitteisyys ja vapaa-ajalla</a:t>
                      </a:r>
                    </a:p>
                    <a:p>
                      <a:pPr marL="285750" indent="-285750">
                        <a:buFont typeface="Arial" panose="020B0604020202020204" pitchFamily="34" charset="0"/>
                        <a:buChar char="•"/>
                      </a:pPr>
                      <a:endParaRPr lang="fi-FI" sz="1300"/>
                    </a:p>
                    <a:p>
                      <a:pPr marL="285750" indent="-285750">
                        <a:buFont typeface="Arial" panose="020B0604020202020204" pitchFamily="34" charset="0"/>
                        <a:buChar char="•"/>
                      </a:pPr>
                      <a:r>
                        <a:rPr lang="fi-FI" sz="1300"/>
                        <a:t>Erit.</a:t>
                      </a:r>
                      <a:r>
                        <a:rPr lang="fi-FI" sz="1300" baseline="0"/>
                        <a:t> 8. ja 9.lk pojat </a:t>
                      </a:r>
                      <a:endParaRPr lang="fi-FI" sz="1300" baseline="0">
                        <a:solidFill>
                          <a:srgbClr val="FF0000"/>
                        </a:solidFill>
                      </a:endParaRPr>
                    </a:p>
                    <a:p>
                      <a:endParaRPr lang="fi-FI" sz="1300"/>
                    </a:p>
                  </a:txBody>
                  <a:tcPr/>
                </a:tc>
                <a:tc>
                  <a:txBody>
                    <a:bodyPr/>
                    <a:lstStyle/>
                    <a:p>
                      <a:pPr marL="285750" indent="-285750" rtl="0" fontAlgn="base">
                        <a:buFont typeface="Arial" panose="020B0604020202020204" pitchFamily="34" charset="0"/>
                        <a:buChar char="•"/>
                      </a:pPr>
                      <a:r>
                        <a:rPr lang="fi-FI" sz="1300" b="0" i="0" u="none" strike="noStrike" kern="1200" noProof="0">
                          <a:solidFill>
                            <a:schemeClr val="dk1"/>
                          </a:solidFill>
                          <a:effectLst/>
                          <a:latin typeface="Calibri"/>
                        </a:rPr>
                        <a:t>Valistus ja</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viestintä: Aikuisille;</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 toimimme mallina.</a:t>
                      </a:r>
                      <a:r>
                        <a:rPr lang="fi-FI" sz="1300" b="0" i="0" u="none" strike="noStrike" kern="1200" baseline="0" noProof="0">
                          <a:solidFill>
                            <a:schemeClr val="dk1"/>
                          </a:solidFill>
                          <a:effectLst/>
                          <a:latin typeface="Calibri"/>
                        </a:rPr>
                        <a:t> Kaikille:</a:t>
                      </a:r>
                      <a:r>
                        <a:rPr lang="fi-FI" sz="1300" b="0" i="0" u="none" strike="noStrike" kern="1200" noProof="0" dirty="0">
                          <a:solidFill>
                            <a:schemeClr val="dk1"/>
                          </a:solidFill>
                          <a:effectLst/>
                          <a:latin typeface="Calibri"/>
                        </a:rPr>
                        <a:t> </a:t>
                      </a:r>
                      <a:r>
                        <a:rPr lang="fi-FI" sz="1300" b="0" i="0" u="none" strike="noStrike" kern="1200" noProof="0">
                          <a:solidFill>
                            <a:schemeClr val="dk1"/>
                          </a:solidFill>
                          <a:effectLst/>
                          <a:latin typeface="Calibri"/>
                        </a:rPr>
                        <a:t>Kiusaaminen on lähes aina rikos.</a:t>
                      </a:r>
                      <a:r>
                        <a:rPr lang="fi-FI" sz="1300" b="0" i="0" u="none" strike="noStrike" kern="1200" baseline="0" noProof="0" dirty="0">
                          <a:solidFill>
                            <a:schemeClr val="dk1"/>
                          </a:solidFill>
                          <a:effectLst/>
                          <a:latin typeface="Calibri"/>
                        </a:rPr>
                        <a:t> </a:t>
                      </a:r>
                      <a:endParaRPr lang="fi-FI" sz="1300" b="0" i="0" u="none" strike="noStrike" kern="1200" noProof="0">
                        <a:solidFill>
                          <a:schemeClr val="dk1"/>
                        </a:solidFill>
                        <a:effectLst/>
                        <a:latin typeface="Calibri"/>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3"/>
                        </a:rPr>
                        <a:t>Yhteisöllinen toimintakulttuuri:</a:t>
                      </a:r>
                      <a:r>
                        <a:rPr lang="fi-FI" sz="1300" b="0" i="0" u="none" strike="noStrike" kern="1200" baseline="0" noProof="0" dirty="0">
                          <a:solidFill>
                            <a:schemeClr val="dk1"/>
                          </a:solidFill>
                          <a:effectLst/>
                          <a:latin typeface="Calibri"/>
                          <a:hlinkClick r:id="rId3"/>
                        </a:rPr>
                        <a:t> </a:t>
                      </a:r>
                      <a:r>
                        <a:rPr lang="fi-FI" sz="1300" b="0" i="0" u="none" strike="noStrike" kern="1200" baseline="0" noProof="0">
                          <a:solidFill>
                            <a:schemeClr val="dk1"/>
                          </a:solidFill>
                          <a:effectLst/>
                          <a:latin typeface="Calibri"/>
                        </a:rPr>
                        <a:t>vertaissuhteiden tuki, hyväksytyksi tuleminen, yhteisöön kuuluminen ”me-hengen” vahvistaminen ja ryhmädynamiikka, oppilaiden osallisuus ja yhteiset pelisäännöt </a:t>
                      </a:r>
                      <a:endParaRPr lang="fi-FI"/>
                    </a:p>
                    <a:p>
                      <a:pPr marL="285750" lvl="0" indent="-285750">
                        <a:buFont typeface="Arial" panose="020B0604020202020204" pitchFamily="34" charset="0"/>
                        <a:buChar char="•"/>
                      </a:pPr>
                      <a:r>
                        <a:rPr lang="fi-FI" sz="1300" b="0" i="0" kern="1200">
                          <a:solidFill>
                            <a:schemeClr val="dk1"/>
                          </a:solidFill>
                          <a:effectLst/>
                          <a:latin typeface="+mn-lt"/>
                          <a:ea typeface="+mn-ea"/>
                          <a:cs typeface="+mn-cs"/>
                        </a:rPr>
                        <a:t>Yhtenäiset toimintakäytännöt </a:t>
                      </a:r>
                      <a:r>
                        <a:rPr lang="fi-FI" sz="1300" b="0" i="0" kern="1200" dirty="0">
                          <a:solidFill>
                            <a:schemeClr val="dk1"/>
                          </a:solidFill>
                          <a:effectLst/>
                          <a:latin typeface="+mn-lt"/>
                          <a:ea typeface="+mn-ea"/>
                          <a:cs typeface="+mn-cs"/>
                          <a:hlinkClick r:id="rId4"/>
                        </a:rPr>
                        <a:t>kiusaamiseen ehkäisyyn </a:t>
                      </a:r>
                      <a:r>
                        <a:rPr lang="fi-FI" sz="1300" b="0" i="0" kern="1200">
                          <a:solidFill>
                            <a:schemeClr val="dk1"/>
                          </a:solidFill>
                          <a:effectLst/>
                          <a:latin typeface="+mn-lt"/>
                          <a:ea typeface="+mn-ea"/>
                          <a:cs typeface="+mn-cs"/>
                        </a:rPr>
                        <a:t>ja kiusaamistilanteiden hoitoon (esim. </a:t>
                      </a:r>
                      <a:r>
                        <a:rPr lang="fi-FI" sz="1300" b="0" i="0" kern="1200" dirty="0">
                          <a:solidFill>
                            <a:schemeClr val="dk1"/>
                          </a:solidFill>
                          <a:effectLst/>
                          <a:latin typeface="+mn-lt"/>
                          <a:ea typeface="+mn-ea"/>
                          <a:cs typeface="+mn-cs"/>
                          <a:hlinkClick r:id="rId5"/>
                        </a:rPr>
                        <a:t>Etelä-Karjalan malli</a:t>
                      </a:r>
                      <a:r>
                        <a:rPr lang="fi-FI" sz="1300" b="0" i="0" kern="1200">
                          <a:solidFill>
                            <a:schemeClr val="dk1"/>
                          </a:solidFill>
                          <a:effectLst/>
                          <a:latin typeface="+mn-lt"/>
                          <a:ea typeface="+mn-ea"/>
                          <a:cs typeface="+mn-cs"/>
                        </a:rPr>
                        <a:t>)</a:t>
                      </a:r>
                      <a:endParaRPr lang="fi-FI" sz="13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Tunne- ja vuorovaikutustaitojen vahvistaminen </a:t>
                      </a:r>
                      <a:r>
                        <a:rPr lang="fi-FI" sz="1300" b="0" i="0" kern="1200" dirty="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esim. </a:t>
                      </a:r>
                      <a:r>
                        <a:rPr lang="fi-FI" sz="1300" b="0" i="0" kern="1200" dirty="0">
                          <a:solidFill>
                            <a:schemeClr val="dk1"/>
                          </a:solidFill>
                          <a:effectLst/>
                          <a:latin typeface="+mn-lt"/>
                          <a:ea typeface="+mn-ea"/>
                          <a:cs typeface="+mn-cs"/>
                          <a:hlinkClick r:id="rId6"/>
                        </a:rPr>
                        <a:t>PIKI-toimintamalli</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7"/>
                        </a:rPr>
                        <a:t>Molli</a:t>
                      </a:r>
                      <a:r>
                        <a:rPr lang="fi-FI" sz="1300" b="0" i="0" kern="1200">
                          <a:solidFill>
                            <a:schemeClr val="dk1"/>
                          </a:solidFill>
                          <a:effectLst/>
                          <a:latin typeface="+mn-lt"/>
                          <a:ea typeface="+mn-ea"/>
                          <a:cs typeface="+mn-cs"/>
                        </a:rPr>
                        <a:t>-materiaalit, </a:t>
                      </a:r>
                      <a:r>
                        <a:rPr lang="fi-FI" sz="1300" b="0" i="0" kern="1200" dirty="0">
                          <a:solidFill>
                            <a:schemeClr val="dk1"/>
                          </a:solidFill>
                          <a:effectLst/>
                          <a:latin typeface="+mn-lt"/>
                          <a:ea typeface="+mn-ea"/>
                          <a:cs typeface="+mn-cs"/>
                          <a:hlinkClick r:id="rId8"/>
                        </a:rPr>
                        <a:t>Huomaa hyvä </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9"/>
                        </a:rPr>
                        <a:t>Forumteatteri</a:t>
                      </a:r>
                      <a:endParaRPr lang="fi-FI" sz="1300" b="0" i="0" kern="1200" dirty="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esim. </a:t>
                      </a:r>
                      <a:r>
                        <a:rPr lang="fi-FI" sz="1300" b="0" i="0" kern="1200" dirty="0">
                          <a:solidFill>
                            <a:schemeClr val="dk1"/>
                          </a:solidFill>
                          <a:effectLst/>
                          <a:latin typeface="+mn-lt"/>
                          <a:ea typeface="+mn-ea"/>
                          <a:cs typeface="+mn-cs"/>
                          <a:hlinkClick r:id="rId10"/>
                        </a:rPr>
                        <a:t>Pro koulu</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Ihmeelliset vuodet</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Friends</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Askeleittain</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4"/>
                        </a:rPr>
                        <a:t>Yhteispeli</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5"/>
                        </a:rPr>
                        <a:t>Draamakasvatus</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Kiusaamisen ehkäisyn ohjelmien käyttöönotto</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6"/>
                        </a:rPr>
                        <a:t>KiVa Koulu </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kiusaamisen vastainen toimenpideohjelma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Sovitteluohjelmien käyttöönotto: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a:t>
                      </a:r>
                      <a:r>
                        <a:rPr lang="fi-FI" sz="1300" b="0" i="0" kern="1200" dirty="0">
                          <a:solidFill>
                            <a:schemeClr val="dk1"/>
                          </a:solidFill>
                          <a:effectLst/>
                          <a:latin typeface="+mn-lt"/>
                          <a:ea typeface="+mn-ea"/>
                          <a:cs typeface="+mn-cs"/>
                          <a:hlinkClick r:id="rId17"/>
                        </a:rPr>
                        <a:t>MiniVerso</a:t>
                      </a:r>
                      <a:r>
                        <a:rPr lang="fi-FI" sz="1300" b="0" i="0" kern="1200">
                          <a:solidFill>
                            <a:schemeClr val="dk1"/>
                          </a:solidFill>
                          <a:effectLst/>
                          <a:latin typeface="+mn-lt"/>
                          <a:ea typeface="+mn-ea"/>
                          <a:cs typeface="+mn-cs"/>
                        </a:rPr>
                        <a:t> varhaiskasvatukseen)  ja RESTO (sovitteleva ja </a:t>
                      </a:r>
                      <a:r>
                        <a:rPr lang="fi-FI" sz="1300" b="0" i="0" kern="1200" err="1">
                          <a:solidFill>
                            <a:schemeClr val="dk1"/>
                          </a:solidFill>
                          <a:effectLst/>
                          <a:latin typeface="+mn-lt"/>
                          <a:ea typeface="+mn-ea"/>
                          <a:cs typeface="+mn-cs"/>
                        </a:rPr>
                        <a:t>restoratiivinen</a:t>
                      </a:r>
                      <a:r>
                        <a:rPr lang="fi-FI" sz="1300" b="0" i="0" kern="1200">
                          <a:solidFill>
                            <a:schemeClr val="dk1"/>
                          </a:solidFill>
                          <a:effectLst/>
                          <a:latin typeface="+mn-lt"/>
                          <a:ea typeface="+mn-ea"/>
                          <a:cs typeface="+mn-cs"/>
                        </a:rPr>
                        <a:t> yhteisö)</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a:t>
                      </a:r>
                      <a:r>
                        <a:rPr lang="fi-FI" sz="1300" b="0" i="0" kern="1200" dirty="0">
                          <a:solidFill>
                            <a:schemeClr val="dk1"/>
                          </a:solidFill>
                          <a:effectLst/>
                          <a:latin typeface="+mn-lt"/>
                          <a:ea typeface="+mn-ea"/>
                          <a:cs typeface="+mn-cs"/>
                          <a:hlinkClick r:id="rId18"/>
                        </a:rPr>
                        <a:t>VERSO</a:t>
                      </a:r>
                      <a:r>
                        <a:rPr lang="fi-FI" sz="1300" b="0" i="0" kern="1200" baseline="0">
                          <a:solidFill>
                            <a:schemeClr val="dk1"/>
                          </a:solidFill>
                          <a:effectLst/>
                          <a:latin typeface="+mn-lt"/>
                          <a:ea typeface="+mn-ea"/>
                          <a:cs typeface="+mn-cs"/>
                        </a:rPr>
                        <a:t> kouluun ja oppilaitoksiin </a:t>
                      </a:r>
                      <a:r>
                        <a:rPr lang="fi-FI" sz="1300" b="0" i="0" kern="120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RESTO </a:t>
                      </a:r>
                      <a:r>
                        <a:rPr lang="fi-FI" sz="1300" b="0" i="0" kern="1200">
                          <a:solidFill>
                            <a:schemeClr val="dk1"/>
                          </a:solidFill>
                          <a:effectLst/>
                          <a:latin typeface="+mn-lt"/>
                          <a:ea typeface="+mn-ea"/>
                          <a:cs typeface="+mn-cs"/>
                        </a:rPr>
                        <a:t>(henkilökunnalle) ja </a:t>
                      </a:r>
                      <a:r>
                        <a:rPr lang="fi-FI" sz="1300" b="0" i="0" kern="1200" dirty="0">
                          <a:solidFill>
                            <a:schemeClr val="dk1"/>
                          </a:solidFill>
                          <a:effectLst/>
                          <a:latin typeface="+mn-lt"/>
                          <a:ea typeface="+mn-ea"/>
                          <a:cs typeface="+mn-cs"/>
                          <a:hlinkClick r:id="rId20"/>
                        </a:rPr>
                        <a:t>K-0</a:t>
                      </a:r>
                      <a:r>
                        <a:rPr lang="fi-FI" sz="1300" b="0" i="0" kern="1200">
                          <a:solidFill>
                            <a:schemeClr val="dk1"/>
                          </a:solidFill>
                          <a:effectLst/>
                          <a:latin typeface="+mn-lt"/>
                          <a:ea typeface="+mn-ea"/>
                          <a:cs typeface="+mn-cs"/>
                        </a:rPr>
                        <a:t> sovittelu (Aseman Lapset)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1"/>
                        </a:rPr>
                        <a:t>Ankkuri</a:t>
                      </a:r>
                      <a:r>
                        <a:rPr lang="fi-FI" sz="1300" b="0" i="0" kern="1200">
                          <a:solidFill>
                            <a:schemeClr val="dk1"/>
                          </a:solidFill>
                          <a:effectLst/>
                          <a:latin typeface="+mn-lt"/>
                          <a:ea typeface="+mn-ea"/>
                          <a:cs typeface="+mn-cs"/>
                        </a:rPr>
                        <a:t> ennalta ehkäisevän toiminnan moniammatillisen ryhmän konsultoinnin hyödyntäminen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Kiusaamisen jälkihoito </a:t>
                      </a:r>
                      <a:r>
                        <a:rPr lang="fi-FI" sz="1300" b="0" i="0" kern="1200">
                          <a:solidFill>
                            <a:schemeClr val="dk1"/>
                          </a:solidFill>
                          <a:effectLst/>
                          <a:latin typeface="+mn-lt"/>
                          <a:ea typeface="+mn-ea"/>
                          <a:cs typeface="+mn-cs"/>
                        </a:rPr>
                        <a:t>ja kiusaamisen ehkäisyn </a:t>
                      </a:r>
                      <a:r>
                        <a:rPr lang="fi-FI" sz="1300" b="0" i="0" kern="1200" dirty="0">
                          <a:solidFill>
                            <a:schemeClr val="dk1"/>
                          </a:solidFill>
                          <a:effectLst/>
                          <a:latin typeface="+mn-lt"/>
                          <a:ea typeface="+mn-ea"/>
                          <a:cs typeface="+mn-cs"/>
                          <a:hlinkClick r:id="rId4"/>
                        </a:rPr>
                        <a:t>arviointi</a:t>
                      </a:r>
                      <a:r>
                        <a:rPr lang="fi-FI" sz="1300" b="0" i="0" kern="1200">
                          <a:solidFill>
                            <a:schemeClr val="dk1"/>
                          </a:solidFill>
                          <a:effectLst/>
                          <a:latin typeface="+mn-lt"/>
                          <a:ea typeface="+mn-ea"/>
                          <a:cs typeface="+mn-cs"/>
                        </a:rPr>
                        <a:t> ja seuranta (esim. </a:t>
                      </a:r>
                      <a:r>
                        <a:rPr lang="fi-FI" sz="1300" b="0" i="0" kern="1200" dirty="0">
                          <a:solidFill>
                            <a:schemeClr val="dk1"/>
                          </a:solidFill>
                          <a:effectLst/>
                          <a:latin typeface="+mn-lt"/>
                          <a:ea typeface="+mn-ea"/>
                          <a:cs typeface="+mn-cs"/>
                          <a:hlinkClick r:id="rId23"/>
                        </a:rPr>
                        <a:t>Ylöjärven arviointilomake</a:t>
                      </a:r>
                      <a:r>
                        <a:rPr lang="fi-FI" sz="1300" b="0" i="0"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Nuorisotyön, järjestöjen ja koulujen yhteistyön vahvistaminen. </a:t>
                      </a:r>
                      <a:endParaRPr lang="fi-FI" sz="1400" baseline="0"/>
                    </a:p>
                    <a:p>
                      <a:pPr marL="0" indent="0">
                        <a:buFont typeface="Arial" panose="020B0604020202020204" pitchFamily="34" charset="0"/>
                        <a:buNone/>
                      </a:pPr>
                      <a:endParaRPr lang="fi-FI" sz="1000"/>
                    </a:p>
                  </a:txBody>
                  <a:tcPr/>
                </a:tc>
                <a:tc>
                  <a:txBody>
                    <a:bodyPr/>
                    <a:lstStyle/>
                    <a:p>
                      <a:pPr rtl="0" fontAlgn="base"/>
                      <a:r>
                        <a:rPr lang="fi-FI" sz="1300" b="0" i="0" kern="1200">
                          <a:solidFill>
                            <a:schemeClr val="dk1"/>
                          </a:solidFill>
                          <a:effectLst/>
                          <a:latin typeface="+mn-lt"/>
                          <a:ea typeface="+mn-ea"/>
                          <a:cs typeface="+mn-cs"/>
                        </a:rPr>
                        <a:t>Kouluterveyskysely,</a:t>
                      </a:r>
                      <a:r>
                        <a:rPr lang="fi-FI" sz="1300" b="0" i="0" kern="1200" baseline="0">
                          <a:solidFill>
                            <a:schemeClr val="dk1"/>
                          </a:solidFill>
                          <a:effectLst/>
                          <a:latin typeface="+mn-lt"/>
                          <a:ea typeface="+mn-ea"/>
                          <a:cs typeface="+mn-cs"/>
                        </a:rPr>
                        <a:t> eri kouluasteet: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Koulukiusattuna vähintään kerran viikossa, %, 8. ja 9.lk,</a:t>
                      </a:r>
                      <a:r>
                        <a:rPr lang="fi-FI" sz="1300" b="0" i="0" kern="1200" baseline="0" dirty="0">
                          <a:solidFill>
                            <a:schemeClr val="dk1"/>
                          </a:solidFill>
                          <a:effectLst/>
                          <a:latin typeface="+mn-lt"/>
                          <a:ea typeface="+mn-ea"/>
                          <a:cs typeface="+mn-cs"/>
                        </a:rPr>
                        <a:t> </a:t>
                      </a:r>
                      <a:r>
                        <a:rPr lang="fi-FI" sz="1300" b="0" i="0" kern="120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a:solidFill>
                            <a:schemeClr val="dk1"/>
                          </a:solidFill>
                          <a:effectLst/>
                          <a:latin typeface="+mn-lt"/>
                          <a:ea typeface="+mn-ea"/>
                          <a:cs typeface="+mn-cs"/>
                        </a:rPr>
                        <a:t>pojat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u="none" strike="noStrike" baseline="0" noProof="0">
                          <a:latin typeface="+mn-lt"/>
                        </a:rPr>
                        <a:t>Ei ole osallistunut muiden oppilaiden kiusaamiseen, %</a:t>
                      </a:r>
                      <a:endParaRPr lang="en-US" sz="1300" b="0" i="0" u="none" strike="noStrike" baseline="0" noProof="0">
                        <a:latin typeface="+mn-lt"/>
                      </a:endParaRPr>
                    </a:p>
                    <a:p>
                      <a:pPr marL="285750" lvl="0" indent="-285750">
                        <a:buFont typeface="Arial"/>
                        <a:buChar char="•"/>
                      </a:pPr>
                      <a:r>
                        <a:rPr lang="fi-FI" sz="1300" b="0" i="0" u="none" strike="noStrike" baseline="0" noProof="0">
                          <a:latin typeface="+mn-lt"/>
                        </a:rPr>
                        <a:t>Koulukiusaamisesta kertomisen jälkeen kiusaaminen loppunut tai vähentynyt, %</a:t>
                      </a:r>
                      <a:endParaRPr lang="fi-FI" sz="1300">
                        <a:latin typeface="+mn-lt"/>
                      </a:endParaRPr>
                    </a:p>
                    <a:p>
                      <a:pPr marL="285750" lvl="0" indent="-285750">
                        <a:buFont typeface="Arial"/>
                        <a:buChar char="•"/>
                      </a:pPr>
                      <a:r>
                        <a:rPr lang="fi-FI" sz="1300" b="0" i="0" u="none" strike="noStrike" baseline="0" noProof="0">
                          <a:solidFill>
                            <a:schemeClr val="tx1"/>
                          </a:solidFill>
                          <a:latin typeface="+mn-lt"/>
                        </a:rPr>
                        <a:t>Koulukisaaminen tapahtunut kännykän tai internetin kautta, %</a:t>
                      </a:r>
                      <a:endParaRPr lang="fi-FI" sz="1300" b="0" i="0" u="none" strike="noStrike" baseline="0" noProof="0">
                        <a:solidFill>
                          <a:srgbClr val="FF0000"/>
                        </a:solidFill>
                        <a:latin typeface="+mn-lt"/>
                      </a:endParaRPr>
                    </a:p>
                    <a:p>
                      <a:pPr marL="0" indent="0">
                        <a:buFontTx/>
                        <a:buNone/>
                      </a:pPr>
                      <a:r>
                        <a:rPr lang="fi-FI" sz="1300" baseline="0" err="1">
                          <a:latin typeface="+mn-lt"/>
                        </a:rPr>
                        <a:t>FinLapset</a:t>
                      </a:r>
                      <a:r>
                        <a:rPr lang="fi-FI" sz="1300" baseline="0">
                          <a:latin typeface="+mn-lt"/>
                        </a:rPr>
                        <a:t>, 4v. Lapset:</a:t>
                      </a:r>
                      <a:endParaRPr lang="fi-FI" sz="1300" baseline="0" dirty="0">
                        <a:latin typeface="+mn-lt"/>
                      </a:endParaRPr>
                    </a:p>
                    <a:p>
                      <a:pPr marL="285750" lvl="0" indent="-285750">
                        <a:buFont typeface="Arial"/>
                        <a:buChar char="•"/>
                      </a:pPr>
                      <a:r>
                        <a:rPr lang="fi-FI" sz="1300" baseline="0">
                          <a:latin typeface="+mn-lt"/>
                        </a:rPr>
                        <a:t>Lasta kiusattu kotona, hoidossa tai vapaa-ajalla, %</a:t>
                      </a:r>
                      <a:endParaRPr lang="fi-FI" sz="1300">
                        <a:latin typeface="+mn-lt"/>
                      </a:endParaRPr>
                    </a:p>
                    <a:p>
                      <a:pPr marL="0" indent="0">
                        <a:buFontTx/>
                        <a:buNone/>
                      </a:pPr>
                      <a:endParaRPr lang="fi-FI" sz="1300" baseline="0" dirty="0">
                        <a:latin typeface="+mn-lt"/>
                      </a:endParaRPr>
                    </a:p>
                    <a:p>
                      <a:pPr marL="0" indent="0">
                        <a:buFontTx/>
                        <a:buNone/>
                      </a:pPr>
                      <a:r>
                        <a:rPr lang="fi-FI" sz="1300" baseline="0">
                          <a:latin typeface="+mn-lt"/>
                        </a:rPr>
                        <a:t>Vaikuttavat </a:t>
                      </a:r>
                      <a:r>
                        <a:rPr lang="fi-FI" sz="1300" baseline="0" err="1">
                          <a:latin typeface="+mn-lt"/>
                        </a:rPr>
                        <a:t>hyte</a:t>
                      </a:r>
                      <a:r>
                        <a:rPr lang="fi-FI" sz="1300" baseline="0">
                          <a:latin typeface="+mn-lt"/>
                        </a:rPr>
                        <a:t>-menetelmän kysely</a:t>
                      </a:r>
                    </a:p>
                  </a:txBody>
                  <a:tcPr/>
                </a:tc>
                <a:extLst>
                  <a:ext uri="{0D108BD9-81ED-4DB2-BD59-A6C34878D82A}">
                    <a16:rowId xmlns:a16="http://schemas.microsoft.com/office/drawing/2014/main" val="150863816"/>
                  </a:ext>
                </a:extLst>
              </a:tr>
            </a:tbl>
          </a:graphicData>
        </a:graphic>
      </p:graphicFrame>
    </p:spTree>
    <p:extLst>
      <p:ext uri="{BB962C8B-B14F-4D97-AF65-F5344CB8AC3E}">
        <p14:creationId xmlns:p14="http://schemas.microsoft.com/office/powerpoint/2010/main" val="345135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4276206666"/>
              </p:ext>
            </p:extLst>
          </p:nvPr>
        </p:nvGraphicFramePr>
        <p:xfrm>
          <a:off x="54428" y="535213"/>
          <a:ext cx="12096775" cy="6182982"/>
        </p:xfrm>
        <a:graphic>
          <a:graphicData uri="http://schemas.openxmlformats.org/drawingml/2006/table">
            <a:tbl>
              <a:tblPr firstRow="1" bandRow="1">
                <a:tableStyleId>{F5AB1C69-6EDB-4FF4-983F-18BD219EF322}</a:tableStyleId>
              </a:tblPr>
              <a:tblGrid>
                <a:gridCol w="1673676">
                  <a:extLst>
                    <a:ext uri="{9D8B030D-6E8A-4147-A177-3AD203B41FA5}">
                      <a16:colId xmlns:a16="http://schemas.microsoft.com/office/drawing/2014/main" val="1527863934"/>
                    </a:ext>
                  </a:extLst>
                </a:gridCol>
                <a:gridCol w="1265460">
                  <a:extLst>
                    <a:ext uri="{9D8B030D-6E8A-4147-A177-3AD203B41FA5}">
                      <a16:colId xmlns:a16="http://schemas.microsoft.com/office/drawing/2014/main" val="2118112610"/>
                    </a:ext>
                  </a:extLst>
                </a:gridCol>
                <a:gridCol w="5630891">
                  <a:extLst>
                    <a:ext uri="{9D8B030D-6E8A-4147-A177-3AD203B41FA5}">
                      <a16:colId xmlns:a16="http://schemas.microsoft.com/office/drawing/2014/main" val="2405627847"/>
                    </a:ext>
                  </a:extLst>
                </a:gridCol>
                <a:gridCol w="3526748">
                  <a:extLst>
                    <a:ext uri="{9D8B030D-6E8A-4147-A177-3AD203B41FA5}">
                      <a16:colId xmlns:a16="http://schemas.microsoft.com/office/drawing/2014/main" val="1987869538"/>
                    </a:ext>
                  </a:extLst>
                </a:gridCol>
              </a:tblGrid>
              <a:tr h="600516">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1968103">
                <a:tc>
                  <a:txBody>
                    <a:bodyPr/>
                    <a:lstStyle/>
                    <a:p>
                      <a:r>
                        <a:rPr lang="fi-FI" sz="1300" b="1" i="0" kern="1200">
                          <a:solidFill>
                            <a:schemeClr val="dk1"/>
                          </a:solidFill>
                          <a:effectLst/>
                          <a:latin typeface="+mn-lt"/>
                          <a:ea typeface="+mn-ea"/>
                          <a:cs typeface="+mn-cs"/>
                        </a:rPr>
                        <a:t>Kukaan ei koe seksuaalista häirintää tai ahdistelua </a:t>
                      </a:r>
                      <a:endParaRPr lang="fi-FI" sz="1300" b="1"/>
                    </a:p>
                  </a:txBody>
                  <a:tcPr/>
                </a:tc>
                <a:tc>
                  <a:txBody>
                    <a:bodyPr/>
                    <a:lstStyle/>
                    <a:p>
                      <a:pPr marL="285750" indent="-285750">
                        <a:buFont typeface="Arial" panose="020B0604020202020204" pitchFamily="34" charset="0"/>
                        <a:buChar char="•"/>
                      </a:pPr>
                      <a:r>
                        <a:rPr lang="fi-FI" sz="1300" b="0" i="0" kern="1200">
                          <a:solidFill>
                            <a:schemeClr val="dk1"/>
                          </a:solidFill>
                          <a:effectLst/>
                          <a:latin typeface="+mn-lt"/>
                          <a:ea typeface="+mn-ea"/>
                          <a:cs typeface="+mn-cs"/>
                        </a:rPr>
                        <a:t>erit. 8. ja 9lk, tytöt</a:t>
                      </a:r>
                    </a:p>
                    <a:p>
                      <a:pPr marL="285750" indent="-285750">
                        <a:buFont typeface="Arial" panose="020B0604020202020204" pitchFamily="34" charset="0"/>
                        <a:buChar char="•"/>
                      </a:pPr>
                      <a:r>
                        <a:rPr lang="fi-FI" sz="1300" b="0" i="0" kern="1200">
                          <a:solidFill>
                            <a:schemeClr val="dk1"/>
                          </a:solidFill>
                          <a:effectLst/>
                          <a:latin typeface="+mn-lt"/>
                          <a:ea typeface="+mn-ea"/>
                          <a:cs typeface="+mn-cs"/>
                        </a:rPr>
                        <a:t>erityisesti verkkovälitteisyys</a:t>
                      </a:r>
                      <a:endParaRPr lang="fi-FI" sz="140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Seksuaalikasvatus</a:t>
                      </a:r>
                      <a:r>
                        <a:rPr lang="fi-FI" sz="1300" b="0" i="0" kern="1200">
                          <a:solidFill>
                            <a:schemeClr val="dk1"/>
                          </a:solidFill>
                          <a:effectLst/>
                          <a:latin typeface="+mn-lt"/>
                          <a:ea typeface="+mn-ea"/>
                          <a:cs typeface="+mn-cs"/>
                        </a:rPr>
                        <a:t>, - neuvonta ja –ohjaus mahdollisimman varhain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Turvataitokasvatus</a:t>
                      </a:r>
                      <a:r>
                        <a:rPr lang="fi-FI" sz="1300" b="0" i="0" kern="1200" baseline="0">
                          <a:solidFill>
                            <a:schemeClr val="dk1"/>
                          </a:solidFill>
                          <a:effectLst/>
                          <a:latin typeface="+mn-lt"/>
                          <a:ea typeface="+mn-ea"/>
                          <a:cs typeface="+mn-cs"/>
                        </a:rPr>
                        <a:t> lapsille ja nuorille </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a:effectLst/>
                        </a:rPr>
                        <a:t>Materiaalit aiheesta</a:t>
                      </a:r>
                      <a:r>
                        <a:rPr lang="fi-FI" sz="1300" b="0" i="0" u="none" strike="noStrike" kern="1200" baseline="0" noProof="0">
                          <a:effectLst/>
                        </a:rPr>
                        <a:t> seksuaalinen häirintä ja väkivalta </a:t>
                      </a:r>
                      <a:r>
                        <a:rPr lang="fi-FI" sz="1300" b="0" i="0" u="none" strike="noStrike" kern="1200" noProof="0" dirty="0">
                          <a:effectLst/>
                          <a:hlinkClick r:id="rId5"/>
                        </a:rPr>
                        <a:t>esim. Viola – väkivallasta vapaaksi ry (ensijaturvakotienliitto.fi)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SERI-akuuttikeskuksesta</a:t>
                      </a:r>
                      <a:r>
                        <a:rPr lang="fi-FI" sz="1300" b="0" i="0" kern="1200">
                          <a:solidFill>
                            <a:schemeClr val="dk1"/>
                          </a:solidFill>
                          <a:effectLst/>
                          <a:latin typeface="+mn-lt"/>
                          <a:ea typeface="+mn-ea"/>
                          <a:cs typeface="+mn-cs"/>
                        </a:rPr>
                        <a:t> tiedottaminen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a:solidFill>
                            <a:schemeClr val="dk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häiritsevää seksuaalista ehdottelua tai ahdistelua vuoden aikana, %,</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8. ja 9.lk,</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seksuaalista häirintää koulussa vuoden aikana, % 8. ja 9.</a:t>
                      </a:r>
                      <a:r>
                        <a:rPr lang="fi-FI" sz="1300" b="0" i="0" kern="1200" baseline="0" dirty="0">
                          <a:solidFill>
                            <a:schemeClr val="dk1"/>
                          </a:solidFill>
                          <a:effectLst/>
                          <a:latin typeface="+mn-lt"/>
                          <a:ea typeface="+mn-ea"/>
                          <a:cs typeface="+mn-cs"/>
                        </a:rPr>
                        <a:t> </a:t>
                      </a:r>
                      <a:r>
                        <a:rPr lang="fi-FI" sz="1300" b="0" i="0" kern="1200" baseline="0" err="1">
                          <a:solidFill>
                            <a:schemeClr val="dk1"/>
                          </a:solidFill>
                          <a:effectLst/>
                          <a:latin typeface="+mn-lt"/>
                          <a:ea typeface="+mn-ea"/>
                          <a:cs typeface="+mn-cs"/>
                        </a:rPr>
                        <a:t>lkk</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a:solidFill>
                            <a:schemeClr val="dk1"/>
                          </a:solidFill>
                          <a:effectLst/>
                          <a:latin typeface="+mn-lt"/>
                          <a:ea typeface="+mn-ea"/>
                          <a:cs typeface="+mn-cs"/>
                        </a:rPr>
                        <a:t>Vaikuttavat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-menetelmät kysely</a:t>
                      </a:r>
                      <a:endParaRPr lang="fi-FI" sz="1200" kern="1200">
                        <a:solidFill>
                          <a:schemeClr val="dk1"/>
                        </a:solidFill>
                        <a:effectLst/>
                        <a:latin typeface="+mn-lt"/>
                        <a:ea typeface="+mn-ea"/>
                        <a:cs typeface="+mn-cs"/>
                      </a:endParaRPr>
                    </a:p>
                  </a:txBody>
                  <a:tcPr/>
                </a:tc>
                <a:extLst>
                  <a:ext uri="{0D108BD9-81ED-4DB2-BD59-A6C34878D82A}">
                    <a16:rowId xmlns:a16="http://schemas.microsoft.com/office/drawing/2014/main" val="2345818512"/>
                  </a:ext>
                </a:extLst>
              </a:tr>
              <a:tr h="3614363">
                <a:tc>
                  <a:txBody>
                    <a:bodyPr/>
                    <a:lstStyle/>
                    <a:p>
                      <a:r>
                        <a:rPr lang="fi-FI" sz="1300" b="1"/>
                        <a:t>Väkivaltaa tai</a:t>
                      </a:r>
                      <a:r>
                        <a:rPr lang="fi-FI" sz="1300" b="1" baseline="0"/>
                        <a:t> sillä uhkailua ei sallita </a:t>
                      </a:r>
                      <a:endParaRPr lang="fi-FI" sz="1300" b="1"/>
                    </a:p>
                  </a:txBody>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Henkinen ja  fyysinen väkivalta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Erit. 8. ja 9lk :n  tyttöjen</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huoltajat tekijöinä </a:t>
                      </a:r>
                    </a:p>
                  </a:txBody>
                  <a:tcPr/>
                </a:tc>
                <a:tc>
                  <a:txBody>
                    <a:bodyPr/>
                    <a:lstStyle/>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3"/>
                        </a:rPr>
                        <a:t>Seksuaali</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7"/>
                        </a:rPr>
                        <a:t>t</a:t>
                      </a:r>
                      <a:r>
                        <a:rPr lang="fi-FI" sz="1300" b="0" i="0" kern="1200" dirty="0">
                          <a:solidFill>
                            <a:schemeClr val="dk1"/>
                          </a:solidFill>
                          <a:effectLst/>
                          <a:latin typeface="+mn-lt"/>
                          <a:ea typeface="+mn-ea"/>
                          <a:cs typeface="+mn-cs"/>
                          <a:hlinkClick r:id="rId7"/>
                        </a:rPr>
                        <a:t>unne-</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4"/>
                        </a:rPr>
                        <a:t>turvataito</a:t>
                      </a:r>
                      <a:r>
                        <a:rPr lang="fi-FI" sz="1300" b="0" i="0" kern="1200">
                          <a:solidFill>
                            <a:schemeClr val="dk1"/>
                          </a:solidFill>
                          <a:effectLst/>
                          <a:latin typeface="+mn-lt"/>
                          <a:ea typeface="+mn-ea"/>
                          <a:cs typeface="+mn-cs"/>
                        </a:rPr>
                        <a:t>kasvatus nuorille</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a:solidFill>
                            <a:schemeClr val="dk1"/>
                          </a:solidFill>
                          <a:effectLst/>
                          <a:latin typeface="+mn-lt"/>
                          <a:ea typeface="+mn-ea"/>
                          <a:cs typeface="+mn-cs"/>
                        </a:rPr>
                        <a:t>Väkivallattoman</a:t>
                      </a:r>
                      <a:r>
                        <a:rPr lang="fi-FI" sz="1300" b="0" i="0" kern="1200" baseline="0">
                          <a:solidFill>
                            <a:schemeClr val="dk1"/>
                          </a:solidFill>
                          <a:effectLst/>
                          <a:latin typeface="+mn-lt"/>
                          <a:ea typeface="+mn-ea"/>
                          <a:cs typeface="+mn-cs"/>
                        </a:rPr>
                        <a:t> vanhemmuuden tukeminen (esim. </a:t>
                      </a:r>
                      <a:r>
                        <a:rPr lang="fi-FI" sz="1300" b="0" i="0" kern="1200" baseline="0" dirty="0">
                          <a:solidFill>
                            <a:schemeClr val="dk1"/>
                          </a:solidFill>
                          <a:effectLst/>
                          <a:latin typeface="+mn-lt"/>
                          <a:ea typeface="+mn-ea"/>
                          <a:cs typeface="+mn-cs"/>
                          <a:hlinkClick r:id="rId8"/>
                        </a:rPr>
                        <a:t>myönteisen kasvatuksen </a:t>
                      </a:r>
                      <a:r>
                        <a:rPr lang="fi-FI" sz="1300" b="0" i="0" kern="1200" baseline="0">
                          <a:solidFill>
                            <a:schemeClr val="dk1"/>
                          </a:solidFill>
                          <a:effectLst/>
                          <a:latin typeface="+mn-lt"/>
                          <a:ea typeface="+mn-ea"/>
                          <a:cs typeface="+mn-cs"/>
                        </a:rPr>
                        <a:t>vahvistaminen)</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err="1">
                          <a:solidFill>
                            <a:schemeClr val="dk1"/>
                          </a:solidFill>
                          <a:effectLst/>
                          <a:latin typeface="+mn-lt"/>
                          <a:ea typeface="+mn-ea"/>
                          <a:cs typeface="+mn-cs"/>
                          <a:hlinkClick r:id="rId9"/>
                        </a:rPr>
                        <a:t>Puheeksiotto</a:t>
                      </a:r>
                      <a:r>
                        <a:rPr lang="fi-FI" sz="1300" b="0" i="0" kern="1200">
                          <a:solidFill>
                            <a:schemeClr val="dk1"/>
                          </a:solidFill>
                          <a:effectLst/>
                          <a:latin typeface="+mn-lt"/>
                          <a:ea typeface="+mn-ea"/>
                          <a:cs typeface="+mn-cs"/>
                        </a:rPr>
                        <a:t> ja riskinarviointi </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10"/>
                        </a:rPr>
                        <a:t>Ehkäise lähisuhdeväkivaltaa</a:t>
                      </a:r>
                      <a:r>
                        <a:rPr lang="fi-FI" sz="1300" b="0" i="0" kern="1200" baseline="0" dirty="0">
                          <a:solidFill>
                            <a:schemeClr val="dk1"/>
                          </a:solidFill>
                          <a:effectLst/>
                          <a:latin typeface="+mn-lt"/>
                          <a:ea typeface="+mn-ea"/>
                          <a:cs typeface="+mn-cs"/>
                          <a:hlinkClick r:id="rId10"/>
                        </a:rPr>
                        <a:t> – puheeksiottamisen ja ohjaamisen polku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Lähisuhdeväkivallan kartoituslomake</a:t>
                      </a:r>
                      <a:r>
                        <a:rPr lang="fi-FI" sz="1300" b="0" i="0" kern="1200">
                          <a:solidFill>
                            <a:schemeClr val="dk1"/>
                          </a:solidFill>
                          <a:effectLst/>
                          <a:latin typeface="+mn-lt"/>
                          <a:ea typeface="+mn-ea"/>
                          <a:cs typeface="+mn-cs"/>
                        </a:rPr>
                        <a:t>, THL**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HOTUS</a:t>
                      </a:r>
                      <a:r>
                        <a:rPr lang="fi-FI" sz="1300" b="0" i="0" kern="1200">
                          <a:solidFill>
                            <a:schemeClr val="dk1"/>
                          </a:solidFill>
                          <a:effectLst/>
                          <a:latin typeface="+mn-lt"/>
                          <a:ea typeface="+mn-ea"/>
                          <a:cs typeface="+mn-cs"/>
                        </a:rPr>
                        <a:t>-hoitosuositus; lasten kaltoinkohtelun tunnistamisen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MARAK </a:t>
                      </a:r>
                      <a:r>
                        <a:rPr lang="fi-FI" sz="1300" b="0" i="0" kern="1200">
                          <a:solidFill>
                            <a:schemeClr val="dk1"/>
                          </a:solidFill>
                          <a:effectLst/>
                          <a:latin typeface="+mn-lt"/>
                          <a:ea typeface="+mn-ea"/>
                          <a:cs typeface="+mn-cs"/>
                        </a:rPr>
                        <a:t>(moniammatillinen riskinarviointi vakavan parisuhdeväkivallan uhrien auttamiseksi)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Ankkuri </a:t>
                      </a:r>
                      <a:r>
                        <a:rPr lang="fi-FI" sz="1300" b="0" i="0" kern="1200">
                          <a:solidFill>
                            <a:schemeClr val="dk1"/>
                          </a:solidFill>
                          <a:effectLst/>
                          <a:latin typeface="+mn-lt"/>
                          <a:ea typeface="+mn-ea"/>
                          <a:cs typeface="+mn-cs"/>
                        </a:rPr>
                        <a:t>(perheväkivaltatyö, asiakkaiden ohjautumisen</a:t>
                      </a:r>
                      <a:r>
                        <a:rPr lang="fi-FI" sz="1300" b="0" i="0" kern="1200" baseline="0">
                          <a:solidFill>
                            <a:schemeClr val="dk1"/>
                          </a:solidFill>
                          <a:effectLst/>
                          <a:latin typeface="+mn-lt"/>
                          <a:ea typeface="+mn-ea"/>
                          <a:cs typeface="+mn-cs"/>
                        </a:rPr>
                        <a:t> vahvistaminen</a:t>
                      </a:r>
                      <a:r>
                        <a:rPr lang="fi-FI" sz="1300" b="0" i="0" kern="120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Henkilöstökoulutus osaamisen vahvistamiseksi:</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5"/>
                        </a:rPr>
                        <a:t>Luo luottamusta</a:t>
                      </a:r>
                      <a:r>
                        <a:rPr lang="fi-FI" sz="1300" b="0" i="0" kern="1200" baseline="0" dirty="0">
                          <a:solidFill>
                            <a:schemeClr val="dk1"/>
                          </a:solidFill>
                          <a:effectLst/>
                          <a:latin typeface="+mn-lt"/>
                          <a:ea typeface="+mn-ea"/>
                          <a:cs typeface="+mn-cs"/>
                          <a:hlinkClick r:id="rId15"/>
                        </a:rPr>
                        <a:t> – Puutu väkivaltaan </a:t>
                      </a:r>
                      <a:r>
                        <a:rPr lang="fi-FI" sz="1300" b="0" i="0" kern="1200" baseline="0">
                          <a:solidFill>
                            <a:schemeClr val="dk1"/>
                          </a:solidFill>
                          <a:effectLst/>
                          <a:latin typeface="+mn-lt"/>
                          <a:ea typeface="+mn-ea"/>
                          <a:cs typeface="+mn-cs"/>
                        </a:rPr>
                        <a:t>–verkkokoulu (THL), </a:t>
                      </a:r>
                      <a:r>
                        <a:rPr lang="fi-FI" sz="1300" b="0" i="0" kern="1200" baseline="0" dirty="0" err="1">
                          <a:solidFill>
                            <a:schemeClr val="dk1"/>
                          </a:solidFill>
                          <a:effectLst/>
                          <a:latin typeface="+mn-lt"/>
                          <a:ea typeface="+mn-ea"/>
                          <a:cs typeface="+mn-cs"/>
                          <a:hlinkClick r:id="rId15"/>
                        </a:rPr>
                        <a:t>Barnahus</a:t>
                      </a:r>
                      <a:r>
                        <a:rPr lang="fi-FI" sz="1300" b="0" i="0" kern="1200" baseline="0" dirty="0">
                          <a:solidFill>
                            <a:schemeClr val="dk1"/>
                          </a:solidFill>
                          <a:effectLst/>
                          <a:latin typeface="+mn-lt"/>
                          <a:ea typeface="+mn-ea"/>
                          <a:cs typeface="+mn-cs"/>
                          <a:hlinkClick r:id="rId15"/>
                        </a:rPr>
                        <a:t> – lapsiin kohdistuva väkivalta</a:t>
                      </a:r>
                      <a:r>
                        <a:rPr lang="fi-FI" sz="1300" b="0" i="0" kern="1200" baseline="0">
                          <a:solidFill>
                            <a:schemeClr val="dk1"/>
                          </a:solidFill>
                          <a:effectLst/>
                          <a:latin typeface="+mn-lt"/>
                          <a:ea typeface="+mn-ea"/>
                          <a:cs typeface="+mn-cs"/>
                        </a:rPr>
                        <a:t> -verkkokoulu (THL) ja </a:t>
                      </a:r>
                      <a:r>
                        <a:rPr lang="fi-FI" sz="1300" b="0" i="0" kern="1200" baseline="0" dirty="0">
                          <a:solidFill>
                            <a:schemeClr val="dk1"/>
                          </a:solidFill>
                          <a:effectLst/>
                          <a:latin typeface="+mn-lt"/>
                          <a:ea typeface="+mn-ea"/>
                          <a:cs typeface="+mn-cs"/>
                          <a:hlinkClick r:id="rId16"/>
                        </a:rPr>
                        <a:t>Luo luottamusta- suojele lasta opas ja verkkovalmennus</a:t>
                      </a:r>
                      <a:r>
                        <a:rPr lang="fi-FI" sz="1300" b="0" i="0" kern="1200" baseline="0">
                          <a:solidFill>
                            <a:schemeClr val="dk1"/>
                          </a:solidFill>
                          <a:effectLst/>
                          <a:latin typeface="+mn-lt"/>
                          <a:ea typeface="+mn-ea"/>
                          <a:cs typeface="+mn-cs"/>
                        </a:rPr>
                        <a:t> (THL)</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7"/>
                        </a:rPr>
                        <a:t>Väkivallaton lapsuus 2020-2025 toimenpidesuunnitelma </a:t>
                      </a:r>
                      <a:r>
                        <a:rPr lang="fi-FI" sz="1300" b="0" i="0" kern="1200">
                          <a:solidFill>
                            <a:schemeClr val="dk1"/>
                          </a:solidFill>
                          <a:effectLst/>
                          <a:latin typeface="+mn-lt"/>
                          <a:ea typeface="+mn-ea"/>
                          <a:cs typeface="+mn-cs"/>
                        </a:rPr>
                        <a:t> käytäntöön</a:t>
                      </a:r>
                    </a:p>
                    <a:p>
                      <a:pPr marL="0" marR="0" lvl="0" indent="0" algn="l" rtl="0" eaLnBrk="1" fontAlgn="auto" latinLnBrk="0" hangingPunct="1">
                        <a:lnSpc>
                          <a:spcPct val="100000"/>
                        </a:lnSpc>
                        <a:spcBef>
                          <a:spcPts val="0"/>
                        </a:spcBef>
                        <a:spcAft>
                          <a:spcPts val="0"/>
                        </a:spcAft>
                        <a:buClrTx/>
                        <a:buSzTx/>
                        <a:buFontTx/>
                        <a:buNone/>
                      </a:pPr>
                      <a:endParaRPr lang="fi-FI" sz="1400" baseline="0">
                        <a:solidFill>
                          <a:schemeClr val="tx1"/>
                        </a:solidFill>
                        <a:latin typeface="+mn-lt"/>
                      </a:endParaRPr>
                    </a:p>
                  </a:txBody>
                  <a:tcPr/>
                </a:tc>
                <a:tc>
                  <a:txBody>
                    <a:bodyPr/>
                    <a:lstStyle/>
                    <a:p>
                      <a:pPr rtl="0" fontAlgn="base">
                        <a:lnSpc>
                          <a:spcPct val="100000"/>
                        </a:lnSpc>
                      </a:pPr>
                      <a:r>
                        <a:rPr lang="fi-FI" sz="1300" b="0" i="0" kern="1200">
                          <a:solidFill>
                            <a:schemeClr val="dk1"/>
                          </a:solidFill>
                          <a:effectLst/>
                          <a:latin typeface="+mn-lt"/>
                          <a:ea typeface="+mn-ea"/>
                          <a:cs typeface="+mn-cs"/>
                        </a:rPr>
                        <a:t>Kouluterveyskysely 8. ja 9lk: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uhkaa vuoden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väkivaltaa/ henkistä väkivaltaa vanhempien tai huolta pitävien toimesta elämän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800"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aseline="0" err="1"/>
                        <a:t>FinSote</a:t>
                      </a:r>
                      <a:r>
                        <a:rPr lang="fi-FI" sz="1300" baseline="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t>Lähisuhdeväkivallan tai -uhkailun kohteeksi joutuneiden osuus,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baseline="0"/>
                    </a:p>
                    <a:p>
                      <a:pPr marL="0" marR="0" lvl="0" indent="0" algn="l" rtl="0" eaLnBrk="1" fontAlgn="auto" latinLnBrk="0" hangingPunct="1">
                        <a:lnSpc>
                          <a:spcPct val="100000"/>
                        </a:lnSpc>
                        <a:spcBef>
                          <a:spcPts val="0"/>
                        </a:spcBef>
                        <a:spcAft>
                          <a:spcPts val="0"/>
                        </a:spcAft>
                        <a:buClrTx/>
                        <a:buSzTx/>
                        <a:buFontTx/>
                        <a:buNone/>
                      </a:pPr>
                      <a:r>
                        <a:rPr lang="fi-FI" sz="1300" baseline="0" err="1">
                          <a:solidFill>
                            <a:schemeClr val="tx1"/>
                          </a:solidFill>
                          <a:latin typeface="+mn-lt"/>
                        </a:rPr>
                        <a:t>PolStat</a:t>
                      </a:r>
                      <a:r>
                        <a:rPr lang="fi-FI" sz="1300" baseline="0">
                          <a:solidFill>
                            <a:schemeClr val="tx1"/>
                          </a:solidFill>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solidFill>
                            <a:schemeClr val="tx1"/>
                          </a:solidFill>
                          <a:latin typeface="+mn-lt"/>
                        </a:rPr>
                        <a:t>Väkivaltarikokset yhteensä, %</a:t>
                      </a:r>
                      <a:endParaRPr lang="fi-FI" sz="1300" kern="1200">
                        <a:solidFill>
                          <a:schemeClr val="tx1"/>
                        </a:solidFill>
                        <a:effectLst/>
                        <a:latin typeface="+mn-lt"/>
                        <a:ea typeface="+mn-ea"/>
                        <a:cs typeface="+mn-cs"/>
                      </a:endParaRPr>
                    </a:p>
                    <a:p>
                      <a:pPr marL="172720" lvl="0" indent="-172720">
                        <a:buFont typeface="Arial" panose="020B0604020202020204" pitchFamily="34" charset="0"/>
                        <a:buChar char="•"/>
                      </a:pPr>
                      <a:endParaRPr lang="fi-FI" sz="1300" kern="1200">
                        <a:solidFill>
                          <a:schemeClr val="tx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2502621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0"/>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701253428"/>
              </p:ext>
            </p:extLst>
          </p:nvPr>
        </p:nvGraphicFramePr>
        <p:xfrm>
          <a:off x="75569" y="421895"/>
          <a:ext cx="12116424" cy="6705600"/>
        </p:xfrm>
        <a:graphic>
          <a:graphicData uri="http://schemas.openxmlformats.org/drawingml/2006/table">
            <a:tbl>
              <a:tblPr firstRow="1" bandRow="1">
                <a:tableStyleId>{F5AB1C69-6EDB-4FF4-983F-18BD219EF322}</a:tableStyleId>
              </a:tblPr>
              <a:tblGrid>
                <a:gridCol w="1315738">
                  <a:extLst>
                    <a:ext uri="{9D8B030D-6E8A-4147-A177-3AD203B41FA5}">
                      <a16:colId xmlns:a16="http://schemas.microsoft.com/office/drawing/2014/main" val="1527863934"/>
                    </a:ext>
                  </a:extLst>
                </a:gridCol>
                <a:gridCol w="1510587">
                  <a:extLst>
                    <a:ext uri="{9D8B030D-6E8A-4147-A177-3AD203B41FA5}">
                      <a16:colId xmlns:a16="http://schemas.microsoft.com/office/drawing/2014/main" val="2118112610"/>
                    </a:ext>
                  </a:extLst>
                </a:gridCol>
                <a:gridCol w="4956715">
                  <a:extLst>
                    <a:ext uri="{9D8B030D-6E8A-4147-A177-3AD203B41FA5}">
                      <a16:colId xmlns:a16="http://schemas.microsoft.com/office/drawing/2014/main" val="2405627847"/>
                    </a:ext>
                  </a:extLst>
                </a:gridCol>
                <a:gridCol w="4333384">
                  <a:extLst>
                    <a:ext uri="{9D8B030D-6E8A-4147-A177-3AD203B41FA5}">
                      <a16:colId xmlns:a16="http://schemas.microsoft.com/office/drawing/2014/main" val="1987869538"/>
                    </a:ext>
                  </a:extLst>
                </a:gridCol>
              </a:tblGrid>
              <a:tr h="5556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tc>
                <a:extLst>
                  <a:ext uri="{0D108BD9-81ED-4DB2-BD59-A6C34878D82A}">
                    <a16:rowId xmlns:a16="http://schemas.microsoft.com/office/drawing/2014/main" val="1840333654"/>
                  </a:ext>
                </a:extLst>
              </a:tr>
              <a:tr h="3478989">
                <a:tc>
                  <a:txBody>
                    <a:bodyPr/>
                    <a:lstStyle/>
                    <a:p>
                      <a:r>
                        <a:rPr lang="fi-FI" sz="1300" b="1" i="0" kern="1200" dirty="0">
                          <a:solidFill>
                            <a:schemeClr val="dk1"/>
                          </a:solidFill>
                          <a:effectLst/>
                          <a:latin typeface="+mn-lt"/>
                          <a:ea typeface="+mn-ea"/>
                          <a:cs typeface="+mn-cs"/>
                        </a:rPr>
                        <a:t>Kaatumis-tapaturmat vähenevät </a:t>
                      </a:r>
                      <a:endParaRPr lang="fi-FI" sz="1300" b="1" dirty="0">
                        <a:solidFill>
                          <a:schemeClr val="tx1"/>
                        </a:solidFill>
                      </a:endParaRPr>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Erit. Yli 65v. , erityisesti naiset </a:t>
                      </a:r>
                    </a:p>
                    <a:p>
                      <a:pPr marL="285750" indent="-285750">
                        <a:buFont typeface="Arial" panose="020B0604020202020204" pitchFamily="34" charset="0"/>
                        <a:buChar char="•"/>
                      </a:pPr>
                      <a:endParaRPr lang="fi-FI" sz="1300" b="0" i="0" kern="1200">
                        <a:solidFill>
                          <a:schemeClr val="dk1"/>
                        </a:solidFill>
                        <a:effectLst/>
                        <a:latin typeface="+mn-lt"/>
                        <a:ea typeface="+mn-ea"/>
                        <a:cs typeface="+mn-cs"/>
                      </a:endParaRP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Liukastumiset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Kuopio, Iisalmi ja Siilinjärvi</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OTAGO -kotiharjoitteluohjelma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Voima- ja tasapainoharjoittelu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alaraajojen voima)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Kodin turvallisuuden </a:t>
                      </a:r>
                      <a:r>
                        <a:rPr lang="fi-FI" sz="1300" b="0" i="0" kern="1200" dirty="0">
                          <a:solidFill>
                            <a:schemeClr val="dk1"/>
                          </a:solidFill>
                          <a:effectLst/>
                          <a:latin typeface="+mn-lt"/>
                          <a:ea typeface="+mn-ea"/>
                          <a:cs typeface="+mn-cs"/>
                          <a:hlinkClick r:id="rId4"/>
                        </a:rPr>
                        <a:t>tarkistuslista </a:t>
                      </a:r>
                      <a:r>
                        <a:rPr lang="fi-FI" sz="1300" b="0" i="0" kern="1200" dirty="0">
                          <a:solidFill>
                            <a:schemeClr val="dk1"/>
                          </a:solidFill>
                          <a:effectLst/>
                          <a:latin typeface="+mn-lt"/>
                          <a:ea typeface="+mn-ea"/>
                          <a:cs typeface="+mn-cs"/>
                        </a:rPr>
                        <a:t> ja apuvälineet, </a:t>
                      </a:r>
                      <a:r>
                        <a:rPr lang="fi-FI" sz="1300" b="0" i="0" kern="1200" dirty="0">
                          <a:solidFill>
                            <a:schemeClr val="dk1"/>
                          </a:solidFill>
                          <a:effectLst/>
                          <a:latin typeface="+mn-lt"/>
                          <a:ea typeface="+mn-ea"/>
                          <a:cs typeface="+mn-cs"/>
                          <a:hlinkClick r:id="rId5"/>
                        </a:rPr>
                        <a:t>pysytään</a:t>
                      </a:r>
                      <a:r>
                        <a:rPr lang="fi-FI" sz="1300" b="0" i="0" kern="1200" baseline="0" dirty="0">
                          <a:solidFill>
                            <a:schemeClr val="dk1"/>
                          </a:solidFill>
                          <a:effectLst/>
                          <a:latin typeface="+mn-lt"/>
                          <a:ea typeface="+mn-ea"/>
                          <a:cs typeface="+mn-cs"/>
                          <a:hlinkClick r:id="rId5"/>
                        </a:rPr>
                        <a:t> pystyssä -opas</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KaatumisSeula</a:t>
                      </a:r>
                      <a:r>
                        <a:rPr lang="fi-FI" sz="1300" b="0" i="0" kern="1200" dirty="0">
                          <a:solidFill>
                            <a:schemeClr val="dk1"/>
                          </a:solidFill>
                          <a:effectLst/>
                          <a:latin typeface="+mn-lt"/>
                          <a:ea typeface="+mn-ea"/>
                          <a:cs typeface="+mn-cs"/>
                        </a:rPr>
                        <a:t> -työkalut; kaatumisvaaran itsearviointi, liikuntaohje, tarkistuslista ja 10 keinoa kaatumisten ehkäisyyn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7"/>
                        </a:rPr>
                        <a:t>IKINÄ </a:t>
                      </a:r>
                      <a:r>
                        <a:rPr lang="fi-FI" sz="1300" b="0" i="0" kern="1200" dirty="0">
                          <a:solidFill>
                            <a:schemeClr val="dk1"/>
                          </a:solidFill>
                          <a:effectLst/>
                          <a:latin typeface="+mn-lt"/>
                          <a:ea typeface="+mn-ea"/>
                          <a:cs typeface="+mn-cs"/>
                        </a:rPr>
                        <a:t>- toimintamalli (kaatumisvaaran arviointi: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8"/>
                        </a:rPr>
                        <a:t>FROP</a:t>
                      </a:r>
                      <a:r>
                        <a:rPr lang="fi-FI" sz="1300" b="0" i="0" kern="1200" dirty="0">
                          <a:solidFill>
                            <a:schemeClr val="dk1"/>
                          </a:solidFill>
                          <a:effectLst/>
                          <a:latin typeface="+mn-lt"/>
                          <a:ea typeface="+mn-ea"/>
                          <a:cs typeface="+mn-cs"/>
                        </a:rPr>
                        <a:t> (kotona asuvat) ja </a:t>
                      </a:r>
                      <a:r>
                        <a:rPr lang="fi-FI" sz="1300" b="0" i="0" kern="1200" dirty="0">
                          <a:solidFill>
                            <a:schemeClr val="dk1"/>
                          </a:solidFill>
                          <a:effectLst/>
                          <a:latin typeface="+mn-lt"/>
                          <a:ea typeface="+mn-ea"/>
                          <a:cs typeface="+mn-cs"/>
                          <a:hlinkClick r:id="rId9"/>
                        </a:rPr>
                        <a:t>FRAT </a:t>
                      </a:r>
                      <a:r>
                        <a:rPr lang="fi-FI" sz="1300" b="0" i="0" kern="1200" dirty="0">
                          <a:solidFill>
                            <a:schemeClr val="dk1"/>
                          </a:solidFill>
                          <a:effectLst/>
                          <a:latin typeface="+mn-lt"/>
                          <a:ea typeface="+mn-ea"/>
                          <a:cs typeface="+mn-cs"/>
                        </a:rPr>
                        <a:t>(hoivapalvelut ja sairaala), ympäristön</a:t>
                      </a:r>
                      <a:r>
                        <a:rPr lang="fi-FI" sz="1300" b="0" i="0" kern="1200" baseline="0" dirty="0">
                          <a:solidFill>
                            <a:schemeClr val="dk1"/>
                          </a:solidFill>
                          <a:effectLst/>
                          <a:latin typeface="+mn-lt"/>
                          <a:ea typeface="+mn-ea"/>
                          <a:cs typeface="+mn-cs"/>
                        </a:rPr>
                        <a:t> tarkistuslista, </a:t>
                      </a:r>
                      <a:r>
                        <a:rPr lang="fi-FI" sz="1300" b="0" i="0" kern="1200" dirty="0">
                          <a:solidFill>
                            <a:schemeClr val="dk1"/>
                          </a:solidFill>
                          <a:effectLst/>
                          <a:latin typeface="+mn-lt"/>
                          <a:ea typeface="+mn-ea"/>
                          <a:cs typeface="+mn-cs"/>
                        </a:rPr>
                        <a:t>toimintasuunnitelma ja opas)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Kaatumisvaaraa</a:t>
                      </a:r>
                      <a:r>
                        <a:rPr lang="fi-FI" sz="1300" b="0" i="0" kern="1200" baseline="0" dirty="0">
                          <a:solidFill>
                            <a:schemeClr val="dk1"/>
                          </a:solidFill>
                          <a:effectLst/>
                          <a:latin typeface="+mn-lt"/>
                          <a:ea typeface="+mn-ea"/>
                          <a:cs typeface="+mn-cs"/>
                        </a:rPr>
                        <a:t> lisäävät lääkkeet – </a:t>
                      </a:r>
                      <a:r>
                        <a:rPr lang="fi-FI" sz="1300" b="0" i="0" kern="1200" baseline="0" dirty="0">
                          <a:solidFill>
                            <a:schemeClr val="dk1"/>
                          </a:solidFill>
                          <a:effectLst/>
                          <a:latin typeface="+mn-lt"/>
                          <a:ea typeface="+mn-ea"/>
                          <a:cs typeface="+mn-cs"/>
                          <a:hlinkClick r:id="rId5"/>
                        </a:rPr>
                        <a:t>tarkistuslista</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Alkoholin käytön ennaltaehkäisy ja käytön kartoitus:</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10"/>
                        </a:rPr>
                        <a:t>yli 65-vuotiaan alkoholimittari</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Ravitsemustilan arviointi (</a:t>
                      </a:r>
                      <a:r>
                        <a:rPr lang="fi-FI" sz="1300" b="0" i="0" kern="1200" baseline="0" dirty="0">
                          <a:solidFill>
                            <a:schemeClr val="tx1"/>
                          </a:solidFill>
                          <a:effectLst/>
                          <a:latin typeface="+mn-lt"/>
                          <a:ea typeface="+mn-ea"/>
                          <a:cs typeface="+mn-cs"/>
                          <a:hlinkClick r:id="rId11"/>
                        </a:rPr>
                        <a:t>NRS</a:t>
                      </a:r>
                      <a:r>
                        <a:rPr lang="fi-FI" sz="1300" b="0" i="0" kern="1200" baseline="0" dirty="0">
                          <a:solidFill>
                            <a:schemeClr val="tx1"/>
                          </a:solidFill>
                          <a:effectLst/>
                          <a:latin typeface="+mn-lt"/>
                          <a:ea typeface="+mn-ea"/>
                          <a:cs typeface="+mn-cs"/>
                        </a:rPr>
                        <a:t> tai </a:t>
                      </a:r>
                      <a:r>
                        <a:rPr lang="fi-FI" sz="1300" b="0" i="0" kern="1200" baseline="0" dirty="0">
                          <a:solidFill>
                            <a:schemeClr val="tx1"/>
                          </a:solidFill>
                          <a:effectLst/>
                          <a:latin typeface="+mn-lt"/>
                          <a:ea typeface="+mn-ea"/>
                          <a:cs typeface="+mn-cs"/>
                          <a:hlinkClick r:id="rId11"/>
                        </a:rPr>
                        <a:t>MNA</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2"/>
                        </a:rPr>
                        <a:t>avuksi ohjaukseen</a:t>
                      </a:r>
                      <a:r>
                        <a:rPr lang="fi-FI" sz="1300" b="0" i="0" kern="1200" baseline="0" dirty="0">
                          <a:solidFill>
                            <a:schemeClr val="tx1"/>
                          </a:solidFill>
                          <a:effectLst/>
                          <a:latin typeface="+mn-lt"/>
                          <a:ea typeface="+mn-ea"/>
                          <a:cs typeface="+mn-cs"/>
                        </a:rPr>
                        <a:t> (</a:t>
                      </a:r>
                      <a:r>
                        <a:rPr lang="fi-FI" sz="1300" b="0" i="0" kern="1200" baseline="0" dirty="0" err="1">
                          <a:solidFill>
                            <a:schemeClr val="tx1"/>
                          </a:solidFill>
                          <a:effectLst/>
                          <a:latin typeface="+mn-lt"/>
                          <a:ea typeface="+mn-ea"/>
                          <a:cs typeface="+mn-cs"/>
                        </a:rPr>
                        <a:t>Gery</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3"/>
                        </a:rPr>
                        <a:t>Jalkineturvallisuus</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4"/>
                        </a:rPr>
                        <a:t>liukuesteet</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hlinkClick r:id="rId15"/>
                        </a:rPr>
                        <a:t>Tien ja alueiden kunnossapito</a:t>
                      </a:r>
                      <a:r>
                        <a:rPr lang="fi-FI" sz="1300" b="0" i="0" kern="1200" baseline="0" dirty="0">
                          <a:solidFill>
                            <a:schemeClr val="tx1"/>
                          </a:solidFill>
                          <a:effectLst/>
                          <a:latin typeface="+mn-lt"/>
                          <a:ea typeface="+mn-ea"/>
                          <a:cs typeface="+mn-cs"/>
                        </a:rPr>
                        <a:t>, hiekoitus, valaistus ja kiireen välttäminen</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6"/>
                        </a:rPr>
                        <a:t>Kypärien </a:t>
                      </a:r>
                      <a:r>
                        <a:rPr lang="fi-FI" sz="1300" b="0" i="0" kern="1200" dirty="0">
                          <a:solidFill>
                            <a:schemeClr val="dk1"/>
                          </a:solidFill>
                          <a:effectLst/>
                          <a:latin typeface="+mn-lt"/>
                          <a:ea typeface="+mn-ea"/>
                          <a:cs typeface="+mn-cs"/>
                        </a:rPr>
                        <a:t>käytön lisääminen sähköpotkulautojen ja polkupyörien käytössä - valistus, ohjaus, neuvonta </a:t>
                      </a:r>
                    </a:p>
                  </a:txBody>
                  <a:tcPr/>
                </a:tc>
                <a:tc>
                  <a:txBody>
                    <a:bodyPr/>
                    <a:lstStyle/>
                    <a:p>
                      <a:pPr marL="0" lvl="0" indent="0" algn="l" rtl="0" fontAlgn="base">
                        <a:lnSpc>
                          <a:spcPct val="100000"/>
                        </a:lnSpc>
                        <a:spcBef>
                          <a:spcPts val="0"/>
                        </a:spcBef>
                        <a:spcAft>
                          <a:spcPts val="0"/>
                        </a:spcAft>
                        <a:buNone/>
                      </a:pPr>
                      <a:r>
                        <a:rPr lang="fi-FI" sz="1300" b="0" i="0" u="none" strike="noStrike" kern="1200" noProof="0" dirty="0">
                          <a:effectLst/>
                        </a:rPr>
                        <a:t>Sotkanet:</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 100 000 asukasta kohden</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65+v</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solidFill>
                            <a:srgbClr val="7030A0"/>
                          </a:solidFill>
                          <a:effectLst/>
                        </a:rPr>
                        <a:t>Kaatumisiin ja putoamisiin liittyvät hoitojaksot 65 vuotta täyttäneillä henkilöillä verrattuna 10 000 </a:t>
                      </a:r>
                      <a:r>
                        <a:rPr lang="fi-FI" sz="1300" b="0" i="0" u="none" strike="noStrike" kern="1200" noProof="0" dirty="0" err="1">
                          <a:solidFill>
                            <a:srgbClr val="7030A0"/>
                          </a:solidFill>
                          <a:effectLst/>
                        </a:rPr>
                        <a:t>vastaavanikäiseen</a:t>
                      </a:r>
                      <a:r>
                        <a:rPr lang="fi-FI" sz="1300" b="0" i="0" u="none" strike="noStrike" kern="1200" noProof="0" dirty="0">
                          <a:solidFill>
                            <a:srgbClr val="7030A0"/>
                          </a:solidFill>
                          <a:effectLst/>
                        </a:rPr>
                        <a:t> henkilöön HYTE(K)</a:t>
                      </a: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Vammojen ja myrkytysten hoidosta aiheutuvat sairaalajaksot ja/ tai sairaalassa hoidetut potilaat HYTE(H)</a:t>
                      </a:r>
                      <a:endParaRPr lang="fi-FI" sz="1300" b="0" i="0" u="none" strike="noStrike" kern="1200" noProof="0" dirty="0">
                        <a:effectLst/>
                        <a:latin typeface="Calibri"/>
                      </a:endParaRP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Lonkkamurtumat 65 vuotta täyttäneillä, % </a:t>
                      </a:r>
                      <a:r>
                        <a:rPr lang="fi-FI" sz="1300" b="0" i="0" u="none" strike="noStrike" kern="1200" noProof="0" dirty="0" err="1">
                          <a:solidFill>
                            <a:srgbClr val="7030A0"/>
                          </a:solidFill>
                          <a:effectLst/>
                          <a:latin typeface="Calibri"/>
                        </a:rPr>
                        <a:t>vastaavanikäisestä</a:t>
                      </a:r>
                      <a:r>
                        <a:rPr lang="fi-FI" sz="1300" b="0" i="0" u="none" strike="noStrike" kern="1200" noProof="0" dirty="0">
                          <a:solidFill>
                            <a:srgbClr val="7030A0"/>
                          </a:solidFill>
                          <a:effectLst/>
                          <a:latin typeface="Calibri"/>
                        </a:rPr>
                        <a:t> väestöstä HYTE(H) </a:t>
                      </a:r>
                      <a:endParaRPr lang="fi-FI" dirty="0"/>
                    </a:p>
                    <a:p>
                      <a:pPr marL="0" lvl="0" indent="0" algn="l">
                        <a:lnSpc>
                          <a:spcPct val="100000"/>
                        </a:lnSpc>
                        <a:spcBef>
                          <a:spcPts val="0"/>
                        </a:spcBef>
                        <a:spcAft>
                          <a:spcPts val="0"/>
                        </a:spcAft>
                        <a:buNone/>
                      </a:pPr>
                      <a:r>
                        <a:rPr lang="fi-FI" sz="1300" b="0" i="0" u="none" strike="noStrike" kern="1200" noProof="0" dirty="0" err="1">
                          <a:effectLst/>
                        </a:rPr>
                        <a:t>FinSote</a:t>
                      </a:r>
                      <a:r>
                        <a:rPr lang="fi-FI" sz="1300" b="0" i="0" u="none" strike="noStrike" kern="1200" noProof="0" dirty="0">
                          <a:effectLst/>
                        </a:rPr>
                        <a:t>: </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Iäkkäät, jotka ovat ilmoittaneet kaatuneensa viimeisen 12 kk aikana</a:t>
                      </a:r>
                    </a:p>
                    <a:p>
                      <a:pPr marL="0" lvl="0" indent="0" algn="l">
                        <a:lnSpc>
                          <a:spcPct val="100000"/>
                        </a:lnSpc>
                        <a:spcBef>
                          <a:spcPts val="0"/>
                        </a:spcBef>
                        <a:spcAft>
                          <a:spcPts val="0"/>
                        </a:spcAft>
                        <a:buNone/>
                      </a:pPr>
                      <a:r>
                        <a:rPr lang="fi-FI" sz="1300" b="0" i="0" u="none" strike="noStrike" kern="1200" noProof="0" dirty="0">
                          <a:effectLst/>
                        </a:rPr>
                        <a:t>Liikenneturva</a:t>
                      </a:r>
                      <a:r>
                        <a:rPr lang="fi-FI" sz="1300" b="0" i="0" u="none" strike="noStrike" kern="1200" baseline="0" noProof="0" dirty="0">
                          <a:effectLst/>
                        </a:rPr>
                        <a:t>: Liukastumiset</a:t>
                      </a:r>
                    </a:p>
                    <a:p>
                      <a:pPr marL="0" lvl="0" indent="0" algn="l">
                        <a:lnSpc>
                          <a:spcPct val="100000"/>
                        </a:lnSpc>
                        <a:spcBef>
                          <a:spcPts val="0"/>
                        </a:spcBef>
                        <a:spcAft>
                          <a:spcPts val="0"/>
                        </a:spcAft>
                        <a:buFont typeface="Arial" panose="020B0604020202020204" pitchFamily="34" charset="0"/>
                        <a:buNone/>
                      </a:pPr>
                      <a:endParaRPr lang="fi-FI" sz="1300" b="0" i="0" u="none" strike="noStrike" kern="1200" noProof="0">
                        <a:effectLst/>
                      </a:endParaRPr>
                    </a:p>
                    <a:p>
                      <a:pPr marL="0" lvl="0" indent="0" algn="l">
                        <a:lnSpc>
                          <a:spcPct val="100000"/>
                        </a:lnSpc>
                        <a:spcBef>
                          <a:spcPts val="0"/>
                        </a:spcBef>
                        <a:spcAft>
                          <a:spcPts val="0"/>
                        </a:spcAft>
                        <a:buFont typeface="Arial"/>
                        <a:buNone/>
                      </a:pPr>
                      <a:r>
                        <a:rPr lang="fi-FI" sz="1300" b="0" i="0" u="none" strike="noStrike" kern="1200" noProof="0" dirty="0">
                          <a:solidFill>
                            <a:schemeClr val="tx1"/>
                          </a:solidFill>
                          <a:effectLst/>
                        </a:rPr>
                        <a:t>Vaikuttavat </a:t>
                      </a:r>
                      <a:r>
                        <a:rPr lang="fi-FI" sz="1300" b="0" i="0" u="none" strike="noStrike" kern="1200" noProof="0" dirty="0" err="1">
                          <a:solidFill>
                            <a:schemeClr val="tx1"/>
                          </a:solidFill>
                          <a:effectLst/>
                        </a:rPr>
                        <a:t>hyte</a:t>
                      </a:r>
                      <a:r>
                        <a:rPr lang="fi-FI" sz="1300" b="0" i="0" u="none" strike="noStrike" kern="1200" noProof="0" dirty="0">
                          <a:solidFill>
                            <a:schemeClr val="tx1"/>
                          </a:solidFill>
                          <a:effectLst/>
                        </a:rPr>
                        <a:t>-menetelmät kysely</a:t>
                      </a:r>
                      <a:endParaRPr lang="fi-FI" u="none" strike="noStrike" noProof="0" dirty="0">
                        <a:solidFill>
                          <a:schemeClr val="tx1"/>
                        </a:solidFill>
                      </a:endParaRPr>
                    </a:p>
                  </a:txBody>
                  <a:tcPr/>
                </a:tc>
                <a:extLst>
                  <a:ext uri="{0D108BD9-81ED-4DB2-BD59-A6C34878D82A}">
                    <a16:rowId xmlns:a16="http://schemas.microsoft.com/office/drawing/2014/main" val="744098521"/>
                  </a:ext>
                </a:extLst>
              </a:tr>
              <a:tr h="2059088">
                <a:tc>
                  <a:txBody>
                    <a:bodyPr/>
                    <a:lstStyle/>
                    <a:p>
                      <a:r>
                        <a:rPr lang="fi-FI" sz="1300" b="1" dirty="0"/>
                        <a:t>Liikenne-onnettomuudet vähenevät </a:t>
                      </a:r>
                      <a:endParaRPr lang="fi-FI" sz="1300" b="1" dirty="0">
                        <a:solidFill>
                          <a:srgbClr val="FF0000"/>
                        </a:solidFill>
                      </a:endParaRPr>
                    </a:p>
                  </a:txBody>
                  <a:tcPr/>
                </a:tc>
                <a:tc>
                  <a:txBody>
                    <a:bodyPr/>
                    <a:lstStyle/>
                    <a:p>
                      <a:pPr marL="285750" indent="-285750">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baseline="0" dirty="0">
                          <a:solidFill>
                            <a:schemeClr val="dk1"/>
                          </a:solidFill>
                          <a:effectLst/>
                          <a:latin typeface="+mn-lt"/>
                          <a:ea typeface="+mn-ea"/>
                          <a:cs typeface="+mn-cs"/>
                        </a:rPr>
                        <a:t> n</a:t>
                      </a:r>
                      <a:r>
                        <a:rPr lang="fi-FI" sz="1300" b="0" i="0" kern="1200" dirty="0">
                          <a:solidFill>
                            <a:schemeClr val="dk1"/>
                          </a:solidFill>
                          <a:effectLst/>
                          <a:latin typeface="+mn-lt"/>
                          <a:ea typeface="+mn-ea"/>
                          <a:cs typeface="+mn-cs"/>
                        </a:rPr>
                        <a:t>uoret mopo/ ajokortin juuri saaneet, </a:t>
                      </a: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työikäisten ja iäkkäiden ajoterveys</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Lasten ja nuorten </a:t>
                      </a:r>
                      <a:r>
                        <a:rPr lang="fi-FI" sz="1300" b="0" i="0" kern="1200" dirty="0">
                          <a:solidFill>
                            <a:schemeClr val="dk1"/>
                          </a:solidFill>
                          <a:effectLst/>
                          <a:latin typeface="+mn-lt"/>
                          <a:ea typeface="+mn-ea"/>
                          <a:cs typeface="+mn-cs"/>
                          <a:hlinkClick r:id="rId17"/>
                        </a:rPr>
                        <a:t>liikennekasvatus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Huoltajien ja vanhempien opastus; tietoa nuoren kehityksestä ja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edellytettävistä valmiuksista -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mopokortin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ja ikäpoikkeuslupa-hakemuksen yhteydessä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Viestintä ja valistus; ennakoiva </a:t>
                      </a:r>
                      <a:r>
                        <a:rPr lang="fi-FI" sz="1300" b="0" i="0" kern="1200" dirty="0">
                          <a:solidFill>
                            <a:schemeClr val="dk1"/>
                          </a:solidFill>
                          <a:effectLst/>
                          <a:latin typeface="+mn-lt"/>
                          <a:ea typeface="+mn-ea"/>
                          <a:cs typeface="+mn-cs"/>
                          <a:hlinkClick r:id="rId18"/>
                        </a:rPr>
                        <a:t>ajotapa </a:t>
                      </a:r>
                      <a:r>
                        <a:rPr lang="fi-FI" sz="1300" b="0" i="0" kern="1200" dirty="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ajonopeudet</a:t>
                      </a:r>
                      <a:r>
                        <a:rPr lang="fi-FI" sz="1300" b="0" i="0" kern="1200" dirty="0">
                          <a:solidFill>
                            <a:schemeClr val="dk1"/>
                          </a:solidFill>
                          <a:effectLst/>
                          <a:latin typeface="+mn-lt"/>
                          <a:ea typeface="+mn-ea"/>
                          <a:cs typeface="+mn-cs"/>
                          <a:hlinkClick r:id="rId18"/>
                        </a:rPr>
                        <a:t> </a:t>
                      </a:r>
                      <a:r>
                        <a:rPr lang="fi-FI" sz="1300" b="0" i="0" kern="1200" dirty="0">
                          <a:solidFill>
                            <a:schemeClr val="dk1"/>
                          </a:solidFill>
                          <a:effectLst/>
                          <a:latin typeface="+mn-lt"/>
                          <a:ea typeface="+mn-ea"/>
                          <a:cs typeface="+mn-cs"/>
                        </a:rPr>
                        <a:t>(suistuminen), </a:t>
                      </a:r>
                      <a:r>
                        <a:rPr lang="fi-FI" sz="1300" b="0" i="0" kern="1200" dirty="0">
                          <a:solidFill>
                            <a:schemeClr val="dk1"/>
                          </a:solidFill>
                          <a:effectLst/>
                          <a:latin typeface="+mn-lt"/>
                          <a:ea typeface="+mn-ea"/>
                          <a:cs typeface="+mn-cs"/>
                          <a:hlinkClick r:id="rId20"/>
                        </a:rPr>
                        <a:t>turvavarusteet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sääntöosaaminen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 nuorilla (jalankulku, pyöräily, sähköajoneuvot, mopo)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Ajoterveyteen</a:t>
                      </a:r>
                      <a:r>
                        <a:rPr lang="fi-FI" sz="1300" b="0" i="0" kern="1200" dirty="0">
                          <a:solidFill>
                            <a:schemeClr val="dk1"/>
                          </a:solidFill>
                          <a:effectLst/>
                          <a:latin typeface="+mn-lt"/>
                          <a:ea typeface="+mn-ea"/>
                          <a:cs typeface="+mn-cs"/>
                        </a:rPr>
                        <a:t> ja vireystilaan huomion kiinnittäminen </a:t>
                      </a:r>
                    </a:p>
                    <a:p>
                      <a:pPr marL="285750" indent="-285750" rtl="0" fontAlgn="base">
                        <a:buFont typeface="Arial" panose="020B0604020202020204" pitchFamily="34" charset="0"/>
                        <a:buChar char="•"/>
                      </a:pPr>
                      <a:r>
                        <a:rPr lang="fi-FI" sz="1300" b="0" i="0" u="none" strike="noStrike" kern="1200" noProof="0" dirty="0">
                          <a:effectLst/>
                        </a:rPr>
                        <a:t>Liikenneturvallisuutta edistävä </a:t>
                      </a:r>
                      <a:r>
                        <a:rPr lang="fi-FI" sz="1300" b="0" i="0" u="none" strike="noStrike" kern="1200" noProof="0" dirty="0">
                          <a:effectLst/>
                          <a:hlinkClick r:id="rId23"/>
                        </a:rPr>
                        <a:t>liikennesuunnittelu</a:t>
                      </a:r>
                      <a:r>
                        <a:rPr lang="fi-FI" sz="1300" b="0" i="0" u="none" strike="noStrike" kern="1200" noProof="0" dirty="0">
                          <a:effectLst/>
                        </a:rPr>
                        <a:t> katuverkostossa</a:t>
                      </a:r>
                      <a:endParaRPr lang="en-US" sz="1300" b="0" i="0" u="none" strike="noStrike" kern="1200" noProof="0" dirty="0">
                        <a:effectLst/>
                      </a:endParaRPr>
                    </a:p>
                    <a:p>
                      <a:pPr marL="285750" indent="-285750" rtl="0" fontAlgn="base">
                        <a:buFont typeface="Arial" panose="020B0604020202020204" pitchFamily="34" charset="0"/>
                        <a:buChar char="•"/>
                      </a:pPr>
                      <a:r>
                        <a:rPr lang="fi-FI" sz="1300" b="0" i="0" u="none" strike="noStrike" kern="1200" noProof="0" dirty="0">
                          <a:effectLst/>
                          <a:hlinkClick r:id="rId24"/>
                        </a:rPr>
                        <a:t>Tie Selväksi –toimintamalli</a:t>
                      </a:r>
                      <a:r>
                        <a:rPr lang="fi-FI" sz="1300" b="0" i="0" u="none" strike="noStrike" kern="1200" noProof="0" dirty="0">
                          <a:effectLst/>
                        </a:rPr>
                        <a:t> (puuttuminen nuorten rattijuopumuksiin)</a:t>
                      </a:r>
                      <a:endParaRPr lang="fi-FI" sz="1300" dirty="0"/>
                    </a:p>
                  </a:txBody>
                  <a:tcPr/>
                </a:tc>
                <a:tc>
                  <a:txBody>
                    <a:bodyPr/>
                    <a:lstStyle/>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Tilastokeskus: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Tieliikenneonnettomuuksissa loukkaantuneiden ja kuolleiden määrä (ajoneuvotyypeittäin ja ikäryhmittäin)</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OTI: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Liikennevakuutuksesta korvatut liikennevahingot</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err="1">
                          <a:solidFill>
                            <a:schemeClr val="tx1"/>
                          </a:solidFill>
                          <a:effectLst/>
                          <a:latin typeface="Calibri"/>
                        </a:rPr>
                        <a:t>PolStat</a:t>
                      </a:r>
                      <a:r>
                        <a:rPr lang="fi-FI" sz="1300" b="0" i="0" u="none" strike="noStrike" kern="1200" noProof="0" dirty="0">
                          <a:solidFill>
                            <a:schemeClr val="tx1"/>
                          </a:solidFill>
                          <a:effectLst/>
                          <a:latin typeface="Calibri"/>
                        </a:rPr>
                        <a:t>: </a:t>
                      </a:r>
                      <a:endParaRPr lang="fi-FI" sz="1300" dirty="0"/>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Rattijuopumus, %</a:t>
                      </a:r>
                      <a:endParaRPr lang="fi-FI" sz="1050" b="0" i="0" u="none" strike="noStrike" kern="1200" noProof="0" dirty="0">
                        <a:solidFill>
                          <a:schemeClr val="dk1"/>
                        </a:solidFill>
                        <a:effectLst/>
                        <a:latin typeface="+mn-lt"/>
                      </a:endParaRPr>
                    </a:p>
                    <a:p>
                      <a:pPr marL="285750" marR="0" lvl="0" indent="-285750" algn="l">
                        <a:lnSpc>
                          <a:spcPct val="100000"/>
                        </a:lnSpc>
                        <a:spcBef>
                          <a:spcPts val="0"/>
                        </a:spcBef>
                        <a:spcAft>
                          <a:spcPts val="0"/>
                        </a:spcAft>
                        <a:buFont typeface="Arial"/>
                        <a:buChar char="•"/>
                      </a:pPr>
                      <a:endParaRPr lang="fi-FI" sz="1050" b="0" i="0" u="none" strike="noStrike" kern="1200" noProof="0">
                        <a:solidFill>
                          <a:schemeClr val="dk1"/>
                        </a:solidFill>
                        <a:effectLst/>
                        <a:latin typeface="+mn-lt"/>
                      </a:endParaRPr>
                    </a:p>
                    <a:p>
                      <a:pPr marL="0" marR="0" lvl="0" indent="0" algn="l">
                        <a:lnSpc>
                          <a:spcPct val="100000"/>
                        </a:lnSpc>
                        <a:spcBef>
                          <a:spcPts val="0"/>
                        </a:spcBef>
                        <a:spcAft>
                          <a:spcPts val="0"/>
                        </a:spcAft>
                        <a:buFont typeface="Arial"/>
                        <a:buNone/>
                      </a:pPr>
                      <a:r>
                        <a:rPr lang="fi-FI" sz="1300" b="0" i="0" u="none" strike="noStrike" kern="1200" noProof="0" dirty="0">
                          <a:solidFill>
                            <a:schemeClr val="dk1"/>
                          </a:solidFill>
                          <a:effectLst/>
                          <a:latin typeface="+mn-lt"/>
                        </a:rPr>
                        <a:t>Vaikuttavat</a:t>
                      </a:r>
                      <a:r>
                        <a:rPr lang="fi-FI" sz="1300" b="0" i="0" u="none" strike="noStrike" kern="1200" baseline="0" noProof="0" dirty="0">
                          <a:solidFill>
                            <a:schemeClr val="dk1"/>
                          </a:solidFill>
                          <a:effectLst/>
                          <a:latin typeface="+mn-lt"/>
                        </a:rPr>
                        <a:t> </a:t>
                      </a:r>
                      <a:r>
                        <a:rPr lang="fi-FI" sz="1300" b="0" i="0" u="none" strike="noStrike" kern="1200" baseline="0" noProof="0" dirty="0" err="1">
                          <a:solidFill>
                            <a:schemeClr val="dk1"/>
                          </a:solidFill>
                          <a:effectLst/>
                          <a:latin typeface="+mn-lt"/>
                        </a:rPr>
                        <a:t>hyte</a:t>
                      </a:r>
                      <a:r>
                        <a:rPr lang="fi-FI" sz="1300" b="0" i="0" u="none" strike="noStrike" kern="1200" baseline="0" noProof="0" dirty="0">
                          <a:solidFill>
                            <a:schemeClr val="dk1"/>
                          </a:solidFill>
                          <a:effectLst/>
                          <a:latin typeface="+mn-lt"/>
                        </a:rPr>
                        <a:t>-menetelmät kysely</a:t>
                      </a:r>
                      <a:endParaRPr lang="fi-FI" sz="1300" b="0" i="0" u="none" strike="noStrike" kern="1200" noProof="0" dirty="0">
                        <a:solidFill>
                          <a:schemeClr val="tx1"/>
                        </a:solidFill>
                        <a:effectLst/>
                        <a:latin typeface="Calibri"/>
                      </a:endParaRPr>
                    </a:p>
                  </a:txBody>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3545088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04298792"/>
              </p:ext>
            </p:extLst>
          </p:nvPr>
        </p:nvGraphicFramePr>
        <p:xfrm>
          <a:off x="53576" y="557307"/>
          <a:ext cx="12138424" cy="3444240"/>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1705625">
                  <a:extLst>
                    <a:ext uri="{9D8B030D-6E8A-4147-A177-3AD203B41FA5}">
                      <a16:colId xmlns:a16="http://schemas.microsoft.com/office/drawing/2014/main" val="2118112610"/>
                    </a:ext>
                  </a:extLst>
                </a:gridCol>
                <a:gridCol w="4178261">
                  <a:extLst>
                    <a:ext uri="{9D8B030D-6E8A-4147-A177-3AD203B41FA5}">
                      <a16:colId xmlns:a16="http://schemas.microsoft.com/office/drawing/2014/main" val="2405627847"/>
                    </a:ext>
                  </a:extLst>
                </a:gridCol>
                <a:gridCol w="4584636">
                  <a:extLst>
                    <a:ext uri="{9D8B030D-6E8A-4147-A177-3AD203B41FA5}">
                      <a16:colId xmlns:a16="http://schemas.microsoft.com/office/drawing/2014/main" val="1987869538"/>
                    </a:ext>
                  </a:extLst>
                </a:gridCol>
              </a:tblGrid>
              <a:tr h="561283">
                <a:tc>
                  <a:txBody>
                    <a:bodyPr/>
                    <a:lstStyle/>
                    <a:p>
                      <a:r>
                        <a:rPr lang="fi-FI" sz="1600"/>
                        <a:t>TAVOITTEET</a:t>
                      </a:r>
                    </a:p>
                  </a:txBody>
                  <a:tcPr/>
                </a:tc>
                <a:tc>
                  <a:txBody>
                    <a:bodyPr/>
                    <a:lstStyle/>
                    <a:p>
                      <a:r>
                        <a:rPr lang="fi-FI" sz="1600"/>
                        <a:t>HUOMIOI</a:t>
                      </a:r>
                      <a:r>
                        <a:rPr lang="fi-FI" sz="1600" baseline="0"/>
                        <a:t> 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tc>
                <a:extLst>
                  <a:ext uri="{0D108BD9-81ED-4DB2-BD59-A6C34878D82A}">
                    <a16:rowId xmlns:a16="http://schemas.microsoft.com/office/drawing/2014/main" val="1840333654"/>
                  </a:ext>
                </a:extLst>
              </a:tr>
              <a:tr h="1432241">
                <a:tc>
                  <a:txBody>
                    <a:bodyPr/>
                    <a:lstStyle/>
                    <a:p>
                      <a:r>
                        <a:rPr lang="fi-FI" sz="1300" b="1"/>
                        <a:t>Nuorten tekemät rikokset vähenevät</a:t>
                      </a:r>
                    </a:p>
                  </a:txBody>
                  <a:tcPr/>
                </a:tc>
                <a:tc>
                  <a:txBody>
                    <a:bodyPr/>
                    <a:lstStyle/>
                    <a:p>
                      <a:r>
                        <a:rPr lang="fi-FI" sz="1300" b="0" i="0" kern="1200">
                          <a:solidFill>
                            <a:schemeClr val="dk1"/>
                          </a:solidFill>
                          <a:effectLst/>
                          <a:latin typeface="+mn-lt"/>
                          <a:ea typeface="+mn-ea"/>
                          <a:cs typeface="+mn-cs"/>
                        </a:rPr>
                        <a:t>Suuri osa nuorten rikoksista liittyy vapaa-ajan viettoon, alkoholinkäyttöön ja rajojen koetteluun. Yleisimpiä nuorten tekemiä rikoksia ovat näpistykset ja vahingonteot. Nuoret kohtaavat myös paljon väkivaltaa. Myös koulussa tapahtunut väkivalta voi olla rikos. </a:t>
                      </a:r>
                      <a:endParaRPr lang="fi-FI" sz="1300" b="0"/>
                    </a:p>
                  </a:txBody>
                  <a:tcPr/>
                </a:tc>
                <a:tc>
                  <a:txBody>
                    <a:bodyPr/>
                    <a:lstStyle/>
                    <a:p>
                      <a:pPr marL="285750" indent="-285750" rtl="0" fontAlgn="base">
                        <a:buFont typeface="Arial"/>
                        <a:buChar char="•"/>
                      </a:pPr>
                      <a:r>
                        <a:rPr lang="fi-FI" sz="1300" b="0" i="0" kern="1200">
                          <a:solidFill>
                            <a:schemeClr val="dk1"/>
                          </a:solidFill>
                          <a:effectLst/>
                          <a:latin typeface="+mn-lt"/>
                          <a:ea typeface="+mn-ea"/>
                          <a:cs typeface="+mn-cs"/>
                        </a:rPr>
                        <a:t>Valistustyö</a:t>
                      </a:r>
                      <a:r>
                        <a:rPr lang="fi-FI" sz="1300" b="0" i="0" kern="1200" baseline="0">
                          <a:solidFill>
                            <a:schemeClr val="dk1"/>
                          </a:solidFill>
                          <a:effectLst/>
                          <a:latin typeface="+mn-lt"/>
                          <a:ea typeface="+mn-ea"/>
                          <a:cs typeface="+mn-cs"/>
                        </a:rPr>
                        <a:t> nuorille ja vanhemmille</a:t>
                      </a:r>
                      <a:endParaRPr lang="fi-FI" sz="1300" b="0" i="0" kern="120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Nuorille mielekäs tekeminen; ohjattu harrastustoiminta – mopokerhot yms. joissa samalla asennekasvatusta (esim. </a:t>
                      </a:r>
                      <a:r>
                        <a:rPr lang="fi-FI" sz="1300" b="0" i="0" kern="1200" err="1">
                          <a:solidFill>
                            <a:schemeClr val="dk1"/>
                          </a:solidFill>
                          <a:effectLst/>
                          <a:latin typeface="+mn-lt"/>
                          <a:ea typeface="+mn-ea"/>
                          <a:cs typeface="+mn-cs"/>
                          <a:hlinkClick r:id="rId3"/>
                        </a:rPr>
                        <a:t>Icehearts</a:t>
                      </a:r>
                      <a:r>
                        <a:rPr lang="fi-FI" sz="1300" b="0" i="0" kern="1200">
                          <a:solidFill>
                            <a:schemeClr val="dk1"/>
                          </a:solidFill>
                          <a:effectLst/>
                          <a:latin typeface="+mn-lt"/>
                          <a:ea typeface="+mn-ea"/>
                          <a:cs typeface="+mn-cs"/>
                          <a:hlinkClick r:id="rId3"/>
                        </a:rPr>
                        <a:t>-malli </a:t>
                      </a:r>
                      <a:r>
                        <a:rPr lang="fi-FI" sz="1300" b="0" i="0" kern="1200">
                          <a:solidFill>
                            <a:schemeClr val="dk1"/>
                          </a:solidFill>
                          <a:effectLst/>
                          <a:latin typeface="+mn-lt"/>
                          <a:ea typeface="+mn-ea"/>
                          <a:cs typeface="+mn-cs"/>
                        </a:rPr>
                        <a:t>alueen syrjäytymisvaarassa oleville</a:t>
                      </a:r>
                      <a:r>
                        <a:rPr lang="fi-FI" sz="1300" b="0" i="0" kern="1200" baseline="0">
                          <a:solidFill>
                            <a:schemeClr val="dk1"/>
                          </a:solidFill>
                          <a:effectLst/>
                          <a:latin typeface="+mn-lt"/>
                          <a:ea typeface="+mn-ea"/>
                          <a:cs typeface="+mn-cs"/>
                        </a:rPr>
                        <a:t> nuorille)</a:t>
                      </a:r>
                      <a:endParaRPr lang="fi-FI" sz="130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4"/>
                        </a:rPr>
                        <a:t>Ankkuritoiminta</a:t>
                      </a:r>
                      <a:r>
                        <a:rPr lang="fi-FI" sz="1300" kern="1200">
                          <a:solidFill>
                            <a:schemeClr val="dk1"/>
                          </a:solidFill>
                          <a:effectLst/>
                          <a:latin typeface="+mn-lt"/>
                          <a:ea typeface="+mn-ea"/>
                          <a:cs typeface="+mn-cs"/>
                        </a:rPr>
                        <a:t> (menetelmä lasten ja nuorten rikollisuuden ennaltaehkäisyyn ja varhaiseen puuttumiseen)</a:t>
                      </a: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5"/>
                        </a:rPr>
                        <a:t>Sovittelumenettely</a:t>
                      </a:r>
                      <a:endParaRPr lang="fi-FI" sz="13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b="0" i="0" kern="1200">
                          <a:solidFill>
                            <a:schemeClr val="dk1"/>
                          </a:solidFill>
                          <a:effectLst/>
                          <a:latin typeface="+mn-lt"/>
                          <a:ea typeface="+mn-ea"/>
                          <a:cs typeface="+mn-cs"/>
                        </a:rPr>
                        <a:t>Sotkanet,</a:t>
                      </a:r>
                      <a:r>
                        <a:rPr lang="fi-FI" sz="1300" b="0" i="0" kern="1200" baseline="0">
                          <a:solidFill>
                            <a:schemeClr val="dk1"/>
                          </a:solidFill>
                          <a:effectLst/>
                          <a:latin typeface="+mn-lt"/>
                          <a:ea typeface="+mn-ea"/>
                          <a:cs typeface="+mn-cs"/>
                        </a:rPr>
                        <a:t> tilastokeskus:</a:t>
                      </a:r>
                      <a:endParaRPr lang="fi-FI" sz="1300" b="0" i="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a:solidFill>
                            <a:schemeClr val="dk1"/>
                          </a:solidFill>
                          <a:effectLst/>
                          <a:latin typeface="+mn-lt"/>
                          <a:ea typeface="+mn-ea"/>
                          <a:cs typeface="+mn-cs"/>
                        </a:rPr>
                        <a:t>Rikoksista syyllisiksi epäillyt 0-14-vuotiaat/ 1000 vastaavanikäistä kohden,</a:t>
                      </a:r>
                      <a:r>
                        <a:rPr lang="fi-FI" sz="1300" b="0" i="0" kern="1200" baseline="0">
                          <a:solidFill>
                            <a:schemeClr val="dk1"/>
                          </a:solidFill>
                          <a:effectLst/>
                          <a:latin typeface="+mn-lt"/>
                          <a:ea typeface="+mn-ea"/>
                          <a:cs typeface="+mn-cs"/>
                        </a:rPr>
                        <a:t> 2019</a:t>
                      </a:r>
                      <a:endParaRPr lang="fi-FI" sz="1400" baseline="0">
                        <a:solidFill>
                          <a:schemeClr val="tx1"/>
                        </a:solidFill>
                        <a:latin typeface="+mn-lt"/>
                      </a:endParaRPr>
                    </a:p>
                    <a:p>
                      <a:pPr marL="0" lvl="0" indent="0">
                        <a:buFont typeface="Arial" panose="020B0604020202020204" pitchFamily="34" charset="0"/>
                        <a:buNone/>
                      </a:pPr>
                      <a:endParaRPr lang="fi-FI" sz="1300" kern="1200">
                        <a:solidFill>
                          <a:schemeClr val="dk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3961073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58037365"/>
              </p:ext>
            </p:extLst>
          </p:nvPr>
        </p:nvGraphicFramePr>
        <p:xfrm>
          <a:off x="42333" y="491066"/>
          <a:ext cx="12159408" cy="6448636"/>
        </p:xfrm>
        <a:graphic>
          <a:graphicData uri="http://schemas.openxmlformats.org/drawingml/2006/table">
            <a:tbl>
              <a:tblPr firstRow="1" bandRow="1">
                <a:tableStyleId>{F5AB1C69-6EDB-4FF4-983F-18BD219EF322}</a:tableStyleId>
              </a:tblPr>
              <a:tblGrid>
                <a:gridCol w="1492177">
                  <a:extLst>
                    <a:ext uri="{9D8B030D-6E8A-4147-A177-3AD203B41FA5}">
                      <a16:colId xmlns:a16="http://schemas.microsoft.com/office/drawing/2014/main" val="1527863934"/>
                    </a:ext>
                  </a:extLst>
                </a:gridCol>
                <a:gridCol w="941917">
                  <a:extLst>
                    <a:ext uri="{9D8B030D-6E8A-4147-A177-3AD203B41FA5}">
                      <a16:colId xmlns:a16="http://schemas.microsoft.com/office/drawing/2014/main" val="2118112610"/>
                    </a:ext>
                  </a:extLst>
                </a:gridCol>
                <a:gridCol w="4103049">
                  <a:extLst>
                    <a:ext uri="{9D8B030D-6E8A-4147-A177-3AD203B41FA5}">
                      <a16:colId xmlns:a16="http://schemas.microsoft.com/office/drawing/2014/main" val="2405627847"/>
                    </a:ext>
                  </a:extLst>
                </a:gridCol>
                <a:gridCol w="5622265">
                  <a:extLst>
                    <a:ext uri="{9D8B030D-6E8A-4147-A177-3AD203B41FA5}">
                      <a16:colId xmlns:a16="http://schemas.microsoft.com/office/drawing/2014/main" val="1987869538"/>
                    </a:ext>
                  </a:extLst>
                </a:gridCol>
              </a:tblGrid>
              <a:tr h="539058">
                <a:tc>
                  <a:txBody>
                    <a:bodyPr/>
                    <a:lstStyle/>
                    <a:p>
                      <a:r>
                        <a:rPr lang="fi-FI" sz="1400" dirty="0"/>
                        <a:t>TAVOITTEET</a:t>
                      </a:r>
                    </a:p>
                  </a:txBody>
                  <a:tcPr>
                    <a:solidFill>
                      <a:schemeClr val="accent6"/>
                    </a:solidFill>
                  </a:tcPr>
                </a:tc>
                <a:tc>
                  <a:txBody>
                    <a:bodyPr/>
                    <a:lstStyle/>
                    <a:p>
                      <a:r>
                        <a:rPr lang="fi-FI" sz="1400" dirty="0"/>
                        <a:t>HUOMIOI</a:t>
                      </a:r>
                      <a:r>
                        <a:rPr lang="fi-FI" sz="1400" baseline="0" dirty="0"/>
                        <a:t> ERITYISESTI</a:t>
                      </a:r>
                      <a:endParaRPr lang="fi-FI"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MENETELMÄT</a:t>
                      </a:r>
                    </a:p>
                    <a:p>
                      <a:endParaRPr lang="fi-FI" sz="14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MITTARIT</a:t>
                      </a:r>
                    </a:p>
                  </a:txBody>
                  <a:tcPr>
                    <a:solidFill>
                      <a:schemeClr val="accent6"/>
                    </a:solidFill>
                  </a:tcPr>
                </a:tc>
                <a:extLst>
                  <a:ext uri="{0D108BD9-81ED-4DB2-BD59-A6C34878D82A}">
                    <a16:rowId xmlns:a16="http://schemas.microsoft.com/office/drawing/2014/main" val="1840333654"/>
                  </a:ext>
                </a:extLst>
              </a:tr>
              <a:tr h="1068916">
                <a:tc>
                  <a:txBody>
                    <a:bodyPr/>
                    <a:lstStyle/>
                    <a:p>
                      <a:pPr lvl="0">
                        <a:buNone/>
                      </a:pPr>
                      <a:r>
                        <a:rPr lang="fi-FI" sz="1300" b="1" i="0" kern="1200" dirty="0">
                          <a:solidFill>
                            <a:schemeClr val="dk1"/>
                          </a:solidFill>
                          <a:effectLst/>
                          <a:latin typeface="+mn-lt"/>
                          <a:ea typeface="+mn-ea"/>
                          <a:cs typeface="+mn-cs"/>
                        </a:rPr>
                        <a:t>Vaikutusten ennakkoarviointi päätöksenteossa </a:t>
                      </a:r>
                    </a:p>
                    <a:p>
                      <a:pPr lvl="0">
                        <a:buNone/>
                      </a:pPr>
                      <a:r>
                        <a:rPr lang="fi-FI" sz="1300" b="1" i="0" kern="1200" dirty="0">
                          <a:solidFill>
                            <a:schemeClr val="dk1"/>
                          </a:solidFill>
                          <a:effectLst/>
                          <a:latin typeface="+mn-lt"/>
                          <a:ea typeface="+mn-ea"/>
                          <a:cs typeface="+mn-cs"/>
                        </a:rPr>
                        <a:t>(EVA)</a:t>
                      </a:r>
                      <a:r>
                        <a:rPr lang="fi-FI" sz="1300" b="1" i="0" kern="1200" baseline="0" dirty="0">
                          <a:solidFill>
                            <a:schemeClr val="dk1"/>
                          </a:solidFill>
                          <a:effectLst/>
                          <a:latin typeface="+mn-lt"/>
                          <a:ea typeface="+mn-ea"/>
                          <a:cs typeface="+mn-cs"/>
                        </a:rPr>
                        <a:t> </a:t>
                      </a:r>
                      <a:endParaRPr lang="fi-FI" sz="1300" b="1">
                        <a:solidFill>
                          <a:schemeClr val="dk1"/>
                        </a:solidFill>
                      </a:endParaRPr>
                    </a:p>
                  </a:txBody>
                  <a:tcPr>
                    <a:solidFill>
                      <a:schemeClr val="accent6">
                        <a:lumMod val="20000"/>
                        <a:lumOff val="80000"/>
                      </a:schemeClr>
                    </a:solidFill>
                  </a:tcPr>
                </a:tc>
                <a:tc>
                  <a:txBody>
                    <a:bodyPr/>
                    <a:lstStyle/>
                    <a:p>
                      <a:pPr lvl="0">
                        <a:buNone/>
                      </a:pPr>
                      <a:endParaRPr lang="fi-FI" sz="1600"/>
                    </a:p>
                  </a:txBody>
                  <a:tcPr>
                    <a:solidFill>
                      <a:schemeClr val="accent6">
                        <a:lumMod val="20000"/>
                        <a:lumOff val="80000"/>
                      </a:schemeClr>
                    </a:solidFill>
                  </a:tcPr>
                </a:tc>
                <a:tc>
                  <a:txBody>
                    <a:bodyPr/>
                    <a:lstStyle/>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Tehty </a:t>
                      </a:r>
                      <a:r>
                        <a:rPr lang="fi-FI" sz="1300" b="0" i="0" kern="1200" dirty="0">
                          <a:solidFill>
                            <a:schemeClr val="dk1"/>
                          </a:solidFill>
                          <a:effectLst/>
                          <a:latin typeface="+mn-lt"/>
                          <a:ea typeface="+mn-ea"/>
                          <a:cs typeface="+mn-cs"/>
                          <a:hlinkClick r:id="rId3"/>
                        </a:rPr>
                        <a:t>päätös käyttöönotosta </a:t>
                      </a:r>
                      <a:r>
                        <a:rPr lang="fi-FI" sz="1300" b="0" i="0" kern="1200" dirty="0">
                          <a:solidFill>
                            <a:schemeClr val="dk1"/>
                          </a:solidFill>
                          <a:effectLst/>
                          <a:latin typeface="+mn-lt"/>
                          <a:ea typeface="+mn-ea"/>
                          <a:cs typeface="+mn-cs"/>
                        </a:rPr>
                        <a:t>kunnissa ja hyvinvointialueella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käyttö aktiivista päätösten valmistelussa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käytön seuranta ja arviointi </a:t>
                      </a:r>
                      <a:endParaRPr lang="fi-FI" dirty="0">
                        <a:solidFill>
                          <a:schemeClr val="dk1"/>
                        </a:solidFill>
                      </a:endParaRPr>
                    </a:p>
                  </a:txBody>
                  <a:tcPr>
                    <a:solidFill>
                      <a:schemeClr val="accent6">
                        <a:lumMod val="20000"/>
                        <a:lumOff val="80000"/>
                      </a:schemeClr>
                    </a:solidFill>
                  </a:tcPr>
                </a:tc>
                <a:tc>
                  <a:txBody>
                    <a:bodyPr/>
                    <a:lstStyle/>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 perusterveydenhuolto, kulttuuri</a:t>
                      </a:r>
                      <a:r>
                        <a:rPr lang="fi-FI" sz="1300" b="0" i="0" kern="1200" baseline="0" dirty="0">
                          <a:solidFill>
                            <a:schemeClr val="dk1"/>
                          </a:solidFill>
                          <a:effectLst/>
                          <a:latin typeface="+mn-lt"/>
                          <a:ea typeface="+mn-ea"/>
                          <a:cs typeface="+mn-cs"/>
                        </a:rPr>
                        <a:t> ja</a:t>
                      </a:r>
                      <a:r>
                        <a:rPr lang="fi-FI" sz="1300" b="0" i="0" kern="1200" dirty="0">
                          <a:solidFill>
                            <a:schemeClr val="dk1"/>
                          </a:solidFill>
                          <a:effectLst/>
                          <a:latin typeface="+mn-lt"/>
                          <a:ea typeface="+mn-ea"/>
                          <a:cs typeface="+mn-cs"/>
                        </a:rPr>
                        <a:t> liikunta:</a:t>
                      </a:r>
                      <a:endParaRPr lang="fi-FI" dirty="0">
                        <a:solidFill>
                          <a:schemeClr val="dk1"/>
                        </a:solidFill>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Ennakkoarvioinnin käyttö päätöksenteon valmistelussa</a:t>
                      </a:r>
                      <a:endParaRPr lang="fi-FI" sz="130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dirty="0">
                          <a:solidFill>
                            <a:srgbClr val="7030A0"/>
                          </a:solidFill>
                          <a:effectLst/>
                          <a:latin typeface="+mn-lt"/>
                          <a:ea typeface="+mn-ea"/>
                          <a:cs typeface="+mn-cs"/>
                        </a:rPr>
                        <a:t>Liikunnan edistämisestä vastaavat viranhaltijat osallistuvat toimielinten vaikutusten ennakkoarviointiin HYTE(K)</a:t>
                      </a:r>
                      <a:endParaRPr lang="fi-FI" sz="1300" b="0" i="0" kern="1200" dirty="0">
                        <a:solidFill>
                          <a:srgbClr val="7030A0"/>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802127521"/>
                  </a:ext>
                </a:extLst>
              </a:tr>
              <a:tr h="2295990">
                <a:tc>
                  <a:txBody>
                    <a:bodyPr/>
                    <a:lstStyle/>
                    <a:p>
                      <a:r>
                        <a:rPr lang="fi-FI" sz="1300" b="1" i="0" kern="1200" dirty="0">
                          <a:solidFill>
                            <a:schemeClr val="dk1"/>
                          </a:solidFill>
                          <a:effectLst/>
                          <a:latin typeface="+mn-lt"/>
                          <a:ea typeface="+mn-ea"/>
                          <a:cs typeface="+mn-cs"/>
                        </a:rPr>
                        <a:t>HYTE-resurssit ja rakenteet vahvistuvat</a:t>
                      </a:r>
                      <a:endParaRPr lang="fi-FI" sz="1300" b="1" dirty="0"/>
                    </a:p>
                  </a:txBody>
                  <a:tcPr>
                    <a:solidFill>
                      <a:schemeClr val="accent6">
                        <a:lumMod val="40000"/>
                        <a:lumOff val="60000"/>
                      </a:schemeClr>
                    </a:solidFill>
                  </a:tcPr>
                </a:tc>
                <a:tc>
                  <a:txBody>
                    <a:bodyPr/>
                    <a:lstStyle/>
                    <a:p>
                      <a:endParaRPr lang="fi-FI" sz="1400">
                        <a:solidFill>
                          <a:srgbClr val="7030A0"/>
                        </a:solidFill>
                      </a:endParaRPr>
                    </a:p>
                  </a:txBody>
                  <a:tcPr>
                    <a:solidFill>
                      <a:schemeClr val="accent6">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HYTE</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EPT</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6"/>
                        </a:rPr>
                        <a:t>osallisuuden</a:t>
                      </a:r>
                      <a:r>
                        <a:rPr lang="fi-FI" sz="1300" b="0" i="0" kern="1200" dirty="0">
                          <a:solidFill>
                            <a:schemeClr val="dk1"/>
                          </a:solidFill>
                          <a:effectLst/>
                          <a:latin typeface="+mn-lt"/>
                          <a:ea typeface="+mn-ea"/>
                          <a:cs typeface="+mn-cs"/>
                        </a:rPr>
                        <a:t> koordinaatiosta sovittu kunnissa ja hyvinvointialueella: päätös tehtävistä ja riittävistä resursseista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Järjestöyhteistyöstä vastaavan nimeäminen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Kuntien järjestöfoorumit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Ruokakasvatusyhdyshenkilön/ -tiimin (varhaiskasvatus ja koulu) nimeäminen</a:t>
                      </a:r>
                      <a:endParaRPr lang="fi-FI" dirty="0">
                        <a:solidFill>
                          <a:schemeClr val="tx1"/>
                        </a:solidFill>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Perustettavat työryhmät ja teemaverkostot ovat poikkihallinnollisia, monialaisia (sisältää myös hyvinvointialueen edustuksen)  ja niiden tehtävät on kuvattu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Ennaltaehkäisevän terveydenhuollon resurssointi kuntoon (lukio ja ammatillinen) </a:t>
                      </a:r>
                    </a:p>
                  </a:txBody>
                  <a:tcPr>
                    <a:solidFill>
                      <a:schemeClr val="accent6">
                        <a:lumMod val="40000"/>
                        <a:lumOff val="60000"/>
                      </a:schemeClr>
                    </a:solidFill>
                  </a:tcPr>
                </a:tc>
                <a:tc>
                  <a:txBody>
                    <a:bodyPr/>
                    <a:lstStyle/>
                    <a:p>
                      <a:pPr rtl="0" fontAlgn="base"/>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Kunnassa toimii erikseen nimetty asiantuntija, joka koordinoi hyvinvoinnin ja terveyden edistämistyötä HYTE(K)</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HYTE-koordinaation resurssit ja päätös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Avustukset </a:t>
                      </a: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ammatillinen ja lukiokoulutus:</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Lääkärimitoitus, lääkärin työpanos/</a:t>
                      </a:r>
                      <a:r>
                        <a:rPr lang="fi-FI" sz="1300" b="0" i="0" kern="1200" baseline="0" dirty="0">
                          <a:solidFill>
                            <a:schemeClr val="dk1"/>
                          </a:solidFill>
                          <a:effectLst/>
                          <a:latin typeface="+mn-lt"/>
                          <a:ea typeface="+mn-ea"/>
                          <a:cs typeface="+mn-cs"/>
                        </a:rPr>
                        <a:t> 100 opiskelijaa</a:t>
                      </a:r>
                    </a:p>
                    <a:p>
                      <a:pPr marL="0" lvl="0" indent="0">
                        <a:buFont typeface="Arial" panose="020B0604020202020204" pitchFamily="34" charset="0"/>
                        <a:buNone/>
                      </a:pPr>
                      <a:r>
                        <a:rPr lang="fi-FI" sz="1300" b="0" i="0" kern="1200" baseline="0" dirty="0" err="1">
                          <a:solidFill>
                            <a:schemeClr val="dk1"/>
                          </a:solidFill>
                          <a:effectLst/>
                          <a:latin typeface="+mn-lt"/>
                          <a:ea typeface="+mn-ea"/>
                          <a:cs typeface="+mn-cs"/>
                        </a:rPr>
                        <a:t>TEAviisari</a:t>
                      </a:r>
                      <a:r>
                        <a:rPr lang="fi-FI" sz="1300" b="0" i="0" kern="1200" baseline="0" dirty="0">
                          <a:solidFill>
                            <a:schemeClr val="dk1"/>
                          </a:solidFill>
                          <a:effectLst/>
                          <a:latin typeface="+mn-lt"/>
                          <a:ea typeface="+mn-ea"/>
                          <a:cs typeface="+mn-cs"/>
                        </a:rPr>
                        <a:t>:</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Koulukuraattorin työpanoksen määrä viikossa jaettuna 100 oppilaalla HYTE(H) </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Koulupsykologin työpanoksen määrä viikossa jaettuna 100 oppilaalla HYTE(H) </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Kunta kutsuu säännöllisesti koolle liikuntaseurojen ja yhdistysten yhteiskokouksen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toimii liikunnan edistämistä käsittelevä poikkihallinnollinen työryhmä HYTE(K)</a:t>
                      </a:r>
                      <a:endParaRPr lang="fi-FI" dirty="0"/>
                    </a:p>
                    <a:p>
                      <a:pPr marL="285750" lvl="0" indent="-285750">
                        <a:buFont typeface="Arial" panose="020B0604020202020204" pitchFamily="34" charset="0"/>
                        <a:buChar char="•"/>
                      </a:pPr>
                      <a:r>
                        <a:rPr lang="fi-FI" sz="1300" b="0" i="0" u="none" strike="noStrike" kern="1200" noProof="0" dirty="0">
                          <a:solidFill>
                            <a:srgbClr val="7030A0"/>
                          </a:solidFill>
                          <a:effectLst/>
                          <a:latin typeface="Calibri"/>
                        </a:rPr>
                        <a:t>Kunta</a:t>
                      </a:r>
                      <a:r>
                        <a:rPr lang="fi-FI" sz="1300" b="0" i="0" u="none" strike="noStrike" kern="1200" baseline="0" noProof="0" dirty="0">
                          <a:solidFill>
                            <a:srgbClr val="7030A0"/>
                          </a:solidFill>
                          <a:effectLst/>
                          <a:latin typeface="Calibri"/>
                        </a:rPr>
                        <a:t> tarkistaa k</a:t>
                      </a:r>
                      <a:r>
                        <a:rPr lang="fi-FI" sz="1300" b="0" i="0" u="none" strike="noStrike" kern="1200" noProof="0" dirty="0">
                          <a:solidFill>
                            <a:srgbClr val="7030A0"/>
                          </a:solidFill>
                          <a:effectLst/>
                          <a:latin typeface="Calibri"/>
                        </a:rPr>
                        <a:t>ouluympäristön terveellisyyden ja turvallisuuden sekä kouluyhteisön hyvinvoinnin kolmen vuoden välein HYTE(K)</a:t>
                      </a:r>
                      <a:endParaRPr lang="fi-FI" dirty="0"/>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Nykytila.fi:</a:t>
                      </a:r>
                      <a:endParaRPr lang="en-US" dirty="0"/>
                    </a:p>
                    <a:p>
                      <a:pPr marL="285750" marR="0" lvl="0" indent="-285750" algn="l">
                        <a:lnSpc>
                          <a:spcPct val="100000"/>
                        </a:lnSpc>
                        <a:spcBef>
                          <a:spcPts val="0"/>
                        </a:spcBef>
                        <a:spcAft>
                          <a:spcPts val="0"/>
                        </a:spcAft>
                        <a:buFont typeface="Arial" panose="020B0604020202020204" pitchFamily="34" charset="0"/>
                        <a:buChar char="•"/>
                      </a:pPr>
                      <a:r>
                        <a:rPr lang="fi-FI" sz="1300" b="0" i="0" u="none" strike="noStrike" noProof="0" dirty="0">
                          <a:solidFill>
                            <a:schemeClr val="dk1"/>
                          </a:solidFill>
                          <a:latin typeface="Calibri"/>
                        </a:rPr>
                        <a:t>koulun ruokakasvatuksen tuki ja jatkuvuus; resurssit, nimetty ruoka-kasvatuksesta vastaava tai tiimi, koulutus, sitoutuminen ja tietoinen hyvinvointisuunnitelmakirjauksista.</a:t>
                      </a:r>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Pohjois-Savon järjestökysely</a:t>
                      </a:r>
                    </a:p>
                  </a:txBody>
                  <a:tcPr>
                    <a:solidFill>
                      <a:schemeClr val="accent6">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427153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945777934"/>
              </p:ext>
            </p:extLst>
          </p:nvPr>
        </p:nvGraphicFramePr>
        <p:xfrm>
          <a:off x="53473" y="494631"/>
          <a:ext cx="12138405" cy="6250089"/>
        </p:xfrm>
        <a:graphic>
          <a:graphicData uri="http://schemas.openxmlformats.org/drawingml/2006/table">
            <a:tbl>
              <a:tblPr firstRow="1" bandRow="1">
                <a:tableStyleId>{F5AB1C69-6EDB-4FF4-983F-18BD219EF322}</a:tableStyleId>
              </a:tblPr>
              <a:tblGrid>
                <a:gridCol w="1164166">
                  <a:extLst>
                    <a:ext uri="{9D8B030D-6E8A-4147-A177-3AD203B41FA5}">
                      <a16:colId xmlns:a16="http://schemas.microsoft.com/office/drawing/2014/main" val="1527863934"/>
                    </a:ext>
                  </a:extLst>
                </a:gridCol>
                <a:gridCol w="751416">
                  <a:extLst>
                    <a:ext uri="{9D8B030D-6E8A-4147-A177-3AD203B41FA5}">
                      <a16:colId xmlns:a16="http://schemas.microsoft.com/office/drawing/2014/main" val="2118112610"/>
                    </a:ext>
                  </a:extLst>
                </a:gridCol>
                <a:gridCol w="4723147">
                  <a:extLst>
                    <a:ext uri="{9D8B030D-6E8A-4147-A177-3AD203B41FA5}">
                      <a16:colId xmlns:a16="http://schemas.microsoft.com/office/drawing/2014/main" val="2405627847"/>
                    </a:ext>
                  </a:extLst>
                </a:gridCol>
                <a:gridCol w="5499676">
                  <a:extLst>
                    <a:ext uri="{9D8B030D-6E8A-4147-A177-3AD203B41FA5}">
                      <a16:colId xmlns:a16="http://schemas.microsoft.com/office/drawing/2014/main" val="1987869538"/>
                    </a:ext>
                  </a:extLst>
                </a:gridCol>
              </a:tblGrid>
              <a:tr h="855310">
                <a:tc>
                  <a:txBody>
                    <a:bodyPr/>
                    <a:lstStyle/>
                    <a:p>
                      <a:r>
                        <a:rPr lang="fi-FI" sz="1600"/>
                        <a:t>TAVOITTEET</a:t>
                      </a:r>
                    </a:p>
                  </a:txBody>
                  <a:tcPr>
                    <a:solidFill>
                      <a:schemeClr val="accent6"/>
                    </a:solidFill>
                  </a:tcPr>
                </a:tc>
                <a:tc>
                  <a:txBody>
                    <a:bodyPr/>
                    <a:lstStyle/>
                    <a:p>
                      <a:r>
                        <a:rPr lang="fi-FI" sz="1300"/>
                        <a:t>HUOMIOI</a:t>
                      </a:r>
                      <a:r>
                        <a:rPr lang="fi-FI" sz="1300" baseline="0"/>
                        <a:t> ERITYISESTI</a:t>
                      </a:r>
                      <a:endParaRPr lang="fi-FI" sz="13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solidFill>
                      <a:schemeClr val="accent6"/>
                    </a:solidFill>
                  </a:tcPr>
                </a:tc>
                <a:extLst>
                  <a:ext uri="{0D108BD9-81ED-4DB2-BD59-A6C34878D82A}">
                    <a16:rowId xmlns:a16="http://schemas.microsoft.com/office/drawing/2014/main" val="1840333654"/>
                  </a:ext>
                </a:extLst>
              </a:tr>
              <a:tr h="5366169">
                <a:tc>
                  <a:txBody>
                    <a:bodyPr/>
                    <a:lstStyle/>
                    <a:p>
                      <a:r>
                        <a:rPr lang="fi-FI" sz="1300" b="1" i="0" kern="1200">
                          <a:solidFill>
                            <a:schemeClr val="dk1"/>
                          </a:solidFill>
                          <a:effectLst/>
                          <a:latin typeface="+mn-lt"/>
                          <a:ea typeface="+mn-ea"/>
                          <a:cs typeface="+mn-cs"/>
                        </a:rPr>
                        <a:t>HYTE-prosessit vahvistuvat</a:t>
                      </a:r>
                      <a:endParaRPr lang="fi-FI" sz="1300" b="1"/>
                    </a:p>
                  </a:txBody>
                  <a:tcPr>
                    <a:solidFill>
                      <a:schemeClr val="accent6">
                        <a:lumMod val="20000"/>
                        <a:lumOff val="80000"/>
                      </a:schemeClr>
                    </a:solidFill>
                  </a:tcPr>
                </a:tc>
                <a:tc>
                  <a:txBody>
                    <a:bodyPr/>
                    <a:lstStyle/>
                    <a:p>
                      <a:endParaRPr lang="fi-FI" sz="1300"/>
                    </a:p>
                  </a:txBody>
                  <a:tcPr>
                    <a:solidFill>
                      <a:schemeClr val="accent6">
                        <a:lumMod val="20000"/>
                        <a:lumOff val="80000"/>
                      </a:schemeClr>
                    </a:solidFill>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Sitoutuminen strategiatasolla; pohdittu mitä valtakunnan eri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-teemoihin</a:t>
                      </a:r>
                      <a:r>
                        <a:rPr lang="fi-FI" sz="1300" b="0" i="0" kern="1200" baseline="0">
                          <a:solidFill>
                            <a:schemeClr val="dk1"/>
                          </a:solidFill>
                          <a:effectLst/>
                          <a:latin typeface="+mn-lt"/>
                          <a:ea typeface="+mn-ea"/>
                          <a:cs typeface="+mn-cs"/>
                        </a:rPr>
                        <a:t> l</a:t>
                      </a:r>
                      <a:r>
                        <a:rPr lang="fi-FI" sz="1300" b="0" i="0" kern="1200">
                          <a:solidFill>
                            <a:schemeClr val="dk1"/>
                          </a:solidFill>
                          <a:effectLst/>
                          <a:latin typeface="+mn-lt"/>
                          <a:ea typeface="+mn-ea"/>
                          <a:cs typeface="+mn-cs"/>
                        </a:rPr>
                        <a:t>iittyvät ohjelmat tarkoittavat toimenpiteinä omassa kunnassa/alueella ja vieminen kunnan/ hyvinvointialueen hyvinvointisuunnitelmaan,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strategiaan, ohjelmiin ja käytäntöön.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Hyvinvointijohtaminen: Hyvinvointikertomus ja –suunnitelma osaksi hyvinvointialueen ja kunnan talous- ja toimintasuunnitelmaa, tilinpäätöstä ja strategiaa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HYTE-tiedon keruu ja tarveanalyysi, elintavoista ja terveyseroista raportointi valtuustolle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3"/>
                        </a:rPr>
                        <a:t>Tarkastuslautakunta hyvinvoinnin valvojana:</a:t>
                      </a:r>
                      <a:r>
                        <a:rPr lang="fi-FI" sz="1300" b="0" i="0" kern="1200">
                          <a:solidFill>
                            <a:schemeClr val="dk1"/>
                          </a:solidFill>
                          <a:effectLst/>
                          <a:latin typeface="+mn-lt"/>
                          <a:ea typeface="+mn-ea"/>
                          <a:cs typeface="+mn-cs"/>
                        </a:rPr>
                        <a:t> arviointikertomuksessa arvioidaan valtuustokausittain hyvinvointi- ja terveystavoitteiden toteutuminen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 ohjelmatöiden koonti yhteen: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osaksi hyvinvointikertomusta ja –suunnitelmaa tai mikäli erillisiä, niin linjassa</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Osallisuus eri toimijoilla ja toimialoilla; toimintakäytäntöjen sopiminen asukkaiden osallistamiseksi palvelujen kehittämiseen, talouden ja hankintojen suunnitteluun</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4"/>
                        </a:rPr>
                        <a:t>Työttömien terveystarkastukset</a:t>
                      </a:r>
                      <a:r>
                        <a:rPr lang="fi-FI" sz="1300" b="0" i="0" kern="1200">
                          <a:solidFill>
                            <a:schemeClr val="dk1"/>
                          </a:solidFill>
                          <a:effectLst/>
                          <a:latin typeface="+mn-lt"/>
                          <a:ea typeface="+mn-ea"/>
                          <a:cs typeface="+mn-cs"/>
                        </a:rPr>
                        <a:t> ** – ohjeistus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Hoitoketjut ja palvelupolut kuntoon (järjestöt mukana erit. ennaltaehkäisyssä )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5"/>
                        </a:rPr>
                        <a:t>Terveystarkastuksista</a:t>
                      </a:r>
                      <a:r>
                        <a:rPr lang="fi-FI" sz="1300" b="0" i="0" kern="1200">
                          <a:solidFill>
                            <a:schemeClr val="dk1"/>
                          </a:solidFill>
                          <a:effectLst/>
                          <a:latin typeface="+mn-lt"/>
                          <a:ea typeface="+mn-ea"/>
                          <a:cs typeface="+mn-cs"/>
                        </a:rPr>
                        <a:t> pois jäävien tuen tarpeen selvittäminen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Yhdyspintojen tunnistaminen ja tehtävistä ja rooleista sopiminen </a:t>
                      </a:r>
                    </a:p>
                  </a:txBody>
                  <a:tcPr>
                    <a:solidFill>
                      <a:schemeClr val="accent6">
                        <a:lumMod val="20000"/>
                        <a:lumOff val="80000"/>
                      </a:schemeClr>
                    </a:solidFill>
                  </a:tcPr>
                </a:tc>
                <a:tc>
                  <a:txBody>
                    <a:bodyPr/>
                    <a:lstStyle/>
                    <a:p>
                      <a:pPr rtl="0" fontAlgn="base"/>
                      <a:r>
                        <a:rPr lang="fi-FI" sz="1300" b="0" i="0" kern="1200" err="1">
                          <a:solidFill>
                            <a:schemeClr val="dk1"/>
                          </a:solidFill>
                          <a:effectLst/>
                          <a:latin typeface="+mn-lt"/>
                          <a:ea typeface="+mn-ea"/>
                          <a:cs typeface="+mn-cs"/>
                        </a:rPr>
                        <a:t>TEAviisari</a:t>
                      </a:r>
                      <a:r>
                        <a:rPr lang="fi-FI" sz="1300" b="0" i="0" kern="1200">
                          <a:solidFill>
                            <a:schemeClr val="dk1"/>
                          </a:solidFill>
                          <a:effectLst/>
                          <a:latin typeface="+mn-lt"/>
                          <a:ea typeface="+mn-ea"/>
                          <a:cs typeface="+mn-cs"/>
                        </a:rPr>
                        <a:t>,</a:t>
                      </a:r>
                      <a:r>
                        <a:rPr lang="fi-FI" sz="1300" b="0" i="0" kern="1200" baseline="0">
                          <a:solidFill>
                            <a:schemeClr val="dk1"/>
                          </a:solidFill>
                          <a:effectLst/>
                          <a:latin typeface="+mn-lt"/>
                          <a:ea typeface="+mn-ea"/>
                          <a:cs typeface="+mn-cs"/>
                        </a:rPr>
                        <a:t> kuntajohto, liikunta:</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a:solidFill>
                            <a:srgbClr val="7030A0"/>
                          </a:solidFill>
                          <a:effectLst/>
                          <a:latin typeface="+mn-lt"/>
                          <a:ea typeface="+mn-ea"/>
                          <a:cs typeface="+mn-cs"/>
                        </a:rPr>
                        <a:t>Kunnan toiminta- ja taloussuunnitelmassa määritellään talousarviovuodelle</a:t>
                      </a:r>
                      <a:r>
                        <a:rPr lang="fi-FI" sz="1300" b="0" i="0" kern="1200" baseline="0">
                          <a:solidFill>
                            <a:srgbClr val="7030A0"/>
                          </a:solidFill>
                          <a:effectLst/>
                          <a:latin typeface="+mn-lt"/>
                          <a:ea typeface="+mn-ea"/>
                          <a:cs typeface="+mn-cs"/>
                        </a:rPr>
                        <a:t> </a:t>
                      </a:r>
                      <a:r>
                        <a:rPr lang="fi-FI" sz="1300" b="0" i="0" kern="1200">
                          <a:solidFill>
                            <a:srgbClr val="7030A0"/>
                          </a:solidFill>
                          <a:effectLst/>
                          <a:latin typeface="+mn-lt"/>
                          <a:ea typeface="+mn-ea"/>
                          <a:cs typeface="+mn-cs"/>
                        </a:rPr>
                        <a:t>mittarit, joilla seurataan väestön hyvinvoinnin ja terveyden edistämisen tavoitteiden toteutumista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Tarkastuslautakunnan arviointikertomuksessa arvioidaan valtuustokausittain hyvinvointi- ja terveystavoitteiden toteutuminen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Lasten ja nuorten liikunta-aktiivisuutta raportoidaan vuosittain kunnan hyvinvointikertomuksessa tai vastaavassa kertomuksessa HYTE(K)</a:t>
                      </a:r>
                      <a:endParaRPr lang="fi-FI" sz="1300">
                        <a:latin typeface="+mn-lt"/>
                      </a:endParaRP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Valtuustolle raportoidaan vuosittain väestön elintavoista ja niissä tapahtuvista muutoksista HYTE(K)</a:t>
                      </a:r>
                    </a:p>
                    <a:p>
                      <a:pPr marL="0" marR="0" lvl="0" indent="0" algn="l">
                        <a:lnSpc>
                          <a:spcPct val="100000"/>
                        </a:lnSpc>
                        <a:spcBef>
                          <a:spcPts val="0"/>
                        </a:spcBef>
                        <a:spcAft>
                          <a:spcPts val="0"/>
                        </a:spcAft>
                        <a:buClrTx/>
                        <a:buSzTx/>
                        <a:buFont typeface="Arial" panose="020B0604020202020204" pitchFamily="34" charset="0"/>
                        <a:buNone/>
                      </a:pPr>
                      <a:r>
                        <a:rPr lang="fi-FI" sz="1300">
                          <a:latin typeface="+mn-lt"/>
                        </a:rPr>
                        <a:t>Sotkanet:</a:t>
                      </a:r>
                    </a:p>
                    <a:p>
                      <a:pPr marL="285750" indent="-285750" rtl="0" fontAlgn="base">
                        <a:buFont typeface="Arial"/>
                        <a:buChar char="•"/>
                      </a:pPr>
                      <a:r>
                        <a:rPr lang="fi-FI" sz="1300" b="0" i="0" u="none" strike="noStrike" kern="1200" noProof="0">
                          <a:solidFill>
                            <a:srgbClr val="7030A0"/>
                          </a:solidFill>
                          <a:effectLst/>
                          <a:latin typeface="+mn-lt"/>
                        </a:rPr>
                        <a:t>Lasten tuhkarokko-vihurirokko-sikotauti (MPR) -rokotuskattavuus HYTE(H) </a:t>
                      </a:r>
                    </a:p>
                    <a:p>
                      <a:pPr marL="285750" lvl="0" indent="-285750">
                        <a:buFont typeface="Arial"/>
                        <a:buChar char="•"/>
                      </a:pPr>
                      <a:r>
                        <a:rPr lang="fi-FI" sz="1300" b="0" i="0" kern="1200">
                          <a:solidFill>
                            <a:schemeClr val="dk1"/>
                          </a:solidFill>
                          <a:effectLst/>
                          <a:latin typeface="+mn-lt"/>
                          <a:ea typeface="+mn-ea"/>
                          <a:cs typeface="+mn-cs"/>
                        </a:rPr>
                        <a:t>Työttömien terveystarkastukset, %, työttömistä</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Työttömien toteutuneiden terveystarkastusten 1krt/v osuus suhteessa työttömien kokonaismäärään HYTE (H) </a:t>
                      </a:r>
                    </a:p>
                    <a:p>
                      <a:pPr marL="285750" indent="-285750" rtl="0" fontAlgn="base">
                        <a:buFont typeface="Arial"/>
                        <a:buChar char="•"/>
                      </a:pPr>
                      <a:endParaRPr lang="fi-FI" sz="1300" b="0" i="0" kern="1200">
                        <a:solidFill>
                          <a:srgbClr val="7030A0"/>
                        </a:solidFill>
                        <a:effectLst/>
                        <a:latin typeface="+mn-lt"/>
                        <a:ea typeface="+mn-ea"/>
                        <a:cs typeface="+mn-cs"/>
                      </a:endParaRPr>
                    </a:p>
                    <a:p>
                      <a:pPr marL="285750" lvl="0" indent="-285750">
                        <a:buFont typeface="Arial"/>
                        <a:buChar char="•"/>
                      </a:pPr>
                      <a:r>
                        <a:rPr lang="fi-FI" sz="1300" b="0" i="0" kern="1200">
                          <a:solidFill>
                            <a:srgbClr val="7030A0"/>
                          </a:solidFill>
                          <a:effectLst/>
                          <a:latin typeface="+mn-lt"/>
                          <a:ea typeface="+mn-ea"/>
                          <a:cs typeface="+mn-cs"/>
                        </a:rPr>
                        <a:t>Lastenneuvolan 4-vuotiaiden terveystarkastuksista poisjäävien tuen tarpeen selvittäminen HYTE(H) </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Kouluterveydenhuollon 8.-luokkalaisten terveystarkastuksista poisjäävien tuen tarpeen selvittäminen HYTE(H) </a:t>
                      </a:r>
                    </a:p>
                  </a:txBody>
                  <a:tcPr>
                    <a:solidFill>
                      <a:schemeClr val="accent6">
                        <a:lumMod val="20000"/>
                        <a:lumOff val="80000"/>
                      </a:schemeClr>
                    </a:solidFill>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414563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114982"/>
            <a:ext cx="10972800" cy="1143000"/>
          </a:xfrm>
        </p:spPr>
        <p:txBody>
          <a:bodyPr/>
          <a:lstStyle/>
          <a:p>
            <a:r>
              <a:rPr lang="fi-FI"/>
              <a:t>Terveydenhuoltolaki 12§ jatkuu…</a:t>
            </a:r>
          </a:p>
        </p:txBody>
      </p:sp>
      <p:sp>
        <p:nvSpPr>
          <p:cNvPr id="3" name="Tekstiruutu 2"/>
          <p:cNvSpPr txBox="1"/>
          <p:nvPr/>
        </p:nvSpPr>
        <p:spPr>
          <a:xfrm>
            <a:off x="1712686" y="1436914"/>
            <a:ext cx="8795657" cy="3970318"/>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strategisessa suunnittelussaan asetettava paikallisiin olosuhteisiin ja tarpeisiin perustuvat terveyden ja hyvinvoinnin edistämisen tavoitteet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määriteltävä niitä tukevat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toimenpiteet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käytettävä näiden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perustana</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kuntakohtaisia hyvinvointi- ja terveysosoittimia.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nimettävä terveyden ja hyvinvoinnin edistämisen vastuutahot.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eri toimialojen on tehtävä yhteistyötä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edistämisessä. Lisäksi kunnan on tehtävä yhteistyötä muiden kunnassa toimivien julkisten tahojen sekä yksityisten yritysten ja yleishyödyllisten yhteisöjen kanssa. Jos </a:t>
            </a:r>
            <a:r>
              <a:rPr kumimoji="0" lang="fi-FI" sz="1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sosiaali</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terveydenhuolto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järjestetty useamman kunnan yhteistoimintana, yhteistoiminta-alueen on osallistuttava asiantuntijana eri toimialojen väliseen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yhteistyöhön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sosiaalisten ja terveysvaikutusten arviointiin alueen kunnissa.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kstiruutu 4"/>
          <p:cNvSpPr txBox="1"/>
          <p:nvPr/>
        </p:nvSpPr>
        <p:spPr>
          <a:xfrm>
            <a:off x="397397" y="1724626"/>
            <a:ext cx="21220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SUUNNITELMA</a:t>
            </a:r>
          </a:p>
        </p:txBody>
      </p:sp>
      <p:sp>
        <p:nvSpPr>
          <p:cNvPr id="6" name="Oikea aaltosulje 5"/>
          <p:cNvSpPr/>
          <p:nvPr/>
        </p:nvSpPr>
        <p:spPr>
          <a:xfrm>
            <a:off x="690439" y="1774222"/>
            <a:ext cx="470704" cy="33786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Suorakulmio 6"/>
          <p:cNvSpPr/>
          <p:nvPr/>
        </p:nvSpPr>
        <p:spPr>
          <a:xfrm>
            <a:off x="2835532" y="6129809"/>
            <a:ext cx="6096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Tree>
    <p:extLst>
      <p:ext uri="{BB962C8B-B14F-4D97-AF65-F5344CB8AC3E}">
        <p14:creationId xmlns:p14="http://schemas.microsoft.com/office/powerpoint/2010/main" val="2719296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Edellä mainittuja toimenpiteitä toteuttavat:</a:t>
            </a:r>
          </a:p>
        </p:txBody>
      </p:sp>
      <p:sp>
        <p:nvSpPr>
          <p:cNvPr id="3" name="Sisällön paikkamerkki 2"/>
          <p:cNvSpPr>
            <a:spLocks noGrp="1"/>
          </p:cNvSpPr>
          <p:nvPr>
            <p:ph idx="1"/>
          </p:nvPr>
        </p:nvSpPr>
        <p:spPr/>
        <p:txBody>
          <a:bodyPr>
            <a:normAutofit fontScale="85000" lnSpcReduction="20000"/>
          </a:bodyPr>
          <a:lstStyle/>
          <a:p>
            <a:r>
              <a:rPr lang="fi-FI">
                <a:solidFill>
                  <a:schemeClr val="tx2"/>
                </a:solidFill>
                <a:latin typeface="Verdana" panose="020B0604030504040204" pitchFamily="34" charset="0"/>
                <a:ea typeface="Verdana" panose="020B0604030504040204" pitchFamily="34" charset="0"/>
              </a:rPr>
              <a:t>Hyvinvointialue</a:t>
            </a:r>
          </a:p>
          <a:p>
            <a:r>
              <a:rPr lang="fi-FI">
                <a:solidFill>
                  <a:schemeClr val="tx2"/>
                </a:solidFill>
                <a:latin typeface="Verdana" panose="020B0604030504040204" pitchFamily="34" charset="0"/>
                <a:ea typeface="Verdana" panose="020B0604030504040204" pitchFamily="34" charset="0"/>
              </a:rPr>
              <a:t>Kuntien eri toimialat</a:t>
            </a:r>
          </a:p>
          <a:p>
            <a:r>
              <a:rPr lang="fi-FI">
                <a:solidFill>
                  <a:schemeClr val="tx2"/>
                </a:solidFill>
                <a:latin typeface="Verdana" panose="020B0604030504040204" pitchFamily="34" charset="0"/>
                <a:ea typeface="Verdana" panose="020B0604030504040204" pitchFamily="34" charset="0"/>
              </a:rPr>
              <a:t>Järjestöt ja yhdistykset</a:t>
            </a:r>
          </a:p>
          <a:p>
            <a:r>
              <a:rPr lang="fi-FI">
                <a:solidFill>
                  <a:schemeClr val="tx2"/>
                </a:solidFill>
                <a:latin typeface="Verdana" panose="020B0604030504040204" pitchFamily="34" charset="0"/>
                <a:ea typeface="Verdana" panose="020B0604030504040204" pitchFamily="34" charset="0"/>
              </a:rPr>
              <a:t>Oppilaitokset</a:t>
            </a:r>
          </a:p>
          <a:p>
            <a:r>
              <a:rPr lang="fi-FI">
                <a:solidFill>
                  <a:schemeClr val="tx2"/>
                </a:solidFill>
                <a:latin typeface="Verdana" panose="020B0604030504040204" pitchFamily="34" charset="0"/>
                <a:ea typeface="Verdana" panose="020B0604030504040204" pitchFamily="34" charset="0"/>
              </a:rPr>
              <a:t>Poliisi</a:t>
            </a:r>
          </a:p>
          <a:p>
            <a:r>
              <a:rPr lang="fi-FI">
                <a:solidFill>
                  <a:schemeClr val="tx2"/>
                </a:solidFill>
                <a:latin typeface="Verdana" panose="020B0604030504040204" pitchFamily="34" charset="0"/>
                <a:ea typeface="Verdana" panose="020B0604030504040204" pitchFamily="34" charset="0"/>
              </a:rPr>
              <a:t>Aluehallintovirasto</a:t>
            </a:r>
          </a:p>
          <a:p>
            <a:r>
              <a:rPr lang="fi-FI">
                <a:solidFill>
                  <a:schemeClr val="tx2"/>
                </a:solidFill>
                <a:latin typeface="Verdana" panose="020B0604030504040204" pitchFamily="34" charset="0"/>
                <a:ea typeface="Verdana" panose="020B0604030504040204" pitchFamily="34" charset="0"/>
              </a:rPr>
              <a:t>Yritykset</a:t>
            </a:r>
          </a:p>
          <a:p>
            <a:r>
              <a:rPr lang="fi-FI">
                <a:solidFill>
                  <a:schemeClr val="tx2"/>
                </a:solidFill>
                <a:latin typeface="Verdana" panose="020B0604030504040204" pitchFamily="34" charset="0"/>
                <a:ea typeface="Verdana" panose="020B0604030504040204" pitchFamily="34" charset="0"/>
              </a:rPr>
              <a:t>Seurakunnat</a:t>
            </a:r>
          </a:p>
          <a:p>
            <a:r>
              <a:rPr lang="fi-FI">
                <a:solidFill>
                  <a:schemeClr val="tx2"/>
                </a:solidFill>
                <a:latin typeface="Verdana" panose="020B0604030504040204" pitchFamily="34" charset="0"/>
                <a:ea typeface="Verdana" panose="020B0604030504040204" pitchFamily="34" charset="0"/>
              </a:rPr>
              <a:t>Asukkaat</a:t>
            </a:r>
          </a:p>
          <a:p>
            <a:endParaRPr lang="fi-FI"/>
          </a:p>
        </p:txBody>
      </p:sp>
    </p:spTree>
    <p:extLst>
      <p:ext uri="{BB962C8B-B14F-4D97-AF65-F5344CB8AC3E}">
        <p14:creationId xmlns:p14="http://schemas.microsoft.com/office/powerpoint/2010/main" val="41871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cs typeface="Calibri"/>
              </a:rPr>
              <a:t>Vaikuttavuus ja pitkän aikavälin seuranta</a:t>
            </a:r>
            <a:endParaRPr lang="fi-FI"/>
          </a:p>
        </p:txBody>
      </p:sp>
      <p:sp>
        <p:nvSpPr>
          <p:cNvPr id="3" name="Sisällön paikkamerkki 2"/>
          <p:cNvSpPr>
            <a:spLocks noGrp="1"/>
          </p:cNvSpPr>
          <p:nvPr>
            <p:ph idx="1"/>
          </p:nvPr>
        </p:nvSpPr>
        <p:spPr>
          <a:xfrm>
            <a:off x="907558" y="2225566"/>
            <a:ext cx="10058400" cy="4229100"/>
          </a:xfrm>
        </p:spPr>
        <p:txBody>
          <a:bodyPr/>
          <a:lstStyle/>
          <a:p>
            <a:pPr marL="0" indent="0">
              <a:buNone/>
            </a:pPr>
            <a:r>
              <a:rPr lang="fi-FI">
                <a:solidFill>
                  <a:schemeClr val="tx2"/>
                </a:solidFill>
                <a:latin typeface="Verdana" panose="020B0604030504040204" pitchFamily="34" charset="0"/>
                <a:ea typeface="Verdana" panose="020B0604030504040204" pitchFamily="34" charset="0"/>
                <a:cs typeface="Calibri"/>
              </a:rPr>
              <a:t>Seuraavilla sivuilla on esitelty valitsemamme pitkän aikavälin seurantamittarit. Ajatuksena on, että nämä paranevat useamman valtuustokauden kuluessa, kun edellä olevat painopisteet ja tavoitteet saavutetaan. Näitä mittareita seurataan aina valtuustokauden päätteeksi. Toimenpiteillä saadaan aikaan vaikutuksia, jotka näkyvät lopulta seuraavalla dialla esitellyissä pitkän aikavälin mittareissa.</a:t>
            </a:r>
          </a:p>
          <a:p>
            <a:endParaRPr lang="fi-FI"/>
          </a:p>
        </p:txBody>
      </p:sp>
    </p:spTree>
    <p:extLst>
      <p:ext uri="{BB962C8B-B14F-4D97-AF65-F5344CB8AC3E}">
        <p14:creationId xmlns:p14="http://schemas.microsoft.com/office/powerpoint/2010/main" val="33925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499534"/>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3842345140"/>
              </p:ext>
            </p:extLst>
          </p:nvPr>
        </p:nvGraphicFramePr>
        <p:xfrm>
          <a:off x="75429" y="382189"/>
          <a:ext cx="12108873" cy="6381301"/>
        </p:xfrm>
        <a:graphic>
          <a:graphicData uri="http://schemas.openxmlformats.org/drawingml/2006/table">
            <a:tbl>
              <a:tblPr firstRow="1" bandRow="1">
                <a:tableStyleId>{5C22544A-7EE6-4342-B048-85BDC9FD1C3A}</a:tableStyleId>
              </a:tblPr>
              <a:tblGrid>
                <a:gridCol w="2854473">
                  <a:extLst>
                    <a:ext uri="{9D8B030D-6E8A-4147-A177-3AD203B41FA5}">
                      <a16:colId xmlns:a16="http://schemas.microsoft.com/office/drawing/2014/main" val="2278111144"/>
                    </a:ext>
                  </a:extLst>
                </a:gridCol>
                <a:gridCol w="9254400">
                  <a:extLst>
                    <a:ext uri="{9D8B030D-6E8A-4147-A177-3AD203B41FA5}">
                      <a16:colId xmlns:a16="http://schemas.microsoft.com/office/drawing/2014/main" val="1062440632"/>
                    </a:ext>
                  </a:extLst>
                </a:gridCol>
              </a:tblGrid>
              <a:tr h="300541">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482750">
                <a:tc>
                  <a:txBody>
                    <a:bodyPr/>
                    <a:lstStyle/>
                    <a:p>
                      <a:r>
                        <a:rPr lang="fi-FI" sz="1300" b="1"/>
                        <a:t>Itsemurhakuolleisuus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65 vuotta täyttäneillä / 100 000 vastaavanikäistä kohden (eniten), 2018 vahvassa kasvussa</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 100 000 asukasta kohden (eniten), 2018, kasvussa</a:t>
                      </a:r>
                      <a:endParaRPr lang="fi-FI" sz="1300" b="0"/>
                    </a:p>
                  </a:txBody>
                  <a:tcPr/>
                </a:tc>
                <a:extLst>
                  <a:ext uri="{0D108BD9-81ED-4DB2-BD59-A6C34878D82A}">
                    <a16:rowId xmlns:a16="http://schemas.microsoft.com/office/drawing/2014/main" val="4059901369"/>
                  </a:ext>
                </a:extLst>
              </a:tr>
              <a:tr h="482750">
                <a:tc>
                  <a:txBody>
                    <a:bodyPr/>
                    <a:lstStyle/>
                    <a:p>
                      <a:r>
                        <a:rPr lang="fi-FI" sz="1300" b="1"/>
                        <a:t>Vammat, myrkytykset</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7-14-vuotiaat potilaat/ 10 000 vastaavanikäistä (eniten) ja kasvussa 2018</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potilaat / 10 000 asukasta kohden (2.eniten) kasvussa 2019</a:t>
                      </a:r>
                      <a:endParaRPr lang="fi-FI" sz="1300" b="0"/>
                    </a:p>
                  </a:txBody>
                  <a:tcPr/>
                </a:tc>
                <a:extLst>
                  <a:ext uri="{0D108BD9-81ED-4DB2-BD59-A6C34878D82A}">
                    <a16:rowId xmlns:a16="http://schemas.microsoft.com/office/drawing/2014/main" val="3006495686"/>
                  </a:ext>
                </a:extLst>
              </a:tr>
              <a:tr h="874984">
                <a:tc>
                  <a:txBody>
                    <a:bodyPr/>
                    <a:lstStyle/>
                    <a:p>
                      <a:r>
                        <a:rPr lang="fi-FI" sz="1300" b="1"/>
                        <a:t>Lihavuus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lihavia 13-16v (2.eniten), nousussa, erityisesti pojat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ylipaino, ammatillisen 1 ja 2. v </a:t>
                      </a:r>
                      <a:r>
                        <a:rPr lang="fi-FI" sz="1300" b="0" i="0" u="none" strike="noStrike" noProof="0" err="1">
                          <a:latin typeface="Calibri"/>
                        </a:rPr>
                        <a:t>opisk</a:t>
                      </a:r>
                      <a:r>
                        <a:rPr lang="fi-FI" sz="1300" b="0" i="0" u="none" strike="noStrike" noProof="0">
                          <a:latin typeface="Calibri"/>
                        </a:rPr>
                        <a:t> (eniten) ja kasvussa, sekä tytöt että pojat 26%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lihavien osuus BMI 30kg/m2 65+v (2.eniten) 2018, erityisesti naiset</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ylipaino, % 8. ja 9.lk HYTE(K)</a:t>
                      </a:r>
                    </a:p>
                  </a:txBody>
                  <a:tcPr/>
                </a:tc>
                <a:extLst>
                  <a:ext uri="{0D108BD9-81ED-4DB2-BD59-A6C34878D82A}">
                    <a16:rowId xmlns:a16="http://schemas.microsoft.com/office/drawing/2014/main" val="436189242"/>
                  </a:ext>
                </a:extLst>
              </a:tr>
              <a:tr h="482750">
                <a:tc>
                  <a:txBody>
                    <a:bodyPr/>
                    <a:lstStyle/>
                    <a:p>
                      <a:pPr lvl="0">
                        <a:buNone/>
                      </a:pPr>
                      <a:r>
                        <a:rPr lang="fi-FI" sz="1300" b="1" i="0" u="none" strike="noStrike" noProof="0">
                          <a:latin typeface="Calibri"/>
                        </a:rPr>
                        <a:t>Tuki- ja liikuntaelinvaivat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 sekä sidekudosten sairauksien vuoksi työkyvyttömyyseläkettä saavat 16-64v (eniten) tosin laskussa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liikuntaelinsairausindeksi, ikävakoitu ja ikävakioimaton (huonoin), laskussa 2016, erityisesti Tuusniemi ja Joroinen</a:t>
                      </a:r>
                      <a:endParaRPr lang="fi-FI"/>
                    </a:p>
                  </a:txBody>
                  <a:tcPr/>
                </a:tc>
                <a:extLst>
                  <a:ext uri="{0D108BD9-81ED-4DB2-BD59-A6C34878D82A}">
                    <a16:rowId xmlns:a16="http://schemas.microsoft.com/office/drawing/2014/main" val="3231103397"/>
                  </a:ext>
                </a:extLst>
              </a:tr>
              <a:tr h="1463335">
                <a:tc>
                  <a:txBody>
                    <a:bodyPr/>
                    <a:lstStyle/>
                    <a:p>
                      <a:pPr lvl="0">
                        <a:buNone/>
                      </a:pPr>
                      <a:r>
                        <a:rPr lang="fi-FI" sz="1300" b="1"/>
                        <a:t>Toimeentulotuki</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saaneet 18-24-vuotiaat vastaavanikäisestä väestöstä (eniten)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pitkäaikaisesti saaneita 18-24v paljon (2.eniten)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saaneita 65v täyttäneitä vastaavanikäisestä (eniten) 2019 ja nousussa</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keskimäärin eläkkeelle siirtymisikä laskussa, mutta on (2. alhaisin) 2018</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toimeentulotukea pitkäaikaisesti saaneet 25–64-vuotiaat, % ikäluokasta HYTE(H) + HYTE(K)</a:t>
                      </a:r>
                      <a:endParaRPr lang="fi-FI" sz="1300" b="0" i="0" u="none" strike="noStrike" noProof="0">
                        <a:solidFill>
                          <a:srgbClr val="7030A0"/>
                        </a:solidFill>
                        <a:latin typeface="Calibri"/>
                      </a:endParaRP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ei työssä, koulutuksessa eikä asevelvollisuutta suorittamassa olevat 20–24-vuotiaat, % ikäluokasta HYTE(H) </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koulutuksen ulkopuolelle jääneet 17-24-vuotiaat, % vastaavanikäisestä väestöstä HYTE(K)</a:t>
                      </a:r>
                    </a:p>
                  </a:txBody>
                  <a:tcPr/>
                </a:tc>
                <a:extLst>
                  <a:ext uri="{0D108BD9-81ED-4DB2-BD59-A6C34878D82A}">
                    <a16:rowId xmlns:a16="http://schemas.microsoft.com/office/drawing/2014/main" val="3422383919"/>
                  </a:ext>
                </a:extLst>
              </a:tr>
              <a:tr h="482750">
                <a:tc>
                  <a:txBody>
                    <a:bodyPr/>
                    <a:lstStyle/>
                    <a:p>
                      <a:pPr lvl="0">
                        <a:buNone/>
                      </a:pPr>
                      <a:r>
                        <a:rPr lang="fi-FI" sz="1300" b="1" i="0" u="none" strike="noStrike" noProof="0">
                          <a:latin typeface="Calibri"/>
                        </a:rPr>
                        <a:t>Elämänlaatu (millaiseksi elämän kokee) ja elämään tyytyväisyys</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elämänlaatunsa hyväksi tuntevien osuus, korkea koulutus,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elämäänsä on tyytyväisiä 8 ja9.lk (vähiten) ja ammatillisen nuoret (huonoin) 2019</a:t>
                      </a:r>
                      <a:endParaRPr lang="fi-FI"/>
                    </a:p>
                  </a:txBody>
                  <a:tcPr/>
                </a:tc>
                <a:extLst>
                  <a:ext uri="{0D108BD9-81ED-4DB2-BD59-A6C34878D82A}">
                    <a16:rowId xmlns:a16="http://schemas.microsoft.com/office/drawing/2014/main" val="766707409"/>
                  </a:ext>
                </a:extLst>
              </a:tr>
              <a:tr h="1267218">
                <a:tc>
                  <a:txBody>
                    <a:bodyPr/>
                    <a:lstStyle/>
                    <a:p>
                      <a:pPr lvl="0">
                        <a:buNone/>
                      </a:pPr>
                      <a:r>
                        <a:rPr lang="fi-FI" sz="1300" b="1" i="0" u="none" strike="noStrike" noProof="0">
                          <a:latin typeface="Calibri"/>
                        </a:rPr>
                        <a:t>Koettu terveys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yhä huonommaksi (2. eniten) 2019 </a:t>
                      </a:r>
                    </a:p>
                    <a:p>
                      <a:pPr marL="285750" lvl="0" indent="-285750" algn="l">
                        <a:lnSpc>
                          <a:spcPct val="100000"/>
                        </a:lnSpc>
                        <a:spcBef>
                          <a:spcPts val="0"/>
                        </a:spcBef>
                        <a:spcAft>
                          <a:spcPts val="0"/>
                        </a:spcAft>
                        <a:buFont typeface="Arial"/>
                        <a:buChar char="•"/>
                      </a:pPr>
                      <a:r>
                        <a:rPr lang="fi-FI" sz="1300" b="0" i="0" u="none" strike="noStrike" noProof="0">
                          <a:latin typeface="Calibri"/>
                        </a:rPr>
                        <a:t>kokemuksellinen hyvinvointi, vähiten tyytyväisiä oltiin taloudelliseen tilanteeseen (laskua edelliseen 2v takaiseen tilanteeseen hieman) 2021</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työikäisten terveytensä keskitasoiseksi tai huonoksi kokevien osuus matala koulutus (2.huonoin) ja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keskinkertaiseksi tai huonoksi, </a:t>
                      </a:r>
                      <a:r>
                        <a:rPr lang="fi-FI" sz="1300" b="0" i="0" u="none" strike="noStrike" noProof="0" err="1">
                          <a:latin typeface="Calibri"/>
                        </a:rPr>
                        <a:t>ammatill</a:t>
                      </a:r>
                      <a:r>
                        <a:rPr lang="fi-FI" sz="1300" b="0" i="0" u="none" strike="noStrike" noProof="0">
                          <a:latin typeface="Calibri"/>
                        </a:rPr>
                        <a:t> 1. ja 2.v (2. huonoin) ja nousussa 2019</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kokee terveydentilansa keskinkertaiseksi tai huonoksi, % 8. ja 9.lk HYTE(K)</a:t>
                      </a:r>
                    </a:p>
                  </a:txBody>
                  <a:tcPr/>
                </a:tc>
                <a:extLst>
                  <a:ext uri="{0D108BD9-81ED-4DB2-BD59-A6C34878D82A}">
                    <a16:rowId xmlns:a16="http://schemas.microsoft.com/office/drawing/2014/main" val="590151874"/>
                  </a:ext>
                </a:extLst>
              </a:tr>
              <a:tr h="482750">
                <a:tc>
                  <a:txBody>
                    <a:bodyPr/>
                    <a:lstStyle/>
                    <a:p>
                      <a:pPr lvl="0">
                        <a:buNone/>
                      </a:pPr>
                      <a:r>
                        <a:rPr lang="fi-FI" sz="1300" b="1" i="0" u="none" strike="noStrike" noProof="0">
                          <a:latin typeface="Calibri"/>
                        </a:rPr>
                        <a:t>Avun saaminen riittämätöntä / arjessa selviytyminen </a:t>
                      </a:r>
                      <a:endParaRPr lang="fi-FI" sz="1300"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apua riittämättömästi saavien osuus väestöstä, korkea koulutus (huonoin) ja kasvussa 2018, matalan koulutus (2.huonoin) ja kasvussa 2018</a:t>
                      </a:r>
                    </a:p>
                  </a:txBody>
                  <a:tcPr/>
                </a:tc>
                <a:extLst>
                  <a:ext uri="{0D108BD9-81ED-4DB2-BD59-A6C34878D82A}">
                    <a16:rowId xmlns:a16="http://schemas.microsoft.com/office/drawing/2014/main" val="3175267078"/>
                  </a:ext>
                </a:extLst>
              </a:tr>
            </a:tbl>
          </a:graphicData>
        </a:graphic>
      </p:graphicFrame>
    </p:spTree>
    <p:extLst>
      <p:ext uri="{BB962C8B-B14F-4D97-AF65-F5344CB8AC3E}">
        <p14:creationId xmlns:p14="http://schemas.microsoft.com/office/powerpoint/2010/main" val="2698139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558800"/>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2779133483"/>
              </p:ext>
            </p:extLst>
          </p:nvPr>
        </p:nvGraphicFramePr>
        <p:xfrm>
          <a:off x="0" y="522767"/>
          <a:ext cx="12192000" cy="6423658"/>
        </p:xfrm>
        <a:graphic>
          <a:graphicData uri="http://schemas.openxmlformats.org/drawingml/2006/table">
            <a:tbl>
              <a:tblPr firstRow="1" bandRow="1">
                <a:tableStyleId>{5C22544A-7EE6-4342-B048-85BDC9FD1C3A}</a:tableStyleId>
              </a:tblPr>
              <a:tblGrid>
                <a:gridCol w="2679435">
                  <a:extLst>
                    <a:ext uri="{9D8B030D-6E8A-4147-A177-3AD203B41FA5}">
                      <a16:colId xmlns:a16="http://schemas.microsoft.com/office/drawing/2014/main" val="2278111144"/>
                    </a:ext>
                  </a:extLst>
                </a:gridCol>
                <a:gridCol w="9512565">
                  <a:extLst>
                    <a:ext uri="{9D8B030D-6E8A-4147-A177-3AD203B41FA5}">
                      <a16:colId xmlns:a16="http://schemas.microsoft.com/office/drawing/2014/main" val="1062440632"/>
                    </a:ext>
                  </a:extLst>
                </a:gridCol>
              </a:tblGrid>
              <a:tr h="444500">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370838">
                <a:tc>
                  <a:txBody>
                    <a:bodyPr/>
                    <a:lstStyle/>
                    <a:p>
                      <a:pPr lvl="0">
                        <a:buNone/>
                      </a:pPr>
                      <a:r>
                        <a:rPr lang="fi-FI" sz="1300" b="1" i="0" u="none" strike="noStrike" noProof="0">
                          <a:latin typeface="Calibri"/>
                        </a:rPr>
                        <a:t>Palvelujen kustannukset</a:t>
                      </a:r>
                    </a:p>
                  </a:txBody>
                  <a:tcPr/>
                </a:tc>
                <a:tc>
                  <a:txBody>
                    <a:bodyPr/>
                    <a:lstStyle/>
                    <a:p>
                      <a:pPr marL="0" lvl="0" indent="0" algn="l">
                        <a:lnSpc>
                          <a:spcPct val="100000"/>
                        </a:lnSpc>
                        <a:spcBef>
                          <a:spcPts val="0"/>
                        </a:spcBef>
                        <a:spcAft>
                          <a:spcPts val="0"/>
                        </a:spcAft>
                        <a:buFont typeface="Arial"/>
                        <a:buChar char="•"/>
                      </a:pPr>
                      <a:r>
                        <a:rPr lang="fi-FI" sz="1300" b="0" i="0" u="none" strike="noStrike" noProof="0"/>
                        <a:t>sote nettokäyttökustannukset ja sosiaalitoimen nettokäyttökustannukset ja terveystoimen nettokäyttökustannukset (2.eniten)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(eniten) 2019 kasvussa</a:t>
                      </a:r>
                      <a:endParaRPr lang="fi-FI" sz="1300" b="0"/>
                    </a:p>
                    <a:p>
                      <a:pPr marL="0" lvl="0" indent="0" algn="l">
                        <a:lnSpc>
                          <a:spcPct val="100000"/>
                        </a:lnSpc>
                        <a:spcBef>
                          <a:spcPts val="0"/>
                        </a:spcBef>
                        <a:spcAft>
                          <a:spcPts val="0"/>
                        </a:spcAft>
                        <a:buFont typeface="Arial"/>
                        <a:buChar char="•"/>
                      </a:pPr>
                      <a:r>
                        <a:rPr lang="fi-FI" sz="1300" b="0" i="0" u="none" strike="noStrike" noProof="0"/>
                        <a:t>perusterveydenhuollon nettokäyttökustannukset euroa/ asukas ovat (eniten), nousussa 2019</a:t>
                      </a:r>
                      <a:endParaRPr lang="fi-FI" sz="1300" b="0"/>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euroa/ asukas (eniten), nousussa 2019</a:t>
                      </a:r>
                      <a:endParaRPr lang="fi-FI" sz="1300" b="0"/>
                    </a:p>
                  </a:txBody>
                  <a:tcPr/>
                </a:tc>
                <a:extLst>
                  <a:ext uri="{0D108BD9-81ED-4DB2-BD59-A6C34878D82A}">
                    <a16:rowId xmlns:a16="http://schemas.microsoft.com/office/drawing/2014/main" val="2679062755"/>
                  </a:ext>
                </a:extLst>
              </a:tr>
              <a:tr h="370838">
                <a:tc>
                  <a:txBody>
                    <a:bodyPr/>
                    <a:lstStyle/>
                    <a:p>
                      <a:pPr lvl="0">
                        <a:buNone/>
                      </a:pPr>
                      <a:r>
                        <a:rPr lang="fi-FI" sz="1300" b="1" i="0" u="none" strike="noStrike" noProof="0"/>
                        <a:t>Pitkäaikaistyöttömyys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pitkäaikaistyöttömiä työttömistä (eniten) vaikkakin laskussa 2020</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pitkäaikaistyöttömät työvoimasta (2.eniten) kasvussa 2020</a:t>
                      </a:r>
                      <a:endParaRPr lang="fi-FI" sz="1300" b="0"/>
                    </a:p>
                  </a:txBody>
                  <a:tcPr/>
                </a:tc>
                <a:extLst>
                  <a:ext uri="{0D108BD9-81ED-4DB2-BD59-A6C34878D82A}">
                    <a16:rowId xmlns:a16="http://schemas.microsoft.com/office/drawing/2014/main" val="3514447936"/>
                  </a:ext>
                </a:extLst>
              </a:tr>
              <a:tr h="370838">
                <a:tc>
                  <a:txBody>
                    <a:bodyPr/>
                    <a:lstStyle/>
                    <a:p>
                      <a:pPr lvl="0">
                        <a:buNone/>
                      </a:pPr>
                      <a:r>
                        <a:rPr lang="fi-FI" sz="1300" b="1" i="0" u="none" strike="noStrike" noProof="0"/>
                        <a:t>Kodin ulkopuolelle sijoitus, huostaanotot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kodin ulkopuolelle sijoitetut 0-17-vuotiaat </a:t>
                      </a:r>
                      <a:r>
                        <a:rPr lang="fi-FI" sz="1300" b="0" i="0" u="none" strike="noStrike" noProof="0" err="1"/>
                        <a:t>vastaavanikäisestä</a:t>
                      </a:r>
                      <a:r>
                        <a:rPr lang="fi-FI" sz="1300" b="0" i="0" u="none" strike="noStrike" noProof="0"/>
                        <a:t> väestöstä (eniten) lievässä kasvussa/ pysynyt samana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kodin ulkopuolelle sijoitetut 18-20v </a:t>
                      </a:r>
                      <a:r>
                        <a:rPr lang="fi-FI" sz="1300" b="0" i="0" u="none" strike="noStrike" noProof="0" err="1"/>
                        <a:t>vastaavanikäisestä</a:t>
                      </a:r>
                      <a:r>
                        <a:rPr lang="fi-FI" sz="1300" b="0" i="0" u="none" strike="noStrike" noProof="0"/>
                        <a:t> väestöstä (2.eniten) ja nousussa</a:t>
                      </a:r>
                      <a:endParaRPr lang="fi-FI" sz="1300" b="0"/>
                    </a:p>
                    <a:p>
                      <a:pPr marL="0" lvl="0" indent="0" algn="l">
                        <a:lnSpc>
                          <a:spcPct val="100000"/>
                        </a:lnSpc>
                        <a:spcBef>
                          <a:spcPts val="0"/>
                        </a:spcBef>
                        <a:spcAft>
                          <a:spcPts val="0"/>
                        </a:spcAft>
                        <a:buFont typeface="Arial"/>
                        <a:buChar char="•"/>
                      </a:pPr>
                      <a:r>
                        <a:rPr lang="fi-FI" sz="1300" b="0" i="0" u="none" strike="noStrike" noProof="0"/>
                        <a:t>huostassa tai kiireellisesti sijoitettuna olleet 0-17-vuotiaat viimeisimmän sijoitustiedon mukaan </a:t>
                      </a:r>
                      <a:r>
                        <a:rPr lang="fi-FI" sz="1300" b="0" i="0" u="none" strike="noStrike" noProof="0" err="1"/>
                        <a:t>vastaavanikäisestä</a:t>
                      </a:r>
                      <a:r>
                        <a:rPr lang="fi-FI" sz="1300" b="0" i="0" u="none" strike="noStrike" noProof="0"/>
                        <a:t> väestöstä (2.eniten) ja nousussa 2017-2019</a:t>
                      </a:r>
                      <a:endParaRPr lang="fi-FI" sz="1300" b="0"/>
                    </a:p>
                  </a:txBody>
                  <a:tcPr/>
                </a:tc>
                <a:extLst>
                  <a:ext uri="{0D108BD9-81ED-4DB2-BD59-A6C34878D82A}">
                    <a16:rowId xmlns:a16="http://schemas.microsoft.com/office/drawing/2014/main" val="1424168669"/>
                  </a:ext>
                </a:extLst>
              </a:tr>
              <a:tr h="370838">
                <a:tc>
                  <a:txBody>
                    <a:bodyPr/>
                    <a:lstStyle/>
                    <a:p>
                      <a:pPr lvl="0">
                        <a:buNone/>
                      </a:pPr>
                      <a:r>
                        <a:rPr lang="fi-FI" sz="1300" b="1" i="0" u="none" strike="noStrike" noProof="0"/>
                        <a:t>Sairastavuus, dementiaindeksi, mielenterveysindeksi, erityis-korvattaviin lääkkeisiin oikeutetut</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dementiaindeksi, ikävakioitu (suurin) ja nousussa (2015, ei uudempaa)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en-US" sz="1300" b="0" i="0" u="none" strike="noStrike" noProof="0" err="1">
                          <a:latin typeface="Calibri"/>
                        </a:rPr>
                        <a:t>mielenterveysindeksi</a:t>
                      </a:r>
                      <a:r>
                        <a:rPr lang="en-US" sz="1300" b="0" i="0" u="none" strike="noStrike" noProof="0">
                          <a:latin typeface="Calibri"/>
                        </a:rPr>
                        <a:t>, </a:t>
                      </a:r>
                      <a:r>
                        <a:rPr lang="en-US" sz="1300" b="0" i="0" u="none" strike="noStrike" noProof="0" err="1">
                          <a:latin typeface="Calibri"/>
                        </a:rPr>
                        <a:t>ikävakoitu</a:t>
                      </a:r>
                      <a:r>
                        <a:rPr lang="en-US" sz="1300" b="0" i="0" u="none" strike="noStrike" noProof="0">
                          <a:latin typeface="Calibri"/>
                        </a:rPr>
                        <a:t> ja </a:t>
                      </a:r>
                      <a:r>
                        <a:rPr lang="en-US" sz="1300" b="0" i="0" u="none" strike="noStrike" noProof="0" err="1">
                          <a:latin typeface="Calibri"/>
                        </a:rPr>
                        <a:t>ikävakioimaton</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a:t>
                      </a:r>
                      <a:r>
                        <a:rPr lang="en-US" sz="1300" b="0" i="0" u="none" strike="noStrike" noProof="0" err="1">
                          <a:latin typeface="Calibri"/>
                        </a:rPr>
                        <a:t>pienessä</a:t>
                      </a:r>
                      <a:r>
                        <a:rPr lang="en-US" sz="1300" b="0" i="0" u="none" strike="noStrike" noProof="0">
                          <a:latin typeface="Calibri"/>
                        </a:rPr>
                        <a:t> </a:t>
                      </a:r>
                      <a:r>
                        <a:rPr lang="en-US" sz="1300" b="0" i="0" u="none" strike="noStrike" noProof="0" err="1">
                          <a:latin typeface="Calibri"/>
                        </a:rPr>
                        <a:t>laskussa</a:t>
                      </a:r>
                      <a:r>
                        <a:rPr lang="en-US" sz="1300" b="0" i="0" u="none" strike="noStrike" noProof="0">
                          <a:latin typeface="Calibri"/>
                        </a:rPr>
                        <a:t> 2016, </a:t>
                      </a:r>
                      <a:r>
                        <a:rPr lang="en-US" sz="1300" b="0" i="0" u="none" strike="noStrike" noProof="0" err="1">
                          <a:latin typeface="Calibri"/>
                        </a:rPr>
                        <a:t>erityisesti</a:t>
                      </a:r>
                      <a:r>
                        <a:rPr lang="en-US" sz="1300" b="0" i="0" u="none" strike="noStrike" noProof="0">
                          <a:latin typeface="Calibri"/>
                        </a:rPr>
                        <a:t> </a:t>
                      </a:r>
                      <a:r>
                        <a:rPr lang="en-US" sz="1300" b="0" i="0" u="none" strike="noStrike" noProof="0" err="1">
                          <a:latin typeface="Calibri"/>
                        </a:rPr>
                        <a:t>Tuusniemi</a:t>
                      </a:r>
                      <a:endParaRPr lang="fi-FI"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hoitopäivien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2018</a:t>
                      </a:r>
                      <a:endParaRPr lang="en-US"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hoitojaksojen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ja </a:t>
                      </a:r>
                      <a:r>
                        <a:rPr lang="en-US" sz="1300" b="0" i="0" u="none" strike="noStrike" noProof="0" err="1">
                          <a:latin typeface="Calibri"/>
                        </a:rPr>
                        <a:t>nousussa</a:t>
                      </a:r>
                      <a:r>
                        <a:rPr lang="en-US" sz="1300" b="0" i="0" u="none" strike="noStrike" noProof="0">
                          <a:latin typeface="Calibri"/>
                        </a:rPr>
                        <a:t> 2018</a:t>
                      </a:r>
                      <a:endParaRPr lang="en-US"/>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on Pohjois-Savossa laskussa ollen 130 vuonna 2016, vertailualueiden ja koko maan korkein.</a:t>
                      </a:r>
                      <a:endParaRPr lang="fi-FI" sz="1300" b="0"/>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(huonoin), 2016</a:t>
                      </a:r>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0-15-vuotiaista vastaavanikäisestä väestöstä (eniten) 2019 hienoisessa laskusuunnassa</a:t>
                      </a:r>
                      <a:endParaRPr lang="fi-FI" sz="1300" b="0" i="0" u="none" strike="noStrike" noProof="0"/>
                    </a:p>
                    <a:p>
                      <a:pPr marL="0" lvl="0" indent="0" algn="l">
                        <a:lnSpc>
                          <a:spcPct val="100000"/>
                        </a:lnSpc>
                        <a:spcBef>
                          <a:spcPts val="0"/>
                        </a:spcBef>
                        <a:spcAft>
                          <a:spcPts val="0"/>
                        </a:spcAft>
                        <a:buFont typeface="Arial"/>
                        <a:buChar char="•"/>
                      </a:pPr>
                      <a:r>
                        <a:rPr lang="fi-FI" sz="1300" b="0" i="0" u="none" strike="noStrike" noProof="0">
                          <a:latin typeface="Calibri"/>
                        </a:rPr>
                        <a:t> erityiskorvattaviin lääkkeisiin oikeutettuja 16-24-v vastaavanikäisestä väestöstä (eniten)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25-64v vastaavanikäisestä (2.eniten) ja kasvussa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65+v ja 75+v (2.eniten molemmissa) 2019</a:t>
                      </a:r>
                      <a:endParaRPr lang="fi-FI" sz="1300" b="0"/>
                    </a:p>
                  </a:txBody>
                  <a:tcPr/>
                </a:tc>
                <a:extLst>
                  <a:ext uri="{0D108BD9-81ED-4DB2-BD59-A6C34878D82A}">
                    <a16:rowId xmlns:a16="http://schemas.microsoft.com/office/drawing/2014/main" val="1583649452"/>
                  </a:ext>
                </a:extLst>
              </a:tr>
              <a:tr h="370838">
                <a:tc>
                  <a:txBody>
                    <a:bodyPr/>
                    <a:lstStyle/>
                    <a:p>
                      <a:pPr lvl="0">
                        <a:buNone/>
                      </a:pPr>
                      <a:r>
                        <a:rPr lang="fi-FI" sz="1300" b="1" i="0" u="none" strike="noStrike" noProof="0"/>
                        <a:t>Kuntoutusraha, sairauspäiväraha ja työkyvyttömyyseläke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kuntoutusrahaa saavat 16-19v /1000 </a:t>
                      </a:r>
                      <a:r>
                        <a:rPr lang="fi-FI" sz="1300" b="0" i="0" u="none" strike="noStrike" noProof="0" err="1"/>
                        <a:t>vastaavanikäistä</a:t>
                      </a:r>
                      <a:r>
                        <a:rPr lang="fi-FI" sz="1300" b="0" i="0" u="none" strike="noStrike" noProof="0"/>
                        <a:t> kohden (eniten) ja reilussa nousussa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solidFill>
                            <a:srgbClr val="7030A0"/>
                          </a:solidFill>
                        </a:rPr>
                        <a:t>työkyvyttömyyseläkettä saavat 25-64v </a:t>
                      </a:r>
                      <a:r>
                        <a:rPr lang="fi-FI" sz="1300" b="0" i="0" u="none" strike="noStrike" noProof="0" err="1">
                          <a:solidFill>
                            <a:srgbClr val="7030A0"/>
                          </a:solidFill>
                        </a:rPr>
                        <a:t>vastaavanikäisestä</a:t>
                      </a:r>
                      <a:r>
                        <a:rPr lang="fi-FI" sz="1300" b="0" i="0" u="none" strike="noStrike" noProof="0">
                          <a:solidFill>
                            <a:srgbClr val="7030A0"/>
                          </a:solidFill>
                        </a:rPr>
                        <a:t> (eniten) ja laskussa parempaan päin 2019 HYTE(K)</a:t>
                      </a:r>
                      <a:endParaRPr lang="fi-FI" sz="1300" b="0">
                        <a:solidFill>
                          <a:srgbClr val="7030A0"/>
                        </a:solidFill>
                      </a:endParaRPr>
                    </a:p>
                    <a:p>
                      <a:pPr marL="0" lvl="0" indent="0" algn="l">
                        <a:lnSpc>
                          <a:spcPct val="100000"/>
                        </a:lnSpc>
                        <a:spcBef>
                          <a:spcPts val="0"/>
                        </a:spcBef>
                        <a:spcAft>
                          <a:spcPts val="0"/>
                        </a:spcAft>
                        <a:buFont typeface="Arial"/>
                        <a:buChar char="•"/>
                      </a:pPr>
                      <a:r>
                        <a:rPr lang="fi-FI" sz="1300" b="0" i="0" u="none" strike="noStrike" noProof="0"/>
                        <a:t>sairauspäivärahaa saaneet 25-64v / 1000 </a:t>
                      </a:r>
                      <a:r>
                        <a:rPr lang="fi-FI" sz="1300" b="0" i="0" u="none" strike="noStrike" noProof="0" err="1"/>
                        <a:t>vastaavanikäistä</a:t>
                      </a:r>
                      <a:r>
                        <a:rPr lang="fi-FI" sz="1300" b="0" i="0" u="none" strike="noStrike" noProof="0"/>
                        <a:t> (2.eniten)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t>sairauspäivärahaa saaneet 16-64v (eniten) ja nousussa 2019</a:t>
                      </a:r>
                    </a:p>
                    <a:p>
                      <a:pPr marL="0" lvl="0" indent="0" algn="l">
                        <a:lnSpc>
                          <a:spcPct val="100000"/>
                        </a:lnSpc>
                        <a:spcBef>
                          <a:spcPts val="0"/>
                        </a:spcBef>
                        <a:spcAft>
                          <a:spcPts val="0"/>
                        </a:spcAft>
                        <a:buFont typeface="Arial"/>
                        <a:buChar char="•"/>
                      </a:pPr>
                      <a:r>
                        <a:rPr lang="fi-FI" sz="1300" b="0" i="0" u="none" strike="noStrike" noProof="0">
                          <a:solidFill>
                            <a:srgbClr val="7030A0"/>
                          </a:solidFill>
                          <a:latin typeface="Calibri"/>
                        </a:rPr>
                        <a:t>mielenterveyshäiriöiden vuoksi työkyvyttömyyseläkettä saavat 18–34-vuotiaat (pois lukien elimelliset aivo-oireyhtymät ja älyllinen kehitysvammaisuus), % vastaavanikäisestä väestöstä HYTE(K) </a:t>
                      </a:r>
                      <a:endParaRPr lang="fi-FI" sz="1300" b="0" i="0" u="none" strike="noStrike" noProof="0"/>
                    </a:p>
                  </a:txBody>
                  <a:tcPr/>
                </a:tc>
                <a:extLst>
                  <a:ext uri="{0D108BD9-81ED-4DB2-BD59-A6C34878D82A}">
                    <a16:rowId xmlns:a16="http://schemas.microsoft.com/office/drawing/2014/main" val="2620302432"/>
                  </a:ext>
                </a:extLst>
              </a:tr>
              <a:tr h="370838">
                <a:tc>
                  <a:txBody>
                    <a:bodyPr/>
                    <a:lstStyle/>
                    <a:p>
                      <a:pPr lvl="0">
                        <a:buNone/>
                      </a:pPr>
                      <a:r>
                        <a:rPr lang="fi-FI" sz="1300" b="1" i="0" u="none" strike="noStrike" noProof="0"/>
                        <a:t>Huono-osaisuus </a:t>
                      </a:r>
                      <a:endParaRPr lang="fi-FI" sz="1300" b="1"/>
                    </a:p>
                  </a:txBody>
                  <a:tcPr/>
                </a:tc>
                <a:tc>
                  <a:txBody>
                    <a:bodyPr/>
                    <a:lstStyle/>
                    <a:p>
                      <a:pPr marL="0" lvl="0" indent="0" algn="l">
                        <a:lnSpc>
                          <a:spcPct val="100000"/>
                        </a:lnSpc>
                        <a:spcBef>
                          <a:spcPts val="0"/>
                        </a:spcBef>
                        <a:spcAft>
                          <a:spcPts val="0"/>
                        </a:spcAft>
                        <a:buFont typeface="Arial" panose="020B0604020202020204" pitchFamily="34" charset="0"/>
                        <a:buNone/>
                      </a:pPr>
                      <a:r>
                        <a:rPr lang="fi-FI" sz="1300" b="0" i="0" u="none" strike="noStrike" noProof="0"/>
                        <a:t>*Suomen huono-osaisimpiin lukeutuva maakunta (</a:t>
                      </a:r>
                      <a:r>
                        <a:rPr lang="fi-FI" sz="1300" b="0" i="0" u="none" strike="noStrike" noProof="0" err="1"/>
                        <a:t>Sokra</a:t>
                      </a:r>
                      <a:r>
                        <a:rPr lang="fi-FI" sz="1300" b="0" i="0" u="none" strike="noStrike" noProof="0"/>
                        <a:t>) (inhimillinen, sosiaalinen ja taloudellinen huono-osaisuus) </a:t>
                      </a:r>
                      <a:endParaRPr lang="fi-FI" sz="1300" b="0" i="0" u="none" strike="noStrike" noProof="0">
                        <a:latin typeface="Calibri"/>
                      </a:endParaRPr>
                    </a:p>
                  </a:txBody>
                  <a:tcPr/>
                </a:tc>
                <a:extLst>
                  <a:ext uri="{0D108BD9-81ED-4DB2-BD59-A6C34878D82A}">
                    <a16:rowId xmlns:a16="http://schemas.microsoft.com/office/drawing/2014/main" val="1058741674"/>
                  </a:ext>
                </a:extLst>
              </a:tr>
            </a:tbl>
          </a:graphicData>
        </a:graphic>
      </p:graphicFrame>
    </p:spTree>
    <p:extLst>
      <p:ext uri="{BB962C8B-B14F-4D97-AF65-F5344CB8AC3E}">
        <p14:creationId xmlns:p14="http://schemas.microsoft.com/office/powerpoint/2010/main" val="307736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err="1"/>
              <a:t>Pohjois</a:t>
            </a:r>
            <a:r>
              <a:rPr lang="fi-FI" b="1"/>
              <a:t>-Savon ohjelmat ja –suunnitelmat </a:t>
            </a:r>
            <a:r>
              <a:rPr lang="fi-FI"/>
              <a:t> </a:t>
            </a:r>
          </a:p>
        </p:txBody>
      </p:sp>
      <p:sp>
        <p:nvSpPr>
          <p:cNvPr id="3" name="Sisällön paikkamerkki 2"/>
          <p:cNvSpPr>
            <a:spLocks noGrp="1"/>
          </p:cNvSpPr>
          <p:nvPr>
            <p:ph sz="quarter" idx="13"/>
          </p:nvPr>
        </p:nvSpPr>
        <p:spPr>
          <a:xfrm>
            <a:off x="609600" y="1557338"/>
            <a:ext cx="10972800" cy="4574521"/>
          </a:xfrm>
        </p:spPr>
        <p:txBody>
          <a:bodyPr vert="horz" lIns="91440" tIns="45720" rIns="91440" bIns="45720" rtlCol="0" anchor="t">
            <a:normAutofit fontScale="62500" lnSpcReduction="20000"/>
          </a:bodyPr>
          <a:lstStyle/>
          <a:p>
            <a:pPr marL="0" indent="0">
              <a:buNone/>
            </a:pPr>
            <a:r>
              <a:rPr lang="fi-FI" err="1"/>
              <a:t>Pohjois</a:t>
            </a:r>
            <a:r>
              <a:rPr lang="fi-FI"/>
              <a:t>-Savossa on laadittu useita asiakirjoja ja ohjelmia, joihin sisällytetyt tavoitteet ja niiden toteutuminen </a:t>
            </a:r>
            <a:r>
              <a:rPr lang="fi-FI" b="1"/>
              <a:t>vaikuttavat alueen asukkaiden terveyteen ja hyvinvointiin. </a:t>
            </a:r>
            <a:r>
              <a:rPr lang="fi-FI"/>
              <a:t> </a:t>
            </a:r>
          </a:p>
          <a:p>
            <a:pPr marL="0" indent="0">
              <a:buNone/>
            </a:pPr>
            <a:endParaRPr lang="fi-FI"/>
          </a:p>
          <a:p>
            <a:r>
              <a:rPr lang="fi-FI" err="1">
                <a:hlinkClick r:id="rId2"/>
              </a:rPr>
              <a:t>Pohjois</a:t>
            </a:r>
            <a:r>
              <a:rPr lang="fi-FI">
                <a:hlinkClick r:id="rId2"/>
              </a:rPr>
              <a:t>-Savon maakuntasuunnitelma 2040 ja maakuntaohjelma 2022–2024 </a:t>
            </a:r>
            <a:r>
              <a:rPr lang="fi-FI"/>
              <a:t>(lausunnolla)</a:t>
            </a:r>
          </a:p>
          <a:p>
            <a:r>
              <a:rPr lang="fi-FI">
                <a:hlinkClick r:id="rId3"/>
              </a:rPr>
              <a:t>Maakuntaohjelman toimeenpanosuunnitelma </a:t>
            </a:r>
            <a:r>
              <a:rPr lang="fi-FI"/>
              <a:t>(Uuden kasvun suunnitelma)</a:t>
            </a:r>
          </a:p>
          <a:p>
            <a:r>
              <a:rPr lang="fi-FI"/>
              <a:t>Itä-Suomen liikenneturvallisuusstrategia (tulossa)</a:t>
            </a:r>
          </a:p>
          <a:p>
            <a:r>
              <a:rPr lang="fi-FI">
                <a:cs typeface="Calibri"/>
                <a:hlinkClick r:id="rId4"/>
              </a:rPr>
              <a:t>Itä-Suomen liikennestrategia</a:t>
            </a:r>
            <a:endParaRPr lang="fi-FI">
              <a:cs typeface="Calibri"/>
            </a:endParaRPr>
          </a:p>
          <a:p>
            <a:r>
              <a:rPr lang="fi-FI">
                <a:cs typeface="Calibri"/>
              </a:rPr>
              <a:t>Maakunnallinen turvallisuussuunnitelma (tulossa 2022)</a:t>
            </a:r>
            <a:endParaRPr lang="fi-FI"/>
          </a:p>
          <a:p>
            <a:r>
              <a:rPr lang="fi-FI" err="1">
                <a:hlinkClick r:id="rId5"/>
              </a:rPr>
              <a:t>Pohjois</a:t>
            </a:r>
            <a:r>
              <a:rPr lang="fi-FI">
                <a:hlinkClick r:id="rId5"/>
              </a:rPr>
              <a:t>-Savon liikennejärjestelmäsuunnitelma </a:t>
            </a:r>
            <a:r>
              <a:rPr lang="fi-FI"/>
              <a:t>2040</a:t>
            </a:r>
          </a:p>
          <a:p>
            <a:r>
              <a:rPr lang="fi-FI">
                <a:hlinkClick r:id="rId6"/>
              </a:rPr>
              <a:t>Järvi-Suomen maaseudun ympäristö ja ilmasto-ohjelma</a:t>
            </a:r>
            <a:r>
              <a:rPr lang="fi-FI"/>
              <a:t> 2021-2027 </a:t>
            </a:r>
          </a:p>
          <a:p>
            <a:r>
              <a:rPr lang="fi-FI" err="1">
                <a:hlinkClick r:id="rId7"/>
              </a:rPr>
              <a:t>Pohjois</a:t>
            </a:r>
            <a:r>
              <a:rPr lang="fi-FI">
                <a:hlinkClick r:id="rId7"/>
              </a:rPr>
              <a:t>-Savon ilmastotiekartta – Hiilineutraali </a:t>
            </a:r>
            <a:r>
              <a:rPr lang="fi-FI" err="1">
                <a:hlinkClick r:id="rId7"/>
              </a:rPr>
              <a:t>Pohjois</a:t>
            </a:r>
            <a:r>
              <a:rPr lang="fi-FI">
                <a:hlinkClick r:id="rId7"/>
              </a:rPr>
              <a:t>-Savo </a:t>
            </a:r>
            <a:r>
              <a:rPr lang="fi-FI"/>
              <a:t>2035</a:t>
            </a:r>
          </a:p>
          <a:p>
            <a:r>
              <a:rPr lang="fi-FI" err="1">
                <a:hlinkClick r:id="rId8"/>
              </a:rPr>
              <a:t>Pohjois</a:t>
            </a:r>
            <a:r>
              <a:rPr lang="fi-FI">
                <a:hlinkClick r:id="rId8"/>
              </a:rPr>
              <a:t>-Savon metsäohjelma</a:t>
            </a:r>
            <a:r>
              <a:rPr lang="fi-FI"/>
              <a:t> 2021-2025 </a:t>
            </a:r>
          </a:p>
          <a:p>
            <a:r>
              <a:rPr lang="fi-FI" err="1">
                <a:hlinkClick r:id="rId2"/>
              </a:rPr>
              <a:t>Pohjois</a:t>
            </a:r>
            <a:r>
              <a:rPr lang="fi-FI">
                <a:hlinkClick r:id="rId2"/>
              </a:rPr>
              <a:t>-Savon maakuntakaava </a:t>
            </a:r>
            <a:endParaRPr lang="fi-FI"/>
          </a:p>
          <a:p>
            <a:r>
              <a:rPr lang="fi-FI"/>
              <a:t>Osallisuusohjelma hyvinvointialueelle vuosille 2021 – 2023 (tulossa)</a:t>
            </a:r>
          </a:p>
          <a:p>
            <a:r>
              <a:rPr lang="fi-FI" err="1">
                <a:hlinkClick r:id="rId9"/>
              </a:rPr>
              <a:t>Pohjois</a:t>
            </a:r>
            <a:r>
              <a:rPr lang="fi-FI">
                <a:hlinkClick r:id="rId9"/>
              </a:rPr>
              <a:t>-Savon järjestöstrategia </a:t>
            </a:r>
            <a:r>
              <a:rPr lang="fi-FI"/>
              <a:t>2019-2022</a:t>
            </a:r>
          </a:p>
          <a:p>
            <a:pPr marL="0" indent="0">
              <a:buNone/>
            </a:pPr>
            <a:endParaRPr lang="fi-FI"/>
          </a:p>
          <a:p>
            <a:pPr marL="0" indent="0">
              <a:buNone/>
            </a:pPr>
            <a:endParaRPr lang="fi-FI"/>
          </a:p>
          <a:p>
            <a:pPr marL="0" indent="0">
              <a:buNone/>
            </a:pPr>
            <a:endParaRPr lang="fi-FI"/>
          </a:p>
        </p:txBody>
      </p:sp>
    </p:spTree>
    <p:extLst>
      <p:ext uri="{BB962C8B-B14F-4D97-AF65-F5344CB8AC3E}">
        <p14:creationId xmlns:p14="http://schemas.microsoft.com/office/powerpoint/2010/main" val="2242029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1557338"/>
            <a:ext cx="10972800" cy="859291"/>
          </a:xfrm>
        </p:spPr>
        <p:txBody>
          <a:bodyPr>
            <a:noAutofit/>
          </a:bodyPr>
          <a:lstStyle/>
          <a:p>
            <a:pPr marL="0" inden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None/>
            </a:pPr>
            <a:endParaRPr lang="fi-FI" sz="1600"/>
          </a:p>
        </p:txBody>
      </p:sp>
      <p:sp>
        <p:nvSpPr>
          <p:cNvPr id="4" name="Tekstiruutu 3"/>
          <p:cNvSpPr txBox="1"/>
          <p:nvPr/>
        </p:nvSpPr>
        <p:spPr>
          <a:xfrm>
            <a:off x="609600" y="2623457"/>
            <a:ext cx="4781886" cy="2862322"/>
          </a:xfrm>
          <a:prstGeom prst="rect">
            <a:avLst/>
          </a:prstGeom>
          <a:noFill/>
        </p:spPr>
        <p:txBody>
          <a:bodyPr wrap="none" rtlCol="0">
            <a:spAutoFit/>
          </a:bodyPr>
          <a:lstStyle/>
          <a:p>
            <a:pPr marL="285750" indent="-285750" fontAlgn="base">
              <a:buFont typeface="Arial" panose="020B0604020202020204" pitchFamily="34" charset="0"/>
              <a:buChar char="•"/>
            </a:pPr>
            <a:r>
              <a:rPr lang="fi-FI" err="1"/>
              <a:t>Tapaamo</a:t>
            </a:r>
            <a:r>
              <a:rPr lang="fi-FI"/>
              <a:t>, Siilinjärvi. </a:t>
            </a:r>
          </a:p>
          <a:p>
            <a:pPr marL="285750" indent="-285750" fontAlgn="base">
              <a:buFont typeface="Arial" panose="020B0604020202020204" pitchFamily="34" charset="0"/>
              <a:buChar char="•"/>
            </a:pPr>
            <a:r>
              <a:rPr lang="fi-FI"/>
              <a:t>Jalostamo, Lapinlahti. </a:t>
            </a:r>
          </a:p>
          <a:p>
            <a:pPr marL="285750" indent="-285750" fontAlgn="base">
              <a:buFont typeface="Arial" panose="020B0604020202020204" pitchFamily="34" charset="0"/>
              <a:buChar char="•"/>
            </a:pPr>
            <a:r>
              <a:rPr lang="fi-FI"/>
              <a:t>Nuoret mukaan, </a:t>
            </a:r>
            <a:r>
              <a:rPr lang="fi-FI" err="1"/>
              <a:t>SavoGrow</a:t>
            </a:r>
            <a:r>
              <a:rPr lang="fi-FI"/>
              <a:t>. </a:t>
            </a:r>
          </a:p>
          <a:p>
            <a:pPr marL="285750" indent="-285750" fontAlgn="base">
              <a:buFont typeface="Arial" panose="020B0604020202020204" pitchFamily="34" charset="0"/>
              <a:buChar char="•"/>
            </a:pPr>
            <a:r>
              <a:rPr lang="fi-FI"/>
              <a:t>Ekotekoja, Mansikan alue. </a:t>
            </a:r>
          </a:p>
          <a:p>
            <a:pPr marL="285750" indent="-285750" fontAlgn="base">
              <a:buFont typeface="Arial" panose="020B0604020202020204" pitchFamily="34" charset="0"/>
              <a:buChar char="•"/>
            </a:pPr>
            <a:r>
              <a:rPr lang="fi-FI"/>
              <a:t>Vaaralla palaa, Rautavaara. </a:t>
            </a:r>
          </a:p>
          <a:p>
            <a:pPr marL="285750" indent="-285750" fontAlgn="base">
              <a:buFont typeface="Arial" panose="020B0604020202020204" pitchFamily="34" charset="0"/>
              <a:buChar char="•"/>
            </a:pPr>
            <a:r>
              <a:rPr lang="fi-FI"/>
              <a:t>Elinvoimainen Kangaslampi. </a:t>
            </a:r>
          </a:p>
          <a:p>
            <a:pPr marL="285750" indent="-285750" fontAlgn="base">
              <a:buFont typeface="Arial" panose="020B0604020202020204" pitchFamily="34" charset="0"/>
              <a:buChar char="•"/>
            </a:pPr>
            <a:r>
              <a:rPr lang="fi-FI"/>
              <a:t>Mukana, </a:t>
            </a:r>
            <a:r>
              <a:rPr lang="fi-FI" err="1"/>
              <a:t>SavoGrow</a:t>
            </a:r>
            <a:r>
              <a:rPr lang="fi-FI"/>
              <a:t>. </a:t>
            </a:r>
          </a:p>
          <a:p>
            <a:pPr marL="285750" indent="-285750" fontAlgn="base">
              <a:buFont typeface="Arial" panose="020B0604020202020204" pitchFamily="34" charset="0"/>
              <a:buChar char="•"/>
            </a:pPr>
            <a:r>
              <a:rPr lang="fi-FI"/>
              <a:t>Ikäihmiset kiinni lähiyhteisöön, P-Savon Kylät. </a:t>
            </a:r>
          </a:p>
          <a:p>
            <a:pPr marL="285750" indent="-285750" fontAlgn="base">
              <a:buFont typeface="Arial" panose="020B0604020202020204" pitchFamily="34" charset="0"/>
              <a:buChar char="•"/>
            </a:pPr>
            <a:r>
              <a:rPr lang="fi-FI"/>
              <a:t>Nuoret tulevaisuuden tekijät, </a:t>
            </a:r>
            <a:r>
              <a:rPr lang="fi-FI" err="1"/>
              <a:t>Pohjois</a:t>
            </a:r>
            <a:r>
              <a:rPr lang="fi-FI"/>
              <a:t>-Savo. </a:t>
            </a:r>
          </a:p>
          <a:p>
            <a:pPr marL="285750" indent="-285750" fontAlgn="base">
              <a:buFont typeface="Arial" panose="020B0604020202020204" pitchFamily="34" charset="0"/>
              <a:buChar char="•"/>
            </a:pPr>
            <a:r>
              <a:rPr lang="fi-FI"/>
              <a:t>Digivieri, </a:t>
            </a:r>
            <a:r>
              <a:rPr lang="fi-FI" err="1"/>
              <a:t>Pohjois</a:t>
            </a:r>
            <a:r>
              <a:rPr lang="fi-FI"/>
              <a:t>-Savo. </a:t>
            </a:r>
          </a:p>
        </p:txBody>
      </p:sp>
      <p:sp>
        <p:nvSpPr>
          <p:cNvPr id="5" name="Tekstiruutu 4"/>
          <p:cNvSpPr txBox="1"/>
          <p:nvPr/>
        </p:nvSpPr>
        <p:spPr>
          <a:xfrm>
            <a:off x="5802086" y="2498311"/>
            <a:ext cx="5638800" cy="3970318"/>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fi-FI" dirty="0"/>
              <a:t>PoSote20, Pohjois-Savo. </a:t>
            </a:r>
          </a:p>
          <a:p>
            <a:pPr marL="285750" indent="-285750" fontAlgn="base">
              <a:buFont typeface="Arial" panose="020B0604020202020204" pitchFamily="34" charset="0"/>
              <a:buChar char="•"/>
            </a:pPr>
            <a:r>
              <a:rPr lang="fi-FI" dirty="0" err="1"/>
              <a:t>Sokra</a:t>
            </a:r>
            <a:r>
              <a:rPr lang="fi-FI" dirty="0"/>
              <a:t>, Itä-Suomi. </a:t>
            </a:r>
            <a:endParaRPr lang="fi-FI" dirty="0">
              <a:cs typeface="Calibri"/>
            </a:endParaRPr>
          </a:p>
          <a:p>
            <a:pPr marL="285750" indent="-285750" fontAlgn="base">
              <a:buFont typeface="Arial" panose="020B0604020202020204" pitchFamily="34" charset="0"/>
              <a:buChar char="•"/>
            </a:pPr>
            <a:r>
              <a:rPr lang="fi-FI" dirty="0"/>
              <a:t>Nuoret pystyy, Siilinjärvi, Lapinlahti. </a:t>
            </a:r>
            <a:endParaRPr lang="fi-FI" dirty="0">
              <a:cs typeface="Calibri"/>
            </a:endParaRPr>
          </a:p>
          <a:p>
            <a:pPr marL="285750" indent="-285750">
              <a:buFont typeface="Arial" panose="020B0604020202020204" pitchFamily="34" charset="0"/>
              <a:buChar char="•"/>
            </a:pPr>
            <a:r>
              <a:rPr lang="fi-FI" dirty="0">
                <a:cs typeface="Calibri"/>
              </a:rPr>
              <a:t>Siilin nuoret, Siilinjärvi</a:t>
            </a:r>
            <a:endParaRPr lang="fi-FI" dirty="0"/>
          </a:p>
          <a:p>
            <a:pPr marL="285750" indent="-285750" fontAlgn="base">
              <a:buFont typeface="Arial" panose="020B0604020202020204" pitchFamily="34" charset="0"/>
              <a:buChar char="•"/>
            </a:pPr>
            <a:r>
              <a:rPr lang="fi-FI" dirty="0"/>
              <a:t>Kotelo -hanke, Keitele, Pielavesi, Tervo, Vesanto. </a:t>
            </a:r>
            <a:r>
              <a:rPr lang="fi-FI" u="sng" dirty="0">
                <a:hlinkClick r:id="rId2"/>
              </a:rPr>
              <a:t>Etusivu - Maaseutukunnan KOTELO -hanke (kotelohanke.fi)  </a:t>
            </a:r>
            <a:r>
              <a:rPr lang="fi-FI" dirty="0"/>
              <a:t>työllistyvyyden, osallisuuden ja toimijuuden vahvistamiseen tähtäävä hanke. </a:t>
            </a:r>
            <a:endParaRPr lang="fi-FI" dirty="0">
              <a:cs typeface="Calibri"/>
            </a:endParaRPr>
          </a:p>
          <a:p>
            <a:pPr marL="285750" indent="-285750">
              <a:buFont typeface="Arial" panose="020B0604020202020204" pitchFamily="34" charset="0"/>
              <a:buChar char="•"/>
            </a:pPr>
            <a:r>
              <a:rPr lang="fi-FI" dirty="0">
                <a:hlinkClick r:id="rId3"/>
              </a:rPr>
              <a:t>Osallisuudella uusia palveluratkaisuja ja hyvinvointia Pohjois-Savoon </a:t>
            </a:r>
            <a:r>
              <a:rPr lang="fi-FI" dirty="0"/>
              <a:t>2021-2022</a:t>
            </a:r>
            <a:endParaRPr lang="fi-FI" dirty="0">
              <a:cs typeface="Calibri"/>
            </a:endParaRPr>
          </a:p>
          <a:p>
            <a:pPr marL="285750" indent="-285750" fontAlgn="base">
              <a:buFont typeface="Arial" panose="020B0604020202020204" pitchFamily="34" charset="0"/>
              <a:buChar char="•"/>
            </a:pPr>
            <a:r>
              <a:rPr lang="fi-FI" dirty="0"/>
              <a:t>Keiteleen kylätalo</a:t>
            </a:r>
            <a:endParaRPr lang="fi-FI" dirty="0">
              <a:cs typeface="Calibri"/>
            </a:endParaRPr>
          </a:p>
          <a:p>
            <a:pPr marL="285750" indent="-285750" fontAlgn="base">
              <a:buFont typeface="Arial" panose="020B0604020202020204" pitchFamily="34" charset="0"/>
              <a:buChar char="•"/>
            </a:pPr>
            <a:r>
              <a:rPr lang="fi-FI" dirty="0"/>
              <a:t>Hyvä mieli, Pohjois-Savo</a:t>
            </a:r>
            <a:endParaRPr lang="fi-FI" dirty="0">
              <a:cs typeface="Calibri"/>
            </a:endParaRPr>
          </a:p>
          <a:p>
            <a:pPr marL="285750" indent="-285750" fontAlgn="base">
              <a:buFont typeface="Arial" panose="020B0604020202020204" pitchFamily="34" charset="0"/>
              <a:buChar char="•"/>
            </a:pPr>
            <a:r>
              <a:rPr lang="fi-FI" dirty="0">
                <a:hlinkClick r:id="rId4"/>
              </a:rPr>
              <a:t>ESR-hankkeet</a:t>
            </a:r>
            <a:endParaRPr lang="fi-FI" dirty="0"/>
          </a:p>
          <a:p>
            <a:endParaRPr lang="fi-FI"/>
          </a:p>
        </p:txBody>
      </p:sp>
    </p:spTree>
    <p:extLst>
      <p:ext uri="{BB962C8B-B14F-4D97-AF65-F5344CB8AC3E}">
        <p14:creationId xmlns:p14="http://schemas.microsoft.com/office/powerpoint/2010/main" val="3612696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41743"/>
            <a:ext cx="11161986" cy="1143000"/>
          </a:xfrm>
        </p:spPr>
        <p:txBody>
          <a:bodyPr>
            <a:norm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2028497"/>
            <a:ext cx="5749158" cy="4666594"/>
          </a:xfrm>
        </p:spPr>
        <p:txBody>
          <a:bodyPr vert="horz" lIns="91440" tIns="45720" rIns="91440" bIns="45720" rtlCol="0" anchor="t">
            <a:normAutofit fontScale="47500" lnSpcReduction="20000"/>
          </a:bodyPr>
          <a:lstStyle/>
          <a:p>
            <a:pPr marL="0" indent="0">
              <a:buNone/>
            </a:pPr>
            <a:endParaRPr lang="fi-FI"/>
          </a:p>
          <a:p>
            <a:r>
              <a:rPr lang="fi-FI" sz="4200"/>
              <a:t>Tykke2-hanke 2020 - 2022 Huoltoliitto ry: Kuopio ja Tuusniemi (työttömät, elämänhallinta ja työ- ja toimintakyky)</a:t>
            </a:r>
          </a:p>
          <a:p>
            <a:r>
              <a:rPr lang="fi-FI" sz="4200"/>
              <a:t>Hyvällä Mielellä – </a:t>
            </a:r>
            <a:r>
              <a:rPr lang="fi-FI" sz="4200" err="1"/>
              <a:t>Pohjois</a:t>
            </a:r>
            <a:r>
              <a:rPr lang="fi-FI" sz="4200"/>
              <a:t>-Savon projekti 2021-2030 (mielenterveys, päihde)</a:t>
            </a:r>
          </a:p>
          <a:p>
            <a:r>
              <a:rPr lang="fi-FI" sz="4200">
                <a:hlinkClick r:id="rId2"/>
              </a:rPr>
              <a:t>Perheet keskiöön </a:t>
            </a:r>
            <a:r>
              <a:rPr lang="fi-FI" sz="4200"/>
              <a:t>-2023 (KYS </a:t>
            </a:r>
            <a:r>
              <a:rPr lang="fi-FI" sz="4200" err="1"/>
              <a:t>erva</a:t>
            </a:r>
            <a:r>
              <a:rPr lang="fi-FI" sz="4200"/>
              <a:t>)</a:t>
            </a:r>
          </a:p>
          <a:p>
            <a:r>
              <a:rPr lang="fi-FI" sz="4200">
                <a:hlinkClick r:id="rId3"/>
              </a:rPr>
              <a:t>KOKOAVA </a:t>
            </a:r>
            <a:r>
              <a:rPr lang="fi-FI" sz="4200"/>
              <a:t>–hanke 2021- 2023 (ruokakasvatus)</a:t>
            </a:r>
          </a:p>
          <a:p>
            <a:r>
              <a:rPr lang="fi-FI" sz="4200">
                <a:hlinkClick r:id="rId4"/>
              </a:rPr>
              <a:t>Työkykyohjelma</a:t>
            </a:r>
            <a:r>
              <a:rPr lang="fi-FI" sz="4200"/>
              <a:t> 2020 – 2023 (Varkaus, Iisalmi, Kuopio)</a:t>
            </a:r>
          </a:p>
          <a:p>
            <a:r>
              <a:rPr lang="fi-FI" sz="4200"/>
              <a:t>Perheentalot -2021 (Siilinjärvi, Varkaus, Iisalmi, Kuopio)</a:t>
            </a:r>
          </a:p>
          <a:p>
            <a:r>
              <a:rPr lang="fi-FI" sz="4200">
                <a:hlinkClick r:id="rId5"/>
              </a:rPr>
              <a:t>Yksinäisyystyö </a:t>
            </a:r>
            <a:r>
              <a:rPr lang="fi-FI" sz="4200" err="1">
                <a:hlinkClick r:id="rId5"/>
              </a:rPr>
              <a:t>Pohjois</a:t>
            </a:r>
            <a:r>
              <a:rPr lang="fi-FI" sz="4200">
                <a:hlinkClick r:id="rId5"/>
              </a:rPr>
              <a:t>-Savossa hanke </a:t>
            </a:r>
            <a:r>
              <a:rPr lang="fi-FI" sz="4200"/>
              <a:t>2021-2023</a:t>
            </a:r>
          </a:p>
          <a:p>
            <a:r>
              <a:rPr lang="fi-FI" sz="4200"/>
              <a:t>Minulla on merkitystä -hanke 2021-2023 (nuoret)</a:t>
            </a:r>
          </a:p>
          <a:p>
            <a:r>
              <a:rPr lang="fi-FI" sz="4200" err="1"/>
              <a:t>Sirkkulanpuiston</a:t>
            </a:r>
            <a:r>
              <a:rPr lang="fi-FI" sz="4200"/>
              <a:t> etsivän päihdetyön hanke 2021-2023</a:t>
            </a:r>
          </a:p>
        </p:txBody>
      </p:sp>
      <p:sp>
        <p:nvSpPr>
          <p:cNvPr id="4" name="Sisällön paikkamerkki 2"/>
          <p:cNvSpPr txBox="1">
            <a:spLocks/>
          </p:cNvSpPr>
          <p:nvPr/>
        </p:nvSpPr>
        <p:spPr>
          <a:xfrm>
            <a:off x="609600" y="1384743"/>
            <a:ext cx="10972800" cy="859291"/>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Font typeface="Arial" pitchFamily="34" charset="0"/>
              <a:buNone/>
            </a:pPr>
            <a:endParaRPr lang="fi-FI" sz="1600"/>
          </a:p>
        </p:txBody>
      </p:sp>
      <p:sp>
        <p:nvSpPr>
          <p:cNvPr id="5" name="Sisällön paikkamerkki 2"/>
          <p:cNvSpPr txBox="1">
            <a:spLocks/>
          </p:cNvSpPr>
          <p:nvPr/>
        </p:nvSpPr>
        <p:spPr>
          <a:xfrm>
            <a:off x="6537434" y="2244034"/>
            <a:ext cx="5538952" cy="3715230"/>
          </a:xfrm>
          <a:prstGeom prst="rect">
            <a:avLst/>
          </a:prstGeom>
        </p:spPr>
        <p:txBody>
          <a:bodyPr vert="horz" lIns="91440" tIns="45720" rIns="91440" bIns="45720" rtlCol="0" anchor="t">
            <a:normAutofit fontScale="70000" lnSpcReduction="20000"/>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900">
                <a:hlinkClick r:id="rId6"/>
              </a:rPr>
              <a:t>Digikehittämistä tekemiseen! </a:t>
            </a:r>
            <a:r>
              <a:rPr lang="fi-FI" sz="2900"/>
              <a:t>2020 – 2022</a:t>
            </a:r>
          </a:p>
          <a:p>
            <a:r>
              <a:rPr lang="fi-FI" sz="2900">
                <a:hlinkClick r:id="rId7"/>
              </a:rPr>
              <a:t>HYVIS Hyvää mieltä yläkouluun </a:t>
            </a:r>
            <a:r>
              <a:rPr lang="fi-FI" sz="2900"/>
              <a:t> 2021 - 2022</a:t>
            </a:r>
          </a:p>
          <a:p>
            <a:r>
              <a:rPr lang="fi-FI" sz="2900">
                <a:hlinkClick r:id="rId8"/>
              </a:rPr>
              <a:t>Stressistä säätelyyn </a:t>
            </a:r>
            <a:r>
              <a:rPr lang="fi-FI" sz="2900"/>
              <a:t>2020 - 2022</a:t>
            </a:r>
          </a:p>
          <a:p>
            <a:r>
              <a:rPr lang="fi-FI" sz="2900">
                <a:hlinkClick r:id="rId9"/>
              </a:rPr>
              <a:t>Lastensuojelun uudistaminen monialaisesti </a:t>
            </a:r>
            <a:r>
              <a:rPr lang="fi-FI" sz="2900"/>
              <a:t>2021 - 2022</a:t>
            </a:r>
          </a:p>
          <a:p>
            <a:r>
              <a:rPr lang="fi-FI" sz="2900"/>
              <a:t>Mitä kuuluu? 2021 - 2022</a:t>
            </a:r>
          </a:p>
          <a:p>
            <a:r>
              <a:rPr lang="fi-FI" sz="2900">
                <a:hlinkClick r:id="rId10"/>
              </a:rPr>
              <a:t>UP-uudelle polulle </a:t>
            </a:r>
            <a:r>
              <a:rPr lang="fi-FI" sz="2900"/>
              <a:t>2020 – 2023 (koulutuspaikka tai työ maahanmuuttajille tai osatyökykyisille)</a:t>
            </a:r>
          </a:p>
          <a:p>
            <a:r>
              <a:rPr lang="fi-FI" sz="2900">
                <a:hlinkClick r:id="rId11"/>
              </a:rPr>
              <a:t>Yhteisöllinen ja hyvinvoiva oppimisympäristö </a:t>
            </a:r>
            <a:r>
              <a:rPr lang="fi-FI" sz="2900"/>
              <a:t>2020 – 2022 (syrjäytymisen ehkäisy, vähentää opintojen keskeytymistä)</a:t>
            </a:r>
          </a:p>
          <a:p>
            <a:pPr marL="0" indent="0">
              <a:buFont typeface="Arial" pitchFamily="34" charset="0"/>
              <a:buNone/>
            </a:pPr>
            <a:endParaRPr lang="fi-FI"/>
          </a:p>
          <a:p>
            <a:pPr marL="0" indent="0">
              <a:buFont typeface="Arial" pitchFamily="34" charset="0"/>
              <a:buNone/>
            </a:pPr>
            <a:endParaRPr lang="fi-FI"/>
          </a:p>
          <a:p>
            <a:endParaRPr lang="fi-FI">
              <a:cs typeface="Calibri"/>
            </a:endParaRPr>
          </a:p>
          <a:p>
            <a:pPr marL="0" indent="0">
              <a:buFont typeface="Arial" pitchFamily="34" charset="0"/>
              <a:buNone/>
            </a:pPr>
            <a:endParaRPr lang="fi-FI"/>
          </a:p>
          <a:p>
            <a:pPr marL="0" indent="0">
              <a:buFont typeface="Arial" pitchFamily="34" charset="0"/>
              <a:buNone/>
            </a:pPr>
            <a:endParaRPr lang="fi-FI"/>
          </a:p>
        </p:txBody>
      </p:sp>
    </p:spTree>
    <p:extLst>
      <p:ext uri="{BB962C8B-B14F-4D97-AF65-F5344CB8AC3E}">
        <p14:creationId xmlns:p14="http://schemas.microsoft.com/office/powerpoint/2010/main" val="395201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4" y="58310"/>
            <a:ext cx="10058402" cy="1219200"/>
          </a:xfrm>
        </p:spPr>
        <p:txBody>
          <a:bodyPr>
            <a:normAutofit/>
          </a:bodyPr>
          <a:lstStyle/>
          <a:p>
            <a:r>
              <a:rPr lang="fi-FI" sz="2800" dirty="0">
                <a:latin typeface="Verdana" panose="020B0604030504040204" pitchFamily="34" charset="0"/>
                <a:ea typeface="Verdana" panose="020B0604030504040204" pitchFamily="34" charset="0"/>
              </a:rPr>
              <a:t>HYTE-</a:t>
            </a:r>
            <a:r>
              <a:rPr lang="fi-FI" sz="2800" dirty="0">
                <a:solidFill>
                  <a:schemeClr val="accent1"/>
                </a:solidFill>
                <a:latin typeface="Verdana" panose="020B0604030504040204" pitchFamily="34" charset="0"/>
                <a:ea typeface="Verdana" panose="020B0604030504040204" pitchFamily="34" charset="0"/>
              </a:rPr>
              <a:t>kunnassa</a:t>
            </a:r>
            <a:r>
              <a:rPr lang="fi-FI" sz="2400" dirty="0">
                <a:solidFill>
                  <a:schemeClr val="accent1"/>
                </a:solidFill>
                <a:latin typeface="Verdana" panose="020B0604030504040204" pitchFamily="34" charset="0"/>
                <a:ea typeface="Verdana" panose="020B0604030504040204" pitchFamily="34" charset="0"/>
              </a:rPr>
              <a:t> </a:t>
            </a:r>
            <a:r>
              <a:rPr lang="fi-FI" sz="2400" dirty="0">
                <a:latin typeface="Verdana" panose="020B0604030504040204" pitchFamily="34" charset="0"/>
                <a:ea typeface="Verdana" panose="020B0604030504040204" pitchFamily="34" charset="0"/>
              </a:rPr>
              <a:t> </a:t>
            </a:r>
            <a:r>
              <a:rPr lang="fi-FI" sz="1400" dirty="0">
                <a:latin typeface="Verdana" panose="020B0604030504040204" pitchFamily="34" charset="0"/>
                <a:ea typeface="Verdana" panose="020B0604030504040204" pitchFamily="34" charset="0"/>
              </a:rPr>
              <a:t>(</a:t>
            </a:r>
            <a:r>
              <a:rPr lang="fi-FI" sz="1400" dirty="0" err="1">
                <a:latin typeface="Verdana" panose="020B0604030504040204" pitchFamily="34" charset="0"/>
                <a:ea typeface="Verdana" panose="020B0604030504040204" pitchFamily="34" charset="0"/>
              </a:rPr>
              <a:t>sote</a:t>
            </a:r>
            <a:r>
              <a:rPr lang="fi-FI" sz="1400" dirty="0">
                <a:latin typeface="Verdana" panose="020B0604030504040204" pitchFamily="34" charset="0"/>
                <a:ea typeface="Verdana" panose="020B0604030504040204" pitchFamily="34" charset="0"/>
              </a:rPr>
              <a:t>-järjestämislaki, 6§) </a:t>
            </a:r>
            <a:r>
              <a:rPr lang="fi-FI" sz="2800" dirty="0">
                <a:latin typeface="Verdana" panose="020B0604030504040204" pitchFamily="34" charset="0"/>
                <a:ea typeface="Verdana" panose="020B0604030504040204" pitchFamily="34" charset="0"/>
              </a:rPr>
              <a:t>ja </a:t>
            </a:r>
            <a:r>
              <a:rPr lang="fi-FI" sz="2800" dirty="0">
                <a:solidFill>
                  <a:srgbClr val="7030A0"/>
                </a:solidFill>
                <a:latin typeface="Verdana" panose="020B0604030504040204" pitchFamily="34" charset="0"/>
                <a:ea typeface="Verdana" panose="020B0604030504040204" pitchFamily="34" charset="0"/>
              </a:rPr>
              <a:t>hyvinvointialueella </a:t>
            </a:r>
            <a:r>
              <a:rPr lang="fi-FI" sz="1400" dirty="0">
                <a:solidFill>
                  <a:srgbClr val="7030A0"/>
                </a:solidFill>
                <a:latin typeface="Verdana" panose="020B0604030504040204" pitchFamily="34" charset="0"/>
                <a:ea typeface="Verdana" panose="020B0604030504040204" pitchFamily="34" charset="0"/>
              </a:rPr>
              <a:t>(</a:t>
            </a:r>
            <a:r>
              <a:rPr lang="fi-FI" sz="1400" dirty="0" err="1">
                <a:solidFill>
                  <a:srgbClr val="7030A0"/>
                </a:solidFill>
                <a:latin typeface="Verdana" panose="020B0604030504040204" pitchFamily="34" charset="0"/>
                <a:ea typeface="Verdana" panose="020B0604030504040204" pitchFamily="34" charset="0"/>
              </a:rPr>
              <a:t>sote</a:t>
            </a:r>
            <a:r>
              <a:rPr lang="fi-FI" sz="1400" dirty="0">
                <a:solidFill>
                  <a:srgbClr val="7030A0"/>
                </a:solidFill>
                <a:latin typeface="Verdana" panose="020B0604030504040204" pitchFamily="34" charset="0"/>
                <a:ea typeface="Verdana" panose="020B0604030504040204" pitchFamily="34" charset="0"/>
              </a:rPr>
              <a:t>-järjestämislaki 7§)</a:t>
            </a:r>
          </a:p>
        </p:txBody>
      </p:sp>
      <p:sp>
        <p:nvSpPr>
          <p:cNvPr id="3" name="Sisällön paikkamerkki 2"/>
          <p:cNvSpPr>
            <a:spLocks noGrp="1"/>
          </p:cNvSpPr>
          <p:nvPr>
            <p:ph idx="1"/>
          </p:nvPr>
        </p:nvSpPr>
        <p:spPr>
          <a:xfrm>
            <a:off x="1065214" y="1752599"/>
            <a:ext cx="10058400" cy="4887401"/>
          </a:xfrm>
        </p:spPr>
        <p:txBody>
          <a:bodyPr>
            <a:normAutofit fontScale="62500" lnSpcReduction="20000"/>
          </a:bodyPr>
          <a:lstStyle/>
          <a:p>
            <a:r>
              <a:rPr lang="fi-FI" dirty="0">
                <a:solidFill>
                  <a:schemeClr val="accent1"/>
                </a:solidFill>
                <a:latin typeface="Verdana" panose="020B0604030504040204" pitchFamily="34" charset="0"/>
                <a:ea typeface="Verdana" panose="020B0604030504040204" pitchFamily="34" charset="0"/>
              </a:rPr>
              <a:t>Kunnan </a:t>
            </a:r>
            <a:r>
              <a:rPr lang="fi-FI" dirty="0">
                <a:solidFill>
                  <a:schemeClr val="tx2"/>
                </a:solidFill>
                <a:latin typeface="Verdana" panose="020B0604030504040204" pitchFamily="34" charset="0"/>
                <a:ea typeface="Verdana" panose="020B0604030504040204" pitchFamily="34" charset="0"/>
              </a:rPr>
              <a:t>/ </a:t>
            </a:r>
            <a:r>
              <a:rPr lang="fi-FI" dirty="0">
                <a:solidFill>
                  <a:srgbClr val="7030A0"/>
                </a:solidFill>
                <a:latin typeface="Verdana" panose="020B0604030504040204" pitchFamily="34" charset="0"/>
                <a:ea typeface="Verdana" panose="020B0604030504040204" pitchFamily="34" charset="0"/>
              </a:rPr>
              <a:t>hyvinvointialueen</a:t>
            </a:r>
            <a:r>
              <a:rPr lang="fi-FI" dirty="0">
                <a:solidFill>
                  <a:schemeClr val="tx2"/>
                </a:solidFill>
                <a:latin typeface="Verdana" panose="020B0604030504040204" pitchFamily="34" charset="0"/>
                <a:ea typeface="Verdana" panose="020B0604030504040204" pitchFamily="34" charset="0"/>
              </a:rPr>
              <a:t> on edistettävä asukkaidensa hyvinvointia ja terveyttä (</a:t>
            </a:r>
            <a:r>
              <a:rPr lang="fi-FI" dirty="0" err="1">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 Kunnalla /</a:t>
            </a:r>
            <a:r>
              <a:rPr lang="fi-FI" dirty="0">
                <a:solidFill>
                  <a:srgbClr val="7030A0"/>
                </a:solidFill>
                <a:latin typeface="Verdana" panose="020B0604030504040204" pitchFamily="34" charset="0"/>
                <a:ea typeface="Verdana" panose="020B0604030504040204" pitchFamily="34" charset="0"/>
              </a:rPr>
              <a:t>hyvinvointialueella</a:t>
            </a:r>
            <a:r>
              <a:rPr lang="fi-FI" dirty="0">
                <a:solidFill>
                  <a:schemeClr val="tx2"/>
                </a:solidFill>
                <a:latin typeface="Verdana" panose="020B0604030504040204" pitchFamily="34" charset="0"/>
                <a:ea typeface="Verdana" panose="020B0604030504040204" pitchFamily="34" charset="0"/>
              </a:rPr>
              <a:t> on ensisijainen vastuu hyvinvoinnin ja terveyden edistämisestä siltä osin, kun tämä tehtävä kytkeytyy kunnan/ </a:t>
            </a:r>
            <a:r>
              <a:rPr lang="fi-FI" dirty="0">
                <a:solidFill>
                  <a:srgbClr val="7030A0"/>
                </a:solidFill>
                <a:latin typeface="Verdana" panose="020B0604030504040204" pitchFamily="34" charset="0"/>
                <a:ea typeface="Verdana" panose="020B0604030504040204" pitchFamily="34" charset="0"/>
              </a:rPr>
              <a:t>hyvinvointialueen</a:t>
            </a:r>
            <a:r>
              <a:rPr lang="fi-FI" dirty="0">
                <a:solidFill>
                  <a:schemeClr val="tx2"/>
                </a:solidFill>
                <a:latin typeface="Verdana" panose="020B0604030504040204" pitchFamily="34" charset="0"/>
                <a:ea typeface="Verdana" panose="020B0604030504040204" pitchFamily="34" charset="0"/>
              </a:rPr>
              <a:t> muihin lakisääteisiin tehtäviin</a:t>
            </a:r>
          </a:p>
          <a:p>
            <a:r>
              <a:rPr lang="fi-FI" dirty="0">
                <a:solidFill>
                  <a:schemeClr val="accent1"/>
                </a:solidFill>
                <a:latin typeface="Verdana" panose="020B0604030504040204" pitchFamily="34" charset="0"/>
                <a:ea typeface="Verdana" panose="020B0604030504040204" pitchFamily="34" charset="0"/>
              </a:rPr>
              <a:t>Kunnan </a:t>
            </a:r>
            <a:r>
              <a:rPr lang="fi-FI" dirty="0">
                <a:solidFill>
                  <a:schemeClr val="tx2"/>
                </a:solidFill>
                <a:latin typeface="Verdana" panose="020B0604030504040204" pitchFamily="34" charset="0"/>
                <a:ea typeface="Verdana" panose="020B0604030504040204" pitchFamily="34" charset="0"/>
              </a:rPr>
              <a:t>/ </a:t>
            </a:r>
            <a:r>
              <a:rPr lang="fi-FI" dirty="0">
                <a:solidFill>
                  <a:srgbClr val="7030A0"/>
                </a:solidFill>
                <a:latin typeface="Verdana" panose="020B0604030504040204" pitchFamily="34" charset="0"/>
                <a:ea typeface="Verdana" panose="020B0604030504040204" pitchFamily="34" charset="0"/>
              </a:rPr>
              <a:t>hyvinvointialueen</a:t>
            </a:r>
            <a:r>
              <a:rPr lang="fi-FI" dirty="0">
                <a:solidFill>
                  <a:schemeClr val="tx2"/>
                </a:solidFill>
                <a:latin typeface="Verdana" panose="020B0604030504040204" pitchFamily="34" charset="0"/>
                <a:ea typeface="Verdana" panose="020B0604030504040204" pitchFamily="34" charset="0"/>
              </a:rPr>
              <a:t> on strategisessa suunnittelussaan asetettava </a:t>
            </a:r>
            <a:r>
              <a:rPr lang="fi-FI" dirty="0" err="1">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 tavoitteet ja määriteltävä niitä tukevat toimenpiteet…</a:t>
            </a:r>
          </a:p>
          <a:p>
            <a:r>
              <a:rPr lang="fi-FI" dirty="0">
                <a:solidFill>
                  <a:schemeClr val="tx2"/>
                </a:solidFill>
                <a:latin typeface="Verdana" panose="020B0604030504040204" pitchFamily="34" charset="0"/>
                <a:ea typeface="Verdana" panose="020B0604030504040204" pitchFamily="34" charset="0"/>
              </a:rPr>
              <a:t>Nimettävä </a:t>
            </a:r>
            <a:r>
              <a:rPr lang="fi-FI" dirty="0" err="1">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 vastuutaho</a:t>
            </a:r>
          </a:p>
          <a:p>
            <a:r>
              <a:rPr lang="fi-FI" dirty="0">
                <a:solidFill>
                  <a:schemeClr val="tx2"/>
                </a:solidFill>
                <a:latin typeface="Verdana" panose="020B0604030504040204" pitchFamily="34" charset="0"/>
                <a:ea typeface="Verdana" panose="020B0604030504040204" pitchFamily="34" charset="0"/>
              </a:rPr>
              <a:t>Raportoitava </a:t>
            </a:r>
            <a:r>
              <a:rPr lang="fi-FI" dirty="0">
                <a:solidFill>
                  <a:schemeClr val="accent1"/>
                </a:solidFill>
                <a:latin typeface="Verdana" panose="020B0604030504040204" pitchFamily="34" charset="0"/>
                <a:ea typeface="Verdana" panose="020B0604030504040204" pitchFamily="34" charset="0"/>
              </a:rPr>
              <a:t>kuntalaisten </a:t>
            </a:r>
            <a:r>
              <a:rPr lang="fi-FI" dirty="0">
                <a:solidFill>
                  <a:schemeClr val="tx2"/>
                </a:solidFill>
                <a:latin typeface="Verdana" panose="020B0604030504040204" pitchFamily="34" charset="0"/>
                <a:ea typeface="Verdana" panose="020B0604030504040204" pitchFamily="34" charset="0"/>
              </a:rPr>
              <a:t>/ </a:t>
            </a:r>
            <a:r>
              <a:rPr lang="fi-FI" dirty="0">
                <a:solidFill>
                  <a:srgbClr val="7030A0"/>
                </a:solidFill>
                <a:latin typeface="Verdana" panose="020B0604030504040204" pitchFamily="34" charset="0"/>
                <a:ea typeface="Verdana" panose="020B0604030504040204" pitchFamily="34" charset="0"/>
              </a:rPr>
              <a:t>asukkaidensa</a:t>
            </a:r>
            <a:r>
              <a:rPr lang="fi-FI" dirty="0">
                <a:solidFill>
                  <a:schemeClr val="tx2"/>
                </a:solidFill>
                <a:latin typeface="Verdana" panose="020B0604030504040204" pitchFamily="34" charset="0"/>
                <a:ea typeface="Verdana" panose="020B0604030504040204" pitchFamily="34" charset="0"/>
              </a:rPr>
              <a:t> hyvinvoinnista ja terveydestä vuosittain ja valmistelevat </a:t>
            </a:r>
            <a:r>
              <a:rPr lang="fi-FI" dirty="0">
                <a:solidFill>
                  <a:srgbClr val="7030A0"/>
                </a:solidFill>
                <a:latin typeface="Verdana" panose="020B0604030504040204" pitchFamily="34" charset="0"/>
                <a:ea typeface="Verdana" panose="020B0604030504040204" pitchFamily="34" charset="0"/>
              </a:rPr>
              <a:t>alue</a:t>
            </a:r>
            <a:r>
              <a:rPr lang="fi-FI" dirty="0">
                <a:solidFill>
                  <a:schemeClr val="tx2"/>
                </a:solidFill>
                <a:latin typeface="Verdana" panose="020B0604030504040204" pitchFamily="34" charset="0"/>
                <a:ea typeface="Verdana" panose="020B0604030504040204" pitchFamily="34" charset="0"/>
              </a:rPr>
              <a:t>valtuustolle valtuustokausittain hyvinvointikertomus ja –suunnitelma – toimitettava se hyvinvointialueelle ja julkaistava julkisessa tietoverkossa</a:t>
            </a:r>
          </a:p>
          <a:p>
            <a:r>
              <a:rPr lang="fi-FI" dirty="0">
                <a:solidFill>
                  <a:srgbClr val="7030A0"/>
                </a:solidFill>
                <a:latin typeface="Verdana" panose="020B0604030504040204" pitchFamily="34" charset="0"/>
                <a:ea typeface="Verdana" panose="020B0604030504040204" pitchFamily="34" charset="0"/>
              </a:rPr>
              <a:t>Hyvinvointialue laatii hyvinvointikertomuksen ja –suunnitelman yhteistyössä alueen kuntien kanssa. Sen on julkaistava hyvinvointikertomus ja –suunnitelma julkisessa tietoverkossa</a:t>
            </a:r>
          </a:p>
          <a:p>
            <a:r>
              <a:rPr lang="fi-FI" dirty="0">
                <a:solidFill>
                  <a:schemeClr val="accent1"/>
                </a:solidFill>
                <a:latin typeface="Verdana" panose="020B0604030504040204" pitchFamily="34" charset="0"/>
                <a:ea typeface="Verdana" panose="020B0604030504040204" pitchFamily="34" charset="0"/>
              </a:rPr>
              <a:t>Kunnan </a:t>
            </a:r>
            <a:r>
              <a:rPr lang="fi-FI" dirty="0">
                <a:solidFill>
                  <a:schemeClr val="tx2"/>
                </a:solidFill>
                <a:latin typeface="Verdana" panose="020B0604030504040204" pitchFamily="34" charset="0"/>
                <a:ea typeface="Verdana" panose="020B0604030504040204" pitchFamily="34" charset="0"/>
              </a:rPr>
              <a:t>/ </a:t>
            </a:r>
            <a:r>
              <a:rPr lang="fi-FI" dirty="0">
                <a:solidFill>
                  <a:srgbClr val="7030A0"/>
                </a:solidFill>
                <a:latin typeface="Verdana" panose="020B0604030504040204" pitchFamily="34" charset="0"/>
                <a:ea typeface="Verdana" panose="020B0604030504040204" pitchFamily="34" charset="0"/>
              </a:rPr>
              <a:t>hyvinvointialueen</a:t>
            </a:r>
            <a:r>
              <a:rPr lang="fi-FI" dirty="0">
                <a:solidFill>
                  <a:schemeClr val="tx2"/>
                </a:solidFill>
                <a:latin typeface="Verdana" panose="020B0604030504040204" pitchFamily="34" charset="0"/>
                <a:ea typeface="Verdana" panose="020B0604030504040204" pitchFamily="34" charset="0"/>
              </a:rPr>
              <a:t> on toimittava </a:t>
            </a:r>
            <a:r>
              <a:rPr lang="fi-FI" dirty="0" err="1">
                <a:solidFill>
                  <a:schemeClr val="tx2"/>
                </a:solidFill>
                <a:latin typeface="Verdana" panose="020B0604030504040204" pitchFamily="34" charset="0"/>
                <a:ea typeface="Verdana" panose="020B0604030504040204" pitchFamily="34" charset="0"/>
              </a:rPr>
              <a:t>hyte:ssä</a:t>
            </a:r>
            <a:r>
              <a:rPr lang="fi-FI" dirty="0">
                <a:solidFill>
                  <a:schemeClr val="tx2"/>
                </a:solidFill>
                <a:latin typeface="Verdana" panose="020B0604030504040204" pitchFamily="34" charset="0"/>
                <a:ea typeface="Verdana" panose="020B0604030504040204" pitchFamily="34" charset="0"/>
              </a:rPr>
              <a:t> yhteistyössä </a:t>
            </a:r>
            <a:r>
              <a:rPr lang="fi-FI" dirty="0">
                <a:solidFill>
                  <a:schemeClr val="accent1"/>
                </a:solidFill>
                <a:latin typeface="Verdana" panose="020B0604030504040204" pitchFamily="34" charset="0"/>
                <a:ea typeface="Verdana" panose="020B0604030504040204" pitchFamily="34" charset="0"/>
              </a:rPr>
              <a:t>hyvinvointialueen </a:t>
            </a:r>
            <a:r>
              <a:rPr lang="fi-FI" dirty="0">
                <a:solidFill>
                  <a:srgbClr val="7030A0"/>
                </a:solidFill>
                <a:latin typeface="Verdana" panose="020B0604030504040204" pitchFamily="34" charset="0"/>
                <a:ea typeface="Verdana" panose="020B0604030504040204" pitchFamily="34" charset="0"/>
              </a:rPr>
              <a:t>/alueen kuntien</a:t>
            </a:r>
            <a:r>
              <a:rPr lang="fi-FI" dirty="0">
                <a:solidFill>
                  <a:schemeClr val="tx2"/>
                </a:solidFill>
                <a:latin typeface="Verdana" panose="020B0604030504040204" pitchFamily="34" charset="0"/>
                <a:ea typeface="Verdana" panose="020B0604030504040204" pitchFamily="34" charset="0"/>
              </a:rPr>
              <a:t> kanssa ….ja </a:t>
            </a:r>
            <a:r>
              <a:rPr lang="fi-FI" dirty="0">
                <a:solidFill>
                  <a:schemeClr val="accent5"/>
                </a:solidFill>
                <a:latin typeface="Verdana" panose="020B0604030504040204" pitchFamily="34" charset="0"/>
                <a:ea typeface="Verdana" panose="020B0604030504040204" pitchFamily="34" charset="0"/>
              </a:rPr>
              <a:t>tehtävä yhteistyötä </a:t>
            </a:r>
            <a:r>
              <a:rPr lang="fi-FI" dirty="0">
                <a:solidFill>
                  <a:schemeClr val="tx2"/>
                </a:solidFill>
                <a:latin typeface="Verdana" panose="020B0604030504040204" pitchFamily="34" charset="0"/>
                <a:ea typeface="Verdana" panose="020B0604030504040204" pitchFamily="34" charset="0"/>
              </a:rPr>
              <a:t>muiden julkisten toimijoiden, yksityisten yritysten ja </a:t>
            </a:r>
            <a:r>
              <a:rPr lang="fi-FI" dirty="0">
                <a:solidFill>
                  <a:srgbClr val="FF0000"/>
                </a:solidFill>
                <a:latin typeface="Verdana" panose="020B0604030504040204" pitchFamily="34" charset="0"/>
                <a:ea typeface="Verdana" panose="020B0604030504040204" pitchFamily="34" charset="0"/>
              </a:rPr>
              <a:t>yleishyödyllisten yhteisöjen kanssa</a:t>
            </a:r>
            <a:r>
              <a:rPr lang="fi-FI" dirty="0">
                <a:solidFill>
                  <a:schemeClr val="tx2"/>
                </a:solidFill>
                <a:latin typeface="Verdana" panose="020B0604030504040204" pitchFamily="34" charset="0"/>
                <a:ea typeface="Verdana" panose="020B0604030504040204" pitchFamily="34" charset="0"/>
              </a:rPr>
              <a:t>. Sen on myös </a:t>
            </a:r>
            <a:r>
              <a:rPr lang="fi-FI" dirty="0">
                <a:solidFill>
                  <a:srgbClr val="FF0000"/>
                </a:solidFill>
                <a:latin typeface="Verdana" panose="020B0604030504040204" pitchFamily="34" charset="0"/>
                <a:ea typeface="Verdana" panose="020B0604030504040204" pitchFamily="34" charset="0"/>
              </a:rPr>
              <a:t>edistettävä </a:t>
            </a:r>
            <a:r>
              <a:rPr lang="fi-FI" dirty="0" err="1">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 työtä tekevien </a:t>
            </a:r>
            <a:r>
              <a:rPr lang="fi-FI" dirty="0">
                <a:solidFill>
                  <a:srgbClr val="FF0000"/>
                </a:solidFill>
                <a:latin typeface="Verdana" panose="020B0604030504040204" pitchFamily="34" charset="0"/>
                <a:ea typeface="Verdana" panose="020B0604030504040204" pitchFamily="34" charset="0"/>
              </a:rPr>
              <a:t>järjestöjen toimintaedellytyksiä ja vaikutusmahdollisuuksia </a:t>
            </a:r>
            <a:r>
              <a:rPr lang="fi-FI" dirty="0" err="1">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 työssä. </a:t>
            </a:r>
            <a:r>
              <a:rPr lang="fi-FI" dirty="0">
                <a:solidFill>
                  <a:srgbClr val="7030A0"/>
                </a:solidFill>
                <a:latin typeface="Verdana" panose="020B0604030504040204" pitchFamily="34" charset="0"/>
                <a:ea typeface="Verdana" panose="020B0604030504040204" pitchFamily="34" charset="0"/>
              </a:rPr>
              <a:t>Hyvinvointialueen on neuvoteltava </a:t>
            </a:r>
            <a:r>
              <a:rPr lang="fi-FI" dirty="0" err="1">
                <a:solidFill>
                  <a:srgbClr val="7030A0"/>
                </a:solidFill>
                <a:latin typeface="Verdana" panose="020B0604030504040204" pitchFamily="34" charset="0"/>
                <a:ea typeface="Verdana" panose="020B0604030504040204" pitchFamily="34" charset="0"/>
              </a:rPr>
              <a:t>väh</a:t>
            </a:r>
            <a:r>
              <a:rPr lang="fi-FI" dirty="0">
                <a:solidFill>
                  <a:srgbClr val="7030A0"/>
                </a:solidFill>
                <a:latin typeface="Verdana" panose="020B0604030504040204" pitchFamily="34" charset="0"/>
                <a:ea typeface="Verdana" panose="020B0604030504040204" pitchFamily="34" charset="0"/>
              </a:rPr>
              <a:t> vuosittain yhdessä alueen kuntien sekä muiden edellä mainittujen hyvinvointialueen alueella </a:t>
            </a:r>
            <a:r>
              <a:rPr lang="fi-FI" dirty="0" err="1">
                <a:solidFill>
                  <a:srgbClr val="7030A0"/>
                </a:solidFill>
                <a:latin typeface="Verdana" panose="020B0604030504040204" pitchFamily="34" charset="0"/>
                <a:ea typeface="Verdana" panose="020B0604030504040204" pitchFamily="34" charset="0"/>
              </a:rPr>
              <a:t>hyte</a:t>
            </a:r>
            <a:r>
              <a:rPr lang="fi-FI" dirty="0">
                <a:solidFill>
                  <a:srgbClr val="7030A0"/>
                </a:solidFill>
                <a:latin typeface="Verdana" panose="020B0604030504040204" pitchFamily="34" charset="0"/>
                <a:ea typeface="Verdana" panose="020B0604030504040204" pitchFamily="34" charset="0"/>
              </a:rPr>
              <a:t>-työtä tekevien toimijoiden kanssa </a:t>
            </a:r>
            <a:r>
              <a:rPr lang="fi-FI" dirty="0" err="1">
                <a:solidFill>
                  <a:srgbClr val="7030A0"/>
                </a:solidFill>
                <a:latin typeface="Verdana" panose="020B0604030504040204" pitchFamily="34" charset="0"/>
                <a:ea typeface="Verdana" panose="020B0604030504040204" pitchFamily="34" charset="0"/>
              </a:rPr>
              <a:t>hyte</a:t>
            </a:r>
            <a:r>
              <a:rPr lang="fi-FI" dirty="0">
                <a:solidFill>
                  <a:srgbClr val="7030A0"/>
                </a:solidFill>
                <a:latin typeface="Verdana" panose="020B0604030504040204" pitchFamily="34" charset="0"/>
                <a:ea typeface="Verdana" panose="020B0604030504040204" pitchFamily="34" charset="0"/>
              </a:rPr>
              <a:t> tavoitteista, toimenpiteistä, yhteistyöstä ja seurannasta</a:t>
            </a:r>
            <a:endParaRPr lang="fi-FI" dirty="0">
              <a:solidFill>
                <a:schemeClr val="tx2"/>
              </a:solidFill>
              <a:latin typeface="Verdana" panose="020B0604030504040204" pitchFamily="34" charset="0"/>
              <a:ea typeface="Verdana" panose="020B0604030504040204" pitchFamily="34" charset="0"/>
            </a:endParaRPr>
          </a:p>
        </p:txBody>
      </p:sp>
      <p:sp>
        <p:nvSpPr>
          <p:cNvPr id="5" name="Päivämäärän paikkamerkki 4"/>
          <p:cNvSpPr>
            <a:spLocks noGrp="1"/>
          </p:cNvSpPr>
          <p:nvPr>
            <p:ph type="dt" sz="half" idx="10"/>
          </p:nvPr>
        </p:nvSpPr>
        <p:spPr>
          <a:xfrm>
            <a:off x="10914227" y="64114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61392-EB7E-434C-9234-EA2984AFA269}" type="datetime1">
              <a:rPr kumimoji="0" lang="fi-FI"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15.5.2022</a:t>
            </a:fld>
            <a:endParaRPr kumimoji="0" lang="fi-FI"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Pyöristetty suorakulmio 3"/>
          <p:cNvSpPr/>
          <p:nvPr/>
        </p:nvSpPr>
        <p:spPr>
          <a:xfrm>
            <a:off x="873457" y="3452884"/>
            <a:ext cx="10351827" cy="79839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egoe Print"/>
              <a:ea typeface="+mn-ea"/>
              <a:cs typeface="+mn-cs"/>
            </a:endParaRPr>
          </a:p>
        </p:txBody>
      </p:sp>
    </p:spTree>
    <p:extLst>
      <p:ext uri="{BB962C8B-B14F-4D97-AF65-F5344CB8AC3E}">
        <p14:creationId xmlns:p14="http://schemas.microsoft.com/office/powerpoint/2010/main" val="36550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683834" y="140995"/>
            <a:ext cx="9535709" cy="6406950"/>
          </a:xfrm>
          <a:solidFill>
            <a:schemeClr val="accent3">
              <a:lumMod val="20000"/>
              <a:lumOff val="80000"/>
            </a:schemeClr>
          </a:solidFill>
        </p:spPr>
        <p:txBody>
          <a:bodyPr>
            <a:normAutofit fontScale="90000"/>
          </a:bodyPr>
          <a:lstStyle/>
          <a:p>
            <a:pPr lvl="0"/>
            <a:r>
              <a:rPr lang="fi-FI" sz="4900" b="1">
                <a:solidFill>
                  <a:schemeClr val="tx2"/>
                </a:solidFill>
                <a:latin typeface="Arial" panose="020B0604020202020204" pitchFamily="34" charset="0"/>
                <a:cs typeface="Arial" panose="020B0604020202020204" pitchFamily="34" charset="0"/>
              </a:rPr>
              <a:t>Mikä on hyvinvointikertomus ja -suunnitelma</a:t>
            </a:r>
            <a:br>
              <a:rPr lang="fi-FI" sz="4900" b="1">
                <a:solidFill>
                  <a:schemeClr val="tx2"/>
                </a:solidFill>
                <a:latin typeface="Arial" panose="020B0604020202020204" pitchFamily="34" charset="0"/>
                <a:cs typeface="Arial" panose="020B0604020202020204" pitchFamily="34" charset="0"/>
              </a:rPr>
            </a:br>
            <a:r>
              <a:rPr lang="fi-FI" sz="4900" b="1">
                <a:solidFill>
                  <a:schemeClr val="tx2"/>
                </a:solidFill>
                <a:latin typeface="Arial" panose="020B0604020202020204" pitchFamily="34" charset="0"/>
                <a:cs typeface="Arial" panose="020B0604020202020204" pitchFamily="34" charset="0"/>
              </a:rPr>
              <a:t> </a:t>
            </a:r>
            <a:r>
              <a:rPr lang="fi-FI" sz="4900">
                <a:solidFill>
                  <a:schemeClr val="tx2"/>
                </a:solidFill>
                <a:latin typeface="Arial" panose="020B0604020202020204" pitchFamily="34" charset="0"/>
                <a:cs typeface="Arial" panose="020B0604020202020204" pitchFamily="34" charset="0"/>
              </a:rPr>
              <a:t> </a:t>
            </a:r>
            <a:br>
              <a:rPr lang="fi-FI">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Tiivis asiakirja, jonka laativat eri hallinnonalojen asiantuntijat yhdessä (myös järjestöt, </a:t>
            </a:r>
            <a:r>
              <a:rPr lang="fi-FI" sz="2000" err="1">
                <a:solidFill>
                  <a:schemeClr val="tx2"/>
                </a:solidFill>
                <a:latin typeface="Arial" panose="020B0604020202020204" pitchFamily="34" charset="0"/>
                <a:cs typeface="Arial" panose="020B0604020202020204" pitchFamily="34" charset="0"/>
              </a:rPr>
              <a:t>srk</a:t>
            </a:r>
            <a:r>
              <a:rPr lang="fi-FI" sz="2000">
                <a:solidFill>
                  <a:schemeClr val="tx2"/>
                </a:solidFill>
                <a:latin typeface="Arial" panose="020B0604020202020204" pitchFamily="34" charset="0"/>
                <a:cs typeface="Arial" panose="020B0604020202020204" pitchFamily="34" charset="0"/>
              </a:rPr>
              <a:t>, yritykset, kokemuksellinen tieto) ja se koostuu seuraavista osista:</a:t>
            </a:r>
            <a:br>
              <a:rPr lang="fi-FI">
                <a:solidFill>
                  <a:schemeClr val="tx2"/>
                </a:solidFill>
                <a:latin typeface="Arial" panose="020B0604020202020204" pitchFamily="34" charset="0"/>
                <a:cs typeface="Arial" panose="020B0604020202020204" pitchFamily="34" charset="0"/>
              </a:rPr>
            </a:br>
            <a:br>
              <a:rPr lang="fi-FI">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OSA1: ”kertomus”</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Tilastojen valossa yhteenveto </a:t>
            </a:r>
            <a:r>
              <a:rPr lang="fi-FI" sz="2000">
                <a:solidFill>
                  <a:srgbClr val="7030A0"/>
                </a:solidFill>
                <a:latin typeface="Arial" panose="020B0604020202020204" pitchFamily="34" charset="0"/>
                <a:cs typeface="Arial" panose="020B0604020202020204" pitchFamily="34" charset="0"/>
              </a:rPr>
              <a:t>hyvinvoinnin nykytilasta ja siihen vaikuttavista tekijöistä</a:t>
            </a:r>
            <a:r>
              <a:rPr lang="fi-FI" sz="2000">
                <a:solidFill>
                  <a:schemeClr val="tx2"/>
                </a:solidFill>
                <a:latin typeface="Arial" panose="020B0604020202020204" pitchFamily="34" charset="0"/>
                <a:cs typeface="Arial" panose="020B0604020202020204" pitchFamily="34" charset="0"/>
              </a:rPr>
              <a:t>, painopisteiden ja tavoitteiden </a:t>
            </a:r>
            <a:r>
              <a:rPr lang="fi-FI" sz="2000">
                <a:solidFill>
                  <a:srgbClr val="7030A0"/>
                </a:solidFill>
                <a:latin typeface="Arial" panose="020B0604020202020204" pitchFamily="34" charset="0"/>
                <a:cs typeface="Arial" panose="020B0604020202020204" pitchFamily="34" charset="0"/>
              </a:rPr>
              <a:t>arviointia</a:t>
            </a:r>
            <a:r>
              <a:rPr lang="fi-FI" sz="2000">
                <a:solidFill>
                  <a:schemeClr val="tx2"/>
                </a:solidFill>
                <a:latin typeface="Arial" panose="020B0604020202020204" pitchFamily="34" charset="0"/>
                <a:cs typeface="Arial" panose="020B0604020202020204" pitchFamily="34" charset="0"/>
              </a:rPr>
              <a:t> ja mitä </a:t>
            </a:r>
            <a:r>
              <a:rPr lang="fi-FI" sz="2000">
                <a:solidFill>
                  <a:srgbClr val="7030A0"/>
                </a:solidFill>
                <a:latin typeface="Arial" panose="020B0604020202020204" pitchFamily="34" charset="0"/>
                <a:cs typeface="Arial" panose="020B0604020202020204" pitchFamily="34" charset="0"/>
              </a:rPr>
              <a:t>toimenpiteitä tehty</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t>
            </a:r>
            <a:r>
              <a:rPr lang="fi-FI" sz="2000" err="1">
                <a:solidFill>
                  <a:schemeClr val="tx2"/>
                </a:solidFill>
                <a:latin typeface="Arial" panose="020B0604020202020204" pitchFamily="34" charset="0"/>
                <a:cs typeface="Arial" panose="020B0604020202020204" pitchFamily="34" charset="0"/>
              </a:rPr>
              <a:t>Laajahvk</a:t>
            </a:r>
            <a:r>
              <a:rPr lang="fi-FI" sz="2000">
                <a:solidFill>
                  <a:schemeClr val="tx2"/>
                </a:solidFill>
                <a:latin typeface="Arial" panose="020B0604020202020204" pitchFamily="34" charset="0"/>
                <a:cs typeface="Arial" panose="020B0604020202020204" pitchFamily="34" charset="0"/>
              </a:rPr>
              <a:t>: valtuustokauden ajalta tähän päivän</a:t>
            </a:r>
            <a:br>
              <a:rPr lang="fi-FI" sz="2000">
                <a:solidFill>
                  <a:schemeClr val="tx2"/>
                </a:solidFill>
                <a:latin typeface="Arial" panose="020B0604020202020204" pitchFamily="34" charset="0"/>
                <a:cs typeface="Arial" panose="020B0604020202020204" pitchFamily="34" charset="0"/>
              </a:rPr>
            </a:br>
            <a:br>
              <a:rPr lang="fi-FI" sz="2000">
                <a:solidFill>
                  <a:schemeClr val="tx2"/>
                </a:solidFill>
                <a:latin typeface="Arial" panose="020B0604020202020204" pitchFamily="34" charset="0"/>
                <a:cs typeface="Arial" panose="020B0604020202020204" pitchFamily="34" charset="0"/>
              </a:rPr>
            </a:br>
            <a:br>
              <a:rPr lang="fi-FI" sz="2000">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2: ”suunnitelma” tulevalle valtuustokaudelle</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Tavoitteet, toimenpiteet, vastuutahot ja resurssit sekä arviointimittarit hyvinvoinnin edistämiseksi, </a:t>
            </a:r>
            <a:r>
              <a:rPr lang="fi-FI" sz="2000">
                <a:solidFill>
                  <a:srgbClr val="7030A0"/>
                </a:solidFill>
                <a:latin typeface="Arial" panose="020B0604020202020204" pitchFamily="34" charset="0"/>
                <a:cs typeface="Arial" panose="020B0604020202020204" pitchFamily="34" charset="0"/>
              </a:rPr>
              <a:t>hyvinvointivajeiden korjaamiseksi</a:t>
            </a:r>
            <a:br>
              <a:rPr lang="fi-FI">
                <a:solidFill>
                  <a:schemeClr val="tx2"/>
                </a:solidFill>
                <a:latin typeface="Arial" panose="020B0604020202020204" pitchFamily="34" charset="0"/>
                <a:cs typeface="Arial" panose="020B0604020202020204" pitchFamily="34" charset="0"/>
              </a:rPr>
            </a:br>
            <a:br>
              <a:rPr lang="fi-FI" sz="1300">
                <a:solidFill>
                  <a:schemeClr val="tx2"/>
                </a:solidFill>
                <a:latin typeface="Arial" panose="020B0604020202020204" pitchFamily="34" charset="0"/>
                <a:cs typeface="Arial" panose="020B0604020202020204" pitchFamily="34" charset="0"/>
              </a:rPr>
            </a:br>
            <a:br>
              <a:rPr lang="fi-FI" sz="1300">
                <a:solidFill>
                  <a:schemeClr val="tx2"/>
                </a:solidFill>
                <a:latin typeface="Arial" panose="020B0604020202020204" pitchFamily="34" charset="0"/>
                <a:cs typeface="Arial" panose="020B0604020202020204" pitchFamily="34" charset="0"/>
              </a:rPr>
            </a:br>
            <a:br>
              <a:rPr lang="fi-FI" sz="1300" b="1">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3: Valtuustohyväksyntä ja toteuttaminen</a:t>
            </a:r>
            <a:br>
              <a:rPr lang="fi-FI" sz="2000" b="1">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Suunnitelman hyväksyminen ja vieminen toteutukseen</a:t>
            </a:r>
          </a:p>
        </p:txBody>
      </p:sp>
      <p:sp>
        <p:nvSpPr>
          <p:cNvPr id="3" name="Nuoli oikealle 2"/>
          <p:cNvSpPr/>
          <p:nvPr/>
        </p:nvSpPr>
        <p:spPr>
          <a:xfrm rot="5400000">
            <a:off x="3892266" y="4198909"/>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
        <p:nvSpPr>
          <p:cNvPr id="6" name="Nuoli oikealle 5"/>
          <p:cNvSpPr/>
          <p:nvPr/>
        </p:nvSpPr>
        <p:spPr>
          <a:xfrm rot="5400000">
            <a:off x="3892267" y="5421681"/>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Tree>
    <p:extLst>
      <p:ext uri="{BB962C8B-B14F-4D97-AF65-F5344CB8AC3E}">
        <p14:creationId xmlns:p14="http://schemas.microsoft.com/office/powerpoint/2010/main" val="409390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3"/>
          <p:cNvSpPr txBox="1">
            <a:spLocks/>
          </p:cNvSpPr>
          <p:nvPr/>
        </p:nvSpPr>
        <p:spPr>
          <a:xfrm>
            <a:off x="2676911" y="6371493"/>
            <a:ext cx="5943600" cy="22860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9A5315"/>
                </a:solidFill>
                <a:effectLst/>
                <a:uLnTx/>
                <a:uFillTx/>
                <a:latin typeface="Segoe Print"/>
                <a:ea typeface="+mn-ea"/>
                <a:cs typeface="+mn-cs"/>
              </a:rPr>
              <a:t>sade.rytkonen(at)kuh.fi</a:t>
            </a:r>
          </a:p>
        </p:txBody>
      </p:sp>
      <p:sp>
        <p:nvSpPr>
          <p:cNvPr id="5" name="Tekstiruutu 4"/>
          <p:cNvSpPr txBox="1"/>
          <p:nvPr/>
        </p:nvSpPr>
        <p:spPr>
          <a:xfrm>
            <a:off x="3948499" y="368601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sp>
        <p:nvSpPr>
          <p:cNvPr id="6" name="Sisällön paikkamerkki 8"/>
          <p:cNvSpPr txBox="1">
            <a:spLocks/>
          </p:cNvSpPr>
          <p:nvPr/>
        </p:nvSpPr>
        <p:spPr>
          <a:xfrm>
            <a:off x="5618693" y="3667549"/>
            <a:ext cx="1031441" cy="584775"/>
          </a:xfrm>
          <a:prstGeom prst="rect">
            <a:avLst/>
          </a:prstGeom>
          <a:solidFill>
            <a:schemeClr val="accent2">
              <a:lumMod val="60000"/>
              <a:lumOff val="40000"/>
            </a:schemeClr>
          </a:solidFill>
          <a:ln>
            <a:solidFill>
              <a:schemeClr val="tx1"/>
            </a:solidFill>
            <a:prstDash val="solid"/>
          </a:ln>
        </p:spPr>
        <p:txBody>
          <a:bodyPr wrap="square" rtlCol="0">
            <a:sp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Vuosi-raportti</a:t>
            </a:r>
          </a:p>
        </p:txBody>
      </p:sp>
      <p:sp>
        <p:nvSpPr>
          <p:cNvPr id="7" name="Tekstiruutu 6"/>
          <p:cNvSpPr txBox="1"/>
          <p:nvPr/>
        </p:nvSpPr>
        <p:spPr>
          <a:xfrm>
            <a:off x="7103306" y="366754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cxnSp>
        <p:nvCxnSpPr>
          <p:cNvPr id="8" name="Suora yhdysviiva 7"/>
          <p:cNvCxnSpPr/>
          <p:nvPr/>
        </p:nvCxnSpPr>
        <p:spPr>
          <a:xfrm>
            <a:off x="2335960" y="2356122"/>
            <a:ext cx="8539811"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kstiruutu 8"/>
          <p:cNvSpPr txBox="1"/>
          <p:nvPr/>
        </p:nvSpPr>
        <p:spPr>
          <a:xfrm>
            <a:off x="2335960" y="1831542"/>
            <a:ext cx="5303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9A5315"/>
                </a:solidFill>
                <a:effectLst/>
                <a:uLnTx/>
                <a:uFillTx/>
                <a:latin typeface="Segoe Print"/>
                <a:ea typeface="+mn-ea"/>
                <a:cs typeface="+mn-cs"/>
              </a:rPr>
              <a:t>VALTUUSTOKAUSITTAIN TOISTUVA SYKLI</a:t>
            </a:r>
          </a:p>
        </p:txBody>
      </p:sp>
      <p:cxnSp>
        <p:nvCxnSpPr>
          <p:cNvPr id="10" name="Suora yhdysviiva 9"/>
          <p:cNvCxnSpPr/>
          <p:nvPr/>
        </p:nvCxnSpPr>
        <p:spPr>
          <a:xfrm>
            <a:off x="3199867"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uora yhdysviiva 10"/>
          <p:cNvCxnSpPr/>
          <p:nvPr/>
        </p:nvCxnSpPr>
        <p:spPr>
          <a:xfrm>
            <a:off x="5240828"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uora yhdysviiva 11"/>
          <p:cNvCxnSpPr/>
          <p:nvPr/>
        </p:nvCxnSpPr>
        <p:spPr>
          <a:xfrm>
            <a:off x="9005358"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uora yhdysviiva 12"/>
          <p:cNvCxnSpPr/>
          <p:nvPr/>
        </p:nvCxnSpPr>
        <p:spPr>
          <a:xfrm>
            <a:off x="7093074"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kstiruutu 13"/>
          <p:cNvSpPr txBox="1"/>
          <p:nvPr/>
        </p:nvSpPr>
        <p:spPr>
          <a:xfrm>
            <a:off x="2226524" y="2530527"/>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4.vuosi</a:t>
            </a:r>
          </a:p>
        </p:txBody>
      </p:sp>
      <p:sp>
        <p:nvSpPr>
          <p:cNvPr id="15" name="Tekstiruutu 14"/>
          <p:cNvSpPr txBox="1"/>
          <p:nvPr/>
        </p:nvSpPr>
        <p:spPr>
          <a:xfrm>
            <a:off x="3540757"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1. vuosi</a:t>
            </a:r>
          </a:p>
        </p:txBody>
      </p:sp>
      <p:sp>
        <p:nvSpPr>
          <p:cNvPr id="16" name="Tekstiruutu 15"/>
          <p:cNvSpPr txBox="1"/>
          <p:nvPr/>
        </p:nvSpPr>
        <p:spPr>
          <a:xfrm>
            <a:off x="545432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2. vuosi</a:t>
            </a:r>
          </a:p>
        </p:txBody>
      </p:sp>
      <p:sp>
        <p:nvSpPr>
          <p:cNvPr id="17" name="Tekstiruutu 16"/>
          <p:cNvSpPr txBox="1"/>
          <p:nvPr/>
        </p:nvSpPr>
        <p:spPr>
          <a:xfrm>
            <a:off x="7334009" y="2579281"/>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3. vuosi</a:t>
            </a:r>
          </a:p>
        </p:txBody>
      </p:sp>
      <p:sp>
        <p:nvSpPr>
          <p:cNvPr id="18" name="Tekstiruutu 17"/>
          <p:cNvSpPr txBox="1"/>
          <p:nvPr/>
        </p:nvSpPr>
        <p:spPr>
          <a:xfrm>
            <a:off x="900535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 vuosi</a:t>
            </a:r>
          </a:p>
        </p:txBody>
      </p:sp>
      <p:sp>
        <p:nvSpPr>
          <p:cNvPr id="19" name="Tekstiruutu 18"/>
          <p:cNvSpPr txBox="1"/>
          <p:nvPr/>
        </p:nvSpPr>
        <p:spPr>
          <a:xfrm>
            <a:off x="8400327" y="3183652"/>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0" name="Tekstiruutu 19"/>
          <p:cNvSpPr txBox="1"/>
          <p:nvPr/>
        </p:nvSpPr>
        <p:spPr>
          <a:xfrm>
            <a:off x="2046007" y="3156083"/>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1" name="Tekstiruutu 20"/>
          <p:cNvSpPr txBox="1"/>
          <p:nvPr/>
        </p:nvSpPr>
        <p:spPr>
          <a:xfrm>
            <a:off x="1994435" y="5086805"/>
            <a:ext cx="8902263" cy="923330"/>
          </a:xfrm>
          <a:prstGeom prst="rect">
            <a:avLst/>
          </a:prstGeom>
          <a:noFill/>
          <a:ln w="28575">
            <a:solidFill>
              <a:schemeClr val="accent2"/>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vuodessa tehdään vuosiraportti </a:t>
            </a:r>
            <a:r>
              <a:rPr kumimoji="0" lang="fi-FI" sz="1800" b="0" i="0" u="none" strike="noStrike" kern="1200" cap="none" spc="0" normalizeH="0" baseline="0" noProof="0">
                <a:ln>
                  <a:noFill/>
                </a:ln>
                <a:solidFill>
                  <a:srgbClr val="000000"/>
                </a:solidFill>
                <a:effectLst/>
                <a:uLnTx/>
                <a:uFillTx/>
                <a:latin typeface="Calibri"/>
                <a:ea typeface="+mn-ea"/>
                <a:cs typeface="+mn-cs"/>
              </a:rPr>
              <a:t>(-&gt; tilinpäätökseen) =</a:t>
            </a:r>
            <a:r>
              <a:rPr kumimoji="0" lang="fi-FI" sz="1800" b="1" i="0" u="none" strike="noStrike" kern="1200" cap="none" spc="0" normalizeH="0" baseline="0" noProof="0">
                <a:ln>
                  <a:noFill/>
                </a:ln>
                <a:solidFill>
                  <a:srgbClr val="000000"/>
                </a:solidFill>
                <a:effectLst/>
                <a:uLnTx/>
                <a:uFillTx/>
                <a:latin typeface="Calibri"/>
                <a:ea typeface="+mn-ea"/>
                <a:cs typeface="+mn-cs"/>
              </a:rPr>
              <a:t> </a:t>
            </a:r>
            <a:r>
              <a:rPr kumimoji="0" lang="fi-FI" sz="1800" b="0" i="0" u="none" strike="noStrike" kern="1200" cap="none" spc="0" normalizeH="0" baseline="0" noProof="0">
                <a:ln>
                  <a:noFill/>
                </a:ln>
                <a:solidFill>
                  <a:srgbClr val="000000"/>
                </a:solidFill>
                <a:effectLst/>
                <a:uLnTx/>
                <a:uFillTx/>
                <a:latin typeface="Calibri"/>
                <a:ea typeface="+mn-ea"/>
                <a:cs typeface="+mn-cs"/>
              </a:rPr>
              <a:t>miten hyvinvointitavoitteissa on edetty tilastojen valossa, mitä on tehty hyvinvointitavoitteiden edistämiseksi. Tarvittaessa tarkennetaan hyvinvointitavoitteita ja toimenpiteitä</a:t>
            </a:r>
          </a:p>
        </p:txBody>
      </p:sp>
      <p:sp>
        <p:nvSpPr>
          <p:cNvPr id="22" name="Tekstiruutu 21"/>
          <p:cNvSpPr txBox="1"/>
          <p:nvPr/>
        </p:nvSpPr>
        <p:spPr>
          <a:xfrm>
            <a:off x="636150" y="233061"/>
            <a:ext cx="10772078" cy="1200329"/>
          </a:xfrm>
          <a:prstGeom prst="rect">
            <a:avLst/>
          </a:prstGeom>
          <a:noFill/>
          <a:ln w="28575">
            <a:solidFill>
              <a:srgbClr val="DD93C8"/>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valtuustokaudessa </a:t>
            </a:r>
            <a:r>
              <a:rPr kumimoji="0" lang="fi-FI" sz="1800" b="0" i="0" u="none" strike="noStrike" kern="1200" cap="none" spc="0" normalizeH="0" baseline="0" noProof="0">
                <a:ln>
                  <a:noFill/>
                </a:ln>
                <a:solidFill>
                  <a:srgbClr val="000000"/>
                </a:solidFill>
                <a:effectLst/>
                <a:uLnTx/>
                <a:uFillTx/>
                <a:latin typeface="Calibri"/>
                <a:ea typeface="+mn-ea"/>
                <a:cs typeface="+mn-cs"/>
              </a:rPr>
              <a:t>tehdään laaja hyvinvointikertomus- ja suunnitelma = hyvinvointikertomus; hyvinvoinnin nykytilan kuvaus ja edellisen valtuustokauden ajalta mitä tehty </a:t>
            </a:r>
            <a:r>
              <a:rPr kumimoji="0" lang="fi-FI" sz="1800" b="0" i="0" u="none" strike="noStrike" kern="1200" cap="none" spc="0" normalizeH="0" baseline="0" noProof="0" err="1">
                <a:ln>
                  <a:noFill/>
                </a:ln>
                <a:solidFill>
                  <a:srgbClr val="000000"/>
                </a:solidFill>
                <a:effectLst/>
                <a:uLnTx/>
                <a:uFillTx/>
                <a:latin typeface="Calibri"/>
                <a:ea typeface="+mn-ea"/>
                <a:cs typeface="+mn-cs"/>
              </a:rPr>
              <a:t>hyten</a:t>
            </a:r>
            <a:r>
              <a:rPr kumimoji="0" lang="fi-FI" sz="1800" b="0" i="0" u="none" strike="noStrike" kern="1200" cap="none" spc="0" normalizeH="0" baseline="0" noProof="0">
                <a:ln>
                  <a:noFill/>
                </a:ln>
                <a:solidFill>
                  <a:srgbClr val="000000"/>
                </a:solidFill>
                <a:effectLst/>
                <a:uLnTx/>
                <a:uFillTx/>
                <a:latin typeface="Calibri"/>
                <a:ea typeface="+mn-ea"/>
                <a:cs typeface="+mn-cs"/>
              </a:rPr>
              <a:t> painopisteiden ja tavoitteiden eteen (vanha valtuusto hyväksyy) ja hyvinvointisuunnitelma; suunnitelma hyvinvointivajeiden korjaamiseksi seuraavalle valtuustokaudelle (=tavoitteet, toimenpiteet, mittarit, vastuut) jonka hyväksyy uusi valtuusto</a:t>
            </a:r>
          </a:p>
        </p:txBody>
      </p:sp>
    </p:spTree>
    <p:extLst>
      <p:ext uri="{BB962C8B-B14F-4D97-AF65-F5344CB8AC3E}">
        <p14:creationId xmlns:p14="http://schemas.microsoft.com/office/powerpoint/2010/main" val="7865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2"/>
          <p:cNvSpPr txBox="1">
            <a:spLocks noChangeArrowheads="1"/>
          </p:cNvSpPr>
          <p:nvPr/>
        </p:nvSpPr>
        <p:spPr bwMode="auto">
          <a:xfrm>
            <a:off x="1631505" y="144000"/>
            <a:ext cx="8064896" cy="700826"/>
          </a:xfrm>
          <a:prstGeom prst="rect">
            <a:avLst/>
          </a:prstGeom>
          <a:solidFill>
            <a:srgbClr val="D80017"/>
          </a:solidFill>
          <a:ln w="9525">
            <a:noFill/>
            <a:miter lim="800000"/>
            <a:headEnd/>
            <a:tailEnd/>
          </a:ln>
        </p:spPr>
        <p:txBody>
          <a:bodyPr rot="0" vert="horz" wrap="square" lIns="91440" tIns="45720" rIns="91440" bIns="45720" anchor="t" anchorCtr="0">
            <a:noAutofit/>
          </a:bodyPr>
          <a:lstStyle/>
          <a:p>
            <a:pPr marL="182245" marR="0" lvl="0" indent="0" algn="l" defTabSz="914400" rtl="0" eaLnBrk="1" fontAlgn="auto" latinLnBrk="0" hangingPunct="1">
              <a:lnSpc>
                <a:spcPct val="100000"/>
              </a:lnSpc>
              <a:spcBef>
                <a:spcPts val="0"/>
              </a:spcBef>
              <a:spcAft>
                <a:spcPts val="1000"/>
              </a:spcAft>
              <a:buClrTx/>
              <a:buSzTx/>
              <a:buFontTx/>
              <a:buNone/>
              <a:tabLst>
                <a:tab pos="174625" algn="l"/>
              </a:tabLst>
              <a:defRPr/>
            </a:pPr>
            <a:r>
              <a:rPr lang="fi-FI" sz="2200" kern="0" noProof="0">
                <a:solidFill>
                  <a:srgbClr val="FFFFFF"/>
                </a:solidFill>
                <a:latin typeface="Arial"/>
                <a:ea typeface="Calibri"/>
                <a:cs typeface="Times New Roman"/>
              </a:rPr>
              <a:t>Hyvinvointisuunnitelman t</a:t>
            </a:r>
            <a:r>
              <a:rPr kumimoji="0" lang="fi-FI" sz="2200" b="0" i="0" u="none" strike="noStrike" kern="0" cap="none" spc="0" normalizeH="0" baseline="0" noProof="0">
                <a:ln>
                  <a:noFill/>
                </a:ln>
                <a:solidFill>
                  <a:srgbClr val="FFFFFF"/>
                </a:solidFill>
                <a:effectLst/>
                <a:uLnTx/>
                <a:uFillTx/>
                <a:latin typeface="Arial"/>
                <a:ea typeface="Calibri"/>
                <a:cs typeface="Times New Roman"/>
              </a:rPr>
              <a:t>avoitteet pohjautuvat tietoon </a:t>
            </a:r>
            <a:r>
              <a:rPr lang="fi-FI" sz="2200" kern="0">
                <a:solidFill>
                  <a:srgbClr val="FFFFFF"/>
                </a:solidFill>
                <a:latin typeface="Arial"/>
                <a:ea typeface="Calibri"/>
                <a:cs typeface="Times New Roman"/>
              </a:rPr>
              <a:t>asukkaiden</a:t>
            </a:r>
            <a:r>
              <a:rPr kumimoji="0" lang="fi-FI" sz="2200" b="0" i="0" u="none" strike="noStrike" kern="0" cap="none" spc="0" normalizeH="0" baseline="0" noProof="0">
                <a:ln>
                  <a:noFill/>
                </a:ln>
                <a:solidFill>
                  <a:srgbClr val="FFFFFF"/>
                </a:solidFill>
                <a:effectLst/>
                <a:uLnTx/>
                <a:uFillTx/>
                <a:latin typeface="Arial"/>
                <a:ea typeface="Calibri"/>
                <a:cs typeface="Times New Roman"/>
              </a:rPr>
              <a:t> hyvinvoinnista 		</a:t>
            </a:r>
            <a:endParaRPr lang="fi-FI"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 name="Tekstiruutu 1"/>
          <p:cNvSpPr txBox="1"/>
          <p:nvPr/>
        </p:nvSpPr>
        <p:spPr>
          <a:xfrm>
            <a:off x="5951984" y="1344228"/>
            <a:ext cx="3240361" cy="28700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i-FI" sz="1100" b="0" i="0" u="none" strike="noStrike" kern="1200" cap="none" spc="0" normalizeH="0" baseline="0" noProof="0">
                <a:ln>
                  <a:noFill/>
                </a:ln>
                <a:solidFill>
                  <a:srgbClr val="0F0F0F"/>
                </a:solidFill>
                <a:effectLst/>
                <a:uLnTx/>
                <a:uFillTx/>
                <a:latin typeface="Arial" panose="020B0604020202020204" pitchFamily="34" charset="0"/>
                <a:ea typeface="Times New Roman"/>
                <a:cs typeface="Arial" panose="020B0604020202020204" pitchFamily="34" charset="0"/>
              </a:rPr>
              <a:t>. </a:t>
            </a:r>
            <a:endParaRPr kumimoji="0" lang="fi-FI" sz="1100" b="0" i="0" u="none" strike="noStrike" kern="1200" cap="none" spc="0" normalizeH="0" baseline="0" noProof="0">
              <a:ln>
                <a:noFill/>
              </a:ln>
              <a:solidFill>
                <a:srgbClr val="0F0F0F"/>
              </a:solidFill>
              <a:effectLst/>
              <a:uLnTx/>
              <a:uFillTx/>
              <a:latin typeface="Arial" panose="020B0604020202020204" pitchFamily="34" charset="0"/>
              <a:ea typeface="Calibri"/>
              <a:cs typeface="Arial" panose="020B0604020202020204" pitchFamily="34" charset="0"/>
            </a:endParaRPr>
          </a:p>
        </p:txBody>
      </p:sp>
      <p:sp>
        <p:nvSpPr>
          <p:cNvPr id="8" name="Sisällön paikkamerkki 2"/>
          <p:cNvSpPr txBox="1">
            <a:spLocks/>
          </p:cNvSpPr>
          <p:nvPr/>
        </p:nvSpPr>
        <p:spPr>
          <a:xfrm>
            <a:off x="1631506" y="908720"/>
            <a:ext cx="7927274" cy="3031827"/>
          </a:xfrm>
          <a:prstGeom prst="rect">
            <a:avLst/>
          </a:prstGeom>
          <a:solidFill>
            <a:schemeClr val="bg2">
              <a:lumMod val="95000"/>
            </a:schemeClr>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4000"/>
              </a:lnSpc>
              <a:buNone/>
              <a:defRPr/>
            </a:pPr>
            <a:r>
              <a:rPr kumimoji="0" lang="fi-FI" sz="1300" b="1" i="0" u="none" strike="noStrike" kern="1200" cap="none" spc="0" normalizeH="0" baseline="0" noProof="0" dirty="0">
                <a:ln>
                  <a:noFill/>
                </a:ln>
                <a:solidFill>
                  <a:srgbClr val="0F0F0F"/>
                </a:solidFill>
                <a:effectLst/>
                <a:uLnTx/>
                <a:uFillTx/>
                <a:latin typeface="Arial"/>
                <a:cs typeface="Arial"/>
              </a:rPr>
              <a:t>Indikaattoritieto </a:t>
            </a:r>
            <a:r>
              <a:rPr kumimoji="0" lang="fi-FI" sz="1300" b="0" i="0" u="none" strike="noStrike" kern="1200" cap="none" spc="0" normalizeH="0" baseline="0" noProof="0" dirty="0">
                <a:ln>
                  <a:noFill/>
                </a:ln>
                <a:solidFill>
                  <a:srgbClr val="0F0F0F"/>
                </a:solidFill>
                <a:effectLst/>
                <a:uLnTx/>
                <a:uFillTx/>
                <a:latin typeface="Arial"/>
                <a:cs typeface="Arial"/>
              </a:rPr>
              <a:t>kuntalaisten hyvinvoinnista ja terveydestä saadaan</a:t>
            </a:r>
            <a:r>
              <a:rPr kumimoji="0" lang="fi-FI" sz="1300" b="0" i="0" u="none" strike="noStrike" kern="1200" cap="none" spc="0" normalizeH="0" baseline="0" noProof="0" dirty="0">
                <a:ln>
                  <a:noFill/>
                </a:ln>
                <a:solidFill>
                  <a:srgbClr val="0070C0"/>
                </a:solidFill>
                <a:effectLst/>
                <a:uLnTx/>
                <a:uFillTx/>
                <a:latin typeface="Arial"/>
                <a:cs typeface="Arial"/>
              </a:rPr>
              <a:t> </a:t>
            </a:r>
            <a:r>
              <a:rPr kumimoji="0" lang="fi-FI" sz="1300" b="0" i="0" u="none" strike="noStrike" kern="1200" cap="none" spc="0" normalizeH="0" baseline="0" noProof="0" dirty="0">
                <a:ln>
                  <a:noFill/>
                </a:ln>
                <a:solidFill>
                  <a:srgbClr val="0F0F0F"/>
                </a:solidFill>
                <a:effectLst/>
                <a:uLnTx/>
                <a:uFillTx/>
                <a:latin typeface="Arial"/>
                <a:cs typeface="Arial"/>
              </a:rPr>
              <a:t>niistä tietokannoista, joista se on </a:t>
            </a:r>
            <a:r>
              <a:rPr kumimoji="0" lang="fi-FI" sz="1300" b="0" i="0" u="none" strike="noStrike" kern="1200" cap="none" spc="0" normalizeH="0" baseline="0" noProof="0">
                <a:ln>
                  <a:noFill/>
                </a:ln>
                <a:solidFill>
                  <a:srgbClr val="0F0F0F"/>
                </a:solidFill>
                <a:effectLst/>
                <a:uLnTx/>
                <a:uFillTx/>
                <a:latin typeface="Arial"/>
                <a:cs typeface="Arial"/>
              </a:rPr>
              <a:t>toistaiseksi mahdollista</a:t>
            </a:r>
            <a:r>
              <a:rPr lang="fi-FI" sz="1300">
                <a:solidFill>
                  <a:srgbClr val="0F0F0F"/>
                </a:solidFill>
                <a:latin typeface="Arial"/>
                <a:cs typeface="Arial"/>
              </a:rPr>
              <a:t>, mm.:</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Sotkanet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www.sotkanet.fi</a:t>
            </a:r>
            <a:r>
              <a:rPr kumimoji="0" lang="fi-FI" sz="13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FinSote</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Kansallinen terveys-, hyvinvointi- ja palvelututkimus (entinen ATH) ww.terveytemme.fi/</a:t>
            </a:r>
            <a:r>
              <a:rPr kumimoji="0" lang="fi-FI" sz="13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ath</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FinLapset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Lasten, nuorten ja perheiden terveys ja hyvinvointi</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Kouluterveyskysely</a:t>
            </a:r>
            <a:r>
              <a:rPr kumimoji="0" lang="fi-FI" sz="13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http://www.thl.fi/fi/tutkimus-ja-asiantuntijatyo/vaestotutkimukset/kouluterveyskysely</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Tea-viisari</a:t>
            </a:r>
            <a:r>
              <a:rPr kumimoji="0" 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hlinkClick r:id="rId3"/>
              </a:rPr>
              <a:t>https://www.thl.fi/fi/web/terveyden-edistaminen/johtaminen/tyokaluja/teaviisari</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57150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Esim. </a:t>
            </a:r>
            <a:r>
              <a:rPr kumimoji="0" lang="fi-FI" sz="12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TEAkulttuuri</a:t>
            </a: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tulokset</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/maakunnan omat indikaattorit ja tilastot – esim. nykytila.fi</a:t>
            </a:r>
          </a:p>
          <a:p>
            <a:pPr marL="171450" lvl="1" indent="-171450">
              <a:buFont typeface="Arial" panose="020B0604020202020204" pitchFamily="34" charset="0"/>
              <a:buChar char="•"/>
              <a:defRPr/>
            </a:pPr>
            <a:r>
              <a:rPr kumimoji="0" lang="fi-FI" sz="1300" b="1" i="0" u="none" strike="noStrike" kern="1200" cap="none" spc="0" normalizeH="0" baseline="0" noProof="0">
                <a:ln>
                  <a:noFill/>
                </a:ln>
                <a:solidFill>
                  <a:srgbClr val="000000"/>
                </a:solidFill>
                <a:effectLst/>
                <a:uLnTx/>
                <a:uFillTx/>
                <a:latin typeface="Arial"/>
                <a:cs typeface="Arial"/>
              </a:rPr>
              <a:t>Poliisin tilastot</a:t>
            </a:r>
            <a:r>
              <a:rPr lang="fi-FI" sz="1300" b="1">
                <a:solidFill>
                  <a:srgbClr val="000000"/>
                </a:solidFill>
                <a:latin typeface="Arial"/>
                <a:cs typeface="Arial"/>
              </a:rPr>
              <a:t>, Onnettomuusinstituutti OTI, </a:t>
            </a:r>
            <a:endParaRPr lang="fi-FI" sz="13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kumimoji="0" lang="fi-FI" sz="1300" b="1" i="0" u="none" strike="noStrike" kern="1200" cap="none" spc="0" normalizeH="0" baseline="0" noProof="0" dirty="0">
                <a:ln>
                  <a:noFill/>
                </a:ln>
                <a:solidFill>
                  <a:srgbClr val="000000"/>
                </a:solidFill>
                <a:effectLst/>
                <a:uLnTx/>
                <a:uFillTx/>
                <a:latin typeface="Arial"/>
                <a:cs typeface="Arial"/>
              </a:rPr>
              <a:t>Lasten ja nuorten ylipaino ja lihavuus</a:t>
            </a:r>
            <a:r>
              <a:rPr lang="fi-FI" sz="1300" b="1" dirty="0">
                <a:solidFill>
                  <a:srgbClr val="000000"/>
                </a:solidFill>
                <a:latin typeface="Arial"/>
                <a:cs typeface="Arial"/>
              </a:rPr>
              <a:t> </a:t>
            </a:r>
            <a:r>
              <a:rPr lang="fi-FI" sz="1300" dirty="0">
                <a:solidFill>
                  <a:srgbClr val="000000"/>
                </a:solidFill>
                <a:latin typeface="Arial"/>
                <a:cs typeface="Arial"/>
              </a:rPr>
              <a:t>(</a:t>
            </a:r>
            <a:r>
              <a:rPr lang="fi-FI" sz="1300" dirty="0">
                <a:latin typeface="Arial"/>
                <a:ea typeface="+mn-lt"/>
                <a:cs typeface="+mn-lt"/>
                <a:hlinkClick r:id="rId4">
                  <a:extLst>
                    <a:ext uri="{A12FA001-AC4F-418D-AE19-62706E023703}">
                      <ahyp:hlinkClr xmlns:ahyp="http://schemas.microsoft.com/office/drawing/2018/hyperlinkcolor" val="tx"/>
                    </a:ext>
                  </a:extLst>
                </a:hlinkClick>
              </a:rPr>
              <a:t>FinLapset-rekisteriseuranta - Terveytemme - THL</a:t>
            </a:r>
            <a:r>
              <a:rPr lang="fi-FI" sz="1300" dirty="0">
                <a:solidFill>
                  <a:srgbClr val="000000"/>
                </a:solidFill>
                <a:latin typeface="Arial"/>
                <a:cs typeface="Arial"/>
              </a:rPr>
              <a:t>)</a:t>
            </a:r>
            <a:endParaRPr lang="fi-FI" sz="13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Laadulliset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kyselyt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ja asiakaspalautteet – mm. kokemuksellinen hyvinvointikysely</a:t>
            </a:r>
          </a:p>
        </p:txBody>
      </p:sp>
      <p:sp>
        <p:nvSpPr>
          <p:cNvPr id="11" name="Tekstiruutu 3"/>
          <p:cNvSpPr txBox="1"/>
          <p:nvPr/>
        </p:nvSpPr>
        <p:spPr>
          <a:xfrm>
            <a:off x="5541343" y="4084563"/>
            <a:ext cx="1993776" cy="2554545"/>
          </a:xfrm>
          <a:prstGeom prst="rect">
            <a:avLst/>
          </a:prstGeom>
          <a:noFill/>
          <a:ln w="28575">
            <a:solidFill>
              <a:srgbClr val="B0173E"/>
            </a:solidFill>
          </a:ln>
        </p:spPr>
        <p:txBody>
          <a:bodyPr wrap="square" rtlCol="0">
            <a:spAutoFit/>
          </a:bodyPr>
          <a:ls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-Savon vertailumaakunnat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endParaRP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Etelä-Savo</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Keski-Suomi</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Pirkanmaa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-Pohjanmaa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-Karjala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Koko maa</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853" y="4397681"/>
            <a:ext cx="2261226" cy="24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1765388" y="4259635"/>
            <a:ext cx="32875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Hyvinvoinnin tilan kuvaus eli koottu indikaattoritieto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mikä hyvää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a:t>
            </a:r>
            <a:r>
              <a:rPr kumimoji="0" lang="fi-FI" sz="2000" b="1" i="0" u="none" strike="noStrike" kern="1200" cap="none" spc="0" normalizeH="0" baseline="0" noProof="0">
                <a:ln>
                  <a:noFill/>
                </a:ln>
                <a:solidFill>
                  <a:srgbClr val="FF0000"/>
                </a:solidFill>
                <a:effectLst/>
                <a:uLnTx/>
                <a:uFillTx/>
                <a:latin typeface="Calibri"/>
                <a:ea typeface="+mn-ea"/>
                <a:cs typeface="+mn-cs"/>
              </a:rPr>
              <a:t>mikä kehitettävää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	-&gt; </a:t>
            </a:r>
            <a:r>
              <a:rPr kumimoji="0" lang="fi-FI" sz="2000" b="1" i="0" u="none" strike="noStrike" kern="1200" cap="none" spc="0" normalizeH="0" baseline="0" noProof="0">
                <a:ln>
                  <a:noFill/>
                </a:ln>
                <a:solidFill>
                  <a:srgbClr val="FF0000"/>
                </a:solidFill>
                <a:effectLst/>
                <a:uLnTx/>
                <a:uFillTx/>
                <a:latin typeface="Calibri"/>
                <a:ea typeface="+mn-ea"/>
                <a:cs typeface="+mn-cs"/>
              </a:rPr>
              <a:t>painopisteet</a:t>
            </a:r>
            <a:r>
              <a:rPr kumimoji="0" lang="fi-FI" sz="2000" b="1" i="0" u="none" strike="noStrike" kern="1200" cap="none" spc="0" normalizeH="0" noProof="0">
                <a:ln>
                  <a:noFill/>
                </a:ln>
                <a:solidFill>
                  <a:srgbClr val="FF0000"/>
                </a:solidFill>
                <a:effectLst/>
                <a:uLnTx/>
                <a:uFillTx/>
                <a:latin typeface="Calibri"/>
                <a:ea typeface="+mn-ea"/>
                <a:cs typeface="+mn-cs"/>
              </a:rPr>
              <a:t> ja 	</a:t>
            </a:r>
            <a:r>
              <a:rPr kumimoji="0" lang="fi-FI" sz="2000" b="1" i="0" u="none" strike="noStrike" kern="1200" cap="none" spc="0" normalizeH="0" baseline="0" noProof="0">
                <a:ln>
                  <a:noFill/>
                </a:ln>
                <a:solidFill>
                  <a:srgbClr val="FF0000"/>
                </a:solidFill>
                <a:effectLst/>
                <a:uLnTx/>
                <a:uFillTx/>
                <a:latin typeface="Calibri"/>
                <a:ea typeface="+mn-ea"/>
                <a:cs typeface="+mn-cs"/>
              </a:rPr>
              <a:t>tavoitteet 	seuraavalle</a:t>
            </a:r>
            <a:r>
              <a:rPr kumimoji="0" lang="fi-FI" sz="2000" b="1" i="0" u="none" strike="noStrike" kern="1200" cap="none" spc="0" normalizeH="0" noProof="0">
                <a:ln>
                  <a:noFill/>
                </a:ln>
                <a:solidFill>
                  <a:srgbClr val="FF0000"/>
                </a:solidFill>
                <a:effectLst/>
                <a:uLnTx/>
                <a:uFillTx/>
                <a:latin typeface="Calibri"/>
                <a:ea typeface="+mn-ea"/>
                <a:cs typeface="+mn-cs"/>
              </a:rPr>
              <a:t> 	</a:t>
            </a:r>
            <a:r>
              <a:rPr kumimoji="0" lang="fi-FI" sz="2000" b="1" i="0" u="none" strike="noStrike" kern="1200" cap="none" spc="0" normalizeH="0" baseline="0" noProof="0">
                <a:ln>
                  <a:noFill/>
                </a:ln>
                <a:solidFill>
                  <a:srgbClr val="FF0000"/>
                </a:solidFill>
                <a:effectLst/>
                <a:uLnTx/>
                <a:uFillTx/>
                <a:latin typeface="Calibri"/>
                <a:ea typeface="+mn-ea"/>
                <a:cs typeface="+mn-cs"/>
              </a:rPr>
              <a:t>valtuustokaudelle</a:t>
            </a:r>
          </a:p>
        </p:txBody>
      </p:sp>
      <p:sp>
        <p:nvSpPr>
          <p:cNvPr id="5" name="Alanuoli 4"/>
          <p:cNvSpPr/>
          <p:nvPr/>
        </p:nvSpPr>
        <p:spPr>
          <a:xfrm>
            <a:off x="2722479" y="4004441"/>
            <a:ext cx="178376" cy="393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Kuv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7810" y="764704"/>
            <a:ext cx="2375022" cy="4242018"/>
          </a:xfrm>
          <a:prstGeom prst="rect">
            <a:avLst/>
          </a:prstGeom>
        </p:spPr>
      </p:pic>
      <p:sp>
        <p:nvSpPr>
          <p:cNvPr id="10" name="Suorakulmio 9"/>
          <p:cNvSpPr/>
          <p:nvPr/>
        </p:nvSpPr>
        <p:spPr>
          <a:xfrm>
            <a:off x="10116180" y="6289159"/>
            <a:ext cx="1478290" cy="369332"/>
          </a:xfrm>
          <a:prstGeom prst="rect">
            <a:avLst/>
          </a:prstGeom>
        </p:spPr>
        <p:txBody>
          <a:bodyPr wrap="none">
            <a:spAutoFit/>
          </a:bodyPr>
          <a:lstStyle/>
          <a:p>
            <a:fld id="{FCF95473-7271-43C3-BA3A-90E0154EEEDE}" type="datetime1">
              <a:rPr lang="fi-FI">
                <a:solidFill>
                  <a:srgbClr val="9A5315"/>
                </a:solidFill>
              </a:rPr>
              <a:pPr/>
              <a:t>15.5.2022</a:t>
            </a:fld>
            <a:endParaRPr lang="fi-FI"/>
          </a:p>
        </p:txBody>
      </p:sp>
    </p:spTree>
    <p:extLst>
      <p:ext uri="{BB962C8B-B14F-4D97-AF65-F5344CB8AC3E}">
        <p14:creationId xmlns:p14="http://schemas.microsoft.com/office/powerpoint/2010/main" val="298381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rveypal">
  <a:themeElements>
    <a:clrScheme name="Mukautettu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uopion kaupunki esitysmalli">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_kevyt" id="{7B8EAA18-2754-4FDD-AD0F-CE380211F05D}" vid="{F16D8048-85F3-4CD3-B538-0A3527577344}"/>
    </a:ext>
  </a:extLst>
</a:theme>
</file>

<file path=ppt/theme/theme4.xml><?xml version="1.0" encoding="utf-8"?>
<a:theme xmlns:a="http://schemas.openxmlformats.org/drawingml/2006/main" name="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5.xml><?xml version="1.0" encoding="utf-8"?>
<a:theme xmlns:a="http://schemas.openxmlformats.org/drawingml/2006/main" name="1_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6.xml><?xml version="1.0" encoding="utf-8"?>
<a:theme xmlns:a="http://schemas.openxmlformats.org/drawingml/2006/main" name="2_Pohjois-Savo 2019 powerpoint (1)">
  <a:themeElements>
    <a:clrScheme name="Pohjois-Savo 2019">
      <a:dk1>
        <a:srgbClr val="000000"/>
      </a:dk1>
      <a:lt1>
        <a:srgbClr val="FFFFFF"/>
      </a:lt1>
      <a:dk2>
        <a:srgbClr val="878787"/>
      </a:dk2>
      <a:lt2>
        <a:srgbClr val="DADAD9"/>
      </a:lt2>
      <a:accent1>
        <a:srgbClr val="FFDD00"/>
      </a:accent1>
      <a:accent2>
        <a:srgbClr val="FBB900"/>
      </a:accent2>
      <a:accent3>
        <a:srgbClr val="AFCA0A"/>
      </a:accent3>
      <a:accent4>
        <a:srgbClr val="4F81BD"/>
      </a:accent4>
      <a:accent5>
        <a:srgbClr val="1F497D"/>
      </a:accent5>
      <a:accent6>
        <a:srgbClr val="000000"/>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ys1" id="{83F163A0-1659-43C4-B23A-226237F335CB}" vid="{ECF23CE6-86C3-4B1F-937F-49B0DDD0063F}"/>
    </a:ext>
  </a:extLst>
</a:theme>
</file>

<file path=ppt/theme/theme7.xml><?xml version="1.0" encoding="utf-8"?>
<a:theme xmlns:a="http://schemas.openxmlformats.org/drawingml/2006/main" name="2_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533826CCAFA448B90A42C051EA7562" ma:contentTypeVersion="2" ma:contentTypeDescription="Create a new document." ma:contentTypeScope="" ma:versionID="c0a676ffbd80d58a7d91ddea520a0432">
  <xsd:schema xmlns:xsd="http://www.w3.org/2001/XMLSchema" xmlns:xs="http://www.w3.org/2001/XMLSchema" xmlns:p="http://schemas.microsoft.com/office/2006/metadata/properties" xmlns:ns2="a098687c-7236-4c5e-a553-a497f95a5a8a" targetNamespace="http://schemas.microsoft.com/office/2006/metadata/properties" ma:root="true" ma:fieldsID="27439de62dc80f9f04cf3981bd56f649" ns2:_="">
    <xsd:import namespace="a098687c-7236-4c5e-a553-a497f95a5a8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8687c-7236-4c5e-a553-a497f95a5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A78C3-4DDF-4046-95B5-0A92A072AB0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a098687c-7236-4c5e-a553-a497f95a5a8a"/>
    <ds:schemaRef ds:uri="http://www.w3.org/XML/1998/namespace"/>
  </ds:schemaRefs>
</ds:datastoreItem>
</file>

<file path=customXml/itemProps2.xml><?xml version="1.0" encoding="utf-8"?>
<ds:datastoreItem xmlns:ds="http://schemas.openxmlformats.org/officeDocument/2006/customXml" ds:itemID="{1D2F3A95-0960-4264-8313-62F4F3B4A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8687c-7236-4c5e-a553-a497f95a5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3A818A-4F68-4D06-9F05-14EF3BC61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11373</Words>
  <Application>Microsoft Office PowerPoint</Application>
  <PresentationFormat>Laajakuva</PresentationFormat>
  <Paragraphs>1370</Paragraphs>
  <Slides>56</Slides>
  <Notes>24</Notes>
  <HiddenSlides>0</HiddenSlides>
  <MMClips>0</MMClips>
  <ScaleCrop>false</ScaleCrop>
  <HeadingPairs>
    <vt:vector size="6" baseType="variant">
      <vt:variant>
        <vt:lpstr>Käytetyt fontit</vt:lpstr>
      </vt:variant>
      <vt:variant>
        <vt:i4>9</vt:i4>
      </vt:variant>
      <vt:variant>
        <vt:lpstr>Teema</vt:lpstr>
      </vt:variant>
      <vt:variant>
        <vt:i4>7</vt:i4>
      </vt:variant>
      <vt:variant>
        <vt:lpstr>Dian otsikot</vt:lpstr>
      </vt:variant>
      <vt:variant>
        <vt:i4>56</vt:i4>
      </vt:variant>
    </vt:vector>
  </HeadingPairs>
  <TitlesOfParts>
    <vt:vector size="72" baseType="lpstr">
      <vt:lpstr>Arial</vt:lpstr>
      <vt:lpstr>Arial,Sans-Serif</vt:lpstr>
      <vt:lpstr>Calibri</vt:lpstr>
      <vt:lpstr>Calibri Light</vt:lpstr>
      <vt:lpstr>Georgia</vt:lpstr>
      <vt:lpstr>Segoe Print</vt:lpstr>
      <vt:lpstr>Verdana</vt:lpstr>
      <vt:lpstr>Wingdings</vt:lpstr>
      <vt:lpstr>Wingdings,Sans-Serif</vt:lpstr>
      <vt:lpstr>Office-teema</vt:lpstr>
      <vt:lpstr>Surveypal</vt:lpstr>
      <vt:lpstr>1_Kuopion kaupunki esitysmalli</vt:lpstr>
      <vt:lpstr>Luontoaiheinen piirros 16x9</vt:lpstr>
      <vt:lpstr>1_Luontoaiheinen piirros 16x9</vt:lpstr>
      <vt:lpstr>2_Pohjois-Savo 2019 powerpoint (1)</vt:lpstr>
      <vt:lpstr>2_Luontoaiheinen piirros 16x9</vt:lpstr>
      <vt:lpstr>   Pohjois-Savon laaja hyvinvointikertomus ja -suunnitelma 2021-2025  </vt:lpstr>
      <vt:lpstr>Hyvinvointikertomuksen ja -suunnitelman laatinut rukkasryhmä, pj. Säde Rytkönen</vt:lpstr>
      <vt:lpstr>Hyvinvointikertomuksen ja –suunnitelman työstämiseen ovat osallistuneet useat eri tahot</vt:lpstr>
      <vt:lpstr>Terveydenhuoltolaki 12§</vt:lpstr>
      <vt:lpstr>Terveydenhuoltolaki 12§ jatkuu…</vt:lpstr>
      <vt:lpstr>HYTE-kunnassa  (sote-järjestämislaki, 6§) ja hyvinvointialueella (sote-järjestämislaki 7§)</vt:lpstr>
      <vt:lpstr>Mikä on hyvinvointikertomus ja -suunnitelma    Tiivis asiakirja, jonka laativat eri hallinnonalojen asiantuntijat yhdessä (myös järjestöt, srk, yritykset, kokemuksellinen tieto) ja se koostuu seuraavista osista:  OSA1: ”kertomus” Tilastojen valossa yhteenveto hyvinvoinnin nykytilasta ja siihen vaikuttavista tekijöistä, painopisteiden ja tavoitteiden arviointia ja mitä toimenpiteitä tehty * Laajahvk: valtuustokauden ajalta tähän päivän   OSA 2: ”suunnitelma” tulevalle valtuustokaudelle Tavoitteet, toimenpiteet, vastuutahot ja resurssit sekä arviointimittarit hyvinvoinnin edistämiseksi, hyvinvointivajeiden korjaamiseksi    OSA 3: Valtuustohyväksyntä ja toteuttaminen Suunnitelman hyväksyminen ja vieminen toteutukseen</vt:lpstr>
      <vt:lpstr>PowerPoint-esitys</vt:lpstr>
      <vt:lpstr>PowerPoint-esitys</vt:lpstr>
      <vt:lpstr>POHJOIS-SAVON HYVINVOINTIKERTOMUS – POHJA HYVINVOINTISUUNNITELMALLE</vt:lpstr>
      <vt:lpstr>HYVINVOINNIN NYKYTILANNE - HYTE-rakenne maakunnassa - HYTE-rakenne kunnissa - HYTE eri toimialoilla - Hyvinvoinnintila eri ikäryhmissä</vt:lpstr>
      <vt:lpstr>HYTE-RAKENTEET</vt:lpstr>
      <vt:lpstr>PowerPoint-esitys</vt:lpstr>
      <vt:lpstr>Kuntien HYTE-rakenne Pohjois-Savossa</vt:lpstr>
      <vt:lpstr>HYTE- eri toimialoilla</vt:lpstr>
      <vt:lpstr>HYTE-prosessit - terveydenedistämisaktiivisuus</vt:lpstr>
      <vt:lpstr>MITEN POHJOIS-SAVOLAISET VOIVAT?</vt:lpstr>
      <vt:lpstr>Toimintaympäristö (elinvoima, väestö, aluetalous, työttömyys, koulutus, katuturvallisuus)</vt:lpstr>
      <vt:lpstr>Lapset, nuoret ja lapsiperheet</vt:lpstr>
      <vt:lpstr>Nuoret (yläkoulu) ja nuoret aikuiset (2.asteen nuoret)</vt:lpstr>
      <vt:lpstr>Työikäiset</vt:lpstr>
      <vt:lpstr>Ikäihmiset</vt:lpstr>
      <vt:lpstr>POHJOIS-SAVON HYVINVOINTISUUNNTELMA VUOSILLE 2021-2025</vt:lpstr>
      <vt:lpstr>Hyvinvointisuunnitelma pohjautuu hyvinvointikertomukseen</vt:lpstr>
      <vt:lpstr>Hyvinvointisuunnitelmaa läpileikkaavat näkökulmat</vt:lpstr>
      <vt:lpstr>Millä menetelmillä saavutetaan tavoitteet</vt:lpstr>
      <vt:lpstr>HYTE-työn menetelmien valinnassa pyritty toteuttamaan seuraavaa priorisointia</vt:lpstr>
      <vt:lpstr>Hyvinvointisuunnitelma menetelmävalikkona kunnille</vt:lpstr>
      <vt:lpstr>Asukkaiden osallistaminen Pohjois-Savon hyvinvointikertomuksen ja –suunnitelman laadintaan</vt:lpstr>
      <vt:lpstr>Pohjois-Savon hyvinvointitavoitteet 2021-2025</vt:lpstr>
      <vt:lpstr>Painopiste: Osallisuuden vahvistuminen ja yksinäisyyden vähentäminen</vt:lpstr>
      <vt:lpstr>Painopiste: Osallisuuden vahvistuminen ja yksinäisyyden vähentäminen</vt:lpstr>
      <vt:lpstr>Painopiste: Vanhemmuus vahvistuu</vt:lpstr>
      <vt:lpstr>Painopiste: Vanhemmuus vahvistuu</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Mielen hyvinvointi ja riippuvuuksien ehkäisy </vt:lpstr>
      <vt:lpstr>Painopiste: Mielen hyvinvointi ja riippuvuuksien ehkäisy </vt:lpstr>
      <vt:lpstr>Painopiste: Mielen hyvinvointi ja riippuvuuksien ehkäisy </vt:lpstr>
      <vt:lpstr>Painopiste: Mielen hyvinvointi ja riippuvuuksien ehkäisy </vt:lpstr>
      <vt:lpstr>Painopiste: Tapaturmien ja väkivallan ehkäiseminen</vt:lpstr>
      <vt:lpstr>Painopiste: Tapaturmien ja väkivallan ehkäiseminen</vt:lpstr>
      <vt:lpstr>Painopiste: Tapaturmien ja väkivallan ehkäiseminen</vt:lpstr>
      <vt:lpstr>Painopiste: Tapaturmien ja väkivallan ehkäiseminen</vt:lpstr>
      <vt:lpstr>Painopiste: Hyte- resurssien, rakenteiden ja prosessien vahvistuminen</vt:lpstr>
      <vt:lpstr>Painopiste: Hyte- resurssien, rakenteiden ja prosessien vahvistuminen</vt:lpstr>
      <vt:lpstr>Edellä mainittuja toimenpiteitä toteuttavat:</vt:lpstr>
      <vt:lpstr>Vaikuttavuus ja pitkän aikavälin seuranta</vt:lpstr>
      <vt:lpstr>Vaikuttavuuden seuranta - pitkän aikavälin seurantamittarit</vt:lpstr>
      <vt:lpstr>Vaikuttavuuden seuranta - pitkän aikavälin seurantamittarit</vt:lpstr>
      <vt:lpstr>Pohjois-Savon ohjelmat ja –suunnitelmat  </vt:lpstr>
      <vt:lpstr>Pohjois-Savo, hankkeita terveyden ja hyvinvoinnin edistämiseksi  </vt:lpstr>
      <vt:lpstr>Pohjois-Savo, hankkeita terveyden ja hyvinvoinnin edistämiseksi  </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Pohjois-Savo</dc:title>
  <dc:creator>Rytkönen Säde</dc:creator>
  <cp:lastModifiedBy>Rytkönen Säde</cp:lastModifiedBy>
  <cp:revision>157</cp:revision>
  <cp:lastPrinted>2021-04-27T20:30:36Z</cp:lastPrinted>
  <dcterms:created xsi:type="dcterms:W3CDTF">2019-10-02T06:20:40Z</dcterms:created>
  <dcterms:modified xsi:type="dcterms:W3CDTF">2022-05-15T19:57:39Z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0x01010002533826CCAFA448B90A42C051EA7562</vt:lpwstr>
  </property>
</Properties>
</file>